
<file path=[Content_Types].xml><?xml version="1.0" encoding="utf-8"?>
<Types xmlns="http://schemas.openxmlformats.org/package/2006/content-types">
  <Default Extension="bin" ContentType="application/vnd.openxmlformats-officedocument.oleObject"/>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70" r:id="rId8"/>
    <p:sldId id="262" r:id="rId9"/>
    <p:sldId id="263" r:id="rId10"/>
    <p:sldId id="264" r:id="rId11"/>
    <p:sldId id="265" r:id="rId12"/>
    <p:sldId id="266" r:id="rId13"/>
    <p:sldId id="267" r:id="rId14"/>
    <p:sldId id="268" r:id="rId15"/>
    <p:sldId id="269" r:id="rId16"/>
  </p:sldIdLst>
  <p:sldSz cx="12192000" cy="6858000"/>
  <p:notesSz cx="6858000" cy="9144000"/>
  <p:embeddedFontLst>
    <p:embeddedFont>
      <p:font typeface="Franklin Gothic" panose="020B0604020202020204" charset="0"/>
      <p:bold r:id="rId18"/>
    </p:embeddedFont>
    <p:embeddedFont>
      <p:font typeface="Libre Franklin"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i6fxKmpyle/Oat5QRVsqylK9VgX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16"/>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6"/>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6"/>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1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1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25"/>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5"/>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2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2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6"/>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6"/>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6"/>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26"/>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6"/>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6"/>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2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7"/>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7"/>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1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18"/>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3" name="Google Shape;33;p1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9"/>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19"/>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9"/>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38" name="Google Shape;38;p19"/>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9"/>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0" name="Google Shape;40;p19"/>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20"/>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0"/>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4" name="Google Shape;44;p20"/>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5" name="Google Shape;45;p2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7" name="Google Shape;47;p2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1"/>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1" name="Google Shape;51;p21"/>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2" name="Google Shape;52;p21"/>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3" name="Google Shape;53;p21"/>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4" name="Google Shape;54;p2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6" name="Google Shape;56;p2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2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2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23"/>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3"/>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3"/>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23"/>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23"/>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3"/>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23"/>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24"/>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4"/>
          <p:cNvSpPr>
            <a:spLocks noGrp="1"/>
          </p:cNvSpPr>
          <p:nvPr>
            <p:ph type="pic" idx="2"/>
          </p:nvPr>
        </p:nvSpPr>
        <p:spPr>
          <a:xfrm>
            <a:off x="447817" y="641350"/>
            <a:ext cx="11290859" cy="3651249"/>
          </a:xfrm>
          <a:prstGeom prst="rect">
            <a:avLst/>
          </a:prstGeom>
          <a:noFill/>
          <a:ln>
            <a:noFill/>
          </a:ln>
        </p:spPr>
      </p:sp>
      <p:sp>
        <p:nvSpPr>
          <p:cNvPr id="72" name="Google Shape;72;p24"/>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2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2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5"/>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5"/>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5"/>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5"/>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5"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random-forest-regression-in-python/"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github.com/Amanpandey5677/ai_metal_fitness_tracker" TargetMode="External"/><Relationship Id="rId5" Type="http://schemas.openxmlformats.org/officeDocument/2006/relationships/hyperlink" Target="https://www.javatpoint.com/linear-regression-in-machine-learning" TargetMode="External"/><Relationship Id="rId4" Type="http://schemas.openxmlformats.org/officeDocument/2006/relationships/hyperlink" Target="https://www.geeksforgeeks.org/python-decision-tree-regression-using-sklearn/"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GB" sz="3600" b="1" dirty="0">
                <a:latin typeface="Times New Roman" panose="02020603050405020304" pitchFamily="18" charset="0"/>
                <a:cs typeface="Times New Roman" panose="02020603050405020304" pitchFamily="18" charset="0"/>
              </a:rPr>
              <a:t>AI MENTAL FITNESS TRACKER</a:t>
            </a:r>
            <a:endParaRPr dirty="0"/>
          </a:p>
        </p:txBody>
      </p:sp>
      <p:sp>
        <p:nvSpPr>
          <p:cNvPr id="97" name="Google Shape;97;p1"/>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1482AB"/>
                </a:solidFill>
                <a:latin typeface="Arial"/>
                <a:ea typeface="Arial"/>
                <a:cs typeface="Arial"/>
                <a:sym typeface="Arial"/>
              </a:rPr>
              <a:t>CAPSTONE PROJECT</a:t>
            </a:r>
            <a:endParaRPr/>
          </a:p>
        </p:txBody>
      </p:sp>
      <p:sp>
        <p:nvSpPr>
          <p:cNvPr id="98" name="Google Shape;98;p1"/>
          <p:cNvSpPr txBox="1"/>
          <p:nvPr/>
        </p:nvSpPr>
        <p:spPr>
          <a:xfrm>
            <a:off x="1207937" y="3973747"/>
            <a:ext cx="10185413" cy="21543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chemeClr val="tx1"/>
                </a:solidFill>
                <a:latin typeface="Arial"/>
                <a:ea typeface="Arial"/>
                <a:cs typeface="Arial"/>
                <a:sym typeface="Arial"/>
              </a:rPr>
              <a:t>Presented By:</a:t>
            </a:r>
            <a:endParaRPr dirty="0">
              <a:solidFill>
                <a:schemeClr val="tx1"/>
              </a:solidFill>
            </a:endParaRPr>
          </a:p>
          <a:p>
            <a:pPr marL="0" marR="0" lvl="0" indent="0" algn="l" rtl="0">
              <a:spcBef>
                <a:spcPts val="0"/>
              </a:spcBef>
              <a:spcAft>
                <a:spcPts val="0"/>
              </a:spcAft>
              <a:buNone/>
            </a:pPr>
            <a:r>
              <a:rPr lang="en-US" sz="2000" b="1" dirty="0">
                <a:solidFill>
                  <a:schemeClr val="tx1"/>
                </a:solidFill>
                <a:latin typeface="Arial"/>
                <a:ea typeface="Arial"/>
                <a:cs typeface="Arial"/>
                <a:sym typeface="Arial"/>
              </a:rPr>
              <a:t>Name: </a:t>
            </a:r>
            <a:r>
              <a:rPr lang="en-US" sz="2000" b="1" dirty="0">
                <a:solidFill>
                  <a:schemeClr val="tx1"/>
                </a:solidFill>
              </a:rPr>
              <a:t>Aman pandey</a:t>
            </a:r>
            <a:r>
              <a:rPr lang="en-US" sz="2000" b="1" dirty="0">
                <a:solidFill>
                  <a:schemeClr val="tx1"/>
                </a:solidFill>
                <a:latin typeface="Arial"/>
                <a:ea typeface="Arial"/>
                <a:cs typeface="Arial"/>
                <a:sym typeface="Arial"/>
              </a:rPr>
              <a:t> </a:t>
            </a:r>
          </a:p>
          <a:p>
            <a:r>
              <a:rPr lang="en-US" sz="2000" b="1" dirty="0">
                <a:solidFill>
                  <a:schemeClr val="tx1"/>
                </a:solidFill>
              </a:rPr>
              <a:t>College name: </a:t>
            </a:r>
            <a:r>
              <a:rPr lang="en-US" sz="2000" b="1" dirty="0">
                <a:solidFill>
                  <a:schemeClr val="tx1"/>
                </a:solidFill>
                <a:latin typeface="Arial"/>
                <a:ea typeface="Arial"/>
                <a:cs typeface="Arial"/>
                <a:sym typeface="Arial"/>
              </a:rPr>
              <a:t>Bharati Vidyapeeth </a:t>
            </a:r>
            <a:r>
              <a:rPr lang="en-IN" sz="2000" b="1" dirty="0">
                <a:latin typeface="Times New Roman" panose="02020603050405020304" pitchFamily="18" charset="0"/>
                <a:cs typeface="Times New Roman" panose="02020603050405020304" pitchFamily="18" charset="0"/>
              </a:rPr>
              <a:t>Deemed University Department of Engineering &amp; 	              Technology</a:t>
            </a:r>
            <a:r>
              <a:rPr lang="en-US" sz="2000" b="1" dirty="0">
                <a:solidFill>
                  <a:schemeClr val="tx1"/>
                </a:solidFill>
                <a:latin typeface="Arial"/>
                <a:ea typeface="Arial"/>
                <a:cs typeface="Arial"/>
                <a:sym typeface="Arial"/>
              </a:rPr>
              <a:t>, Navi Mumbai </a:t>
            </a:r>
          </a:p>
          <a:p>
            <a:r>
              <a:rPr lang="en-US" sz="2000" b="1" dirty="0">
                <a:solidFill>
                  <a:schemeClr val="tx1"/>
                </a:solidFill>
              </a:rPr>
              <a:t>Internship domain: </a:t>
            </a:r>
            <a:r>
              <a:rPr lang="en-IN" sz="2000" b="1" dirty="0">
                <a:latin typeface="Times New Roman" panose="02020603050405020304" pitchFamily="18" charset="0"/>
                <a:cs typeface="Times New Roman" panose="02020603050405020304" pitchFamily="18" charset="0"/>
              </a:rPr>
              <a:t>Artificial Intelligence</a:t>
            </a:r>
          </a:p>
          <a:p>
            <a:endParaRPr lang="en-US" sz="2000" b="1" dirty="0">
              <a:solidFill>
                <a:schemeClr val="tx1"/>
              </a:solidFill>
              <a:latin typeface="Arial"/>
              <a:ea typeface="Arial"/>
              <a:cs typeface="Arial"/>
              <a:sym typeface="Arial"/>
            </a:endParaRPr>
          </a:p>
          <a:p>
            <a:pPr marL="0" marR="0" lvl="0" indent="0" algn="l" rtl="0">
              <a:spcBef>
                <a:spcPts val="0"/>
              </a:spcBef>
              <a:spcAft>
                <a:spcPts val="0"/>
              </a:spcAft>
              <a:buNone/>
            </a:pPr>
            <a:endParaRPr lang="en-IN"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9"/>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CONCLUSION</a:t>
            </a:r>
            <a:endParaRPr/>
          </a:p>
        </p:txBody>
      </p:sp>
      <p:sp>
        <p:nvSpPr>
          <p:cNvPr id="147" name="Google Shape;147;p9"/>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fontScale="85000" lnSpcReduction="10000"/>
          </a:bodyPr>
          <a:lstStyle/>
          <a:p>
            <a:pPr marL="285750" indent="-285750" algn="just">
              <a:buFont typeface="Wingdings" panose="05000000000000000000" pitchFamily="2" charset="2"/>
              <a:buChar char="v"/>
            </a:pPr>
            <a:r>
              <a:rPr lang="en-US" sz="2000" b="0" i="0" dirty="0">
                <a:solidFill>
                  <a:srgbClr val="000000"/>
                </a:solidFill>
                <a:effectLst/>
                <a:latin typeface="Times New Roman" panose="02020603050405020304" pitchFamily="18" charset="0"/>
                <a:cs typeface="Times New Roman" panose="02020603050405020304" pitchFamily="18" charset="0"/>
              </a:rPr>
              <a:t>The </a:t>
            </a:r>
            <a:r>
              <a:rPr lang="en-US" sz="2000" b="1" i="0" dirty="0">
                <a:solidFill>
                  <a:srgbClr val="000000"/>
                </a:solidFill>
                <a:effectLst/>
                <a:latin typeface="Times New Roman" panose="02020603050405020304" pitchFamily="18" charset="0"/>
                <a:cs typeface="Times New Roman" panose="02020603050405020304" pitchFamily="18" charset="0"/>
              </a:rPr>
              <a:t>Linear Regression model</a:t>
            </a:r>
            <a:r>
              <a:rPr lang="en-US" sz="2000" b="0" i="0" dirty="0">
                <a:solidFill>
                  <a:srgbClr val="000000"/>
                </a:solidFill>
                <a:effectLst/>
                <a:latin typeface="Times New Roman" panose="02020603050405020304" pitchFamily="18" charset="0"/>
                <a:cs typeface="Times New Roman" panose="02020603050405020304" pitchFamily="18" charset="0"/>
              </a:rPr>
              <a:t>'s performance for both the training and testing sets is not particularly strong. The mean squared error (MSE) and root mean squared error (RMSE) indicate relatively high levels of error, while the R2 score suggests that only a small portion of the variance in the data is explained by the model.</a:t>
            </a:r>
          </a:p>
          <a:p>
            <a:pPr marL="285750" indent="-285750" algn="just">
              <a:buFont typeface="Wingdings" panose="05000000000000000000" pitchFamily="2" charset="2"/>
              <a:buChar char="v"/>
            </a:pPr>
            <a:endParaRPr lang="en-US" sz="2000"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000" b="0" i="0" dirty="0">
                <a:solidFill>
                  <a:srgbClr val="000000"/>
                </a:solidFill>
                <a:effectLst/>
                <a:latin typeface="Times New Roman" panose="02020603050405020304" pitchFamily="18" charset="0"/>
                <a:cs typeface="Times New Roman" panose="02020603050405020304" pitchFamily="18" charset="0"/>
              </a:rPr>
              <a:t>The </a:t>
            </a:r>
            <a:r>
              <a:rPr lang="en-US" sz="2000" b="1" i="0" dirty="0">
                <a:solidFill>
                  <a:srgbClr val="000000"/>
                </a:solidFill>
                <a:effectLst/>
                <a:latin typeface="Times New Roman" panose="02020603050405020304" pitchFamily="18" charset="0"/>
                <a:cs typeface="Times New Roman" panose="02020603050405020304" pitchFamily="18" charset="0"/>
              </a:rPr>
              <a:t>Random Forest Regression model </a:t>
            </a:r>
            <a:r>
              <a:rPr lang="en-US" sz="2000" b="0" i="0" dirty="0">
                <a:solidFill>
                  <a:srgbClr val="000000"/>
                </a:solidFill>
                <a:effectLst/>
                <a:latin typeface="Times New Roman" panose="02020603050405020304" pitchFamily="18" charset="0"/>
                <a:cs typeface="Times New Roman" panose="02020603050405020304" pitchFamily="18" charset="0"/>
              </a:rPr>
              <a:t>shows excellent performance on both the training and testing sets. It achieves a high R2 score of around 0.999, indicating that it can explain a significant portion of the variance in the target variable. The mean squared error (MSE) and root mean squared error (RMSE) values are also low, suggesting good predictive accuracy. Overall, the model demonstrates strong performance in predicting the target variable.</a:t>
            </a:r>
          </a:p>
          <a:p>
            <a:pPr marL="285750" indent="-285750" algn="just">
              <a:buFont typeface="Wingdings" panose="05000000000000000000" pitchFamily="2" charset="2"/>
              <a:buChar char="v"/>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000" b="0" i="0" dirty="0">
                <a:solidFill>
                  <a:srgbClr val="000000"/>
                </a:solidFill>
                <a:effectLst/>
                <a:latin typeface="Times New Roman" panose="02020603050405020304" pitchFamily="18" charset="0"/>
                <a:cs typeface="Times New Roman" panose="02020603050405020304" pitchFamily="18" charset="0"/>
              </a:rPr>
              <a:t>The </a:t>
            </a:r>
            <a:r>
              <a:rPr lang="en-US" sz="2000" b="1" i="0" dirty="0">
                <a:solidFill>
                  <a:srgbClr val="000000"/>
                </a:solidFill>
                <a:effectLst/>
                <a:latin typeface="Times New Roman" panose="02020603050405020304" pitchFamily="18" charset="0"/>
                <a:cs typeface="Times New Roman" panose="02020603050405020304" pitchFamily="18" charset="0"/>
              </a:rPr>
              <a:t>Decision Tree Regression model </a:t>
            </a:r>
            <a:r>
              <a:rPr lang="en-US" sz="2000" b="0" i="0" dirty="0">
                <a:solidFill>
                  <a:srgbClr val="000000"/>
                </a:solidFill>
                <a:effectLst/>
                <a:latin typeface="Times New Roman" panose="02020603050405020304" pitchFamily="18" charset="0"/>
                <a:cs typeface="Times New Roman" panose="02020603050405020304" pitchFamily="18" charset="0"/>
              </a:rPr>
              <a:t>performed very well on both the training and testing sets. The MSE, RMSE, and R2 scores for the training set are all 0, which indicates that the model perfectly predicted the training data. The MSE and RMSE scores for the testing set are very small, and the R2 score is very close to 1, which indicates that the model also performed well on the testing data. Overall, the Decision Tree Regression model is a good choice for this regression task.</a:t>
            </a:r>
            <a:endParaRPr lang="en-US" sz="2000" dirty="0">
              <a:solidFill>
                <a:srgbClr val="000000"/>
              </a:solidFill>
              <a:latin typeface="Times New Roman" panose="02020603050405020304" pitchFamily="18" charset="0"/>
              <a:cs typeface="Times New Roman" panose="02020603050405020304" pitchFamily="18" charset="0"/>
            </a:endParaRPr>
          </a:p>
          <a:p>
            <a:pPr algn="just"/>
            <a:endParaRPr lang="en-US" sz="2000" dirty="0">
              <a:solidFill>
                <a:srgbClr val="000000"/>
              </a:solidFill>
              <a:latin typeface="Times New Roman" panose="02020603050405020304" pitchFamily="18" charset="0"/>
              <a:cs typeface="Times New Roman" panose="02020603050405020304" pitchFamily="18" charset="0"/>
            </a:endParaRPr>
          </a:p>
          <a:p>
            <a:pPr algn="just"/>
            <a:r>
              <a:rPr lang="en-US" sz="2000" b="1" i="0" dirty="0">
                <a:solidFill>
                  <a:srgbClr val="000000"/>
                </a:solidFill>
                <a:effectLst/>
                <a:latin typeface="Times New Roman" panose="02020603050405020304" pitchFamily="18" charset="0"/>
                <a:cs typeface="Times New Roman" panose="02020603050405020304" pitchFamily="18" charset="0"/>
              </a:rPr>
              <a:t>From the above 3 Models, RANDOM FOREST RERESSION MODEL &amp; DECISION TREE REGRESSION MODEL will be a good choice for the given data files.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REFERENCES</a:t>
            </a:r>
            <a:endParaRPr/>
          </a:p>
        </p:txBody>
      </p:sp>
      <p:sp>
        <p:nvSpPr>
          <p:cNvPr id="153" name="Google Shape;153;p11"/>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6000" lvl="0" indent="-176307" algn="l" rtl="0">
              <a:lnSpc>
                <a:spcPct val="110000"/>
              </a:lnSpc>
              <a:spcBef>
                <a:spcPts val="0"/>
              </a:spcBef>
              <a:spcAft>
                <a:spcPts val="0"/>
              </a:spcAft>
              <a:buSzPct val="92000"/>
              <a:buNone/>
            </a:pPr>
            <a:endParaRPr sz="2400" b="1" dirty="0"/>
          </a:p>
          <a:p>
            <a:pPr marL="285750" indent="-28575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hlinkClick r:id="rId3"/>
              </a:rPr>
              <a:t>https://www.javatpoint.com/artificial-intelligence-ai</a:t>
            </a:r>
          </a:p>
          <a:p>
            <a:pPr marL="285750" indent="-28575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hlinkClick r:id="rId3"/>
              </a:rPr>
              <a:t>https://www.javatpoint.com/machine-learning</a:t>
            </a:r>
          </a:p>
          <a:p>
            <a:pPr marL="285750" indent="-28575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hlinkClick r:id="rId3"/>
              </a:rPr>
              <a:t>https://www.geeksforgeeks.org/random-forest-regression-in-python/</a:t>
            </a:r>
            <a:endParaRPr lang="en-IN" sz="2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hlinkClick r:id="rId4"/>
              </a:rPr>
              <a:t>https://www.geeksforgeeks.org/python-decision-tree-regression-using-sklearn/</a:t>
            </a:r>
            <a:endParaRPr lang="en-IN" sz="2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hlinkClick r:id="rId5"/>
              </a:rPr>
              <a:t>https://www.javatpoint.com/linear-regression-in-machine-learning</a:t>
            </a:r>
            <a:endParaRPr lang="en-IN" sz="2400" dirty="0">
              <a:latin typeface="Times New Roman" panose="02020603050405020304" pitchFamily="18" charset="0"/>
              <a:cs typeface="Times New Roman" panose="02020603050405020304" pitchFamily="18" charset="0"/>
            </a:endParaRPr>
          </a:p>
          <a:p>
            <a:pPr marL="305435" indent="-175742">
              <a:spcBef>
                <a:spcPts val="1044"/>
              </a:spcBef>
              <a:buSzPct val="92000"/>
              <a:buNone/>
            </a:pPr>
            <a:r>
              <a:rPr lang="en-IN" sz="2400" b="1" dirty="0">
                <a:latin typeface="Times New Roman" panose="02020603050405020304" pitchFamily="18" charset="0"/>
                <a:cs typeface="Times New Roman" panose="02020603050405020304" pitchFamily="18" charset="0"/>
              </a:rPr>
              <a:t>Project Link : </a:t>
            </a:r>
            <a:r>
              <a:rPr lang="en-IN" sz="2400" dirty="0">
                <a:latin typeface="Times New Roman" panose="02020603050405020304" pitchFamily="18" charset="0"/>
                <a:cs typeface="Times New Roman" panose="02020603050405020304" pitchFamily="18" charset="0"/>
                <a:hlinkClick r:id="rId6"/>
              </a:rPr>
              <a:t>https://github.com/Amanpandey5677/ai_metal_fitness_tracker</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0"/>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just" rtl="0">
              <a:lnSpc>
                <a:spcPct val="110000"/>
              </a:lnSpc>
              <a:spcBef>
                <a:spcPts val="0"/>
              </a:spcBef>
              <a:spcAft>
                <a:spcPts val="0"/>
              </a:spcAft>
              <a:buSzPts val="1840"/>
              <a:buNone/>
            </a:pPr>
            <a:r>
              <a:rPr lang="en-US" sz="2000" dirty="0"/>
              <a:t>The future of the AI Mental Fitness Tracker includes advanced personalization, integration with wearables, and improved prediction through deep learning. It will expand data sources to include social media and environmental factors, enhance user engagement with gamification, and feature collaborative tools for healthcare integration. Ethical AI practices and robust data security will be prioritized, alongside globalization efforts for multilingual support and comprehensive health tracking.</a:t>
            </a:r>
            <a:endParaRPr dirty="0"/>
          </a:p>
        </p:txBody>
      </p:sp>
      <p:sp>
        <p:nvSpPr>
          <p:cNvPr id="159" name="Google Shape;159;p10"/>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US" sz="4400" b="1" cap="none">
                <a:solidFill>
                  <a:schemeClr val="accent1"/>
                </a:solidFill>
                <a:latin typeface="Arial"/>
                <a:ea typeface="Arial"/>
                <a:cs typeface="Arial"/>
                <a:sym typeface="Arial"/>
              </a:rPr>
              <a:t>FUTURE SCOPE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2"/>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B0F0"/>
              </a:buClr>
              <a:buSzPts val="3200"/>
              <a:buFont typeface="Arial"/>
              <a:buNone/>
            </a:pPr>
            <a:r>
              <a:rPr lang="en-US" sz="3200" b="1">
                <a:solidFill>
                  <a:srgbClr val="00B0F0"/>
                </a:solidFill>
                <a:latin typeface="Arial"/>
                <a:ea typeface="Arial"/>
                <a:cs typeface="Arial"/>
                <a:sym typeface="Arial"/>
              </a:rPr>
              <a:t>COURSE CERTIFICATE 1 </a:t>
            </a:r>
            <a:endParaRPr/>
          </a:p>
        </p:txBody>
      </p:sp>
      <p:graphicFrame>
        <p:nvGraphicFramePr>
          <p:cNvPr id="165" name="Google Shape;165;p12"/>
          <p:cNvGraphicFramePr/>
          <p:nvPr/>
        </p:nvGraphicFramePr>
        <p:xfrm>
          <a:off x="2035175" y="715963"/>
          <a:ext cx="8120063" cy="5426075"/>
        </p:xfrm>
        <a:graphic>
          <a:graphicData uri="http://schemas.openxmlformats.org/presentationml/2006/ole">
            <mc:AlternateContent xmlns:mc="http://schemas.openxmlformats.org/markup-compatibility/2006">
              <mc:Choice xmlns:v="urn:schemas-microsoft-com:vml" Requires="v">
                <p:oleObj r:id="rId3" imgW="8120063" imgH="5426075" progId="Word.OpenDocumentText.12">
                  <p:embed/>
                </p:oleObj>
              </mc:Choice>
              <mc:Fallback>
                <p:oleObj r:id="rId3" imgW="8120063" imgH="5426075" progId="Word.OpenDocumentText.12">
                  <p:embed/>
                  <p:pic>
                    <p:nvPicPr>
                      <p:cNvPr id="165" name="Google Shape;165;p12"/>
                      <p:cNvPicPr preferRelativeResize="0"/>
                      <p:nvPr/>
                    </p:nvPicPr>
                    <p:blipFill rotWithShape="1">
                      <a:blip r:embed="rId4">
                        <a:alphaModFix/>
                      </a:blip>
                      <a:srcRect/>
                      <a:stretch/>
                    </p:blipFill>
                    <p:spPr>
                      <a:xfrm>
                        <a:off x="2035175" y="715963"/>
                        <a:ext cx="8120063" cy="5426075"/>
                      </a:xfrm>
                      <a:prstGeom prst="rect">
                        <a:avLst/>
                      </a:prstGeom>
                      <a:noFill/>
                      <a:ln>
                        <a:noFill/>
                      </a:ln>
                    </p:spPr>
                  </p:pic>
                </p:oleObj>
              </mc:Fallback>
            </mc:AlternateContent>
          </a:graphicData>
        </a:graphic>
      </p:graphicFrame>
      <p:pic>
        <p:nvPicPr>
          <p:cNvPr id="3" name="Picture 2">
            <a:extLst>
              <a:ext uri="{FF2B5EF4-FFF2-40B4-BE49-F238E27FC236}">
                <a16:creationId xmlns:a16="http://schemas.microsoft.com/office/drawing/2014/main" id="{0BD7CB50-038B-9892-B882-EA0E40BA900B}"/>
              </a:ext>
            </a:extLst>
          </p:cNvPr>
          <p:cNvPicPr>
            <a:picLocks noChangeAspect="1"/>
          </p:cNvPicPr>
          <p:nvPr/>
        </p:nvPicPr>
        <p:blipFill>
          <a:blip r:embed="rId5"/>
          <a:stretch>
            <a:fillRect/>
          </a:stretch>
        </p:blipFill>
        <p:spPr>
          <a:xfrm>
            <a:off x="2435238" y="1406307"/>
            <a:ext cx="6661628" cy="515199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B0F0"/>
              </a:buClr>
              <a:buSzPts val="3200"/>
              <a:buFont typeface="Arial"/>
              <a:buNone/>
            </a:pPr>
            <a:r>
              <a:rPr lang="en-US" sz="3200" b="1">
                <a:solidFill>
                  <a:srgbClr val="00B0F0"/>
                </a:solidFill>
                <a:latin typeface="Arial"/>
                <a:ea typeface="Arial"/>
                <a:cs typeface="Arial"/>
                <a:sym typeface="Arial"/>
              </a:rPr>
              <a:t>COURSE CERTIFICATE 2 </a:t>
            </a:r>
            <a:endParaRPr/>
          </a:p>
        </p:txBody>
      </p:sp>
      <p:pic>
        <p:nvPicPr>
          <p:cNvPr id="3" name="Picture 2">
            <a:extLst>
              <a:ext uri="{FF2B5EF4-FFF2-40B4-BE49-F238E27FC236}">
                <a16:creationId xmlns:a16="http://schemas.microsoft.com/office/drawing/2014/main" id="{C99E5A50-2224-B2D2-5183-1FAE0BB3B426}"/>
              </a:ext>
            </a:extLst>
          </p:cNvPr>
          <p:cNvPicPr>
            <a:picLocks noChangeAspect="1"/>
          </p:cNvPicPr>
          <p:nvPr/>
        </p:nvPicPr>
        <p:blipFill>
          <a:blip r:embed="rId3"/>
          <a:stretch>
            <a:fillRect/>
          </a:stretch>
        </p:blipFill>
        <p:spPr>
          <a:xfrm>
            <a:off x="2226822" y="1368323"/>
            <a:ext cx="6851190" cy="531999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OUTLINE</a:t>
            </a:r>
            <a:endParaRPr/>
          </a:p>
        </p:txBody>
      </p:sp>
      <p:sp>
        <p:nvSpPr>
          <p:cNvPr id="104" name="Google Shape;104;p2"/>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US" sz="2000" b="1">
                <a:latin typeface="Arial"/>
                <a:ea typeface="Arial"/>
                <a:cs typeface="Arial"/>
                <a:sym typeface="Arial"/>
              </a:rPr>
              <a:t>  </a:t>
            </a:r>
            <a:endParaRPr>
              <a:latin typeface="Arial"/>
              <a:ea typeface="Arial"/>
              <a:cs typeface="Arial"/>
              <a:sym typeface="Arial"/>
            </a:endParaRPr>
          </a:p>
          <a:p>
            <a:pPr marL="306000" lvl="0" indent="-306000" algn="l" rtl="0">
              <a:lnSpc>
                <a:spcPct val="110000"/>
              </a:lnSpc>
              <a:spcBef>
                <a:spcPts val="1000"/>
              </a:spcBef>
              <a:spcAft>
                <a:spcPts val="0"/>
              </a:spcAft>
              <a:buSzPts val="1840"/>
              <a:buChar char="◼"/>
            </a:pPr>
            <a:r>
              <a:rPr lang="en-US" sz="2000" b="1">
                <a:latin typeface="Arial"/>
                <a:ea typeface="Arial"/>
                <a:cs typeface="Arial"/>
                <a:sym typeface="Arial"/>
              </a:rPr>
              <a:t>Problem Statement </a:t>
            </a:r>
            <a:r>
              <a:rPr lang="en-US" sz="2000">
                <a:latin typeface="Arial"/>
                <a:ea typeface="Arial"/>
                <a:cs typeface="Arial"/>
                <a:sym typeface="Arial"/>
              </a:rPr>
              <a:t>(Should not include solution)</a:t>
            </a:r>
            <a:endParaRPr>
              <a:latin typeface="Arial"/>
              <a:ea typeface="Arial"/>
              <a:cs typeface="Arial"/>
              <a:sym typeface="Arial"/>
            </a:endParaRPr>
          </a:p>
          <a:p>
            <a:pPr marL="306000" lvl="0" indent="-306000" algn="l" rtl="0">
              <a:lnSpc>
                <a:spcPct val="110000"/>
              </a:lnSpc>
              <a:spcBef>
                <a:spcPts val="1000"/>
              </a:spcBef>
              <a:spcAft>
                <a:spcPts val="0"/>
              </a:spcAft>
              <a:buSzPts val="1840"/>
              <a:buChar char="◼"/>
            </a:pPr>
            <a:r>
              <a:rPr lang="en-US" sz="2000" b="1">
                <a:latin typeface="Arial"/>
                <a:ea typeface="Arial"/>
                <a:cs typeface="Arial"/>
                <a:sym typeface="Arial"/>
              </a:rPr>
              <a:t>Proposed System/Solution</a:t>
            </a:r>
            <a:endParaRPr>
              <a:latin typeface="Arial"/>
              <a:ea typeface="Arial"/>
              <a:cs typeface="Arial"/>
              <a:sym typeface="Arial"/>
            </a:endParaRPr>
          </a:p>
          <a:p>
            <a:pPr marL="306000" lvl="0" indent="-306000" algn="l" rtl="0">
              <a:lnSpc>
                <a:spcPct val="110000"/>
              </a:lnSpc>
              <a:spcBef>
                <a:spcPts val="1000"/>
              </a:spcBef>
              <a:spcAft>
                <a:spcPts val="0"/>
              </a:spcAft>
              <a:buSzPts val="1840"/>
              <a:buChar char="◼"/>
            </a:pPr>
            <a:r>
              <a:rPr lang="en-US" sz="2000" b="1">
                <a:latin typeface="Arial"/>
                <a:ea typeface="Arial"/>
                <a:cs typeface="Arial"/>
                <a:sym typeface="Arial"/>
              </a:rPr>
              <a:t>System Development Approach </a:t>
            </a:r>
            <a:r>
              <a:rPr lang="en-US" sz="2000">
                <a:latin typeface="Arial"/>
                <a:ea typeface="Arial"/>
                <a:cs typeface="Arial"/>
                <a:sym typeface="Arial"/>
              </a:rPr>
              <a:t>(Technology Used) </a:t>
            </a:r>
            <a:endParaRPr>
              <a:latin typeface="Arial"/>
              <a:ea typeface="Arial"/>
              <a:cs typeface="Arial"/>
              <a:sym typeface="Arial"/>
            </a:endParaRPr>
          </a:p>
          <a:p>
            <a:pPr marL="306000" lvl="0" indent="-306000" algn="l" rtl="0">
              <a:lnSpc>
                <a:spcPct val="110000"/>
              </a:lnSpc>
              <a:spcBef>
                <a:spcPts val="1000"/>
              </a:spcBef>
              <a:spcAft>
                <a:spcPts val="0"/>
              </a:spcAft>
              <a:buSzPts val="1840"/>
              <a:buChar char="◼"/>
            </a:pPr>
            <a:r>
              <a:rPr lang="en-US" sz="2000" b="1">
                <a:latin typeface="Arial"/>
                <a:ea typeface="Arial"/>
                <a:cs typeface="Arial"/>
                <a:sym typeface="Arial"/>
              </a:rPr>
              <a:t>Result</a:t>
            </a:r>
            <a:endParaRPr/>
          </a:p>
          <a:p>
            <a:pPr marL="306000" lvl="0" indent="-306000" algn="l" rtl="0">
              <a:lnSpc>
                <a:spcPct val="110000"/>
              </a:lnSpc>
              <a:spcBef>
                <a:spcPts val="1000"/>
              </a:spcBef>
              <a:spcAft>
                <a:spcPts val="0"/>
              </a:spcAft>
              <a:buSzPts val="1840"/>
              <a:buChar char="◼"/>
            </a:pPr>
            <a:r>
              <a:rPr lang="en-US" sz="2000" b="1">
                <a:latin typeface="Arial"/>
                <a:ea typeface="Arial"/>
                <a:cs typeface="Arial"/>
                <a:sym typeface="Arial"/>
              </a:rPr>
              <a:t>Conclusion</a:t>
            </a:r>
            <a:endParaRPr>
              <a:latin typeface="Arial"/>
              <a:ea typeface="Arial"/>
              <a:cs typeface="Arial"/>
              <a:sym typeface="Arial"/>
            </a:endParaRPr>
          </a:p>
          <a:p>
            <a:pPr marL="306000" lvl="0" indent="-306000" algn="l" rtl="0">
              <a:lnSpc>
                <a:spcPct val="110000"/>
              </a:lnSpc>
              <a:spcBef>
                <a:spcPts val="1000"/>
              </a:spcBef>
              <a:spcAft>
                <a:spcPts val="0"/>
              </a:spcAft>
              <a:buSzPts val="1840"/>
              <a:buChar char="◼"/>
            </a:pPr>
            <a:r>
              <a:rPr lang="en-US" sz="2000" b="1">
                <a:latin typeface="Arial"/>
                <a:ea typeface="Arial"/>
                <a:cs typeface="Arial"/>
                <a:sym typeface="Arial"/>
              </a:rPr>
              <a:t>Future Scope</a:t>
            </a:r>
            <a:endParaRPr/>
          </a:p>
          <a:p>
            <a:pPr marL="306000" lvl="0" indent="-306000" algn="l" rtl="0">
              <a:lnSpc>
                <a:spcPct val="110000"/>
              </a:lnSpc>
              <a:spcBef>
                <a:spcPts val="1000"/>
              </a:spcBef>
              <a:spcAft>
                <a:spcPts val="0"/>
              </a:spcAft>
              <a:buSzPts val="1840"/>
              <a:buChar char="◼"/>
            </a:pPr>
            <a:r>
              <a:rPr lang="en-US" sz="2000" b="1">
                <a:latin typeface="Arial"/>
                <a:ea typeface="Arial"/>
                <a:cs typeface="Arial"/>
                <a:sym typeface="Arial"/>
              </a:rPr>
              <a:t>References</a:t>
            </a:r>
            <a:endParaRPr>
              <a:latin typeface="Arial"/>
              <a:ea typeface="Arial"/>
              <a:cs typeface="Arial"/>
              <a:sym typeface="Arial"/>
            </a:endParaRPr>
          </a:p>
          <a:p>
            <a:pPr marL="306000" lvl="0" indent="-206686"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PROBLEM STATEMENT</a:t>
            </a:r>
            <a:endParaRPr sz="4400"/>
          </a:p>
        </p:txBody>
      </p:sp>
      <p:sp>
        <p:nvSpPr>
          <p:cNvPr id="110" name="Google Shape;110;p3"/>
          <p:cNvSpPr txBox="1">
            <a:spLocks noGrp="1"/>
          </p:cNvSpPr>
          <p:nvPr>
            <p:ph type="body" idx="1"/>
          </p:nvPr>
        </p:nvSpPr>
        <p:spPr>
          <a:xfrm>
            <a:off x="404778" y="1342407"/>
            <a:ext cx="11029615" cy="4673324"/>
          </a:xfrm>
          <a:prstGeom prst="rect">
            <a:avLst/>
          </a:prstGeom>
          <a:noFill/>
          <a:ln>
            <a:noFill/>
          </a:ln>
        </p:spPr>
        <p:txBody>
          <a:bodyPr spcFirstLastPara="1" wrap="square" lIns="91425" tIns="45700" rIns="91425" bIns="45700" anchor="ctr" anchorCtr="0">
            <a:normAutofit/>
          </a:bodyPr>
          <a:lstStyle/>
          <a:p>
            <a:pPr marL="306000" lvl="0" indent="-306000" algn="just" rtl="0">
              <a:lnSpc>
                <a:spcPct val="110000"/>
              </a:lnSpc>
              <a:spcBef>
                <a:spcPts val="0"/>
              </a:spcBef>
              <a:spcAft>
                <a:spcPts val="0"/>
              </a:spcAft>
              <a:buSzPts val="1840"/>
              <a:buFont typeface="Noto Sans Symbols"/>
              <a:buChar char="▪"/>
            </a:pPr>
            <a:r>
              <a:rPr lang="en-US" sz="2000" dirty="0"/>
              <a:t>The AI Mental Health Tracker addresses the difficulty of consistent mental health management by providing a real-time, personalized platform. It helps users monitor their emotional well-being, identify patterns, and receive tailored insights and recommendations. Using advanced analytics, it offers early alerts for potential issues, making mental health care more accessible and proactive.</a:t>
            </a:r>
            <a:endParaRPr lang="en-US" sz="2000" dirty="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PROPOSED SOLUTION</a:t>
            </a:r>
            <a:endParaRPr sz="4400"/>
          </a:p>
        </p:txBody>
      </p:sp>
      <p:sp>
        <p:nvSpPr>
          <p:cNvPr id="116" name="Google Shape;116;p4"/>
          <p:cNvSpPr txBox="1">
            <a:spLocks noGrp="1"/>
          </p:cNvSpPr>
          <p:nvPr>
            <p:ph type="body" idx="1"/>
          </p:nvPr>
        </p:nvSpPr>
        <p:spPr>
          <a:xfrm>
            <a:off x="357188" y="2136167"/>
            <a:ext cx="11578650" cy="3544520"/>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rgbClr val="3F3F3F"/>
              </a:buClr>
              <a:buSzPts val="1800"/>
              <a:buNone/>
            </a:pPr>
            <a:endParaRPr sz="1800" b="0" i="0" u="none" strike="noStrike" cap="none" dirty="0">
              <a:solidFill>
                <a:schemeClr val="dk1"/>
              </a:solidFill>
              <a:latin typeface="Arial"/>
              <a:ea typeface="Arial"/>
              <a:cs typeface="Arial"/>
              <a:sym typeface="Arial"/>
            </a:endParaRPr>
          </a:p>
          <a:p>
            <a:pPr algn="just">
              <a:lnSpc>
                <a:spcPct val="150000"/>
              </a:lnSpc>
            </a:pPr>
            <a:r>
              <a:rPr lang="en-US" sz="2000" b="0" i="0" dirty="0">
                <a:effectLst/>
                <a:latin typeface="Times New Roman" panose="02020603050405020304" pitchFamily="18" charset="0"/>
                <a:cs typeface="Times New Roman" panose="02020603050405020304" pitchFamily="18" charset="0"/>
              </a:rPr>
              <a:t>The AI Mental Fitness Tracker offers a unique and valuable solution to predict mental fitness levels. By leveraging advanced machine learning algorithms and incorporating various features, we provide accurate and objective assessments of mental well-being. Early detection of potential issues enables timely intervention, preventing the escalation of problems. Furthermore, our project contributes valuable data-driven insights to researchers. Overall, our solution enhances individual well-being and fosters a society that prioritizes mental fitness.</a:t>
            </a:r>
            <a:endParaRPr lang="en-IN" sz="2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600"/>
              </a:spcBef>
              <a:spcAft>
                <a:spcPts val="0"/>
              </a:spcAft>
              <a:buClr>
                <a:srgbClr val="3F3F3F"/>
              </a:buClr>
              <a:buSzPts val="1800"/>
              <a:buFont typeface="Libre Franklin"/>
              <a:buNone/>
            </a:pP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5"/>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5"/>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5435" lvl="0" indent="-305435" algn="l" rtl="0">
              <a:lnSpc>
                <a:spcPct val="110000"/>
              </a:lnSpc>
              <a:spcBef>
                <a:spcPts val="0"/>
              </a:spcBef>
              <a:spcAft>
                <a:spcPts val="0"/>
              </a:spcAft>
              <a:buSzPts val="1656"/>
              <a:buChar char="◼"/>
            </a:pPr>
            <a:r>
              <a:rPr lang="en-US" sz="1800" b="1" dirty="0">
                <a:solidFill>
                  <a:srgbClr val="0F0F0F"/>
                </a:solidFill>
              </a:rPr>
              <a:t>System requirements : </a:t>
            </a:r>
            <a:endParaRPr dirty="0"/>
          </a:p>
          <a:p>
            <a:pPr marL="306000" lvl="0" indent="-306000" algn="l" rtl="0">
              <a:lnSpc>
                <a:spcPct val="110000"/>
              </a:lnSpc>
              <a:spcBef>
                <a:spcPts val="960"/>
              </a:spcBef>
              <a:spcAft>
                <a:spcPts val="0"/>
              </a:spcAft>
              <a:buSzPts val="1656"/>
              <a:buFont typeface="Arial"/>
              <a:buChar char="•"/>
            </a:pPr>
            <a:r>
              <a:rPr lang="en-US" sz="1800" dirty="0">
                <a:solidFill>
                  <a:srgbClr val="0F0F0F"/>
                </a:solidFill>
              </a:rPr>
              <a:t>windows 11 operating system </a:t>
            </a:r>
            <a:endParaRPr dirty="0"/>
          </a:p>
          <a:p>
            <a:pPr marL="306000" lvl="0" indent="-306000" algn="l" rtl="0">
              <a:lnSpc>
                <a:spcPct val="110000"/>
              </a:lnSpc>
              <a:spcBef>
                <a:spcPts val="960"/>
              </a:spcBef>
              <a:spcAft>
                <a:spcPts val="0"/>
              </a:spcAft>
              <a:buSzPts val="1656"/>
              <a:buFont typeface="Arial"/>
              <a:buChar char="•"/>
            </a:pPr>
            <a:r>
              <a:rPr lang="en-US" sz="1800" dirty="0">
                <a:solidFill>
                  <a:srgbClr val="0F0F0F"/>
                </a:solidFill>
              </a:rPr>
              <a:t>16GB RAM, I5 Processor</a:t>
            </a:r>
            <a:endParaRPr dirty="0"/>
          </a:p>
          <a:p>
            <a:pPr marL="0" lvl="0" indent="0" algn="l" rtl="0">
              <a:lnSpc>
                <a:spcPct val="110000"/>
              </a:lnSpc>
              <a:spcBef>
                <a:spcPts val="960"/>
              </a:spcBef>
              <a:spcAft>
                <a:spcPts val="0"/>
              </a:spcAft>
              <a:buSzPts val="1656"/>
              <a:buNone/>
            </a:pPr>
            <a:endParaRPr sz="1800" b="1" dirty="0">
              <a:solidFill>
                <a:srgbClr val="0F0F0F"/>
              </a:solidFill>
            </a:endParaRPr>
          </a:p>
          <a:p>
            <a:pPr marL="305435" lvl="0" indent="-305435" algn="l" rtl="0">
              <a:lnSpc>
                <a:spcPct val="110000"/>
              </a:lnSpc>
              <a:spcBef>
                <a:spcPts val="960"/>
              </a:spcBef>
              <a:spcAft>
                <a:spcPts val="0"/>
              </a:spcAft>
              <a:buSzPts val="1656"/>
              <a:buChar char="◼"/>
            </a:pPr>
            <a:r>
              <a:rPr lang="en-US" sz="1800" b="1" dirty="0">
                <a:solidFill>
                  <a:srgbClr val="0F0F0F"/>
                </a:solidFill>
              </a:rPr>
              <a:t>Library required to build the model : </a:t>
            </a:r>
            <a:endParaRPr dirty="0"/>
          </a:p>
          <a:p>
            <a:pPr marL="306000" lvl="0" indent="-306000" algn="l" rtl="0">
              <a:lnSpc>
                <a:spcPct val="110000"/>
              </a:lnSpc>
              <a:spcBef>
                <a:spcPts val="960"/>
              </a:spcBef>
              <a:spcAft>
                <a:spcPts val="0"/>
              </a:spcAft>
              <a:buSzPts val="1656"/>
              <a:buFont typeface="Arial"/>
              <a:buChar char="•"/>
            </a:pPr>
            <a:r>
              <a:rPr lang="en-US" sz="1800" dirty="0">
                <a:solidFill>
                  <a:srgbClr val="0F0F0F"/>
                </a:solidFill>
              </a:rPr>
              <a:t>Pandas</a:t>
            </a:r>
            <a:endParaRPr dirty="0"/>
          </a:p>
          <a:p>
            <a:pPr marL="306000" lvl="0" indent="-306000" algn="l" rtl="0">
              <a:lnSpc>
                <a:spcPct val="110000"/>
              </a:lnSpc>
              <a:spcBef>
                <a:spcPts val="960"/>
              </a:spcBef>
              <a:spcAft>
                <a:spcPts val="0"/>
              </a:spcAft>
              <a:buSzPts val="1656"/>
              <a:buFont typeface="Arial"/>
              <a:buChar char="•"/>
            </a:pPr>
            <a:r>
              <a:rPr lang="en-US" sz="1800" dirty="0">
                <a:solidFill>
                  <a:srgbClr val="0F0F0F"/>
                </a:solidFill>
              </a:rPr>
              <a:t>NumPy</a:t>
            </a:r>
            <a:endParaRPr dirty="0"/>
          </a:p>
          <a:p>
            <a:pPr marL="306000" lvl="0" indent="-306000" algn="l" rtl="0">
              <a:lnSpc>
                <a:spcPct val="110000"/>
              </a:lnSpc>
              <a:spcBef>
                <a:spcPts val="960"/>
              </a:spcBef>
              <a:spcAft>
                <a:spcPts val="0"/>
              </a:spcAft>
              <a:buSzPts val="1656"/>
              <a:buFont typeface="Arial"/>
              <a:buChar char="•"/>
            </a:pPr>
            <a:r>
              <a:rPr lang="en-US" sz="1800" dirty="0">
                <a:solidFill>
                  <a:srgbClr val="0F0F0F"/>
                </a:solidFill>
              </a:rPr>
              <a:t> Matplotlib</a:t>
            </a:r>
            <a:endParaRPr dirty="0"/>
          </a:p>
          <a:p>
            <a:pPr marL="306000" lvl="0" indent="-306000" algn="l" rtl="0">
              <a:lnSpc>
                <a:spcPct val="110000"/>
              </a:lnSpc>
              <a:spcBef>
                <a:spcPts val="960"/>
              </a:spcBef>
              <a:spcAft>
                <a:spcPts val="0"/>
              </a:spcAft>
              <a:buSzPts val="1656"/>
              <a:buFont typeface="Arial"/>
              <a:buChar char="•"/>
            </a:pPr>
            <a:r>
              <a:rPr lang="en-US" sz="1800" dirty="0">
                <a:solidFill>
                  <a:srgbClr val="0F0F0F"/>
                </a:solidFill>
              </a:rPr>
              <a:t>Seaborn</a:t>
            </a:r>
          </a:p>
          <a:p>
            <a:pPr marL="306000" lvl="0" indent="-306000" algn="l" rtl="0">
              <a:lnSpc>
                <a:spcPct val="110000"/>
              </a:lnSpc>
              <a:spcBef>
                <a:spcPts val="960"/>
              </a:spcBef>
              <a:spcAft>
                <a:spcPts val="0"/>
              </a:spcAft>
              <a:buSzPts val="1656"/>
              <a:buFont typeface="Arial"/>
              <a:buChar char="•"/>
            </a:pPr>
            <a:r>
              <a:rPr lang="en-US" sz="1800" dirty="0" err="1">
                <a:solidFill>
                  <a:srgbClr val="0F0F0F"/>
                </a:solidFill>
              </a:rPr>
              <a:t>Catplot</a:t>
            </a:r>
            <a:endParaRPr lang="en-US" sz="1800" dirty="0">
              <a:solidFill>
                <a:srgbClr val="0F0F0F"/>
              </a:solidFill>
            </a:endParaRPr>
          </a:p>
          <a:p>
            <a:pPr marL="306000" lvl="0" indent="-306000" algn="l" rtl="0">
              <a:lnSpc>
                <a:spcPct val="110000"/>
              </a:lnSpc>
              <a:spcBef>
                <a:spcPts val="960"/>
              </a:spcBef>
              <a:spcAft>
                <a:spcPts val="0"/>
              </a:spcAft>
              <a:buSzPts val="1656"/>
              <a:buFont typeface="Arial"/>
              <a:buChar char="•"/>
            </a:pPr>
            <a:r>
              <a:rPr lang="en-US" sz="1800" dirty="0" err="1">
                <a:solidFill>
                  <a:srgbClr val="0F0F0F"/>
                </a:solidFill>
              </a:rPr>
              <a:t>sklearn</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dirty="0">
                <a:solidFill>
                  <a:schemeClr val="accent1"/>
                </a:solidFill>
                <a:latin typeface="Arial"/>
                <a:ea typeface="Arial"/>
                <a:cs typeface="Arial"/>
                <a:sym typeface="Arial"/>
              </a:rPr>
              <a:t>ALGORITHM &amp; DEPLOYMENT</a:t>
            </a:r>
            <a:endParaRPr dirty="0"/>
          </a:p>
        </p:txBody>
      </p:sp>
      <p:sp>
        <p:nvSpPr>
          <p:cNvPr id="128" name="Google Shape;128;p6"/>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r>
              <a:rPr lang="en-US" b="1" dirty="0"/>
              <a:t>Algorithm</a:t>
            </a:r>
          </a:p>
          <a:p>
            <a:pPr>
              <a:buFont typeface="+mj-lt"/>
              <a:buAutoNum type="arabicPeriod"/>
            </a:pPr>
            <a:r>
              <a:rPr lang="en-US" b="1" dirty="0"/>
              <a:t>Data Collection</a:t>
            </a:r>
            <a:r>
              <a:rPr lang="en-US" dirty="0"/>
              <a:t>: Collect diverse data, including user behavior, social media activity, and personal information.</a:t>
            </a:r>
          </a:p>
          <a:p>
            <a:pPr>
              <a:buFont typeface="+mj-lt"/>
              <a:buAutoNum type="arabicPeriod"/>
            </a:pPr>
            <a:r>
              <a:rPr lang="en-US" b="1" dirty="0"/>
              <a:t>Data Integration</a:t>
            </a:r>
            <a:r>
              <a:rPr lang="en-US" dirty="0"/>
              <a:t>: Combine and preprocess data from various sources to ensure consistency and accuracy.</a:t>
            </a:r>
          </a:p>
          <a:p>
            <a:pPr>
              <a:buFont typeface="+mj-lt"/>
              <a:buAutoNum type="arabicPeriod"/>
            </a:pPr>
            <a:r>
              <a:rPr lang="en-US" b="1" dirty="0"/>
              <a:t>Feature Extraction</a:t>
            </a:r>
            <a:r>
              <a:rPr lang="en-US" dirty="0"/>
              <a:t>: Identify and extract relevant features such as mood trends, activity levels, and engagement metrics.</a:t>
            </a:r>
          </a:p>
          <a:p>
            <a:pPr>
              <a:buFont typeface="+mj-lt"/>
              <a:buAutoNum type="arabicPeriod"/>
            </a:pPr>
            <a:r>
              <a:rPr lang="en-US" b="1" dirty="0"/>
              <a:t>Model Selection and Training</a:t>
            </a:r>
            <a:r>
              <a:rPr lang="en-US" dirty="0"/>
              <a:t>:</a:t>
            </a:r>
          </a:p>
          <a:p>
            <a:pPr marL="742950" lvl="1" indent="-285750">
              <a:buFont typeface="+mj-lt"/>
              <a:buAutoNum type="arabicPeriod"/>
            </a:pPr>
            <a:r>
              <a:rPr lang="en-US" b="1" dirty="0"/>
              <a:t>Linear Regression</a:t>
            </a:r>
            <a:r>
              <a:rPr lang="en-US" dirty="0"/>
              <a:t>: Predict continuous variables like mood fluctuations.</a:t>
            </a:r>
          </a:p>
          <a:p>
            <a:pPr marL="742950" lvl="1" indent="-285750">
              <a:buFont typeface="+mj-lt"/>
              <a:buAutoNum type="arabicPeriod"/>
            </a:pPr>
            <a:r>
              <a:rPr lang="en-US" b="1" dirty="0"/>
              <a:t>Random Forest</a:t>
            </a:r>
            <a:r>
              <a:rPr lang="en-US" dirty="0"/>
              <a:t>: Classify mental health conditions and handle complex interactions.</a:t>
            </a:r>
          </a:p>
          <a:p>
            <a:pPr marL="742950" lvl="1" indent="-285750">
              <a:buFont typeface="+mj-lt"/>
              <a:buAutoNum type="arabicPeriod"/>
            </a:pPr>
            <a:r>
              <a:rPr lang="en-US" b="1" dirty="0"/>
              <a:t>Decision Trees</a:t>
            </a:r>
            <a:r>
              <a:rPr lang="en-US" dirty="0"/>
              <a:t>: Provide interpretable decision rules for mental health predictions.</a:t>
            </a:r>
          </a:p>
          <a:p>
            <a:pPr>
              <a:buFont typeface="+mj-lt"/>
              <a:buAutoNum type="arabicPeriod"/>
            </a:pPr>
            <a:r>
              <a:rPr lang="en-US" b="1" dirty="0"/>
              <a:t>Prediction and Assessment</a:t>
            </a:r>
            <a:r>
              <a:rPr lang="en-US" dirty="0"/>
              <a:t>: Use the trained models to predict mental health states and assess risk levels.</a:t>
            </a:r>
          </a:p>
          <a:p>
            <a:pPr>
              <a:buFont typeface="+mj-lt"/>
              <a:buAutoNum type="arabicPeriod"/>
            </a:pPr>
            <a:r>
              <a:rPr lang="en-US" b="1" dirty="0"/>
              <a:t>Insights Generation</a:t>
            </a:r>
            <a:r>
              <a:rPr lang="en-US" dirty="0"/>
              <a:t>: Analyze model outputs to provide actionable insights and recommendations.</a:t>
            </a:r>
          </a:p>
          <a:p>
            <a:pPr>
              <a:buFont typeface="+mj-lt"/>
              <a:buAutoNum type="arabicPeriod"/>
            </a:pPr>
            <a:r>
              <a:rPr lang="en-US" b="1" dirty="0"/>
              <a:t>Feedback Loop</a:t>
            </a:r>
            <a:r>
              <a:rPr lang="en-US" dirty="0"/>
              <a:t>: Continuously refine models based on real-world data and user feedback to improve accuracy.</a:t>
            </a:r>
          </a:p>
          <a:p>
            <a:pPr marL="305435" lvl="0" indent="-206121" algn="l" rtl="0">
              <a:lnSpc>
                <a:spcPct val="110000"/>
              </a:lnSpc>
              <a:spcBef>
                <a:spcPts val="940"/>
              </a:spcBef>
              <a:spcAft>
                <a:spcPts val="0"/>
              </a:spcAft>
              <a:buSzPts val="1564"/>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4E768-2334-619D-436C-DAD64D25EFD9}"/>
              </a:ext>
            </a:extLst>
          </p:cNvPr>
          <p:cNvSpPr>
            <a:spLocks noGrp="1"/>
          </p:cNvSpPr>
          <p:nvPr>
            <p:ph type="title"/>
          </p:nvPr>
        </p:nvSpPr>
        <p:spPr>
          <a:xfrm>
            <a:off x="581192" y="702156"/>
            <a:ext cx="10862948" cy="599870"/>
          </a:xfrm>
        </p:spPr>
        <p:txBody>
          <a:bodyPr>
            <a:normAutofit fontScale="90000"/>
          </a:bodyPr>
          <a:lstStyle/>
          <a:p>
            <a:r>
              <a:rPr lang="en-US" sz="4400" b="1" dirty="0">
                <a:solidFill>
                  <a:schemeClr val="accent1"/>
                </a:solidFill>
                <a:latin typeface="Arial"/>
                <a:ea typeface="Arial"/>
                <a:cs typeface="Arial"/>
                <a:sym typeface="Arial"/>
              </a:rPr>
              <a:t>DEPLOYMENT</a:t>
            </a:r>
            <a:endParaRPr lang="en-IN" dirty="0"/>
          </a:p>
        </p:txBody>
      </p:sp>
      <p:sp>
        <p:nvSpPr>
          <p:cNvPr id="3" name="Text Placeholder 2">
            <a:extLst>
              <a:ext uri="{FF2B5EF4-FFF2-40B4-BE49-F238E27FC236}">
                <a16:creationId xmlns:a16="http://schemas.microsoft.com/office/drawing/2014/main" id="{C688D453-FA54-1505-B9AF-0F30443F46D4}"/>
              </a:ext>
            </a:extLst>
          </p:cNvPr>
          <p:cNvSpPr>
            <a:spLocks noGrp="1"/>
          </p:cNvSpPr>
          <p:nvPr>
            <p:ph type="body" idx="1"/>
          </p:nvPr>
        </p:nvSpPr>
        <p:spPr/>
        <p:txBody>
          <a:bodyPr>
            <a:normAutofit lnSpcReduction="10000"/>
          </a:bodyPr>
          <a:lstStyle/>
          <a:p>
            <a:r>
              <a:rPr lang="en-US" b="1" dirty="0"/>
              <a:t>Deployment</a:t>
            </a:r>
          </a:p>
          <a:p>
            <a:pPr>
              <a:buFont typeface="+mj-lt"/>
              <a:buAutoNum type="arabicPeriod"/>
            </a:pPr>
            <a:r>
              <a:rPr lang="en-US" b="1" dirty="0"/>
              <a:t>Platform Selection</a:t>
            </a:r>
            <a:r>
              <a:rPr lang="en-US" dirty="0"/>
              <a:t>: Choose the deployment platform (mobile app, web app) based on user needs and accessibility.</a:t>
            </a:r>
          </a:p>
          <a:p>
            <a:pPr>
              <a:buFont typeface="+mj-lt"/>
              <a:buAutoNum type="arabicPeriod"/>
            </a:pPr>
            <a:r>
              <a:rPr lang="en-US" b="1" dirty="0"/>
              <a:t>Backend Infrastructure</a:t>
            </a:r>
            <a:r>
              <a:rPr lang="en-US" dirty="0"/>
              <a:t>: Set up servers and cloud services (e.g., AWS, Azure) to handle data processing and model execution.</a:t>
            </a:r>
          </a:p>
          <a:p>
            <a:pPr>
              <a:buFont typeface="+mj-lt"/>
              <a:buAutoNum type="arabicPeriod"/>
            </a:pPr>
            <a:r>
              <a:rPr lang="en-US" b="1" dirty="0"/>
              <a:t>Frontend Development</a:t>
            </a:r>
            <a:r>
              <a:rPr lang="en-US" dirty="0"/>
              <a:t>: Design and develop the user interface for data input, visualization, and interaction.</a:t>
            </a:r>
          </a:p>
          <a:p>
            <a:pPr>
              <a:buFont typeface="+mj-lt"/>
              <a:buAutoNum type="arabicPeriod"/>
            </a:pPr>
            <a:r>
              <a:rPr lang="en-US" b="1" dirty="0"/>
              <a:t>Integration</a:t>
            </a:r>
            <a:r>
              <a:rPr lang="en-US" dirty="0"/>
              <a:t>: Integrate machine learning models with backend systems and the frontend interface.</a:t>
            </a:r>
          </a:p>
          <a:p>
            <a:pPr>
              <a:buFont typeface="+mj-lt"/>
              <a:buAutoNum type="arabicPeriod"/>
            </a:pPr>
            <a:r>
              <a:rPr lang="en-US" b="1" dirty="0"/>
              <a:t>Testing</a:t>
            </a:r>
            <a:r>
              <a:rPr lang="en-US" dirty="0"/>
              <a:t>: Conduct rigorous testing, including unit tests, integration tests, and user acceptance tests to ensure reliability and performance.</a:t>
            </a:r>
          </a:p>
          <a:p>
            <a:pPr>
              <a:buFont typeface="+mj-lt"/>
              <a:buAutoNum type="arabicPeriod"/>
            </a:pPr>
            <a:r>
              <a:rPr lang="en-US" b="1" dirty="0"/>
              <a:t>Deployment</a:t>
            </a:r>
            <a:r>
              <a:rPr lang="en-US" dirty="0"/>
              <a:t>: Deploy the application to the chosen platform and monitor its performance.</a:t>
            </a:r>
          </a:p>
          <a:p>
            <a:pPr>
              <a:buFont typeface="+mj-lt"/>
              <a:buAutoNum type="arabicPeriod"/>
            </a:pPr>
            <a:r>
              <a:rPr lang="en-US" b="1" dirty="0"/>
              <a:t>Monitoring and Maintenance</a:t>
            </a:r>
            <a:r>
              <a:rPr lang="en-US" dirty="0"/>
              <a:t>: Regularly monitor system performance, user feedback, and model accuracy. Update the application and models as needed.</a:t>
            </a:r>
          </a:p>
          <a:p>
            <a:pPr>
              <a:buFont typeface="+mj-lt"/>
              <a:buAutoNum type="arabicPeriod"/>
            </a:pPr>
            <a:r>
              <a:rPr lang="en-US" b="1" dirty="0"/>
              <a:t>Compliance and Security</a:t>
            </a:r>
            <a:r>
              <a:rPr lang="en-US" dirty="0"/>
              <a:t>: Ensure compliance with data privacy regulations (e.g., GDPR, HIPAA) and implement strong security measures to protect user data.</a:t>
            </a:r>
          </a:p>
          <a:p>
            <a:endParaRPr lang="en-IN" dirty="0"/>
          </a:p>
        </p:txBody>
      </p:sp>
    </p:spTree>
    <p:extLst>
      <p:ext uri="{BB962C8B-B14F-4D97-AF65-F5344CB8AC3E}">
        <p14:creationId xmlns:p14="http://schemas.microsoft.com/office/powerpoint/2010/main" val="2409944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581192" y="702156"/>
            <a:ext cx="10303949" cy="336659"/>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3100" b="1" dirty="0">
                <a:solidFill>
                  <a:schemeClr val="accent1"/>
                </a:solidFill>
                <a:latin typeface="Arial"/>
                <a:ea typeface="Arial"/>
                <a:cs typeface="Arial"/>
                <a:sym typeface="Arial"/>
              </a:rPr>
              <a:t>RESULT</a:t>
            </a:r>
            <a:endParaRPr dirty="0"/>
          </a:p>
        </p:txBody>
      </p:sp>
      <p:sp>
        <p:nvSpPr>
          <p:cNvPr id="134" name="Google Shape;134;p7"/>
          <p:cNvSpPr txBox="1">
            <a:spLocks noGrp="1"/>
          </p:cNvSpPr>
          <p:nvPr>
            <p:ph type="body" idx="1"/>
          </p:nvPr>
        </p:nvSpPr>
        <p:spPr>
          <a:xfrm>
            <a:off x="395926" y="1038815"/>
            <a:ext cx="11214881" cy="5819185"/>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2208"/>
              <a:buNone/>
            </a:pPr>
            <a:endParaRPr sz="2400" dirty="0">
              <a:latin typeface="Arial"/>
              <a:ea typeface="Arial"/>
              <a:cs typeface="Arial"/>
              <a:sym typeface="Arial"/>
            </a:endParaRPr>
          </a:p>
        </p:txBody>
      </p:sp>
      <p:pic>
        <p:nvPicPr>
          <p:cNvPr id="2" name="Picture 1">
            <a:extLst>
              <a:ext uri="{FF2B5EF4-FFF2-40B4-BE49-F238E27FC236}">
                <a16:creationId xmlns:a16="http://schemas.microsoft.com/office/drawing/2014/main" id="{463C481C-4EAA-8991-C3E0-503362B5A00D}"/>
              </a:ext>
            </a:extLst>
          </p:cNvPr>
          <p:cNvPicPr>
            <a:picLocks noChangeAspect="1"/>
          </p:cNvPicPr>
          <p:nvPr/>
        </p:nvPicPr>
        <p:blipFill>
          <a:blip r:embed="rId3"/>
          <a:stretch>
            <a:fillRect/>
          </a:stretch>
        </p:blipFill>
        <p:spPr>
          <a:xfrm>
            <a:off x="455712" y="1953729"/>
            <a:ext cx="4047992" cy="2255309"/>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D447A50A-1567-010A-3D62-C15E1DBE450C}"/>
              </a:ext>
            </a:extLst>
          </p:cNvPr>
          <p:cNvSpPr txBox="1"/>
          <p:nvPr/>
        </p:nvSpPr>
        <p:spPr>
          <a:xfrm>
            <a:off x="1244339" y="1286497"/>
            <a:ext cx="2121029" cy="307777"/>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Linear Regression model</a:t>
            </a:r>
          </a:p>
        </p:txBody>
      </p:sp>
      <p:pic>
        <p:nvPicPr>
          <p:cNvPr id="7" name="Picture 6">
            <a:extLst>
              <a:ext uri="{FF2B5EF4-FFF2-40B4-BE49-F238E27FC236}">
                <a16:creationId xmlns:a16="http://schemas.microsoft.com/office/drawing/2014/main" id="{25EAB624-10F1-451B-41D0-3D60C5215296}"/>
              </a:ext>
            </a:extLst>
          </p:cNvPr>
          <p:cNvPicPr>
            <a:picLocks noChangeAspect="1"/>
          </p:cNvPicPr>
          <p:nvPr/>
        </p:nvPicPr>
        <p:blipFill>
          <a:blip r:embed="rId4"/>
          <a:stretch>
            <a:fillRect/>
          </a:stretch>
        </p:blipFill>
        <p:spPr>
          <a:xfrm>
            <a:off x="6534094" y="1730357"/>
            <a:ext cx="4351047" cy="2205933"/>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729C5570-86F0-9A29-BC0E-DF56CF3E748B}"/>
              </a:ext>
            </a:extLst>
          </p:cNvPr>
          <p:cNvSpPr txBox="1"/>
          <p:nvPr/>
        </p:nvSpPr>
        <p:spPr>
          <a:xfrm>
            <a:off x="7192651" y="1238861"/>
            <a:ext cx="2837469" cy="307777"/>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Random Forest Regression model</a:t>
            </a:r>
          </a:p>
        </p:txBody>
      </p:sp>
      <p:pic>
        <p:nvPicPr>
          <p:cNvPr id="11" name="Picture 10">
            <a:extLst>
              <a:ext uri="{FF2B5EF4-FFF2-40B4-BE49-F238E27FC236}">
                <a16:creationId xmlns:a16="http://schemas.microsoft.com/office/drawing/2014/main" id="{D1F86859-0AE5-A994-F327-BA022D67564C}"/>
              </a:ext>
            </a:extLst>
          </p:cNvPr>
          <p:cNvPicPr>
            <a:picLocks noChangeAspect="1"/>
          </p:cNvPicPr>
          <p:nvPr/>
        </p:nvPicPr>
        <p:blipFill>
          <a:blip r:embed="rId5"/>
          <a:stretch>
            <a:fillRect/>
          </a:stretch>
        </p:blipFill>
        <p:spPr>
          <a:xfrm>
            <a:off x="3630547" y="4631371"/>
            <a:ext cx="4457651" cy="2073712"/>
          </a:xfrm>
          <a:prstGeom prst="rect">
            <a:avLst/>
          </a:prstGeom>
          <a:ln>
            <a:noFill/>
          </a:ln>
          <a:effectLst>
            <a:outerShdw blurRad="292100" dist="139700" dir="2700000" algn="tl" rotWithShape="0">
              <a:srgbClr val="333333">
                <a:alpha val="65000"/>
              </a:srgbClr>
            </a:outerShdw>
          </a:effectLst>
        </p:spPr>
      </p:pic>
      <p:sp>
        <p:nvSpPr>
          <p:cNvPr id="12" name="TextBox 11">
            <a:extLst>
              <a:ext uri="{FF2B5EF4-FFF2-40B4-BE49-F238E27FC236}">
                <a16:creationId xmlns:a16="http://schemas.microsoft.com/office/drawing/2014/main" id="{7715B8A4-2C03-B23C-BD7F-1785F9B44AA7}"/>
              </a:ext>
            </a:extLst>
          </p:cNvPr>
          <p:cNvSpPr txBox="1"/>
          <p:nvPr/>
        </p:nvSpPr>
        <p:spPr>
          <a:xfrm>
            <a:off x="4503704" y="4203484"/>
            <a:ext cx="2711335" cy="307777"/>
          </a:xfrm>
          <a:prstGeom prst="rect">
            <a:avLst/>
          </a:prstGeom>
          <a:noFill/>
        </p:spPr>
        <p:txBody>
          <a:bodyPr wrap="square" rtlCol="0">
            <a:spAutoFit/>
          </a:bodyPr>
          <a:lstStyle/>
          <a:p>
            <a:r>
              <a:rPr lang="en-IN" b="1">
                <a:latin typeface="Times New Roman" panose="02020603050405020304" pitchFamily="18" charset="0"/>
                <a:cs typeface="Times New Roman" panose="02020603050405020304" pitchFamily="18" charset="0"/>
              </a:rPr>
              <a:t>Decision Tree Regression model</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0" name="Google Shape;140;p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RESULT</a:t>
            </a:r>
            <a:endParaRPr/>
          </a:p>
        </p:txBody>
      </p:sp>
      <p:pic>
        <p:nvPicPr>
          <p:cNvPr id="2052" name="Picture 4">
            <a:extLst>
              <a:ext uri="{FF2B5EF4-FFF2-40B4-BE49-F238E27FC236}">
                <a16:creationId xmlns:a16="http://schemas.microsoft.com/office/drawing/2014/main" id="{1CD4E74F-D496-2DB8-545F-896B74719D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92" y="1302026"/>
            <a:ext cx="4245332" cy="264820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4D647007-94F0-F11D-F6C9-0DC40C5EB4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541" y="1157688"/>
            <a:ext cx="3654702" cy="318121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B3CC18C6-BAA0-92FB-39F7-71E2E00382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7380" y="4019745"/>
            <a:ext cx="4535078" cy="28497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974</Words>
  <Application>Microsoft Office PowerPoint</Application>
  <PresentationFormat>Widescreen</PresentationFormat>
  <Paragraphs>80</Paragraphs>
  <Slides>15</Slides>
  <Notes>14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4" baseType="lpstr">
      <vt:lpstr>Wingdings</vt:lpstr>
      <vt:lpstr>Times New Roman</vt:lpstr>
      <vt:lpstr>Libre Franklin</vt:lpstr>
      <vt:lpstr>Arial</vt:lpstr>
      <vt:lpstr>Calibri</vt:lpstr>
      <vt:lpstr>Noto Sans Symbols</vt:lpstr>
      <vt:lpstr>Franklin Gothic</vt:lpstr>
      <vt:lpstr>DividendVTI</vt:lpstr>
      <vt:lpstr>OpenDocument Text</vt:lpstr>
      <vt:lpstr>AI MENTAL FITNESS TRACKER</vt:lpstr>
      <vt:lpstr>OUTLINE</vt:lpstr>
      <vt:lpstr>PROBLEM STATEMENT</vt:lpstr>
      <vt:lpstr>PROPOSED SOLUTION</vt:lpstr>
      <vt:lpstr>SYSTEM  APPROACH</vt:lpstr>
      <vt:lpstr>ALGORITHM &amp; DEPLOYMENT</vt:lpstr>
      <vt:lpstr>DEPLOYMENT</vt:lpstr>
      <vt:lpstr>RESULT</vt:lpstr>
      <vt:lpstr>RESULT</vt:lpstr>
      <vt:lpstr>CONCLUSION</vt:lpstr>
      <vt:lpstr>REFERENCES</vt:lpstr>
      <vt:lpstr>PowerPoint Presentation</vt:lpstr>
      <vt:lpstr>COURSE CERTIFICATE 1 </vt:lpstr>
      <vt:lpstr>COURSE CERTIFICATE 2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Vaibhav Ostwal</dc:creator>
  <cp:lastModifiedBy>Aman pandey</cp:lastModifiedBy>
  <cp:revision>1</cp:revision>
  <dcterms:created xsi:type="dcterms:W3CDTF">2021-05-26T16:50:10Z</dcterms:created>
  <dcterms:modified xsi:type="dcterms:W3CDTF">2024-08-03T14:14:28Z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