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Lato"/>
      <p:regular r:id="rId32"/>
      <p:bold r:id="rId33"/>
      <p:italic r:id="rId34"/>
      <p:boldItalic r:id="rId35"/>
    </p:embeddedFont>
    <p:embeddedFont>
      <p:font typeface="Montserrat"/>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33e7713f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33e7713f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33e7713f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33e7713f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33e7713f7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33e7713f7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33e7713f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33e7713f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33e7713f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33e7713f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33e7713f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33e7713f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33e7713f7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33e7713f7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33e7713f7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33e7713f7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33e7713f7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33e7713f7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33e7713f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33e7713f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33e7713f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33e7713f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33e7713f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33e7713f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33e7713f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33e7713f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33e7713f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33e7713f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33e7713f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33e7713f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33e7713f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33e7713f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33e7713f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33e7713f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nbctv18.com/startup/when-does-a-startup-stop-being-a-startup-7068761.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Y2lwlL6d-yc"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racxn.com/d/companies/turtlemin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jungle-ventures/4-ways-how-turtlemint-built-indias-largest-insurtech-community-228a441062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urtlemint.com/wp-content/themes/turtlemint/tm-assets/img/MGT-7-Invictus_draft.pdf" TargetMode="External"/><Relationship Id="rId4" Type="http://schemas.openxmlformats.org/officeDocument/2006/relationships/hyperlink" Target="https://entrackr.com/2021/12/turtlemint-remains-profitable-in-fy21-with-35-jump-in-reven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99900" y="1880375"/>
            <a:ext cx="83442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4100">
                <a:latin typeface="Georgia"/>
                <a:ea typeface="Georgia"/>
                <a:cs typeface="Georgia"/>
                <a:sym typeface="Georgia"/>
              </a:rPr>
              <a:t>Analysis of a Specific StartUp</a:t>
            </a:r>
            <a:endParaRPr sz="4100">
              <a:latin typeface="Georgia"/>
              <a:ea typeface="Georgia"/>
              <a:cs typeface="Georgia"/>
              <a:sym typeface="Georgia"/>
            </a:endParaRPr>
          </a:p>
        </p:txBody>
      </p:sp>
      <p:sp>
        <p:nvSpPr>
          <p:cNvPr id="87" name="Google Shape;87;p13"/>
          <p:cNvSpPr txBox="1"/>
          <p:nvPr>
            <p:ph idx="1" type="subTitle"/>
          </p:nvPr>
        </p:nvSpPr>
        <p:spPr>
          <a:xfrm>
            <a:off x="727950" y="2828975"/>
            <a:ext cx="7688100" cy="135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StartUp Chosen: TurtleMint</a:t>
            </a:r>
            <a:endParaRPr/>
          </a:p>
          <a:p>
            <a:pPr indent="0" lvl="0" marL="0" rtl="0" algn="ctr">
              <a:spcBef>
                <a:spcPts val="0"/>
              </a:spcBef>
              <a:spcAft>
                <a:spcPts val="0"/>
              </a:spcAft>
              <a:buNone/>
            </a:pPr>
            <a:r>
              <a:rPr lang="en-GB"/>
              <a:t>Name : Aman Patni</a:t>
            </a:r>
            <a:endParaRPr/>
          </a:p>
          <a:p>
            <a:pPr indent="0" lvl="0" marL="0" rtl="0" algn="ctr">
              <a:spcBef>
                <a:spcPts val="0"/>
              </a:spcBef>
              <a:spcAft>
                <a:spcPts val="0"/>
              </a:spcAft>
              <a:buNone/>
            </a:pPr>
            <a:r>
              <a:rPr lang="en-GB"/>
              <a:t>Roll Number: 103120080</a:t>
            </a:r>
            <a:endParaRPr/>
          </a:p>
          <a:p>
            <a:pPr indent="0" lvl="0" marL="0" rtl="0" algn="ctr">
              <a:spcBef>
                <a:spcPts val="0"/>
              </a:spcBef>
              <a:spcAft>
                <a:spcPts val="0"/>
              </a:spcAft>
              <a:buNone/>
            </a:pPr>
            <a:r>
              <a:t/>
            </a:r>
            <a:endParaRPr/>
          </a:p>
        </p:txBody>
      </p:sp>
      <p:cxnSp>
        <p:nvCxnSpPr>
          <p:cNvPr id="88" name="Google Shape;88;p13"/>
          <p:cNvCxnSpPr/>
          <p:nvPr/>
        </p:nvCxnSpPr>
        <p:spPr>
          <a:xfrm>
            <a:off x="546000" y="2709125"/>
            <a:ext cx="8052000" cy="72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3"/>
          <p:cNvCxnSpPr/>
          <p:nvPr/>
        </p:nvCxnSpPr>
        <p:spPr>
          <a:xfrm>
            <a:off x="3392250" y="3885150"/>
            <a:ext cx="235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52400" y="152400"/>
            <a:ext cx="8607475" cy="460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810600" y="1346625"/>
            <a:ext cx="7522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Due to the reduction in profit, Turtlemint’s cash flow from operations fell to Rs 14 lakh in the last fiscal (FY21) which stood at Rs 1.34 crore in FY20. On a unit level, the company spent 0.96 paise to make a rupee of operating income in FY21.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Despite the pandemic, Turtlemint’s operating revenue grew in FY21, which is in line with the global climate as demand for insurance policies (especially those related to health) increased multifold in FY21, owing to the COVID-19 pandemic.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Even though the company’s profit fell in the fiscal, it managed to remain in the green which is a good sign for the eight-year-old company.</a:t>
            </a:r>
            <a:endParaRPr>
              <a:latin typeface="Lato"/>
              <a:ea typeface="Lato"/>
              <a:cs typeface="Lato"/>
              <a:sym typeface="Lato"/>
            </a:endParaRPr>
          </a:p>
        </p:txBody>
      </p:sp>
      <p:sp>
        <p:nvSpPr>
          <p:cNvPr id="148" name="Google Shape;148;p23"/>
          <p:cNvSpPr txBox="1"/>
          <p:nvPr/>
        </p:nvSpPr>
        <p:spPr>
          <a:xfrm>
            <a:off x="810600" y="629725"/>
            <a:ext cx="583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latin typeface="Lato"/>
                <a:ea typeface="Lato"/>
                <a:cs typeface="Lato"/>
                <a:sym typeface="Lato"/>
              </a:rPr>
              <a:t>Inferences From above Analysis</a:t>
            </a:r>
            <a:endParaRPr b="1" sz="2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576775"/>
            <a:ext cx="7688700" cy="5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Acquisitions</a:t>
            </a:r>
            <a:r>
              <a:rPr lang="en-GB" sz="2640"/>
              <a:t> By TurtleMint</a:t>
            </a:r>
            <a:endParaRPr sz="2640"/>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Turtlemint has acquired IOPhysics Systems on Nov 16, 2021.</a:t>
            </a:r>
            <a:endParaRPr sz="1400"/>
          </a:p>
          <a:p>
            <a:pPr indent="-317500" lvl="0" marL="457200" rtl="0" algn="l">
              <a:spcBef>
                <a:spcPts val="0"/>
              </a:spcBef>
              <a:spcAft>
                <a:spcPts val="0"/>
              </a:spcAft>
              <a:buSzPts val="1400"/>
              <a:buChar char="●"/>
            </a:pPr>
            <a:r>
              <a:rPr lang="en-GB" sz="1400"/>
              <a:t> IOPhysics Systems is  a </a:t>
            </a:r>
            <a:r>
              <a:rPr lang="en-GB" sz="1400"/>
              <a:t>Pune-based cloud data analytics company.</a:t>
            </a:r>
            <a:endParaRPr sz="1400"/>
          </a:p>
          <a:p>
            <a:pPr indent="-317500" lvl="0" marL="457200" rtl="0" algn="l">
              <a:spcBef>
                <a:spcPts val="0"/>
              </a:spcBef>
              <a:spcAft>
                <a:spcPts val="0"/>
              </a:spcAft>
              <a:buSzPts val="1400"/>
              <a:buChar char="●"/>
            </a:pPr>
            <a:r>
              <a:rPr lang="en-GB" sz="1400"/>
              <a:t>Reasoning for the </a:t>
            </a:r>
            <a:r>
              <a:rPr lang="en-GB" sz="1400"/>
              <a:t>acquisition</a:t>
            </a:r>
            <a:r>
              <a:rPr lang="en-GB" sz="1400"/>
              <a:t>: As Turtlemint went  into its next phase of growth, data science and data engineering     have become critical focus areas.</a:t>
            </a:r>
            <a:endParaRPr sz="1400"/>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7650" y="563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Investors of the Company</a:t>
            </a:r>
            <a:endParaRPr sz="2640"/>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Company has around 16 investors till date.</a:t>
            </a:r>
            <a:endParaRPr/>
          </a:p>
          <a:p>
            <a:pPr indent="0" lvl="0" marL="0" rtl="0" algn="l">
              <a:spcBef>
                <a:spcPts val="1200"/>
              </a:spcBef>
              <a:spcAft>
                <a:spcPts val="0"/>
              </a:spcAft>
              <a:buNone/>
            </a:pPr>
            <a:r>
              <a:rPr lang="en-GB"/>
              <a:t>Sequoia Capital, Amansa Capital, Jungle Ventures, Blume Ventures, American Family Ventures, MassMutual Ventures,  GGV Capital  Nexus Venture Partners, </a:t>
            </a:r>
            <a:r>
              <a:rPr lang="en-GB"/>
              <a:t>Vitruvian Partners, Marshall Wace are few names available openly on the internet.</a:t>
            </a:r>
            <a:endParaRPr/>
          </a:p>
          <a:p>
            <a:pPr indent="0" lvl="0" marL="0" rtl="0" algn="l">
              <a:spcBef>
                <a:spcPts val="1200"/>
              </a:spcBef>
              <a:spcAft>
                <a:spcPts val="0"/>
              </a:spcAft>
              <a:buNone/>
            </a:pPr>
            <a:r>
              <a:rPr lang="en-GB"/>
              <a:t>Turtlemint raised $120 million in a round led by Amansa Capital, Jungle Ventures and Nexus Venture Partners recently in this year in Series E funding.</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7650" y="569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The Stakeholders and Founders of the StartUp</a:t>
            </a:r>
            <a:endParaRPr sz="2640"/>
          </a:p>
        </p:txBody>
      </p:sp>
      <p:sp>
        <p:nvSpPr>
          <p:cNvPr id="166" name="Google Shape;166;p26"/>
          <p:cNvSpPr txBox="1"/>
          <p:nvPr>
            <p:ph idx="1" type="body"/>
          </p:nvPr>
        </p:nvSpPr>
        <p:spPr>
          <a:xfrm>
            <a:off x="729450" y="1528875"/>
            <a:ext cx="7688700" cy="2811000"/>
          </a:xfrm>
          <a:prstGeom prst="rect">
            <a:avLst/>
          </a:prstGeom>
        </p:spPr>
        <p:txBody>
          <a:bodyPr anchorCtr="0" anchor="t" bIns="91425" lIns="91425" spcFirstLastPara="1" rIns="91425" wrap="square" tIns="91425">
            <a:noAutofit/>
          </a:bodyPr>
          <a:lstStyle/>
          <a:p>
            <a:pPr indent="0" lvl="0" marL="0" rtl="0" algn="l">
              <a:lnSpc>
                <a:spcPct val="90000"/>
              </a:lnSpc>
              <a:spcBef>
                <a:spcPts val="2600"/>
              </a:spcBef>
              <a:spcAft>
                <a:spcPts val="0"/>
              </a:spcAft>
              <a:buSzPts val="935"/>
              <a:buNone/>
            </a:pPr>
            <a:r>
              <a:rPr b="1" lang="en-GB" sz="1347">
                <a:solidFill>
                  <a:srgbClr val="074373"/>
                </a:solidFill>
                <a:highlight>
                  <a:srgbClr val="FFFFFF"/>
                </a:highlight>
                <a:latin typeface="Arial"/>
                <a:ea typeface="Arial"/>
                <a:cs typeface="Arial"/>
                <a:sym typeface="Arial"/>
              </a:rPr>
              <a:t>Turtlemint Founders</a:t>
            </a:r>
            <a:endParaRPr b="1" sz="1347">
              <a:solidFill>
                <a:srgbClr val="074373"/>
              </a:solidFill>
              <a:highlight>
                <a:srgbClr val="FFFFFF"/>
              </a:highlight>
              <a:latin typeface="Arial"/>
              <a:ea typeface="Arial"/>
              <a:cs typeface="Arial"/>
              <a:sym typeface="Arial"/>
            </a:endParaRPr>
          </a:p>
          <a:p>
            <a:pPr indent="-297973" lvl="0" marL="457200" rtl="0" algn="l">
              <a:lnSpc>
                <a:spcPct val="95000"/>
              </a:lnSpc>
              <a:spcBef>
                <a:spcPts val="110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Anand Prabhudesai, Co-Founder</a:t>
            </a:r>
            <a:endParaRPr sz="1092">
              <a:solidFill>
                <a:srgbClr val="555555"/>
              </a:solidFill>
              <a:highlight>
                <a:srgbClr val="FFFFFF"/>
              </a:highlight>
              <a:latin typeface="Arial"/>
              <a:ea typeface="Arial"/>
              <a:cs typeface="Arial"/>
              <a:sym typeface="Arial"/>
            </a:endParaRPr>
          </a:p>
          <a:p>
            <a:pPr indent="-297973" lvl="0" marL="457200" rtl="0" algn="l">
              <a:lnSpc>
                <a:spcPct val="95000"/>
              </a:lnSpc>
              <a:spcBef>
                <a:spcPts val="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Dhirendra Mahyavanshi, Co-Founder</a:t>
            </a:r>
            <a:endParaRPr sz="1092">
              <a:solidFill>
                <a:srgbClr val="555555"/>
              </a:solidFill>
              <a:highlight>
                <a:srgbClr val="FFFFFF"/>
              </a:highlight>
              <a:latin typeface="Arial"/>
              <a:ea typeface="Arial"/>
              <a:cs typeface="Arial"/>
              <a:sym typeface="Arial"/>
            </a:endParaRPr>
          </a:p>
          <a:p>
            <a:pPr indent="-297973" lvl="0" marL="457200" rtl="0" algn="l">
              <a:lnSpc>
                <a:spcPct val="95000"/>
              </a:lnSpc>
              <a:spcBef>
                <a:spcPts val="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Kunal Shah, Co-Founder</a:t>
            </a:r>
            <a:endParaRPr sz="1092">
              <a:solidFill>
                <a:srgbClr val="555555"/>
              </a:solidFill>
              <a:highlight>
                <a:srgbClr val="FFFFFF"/>
              </a:highlight>
              <a:latin typeface="Arial"/>
              <a:ea typeface="Arial"/>
              <a:cs typeface="Arial"/>
              <a:sym typeface="Arial"/>
            </a:endParaRPr>
          </a:p>
          <a:p>
            <a:pPr indent="0" lvl="0" marL="0" rtl="0" algn="l">
              <a:lnSpc>
                <a:spcPct val="90000"/>
              </a:lnSpc>
              <a:spcBef>
                <a:spcPts val="2600"/>
              </a:spcBef>
              <a:spcAft>
                <a:spcPts val="0"/>
              </a:spcAft>
              <a:buSzPts val="935"/>
              <a:buNone/>
            </a:pPr>
            <a:r>
              <a:rPr b="1" lang="en-GB" sz="1347">
                <a:solidFill>
                  <a:srgbClr val="074373"/>
                </a:solidFill>
                <a:highlight>
                  <a:srgbClr val="FFFFFF"/>
                </a:highlight>
                <a:latin typeface="Arial"/>
                <a:ea typeface="Arial"/>
                <a:cs typeface="Arial"/>
                <a:sym typeface="Arial"/>
              </a:rPr>
              <a:t>Turtlemint Board Members</a:t>
            </a:r>
            <a:endParaRPr b="1" sz="1347">
              <a:solidFill>
                <a:srgbClr val="074373"/>
              </a:solidFill>
              <a:highlight>
                <a:srgbClr val="FFFFFF"/>
              </a:highlight>
              <a:latin typeface="Arial"/>
              <a:ea typeface="Arial"/>
              <a:cs typeface="Arial"/>
              <a:sym typeface="Arial"/>
            </a:endParaRPr>
          </a:p>
          <a:p>
            <a:pPr indent="-297973" lvl="0" marL="457200" rtl="0" algn="l">
              <a:lnSpc>
                <a:spcPct val="95000"/>
              </a:lnSpc>
              <a:spcBef>
                <a:spcPts val="110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Anand Prabhudesai, Director</a:t>
            </a:r>
            <a:endParaRPr sz="1092">
              <a:solidFill>
                <a:srgbClr val="555555"/>
              </a:solidFill>
              <a:highlight>
                <a:srgbClr val="FFFFFF"/>
              </a:highlight>
              <a:latin typeface="Arial"/>
              <a:ea typeface="Arial"/>
              <a:cs typeface="Arial"/>
              <a:sym typeface="Arial"/>
            </a:endParaRPr>
          </a:p>
          <a:p>
            <a:pPr indent="-297973" lvl="0" marL="457200" rtl="0" algn="l">
              <a:lnSpc>
                <a:spcPct val="95000"/>
              </a:lnSpc>
              <a:spcBef>
                <a:spcPts val="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Nalinkumar Mahyavanshi, Director</a:t>
            </a:r>
            <a:endParaRPr sz="1092">
              <a:solidFill>
                <a:srgbClr val="555555"/>
              </a:solidFill>
              <a:highlight>
                <a:srgbClr val="FFFFFF"/>
              </a:highlight>
              <a:latin typeface="Arial"/>
              <a:ea typeface="Arial"/>
              <a:cs typeface="Arial"/>
              <a:sym typeface="Arial"/>
            </a:endParaRPr>
          </a:p>
          <a:p>
            <a:pPr indent="-297973" lvl="0" marL="457200" rtl="0" algn="l">
              <a:lnSpc>
                <a:spcPct val="95000"/>
              </a:lnSpc>
              <a:spcBef>
                <a:spcPts val="0"/>
              </a:spcBef>
              <a:spcAft>
                <a:spcPts val="0"/>
              </a:spcAft>
              <a:buClr>
                <a:srgbClr val="555555"/>
              </a:buClr>
              <a:buSzPts val="1093"/>
              <a:buFont typeface="Arial"/>
              <a:buChar char="●"/>
            </a:pPr>
            <a:r>
              <a:rPr lang="en-GB" sz="1092">
                <a:solidFill>
                  <a:srgbClr val="555555"/>
                </a:solidFill>
                <a:highlight>
                  <a:srgbClr val="FFFFFF"/>
                </a:highlight>
                <a:latin typeface="Arial"/>
                <a:ea typeface="Arial"/>
                <a:cs typeface="Arial"/>
                <a:sym typeface="Arial"/>
              </a:rPr>
              <a:t>Ravi Ganapathy, Nominee Director</a:t>
            </a:r>
            <a:endParaRPr sz="1092">
              <a:solidFill>
                <a:srgbClr val="555555"/>
              </a:solidFill>
              <a:highlight>
                <a:srgbClr val="FFFFFF"/>
              </a:highlight>
              <a:latin typeface="Arial"/>
              <a:ea typeface="Arial"/>
              <a:cs typeface="Arial"/>
              <a:sym typeface="Arial"/>
            </a:endParaRPr>
          </a:p>
          <a:p>
            <a:pPr indent="0" lvl="0" marL="0" rtl="0" algn="l">
              <a:lnSpc>
                <a:spcPct val="95000"/>
              </a:lnSpc>
              <a:spcBef>
                <a:spcPts val="1200"/>
              </a:spcBef>
              <a:spcAft>
                <a:spcPts val="1200"/>
              </a:spcAft>
              <a:buSzPts val="935"/>
              <a:buNone/>
            </a:pPr>
            <a:r>
              <a:t/>
            </a:r>
            <a:endParaRPr sz="130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7650" y="546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40"/>
              <a:t>How is TurtleMint Different From its Competitors</a:t>
            </a:r>
            <a:endParaRPr sz="2540"/>
          </a:p>
        </p:txBody>
      </p:sp>
      <p:sp>
        <p:nvSpPr>
          <p:cNvPr id="172" name="Google Shape;172;p27"/>
          <p:cNvSpPr txBox="1"/>
          <p:nvPr/>
        </p:nvSpPr>
        <p:spPr>
          <a:xfrm>
            <a:off x="830850" y="1825750"/>
            <a:ext cx="7482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GB"/>
              <a:t>While rivals such as Paytm and Policybazaar sell insurance directly to customers, Turtlemint offers online training to insurance agents in smaller cities and towns, helping them sell coverage to consumers. Nearly 75% of the startup’s business comes from outside the country’s 30 biggest cities. It offers its service in six major Indian languages, including Hindi, Kannada and Tamil.</a:t>
            </a:r>
            <a:endParaRPr/>
          </a:p>
          <a:p>
            <a:pPr indent="-317500" lvl="0" marL="457200" rtl="0" algn="l">
              <a:spcBef>
                <a:spcPts val="0"/>
              </a:spcBef>
              <a:spcAft>
                <a:spcPts val="0"/>
              </a:spcAft>
              <a:buSzPts val="1400"/>
              <a:buAutoNum type="arabicPeriod"/>
            </a:pPr>
            <a:r>
              <a:rPr lang="en-GB"/>
              <a:t>One of the first things that Turtlemint did after proving its Minimum Viable Product(MVP), was to digitise the journey of getting </a:t>
            </a:r>
            <a:r>
              <a:rPr lang="en-GB"/>
              <a:t>on boarded</a:t>
            </a:r>
            <a:r>
              <a:rPr lang="en-GB"/>
              <a:t> on the platform. Through their platform they digitised the process of training, licensing, verification, and more. As a result, advisors were able to download the Turtlemint app, go through the regulatory requirement, and complete the process in a faster, efficient manner, and start selling in an efficient manner.</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7650" y="588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33"/>
              <a:t>How Did it Gain Control over its Audience?</a:t>
            </a:r>
            <a:endParaRPr sz="2933"/>
          </a:p>
          <a:p>
            <a:pPr indent="0" lvl="0" marL="0" rtl="0" algn="l">
              <a:spcBef>
                <a:spcPts val="0"/>
              </a:spcBef>
              <a:spcAft>
                <a:spcPts val="0"/>
              </a:spcAft>
              <a:buNone/>
            </a:pPr>
            <a:r>
              <a:t/>
            </a:r>
            <a:endParaRPr/>
          </a:p>
        </p:txBody>
      </p:sp>
      <p:sp>
        <p:nvSpPr>
          <p:cNvPr id="178" name="Google Shape;178;p28"/>
          <p:cNvSpPr txBox="1"/>
          <p:nvPr>
            <p:ph idx="1" type="body"/>
          </p:nvPr>
        </p:nvSpPr>
        <p:spPr>
          <a:xfrm>
            <a:off x="729450" y="1346625"/>
            <a:ext cx="7688700" cy="3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t>India is a low trust market economy. One doesn’t join communities or brands or any cause about which you don’t know. Solving for  trust at early stage of your business is critical for expansion.</a:t>
            </a:r>
            <a:endParaRPr sz="1350"/>
          </a:p>
          <a:p>
            <a:pPr indent="0" lvl="0" marL="0" rtl="0" algn="l">
              <a:spcBef>
                <a:spcPts val="1200"/>
              </a:spcBef>
              <a:spcAft>
                <a:spcPts val="0"/>
              </a:spcAft>
              <a:buNone/>
            </a:pPr>
            <a:r>
              <a:rPr i="1" lang="en-GB" sz="1350">
                <a:solidFill>
                  <a:srgbClr val="074373"/>
                </a:solidFill>
              </a:rPr>
              <a:t>Turtlemint solved the trust and awareness issue in </a:t>
            </a:r>
            <a:r>
              <a:rPr i="1" lang="en-GB" sz="1350">
                <a:solidFill>
                  <a:srgbClr val="074373"/>
                </a:solidFill>
              </a:rPr>
              <a:t>their</a:t>
            </a:r>
            <a:r>
              <a:rPr i="1" lang="en-GB" sz="1350">
                <a:solidFill>
                  <a:srgbClr val="074373"/>
                </a:solidFill>
              </a:rPr>
              <a:t> ways:</a:t>
            </a:r>
            <a:endParaRPr i="1" sz="1350">
              <a:solidFill>
                <a:srgbClr val="074373"/>
              </a:solidFill>
            </a:endParaRPr>
          </a:p>
          <a:p>
            <a:pPr indent="0" lvl="0" marL="0" rtl="0" algn="l">
              <a:spcBef>
                <a:spcPts val="1200"/>
              </a:spcBef>
              <a:spcAft>
                <a:spcPts val="0"/>
              </a:spcAft>
              <a:buNone/>
            </a:pPr>
            <a:r>
              <a:rPr i="1" lang="en-GB" sz="1350"/>
              <a:t>Power users became influencers</a:t>
            </a:r>
            <a:r>
              <a:rPr lang="en-GB" sz="1350"/>
              <a:t>- In markets where Turtlemint already had presence, their power users started spreading the message and the company was able to grow organically through WOM and references.</a:t>
            </a:r>
            <a:endParaRPr sz="1350"/>
          </a:p>
          <a:p>
            <a:pPr indent="0" lvl="0" marL="0" rtl="0" algn="l">
              <a:spcBef>
                <a:spcPts val="1200"/>
              </a:spcBef>
              <a:spcAft>
                <a:spcPts val="0"/>
              </a:spcAft>
              <a:buNone/>
            </a:pPr>
            <a:r>
              <a:rPr i="1" lang="en-GB" sz="1350"/>
              <a:t>Promotions &amp; events</a:t>
            </a:r>
            <a:r>
              <a:rPr lang="en-GB" sz="1350"/>
              <a:t>- In addition to digital promotion, Turtlemint hosted a packed calendar of intimate, on-ground events at which the team set about converting advisors into users, users into power users &amp; power users into vocal champions.</a:t>
            </a:r>
            <a:endParaRPr sz="1350"/>
          </a:p>
          <a:p>
            <a:pPr indent="0" lvl="0" marL="0" rtl="0" algn="l">
              <a:spcBef>
                <a:spcPts val="1200"/>
              </a:spcBef>
              <a:spcAft>
                <a:spcPts val="1200"/>
              </a:spcAft>
              <a:buNone/>
            </a:pPr>
            <a:r>
              <a:rPr i="1" lang="en-GB" sz="1350"/>
              <a:t>Endorsements</a:t>
            </a:r>
            <a:r>
              <a:rPr lang="en-GB" sz="1350"/>
              <a:t>- Getting the big insurers on board was equally and if not more important. These would instantly lend Turtlemint credibility &amp; show financial advisors that they could now access a broader range of products and the big brands also served as a secondary endorsement for Turtlemint.</a:t>
            </a:r>
            <a:endParaRPr sz="13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9025" y="528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Speculation of the Company Future</a:t>
            </a:r>
            <a:endParaRPr sz="2640"/>
          </a:p>
        </p:txBody>
      </p:sp>
      <p:sp>
        <p:nvSpPr>
          <p:cNvPr id="184" name="Google Shape;184;p29"/>
          <p:cNvSpPr txBox="1"/>
          <p:nvPr>
            <p:ph idx="1" type="body"/>
          </p:nvPr>
        </p:nvSpPr>
        <p:spPr>
          <a:xfrm>
            <a:off x="729450" y="2078875"/>
            <a:ext cx="7688700" cy="25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Insurance, one of the most traditional and highly regulated industries in India. Despite being a massive $280Bn industry, it has achieved only a tiny fraction of its potential with only 4% of the population having an insurance cover to date (global average 6%).</a:t>
            </a:r>
            <a:endParaRPr sz="1400"/>
          </a:p>
          <a:p>
            <a:pPr indent="0" lvl="0" marL="0" rtl="0" algn="l">
              <a:spcBef>
                <a:spcPts val="1200"/>
              </a:spcBef>
              <a:spcAft>
                <a:spcPts val="0"/>
              </a:spcAft>
              <a:buNone/>
            </a:pPr>
            <a:r>
              <a:rPr lang="en-GB" sz="1400"/>
              <a:t>With Strong and Skilled Founders and trustworthy Backing of Investors , Becoming a Unicorn is Just the matter of time for the StartUp.</a:t>
            </a:r>
            <a:endParaRPr sz="1400"/>
          </a:p>
          <a:p>
            <a:pPr indent="0" lvl="0" marL="0" rtl="0" algn="l">
              <a:spcBef>
                <a:spcPts val="1200"/>
              </a:spcBef>
              <a:spcAft>
                <a:spcPts val="0"/>
              </a:spcAft>
              <a:buNone/>
            </a:pPr>
            <a:r>
              <a:rPr lang="en-GB" sz="1400"/>
              <a:t>InsurTech in Emerging Country can help Solve the expertise barrier and Accessibility Barrier for the common population of the Nation.</a:t>
            </a:r>
            <a:endParaRPr sz="1400"/>
          </a:p>
          <a:p>
            <a:pPr indent="0" lvl="0" marL="0" rtl="0" algn="l">
              <a:spcBef>
                <a:spcPts val="1200"/>
              </a:spcBef>
              <a:spcAft>
                <a:spcPts val="1200"/>
              </a:spcAft>
              <a:buNone/>
            </a:pPr>
            <a:r>
              <a:rPr lang="en-GB" sz="1400"/>
              <a:t>Being a Tech Company, It also has a lot of potential to further expand in the globe and solve its Objective.</a:t>
            </a:r>
            <a:endParaRPr sz="1400"/>
          </a:p>
        </p:txBody>
      </p:sp>
      <p:sp>
        <p:nvSpPr>
          <p:cNvPr id="185" name="Google Shape;185;p29"/>
          <p:cNvSpPr txBox="1"/>
          <p:nvPr/>
        </p:nvSpPr>
        <p:spPr>
          <a:xfrm>
            <a:off x="729450" y="1493875"/>
            <a:ext cx="265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accent5"/>
                </a:solidFill>
                <a:latin typeface="Lato"/>
                <a:ea typeface="Lato"/>
                <a:cs typeface="Lato"/>
                <a:sym typeface="Lato"/>
              </a:rPr>
              <a:t>#ActiveHoJaao</a:t>
            </a:r>
            <a:endParaRPr sz="2800">
              <a:solidFill>
                <a:schemeClr val="accent5"/>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nvSpPr>
        <p:spPr>
          <a:xfrm>
            <a:off x="1530750" y="1863750"/>
            <a:ext cx="6082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Lato"/>
                <a:ea typeface="Lato"/>
                <a:cs typeface="Lato"/>
                <a:sym typeface="Lato"/>
              </a:rPr>
              <a:t>The data is sourced from the Internet from reputed Website.</a:t>
            </a:r>
            <a:endParaRPr sz="1600">
              <a:latin typeface="Lato"/>
              <a:ea typeface="Lato"/>
              <a:cs typeface="Lato"/>
              <a:sym typeface="Lato"/>
            </a:endParaRPr>
          </a:p>
          <a:p>
            <a:pPr indent="0" lvl="0" marL="0" rtl="0" algn="l">
              <a:spcBef>
                <a:spcPts val="0"/>
              </a:spcBef>
              <a:spcAft>
                <a:spcPts val="0"/>
              </a:spcAft>
              <a:buNone/>
            </a:pPr>
            <a:r>
              <a:rPr lang="en-GB" sz="1600">
                <a:latin typeface="Lato"/>
                <a:ea typeface="Lato"/>
                <a:cs typeface="Lato"/>
                <a:sym typeface="Lato"/>
              </a:rPr>
              <a:t> More Data available on the net, but requires special access which I    don’t have. </a:t>
            </a:r>
            <a:endParaRPr sz="1600">
              <a:latin typeface="Lato"/>
              <a:ea typeface="Lato"/>
              <a:cs typeface="Lato"/>
              <a:sym typeface="Lato"/>
            </a:endParaRPr>
          </a:p>
          <a:p>
            <a:pPr indent="0" lvl="0" marL="0" rtl="0" algn="l">
              <a:spcBef>
                <a:spcPts val="0"/>
              </a:spcBef>
              <a:spcAft>
                <a:spcPts val="0"/>
              </a:spcAft>
              <a:buNone/>
            </a:pPr>
            <a:r>
              <a:rPr lang="en-GB" sz="1600">
                <a:latin typeface="Lato"/>
                <a:ea typeface="Lato"/>
                <a:cs typeface="Lato"/>
                <a:sym typeface="Lato"/>
              </a:rPr>
              <a:t>Data provided have a possibility of not being precise, as observed some sites show different data for same data point.</a:t>
            </a:r>
            <a:endParaRPr sz="1600">
              <a:latin typeface="Lato"/>
              <a:ea typeface="Lato"/>
              <a:cs typeface="Lato"/>
              <a:sym typeface="Lato"/>
            </a:endParaRPr>
          </a:p>
        </p:txBody>
      </p:sp>
      <p:sp>
        <p:nvSpPr>
          <p:cNvPr id="191" name="Google Shape;191;p30"/>
          <p:cNvSpPr txBox="1"/>
          <p:nvPr/>
        </p:nvSpPr>
        <p:spPr>
          <a:xfrm>
            <a:off x="2497950" y="3945275"/>
            <a:ext cx="4148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rgbClr val="6AA84F"/>
                </a:solidFill>
                <a:latin typeface="Oswald"/>
                <a:ea typeface="Oswald"/>
                <a:cs typeface="Oswald"/>
                <a:sym typeface="Oswald"/>
              </a:rPr>
              <a:t>Thank You !</a:t>
            </a:r>
            <a:endParaRPr sz="3000">
              <a:solidFill>
                <a:srgbClr val="6AA84F"/>
              </a:solidFill>
              <a:latin typeface="Oswald"/>
              <a:ea typeface="Oswald"/>
              <a:cs typeface="Oswald"/>
              <a:sym typeface="Oswald"/>
            </a:endParaRPr>
          </a:p>
        </p:txBody>
      </p:sp>
      <p:cxnSp>
        <p:nvCxnSpPr>
          <p:cNvPr id="192" name="Google Shape;192;p30"/>
          <p:cNvCxnSpPr/>
          <p:nvPr/>
        </p:nvCxnSpPr>
        <p:spPr>
          <a:xfrm>
            <a:off x="3313650" y="3482713"/>
            <a:ext cx="2516700" cy="156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30"/>
          <p:cNvSpPr txBox="1"/>
          <p:nvPr/>
        </p:nvSpPr>
        <p:spPr>
          <a:xfrm>
            <a:off x="1530750" y="1511725"/>
            <a:ext cx="235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latin typeface="Lato"/>
                <a:ea typeface="Lato"/>
                <a:cs typeface="Lato"/>
                <a:sym typeface="Lato"/>
              </a:rPr>
              <a:t>Note:</a:t>
            </a:r>
            <a:endParaRPr b="1" sz="1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144150"/>
            <a:ext cx="7688700" cy="8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is a Company called as a StartUp ?</a:t>
            </a:r>
            <a:endParaRPr/>
          </a:p>
        </p:txBody>
      </p:sp>
      <p:sp>
        <p:nvSpPr>
          <p:cNvPr id="95" name="Google Shape;95;p14"/>
          <p:cNvSpPr txBox="1"/>
          <p:nvPr>
            <p:ph idx="1" type="body"/>
          </p:nvPr>
        </p:nvSpPr>
        <p:spPr>
          <a:xfrm>
            <a:off x="729450" y="1397250"/>
            <a:ext cx="7688700" cy="35337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00000"/>
              </a:buClr>
              <a:buSzPts val="1350"/>
              <a:buFont typeface="Arial"/>
              <a:buAutoNum type="arabicPeriod"/>
            </a:pPr>
            <a:r>
              <a:rPr lang="en-GB" sz="1350">
                <a:solidFill>
                  <a:srgbClr val="000000"/>
                </a:solidFill>
                <a:latin typeface="Arial"/>
                <a:ea typeface="Arial"/>
                <a:cs typeface="Arial"/>
                <a:sym typeface="Arial"/>
              </a:rPr>
              <a:t>According to the Ministry of Commerce and Industry, an entity that is registered as a private limited company as defined in the Companies Act, 2013 or registered as a partnership firm under section 59 of the partnership act, 1932 of a limited liability company under the LLP Act of 2008 in India is called a startup if:</a:t>
            </a:r>
            <a:endParaRPr sz="1350">
              <a:solidFill>
                <a:srgbClr val="000000"/>
              </a:solidFill>
              <a:latin typeface="Arial"/>
              <a:ea typeface="Arial"/>
              <a:cs typeface="Arial"/>
              <a:sym typeface="Arial"/>
            </a:endParaRPr>
          </a:p>
          <a:p>
            <a:pPr indent="-314325" lvl="0" marL="914400" rtl="0" algn="l">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Its period of existence from the date of incorporation is less than 10 years,</a:t>
            </a:r>
            <a:endParaRPr sz="1350">
              <a:solidFill>
                <a:srgbClr val="000000"/>
              </a:solidFill>
              <a:latin typeface="Arial"/>
              <a:ea typeface="Arial"/>
              <a:cs typeface="Arial"/>
              <a:sym typeface="Arial"/>
            </a:endParaRPr>
          </a:p>
          <a:p>
            <a:pPr indent="-314325" lvl="0" marL="914400" rtl="0" algn="l">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Its annual turnover does not exceed Rs 100 crore in a financial year.</a:t>
            </a:r>
            <a:endParaRPr sz="1350">
              <a:solidFill>
                <a:srgbClr val="000000"/>
              </a:solidFill>
              <a:latin typeface="Arial"/>
              <a:ea typeface="Arial"/>
              <a:cs typeface="Arial"/>
              <a:sym typeface="Arial"/>
            </a:endParaRPr>
          </a:p>
          <a:p>
            <a:pPr indent="-314325" lvl="0" marL="914400" rtl="0" algn="l">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It is working towards innovation, development, improvement of products or processes or services.</a:t>
            </a:r>
            <a:endParaRPr sz="1350">
              <a:solidFill>
                <a:srgbClr val="000000"/>
              </a:solidFill>
              <a:latin typeface="Arial"/>
              <a:ea typeface="Arial"/>
              <a:cs typeface="Arial"/>
              <a:sym typeface="Arial"/>
            </a:endParaRPr>
          </a:p>
          <a:p>
            <a:pPr indent="-314325" lvl="0" marL="914400" rtl="0" algn="l">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Or, if it is a scalable business model with a high potential for employment generation or wealth creation.</a:t>
            </a:r>
            <a:endParaRPr sz="135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0"/>
              </a:spcBef>
              <a:spcAft>
                <a:spcPts val="0"/>
              </a:spcAft>
              <a:buNone/>
            </a:pPr>
            <a:r>
              <a:rPr lang="en-GB" sz="1350">
                <a:solidFill>
                  <a:srgbClr val="000000"/>
                </a:solidFill>
                <a:latin typeface="Arial"/>
                <a:ea typeface="Arial"/>
                <a:cs typeface="Arial"/>
                <a:sym typeface="Arial"/>
              </a:rPr>
              <a:t>															</a:t>
            </a:r>
            <a:r>
              <a:rPr lang="en-GB" sz="1350" u="sng">
                <a:solidFill>
                  <a:schemeClr val="accent5"/>
                </a:solidFill>
                <a:latin typeface="Arial"/>
                <a:ea typeface="Arial"/>
                <a:cs typeface="Arial"/>
                <a:sym typeface="Arial"/>
                <a:hlinkClick r:id="rId3">
                  <a:extLst>
                    <a:ext uri="{A12FA001-AC4F-418D-AE19-62706E023703}">
                      <ahyp:hlinkClr val="tx"/>
                    </a:ext>
                  </a:extLst>
                </a:hlinkClick>
              </a:rPr>
              <a:t>Source</a:t>
            </a:r>
            <a:endParaRPr sz="1350">
              <a:solidFill>
                <a:srgbClr val="000000"/>
              </a:solidFill>
              <a:latin typeface="Arial"/>
              <a:ea typeface="Arial"/>
              <a:cs typeface="Arial"/>
              <a:sym typeface="Arial"/>
            </a:endParaRPr>
          </a:p>
          <a:p>
            <a:pPr indent="0" lvl="0" marL="1828800" rtl="0" algn="l">
              <a:spcBef>
                <a:spcPts val="0"/>
              </a:spcBef>
              <a:spcAft>
                <a:spcPts val="1200"/>
              </a:spcAft>
              <a:buNone/>
            </a:pPr>
            <a:r>
              <a:t/>
            </a:r>
            <a:endParaRPr sz="1575">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 type="subTitle"/>
          </p:nvPr>
        </p:nvSpPr>
        <p:spPr>
          <a:xfrm>
            <a:off x="1873952" y="48250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50">
                <a:solidFill>
                  <a:srgbClr val="202124"/>
                </a:solidFill>
                <a:highlight>
                  <a:srgbClr val="FFFFFF"/>
                </a:highlight>
                <a:latin typeface="Arial"/>
                <a:ea typeface="Arial"/>
                <a:cs typeface="Arial"/>
                <a:sym typeface="Arial"/>
              </a:rPr>
              <a:t>Insurtech platform Turtlemint has onboarded </a:t>
            </a:r>
            <a:r>
              <a:rPr b="1" lang="en-GB" sz="1050">
                <a:solidFill>
                  <a:srgbClr val="202124"/>
                </a:solidFill>
                <a:highlight>
                  <a:srgbClr val="FFFFFF"/>
                </a:highlight>
                <a:latin typeface="Arial"/>
                <a:ea typeface="Arial"/>
                <a:cs typeface="Arial"/>
                <a:sym typeface="Arial"/>
              </a:rPr>
              <a:t>Mahendra Singh Dhoni</a:t>
            </a:r>
            <a:r>
              <a:rPr lang="en-GB" sz="1050">
                <a:solidFill>
                  <a:srgbClr val="202124"/>
                </a:solidFill>
                <a:highlight>
                  <a:srgbClr val="FFFFFF"/>
                </a:highlight>
                <a:latin typeface="Arial"/>
                <a:ea typeface="Arial"/>
                <a:cs typeface="Arial"/>
                <a:sym typeface="Arial"/>
              </a:rPr>
              <a:t> as its brand ambassador.</a:t>
            </a:r>
            <a:endParaRPr i="1"/>
          </a:p>
        </p:txBody>
      </p:sp>
      <p:pic>
        <p:nvPicPr>
          <p:cNvPr descr="We invest a lot in an &quot;active lifestyle&quot;; but have we thought of Life Insurance as being part of it? India, ab life ke saath Life Insurance ko lekar bhi #ActiveHoJaao!&#10;&#10;Learn More: https://www.turtlemint.com/&#10;&#10;Instagram: https://www.instagram.com/turtlemint.insurance/&#10;Facebook: https://www.facebook.com/turtlemint.insurance/&#10;Twitter: https://twitter.com/helloturtlemint&#10;Linkedin: https://www.linkedin.com/company/turtlemint/" id="101" name="Google Shape;101;p15" title="Turtlemint - Life Insurance ke liye #ActiveHoJaao | feat. MS Dhoni">
            <a:hlinkClick r:id="rId3"/>
          </p:cNvPr>
          <p:cNvPicPr preferRelativeResize="0"/>
          <p:nvPr/>
        </p:nvPicPr>
        <p:blipFill>
          <a:blip r:embed="rId4">
            <a:alphaModFix/>
          </a:blip>
          <a:stretch>
            <a:fillRect/>
          </a:stretch>
        </p:blipFill>
        <p:spPr>
          <a:xfrm>
            <a:off x="1873950" y="555800"/>
            <a:ext cx="5537850" cy="41534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44150"/>
            <a:ext cx="7688700" cy="8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Company Overview</a:t>
            </a:r>
            <a:endParaRPr/>
          </a:p>
        </p:txBody>
      </p:sp>
      <p:sp>
        <p:nvSpPr>
          <p:cNvPr id="107" name="Google Shape;107;p16"/>
          <p:cNvSpPr txBox="1"/>
          <p:nvPr/>
        </p:nvSpPr>
        <p:spPr>
          <a:xfrm>
            <a:off x="841300" y="1406775"/>
            <a:ext cx="7199400" cy="41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50">
                <a:solidFill>
                  <a:srgbClr val="555555"/>
                </a:solidFill>
                <a:highlight>
                  <a:srgbClr val="FFFFFF"/>
                </a:highlight>
              </a:rPr>
              <a:t>Founded Year		2015</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Location			Mumbai, India</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Company			 StageSeries E</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Total Funding		$250M</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Last Funding Round	$120M, Series E, Apr 29, 2022</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Valuation			$780M as on May 30, 2022</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Annual Revenue		$7.95M as on Dec 31, 2020</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Employee Count		2,433 as on Mar 31, 2022</a:t>
            </a:r>
            <a:endParaRPr sz="1350">
              <a:solidFill>
                <a:srgbClr val="337AB7"/>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Similar Cos.		Policybazaar, NerdWallet, Turtlemint, Meilleurtaux</a:t>
            </a:r>
            <a:endParaRPr sz="1350">
              <a:solidFill>
                <a:srgbClr val="555555"/>
              </a:solidFill>
              <a:highlight>
                <a:srgbClr val="FFFFFF"/>
              </a:highlight>
            </a:endParaRPr>
          </a:p>
          <a:p>
            <a:pPr indent="0" lvl="0" marL="0" rtl="0" algn="l">
              <a:lnSpc>
                <a:spcPct val="115000"/>
              </a:lnSpc>
              <a:spcBef>
                <a:spcPts val="1100"/>
              </a:spcBef>
              <a:spcAft>
                <a:spcPts val="0"/>
              </a:spcAft>
              <a:buNone/>
            </a:pPr>
            <a:r>
              <a:rPr lang="en-GB" sz="1350">
                <a:solidFill>
                  <a:srgbClr val="555555"/>
                </a:solidFill>
                <a:highlight>
                  <a:srgbClr val="FFFFFF"/>
                </a:highlight>
              </a:rPr>
              <a:t>													</a:t>
            </a:r>
            <a:r>
              <a:rPr lang="en-GB" sz="1350" u="sng">
                <a:solidFill>
                  <a:schemeClr val="accent5"/>
                </a:solidFill>
                <a:highlight>
                  <a:schemeClr val="lt1"/>
                </a:highlight>
                <a:hlinkClick r:id="rId3">
                  <a:extLst>
                    <a:ext uri="{A12FA001-AC4F-418D-AE19-62706E023703}">
                      <ahyp:hlinkClr val="tx"/>
                    </a:ext>
                  </a:extLst>
                </a:hlinkClick>
              </a:rPr>
              <a:t>Source</a:t>
            </a:r>
            <a:endParaRPr sz="1350">
              <a:solidFill>
                <a:srgbClr val="555555"/>
              </a:solidFill>
              <a:highlight>
                <a:srgbClr val="FFFFFF"/>
              </a:highlight>
            </a:endParaRPr>
          </a:p>
          <a:p>
            <a:pPr indent="0" lvl="0" marL="0" rtl="0" algn="l">
              <a:spcBef>
                <a:spcPts val="1100"/>
              </a:spcBef>
              <a:spcAft>
                <a:spcPts val="0"/>
              </a:spcAft>
              <a:buNone/>
            </a:pPr>
            <a:r>
              <a:t/>
            </a:r>
            <a:endParaRPr sz="135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650" y="528750"/>
            <a:ext cx="7688700" cy="8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Problem does TurtleMint Solve?</a:t>
            </a:r>
            <a:endParaRPr/>
          </a:p>
        </p:txBody>
      </p:sp>
      <p:sp>
        <p:nvSpPr>
          <p:cNvPr id="113" name="Google Shape;113;p17"/>
          <p:cNvSpPr txBox="1"/>
          <p:nvPr>
            <p:ph idx="1" type="body"/>
          </p:nvPr>
        </p:nvSpPr>
        <p:spPr>
          <a:xfrm>
            <a:off x="727650" y="1397250"/>
            <a:ext cx="7688700" cy="35337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000000"/>
              </a:buClr>
              <a:buSzPts val="1350"/>
              <a:buFont typeface="Arial"/>
              <a:buAutoNum type="arabicPeriod"/>
            </a:pPr>
            <a:r>
              <a:rPr lang="en-GB" sz="1350">
                <a:solidFill>
                  <a:srgbClr val="000000"/>
                </a:solidFill>
                <a:latin typeface="Arial"/>
                <a:ea typeface="Arial"/>
                <a:cs typeface="Arial"/>
                <a:sym typeface="Arial"/>
              </a:rPr>
              <a:t>95% of insurance in India is sold through an in-person consultancy because insurance fundamentally is a complex product. Consumers find it difficult to make a decision themselves, hence rely on an expert / in-person consultancy, eg financial advisors to help guide their purchase.</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AutoNum type="arabicPeriod"/>
            </a:pPr>
            <a:r>
              <a:rPr lang="en-GB" sz="1350">
                <a:solidFill>
                  <a:srgbClr val="000000"/>
                </a:solidFill>
                <a:latin typeface="Arial"/>
                <a:ea typeface="Arial"/>
                <a:cs typeface="Arial"/>
                <a:sym typeface="Arial"/>
              </a:rPr>
              <a:t>It was in the strength  of this understanding where Turtlemint founders, Anand Prabhudesai &amp; Dhirendra Mahyavanshi, saw an opportunity. Instead of using technology to change how people buy insurance, they chose to radically challenge how it is sold. Not by cutting out the middle man but by empowering them.</a:t>
            </a:r>
            <a:endParaRPr sz="1350">
              <a:solidFill>
                <a:srgbClr val="000000"/>
              </a:solidFill>
              <a:latin typeface="Arial"/>
              <a:ea typeface="Arial"/>
              <a:cs typeface="Arial"/>
              <a:sym typeface="Arial"/>
            </a:endParaRPr>
          </a:p>
          <a:p>
            <a:pPr indent="-314325" lvl="0" marL="457200" rtl="0" algn="l">
              <a:spcBef>
                <a:spcPts val="0"/>
              </a:spcBef>
              <a:spcAft>
                <a:spcPts val="0"/>
              </a:spcAft>
              <a:buClr>
                <a:srgbClr val="000000"/>
              </a:buClr>
              <a:buSzPts val="1350"/>
              <a:buFont typeface="Arial"/>
              <a:buAutoNum type="arabicPeriod"/>
            </a:pPr>
            <a:r>
              <a:rPr lang="en-GB" sz="1350">
                <a:solidFill>
                  <a:srgbClr val="000000"/>
                </a:solidFill>
                <a:latin typeface="Arial"/>
                <a:ea typeface="Arial"/>
                <a:cs typeface="Arial"/>
                <a:sym typeface="Arial"/>
              </a:rPr>
              <a:t>Turtlemint created a tech platform designed to help financial advisors to distribute insurance to their community of customers. The platform instantly made it simpler for financial advisors to match each customer with the best product &amp; to close the deal with the burden of endless paperwork.													</a:t>
            </a:r>
            <a:r>
              <a:rPr lang="en-GB" sz="1350" u="sng">
                <a:solidFill>
                  <a:schemeClr val="accent5"/>
                </a:solidFill>
                <a:latin typeface="Arial"/>
                <a:ea typeface="Arial"/>
                <a:cs typeface="Arial"/>
                <a:sym typeface="Arial"/>
                <a:hlinkClick r:id="rId3">
                  <a:extLst>
                    <a:ext uri="{A12FA001-AC4F-418D-AE19-62706E023703}">
                      <ahyp:hlinkClr val="tx"/>
                    </a:ext>
                  </a:extLst>
                </a:hlinkClick>
              </a:rPr>
              <a:t>Source</a:t>
            </a:r>
            <a:endParaRPr sz="1350">
              <a:solidFill>
                <a:srgbClr val="000000"/>
              </a:solidFill>
              <a:latin typeface="Arial"/>
              <a:ea typeface="Arial"/>
              <a:cs typeface="Arial"/>
              <a:sym typeface="Arial"/>
            </a:endParaRPr>
          </a:p>
          <a:p>
            <a:pPr indent="0" lvl="0" marL="914400" rtl="0" algn="l">
              <a:spcBef>
                <a:spcPts val="0"/>
              </a:spcBef>
              <a:spcAft>
                <a:spcPts val="1200"/>
              </a:spcAft>
              <a:buNone/>
            </a:pPr>
            <a:r>
              <a:t/>
            </a:r>
            <a:endParaRPr sz="1250">
              <a:solidFill>
                <a:srgbClr val="29292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28750"/>
            <a:ext cx="7688700" cy="8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 TurtleMint</a:t>
            </a:r>
            <a:endParaRPr/>
          </a:p>
        </p:txBody>
      </p:sp>
      <p:sp>
        <p:nvSpPr>
          <p:cNvPr id="119" name="Google Shape;119;p18"/>
          <p:cNvSpPr txBox="1"/>
          <p:nvPr>
            <p:ph idx="1" type="body"/>
          </p:nvPr>
        </p:nvSpPr>
        <p:spPr>
          <a:xfrm>
            <a:off x="729450" y="1397250"/>
            <a:ext cx="7688700" cy="35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50">
                <a:solidFill>
                  <a:srgbClr val="282828"/>
                </a:solidFill>
                <a:highlight>
                  <a:srgbClr val="FFFFFF"/>
                </a:highlight>
                <a:latin typeface="Roboto"/>
                <a:ea typeface="Roboto"/>
                <a:cs typeface="Roboto"/>
                <a:sym typeface="Roboto"/>
              </a:rPr>
              <a:t>Turtlemint is an online insurance platform that identifies and purchases appropriate insurance policies for consumers. It aims to “demystify” insurance by explaining the jargon in a simple way and providing smart tools to help a user make the right choice. From search to purchase, the entire process can be completed online in just a few clicks.The company offers car insurance, bike insurance, health insurance, and term life insurance.</a:t>
            </a:r>
            <a:endParaRPr sz="1250">
              <a:solidFill>
                <a:srgbClr val="28282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1272938" y="2787813"/>
            <a:ext cx="2143125" cy="2143125"/>
          </a:xfrm>
          <a:prstGeom prst="rect">
            <a:avLst/>
          </a:prstGeom>
          <a:noFill/>
          <a:ln>
            <a:noFill/>
          </a:ln>
        </p:spPr>
      </p:pic>
      <p:pic>
        <p:nvPicPr>
          <p:cNvPr id="121" name="Google Shape;121;p18"/>
          <p:cNvPicPr preferRelativeResize="0"/>
          <p:nvPr/>
        </p:nvPicPr>
        <p:blipFill>
          <a:blip r:embed="rId4">
            <a:alphaModFix/>
          </a:blip>
          <a:stretch>
            <a:fillRect/>
          </a:stretch>
        </p:blipFill>
        <p:spPr>
          <a:xfrm>
            <a:off x="5176463" y="2987838"/>
            <a:ext cx="26193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74600"/>
            <a:ext cx="7688700" cy="53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33"/>
              <a:t>Financial Statement</a:t>
            </a:r>
            <a:r>
              <a:rPr lang="en-GB"/>
              <a:t> </a:t>
            </a:r>
            <a:r>
              <a:rPr lang="en-GB" sz="2933"/>
              <a:t>Analysis of TurtleMint</a:t>
            </a:r>
            <a:endParaRPr sz="2933"/>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the Official Website we can get the Financial Statement of FY2020 and from other Open Sources from the Internet we can get Financial Data of FY2021.</a:t>
            </a:r>
            <a:endParaRPr/>
          </a:p>
          <a:p>
            <a:pPr indent="0" lvl="0" marL="0" rtl="0" algn="l">
              <a:spcBef>
                <a:spcPts val="1200"/>
              </a:spcBef>
              <a:spcAft>
                <a:spcPts val="0"/>
              </a:spcAft>
              <a:buNone/>
            </a:pPr>
            <a:r>
              <a:rPr lang="en-GB" u="sng">
                <a:solidFill>
                  <a:schemeClr val="hlink"/>
                </a:solidFill>
                <a:hlinkClick r:id="rId3"/>
              </a:rPr>
              <a:t>Click Here for Document of FY2020</a:t>
            </a:r>
            <a:endParaRPr/>
          </a:p>
          <a:p>
            <a:pPr indent="0" lvl="0" marL="0" rtl="0" algn="l">
              <a:spcBef>
                <a:spcPts val="1200"/>
              </a:spcBef>
              <a:spcAft>
                <a:spcPts val="1200"/>
              </a:spcAft>
              <a:buNone/>
            </a:pPr>
            <a:r>
              <a:rPr lang="en-GB" u="sng">
                <a:solidFill>
                  <a:schemeClr val="hlink"/>
                </a:solidFill>
                <a:hlinkClick r:id="rId4"/>
              </a:rPr>
              <a:t>Click here for Comparision of FY2020 and FY 2021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52400" y="152400"/>
            <a:ext cx="73152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152400" y="152400"/>
            <a:ext cx="8064374" cy="479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