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0" r:id="rId5"/>
    <p:sldId id="261" r:id="rId6"/>
    <p:sldId id="262" r:id="rId7"/>
    <p:sldId id="271"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1" d="100"/>
          <a:sy n="71" d="100"/>
        </p:scale>
        <p:origin x="9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pratap" userId="467e3e6336c49a38" providerId="LiveId" clId="{BDE74286-9AA0-464C-B564-26CA0CC27436}"/>
    <pc:docChg chg="modSld">
      <pc:chgData name="aman pratap" userId="467e3e6336c49a38" providerId="LiveId" clId="{BDE74286-9AA0-464C-B564-26CA0CC27436}" dt="2023-11-30T04:41:54.863" v="0" actId="1038"/>
      <pc:docMkLst>
        <pc:docMk/>
      </pc:docMkLst>
      <pc:sldChg chg="modSp mod">
        <pc:chgData name="aman pratap" userId="467e3e6336c49a38" providerId="LiveId" clId="{BDE74286-9AA0-464C-B564-26CA0CC27436}" dt="2023-11-30T04:41:54.863" v="0" actId="1038"/>
        <pc:sldMkLst>
          <pc:docMk/>
          <pc:sldMk cId="0" sldId="256"/>
        </pc:sldMkLst>
        <pc:picChg chg="mod">
          <ac:chgData name="aman pratap" userId="467e3e6336c49a38" providerId="LiveId" clId="{BDE74286-9AA0-464C-B564-26CA0CC27436}" dt="2023-11-30T04:41:54.863" v="0" actId="1038"/>
          <ac:picMkLst>
            <pc:docMk/>
            <pc:sldMk cId="0" sldId="256"/>
            <ac:picMk id="2" creationId="{B04FE9FD-B917-B96E-0BCD-EF964B98C4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21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228601" y="1322450"/>
            <a:ext cx="8603700" cy="3370123"/>
          </a:xfrm>
          <a:prstGeom prst="rect">
            <a:avLst/>
          </a:prstGeom>
        </p:spPr>
        <p:txBody>
          <a:bodyPr spcFirstLastPara="1" wrap="square" lIns="91425" tIns="91425" rIns="91425" bIns="91425" anchor="t" anchorCtr="0">
            <a:spAutoFit/>
          </a:bodyPr>
          <a:lstStyle/>
          <a:p>
            <a:pPr indent="-355600">
              <a:lnSpc>
                <a:spcPct val="115000"/>
              </a:lnSpc>
              <a:buClr>
                <a:schemeClr val="dk1"/>
              </a:buClr>
              <a:buSzPts val="2000"/>
              <a:buFont typeface="Roboto"/>
              <a:buChar char="●"/>
            </a:pPr>
            <a:r>
              <a:rPr lang="en-US" sz="2000" dirty="0">
                <a:solidFill>
                  <a:schemeClr val="dk1"/>
                </a:solidFill>
                <a:latin typeface="Roboto"/>
                <a:ea typeface="Roboto"/>
                <a:cs typeface="Roboto"/>
                <a:sym typeface="Roboto"/>
              </a:rPr>
              <a:t>Weather Forecasting Application</a:t>
            </a:r>
          </a:p>
          <a:p>
            <a:pPr indent="-355600">
              <a:lnSpc>
                <a:spcPct val="115000"/>
              </a:lnSpc>
              <a:buClr>
                <a:schemeClr val="dk1"/>
              </a:buClr>
              <a:buSzPts val="2000"/>
              <a:buFont typeface="Roboto"/>
              <a:buChar char="●"/>
            </a:pPr>
            <a:r>
              <a:rPr lang="en-US" sz="2000" dirty="0">
                <a:solidFill>
                  <a:schemeClr val="dk1"/>
                </a:solidFill>
                <a:latin typeface="Roboto"/>
                <a:ea typeface="Roboto"/>
                <a:cs typeface="Roboto"/>
                <a:sym typeface="Roboto"/>
              </a:rPr>
              <a:t>Ajay </a:t>
            </a:r>
            <a:r>
              <a:rPr lang="en-US" sz="2000" dirty="0" err="1">
                <a:solidFill>
                  <a:schemeClr val="dk1"/>
                </a:solidFill>
                <a:latin typeface="Roboto"/>
                <a:ea typeface="Roboto"/>
                <a:cs typeface="Roboto"/>
                <a:sym typeface="Roboto"/>
              </a:rPr>
              <a:t>kumar</a:t>
            </a:r>
            <a:r>
              <a:rPr lang="en-US" sz="2000" dirty="0">
                <a:solidFill>
                  <a:schemeClr val="dk1"/>
                </a:solidFill>
                <a:latin typeface="Roboto"/>
                <a:ea typeface="Roboto"/>
                <a:cs typeface="Roboto"/>
                <a:sym typeface="Roboto"/>
              </a:rPr>
              <a:t> -211000090</a:t>
            </a: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Alok Rai – 2115000120</a:t>
            </a: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Aman Pratap Singh -2115000133</a:t>
            </a:r>
          </a:p>
          <a:p>
            <a:pPr marL="457200" lvl="0" indent="-355600" algn="l" rtl="0">
              <a:lnSpc>
                <a:spcPct val="115000"/>
              </a:lnSpc>
              <a:spcBef>
                <a:spcPts val="0"/>
              </a:spcBef>
              <a:spcAft>
                <a:spcPts val="0"/>
              </a:spcAft>
              <a:buClr>
                <a:schemeClr val="dk1"/>
              </a:buClr>
              <a:buSzPts val="2000"/>
              <a:buFont typeface="Roboto"/>
              <a:buChar char="●"/>
            </a:pPr>
            <a:r>
              <a:rPr lang="en-US" sz="2000" dirty="0" err="1">
                <a:solidFill>
                  <a:schemeClr val="dk1"/>
                </a:solidFill>
                <a:latin typeface="Roboto"/>
                <a:ea typeface="Roboto"/>
                <a:cs typeface="Roboto"/>
                <a:sym typeface="Roboto"/>
              </a:rPr>
              <a:t>Nilanshu</a:t>
            </a:r>
            <a:r>
              <a:rPr lang="en-US" sz="2000" dirty="0">
                <a:solidFill>
                  <a:schemeClr val="dk1"/>
                </a:solidFill>
                <a:latin typeface="Roboto"/>
                <a:ea typeface="Roboto"/>
                <a:cs typeface="Roboto"/>
                <a:sym typeface="Roboto"/>
              </a:rPr>
              <a:t> Rai - 2115000673</a:t>
            </a: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GLA University, Mathura</a:t>
            </a: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B. tech(CS)</a:t>
            </a: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Nov 24 ,2023</a:t>
            </a:r>
          </a:p>
          <a:p>
            <a:pPr marL="457200" lvl="0" indent="-355600" algn="l" rtl="0">
              <a:lnSpc>
                <a:spcPct val="115000"/>
              </a:lnSpc>
              <a:spcBef>
                <a:spcPts val="0"/>
              </a:spcBef>
              <a:spcAft>
                <a:spcPts val="0"/>
              </a:spcAft>
              <a:buClr>
                <a:schemeClr val="dk1"/>
              </a:buClr>
              <a:buSzPts val="2000"/>
              <a:buFont typeface="Roboto"/>
              <a:buChar char="●"/>
            </a:pPr>
            <a:endParaRPr lang="en-US" sz="2000" dirty="0">
              <a:solidFill>
                <a:schemeClr val="dk1"/>
              </a:solidFill>
              <a:latin typeface="Roboto"/>
              <a:ea typeface="Roboto"/>
              <a:cs typeface="Roboto"/>
              <a:sym typeface="Roboto"/>
            </a:endParaRPr>
          </a:p>
        </p:txBody>
      </p:sp>
      <p:pic>
        <p:nvPicPr>
          <p:cNvPr id="2" name="Picture 1">
            <a:extLst>
              <a:ext uri="{FF2B5EF4-FFF2-40B4-BE49-F238E27FC236}">
                <a16:creationId xmlns:a16="http://schemas.microsoft.com/office/drawing/2014/main" id="{B04FE9FD-B917-B96E-0BCD-EF964B98C4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5309" y="1322450"/>
            <a:ext cx="3609999" cy="243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404191"/>
            <a:ext cx="7688700" cy="104246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254483" y="1192696"/>
            <a:ext cx="7790287" cy="3756706"/>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Visual representation</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pic>
        <p:nvPicPr>
          <p:cNvPr id="4" name="Picture 3" descr="A screenshot of a weather dashboard&#10;&#10;Description automatically generated">
            <a:extLst>
              <a:ext uri="{FF2B5EF4-FFF2-40B4-BE49-F238E27FC236}">
                <a16:creationId xmlns:a16="http://schemas.microsoft.com/office/drawing/2014/main" id="{E5D036F4-08B8-2DE3-FCC5-D46107384F5A}"/>
              </a:ext>
            </a:extLst>
          </p:cNvPr>
          <p:cNvPicPr>
            <a:picLocks noChangeAspect="1"/>
          </p:cNvPicPr>
          <p:nvPr/>
        </p:nvPicPr>
        <p:blipFill>
          <a:blip r:embed="rId3"/>
          <a:stretch>
            <a:fillRect/>
          </a:stretch>
        </p:blipFill>
        <p:spPr>
          <a:xfrm>
            <a:off x="814307" y="1601063"/>
            <a:ext cx="6752684" cy="34877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5850" y="443948"/>
            <a:ext cx="7834676" cy="1367435"/>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Challenges Faced</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583474" y="1706880"/>
            <a:ext cx="7834676" cy="3091543"/>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Data Accuracy and Reliability</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Complexity of Weather Prediction: </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Localized and Hyper-Localized Forecasting</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Handling Severe Weather Events</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User Engagement and Retention</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Technical Infrastructure and Costs: </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Data Privacy and Security </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User Experience and Interface Design</a:t>
            </a:r>
          </a:p>
          <a:p>
            <a:pPr marL="457200" lvl="0" indent="-349250" algn="l" rtl="0">
              <a:spcBef>
                <a:spcPts val="0"/>
              </a:spcBef>
              <a:spcAft>
                <a:spcPts val="0"/>
              </a:spcAft>
              <a:buClr>
                <a:srgbClr val="000000"/>
              </a:buClr>
              <a:buSzPts val="1900"/>
              <a:buFont typeface="Roboto"/>
              <a:buChar char="●"/>
            </a:pPr>
            <a:r>
              <a:rPr lang="en-US" sz="1400" dirty="0">
                <a:solidFill>
                  <a:srgbClr val="000000"/>
                </a:solidFill>
                <a:latin typeface="Roboto"/>
                <a:ea typeface="Roboto"/>
                <a:cs typeface="Roboto"/>
                <a:sym typeface="Roboto"/>
              </a:rPr>
              <a:t>Global Coverage and Data Availability</a:t>
            </a:r>
            <a:endParaRPr lang="en-IN" sz="1400" dirty="0">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457200"/>
            <a:ext cx="7688700" cy="1378744"/>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7650" y="1592570"/>
            <a:ext cx="7688700" cy="3423377"/>
          </a:xfrm>
          <a:prstGeom prst="rect">
            <a:avLst/>
          </a:prstGeom>
        </p:spPr>
        <p:txBody>
          <a:bodyPr spcFirstLastPara="1" wrap="square" lIns="91425" tIns="91425" rIns="91425" bIns="91425" anchor="t" anchorCtr="0">
            <a:normAutofit/>
          </a:bodyPr>
          <a:lstStyle/>
          <a:p>
            <a:pPr marL="365760" indent="-342900">
              <a:lnSpc>
                <a:spcPct val="100000"/>
              </a:lnSpc>
              <a:spcBef>
                <a:spcPts val="1500"/>
              </a:spcBef>
              <a:spcAft>
                <a:spcPts val="1200"/>
              </a:spcAft>
            </a:pPr>
            <a:r>
              <a:rPr lang="en-US" sz="1400" dirty="0">
                <a:latin typeface="+mj-lt"/>
              </a:rPr>
              <a:t>Improved Forecast Accuracy</a:t>
            </a:r>
          </a:p>
          <a:p>
            <a:pPr marL="365760" indent="-342900">
              <a:lnSpc>
                <a:spcPct val="100000"/>
              </a:lnSpc>
              <a:spcBef>
                <a:spcPts val="1500"/>
              </a:spcBef>
              <a:spcAft>
                <a:spcPts val="1200"/>
              </a:spcAft>
            </a:pPr>
            <a:r>
              <a:rPr lang="en-US" sz="1400" dirty="0">
                <a:latin typeface="+mj-lt"/>
              </a:rPr>
              <a:t>Hyper-localized Weather Forecasting</a:t>
            </a:r>
          </a:p>
          <a:p>
            <a:pPr marL="365760" indent="-342900">
              <a:lnSpc>
                <a:spcPct val="100000"/>
              </a:lnSpc>
              <a:spcBef>
                <a:spcPts val="1500"/>
              </a:spcBef>
              <a:spcAft>
                <a:spcPts val="1200"/>
              </a:spcAft>
            </a:pPr>
            <a:r>
              <a:rPr lang="en-US" sz="1400" dirty="0">
                <a:latin typeface="+mj-lt"/>
              </a:rPr>
              <a:t>Enhanced Real-time Data</a:t>
            </a:r>
          </a:p>
          <a:p>
            <a:pPr marL="365760" indent="-342900">
              <a:lnSpc>
                <a:spcPct val="100000"/>
              </a:lnSpc>
              <a:spcBef>
                <a:spcPts val="1500"/>
              </a:spcBef>
              <a:spcAft>
                <a:spcPts val="1200"/>
              </a:spcAft>
            </a:pPr>
            <a:r>
              <a:rPr lang="en-US" sz="1400" dirty="0">
                <a:latin typeface="+mj-lt"/>
              </a:rPr>
              <a:t>Personalization and Contextualization</a:t>
            </a:r>
            <a:endParaRPr sz="14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5850" y="404191"/>
            <a:ext cx="7692300" cy="1390741"/>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643467" y="1676401"/>
            <a:ext cx="7774683" cy="2980266"/>
          </a:xfrm>
          <a:prstGeom prst="rect">
            <a:avLst/>
          </a:prstGeom>
        </p:spPr>
        <p:txBody>
          <a:bodyPr spcFirstLastPara="1" wrap="square" lIns="91425" tIns="91425" rIns="91425" bIns="91425" anchor="t" anchorCtr="0">
            <a:normAutofit fontScale="85000" lnSpcReduction="10000"/>
          </a:bodyPr>
          <a:lstStyle/>
          <a:p>
            <a:pPr marL="457200" lvl="0" indent="-355600" algn="l" rtl="0">
              <a:spcBef>
                <a:spcPts val="0"/>
              </a:spcBef>
              <a:spcAft>
                <a:spcPts val="0"/>
              </a:spcAft>
              <a:buClr>
                <a:srgbClr val="000000"/>
              </a:buClr>
              <a:buSzPts val="2000"/>
              <a:buFont typeface="Roboto"/>
              <a:buChar char="●"/>
            </a:pPr>
            <a:r>
              <a:rPr lang="en-US" sz="1800" dirty="0">
                <a:solidFill>
                  <a:srgbClr val="000000"/>
                </a:solidFill>
                <a:latin typeface="Roboto"/>
                <a:ea typeface="Roboto"/>
                <a:cs typeface="Roboto"/>
                <a:sym typeface="Roboto"/>
              </a:rPr>
              <a:t>Weather applications play a vital role in providing accessible, accurate, and timely weather information to users worldwide. These applications have evolved significantly, offering a range of features such as current conditions, forecasts, alerts, and personalized settings to cater to diverse user needs. </a:t>
            </a:r>
          </a:p>
          <a:p>
            <a:pPr marL="457200" lvl="0" indent="-355600" algn="l" rtl="0">
              <a:spcBef>
                <a:spcPts val="0"/>
              </a:spcBef>
              <a:spcAft>
                <a:spcPts val="0"/>
              </a:spcAft>
              <a:buClr>
                <a:srgbClr val="000000"/>
              </a:buClr>
              <a:buSzPts val="2000"/>
              <a:buFont typeface="Roboto"/>
              <a:buChar char="●"/>
            </a:pPr>
            <a:r>
              <a:rPr lang="en-US" sz="1800" dirty="0">
                <a:solidFill>
                  <a:srgbClr val="000000"/>
                </a:solidFill>
                <a:latin typeface="Roboto"/>
                <a:ea typeface="Roboto"/>
                <a:cs typeface="Roboto"/>
                <a:sym typeface="Roboto"/>
              </a:rPr>
              <a:t>Through the amalgamation of advanced technologies like machine learning, APIs, geolocation services, and data visualization tools, weather apps have enhanced their capabilities in delivering precise weather forecasts and improving user experience. </a:t>
            </a:r>
          </a:p>
          <a:p>
            <a:pPr marL="457200" lvl="0" indent="-355600" algn="l" rtl="0">
              <a:spcBef>
                <a:spcPts val="0"/>
              </a:spcBef>
              <a:spcAft>
                <a:spcPts val="0"/>
              </a:spcAft>
              <a:buClr>
                <a:srgbClr val="000000"/>
              </a:buClr>
              <a:buSzPts val="2000"/>
              <a:buFont typeface="Roboto"/>
              <a:buChar char="●"/>
            </a:pPr>
            <a:r>
              <a:rPr lang="en-US" sz="1800" dirty="0">
                <a:solidFill>
                  <a:srgbClr val="000000"/>
                </a:solidFill>
                <a:latin typeface="Roboto"/>
                <a:ea typeface="Roboto"/>
                <a:cs typeface="Roboto"/>
                <a:sym typeface="Roboto"/>
              </a:rPr>
              <a:t>Despite advancements, challenges persist, including ensuring data accuracy, improving localized forecasting, handling severe weather events, and maintaining user engagement in a competitive market.</a:t>
            </a:r>
            <a:endParaRPr sz="2000" dirty="0">
              <a:solidFill>
                <a:srgbClr val="000000"/>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7650" y="450574"/>
            <a:ext cx="7794844" cy="116930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Acknowledgments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65" name="Google Shape;165;p26"/>
          <p:cNvSpPr txBox="1">
            <a:spLocks noGrp="1"/>
          </p:cNvSpPr>
          <p:nvPr>
            <p:ph type="body" idx="1"/>
          </p:nvPr>
        </p:nvSpPr>
        <p:spPr>
          <a:xfrm>
            <a:off x="727650" y="1619880"/>
            <a:ext cx="7688700" cy="27592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600" dirty="0">
                <a:solidFill>
                  <a:srgbClr val="0F0F0F"/>
                </a:solidFill>
                <a:latin typeface="Roboto"/>
                <a:ea typeface="Roboto"/>
                <a:cs typeface="Roboto"/>
                <a:sym typeface="Roboto"/>
              </a:rPr>
              <a:t>We express our sincere gratitude and appreciation to all individuals and organizations who have contributed to the successful development and implementation of the Weather forecasting application.</a:t>
            </a:r>
            <a:endParaRPr lang="en" sz="1600" dirty="0">
              <a:solidFill>
                <a:srgbClr val="0F0F0F"/>
              </a:solidFill>
              <a:latin typeface="Roboto"/>
              <a:ea typeface="Roboto"/>
              <a:cs typeface="Roboto"/>
              <a:sym typeface="Roboto"/>
            </a:endParaRPr>
          </a:p>
          <a:p>
            <a:pPr marL="0" lvl="0" indent="0" algn="l" rtl="0">
              <a:spcBef>
                <a:spcPts val="0"/>
              </a:spcBef>
              <a:spcAft>
                <a:spcPts val="1200"/>
              </a:spcAft>
              <a:buNone/>
            </a:pPr>
            <a:r>
              <a:rPr lang="en-US" sz="1600" dirty="0">
                <a:solidFill>
                  <a:srgbClr val="0F0F0F"/>
                </a:solidFill>
                <a:latin typeface="Roboto"/>
                <a:ea typeface="Roboto"/>
                <a:cs typeface="Roboto"/>
                <a:sym typeface="Roboto"/>
              </a:rPr>
              <a:t>Project Team : We extend our thanks to the dedicated and talented team members who played pivotal roles in designing, developing, and deploying the Weather forecasting application.</a:t>
            </a:r>
          </a:p>
          <a:p>
            <a:pPr marL="0" lvl="0" indent="0" algn="l" rtl="0">
              <a:spcBef>
                <a:spcPts val="0"/>
              </a:spcBef>
              <a:spcAft>
                <a:spcPts val="1200"/>
              </a:spcAft>
              <a:buNone/>
            </a:pPr>
            <a:r>
              <a:rPr lang="en-US" sz="1600" dirty="0">
                <a:solidFill>
                  <a:srgbClr val="0F0F0F"/>
                </a:solidFill>
                <a:latin typeface="Roboto"/>
                <a:ea typeface="Roboto"/>
                <a:cs typeface="Roboto"/>
                <a:sym typeface="Roboto"/>
              </a:rPr>
              <a:t>Thank You</a:t>
            </a:r>
          </a:p>
          <a:p>
            <a:pPr marL="0" lvl="0" indent="0" algn="l" rtl="0">
              <a:spcBef>
                <a:spcPts val="0"/>
              </a:spcBef>
              <a:spcAft>
                <a:spcPts val="1200"/>
              </a:spcAft>
              <a:buNone/>
            </a:pPr>
            <a:endParaRPr lang="en-US" sz="1600" dirty="0">
              <a:solidFill>
                <a:srgbClr val="0F0F0F"/>
              </a:solidFill>
              <a:latin typeface="Roboto"/>
              <a:ea typeface="Roboto"/>
              <a:cs typeface="Roboto"/>
              <a:sym typeface="Roboto"/>
            </a:endParaRPr>
          </a:p>
          <a:p>
            <a:pPr marL="0" lvl="0" indent="0" algn="l" rtl="0">
              <a:spcBef>
                <a:spcPts val="0"/>
              </a:spcBef>
              <a:spcAft>
                <a:spcPts val="1200"/>
              </a:spcAft>
              <a:buNone/>
            </a:pPr>
            <a:endParaRPr lang="en" sz="1800" dirty="0">
              <a:solidFill>
                <a:srgbClr val="0F0F0F"/>
              </a:solidFill>
              <a:latin typeface="Roboto"/>
              <a:ea typeface="Roboto"/>
              <a:cs typeface="Roboto"/>
              <a:sym typeface="Roboto"/>
            </a:endParaRPr>
          </a:p>
          <a:p>
            <a:pPr marL="0" lvl="0" indent="0" algn="l" rtl="0">
              <a:spcBef>
                <a:spcPts val="0"/>
              </a:spcBef>
              <a:spcAft>
                <a:spcPts val="1200"/>
              </a:spcAft>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0F0F0F"/>
                </a:solidFill>
                <a:latin typeface="Roboto"/>
                <a:ea typeface="Roboto"/>
                <a:cs typeface="Roboto"/>
                <a:sym typeface="Roboto"/>
              </a:rPr>
              <a:t>Open the floor for questions from the audience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397565"/>
            <a:ext cx="7688700" cy="1456285"/>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5850" y="1747570"/>
            <a:ext cx="7688700" cy="2791299"/>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Roboto"/>
              <a:buChar char="●"/>
            </a:pPr>
            <a:r>
              <a:rPr lang="en-US" sz="1400" i="0" dirty="0">
                <a:ln w="0"/>
                <a:effectLst>
                  <a:outerShdw blurRad="38100" dist="25400" dir="5400000" algn="ctr" rotWithShape="0">
                    <a:srgbClr val="6E747A">
                      <a:alpha val="43000"/>
                    </a:srgbClr>
                  </a:outerShdw>
                </a:effectLst>
                <a:latin typeface="Söhne"/>
              </a:rPr>
              <a:t>A weather application is a digital tool designed to provide real-time or forecasted weather information to users. These applications utilize data from various sources like meteorological agencies, satellites, weather stations, and sensors to offer a comprehensive overview of current conditions, forecasts, and weather-related alerts.</a:t>
            </a:r>
          </a:p>
          <a:p>
            <a:pPr marL="101600" lvl="0" indent="0" algn="l" rtl="0">
              <a:spcBef>
                <a:spcPts val="0"/>
              </a:spcBef>
              <a:spcAft>
                <a:spcPts val="0"/>
              </a:spcAft>
              <a:buClr>
                <a:schemeClr val="dk1"/>
              </a:buClr>
              <a:buSzPts val="2000"/>
              <a:buNone/>
            </a:pPr>
            <a:endParaRPr lang="en-US" sz="1400" i="0" dirty="0">
              <a:ln w="0"/>
              <a:effectLst>
                <a:outerShdw blurRad="38100" dist="25400" dir="5400000" algn="ctr" rotWithShape="0">
                  <a:srgbClr val="6E747A">
                    <a:alpha val="43000"/>
                  </a:srgbClr>
                </a:outerShdw>
              </a:effectLst>
              <a:latin typeface="Söhne"/>
            </a:endParaRPr>
          </a:p>
          <a:p>
            <a:pPr marL="457200" lvl="0" indent="-355600" algn="l" rtl="0">
              <a:spcBef>
                <a:spcPts val="0"/>
              </a:spcBef>
              <a:spcAft>
                <a:spcPts val="0"/>
              </a:spcAft>
              <a:buClr>
                <a:schemeClr val="dk1"/>
              </a:buClr>
              <a:buSzPts val="2000"/>
              <a:buFont typeface="Roboto"/>
              <a:buChar char="●"/>
            </a:pPr>
            <a:r>
              <a:rPr lang="en-US" sz="1400" dirty="0">
                <a:ln w="0"/>
                <a:effectLst>
                  <a:outerShdw blurRad="38100" dist="25400" dir="5400000" algn="ctr" rotWithShape="0">
                    <a:srgbClr val="6E747A">
                      <a:alpha val="43000"/>
                    </a:srgbClr>
                  </a:outerShdw>
                </a:effectLst>
              </a:rPr>
              <a:t>Weather apps serve a variety of purposes, from everyday planning and outfit choices to aiding in travel decisions and ensuring safety during severe weather events. They are available across various platforms such as smartphones, tablets, and desktops, catering to users seeking reliable and up-to-date weather information at their fingertips</a:t>
            </a:r>
            <a:r>
              <a:rPr lang="en-US" sz="1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410817"/>
            <a:ext cx="7688700" cy="114299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7650" y="1807367"/>
            <a:ext cx="7688700" cy="2657475"/>
          </a:xfrm>
          <a:prstGeom prst="rect">
            <a:avLst/>
          </a:prstGeom>
        </p:spPr>
        <p:txBody>
          <a:bodyPr spcFirstLastPara="1" wrap="square" lIns="91425" tIns="91425" rIns="91425" bIns="91425" anchor="t" anchorCtr="0">
            <a:normAutofit fontScale="40000" lnSpcReduction="20000"/>
          </a:bodyPr>
          <a:lstStyle/>
          <a:p>
            <a:pPr marL="457200" lvl="0" indent="-349250" algn="l" rtl="0">
              <a:spcBef>
                <a:spcPts val="0"/>
              </a:spcBef>
              <a:spcAft>
                <a:spcPts val="0"/>
              </a:spcAft>
              <a:buClr>
                <a:srgbClr val="000000"/>
              </a:buClr>
              <a:buSzPts val="1900"/>
              <a:buFont typeface="Roboto"/>
              <a:buChar char="●"/>
            </a:pPr>
            <a:r>
              <a:rPr lang="en" sz="3300" dirty="0">
                <a:solidFill>
                  <a:srgbClr val="000000"/>
                </a:solidFill>
                <a:latin typeface="Roboto"/>
                <a:ea typeface="Roboto"/>
                <a:cs typeface="Roboto"/>
                <a:sym typeface="Roboto"/>
              </a:rPr>
              <a:t>Objectives of our project</a:t>
            </a:r>
          </a:p>
          <a:p>
            <a:pPr marL="457200" lvl="0" indent="-349250" algn="l" rtl="0">
              <a:spcBef>
                <a:spcPts val="0"/>
              </a:spcBef>
              <a:spcAft>
                <a:spcPts val="0"/>
              </a:spcAft>
              <a:buClr>
                <a:srgbClr val="000000"/>
              </a:buClr>
              <a:buSzPts val="1900"/>
              <a:buFont typeface="Roboto"/>
              <a:buChar char="●"/>
            </a:pPr>
            <a:r>
              <a:rPr lang="en-IN" sz="2500" dirty="0">
                <a:solidFill>
                  <a:srgbClr val="000000"/>
                </a:solidFill>
                <a:latin typeface="Roboto"/>
                <a:ea typeface="Roboto"/>
                <a:cs typeface="Roboto"/>
                <a:sym typeface="Roboto"/>
              </a:rPr>
              <a:t>Data Collection</a:t>
            </a:r>
          </a:p>
          <a:p>
            <a:pPr marL="457200" lvl="0" indent="-349250" algn="l" rtl="0">
              <a:spcBef>
                <a:spcPts val="0"/>
              </a:spcBef>
              <a:spcAft>
                <a:spcPts val="0"/>
              </a:spcAft>
              <a:buClr>
                <a:srgbClr val="000000"/>
              </a:buClr>
              <a:buSzPts val="1900"/>
              <a:buFont typeface="Roboto"/>
              <a:buChar char="●"/>
            </a:pPr>
            <a:r>
              <a:rPr lang="en-IN" sz="2500" dirty="0">
                <a:solidFill>
                  <a:srgbClr val="000000"/>
                </a:solidFill>
                <a:latin typeface="Roboto"/>
                <a:ea typeface="Roboto"/>
                <a:cs typeface="Roboto"/>
                <a:sym typeface="Roboto"/>
              </a:rPr>
              <a:t>Real-time Update</a:t>
            </a:r>
          </a:p>
          <a:p>
            <a:pPr marL="457200" lvl="0" indent="-349250" algn="l" rtl="0">
              <a:spcBef>
                <a:spcPts val="0"/>
              </a:spcBef>
              <a:spcAft>
                <a:spcPts val="0"/>
              </a:spcAft>
              <a:buClr>
                <a:srgbClr val="000000"/>
              </a:buClr>
              <a:buSzPts val="1900"/>
              <a:buFont typeface="Roboto"/>
              <a:buChar char="●"/>
            </a:pPr>
            <a:r>
              <a:rPr lang="en-IN" sz="2500" dirty="0">
                <a:solidFill>
                  <a:srgbClr val="000000"/>
                </a:solidFill>
                <a:latin typeface="Roboto"/>
                <a:ea typeface="Roboto"/>
                <a:cs typeface="Roboto"/>
                <a:sym typeface="Roboto"/>
              </a:rPr>
              <a:t>Search Functionality</a:t>
            </a:r>
          </a:p>
          <a:p>
            <a:pPr marL="457200" lvl="0" indent="-349250" algn="l" rtl="0">
              <a:spcBef>
                <a:spcPts val="0"/>
              </a:spcBef>
              <a:spcAft>
                <a:spcPts val="0"/>
              </a:spcAft>
              <a:buClr>
                <a:srgbClr val="000000"/>
              </a:buClr>
              <a:buSzPts val="1900"/>
              <a:buFont typeface="Roboto"/>
              <a:buChar char="●"/>
            </a:pPr>
            <a:r>
              <a:rPr lang="en-IN" sz="2500" dirty="0">
                <a:solidFill>
                  <a:srgbClr val="000000"/>
                </a:solidFill>
                <a:latin typeface="Roboto"/>
                <a:ea typeface="Roboto"/>
                <a:cs typeface="Roboto"/>
                <a:sym typeface="Roboto"/>
              </a:rPr>
              <a:t>Customization Options</a:t>
            </a:r>
          </a:p>
          <a:p>
            <a:pPr marL="457200" lvl="0" indent="-349250" algn="l" rtl="0">
              <a:spcBef>
                <a:spcPts val="0"/>
              </a:spcBef>
              <a:spcAft>
                <a:spcPts val="0"/>
              </a:spcAft>
              <a:buClr>
                <a:srgbClr val="000000"/>
              </a:buClr>
              <a:buSzPts val="1900"/>
              <a:buFont typeface="Roboto"/>
              <a:buChar char="●"/>
            </a:pPr>
            <a:r>
              <a:rPr lang="en-IN" sz="2500" dirty="0">
                <a:solidFill>
                  <a:srgbClr val="000000"/>
                </a:solidFill>
                <a:latin typeface="Roboto"/>
                <a:ea typeface="Roboto"/>
                <a:cs typeface="Roboto"/>
                <a:sym typeface="Roboto"/>
              </a:rPr>
              <a:t>Source Diversification</a:t>
            </a:r>
          </a:p>
          <a:p>
            <a:pPr marL="457200" lvl="0" indent="-349250" algn="l" rtl="0">
              <a:spcBef>
                <a:spcPts val="0"/>
              </a:spcBef>
              <a:spcAft>
                <a:spcPts val="0"/>
              </a:spcAft>
              <a:buClr>
                <a:srgbClr val="000000"/>
              </a:buClr>
              <a:buSzPts val="1900"/>
              <a:buFont typeface="Roboto"/>
              <a:buChar char="●"/>
            </a:pPr>
            <a:endParaRPr lang="en-IN" sz="1400" dirty="0">
              <a:solidFill>
                <a:srgbClr val="000000"/>
              </a:solidFill>
              <a:latin typeface="Roboto"/>
              <a:ea typeface="Roboto"/>
              <a:cs typeface="Roboto"/>
              <a:sym typeface="Roboto"/>
            </a:endParaRPr>
          </a:p>
          <a:p>
            <a:pPr indent="-349250">
              <a:buClr>
                <a:srgbClr val="000000"/>
              </a:buClr>
              <a:buSzPts val="1900"/>
              <a:buFont typeface="Roboto"/>
              <a:buChar char="●"/>
            </a:pPr>
            <a:r>
              <a:rPr lang="en-US" sz="3800" dirty="0">
                <a:solidFill>
                  <a:srgbClr val="000000"/>
                </a:solidFill>
                <a:latin typeface="Roboto"/>
                <a:ea typeface="Roboto"/>
                <a:cs typeface="Roboto"/>
                <a:sym typeface="Roboto"/>
              </a:rPr>
              <a:t>What you aim to achieve with this project</a:t>
            </a:r>
          </a:p>
          <a:p>
            <a:pPr indent="-349250">
              <a:buClr>
                <a:srgbClr val="000000"/>
              </a:buClr>
              <a:buSzPts val="1900"/>
              <a:buFont typeface="Roboto"/>
              <a:buChar char="●"/>
            </a:pPr>
            <a:r>
              <a:rPr lang="en-US" sz="2900" dirty="0">
                <a:solidFill>
                  <a:srgbClr val="000000"/>
                </a:solidFill>
                <a:latin typeface="Roboto"/>
                <a:ea typeface="Roboto"/>
                <a:cs typeface="Roboto"/>
                <a:sym typeface="Roboto"/>
              </a:rPr>
              <a:t>Information Accessibility</a:t>
            </a:r>
          </a:p>
          <a:p>
            <a:pPr indent="-349250">
              <a:buClr>
                <a:srgbClr val="000000"/>
              </a:buClr>
              <a:buSzPts val="1900"/>
              <a:buFont typeface="Roboto"/>
              <a:buChar char="●"/>
            </a:pPr>
            <a:r>
              <a:rPr lang="en-US" sz="2900" dirty="0">
                <a:solidFill>
                  <a:srgbClr val="000000"/>
                </a:solidFill>
                <a:latin typeface="Roboto"/>
                <a:ea typeface="Roboto"/>
                <a:cs typeface="Roboto"/>
                <a:sym typeface="Roboto"/>
              </a:rPr>
              <a:t>Forecasting and Prediction</a:t>
            </a:r>
          </a:p>
          <a:p>
            <a:pPr indent="-349250">
              <a:buClr>
                <a:srgbClr val="000000"/>
              </a:buClr>
              <a:buSzPts val="1900"/>
              <a:buFont typeface="Roboto"/>
              <a:buChar char="●"/>
            </a:pPr>
            <a:r>
              <a:rPr lang="en-US" sz="2900" dirty="0">
                <a:solidFill>
                  <a:srgbClr val="000000"/>
                </a:solidFill>
                <a:latin typeface="Roboto"/>
                <a:ea typeface="Roboto"/>
                <a:cs typeface="Roboto"/>
                <a:sym typeface="Roboto"/>
              </a:rPr>
              <a:t>User Convenience</a:t>
            </a:r>
          </a:p>
          <a:p>
            <a:pPr indent="-349250">
              <a:buClr>
                <a:srgbClr val="000000"/>
              </a:buClr>
              <a:buSzPts val="1900"/>
              <a:buFont typeface="Roboto"/>
              <a:buChar char="●"/>
            </a:pPr>
            <a:r>
              <a:rPr lang="en-US" sz="2900" dirty="0">
                <a:solidFill>
                  <a:srgbClr val="000000"/>
                </a:solidFill>
                <a:latin typeface="Roboto"/>
                <a:ea typeface="Roboto"/>
                <a:cs typeface="Roboto"/>
                <a:sym typeface="Roboto"/>
              </a:rPr>
              <a:t>Safety and Preparedness</a:t>
            </a:r>
          </a:p>
          <a:p>
            <a:pPr indent="-349250">
              <a:buClr>
                <a:srgbClr val="000000"/>
              </a:buClr>
              <a:buSzPts val="1900"/>
              <a:buFont typeface="Roboto"/>
              <a:buChar char="●"/>
            </a:pPr>
            <a:r>
              <a:rPr lang="en-US" sz="2900" dirty="0">
                <a:solidFill>
                  <a:srgbClr val="000000"/>
                </a:solidFill>
                <a:latin typeface="Roboto"/>
                <a:ea typeface="Roboto"/>
                <a:cs typeface="Roboto"/>
                <a:sym typeface="Roboto"/>
              </a:rPr>
              <a:t>Real-time Update</a:t>
            </a:r>
          </a:p>
          <a:p>
            <a:pPr indent="-349250">
              <a:buClr>
                <a:srgbClr val="000000"/>
              </a:buClr>
              <a:buSzPts val="1900"/>
              <a:buFont typeface="Roboto"/>
              <a:buChar char="●"/>
            </a:pPr>
            <a:endParaRPr lang="en-US" sz="18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IN" sz="16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IN" sz="16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lang="en-IN" sz="1200" dirty="0">
              <a:solidFill>
                <a:srgbClr val="000000"/>
              </a:solidFill>
              <a:latin typeface="Roboto"/>
              <a:ea typeface="Roboto"/>
              <a:cs typeface="Roboto"/>
              <a:sym typeface="Roboto"/>
            </a:endParaRPr>
          </a:p>
          <a:p>
            <a:pPr marL="0" lvl="0" indent="0" algn="l" rtl="0">
              <a:spcBef>
                <a:spcPts val="1500"/>
              </a:spcBef>
              <a:spcAft>
                <a:spcPts val="1200"/>
              </a:spcAft>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08000"/>
            <a:ext cx="7688700" cy="1024381"/>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729450" y="1643063"/>
            <a:ext cx="7688700" cy="2696912"/>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Technological Evolution</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User Experience and Interface Design</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Impact on Decision-Making</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Accuracy and Reliability</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User Behavior and Adoption</a:t>
            </a:r>
            <a:endParaRPr sz="1600" dirty="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Impact on Societal Functions</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Challenges and Ethical Considerations</a:t>
            </a:r>
          </a:p>
          <a:p>
            <a:pPr marL="457200" lvl="0" indent="-336550" algn="l" rtl="0">
              <a:spcBef>
                <a:spcPts val="0"/>
              </a:spcBef>
              <a:spcAft>
                <a:spcPts val="0"/>
              </a:spcAft>
              <a:buClr>
                <a:srgbClr val="000000"/>
              </a:buClr>
              <a:buSzPts val="1700"/>
              <a:buFont typeface="Roboto"/>
              <a:buChar char="●"/>
            </a:pPr>
            <a:r>
              <a:rPr lang="en-US" sz="1600" dirty="0">
                <a:solidFill>
                  <a:srgbClr val="000000"/>
                </a:solidFill>
                <a:latin typeface="Roboto"/>
                <a:ea typeface="Roboto"/>
                <a:cs typeface="Roboto"/>
                <a:sym typeface="Roboto"/>
              </a:rPr>
              <a:t>Future Directions and Innovation</a:t>
            </a:r>
            <a:endParaRPr sz="1600" dirty="0">
              <a:solidFill>
                <a:srgbClr val="000000"/>
              </a:solidFill>
              <a:latin typeface="Roboto"/>
              <a:ea typeface="Roboto"/>
              <a:cs typeface="Roboto"/>
              <a:sym typeface="Roboto"/>
            </a:endParaRPr>
          </a:p>
          <a:p>
            <a:pPr marL="0" lvl="0" indent="0" algn="l" rtl="0">
              <a:spcBef>
                <a:spcPts val="1500"/>
              </a:spcBef>
              <a:spcAft>
                <a:spcPts val="12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48748" y="437323"/>
            <a:ext cx="7932646" cy="114403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669471" y="1787979"/>
            <a:ext cx="7748679" cy="2551996"/>
          </a:xfrm>
          <a:prstGeom prst="rect">
            <a:avLst/>
          </a:prstGeom>
        </p:spPr>
        <p:txBody>
          <a:bodyPr spcFirstLastPara="1" wrap="square" lIns="91425" tIns="91425" rIns="91425" bIns="91425" anchor="t" anchorCtr="0">
            <a:noAutofit/>
          </a:bodyPr>
          <a:lstStyle/>
          <a:p>
            <a:pPr indent="-349250">
              <a:buClr>
                <a:srgbClr val="000000"/>
              </a:buClr>
              <a:buSzPts val="1900"/>
              <a:buFont typeface="Roboto"/>
              <a:buChar char="●"/>
            </a:pPr>
            <a:r>
              <a:rPr lang="en" sz="2000" dirty="0">
                <a:solidFill>
                  <a:srgbClr val="000000"/>
                </a:solidFill>
                <a:latin typeface="Roboto"/>
                <a:ea typeface="Roboto"/>
                <a:cs typeface="Roboto"/>
                <a:sym typeface="Roboto"/>
              </a:rPr>
              <a:t>Data Collection</a:t>
            </a:r>
          </a:p>
          <a:p>
            <a:pPr marL="457200" lvl="0" indent="-349250" algn="l" rtl="0">
              <a:spcBef>
                <a:spcPts val="0"/>
              </a:spcBef>
              <a:spcAft>
                <a:spcPts val="0"/>
              </a:spcAft>
              <a:buClr>
                <a:srgbClr val="000000"/>
              </a:buClr>
              <a:buSzPts val="1900"/>
              <a:buFont typeface="Roboto"/>
              <a:buChar char="●"/>
            </a:pPr>
            <a:r>
              <a:rPr lang="en-IN" sz="2000" dirty="0">
                <a:solidFill>
                  <a:srgbClr val="000000"/>
                </a:solidFill>
                <a:latin typeface="Roboto"/>
                <a:ea typeface="Roboto"/>
                <a:cs typeface="Roboto"/>
                <a:sym typeface="Roboto"/>
              </a:rPr>
              <a:t>Algorithm Development</a:t>
            </a:r>
          </a:p>
          <a:p>
            <a:pPr marL="457200" lvl="0" indent="-349250" algn="l" rtl="0">
              <a:spcBef>
                <a:spcPts val="0"/>
              </a:spcBef>
              <a:spcAft>
                <a:spcPts val="0"/>
              </a:spcAft>
              <a:buClr>
                <a:srgbClr val="000000"/>
              </a:buClr>
              <a:buSzPts val="1900"/>
              <a:buFont typeface="Roboto"/>
              <a:buChar char="●"/>
            </a:pPr>
            <a:r>
              <a:rPr lang="en-IN" sz="2000" dirty="0">
                <a:solidFill>
                  <a:srgbClr val="000000"/>
                </a:solidFill>
                <a:latin typeface="Roboto"/>
                <a:ea typeface="Roboto"/>
                <a:cs typeface="Roboto"/>
                <a:sym typeface="Roboto"/>
              </a:rPr>
              <a:t>R</a:t>
            </a:r>
            <a:r>
              <a:rPr lang="en" sz="2000" dirty="0">
                <a:solidFill>
                  <a:srgbClr val="000000"/>
                </a:solidFill>
                <a:latin typeface="Roboto"/>
                <a:ea typeface="Roboto"/>
                <a:cs typeface="Roboto"/>
                <a:sym typeface="Roboto"/>
              </a:rPr>
              <a:t>equirement Analysis</a:t>
            </a:r>
          </a:p>
          <a:p>
            <a:pPr marL="457200" lvl="0" indent="-349250" algn="l" rtl="0">
              <a:spcBef>
                <a:spcPts val="0"/>
              </a:spcBef>
              <a:spcAft>
                <a:spcPts val="0"/>
              </a:spcAft>
              <a:buClr>
                <a:srgbClr val="000000"/>
              </a:buClr>
              <a:buSzPts val="1900"/>
              <a:buFont typeface="Roboto"/>
              <a:buChar char="●"/>
            </a:pPr>
            <a:r>
              <a:rPr lang="en" sz="2000" dirty="0">
                <a:solidFill>
                  <a:srgbClr val="000000"/>
                </a:solidFill>
                <a:latin typeface="Roboto"/>
                <a:ea typeface="Roboto"/>
                <a:cs typeface="Roboto"/>
                <a:sym typeface="Roboto"/>
              </a:rPr>
              <a:t>User Interface Design</a:t>
            </a:r>
          </a:p>
          <a:p>
            <a:pPr marL="457200" lvl="0" indent="-349250" algn="l" rtl="0">
              <a:spcBef>
                <a:spcPts val="0"/>
              </a:spcBef>
              <a:spcAft>
                <a:spcPts val="0"/>
              </a:spcAft>
              <a:buClr>
                <a:srgbClr val="000000"/>
              </a:buClr>
              <a:buSzPts val="1900"/>
              <a:buFont typeface="Roboto"/>
              <a:buChar char="●"/>
            </a:pPr>
            <a:r>
              <a:rPr lang="en" sz="2000" dirty="0">
                <a:solidFill>
                  <a:srgbClr val="000000"/>
                </a:solidFill>
                <a:latin typeface="Roboto"/>
                <a:ea typeface="Roboto"/>
                <a:cs typeface="Roboto"/>
                <a:sym typeface="Roboto"/>
              </a:rPr>
              <a:t>Real-time Updates</a:t>
            </a:r>
          </a:p>
          <a:p>
            <a:pPr marL="457200" lvl="0" indent="-349250" algn="l" rtl="0">
              <a:spcBef>
                <a:spcPts val="0"/>
              </a:spcBef>
              <a:spcAft>
                <a:spcPts val="0"/>
              </a:spcAft>
              <a:buClr>
                <a:srgbClr val="000000"/>
              </a:buClr>
              <a:buSzPts val="1900"/>
              <a:buFont typeface="Roboto"/>
              <a:buChar char="●"/>
            </a:pPr>
            <a:r>
              <a:rPr lang="en-US" sz="2000" dirty="0">
                <a:solidFill>
                  <a:srgbClr val="000000"/>
                </a:solidFill>
                <a:latin typeface="Roboto"/>
                <a:ea typeface="Roboto"/>
                <a:cs typeface="Roboto"/>
                <a:sym typeface="Roboto"/>
              </a:rPr>
              <a:t>Data Processing and Analysis</a:t>
            </a:r>
            <a:endParaRPr lang="en" sz="20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US" sz="2000" dirty="0">
                <a:solidFill>
                  <a:srgbClr val="000000"/>
                </a:solidFill>
                <a:latin typeface="Roboto"/>
                <a:ea typeface="Roboto"/>
                <a:cs typeface="Roboto"/>
                <a:sym typeface="Roboto"/>
              </a:rPr>
              <a:t>User Interface (UI) and User Experience (UX) Design</a:t>
            </a:r>
            <a:endParaRPr lang="en" sz="20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endParaRPr sz="20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390939"/>
            <a:ext cx="7688700" cy="1048574"/>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729450" y="1671638"/>
            <a:ext cx="7688700" cy="3214687"/>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Data Sources: Weather applications gather data from various sources, including meteorological agencies, weather stations, satellites, sensors, and APIs from weather service providers.</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Data Ingestion Layer: This layer handles the collection of raw weather data from different sources. It involves APIs, data streaming services, or scheduled data downloads to fetch information like temperature, humidity, wind speed, precipitation, and more.</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Data Processing and Storage: Once collected, the data needs processing and storage. This involves cleaning, validating, and transforming the raw data.</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Data Analysis and Prediction: Advanced algorithms and models are applied to the processed data to analyze patterns and make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90431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278875" y="1171913"/>
            <a:ext cx="7688700" cy="4048669"/>
          </a:xfrm>
          <a:prstGeom prst="rect">
            <a:avLst/>
          </a:prstGeom>
        </p:spPr>
        <p:txBody>
          <a:bodyPr spcFirstLastPara="1" wrap="square" lIns="91425" tIns="91425" rIns="91425" bIns="91425" anchor="t" anchorCtr="0">
            <a:normAutofit fontScale="92500" lnSpcReduction="10000"/>
          </a:bodyPr>
          <a:lstStyle/>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Application Backend: This layer manages the business logic of the application. It interacts with the data processing and storage components to retrieve weather information and handles user requests. It might also involve caching mechanisms to optimize data retrieval.</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 APIs and Services: APIs are used to expose functionalities to different parts of the application, allowing access to weather data and services. These APIs might include location-based services, mapping services, weather forecast APIs, and authentication services. </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User Interface (UI) Layer: The frontend of the weather application is responsible for presenting weather information to users. It includes the graphical user interface (GUI), visual elements such as maps, charts, and widgets, and user interaction functionalities. </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Mobile or Web Application: The actual weather application interface that users interact with, whether it's a mobile app or a web-based application. This layer connects to the backend services to fetch and display weather data to users.</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 Push Notification Services: For alerts and notifications about severe weather conditions or personalized updates, push notification services are integrated to notify users based on their preferences and location. </a:t>
            </a:r>
          </a:p>
          <a:p>
            <a:pPr marL="457200" lvl="0" indent="-361950" algn="l" rtl="0">
              <a:spcBef>
                <a:spcPts val="0"/>
              </a:spcBef>
              <a:spcAft>
                <a:spcPts val="0"/>
              </a:spcAft>
              <a:buClr>
                <a:srgbClr val="000000"/>
              </a:buClr>
              <a:buSzPts val="2100"/>
              <a:buFont typeface="Roboto"/>
              <a:buChar char="●"/>
            </a:pPr>
            <a:r>
              <a:rPr lang="en-US" sz="1400" dirty="0">
                <a:solidFill>
                  <a:srgbClr val="000000"/>
                </a:solidFill>
                <a:latin typeface="Roboto"/>
                <a:ea typeface="Roboto"/>
                <a:cs typeface="Roboto"/>
                <a:sym typeface="Roboto"/>
              </a:rPr>
              <a:t>Security and Authentication: Security measures such as encryption, authentication protocols, and access controls are implemented to protect user data and ensure secure communication between different layers of the application.</a:t>
            </a:r>
            <a:r>
              <a:rPr lang="en" sz="1400" dirty="0">
                <a:solidFill>
                  <a:srgbClr val="000000"/>
                </a:solidFill>
                <a:latin typeface="Roboto"/>
                <a:ea typeface="Roboto"/>
                <a:cs typeface="Roboto"/>
                <a:sym typeface="Roboto"/>
              </a:rPr>
              <a:t> </a:t>
            </a:r>
          </a:p>
        </p:txBody>
      </p:sp>
    </p:spTree>
    <p:extLst>
      <p:ext uri="{BB962C8B-B14F-4D97-AF65-F5344CB8AC3E}">
        <p14:creationId xmlns:p14="http://schemas.microsoft.com/office/powerpoint/2010/main" val="316361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424070"/>
            <a:ext cx="7688700" cy="1230559"/>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Implementation</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644434" y="1593669"/>
            <a:ext cx="7773716" cy="2746305"/>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IN" sz="2000" dirty="0">
                <a:solidFill>
                  <a:srgbClr val="000000"/>
                </a:solidFill>
                <a:latin typeface="Roboto"/>
                <a:ea typeface="Roboto"/>
                <a:cs typeface="Roboto"/>
                <a:sym typeface="Roboto"/>
              </a:rPr>
              <a:t>Planning and Design</a:t>
            </a:r>
          </a:p>
          <a:p>
            <a:pPr marL="457200" lvl="0" indent="-349250" algn="l" rtl="0">
              <a:spcBef>
                <a:spcPts val="0"/>
              </a:spcBef>
              <a:spcAft>
                <a:spcPts val="0"/>
              </a:spcAft>
              <a:buClr>
                <a:srgbClr val="000000"/>
              </a:buClr>
              <a:buSzPts val="1900"/>
              <a:buFont typeface="Roboto"/>
              <a:buChar char="●"/>
            </a:pPr>
            <a:r>
              <a:rPr lang="en-IN" sz="2000" dirty="0">
                <a:solidFill>
                  <a:srgbClr val="000000"/>
                </a:solidFill>
                <a:latin typeface="Roboto"/>
                <a:ea typeface="Roboto"/>
                <a:cs typeface="Roboto"/>
                <a:sym typeface="Roboto"/>
              </a:rPr>
              <a:t>Data Collection</a:t>
            </a:r>
          </a:p>
          <a:p>
            <a:pPr marL="457200" lvl="0" indent="-349250" algn="l" rtl="0">
              <a:spcBef>
                <a:spcPts val="0"/>
              </a:spcBef>
              <a:spcAft>
                <a:spcPts val="0"/>
              </a:spcAft>
              <a:buClr>
                <a:srgbClr val="000000"/>
              </a:buClr>
              <a:buSzPts val="1900"/>
              <a:buFont typeface="Roboto"/>
              <a:buChar char="●"/>
            </a:pPr>
            <a:r>
              <a:rPr lang="en-IN" sz="2000" dirty="0">
                <a:solidFill>
                  <a:srgbClr val="000000"/>
                </a:solidFill>
                <a:latin typeface="Roboto"/>
                <a:ea typeface="Roboto"/>
                <a:cs typeface="Roboto"/>
                <a:sym typeface="Roboto"/>
              </a:rPr>
              <a:t>Real-time Updates</a:t>
            </a:r>
          </a:p>
          <a:p>
            <a:pPr marL="457200" lvl="0" indent="-349250" algn="l" rtl="0">
              <a:spcBef>
                <a:spcPts val="0"/>
              </a:spcBef>
              <a:spcAft>
                <a:spcPts val="0"/>
              </a:spcAft>
              <a:buClr>
                <a:srgbClr val="000000"/>
              </a:buClr>
              <a:buSzPts val="1900"/>
              <a:buFont typeface="Roboto"/>
              <a:buChar char="●"/>
            </a:pPr>
            <a:r>
              <a:rPr lang="en-US" sz="2000" dirty="0">
                <a:solidFill>
                  <a:srgbClr val="000000"/>
                </a:solidFill>
                <a:latin typeface="Roboto"/>
                <a:ea typeface="Roboto"/>
                <a:cs typeface="Roboto"/>
                <a:sym typeface="Roboto"/>
              </a:rPr>
              <a:t>Gathering Weather Data</a:t>
            </a:r>
            <a:endParaRPr lang="en" sz="20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US" sz="2000" dirty="0">
                <a:solidFill>
                  <a:srgbClr val="000000"/>
                </a:solidFill>
                <a:latin typeface="Roboto"/>
                <a:ea typeface="Roboto"/>
                <a:cs typeface="Roboto"/>
                <a:sym typeface="Roboto"/>
              </a:rPr>
              <a:t>Implementing Weather Forecast Algorithms</a:t>
            </a:r>
            <a:endParaRPr sz="2000" dirty="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5850" y="437322"/>
            <a:ext cx="7808550" cy="1223542"/>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609600" y="1576251"/>
            <a:ext cx="7808550" cy="3248298"/>
          </a:xfrm>
          <a:prstGeom prst="rect">
            <a:avLst/>
          </a:prstGeom>
        </p:spPr>
        <p:txBody>
          <a:bodyPr spcFirstLastPara="1" wrap="square" lIns="91425" tIns="91425" rIns="91425" bIns="91425" anchor="t" anchorCtr="0">
            <a:noAutofit/>
          </a:bodyPr>
          <a:lstStyle/>
          <a:p>
            <a:pPr marL="400050" lvl="0" indent="-285750" algn="l" rtl="0">
              <a:spcBef>
                <a:spcPts val="0"/>
              </a:spcBef>
              <a:spcAft>
                <a:spcPts val="0"/>
              </a:spcAft>
              <a:buClr>
                <a:srgbClr val="000000"/>
              </a:buClr>
              <a:buSzPts val="1800"/>
              <a:buFont typeface="Wingdings" panose="05000000000000000000" pitchFamily="2" charset="2"/>
              <a:buChar char="Ø"/>
            </a:pPr>
            <a:r>
              <a:rPr lang="en" b="1" dirty="0">
                <a:solidFill>
                  <a:srgbClr val="000000"/>
                </a:solidFill>
                <a:latin typeface="Roboto"/>
                <a:ea typeface="Roboto"/>
                <a:cs typeface="Roboto"/>
                <a:sym typeface="Roboto"/>
              </a:rPr>
              <a:t>Key features </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Current Conditions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Hourly and Daily Forecasts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Interactive Maps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Severe Weather Alerts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Multiple Locations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Customization</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Weather Widgets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Historical Weather Data</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Astronomical Information</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Air Quality Index (AQI) and Pollen Count</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Weather Radar and Forecasting Models </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Push Notifications</a:t>
            </a:r>
          </a:p>
          <a:p>
            <a:pPr marL="457200" lvl="0" indent="-342900" algn="l" rtl="0">
              <a:spcBef>
                <a:spcPts val="0"/>
              </a:spcBef>
              <a:spcAft>
                <a:spcPts val="0"/>
              </a:spcAft>
              <a:buClr>
                <a:srgbClr val="000000"/>
              </a:buClr>
              <a:buSzPts val="1800"/>
              <a:buFont typeface="Roboto"/>
              <a:buChar char="●"/>
            </a:pPr>
            <a:r>
              <a:rPr lang="en-US" dirty="0">
                <a:solidFill>
                  <a:srgbClr val="000000"/>
                </a:solidFill>
                <a:latin typeface="Roboto"/>
                <a:ea typeface="Roboto"/>
                <a:cs typeface="Roboto"/>
                <a:sym typeface="Roboto"/>
              </a:rPr>
              <a:t>Social Sharing:</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904</Words>
  <Application>Microsoft Office PowerPoint</Application>
  <PresentationFormat>On-screen Show (16:9)</PresentationFormat>
  <Paragraphs>106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Söhne</vt:lpstr>
      <vt:lpstr>Raleway</vt:lpstr>
      <vt:lpstr>Lato</vt:lpstr>
      <vt:lpstr>Wingdings</vt:lpstr>
      <vt:lpstr>Roboto</vt:lpstr>
      <vt:lpstr>Streamline</vt:lpstr>
      <vt:lpstr> </vt:lpstr>
      <vt:lpstr>Introduction </vt:lpstr>
      <vt:lpstr>Objectives </vt:lpstr>
      <vt:lpstr>Literature Review </vt:lpstr>
      <vt:lpstr>Methodology </vt:lpstr>
      <vt:lpstr>System Architecture </vt:lpstr>
      <vt:lpstr> </vt:lpstr>
      <vt:lpstr>Implementation </vt:lpstr>
      <vt:lpstr>Features </vt:lpstr>
      <vt:lpstr>Results </vt:lpstr>
      <vt:lpstr>Challenges Faced </vt:lpstr>
      <vt:lpstr>Future Work </vt:lpstr>
      <vt:lpstr>Conclusion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aman pratap</cp:lastModifiedBy>
  <cp:revision>2</cp:revision>
  <dcterms:modified xsi:type="dcterms:W3CDTF">2023-11-30T04:42:09Z</dcterms:modified>
</cp:coreProperties>
</file>