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258" r:id="rId24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54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2509" y="723900"/>
            <a:ext cx="316738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0100" y="2110485"/>
            <a:ext cx="6172200" cy="5812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41451"/>
            <a:ext cx="80645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b="1" i="1" spc="-5" dirty="0">
                <a:latin typeface="Times New Roman"/>
                <a:cs typeface="Times New Roman"/>
              </a:rPr>
              <a:t>A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56375" y="47244"/>
                </a:moveTo>
                <a:lnTo>
                  <a:pt x="47244" y="47244"/>
                </a:lnTo>
                <a:lnTo>
                  <a:pt x="47244" y="9403080"/>
                </a:lnTo>
                <a:lnTo>
                  <a:pt x="56375" y="9403080"/>
                </a:lnTo>
                <a:lnTo>
                  <a:pt x="56375" y="47244"/>
                </a:lnTo>
                <a:close/>
              </a:path>
              <a:path w="7164705" h="9450705">
                <a:moveTo>
                  <a:pt x="7117080" y="47244"/>
                </a:moveTo>
                <a:lnTo>
                  <a:pt x="7107936" y="47244"/>
                </a:lnTo>
                <a:lnTo>
                  <a:pt x="56388" y="47244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47244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38100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38100" y="9412224"/>
                </a:lnTo>
                <a:lnTo>
                  <a:pt x="38100" y="38100"/>
                </a:lnTo>
                <a:lnTo>
                  <a:pt x="56388" y="38100"/>
                </a:lnTo>
                <a:lnTo>
                  <a:pt x="7107936" y="38100"/>
                </a:lnTo>
                <a:lnTo>
                  <a:pt x="7126224" y="38100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9412224"/>
                </a:lnTo>
                <a:lnTo>
                  <a:pt x="0" y="9450324"/>
                </a:lnTo>
                <a:lnTo>
                  <a:pt x="38100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38100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0100" y="2110485"/>
            <a:ext cx="5950585" cy="5812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 algn="ctr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Times New Roman"/>
                <a:cs typeface="Times New Roman"/>
              </a:rPr>
              <a:t>Submitted </a:t>
            </a:r>
            <a:r>
              <a:rPr sz="1400" i="1" dirty="0">
                <a:latin typeface="Times New Roman"/>
                <a:cs typeface="Times New Roman"/>
              </a:rPr>
              <a:t>in </a:t>
            </a:r>
            <a:r>
              <a:rPr sz="1400" i="1" spc="-5" dirty="0">
                <a:latin typeface="Times New Roman"/>
                <a:cs typeface="Times New Roman"/>
              </a:rPr>
              <a:t>the partial fulfillment for </a:t>
            </a:r>
            <a:r>
              <a:rPr sz="1400" i="1" dirty="0">
                <a:latin typeface="Times New Roman"/>
                <a:cs typeface="Times New Roman"/>
              </a:rPr>
              <a:t>the </a:t>
            </a:r>
            <a:r>
              <a:rPr sz="1400" i="1" spc="-5" dirty="0">
                <a:latin typeface="Times New Roman"/>
                <a:cs typeface="Times New Roman"/>
              </a:rPr>
              <a:t>award of the degree</a:t>
            </a:r>
            <a:r>
              <a:rPr sz="1400" i="1" spc="-45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of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210820" algn="ctr">
              <a:lnSpc>
                <a:spcPct val="100000"/>
              </a:lnSpc>
              <a:spcBef>
                <a:spcPts val="910"/>
              </a:spcBef>
            </a:pPr>
            <a:r>
              <a:rPr sz="1600" b="1" spc="-5" dirty="0">
                <a:latin typeface="Times New Roman"/>
                <a:cs typeface="Times New Roman"/>
              </a:rPr>
              <a:t>BACHELOR OF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ENGINEERING</a:t>
            </a:r>
            <a:endParaRPr sz="1600">
              <a:latin typeface="Times New Roman"/>
              <a:cs typeface="Times New Roman"/>
            </a:endParaRPr>
          </a:p>
          <a:p>
            <a:pPr marL="211454" algn="ctr">
              <a:lnSpc>
                <a:spcPct val="100000"/>
              </a:lnSpc>
              <a:spcBef>
                <a:spcPts val="850"/>
              </a:spcBef>
            </a:pPr>
            <a:r>
              <a:rPr sz="1400" b="1" dirty="0">
                <a:latin typeface="Times New Roman"/>
                <a:cs typeface="Times New Roman"/>
              </a:rPr>
              <a:t>IN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CSE-AIT-ARTIFICIAL INTELLEGENCE AND MACHINE LEARNING -</a:t>
            </a:r>
            <a:r>
              <a:rPr sz="1400" b="1" spc="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2540635">
              <a:lnSpc>
                <a:spcPts val="1675"/>
              </a:lnSpc>
            </a:pPr>
            <a:r>
              <a:rPr sz="1400" b="1" dirty="0">
                <a:latin typeface="Times New Roman"/>
                <a:cs typeface="Times New Roman"/>
              </a:rPr>
              <a:t>Submitted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by:</a:t>
            </a:r>
            <a:endParaRPr sz="1400">
              <a:latin typeface="Times New Roman"/>
              <a:cs typeface="Times New Roman"/>
            </a:endParaRPr>
          </a:p>
          <a:p>
            <a:pPr marL="2463800">
              <a:lnSpc>
                <a:spcPts val="1680"/>
              </a:lnSpc>
            </a:pPr>
            <a:r>
              <a:rPr sz="1400" b="1" dirty="0">
                <a:latin typeface="Times New Roman"/>
                <a:cs typeface="Times New Roman"/>
              </a:rPr>
              <a:t>Shawal</a:t>
            </a:r>
            <a:r>
              <a:rPr sz="1400" b="1" spc="-8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Kumar</a:t>
            </a:r>
            <a:endParaRPr sz="1400">
              <a:latin typeface="Times New Roman"/>
              <a:cs typeface="Times New Roman"/>
            </a:endParaRPr>
          </a:p>
          <a:p>
            <a:pPr marL="2438400" marR="2152650" indent="38100">
              <a:lnSpc>
                <a:spcPts val="2700"/>
              </a:lnSpc>
              <a:spcBef>
                <a:spcPts val="60"/>
              </a:spcBef>
            </a:pPr>
            <a:r>
              <a:rPr sz="1400" b="1" dirty="0">
                <a:latin typeface="Times New Roman"/>
                <a:cs typeface="Times New Roman"/>
              </a:rPr>
              <a:t>Amanpreet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Kaur  Vaibhav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Tripathi</a:t>
            </a:r>
            <a:endParaRPr sz="1400">
              <a:latin typeface="Times New Roman"/>
              <a:cs typeface="Times New Roman"/>
            </a:endParaRPr>
          </a:p>
          <a:p>
            <a:pPr marL="2438400" marR="2062480" indent="133350">
              <a:lnSpc>
                <a:spcPts val="2800"/>
              </a:lnSpc>
              <a:spcBef>
                <a:spcPts val="20"/>
              </a:spcBef>
            </a:pPr>
            <a:r>
              <a:rPr sz="1400" b="1" dirty="0">
                <a:latin typeface="Times New Roman"/>
                <a:cs typeface="Times New Roman"/>
              </a:rPr>
              <a:t>Satyam Vibhu  Divyam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Srivastava</a:t>
            </a:r>
            <a:endParaRPr sz="1400">
              <a:latin typeface="Times New Roman"/>
              <a:cs typeface="Times New Roman"/>
            </a:endParaRPr>
          </a:p>
          <a:p>
            <a:pPr marL="2167255">
              <a:lnSpc>
                <a:spcPts val="1550"/>
              </a:lnSpc>
            </a:pPr>
            <a:r>
              <a:rPr sz="1400" b="1" spc="-5" dirty="0">
                <a:latin typeface="Times New Roman"/>
                <a:cs typeface="Times New Roman"/>
              </a:rPr>
              <a:t>University Roll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Number</a:t>
            </a:r>
            <a:endParaRPr sz="1400">
              <a:latin typeface="Times New Roman"/>
              <a:cs typeface="Times New Roman"/>
            </a:endParaRPr>
          </a:p>
          <a:p>
            <a:pPr marL="240029" algn="ctr">
              <a:lnSpc>
                <a:spcPct val="100000"/>
              </a:lnSpc>
              <a:spcBef>
                <a:spcPts val="185"/>
              </a:spcBef>
            </a:pPr>
            <a:r>
              <a:rPr sz="1400" b="1" dirty="0">
                <a:latin typeface="Times New Roman"/>
                <a:cs typeface="Times New Roman"/>
              </a:rPr>
              <a:t>18BCS6066</a:t>
            </a:r>
            <a:endParaRPr sz="1400">
              <a:latin typeface="Times New Roman"/>
              <a:cs typeface="Times New Roman"/>
            </a:endParaRPr>
          </a:p>
          <a:p>
            <a:pPr marL="214629" algn="ctr">
              <a:lnSpc>
                <a:spcPct val="100000"/>
              </a:lnSpc>
              <a:spcBef>
                <a:spcPts val="420"/>
              </a:spcBef>
            </a:pPr>
            <a:r>
              <a:rPr sz="1400" b="1" dirty="0">
                <a:latin typeface="Times New Roman"/>
                <a:cs typeface="Times New Roman"/>
              </a:rPr>
              <a:t>18BCS6038</a:t>
            </a:r>
            <a:endParaRPr sz="1400">
              <a:latin typeface="Times New Roman"/>
              <a:cs typeface="Times New Roman"/>
            </a:endParaRPr>
          </a:p>
          <a:p>
            <a:pPr marL="214629" algn="ctr">
              <a:lnSpc>
                <a:spcPct val="100000"/>
              </a:lnSpc>
              <a:spcBef>
                <a:spcPts val="520"/>
              </a:spcBef>
            </a:pPr>
            <a:r>
              <a:rPr sz="1400" b="1" dirty="0">
                <a:latin typeface="Times New Roman"/>
                <a:cs typeface="Times New Roman"/>
              </a:rPr>
              <a:t>18BCS6052</a:t>
            </a:r>
            <a:endParaRPr sz="1400">
              <a:latin typeface="Times New Roman"/>
              <a:cs typeface="Times New Roman"/>
            </a:endParaRPr>
          </a:p>
          <a:p>
            <a:pPr marL="214629" algn="ctr">
              <a:lnSpc>
                <a:spcPct val="100000"/>
              </a:lnSpc>
              <a:spcBef>
                <a:spcPts val="420"/>
              </a:spcBef>
            </a:pPr>
            <a:r>
              <a:rPr sz="1400" b="1" dirty="0">
                <a:latin typeface="Times New Roman"/>
                <a:cs typeface="Times New Roman"/>
              </a:rPr>
              <a:t>18BCS6053</a:t>
            </a:r>
            <a:endParaRPr sz="1400">
              <a:latin typeface="Times New Roman"/>
              <a:cs typeface="Times New Roman"/>
            </a:endParaRPr>
          </a:p>
          <a:p>
            <a:pPr marL="214629" algn="ctr">
              <a:lnSpc>
                <a:spcPts val="1650"/>
              </a:lnSpc>
              <a:spcBef>
                <a:spcPts val="1120"/>
              </a:spcBef>
            </a:pPr>
            <a:r>
              <a:rPr sz="1400" b="1" dirty="0">
                <a:latin typeface="Times New Roman"/>
                <a:cs typeface="Times New Roman"/>
              </a:rPr>
              <a:t>18BCS6057</a:t>
            </a:r>
            <a:endParaRPr sz="1400">
              <a:latin typeface="Times New Roman"/>
              <a:cs typeface="Times New Roman"/>
            </a:endParaRPr>
          </a:p>
          <a:p>
            <a:pPr marL="2106295">
              <a:lnSpc>
                <a:spcPts val="1650"/>
              </a:lnSpc>
            </a:pPr>
            <a:r>
              <a:rPr sz="1400" b="1" dirty="0">
                <a:latin typeface="Times New Roman"/>
                <a:cs typeface="Times New Roman"/>
              </a:rPr>
              <a:t>Under </a:t>
            </a:r>
            <a:r>
              <a:rPr sz="1400" b="1" spc="-5" dirty="0">
                <a:latin typeface="Times New Roman"/>
                <a:cs typeface="Times New Roman"/>
              </a:rPr>
              <a:t>the Supervision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of:</a:t>
            </a:r>
            <a:endParaRPr sz="1400">
              <a:latin typeface="Times New Roman"/>
              <a:cs typeface="Times New Roman"/>
            </a:endParaRPr>
          </a:p>
          <a:p>
            <a:pPr marL="248285" algn="ctr">
              <a:lnSpc>
                <a:spcPct val="100000"/>
              </a:lnSpc>
              <a:spcBef>
                <a:spcPts val="1105"/>
              </a:spcBef>
            </a:pPr>
            <a:r>
              <a:rPr sz="1400" b="1" dirty="0">
                <a:latin typeface="Times New Roman"/>
                <a:cs typeface="Times New Roman"/>
              </a:rPr>
              <a:t>Mr. Mandeep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Tinna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28900" y="1435608"/>
            <a:ext cx="24504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Times New Roman"/>
                <a:cs typeface="Times New Roman"/>
              </a:rPr>
              <a:t>An App For</a:t>
            </a:r>
            <a:r>
              <a:rPr sz="2200" b="1" spc="-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Recipes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7855" algn="l"/>
                <a:tab pos="3154045" algn="l"/>
              </a:tabLst>
            </a:pPr>
            <a:r>
              <a:rPr dirty="0"/>
              <a:t> 	Recipe</a:t>
            </a:r>
            <a:r>
              <a:rPr spc="-100" dirty="0"/>
              <a:t> </a:t>
            </a:r>
            <a:r>
              <a:rPr dirty="0"/>
              <a:t>Maker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B8187-282C-476D-80E4-3E00438E5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3167380" cy="369332"/>
          </a:xfrm>
        </p:spPr>
        <p:txBody>
          <a:bodyPr/>
          <a:lstStyle/>
          <a:p>
            <a:r>
              <a:rPr lang="en-IN" dirty="0"/>
              <a:t>Ingredient DAO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633AE-0D6F-476C-B7FE-71953856F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27" y="1066800"/>
            <a:ext cx="6601746" cy="86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32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D0437-14A0-4E53-AA9C-E14407B05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1799"/>
            <a:ext cx="3167380" cy="369332"/>
          </a:xfrm>
        </p:spPr>
        <p:txBody>
          <a:bodyPr/>
          <a:lstStyle/>
          <a:p>
            <a:r>
              <a:rPr lang="en-IN" dirty="0"/>
              <a:t>Recipe DAO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A62351-B57A-4DA4-934F-EEC9A2A65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066800"/>
            <a:ext cx="5791200" cy="853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347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A2BF7E-769E-43A2-93D7-663254924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65606"/>
            <a:ext cx="5486399" cy="895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686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7B643-4CD9-4FC4-8208-1C45820C0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11" y="228600"/>
            <a:ext cx="3641089" cy="738664"/>
          </a:xfrm>
        </p:spPr>
        <p:txBody>
          <a:bodyPr/>
          <a:lstStyle/>
          <a:p>
            <a:r>
              <a:rPr lang="en-IN" dirty="0"/>
              <a:t>SQLite Database Helper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B5EC9E-2381-46C9-895C-AFCB60420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88720"/>
            <a:ext cx="6324600" cy="810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3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DBDA-9A42-48FB-AF93-7A0FD0ABD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3167380" cy="369332"/>
          </a:xfrm>
        </p:spPr>
        <p:txBody>
          <a:bodyPr/>
          <a:lstStyle/>
          <a:p>
            <a:r>
              <a:rPr lang="en-IN" dirty="0"/>
              <a:t>User DAO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EE79D4-8769-4243-9740-DE676EA15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85" y="914399"/>
            <a:ext cx="6306430" cy="865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13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1C07D-F9AF-41BA-9026-0538FCD79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0"/>
            <a:ext cx="3167380" cy="369332"/>
          </a:xfrm>
        </p:spPr>
        <p:txBody>
          <a:bodyPr/>
          <a:lstStyle/>
          <a:p>
            <a:r>
              <a:rPr lang="en-IN" dirty="0"/>
              <a:t>Directions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A905DE-D076-4631-AF27-4A7A7EDD6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990600"/>
            <a:ext cx="5715000" cy="862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43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2007-05B3-416E-9299-A9200DE8E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2509" y="723900"/>
            <a:ext cx="3167380" cy="369332"/>
          </a:xfrm>
        </p:spPr>
        <p:txBody>
          <a:bodyPr/>
          <a:lstStyle/>
          <a:p>
            <a:r>
              <a:rPr lang="en-IN" dirty="0"/>
              <a:t>Ingredients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BC63B4-9439-4BBF-8421-D8F517906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64" y="1600200"/>
            <a:ext cx="5887272" cy="801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29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DD0D6-BC0A-43BC-B831-67F832F4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6039"/>
            <a:ext cx="3167380" cy="369332"/>
          </a:xfrm>
        </p:spPr>
        <p:txBody>
          <a:bodyPr/>
          <a:lstStyle/>
          <a:p>
            <a:r>
              <a:rPr lang="en-IN" dirty="0"/>
              <a:t>Recipe: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0EACB5-113C-47BE-B598-64E92910B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1" y="797290"/>
            <a:ext cx="5577260" cy="901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36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135994-2C2C-49F2-91EB-0A1F915BA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02742"/>
            <a:ext cx="5943600" cy="909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06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5D2D3-57E5-4E63-927E-0DC57615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3167380" cy="369332"/>
          </a:xfrm>
        </p:spPr>
        <p:txBody>
          <a:bodyPr/>
          <a:lstStyle/>
          <a:p>
            <a:r>
              <a:rPr lang="en-IN" dirty="0"/>
              <a:t>User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174285-964D-467C-8794-4EF2D9B42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853028"/>
            <a:ext cx="5939230" cy="897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56375" y="47244"/>
                </a:moveTo>
                <a:lnTo>
                  <a:pt x="47244" y="47244"/>
                </a:lnTo>
                <a:lnTo>
                  <a:pt x="47244" y="9403080"/>
                </a:lnTo>
                <a:lnTo>
                  <a:pt x="56375" y="9403080"/>
                </a:lnTo>
                <a:lnTo>
                  <a:pt x="56375" y="47244"/>
                </a:lnTo>
                <a:close/>
              </a:path>
              <a:path w="7164705" h="9450705">
                <a:moveTo>
                  <a:pt x="7117080" y="47244"/>
                </a:moveTo>
                <a:lnTo>
                  <a:pt x="7107936" y="47244"/>
                </a:lnTo>
                <a:lnTo>
                  <a:pt x="56388" y="47244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47244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38100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38100" y="9412224"/>
                </a:lnTo>
                <a:lnTo>
                  <a:pt x="38100" y="38100"/>
                </a:lnTo>
                <a:lnTo>
                  <a:pt x="56388" y="38100"/>
                </a:lnTo>
                <a:lnTo>
                  <a:pt x="7107936" y="38100"/>
                </a:lnTo>
                <a:lnTo>
                  <a:pt x="7126224" y="38100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9412224"/>
                </a:lnTo>
                <a:lnTo>
                  <a:pt x="0" y="9450324"/>
                </a:lnTo>
                <a:lnTo>
                  <a:pt x="38100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38100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4500" y="1157985"/>
            <a:ext cx="5067935" cy="925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943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IMPLEMENTATION</a:t>
            </a:r>
            <a:r>
              <a:rPr sz="2000" b="1" spc="-8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CODE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Times New Roman"/>
                <a:cs typeface="Times New Roman"/>
              </a:rPr>
              <a:t>Database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Adapter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8643E7-2B86-4F45-9DBD-23E9EC086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62200"/>
            <a:ext cx="5562600" cy="7010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C5B10-68A3-4B5D-B440-F5385C073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3167380" cy="369332"/>
          </a:xfrm>
        </p:spPr>
        <p:txBody>
          <a:bodyPr/>
          <a:lstStyle/>
          <a:p>
            <a:r>
              <a:rPr lang="en-IN" dirty="0"/>
              <a:t>Login Activity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FA2BEA-B818-4014-A609-CF7B18FFF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10626"/>
            <a:ext cx="6019800" cy="863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19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F8C66-E1EB-40FA-8544-2099CE634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3167380" cy="369332"/>
          </a:xfrm>
        </p:spPr>
        <p:txBody>
          <a:bodyPr/>
          <a:lstStyle/>
          <a:p>
            <a:r>
              <a:rPr lang="en-IN" dirty="0"/>
              <a:t>Register Activity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13A05A-2902-45F9-85BF-A42EFE4B1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875720"/>
            <a:ext cx="6048762" cy="887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56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ABE8F-1F70-416D-92EF-C86FF997B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3167380" cy="369332"/>
          </a:xfrm>
        </p:spPr>
        <p:txBody>
          <a:bodyPr/>
          <a:lstStyle/>
          <a:p>
            <a:r>
              <a:rPr lang="en-IN" dirty="0"/>
              <a:t>User Preferences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EB84E7-77F2-4D9B-935B-7C438E9E2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62000"/>
            <a:ext cx="6248399" cy="888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66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84708" y="435355"/>
            <a:ext cx="5403215" cy="910018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2239645">
              <a:lnSpc>
                <a:spcPts val="1160"/>
              </a:lnSpc>
              <a:spcBef>
                <a:spcPts val="165"/>
              </a:spcBef>
            </a:pPr>
            <a:r>
              <a:rPr sz="1000" spc="180" dirty="0">
                <a:solidFill>
                  <a:srgbClr val="CC7831"/>
                </a:solidFill>
                <a:latin typeface="Arial"/>
                <a:cs typeface="Arial"/>
              </a:rPr>
              <a:t>final </a:t>
            </a:r>
            <a:r>
              <a:rPr sz="1000" spc="50" dirty="0">
                <a:solidFill>
                  <a:srgbClr val="9776AA"/>
                </a:solidFill>
                <a:latin typeface="Arial"/>
                <a:cs typeface="Arial"/>
              </a:rPr>
              <a:t>boardService </a:t>
            </a:r>
            <a:r>
              <a:rPr sz="1000" spc="-40" dirty="0">
                <a:solidFill>
                  <a:srgbClr val="A9B7C5"/>
                </a:solidFill>
                <a:latin typeface="Arial"/>
                <a:cs typeface="Arial"/>
              </a:rPr>
              <a:t>= </a:t>
            </a:r>
            <a:r>
              <a:rPr sz="1000" spc="80" dirty="0">
                <a:solidFill>
                  <a:srgbClr val="A9B7C5"/>
                </a:solidFill>
                <a:latin typeface="Arial"/>
                <a:cs typeface="Arial"/>
              </a:rPr>
              <a:t>locator&lt;BoardService&gt;()</a:t>
            </a:r>
            <a:r>
              <a:rPr sz="1000" spc="80" dirty="0">
                <a:solidFill>
                  <a:srgbClr val="CC7831"/>
                </a:solidFill>
                <a:latin typeface="Arial"/>
                <a:cs typeface="Arial"/>
              </a:rPr>
              <a:t>;  </a:t>
            </a:r>
            <a:r>
              <a:rPr sz="1000" spc="180" dirty="0">
                <a:solidFill>
                  <a:srgbClr val="CC7831"/>
                </a:solidFill>
                <a:latin typeface="Arial"/>
                <a:cs typeface="Arial"/>
              </a:rPr>
              <a:t>final </a:t>
            </a:r>
            <a:r>
              <a:rPr sz="1000" spc="105" dirty="0">
                <a:solidFill>
                  <a:srgbClr val="9776AA"/>
                </a:solidFill>
                <a:latin typeface="Arial"/>
                <a:cs typeface="Arial"/>
              </a:rPr>
              <a:t>alertService </a:t>
            </a:r>
            <a:r>
              <a:rPr sz="1000" spc="-40" dirty="0">
                <a:solidFill>
                  <a:srgbClr val="A9B7C5"/>
                </a:solidFill>
                <a:latin typeface="Arial"/>
                <a:cs typeface="Arial"/>
              </a:rPr>
              <a:t>=</a:t>
            </a:r>
            <a:r>
              <a:rPr sz="1000" spc="175" dirty="0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sz="1000" spc="105" dirty="0">
                <a:solidFill>
                  <a:srgbClr val="A9B7C5"/>
                </a:solidFill>
                <a:latin typeface="Arial"/>
                <a:cs typeface="Arial"/>
              </a:rPr>
              <a:t>locator&lt;AlertService&gt;()</a:t>
            </a:r>
            <a:r>
              <a:rPr sz="1000" spc="105" dirty="0">
                <a:solidFill>
                  <a:srgbClr val="CC7831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 dirty="0">
              <a:latin typeface="Arial"/>
              <a:cs typeface="Arial"/>
            </a:endParaRPr>
          </a:p>
          <a:p>
            <a:pPr marL="12700">
              <a:lnSpc>
                <a:spcPts val="1190"/>
              </a:lnSpc>
            </a:pPr>
            <a:r>
              <a:rPr sz="1000" spc="30" dirty="0">
                <a:solidFill>
                  <a:srgbClr val="BAB529"/>
                </a:solidFill>
                <a:latin typeface="Arial"/>
                <a:cs typeface="Arial"/>
              </a:rPr>
              <a:t>@override</a:t>
            </a:r>
            <a:endParaRPr sz="1000" dirty="0">
              <a:latin typeface="Arial"/>
              <a:cs typeface="Arial"/>
            </a:endParaRPr>
          </a:p>
          <a:p>
            <a:pPr marL="152400" marR="2870835" indent="-140335">
              <a:lnSpc>
                <a:spcPts val="1160"/>
              </a:lnSpc>
              <a:spcBef>
                <a:spcPts val="60"/>
              </a:spcBef>
            </a:pPr>
            <a:r>
              <a:rPr sz="1000" spc="25" dirty="0">
                <a:solidFill>
                  <a:srgbClr val="A9B7C5"/>
                </a:solidFill>
                <a:latin typeface="Arial"/>
                <a:cs typeface="Arial"/>
              </a:rPr>
              <a:t>Widget </a:t>
            </a:r>
            <a:r>
              <a:rPr sz="1000" spc="95" dirty="0">
                <a:solidFill>
                  <a:srgbClr val="FFC56C"/>
                </a:solidFill>
                <a:latin typeface="Arial"/>
                <a:cs typeface="Arial"/>
              </a:rPr>
              <a:t>build</a:t>
            </a:r>
            <a:r>
              <a:rPr sz="1000" spc="95" dirty="0">
                <a:solidFill>
                  <a:srgbClr val="A9B7C5"/>
                </a:solidFill>
                <a:latin typeface="Arial"/>
                <a:cs typeface="Arial"/>
              </a:rPr>
              <a:t>(BuildContext </a:t>
            </a:r>
            <a:r>
              <a:rPr sz="1000" spc="100" dirty="0">
                <a:solidFill>
                  <a:srgbClr val="A9B7C5"/>
                </a:solidFill>
                <a:latin typeface="Arial"/>
                <a:cs typeface="Arial"/>
              </a:rPr>
              <a:t>context) </a:t>
            </a:r>
            <a:r>
              <a:rPr sz="1000" spc="210" dirty="0">
                <a:solidFill>
                  <a:srgbClr val="A9B7C5"/>
                </a:solidFill>
                <a:latin typeface="Arial"/>
                <a:cs typeface="Arial"/>
              </a:rPr>
              <a:t>{  </a:t>
            </a:r>
            <a:r>
              <a:rPr sz="1000" spc="110" dirty="0">
                <a:solidFill>
                  <a:srgbClr val="CC7831"/>
                </a:solidFill>
                <a:latin typeface="Arial"/>
                <a:cs typeface="Arial"/>
              </a:rPr>
              <a:t>return</a:t>
            </a:r>
            <a:r>
              <a:rPr sz="1000" spc="275" dirty="0">
                <a:solidFill>
                  <a:srgbClr val="CC7831"/>
                </a:solidFill>
                <a:latin typeface="Arial"/>
                <a:cs typeface="Arial"/>
              </a:rPr>
              <a:t> </a:t>
            </a:r>
            <a:r>
              <a:rPr sz="1000" spc="50" dirty="0">
                <a:solidFill>
                  <a:srgbClr val="FFC56C"/>
                </a:solidFill>
                <a:latin typeface="Arial"/>
                <a:cs typeface="Arial"/>
              </a:rPr>
              <a:t>StreamBuilder</a:t>
            </a:r>
            <a:r>
              <a:rPr sz="1000" spc="50" dirty="0">
                <a:solidFill>
                  <a:srgbClr val="A9B7C5"/>
                </a:solidFill>
                <a:latin typeface="Arial"/>
                <a:cs typeface="Arial"/>
              </a:rPr>
              <a:t>&lt;</a:t>
            </a:r>
            <a:endParaRPr sz="1000" dirty="0">
              <a:latin typeface="Arial"/>
              <a:cs typeface="Arial"/>
            </a:endParaRPr>
          </a:p>
          <a:p>
            <a:pPr marL="431800" marR="494030" indent="280035">
              <a:lnSpc>
                <a:spcPts val="1180"/>
              </a:lnSpc>
              <a:spcBef>
                <a:spcPts val="5"/>
              </a:spcBef>
            </a:pPr>
            <a:r>
              <a:rPr sz="1000" spc="75" dirty="0">
                <a:solidFill>
                  <a:srgbClr val="A9B7C5"/>
                </a:solidFill>
                <a:latin typeface="Arial"/>
                <a:cs typeface="Arial"/>
              </a:rPr>
              <a:t>MapEntry&lt;List&lt;List&lt;String&gt;&gt;</a:t>
            </a:r>
            <a:r>
              <a:rPr sz="1000" spc="75" dirty="0">
                <a:solidFill>
                  <a:srgbClr val="CC7831"/>
                </a:solidFill>
                <a:latin typeface="Arial"/>
                <a:cs typeface="Arial"/>
              </a:rPr>
              <a:t>, </a:t>
            </a:r>
            <a:r>
              <a:rPr sz="1000" spc="40" dirty="0">
                <a:solidFill>
                  <a:srgbClr val="A9B7C5"/>
                </a:solidFill>
                <a:latin typeface="Arial"/>
                <a:cs typeface="Arial"/>
              </a:rPr>
              <a:t>MapEntry&lt;BoardState</a:t>
            </a:r>
            <a:r>
              <a:rPr sz="1000" spc="40" dirty="0">
                <a:solidFill>
                  <a:srgbClr val="CC7831"/>
                </a:solidFill>
                <a:latin typeface="Arial"/>
                <a:cs typeface="Arial"/>
              </a:rPr>
              <a:t>, </a:t>
            </a:r>
            <a:r>
              <a:rPr sz="1000" spc="75" dirty="0">
                <a:solidFill>
                  <a:srgbClr val="A9B7C5"/>
                </a:solidFill>
                <a:latin typeface="Arial"/>
                <a:cs typeface="Arial"/>
              </a:rPr>
              <a:t>String&gt;&gt;&gt;(  </a:t>
            </a:r>
            <a:r>
              <a:rPr sz="1000" spc="65" dirty="0">
                <a:solidFill>
                  <a:srgbClr val="A9B7C5"/>
                </a:solidFill>
                <a:latin typeface="Arial"/>
                <a:cs typeface="Arial"/>
              </a:rPr>
              <a:t>stream:</a:t>
            </a:r>
            <a:r>
              <a:rPr sz="1000" spc="270" dirty="0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A9B7C5"/>
                </a:solidFill>
                <a:latin typeface="Arial"/>
                <a:cs typeface="Arial"/>
              </a:rPr>
              <a:t>Observable.</a:t>
            </a:r>
            <a:r>
              <a:rPr sz="1000" i="1" spc="60" dirty="0">
                <a:solidFill>
                  <a:srgbClr val="FFC56C"/>
                </a:solidFill>
                <a:latin typeface="Arial"/>
                <a:cs typeface="Arial"/>
              </a:rPr>
              <a:t>combineLatest2</a:t>
            </a:r>
            <a:r>
              <a:rPr sz="1000" spc="60" dirty="0">
                <a:solidFill>
                  <a:srgbClr val="A9B7C5"/>
                </a:solidFill>
                <a:latin typeface="Arial"/>
                <a:cs typeface="Arial"/>
              </a:rPr>
              <a:t>(</a:t>
            </a:r>
            <a:r>
              <a:rPr sz="1000" spc="60" dirty="0">
                <a:solidFill>
                  <a:srgbClr val="9776AA"/>
                </a:solidFill>
                <a:latin typeface="Arial"/>
                <a:cs typeface="Arial"/>
              </a:rPr>
              <a:t>boardService</a:t>
            </a:r>
            <a:r>
              <a:rPr sz="1000" spc="60" dirty="0">
                <a:solidFill>
                  <a:srgbClr val="A9B7C5"/>
                </a:solidFill>
                <a:latin typeface="Arial"/>
                <a:cs typeface="Arial"/>
              </a:rPr>
              <a:t>.</a:t>
            </a:r>
            <a:r>
              <a:rPr sz="1000" spc="60" dirty="0">
                <a:solidFill>
                  <a:srgbClr val="9776AA"/>
                </a:solidFill>
                <a:latin typeface="Arial"/>
                <a:cs typeface="Arial"/>
              </a:rPr>
              <a:t>board$</a:t>
            </a:r>
            <a:r>
              <a:rPr sz="1000" spc="60" dirty="0">
                <a:solidFill>
                  <a:srgbClr val="CC7831"/>
                </a:solidFill>
                <a:latin typeface="Arial"/>
                <a:cs typeface="Arial"/>
              </a:rPr>
              <a:t>,</a:t>
            </a:r>
            <a:endParaRPr sz="1000" dirty="0">
              <a:latin typeface="Arial"/>
              <a:cs typeface="Arial"/>
            </a:endParaRPr>
          </a:p>
          <a:p>
            <a:pPr marL="712470">
              <a:lnSpc>
                <a:spcPts val="1110"/>
              </a:lnSpc>
            </a:pPr>
            <a:r>
              <a:rPr sz="1000" spc="70" dirty="0">
                <a:solidFill>
                  <a:srgbClr val="9776AA"/>
                </a:solidFill>
                <a:latin typeface="Arial"/>
                <a:cs typeface="Arial"/>
              </a:rPr>
              <a:t>boardService</a:t>
            </a:r>
            <a:r>
              <a:rPr sz="1000" spc="70" dirty="0">
                <a:solidFill>
                  <a:srgbClr val="A9B7C5"/>
                </a:solidFill>
                <a:latin typeface="Arial"/>
                <a:cs typeface="Arial"/>
              </a:rPr>
              <a:t>.</a:t>
            </a:r>
            <a:r>
              <a:rPr sz="1000" spc="70" dirty="0">
                <a:solidFill>
                  <a:srgbClr val="9776AA"/>
                </a:solidFill>
                <a:latin typeface="Arial"/>
                <a:cs typeface="Arial"/>
              </a:rPr>
              <a:t>boardState$</a:t>
            </a:r>
            <a:r>
              <a:rPr sz="1000" spc="70" dirty="0">
                <a:solidFill>
                  <a:srgbClr val="CC7831"/>
                </a:solidFill>
                <a:latin typeface="Arial"/>
                <a:cs typeface="Arial"/>
              </a:rPr>
              <a:t>, </a:t>
            </a:r>
            <a:r>
              <a:rPr sz="1000" spc="155" dirty="0">
                <a:solidFill>
                  <a:srgbClr val="A9B7C5"/>
                </a:solidFill>
                <a:latin typeface="Arial"/>
                <a:cs typeface="Arial"/>
              </a:rPr>
              <a:t>(a</a:t>
            </a:r>
            <a:r>
              <a:rPr sz="1000" spc="155" dirty="0">
                <a:solidFill>
                  <a:srgbClr val="CC7831"/>
                </a:solidFill>
                <a:latin typeface="Arial"/>
                <a:cs typeface="Arial"/>
              </a:rPr>
              <a:t>, </a:t>
            </a:r>
            <a:r>
              <a:rPr sz="1000" spc="100" dirty="0">
                <a:solidFill>
                  <a:srgbClr val="A9B7C5"/>
                </a:solidFill>
                <a:latin typeface="Arial"/>
                <a:cs typeface="Arial"/>
              </a:rPr>
              <a:t>b) </a:t>
            </a:r>
            <a:r>
              <a:rPr sz="1000" spc="-40" dirty="0">
                <a:solidFill>
                  <a:srgbClr val="A9B7C5"/>
                </a:solidFill>
                <a:latin typeface="Arial"/>
                <a:cs typeface="Arial"/>
              </a:rPr>
              <a:t>=&gt; </a:t>
            </a:r>
            <a:r>
              <a:rPr sz="1000" spc="50" dirty="0">
                <a:solidFill>
                  <a:srgbClr val="FFC56C"/>
                </a:solidFill>
                <a:latin typeface="Arial"/>
                <a:cs typeface="Arial"/>
              </a:rPr>
              <a:t>MapEntry</a:t>
            </a:r>
            <a:r>
              <a:rPr sz="1000" spc="50" dirty="0">
                <a:solidFill>
                  <a:srgbClr val="A9B7C5"/>
                </a:solidFill>
                <a:latin typeface="Arial"/>
                <a:cs typeface="Arial"/>
              </a:rPr>
              <a:t>(a</a:t>
            </a:r>
            <a:r>
              <a:rPr sz="1000" spc="50" dirty="0">
                <a:solidFill>
                  <a:srgbClr val="CC7831"/>
                </a:solidFill>
                <a:latin typeface="Arial"/>
                <a:cs typeface="Arial"/>
              </a:rPr>
              <a:t>,</a:t>
            </a:r>
            <a:r>
              <a:rPr sz="1000" spc="100" dirty="0">
                <a:solidFill>
                  <a:srgbClr val="CC7831"/>
                </a:solidFill>
                <a:latin typeface="Arial"/>
                <a:cs typeface="Arial"/>
              </a:rPr>
              <a:t> </a:t>
            </a:r>
            <a:r>
              <a:rPr sz="1000" spc="170" dirty="0">
                <a:solidFill>
                  <a:srgbClr val="A9B7C5"/>
                </a:solidFill>
                <a:latin typeface="Arial"/>
                <a:cs typeface="Arial"/>
              </a:rPr>
              <a:t>b))</a:t>
            </a:r>
            <a:r>
              <a:rPr sz="1000" spc="170" dirty="0">
                <a:solidFill>
                  <a:srgbClr val="CC7831"/>
                </a:solidFill>
                <a:latin typeface="Arial"/>
                <a:cs typeface="Arial"/>
              </a:rPr>
              <a:t>,</a:t>
            </a:r>
            <a:endParaRPr sz="1000" dirty="0">
              <a:latin typeface="Arial"/>
              <a:cs typeface="Arial"/>
            </a:endParaRPr>
          </a:p>
          <a:p>
            <a:pPr marL="712470" marR="3705860" indent="-280670">
              <a:lnSpc>
                <a:spcPts val="1160"/>
              </a:lnSpc>
              <a:spcBef>
                <a:spcPts val="60"/>
              </a:spcBef>
            </a:pPr>
            <a:r>
              <a:rPr sz="1000" spc="135" dirty="0">
                <a:solidFill>
                  <a:srgbClr val="A9B7C5"/>
                </a:solidFill>
                <a:latin typeface="Arial"/>
                <a:cs typeface="Arial"/>
              </a:rPr>
              <a:t>builder: </a:t>
            </a:r>
            <a:r>
              <a:rPr sz="1000" spc="120" dirty="0">
                <a:solidFill>
                  <a:srgbClr val="A9B7C5"/>
                </a:solidFill>
                <a:latin typeface="Arial"/>
                <a:cs typeface="Arial"/>
              </a:rPr>
              <a:t>(context</a:t>
            </a:r>
            <a:r>
              <a:rPr sz="1000" spc="120" dirty="0">
                <a:solidFill>
                  <a:srgbClr val="CC7831"/>
                </a:solidFill>
                <a:latin typeface="Arial"/>
                <a:cs typeface="Arial"/>
              </a:rPr>
              <a:t>,  </a:t>
            </a:r>
            <a:r>
              <a:rPr sz="1000" spc="-130" dirty="0">
                <a:solidFill>
                  <a:srgbClr val="A9B7C5"/>
                </a:solidFill>
                <a:latin typeface="Arial"/>
                <a:cs typeface="Arial"/>
              </a:rPr>
              <a:t>A</a:t>
            </a:r>
            <a:r>
              <a:rPr sz="1000" spc="45" dirty="0">
                <a:solidFill>
                  <a:srgbClr val="A9B7C5"/>
                </a:solidFill>
                <a:latin typeface="Arial"/>
                <a:cs typeface="Arial"/>
              </a:rPr>
              <a:t>sy</a:t>
            </a:r>
            <a:r>
              <a:rPr sz="1000" spc="-10" dirty="0">
                <a:solidFill>
                  <a:srgbClr val="A9B7C5"/>
                </a:solidFill>
                <a:latin typeface="Arial"/>
                <a:cs typeface="Arial"/>
              </a:rPr>
              <a:t>n</a:t>
            </a:r>
            <a:r>
              <a:rPr sz="1000" spc="45" dirty="0">
                <a:solidFill>
                  <a:srgbClr val="A9B7C5"/>
                </a:solidFill>
                <a:latin typeface="Arial"/>
                <a:cs typeface="Arial"/>
              </a:rPr>
              <a:t>c</a:t>
            </a:r>
            <a:r>
              <a:rPr sz="1000" spc="-120" dirty="0">
                <a:solidFill>
                  <a:srgbClr val="A9B7C5"/>
                </a:solidFill>
                <a:latin typeface="Arial"/>
                <a:cs typeface="Arial"/>
              </a:rPr>
              <a:t>S</a:t>
            </a:r>
            <a:r>
              <a:rPr sz="1000" spc="-20" dirty="0">
                <a:solidFill>
                  <a:srgbClr val="A9B7C5"/>
                </a:solidFill>
                <a:latin typeface="Arial"/>
                <a:cs typeface="Arial"/>
              </a:rPr>
              <a:t>n</a:t>
            </a:r>
            <a:r>
              <a:rPr sz="1000" spc="-10" dirty="0">
                <a:solidFill>
                  <a:srgbClr val="A9B7C5"/>
                </a:solidFill>
                <a:latin typeface="Arial"/>
                <a:cs typeface="Arial"/>
              </a:rPr>
              <a:t>ap</a:t>
            </a:r>
            <a:r>
              <a:rPr sz="1000" spc="35" dirty="0">
                <a:solidFill>
                  <a:srgbClr val="A9B7C5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A9B7C5"/>
                </a:solidFill>
                <a:latin typeface="Arial"/>
                <a:cs typeface="Arial"/>
              </a:rPr>
              <a:t>ho</a:t>
            </a:r>
            <a:r>
              <a:rPr sz="1000" spc="265" dirty="0">
                <a:solidFill>
                  <a:srgbClr val="A9B7C5"/>
                </a:solidFill>
                <a:latin typeface="Arial"/>
                <a:cs typeface="Arial"/>
              </a:rPr>
              <a:t>t</a:t>
            </a:r>
            <a:r>
              <a:rPr sz="1000" spc="-40" dirty="0">
                <a:solidFill>
                  <a:srgbClr val="A9B7C5"/>
                </a:solidFill>
                <a:latin typeface="Arial"/>
                <a:cs typeface="Arial"/>
              </a:rPr>
              <a:t>&lt;</a:t>
            </a:r>
            <a:endParaRPr sz="1000" dirty="0">
              <a:latin typeface="Arial"/>
              <a:cs typeface="Arial"/>
            </a:endParaRPr>
          </a:p>
          <a:p>
            <a:pPr marL="991235" marR="5080" indent="278765">
              <a:lnSpc>
                <a:spcPts val="1160"/>
              </a:lnSpc>
              <a:spcBef>
                <a:spcPts val="20"/>
              </a:spcBef>
            </a:pPr>
            <a:r>
              <a:rPr sz="1000" spc="70" dirty="0">
                <a:solidFill>
                  <a:srgbClr val="A9B7C5"/>
                </a:solidFill>
                <a:latin typeface="Arial"/>
                <a:cs typeface="Arial"/>
              </a:rPr>
              <a:t>MapEntry&lt;List&lt;List&lt;String&gt;&gt;</a:t>
            </a:r>
            <a:r>
              <a:rPr sz="1000" spc="70" dirty="0">
                <a:solidFill>
                  <a:srgbClr val="CC7831"/>
                </a:solidFill>
                <a:latin typeface="Arial"/>
                <a:cs typeface="Arial"/>
              </a:rPr>
              <a:t>, </a:t>
            </a:r>
            <a:r>
              <a:rPr sz="1000" spc="35" dirty="0">
                <a:solidFill>
                  <a:srgbClr val="A9B7C5"/>
                </a:solidFill>
                <a:latin typeface="Arial"/>
                <a:cs typeface="Arial"/>
              </a:rPr>
              <a:t>MapEntry&lt;BoardState</a:t>
            </a:r>
            <a:r>
              <a:rPr sz="1000" spc="35" dirty="0">
                <a:solidFill>
                  <a:srgbClr val="CC7831"/>
                </a:solidFill>
                <a:latin typeface="Arial"/>
                <a:cs typeface="Arial"/>
              </a:rPr>
              <a:t>, </a:t>
            </a:r>
            <a:r>
              <a:rPr sz="1000" spc="60" dirty="0">
                <a:solidFill>
                  <a:srgbClr val="A9B7C5"/>
                </a:solidFill>
                <a:latin typeface="Arial"/>
                <a:cs typeface="Arial"/>
              </a:rPr>
              <a:t>String&gt;&gt;&gt;  </a:t>
            </a:r>
            <a:r>
              <a:rPr sz="1000" spc="55" dirty="0">
                <a:solidFill>
                  <a:srgbClr val="A9B7C5"/>
                </a:solidFill>
                <a:latin typeface="Arial"/>
                <a:cs typeface="Arial"/>
              </a:rPr>
              <a:t>snapshot)</a:t>
            </a:r>
            <a:r>
              <a:rPr sz="1000" spc="270" dirty="0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A9B7C5"/>
                </a:solidFill>
                <a:latin typeface="Arial"/>
                <a:cs typeface="Arial"/>
              </a:rPr>
              <a:t>{</a:t>
            </a:r>
            <a:endParaRPr sz="1000" dirty="0">
              <a:latin typeface="Arial"/>
              <a:cs typeface="Arial"/>
            </a:endParaRPr>
          </a:p>
          <a:p>
            <a:pPr marL="712470" marR="3146425" indent="-140335">
              <a:lnSpc>
                <a:spcPts val="1180"/>
              </a:lnSpc>
              <a:spcBef>
                <a:spcPts val="5"/>
              </a:spcBef>
            </a:pPr>
            <a:r>
              <a:rPr sz="1000" spc="295" dirty="0">
                <a:solidFill>
                  <a:srgbClr val="CC7831"/>
                </a:solidFill>
                <a:latin typeface="Arial"/>
                <a:cs typeface="Arial"/>
              </a:rPr>
              <a:t>if </a:t>
            </a:r>
            <a:r>
              <a:rPr sz="1000" spc="70" dirty="0">
                <a:solidFill>
                  <a:srgbClr val="A9B7C5"/>
                </a:solidFill>
                <a:latin typeface="Arial"/>
                <a:cs typeface="Arial"/>
              </a:rPr>
              <a:t>(!snapshot.</a:t>
            </a:r>
            <a:r>
              <a:rPr sz="1000" spc="70" dirty="0">
                <a:solidFill>
                  <a:srgbClr val="9776AA"/>
                </a:solidFill>
                <a:latin typeface="Arial"/>
                <a:cs typeface="Arial"/>
              </a:rPr>
              <a:t>hasData</a:t>
            </a:r>
            <a:r>
              <a:rPr sz="1000" spc="70" dirty="0">
                <a:solidFill>
                  <a:srgbClr val="A9B7C5"/>
                </a:solidFill>
                <a:latin typeface="Arial"/>
                <a:cs typeface="Arial"/>
              </a:rPr>
              <a:t>) </a:t>
            </a:r>
            <a:r>
              <a:rPr sz="1000" spc="210" dirty="0">
                <a:solidFill>
                  <a:srgbClr val="A9B7C5"/>
                </a:solidFill>
                <a:latin typeface="Arial"/>
                <a:cs typeface="Arial"/>
              </a:rPr>
              <a:t>{  </a:t>
            </a:r>
            <a:r>
              <a:rPr sz="1000" spc="110" dirty="0">
                <a:solidFill>
                  <a:srgbClr val="CC7831"/>
                </a:solidFill>
                <a:latin typeface="Arial"/>
                <a:cs typeface="Arial"/>
              </a:rPr>
              <a:t>return</a:t>
            </a:r>
            <a:r>
              <a:rPr sz="1000" spc="250" dirty="0">
                <a:solidFill>
                  <a:srgbClr val="CC7831"/>
                </a:solidFill>
                <a:latin typeface="Arial"/>
                <a:cs typeface="Arial"/>
              </a:rPr>
              <a:t> </a:t>
            </a:r>
            <a:r>
              <a:rPr sz="1000" spc="105" dirty="0">
                <a:solidFill>
                  <a:srgbClr val="FFC56C"/>
                </a:solidFill>
                <a:latin typeface="Arial"/>
                <a:cs typeface="Arial"/>
              </a:rPr>
              <a:t>Container</a:t>
            </a:r>
            <a:r>
              <a:rPr sz="1000" spc="105" dirty="0">
                <a:solidFill>
                  <a:srgbClr val="A9B7C5"/>
                </a:solidFill>
                <a:latin typeface="Arial"/>
                <a:cs typeface="Arial"/>
              </a:rPr>
              <a:t>()</a:t>
            </a:r>
            <a:r>
              <a:rPr sz="1000" spc="105" dirty="0">
                <a:solidFill>
                  <a:srgbClr val="CC7831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572135">
              <a:lnSpc>
                <a:spcPts val="1125"/>
              </a:lnSpc>
            </a:pPr>
            <a:r>
              <a:rPr sz="1000" spc="210" dirty="0">
                <a:solidFill>
                  <a:srgbClr val="A9B7C5"/>
                </a:solidFill>
                <a:latin typeface="Arial"/>
                <a:cs typeface="Arial"/>
              </a:rPr>
              <a:t>}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 dirty="0">
              <a:latin typeface="Arial"/>
              <a:cs typeface="Arial"/>
            </a:endParaRPr>
          </a:p>
          <a:p>
            <a:pPr marL="572135">
              <a:lnSpc>
                <a:spcPts val="1190"/>
              </a:lnSpc>
              <a:spcBef>
                <a:spcPts val="5"/>
              </a:spcBef>
            </a:pPr>
            <a:r>
              <a:rPr sz="1000" spc="175" dirty="0">
                <a:solidFill>
                  <a:srgbClr val="CC7831"/>
                </a:solidFill>
                <a:latin typeface="Arial"/>
                <a:cs typeface="Arial"/>
              </a:rPr>
              <a:t>final </a:t>
            </a:r>
            <a:r>
              <a:rPr sz="1000" spc="95" dirty="0">
                <a:solidFill>
                  <a:srgbClr val="A9B7C5"/>
                </a:solidFill>
                <a:latin typeface="Arial"/>
                <a:cs typeface="Arial"/>
              </a:rPr>
              <a:t>List&lt;List&lt;String&gt;&gt; </a:t>
            </a:r>
            <a:r>
              <a:rPr sz="1000" spc="35" dirty="0">
                <a:solidFill>
                  <a:srgbClr val="A9B7C5"/>
                </a:solidFill>
                <a:latin typeface="Arial"/>
                <a:cs typeface="Arial"/>
              </a:rPr>
              <a:t>board </a:t>
            </a:r>
            <a:r>
              <a:rPr sz="1000" spc="-40" dirty="0">
                <a:solidFill>
                  <a:srgbClr val="A9B7C5"/>
                </a:solidFill>
                <a:latin typeface="Arial"/>
                <a:cs typeface="Arial"/>
              </a:rPr>
              <a:t>=</a:t>
            </a:r>
            <a:r>
              <a:rPr sz="1000" spc="85" dirty="0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A9B7C5"/>
                </a:solidFill>
                <a:latin typeface="Arial"/>
                <a:cs typeface="Arial"/>
              </a:rPr>
              <a:t>snapshot.</a:t>
            </a:r>
            <a:r>
              <a:rPr sz="1000" spc="80" dirty="0">
                <a:solidFill>
                  <a:srgbClr val="9776AA"/>
                </a:solidFill>
                <a:latin typeface="Arial"/>
                <a:cs typeface="Arial"/>
              </a:rPr>
              <a:t>data</a:t>
            </a:r>
            <a:r>
              <a:rPr sz="1000" spc="80" dirty="0">
                <a:solidFill>
                  <a:srgbClr val="A9B7C5"/>
                </a:solidFill>
                <a:latin typeface="Arial"/>
                <a:cs typeface="Arial"/>
              </a:rPr>
              <a:t>.</a:t>
            </a:r>
            <a:r>
              <a:rPr sz="1000" spc="80" dirty="0">
                <a:solidFill>
                  <a:srgbClr val="9776AA"/>
                </a:solidFill>
                <a:latin typeface="Arial"/>
                <a:cs typeface="Arial"/>
              </a:rPr>
              <a:t>key</a:t>
            </a:r>
            <a:r>
              <a:rPr sz="1000" spc="80" dirty="0">
                <a:solidFill>
                  <a:srgbClr val="CC7831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572135">
              <a:lnSpc>
                <a:spcPts val="1190"/>
              </a:lnSpc>
            </a:pPr>
            <a:r>
              <a:rPr sz="1000" spc="175" dirty="0">
                <a:solidFill>
                  <a:srgbClr val="CC7831"/>
                </a:solidFill>
                <a:latin typeface="Arial"/>
                <a:cs typeface="Arial"/>
              </a:rPr>
              <a:t>final </a:t>
            </a:r>
            <a:r>
              <a:rPr sz="1000" spc="35" dirty="0">
                <a:solidFill>
                  <a:srgbClr val="A9B7C5"/>
                </a:solidFill>
                <a:latin typeface="Arial"/>
                <a:cs typeface="Arial"/>
              </a:rPr>
              <a:t>MapEntry&lt;BoardState</a:t>
            </a:r>
            <a:r>
              <a:rPr sz="1000" spc="35" dirty="0">
                <a:solidFill>
                  <a:srgbClr val="CC7831"/>
                </a:solidFill>
                <a:latin typeface="Arial"/>
                <a:cs typeface="Arial"/>
              </a:rPr>
              <a:t>, </a:t>
            </a:r>
            <a:r>
              <a:rPr sz="1000" spc="85" dirty="0">
                <a:solidFill>
                  <a:srgbClr val="A9B7C5"/>
                </a:solidFill>
                <a:latin typeface="Arial"/>
                <a:cs typeface="Arial"/>
              </a:rPr>
              <a:t>String&gt; </a:t>
            </a:r>
            <a:r>
              <a:rPr sz="1000" spc="110" dirty="0">
                <a:solidFill>
                  <a:srgbClr val="A9B7C5"/>
                </a:solidFill>
                <a:latin typeface="Arial"/>
                <a:cs typeface="Arial"/>
              </a:rPr>
              <a:t>state </a:t>
            </a:r>
            <a:r>
              <a:rPr sz="1000" spc="-40" dirty="0">
                <a:solidFill>
                  <a:srgbClr val="A9B7C5"/>
                </a:solidFill>
                <a:latin typeface="Arial"/>
                <a:cs typeface="Arial"/>
              </a:rPr>
              <a:t>=</a:t>
            </a:r>
            <a:r>
              <a:rPr sz="1000" spc="-75" dirty="0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sz="1000" spc="85" dirty="0">
                <a:solidFill>
                  <a:srgbClr val="A9B7C5"/>
                </a:solidFill>
                <a:latin typeface="Arial"/>
                <a:cs typeface="Arial"/>
              </a:rPr>
              <a:t>snapshot.</a:t>
            </a:r>
            <a:r>
              <a:rPr sz="1000" spc="85" dirty="0">
                <a:solidFill>
                  <a:srgbClr val="9776AA"/>
                </a:solidFill>
                <a:latin typeface="Arial"/>
                <a:cs typeface="Arial"/>
              </a:rPr>
              <a:t>data</a:t>
            </a:r>
            <a:r>
              <a:rPr sz="1000" spc="85" dirty="0">
                <a:solidFill>
                  <a:srgbClr val="A9B7C5"/>
                </a:solidFill>
                <a:latin typeface="Arial"/>
                <a:cs typeface="Arial"/>
              </a:rPr>
              <a:t>.</a:t>
            </a:r>
            <a:r>
              <a:rPr sz="1000" spc="85" dirty="0">
                <a:solidFill>
                  <a:srgbClr val="9776AA"/>
                </a:solidFill>
                <a:latin typeface="Arial"/>
                <a:cs typeface="Arial"/>
              </a:rPr>
              <a:t>value</a:t>
            </a:r>
            <a:r>
              <a:rPr sz="1000" spc="85" dirty="0">
                <a:solidFill>
                  <a:srgbClr val="CC7831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 dirty="0">
              <a:latin typeface="Arial"/>
              <a:cs typeface="Arial"/>
            </a:endParaRPr>
          </a:p>
          <a:p>
            <a:pPr marL="712470" marR="2379980" indent="-140335">
              <a:lnSpc>
                <a:spcPts val="1180"/>
              </a:lnSpc>
            </a:pPr>
            <a:r>
              <a:rPr sz="1000" spc="295" dirty="0">
                <a:solidFill>
                  <a:srgbClr val="CC7831"/>
                </a:solidFill>
                <a:latin typeface="Arial"/>
                <a:cs typeface="Arial"/>
              </a:rPr>
              <a:t>if </a:t>
            </a:r>
            <a:r>
              <a:rPr sz="1000" spc="110" dirty="0">
                <a:solidFill>
                  <a:srgbClr val="A9B7C5"/>
                </a:solidFill>
                <a:latin typeface="Arial"/>
                <a:cs typeface="Arial"/>
              </a:rPr>
              <a:t>(state.</a:t>
            </a:r>
            <a:r>
              <a:rPr sz="1000" spc="110" dirty="0">
                <a:solidFill>
                  <a:srgbClr val="9776AA"/>
                </a:solidFill>
                <a:latin typeface="Arial"/>
                <a:cs typeface="Arial"/>
              </a:rPr>
              <a:t>key </a:t>
            </a:r>
            <a:r>
              <a:rPr sz="1000" spc="-40" dirty="0">
                <a:solidFill>
                  <a:srgbClr val="A9B7C5"/>
                </a:solidFill>
                <a:latin typeface="Arial"/>
                <a:cs typeface="Arial"/>
              </a:rPr>
              <a:t>== </a:t>
            </a:r>
            <a:r>
              <a:rPr sz="1000" spc="45" dirty="0">
                <a:solidFill>
                  <a:srgbClr val="A9B7C5"/>
                </a:solidFill>
                <a:latin typeface="Arial"/>
                <a:cs typeface="Arial"/>
              </a:rPr>
              <a:t>BoardState.</a:t>
            </a:r>
            <a:r>
              <a:rPr sz="1000" spc="45" dirty="0">
                <a:solidFill>
                  <a:srgbClr val="9776AA"/>
                </a:solidFill>
                <a:latin typeface="Arial"/>
                <a:cs typeface="Arial"/>
              </a:rPr>
              <a:t>Done</a:t>
            </a:r>
            <a:r>
              <a:rPr sz="1000" spc="45" dirty="0">
                <a:solidFill>
                  <a:srgbClr val="A9B7C5"/>
                </a:solidFill>
                <a:latin typeface="Arial"/>
                <a:cs typeface="Arial"/>
              </a:rPr>
              <a:t>) </a:t>
            </a:r>
            <a:r>
              <a:rPr sz="1000" spc="210" dirty="0">
                <a:solidFill>
                  <a:srgbClr val="A9B7C5"/>
                </a:solidFill>
                <a:latin typeface="Arial"/>
                <a:cs typeface="Arial"/>
              </a:rPr>
              <a:t>{  </a:t>
            </a:r>
            <a:r>
              <a:rPr sz="1000" spc="80" dirty="0">
                <a:solidFill>
                  <a:srgbClr val="9776AA"/>
                </a:solidFill>
                <a:latin typeface="Arial"/>
                <a:cs typeface="Arial"/>
              </a:rPr>
              <a:t>boardService</a:t>
            </a:r>
            <a:r>
              <a:rPr sz="1000" spc="80" dirty="0">
                <a:solidFill>
                  <a:srgbClr val="A9B7C5"/>
                </a:solidFill>
                <a:latin typeface="Arial"/>
                <a:cs typeface="Arial"/>
              </a:rPr>
              <a:t>.resetBoard()</a:t>
            </a:r>
            <a:r>
              <a:rPr sz="1000" spc="80" dirty="0">
                <a:solidFill>
                  <a:srgbClr val="CC7831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712470" marR="2867660">
              <a:lnSpc>
                <a:spcPts val="2340"/>
              </a:lnSpc>
              <a:spcBef>
                <a:spcPts val="225"/>
              </a:spcBef>
            </a:pPr>
            <a:r>
              <a:rPr sz="1000" spc="110" dirty="0">
                <a:solidFill>
                  <a:srgbClr val="A9B7C5"/>
                </a:solidFill>
                <a:latin typeface="Arial"/>
                <a:cs typeface="Arial"/>
              </a:rPr>
              <a:t>String </a:t>
            </a:r>
            <a:r>
              <a:rPr sz="1000" spc="229" dirty="0">
                <a:solidFill>
                  <a:srgbClr val="A9B7C5"/>
                </a:solidFill>
                <a:latin typeface="Arial"/>
                <a:cs typeface="Arial"/>
              </a:rPr>
              <a:t>title </a:t>
            </a:r>
            <a:r>
              <a:rPr sz="1000" spc="-40" dirty="0">
                <a:solidFill>
                  <a:srgbClr val="A9B7C5"/>
                </a:solidFill>
                <a:latin typeface="Arial"/>
                <a:cs typeface="Arial"/>
              </a:rPr>
              <a:t>= </a:t>
            </a:r>
            <a:r>
              <a:rPr sz="1000" spc="120" dirty="0">
                <a:solidFill>
                  <a:srgbClr val="6A8658"/>
                </a:solidFill>
                <a:latin typeface="Arial"/>
                <a:cs typeface="Arial"/>
              </a:rPr>
              <a:t>'Winner'</a:t>
            </a:r>
            <a:r>
              <a:rPr sz="1000" spc="120" dirty="0">
                <a:solidFill>
                  <a:srgbClr val="CC7831"/>
                </a:solidFill>
                <a:latin typeface="Arial"/>
                <a:cs typeface="Arial"/>
              </a:rPr>
              <a:t>;  </a:t>
            </a:r>
            <a:r>
              <a:rPr sz="1000" spc="290" dirty="0">
                <a:solidFill>
                  <a:srgbClr val="CC7831"/>
                </a:solidFill>
                <a:latin typeface="Arial"/>
                <a:cs typeface="Arial"/>
              </a:rPr>
              <a:t>if </a:t>
            </a:r>
            <a:r>
              <a:rPr sz="1000" spc="114" dirty="0">
                <a:solidFill>
                  <a:srgbClr val="A9B7C5"/>
                </a:solidFill>
                <a:latin typeface="Arial"/>
                <a:cs typeface="Arial"/>
              </a:rPr>
              <a:t>(state.</a:t>
            </a:r>
            <a:r>
              <a:rPr sz="1000" spc="114" dirty="0">
                <a:solidFill>
                  <a:srgbClr val="9776AA"/>
                </a:solidFill>
                <a:latin typeface="Arial"/>
                <a:cs typeface="Arial"/>
              </a:rPr>
              <a:t>value  </a:t>
            </a:r>
            <a:r>
              <a:rPr sz="1000" spc="-40" dirty="0">
                <a:solidFill>
                  <a:srgbClr val="A9B7C5"/>
                </a:solidFill>
                <a:latin typeface="Arial"/>
                <a:cs typeface="Arial"/>
              </a:rPr>
              <a:t>==  </a:t>
            </a:r>
            <a:r>
              <a:rPr sz="1000" spc="165" dirty="0">
                <a:solidFill>
                  <a:srgbClr val="CC7831"/>
                </a:solidFill>
                <a:latin typeface="Arial"/>
                <a:cs typeface="Arial"/>
              </a:rPr>
              <a:t>null</a:t>
            </a:r>
            <a:r>
              <a:rPr sz="1000" spc="165" dirty="0">
                <a:solidFill>
                  <a:srgbClr val="A9B7C5"/>
                </a:solidFill>
                <a:latin typeface="Arial"/>
                <a:cs typeface="Arial"/>
              </a:rPr>
              <a:t>)</a:t>
            </a:r>
            <a:r>
              <a:rPr sz="1000" spc="40" dirty="0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A9B7C5"/>
                </a:solidFill>
                <a:latin typeface="Arial"/>
                <a:cs typeface="Arial"/>
              </a:rPr>
              <a:t>{</a:t>
            </a:r>
            <a:endParaRPr sz="1000" dirty="0">
              <a:latin typeface="Arial"/>
              <a:cs typeface="Arial"/>
            </a:endParaRPr>
          </a:p>
          <a:p>
            <a:pPr marL="850900">
              <a:lnSpc>
                <a:spcPts val="890"/>
              </a:lnSpc>
            </a:pPr>
            <a:r>
              <a:rPr sz="1000" spc="235" dirty="0">
                <a:solidFill>
                  <a:srgbClr val="A9B7C5"/>
                </a:solidFill>
                <a:latin typeface="Arial"/>
                <a:cs typeface="Arial"/>
              </a:rPr>
              <a:t>title </a:t>
            </a:r>
            <a:r>
              <a:rPr sz="1000" spc="-40" dirty="0">
                <a:solidFill>
                  <a:srgbClr val="A9B7C5"/>
                </a:solidFill>
                <a:latin typeface="Arial"/>
                <a:cs typeface="Arial"/>
              </a:rPr>
              <a:t>=</a:t>
            </a:r>
            <a:r>
              <a:rPr sz="1000" spc="60" dirty="0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6A8658"/>
                </a:solidFill>
                <a:latin typeface="Arial"/>
                <a:cs typeface="Arial"/>
              </a:rPr>
              <a:t>"Draw"</a:t>
            </a:r>
            <a:r>
              <a:rPr sz="1000" spc="70" dirty="0">
                <a:solidFill>
                  <a:srgbClr val="CC7831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712470">
              <a:lnSpc>
                <a:spcPts val="1180"/>
              </a:lnSpc>
            </a:pPr>
            <a:r>
              <a:rPr sz="1000" spc="210" dirty="0">
                <a:solidFill>
                  <a:srgbClr val="A9B7C5"/>
                </a:solidFill>
                <a:latin typeface="Arial"/>
                <a:cs typeface="Arial"/>
              </a:rPr>
              <a:t>}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 dirty="0">
              <a:latin typeface="Arial"/>
              <a:cs typeface="Arial"/>
            </a:endParaRPr>
          </a:p>
          <a:p>
            <a:pPr marL="712470">
              <a:lnSpc>
                <a:spcPts val="1190"/>
              </a:lnSpc>
            </a:pPr>
            <a:r>
              <a:rPr sz="1000" spc="25" dirty="0">
                <a:solidFill>
                  <a:srgbClr val="A9B7C5"/>
                </a:solidFill>
                <a:latin typeface="Arial"/>
                <a:cs typeface="Arial"/>
              </a:rPr>
              <a:t>Widget </a:t>
            </a:r>
            <a:r>
              <a:rPr sz="1000" dirty="0">
                <a:solidFill>
                  <a:srgbClr val="A9B7C5"/>
                </a:solidFill>
                <a:latin typeface="Arial"/>
                <a:cs typeface="Arial"/>
              </a:rPr>
              <a:t>body </a:t>
            </a:r>
            <a:r>
              <a:rPr sz="1000" spc="-40" dirty="0">
                <a:solidFill>
                  <a:srgbClr val="A9B7C5"/>
                </a:solidFill>
                <a:latin typeface="Arial"/>
                <a:cs typeface="Arial"/>
              </a:rPr>
              <a:t>= </a:t>
            </a:r>
            <a:r>
              <a:rPr sz="1000" spc="105" dirty="0">
                <a:solidFill>
                  <a:srgbClr val="A9B7C5"/>
                </a:solidFill>
                <a:latin typeface="Arial"/>
                <a:cs typeface="Arial"/>
              </a:rPr>
              <a:t>state.</a:t>
            </a:r>
            <a:r>
              <a:rPr sz="1000" spc="105" dirty="0">
                <a:solidFill>
                  <a:srgbClr val="9776AA"/>
                </a:solidFill>
                <a:latin typeface="Arial"/>
                <a:cs typeface="Arial"/>
              </a:rPr>
              <a:t>value </a:t>
            </a:r>
            <a:r>
              <a:rPr sz="1000" spc="-40" dirty="0">
                <a:solidFill>
                  <a:srgbClr val="A9B7C5"/>
                </a:solidFill>
                <a:latin typeface="Arial"/>
                <a:cs typeface="Arial"/>
              </a:rPr>
              <a:t>==</a:t>
            </a:r>
            <a:r>
              <a:rPr sz="1000" spc="55" dirty="0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sz="1000" spc="195" dirty="0">
                <a:solidFill>
                  <a:srgbClr val="6A8658"/>
                </a:solidFill>
                <a:latin typeface="Arial"/>
                <a:cs typeface="Arial"/>
              </a:rPr>
              <a:t>'X'</a:t>
            </a:r>
            <a:endParaRPr sz="1000" dirty="0">
              <a:latin typeface="Arial"/>
              <a:cs typeface="Arial"/>
            </a:endParaRPr>
          </a:p>
          <a:p>
            <a:pPr marL="991235">
              <a:lnSpc>
                <a:spcPts val="1170"/>
              </a:lnSpc>
            </a:pPr>
            <a:r>
              <a:rPr sz="1000" spc="-10" dirty="0">
                <a:solidFill>
                  <a:srgbClr val="A9B7C5"/>
                </a:solidFill>
                <a:latin typeface="Arial"/>
                <a:cs typeface="Arial"/>
              </a:rPr>
              <a:t>? </a:t>
            </a:r>
            <a:r>
              <a:rPr sz="1000" spc="65" dirty="0">
                <a:solidFill>
                  <a:srgbClr val="FFC56C"/>
                </a:solidFill>
                <a:latin typeface="Arial"/>
                <a:cs typeface="Arial"/>
              </a:rPr>
              <a:t>X</a:t>
            </a:r>
            <a:r>
              <a:rPr sz="1000" spc="65" dirty="0">
                <a:solidFill>
                  <a:srgbClr val="A9B7C5"/>
                </a:solidFill>
                <a:latin typeface="Arial"/>
                <a:cs typeface="Arial"/>
              </a:rPr>
              <a:t>(</a:t>
            </a:r>
            <a:r>
              <a:rPr sz="1000" spc="65" dirty="0">
                <a:solidFill>
                  <a:srgbClr val="6896BA"/>
                </a:solidFill>
                <a:latin typeface="Arial"/>
                <a:cs typeface="Arial"/>
              </a:rPr>
              <a:t>50</a:t>
            </a:r>
            <a:r>
              <a:rPr sz="1000" spc="65" dirty="0">
                <a:solidFill>
                  <a:srgbClr val="CC7831"/>
                </a:solidFill>
                <a:latin typeface="Arial"/>
                <a:cs typeface="Arial"/>
              </a:rPr>
              <a:t>,</a:t>
            </a:r>
            <a:r>
              <a:rPr sz="1000" spc="290" dirty="0">
                <a:solidFill>
                  <a:srgbClr val="CC7831"/>
                </a:solidFill>
                <a:latin typeface="Arial"/>
                <a:cs typeface="Arial"/>
              </a:rPr>
              <a:t> </a:t>
            </a:r>
            <a:r>
              <a:rPr sz="1000" spc="65" dirty="0">
                <a:solidFill>
                  <a:srgbClr val="6896BA"/>
                </a:solidFill>
                <a:latin typeface="Arial"/>
                <a:cs typeface="Arial"/>
              </a:rPr>
              <a:t>20</a:t>
            </a:r>
            <a:r>
              <a:rPr sz="1000" spc="65" dirty="0">
                <a:solidFill>
                  <a:srgbClr val="A9B7C5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  <a:p>
            <a:pPr marL="991235">
              <a:lnSpc>
                <a:spcPts val="1170"/>
              </a:lnSpc>
            </a:pPr>
            <a:r>
              <a:rPr sz="1000" spc="265" dirty="0">
                <a:solidFill>
                  <a:srgbClr val="A9B7C5"/>
                </a:solidFill>
                <a:latin typeface="Arial"/>
                <a:cs typeface="Arial"/>
              </a:rPr>
              <a:t>: </a:t>
            </a:r>
            <a:r>
              <a:rPr sz="1000" spc="114" dirty="0">
                <a:solidFill>
                  <a:srgbClr val="A9B7C5"/>
                </a:solidFill>
                <a:latin typeface="Arial"/>
                <a:cs typeface="Arial"/>
              </a:rPr>
              <a:t>(state.</a:t>
            </a:r>
            <a:r>
              <a:rPr sz="1000" spc="114" dirty="0">
                <a:solidFill>
                  <a:srgbClr val="9776AA"/>
                </a:solidFill>
                <a:latin typeface="Arial"/>
                <a:cs typeface="Arial"/>
              </a:rPr>
              <a:t>value </a:t>
            </a:r>
            <a:r>
              <a:rPr sz="1000" spc="-40" dirty="0">
                <a:solidFill>
                  <a:srgbClr val="A9B7C5"/>
                </a:solidFill>
                <a:latin typeface="Arial"/>
                <a:cs typeface="Arial"/>
              </a:rPr>
              <a:t>==</a:t>
            </a:r>
            <a:r>
              <a:rPr sz="1000" spc="45" dirty="0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sz="1000" spc="45" dirty="0">
                <a:solidFill>
                  <a:srgbClr val="6A8658"/>
                </a:solidFill>
                <a:latin typeface="Arial"/>
                <a:cs typeface="Arial"/>
              </a:rPr>
              <a:t>"O"</a:t>
            </a:r>
            <a:endParaRPr sz="1000" dirty="0">
              <a:latin typeface="Arial"/>
              <a:cs typeface="Arial"/>
            </a:endParaRPr>
          </a:p>
          <a:p>
            <a:pPr marL="1270000">
              <a:lnSpc>
                <a:spcPts val="1175"/>
              </a:lnSpc>
            </a:pPr>
            <a:r>
              <a:rPr sz="1000" spc="-10" dirty="0">
                <a:solidFill>
                  <a:srgbClr val="A9B7C5"/>
                </a:solidFill>
                <a:latin typeface="Arial"/>
                <a:cs typeface="Arial"/>
              </a:rPr>
              <a:t>? </a:t>
            </a:r>
            <a:r>
              <a:rPr sz="1000" spc="45" dirty="0">
                <a:solidFill>
                  <a:srgbClr val="FFC56C"/>
                </a:solidFill>
                <a:latin typeface="Arial"/>
                <a:cs typeface="Arial"/>
              </a:rPr>
              <a:t>O</a:t>
            </a:r>
            <a:r>
              <a:rPr sz="1000" spc="45" dirty="0">
                <a:solidFill>
                  <a:srgbClr val="A9B7C5"/>
                </a:solidFill>
                <a:latin typeface="Arial"/>
                <a:cs typeface="Arial"/>
              </a:rPr>
              <a:t>(</a:t>
            </a:r>
            <a:r>
              <a:rPr sz="1000" spc="45" dirty="0">
                <a:solidFill>
                  <a:srgbClr val="6896BA"/>
                </a:solidFill>
                <a:latin typeface="Arial"/>
                <a:cs typeface="Arial"/>
              </a:rPr>
              <a:t>50</a:t>
            </a:r>
            <a:r>
              <a:rPr sz="1000" spc="45" dirty="0">
                <a:solidFill>
                  <a:srgbClr val="CC7831"/>
                </a:solidFill>
                <a:latin typeface="Arial"/>
                <a:cs typeface="Arial"/>
              </a:rPr>
              <a:t>,</a:t>
            </a:r>
            <a:r>
              <a:rPr sz="1000" spc="280" dirty="0">
                <a:solidFill>
                  <a:srgbClr val="CC783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A9B7C5"/>
                </a:solidFill>
                <a:latin typeface="Arial"/>
                <a:cs typeface="Arial"/>
              </a:rPr>
              <a:t>MyTheme.</a:t>
            </a:r>
            <a:r>
              <a:rPr sz="1000" i="1" dirty="0">
                <a:solidFill>
                  <a:srgbClr val="9776AA"/>
                </a:solidFill>
                <a:latin typeface="Arial"/>
                <a:cs typeface="Arial"/>
              </a:rPr>
              <a:t>green</a:t>
            </a:r>
            <a:r>
              <a:rPr sz="1000" dirty="0">
                <a:solidFill>
                  <a:srgbClr val="A9B7C5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  <a:p>
            <a:pPr marL="1270000">
              <a:lnSpc>
                <a:spcPts val="1170"/>
              </a:lnSpc>
            </a:pPr>
            <a:r>
              <a:rPr sz="1000" spc="265" dirty="0">
                <a:solidFill>
                  <a:srgbClr val="A9B7C5"/>
                </a:solidFill>
                <a:latin typeface="Arial"/>
                <a:cs typeface="Arial"/>
              </a:rPr>
              <a:t>:</a:t>
            </a:r>
            <a:r>
              <a:rPr sz="1000" spc="260" dirty="0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FFC56C"/>
                </a:solidFill>
                <a:latin typeface="Arial"/>
                <a:cs typeface="Arial"/>
              </a:rPr>
              <a:t>Row</a:t>
            </a:r>
            <a:r>
              <a:rPr sz="1000" spc="-40" dirty="0">
                <a:solidFill>
                  <a:srgbClr val="A9B7C5"/>
                </a:solidFill>
                <a:latin typeface="Arial"/>
                <a:cs typeface="Arial"/>
              </a:rPr>
              <a:t>(</a:t>
            </a:r>
            <a:endParaRPr sz="1000" dirty="0">
              <a:latin typeface="Arial"/>
              <a:cs typeface="Arial"/>
            </a:endParaRPr>
          </a:p>
          <a:p>
            <a:pPr marL="1548765">
              <a:lnSpc>
                <a:spcPts val="1170"/>
              </a:lnSpc>
            </a:pPr>
            <a:r>
              <a:rPr sz="1000" spc="125" dirty="0">
                <a:solidFill>
                  <a:srgbClr val="A9B7C5"/>
                </a:solidFill>
                <a:latin typeface="Arial"/>
                <a:cs typeface="Arial"/>
              </a:rPr>
              <a:t>children: </a:t>
            </a:r>
            <a:r>
              <a:rPr sz="1000" spc="50" dirty="0">
                <a:solidFill>
                  <a:srgbClr val="A9B7C5"/>
                </a:solidFill>
                <a:latin typeface="Arial"/>
                <a:cs typeface="Arial"/>
              </a:rPr>
              <a:t>&lt;Widget&gt;[</a:t>
            </a:r>
            <a:r>
              <a:rPr sz="1000" spc="50" dirty="0">
                <a:solidFill>
                  <a:srgbClr val="FFC56C"/>
                </a:solidFill>
                <a:latin typeface="Arial"/>
                <a:cs typeface="Arial"/>
              </a:rPr>
              <a:t>X</a:t>
            </a:r>
            <a:r>
              <a:rPr sz="1000" spc="50" dirty="0">
                <a:solidFill>
                  <a:srgbClr val="A9B7C5"/>
                </a:solidFill>
                <a:latin typeface="Arial"/>
                <a:cs typeface="Arial"/>
              </a:rPr>
              <a:t>(</a:t>
            </a:r>
            <a:r>
              <a:rPr sz="1000" spc="50" dirty="0">
                <a:solidFill>
                  <a:srgbClr val="6896BA"/>
                </a:solidFill>
                <a:latin typeface="Arial"/>
                <a:cs typeface="Arial"/>
              </a:rPr>
              <a:t>50</a:t>
            </a:r>
            <a:r>
              <a:rPr sz="1000" spc="50" dirty="0">
                <a:solidFill>
                  <a:srgbClr val="CC7831"/>
                </a:solidFill>
                <a:latin typeface="Arial"/>
                <a:cs typeface="Arial"/>
              </a:rPr>
              <a:t>, </a:t>
            </a:r>
            <a:r>
              <a:rPr sz="1000" spc="110" dirty="0">
                <a:solidFill>
                  <a:srgbClr val="6896BA"/>
                </a:solidFill>
                <a:latin typeface="Arial"/>
                <a:cs typeface="Arial"/>
              </a:rPr>
              <a:t>20</a:t>
            </a:r>
            <a:r>
              <a:rPr sz="1000" spc="110" dirty="0">
                <a:solidFill>
                  <a:srgbClr val="A9B7C5"/>
                </a:solidFill>
                <a:latin typeface="Arial"/>
                <a:cs typeface="Arial"/>
              </a:rPr>
              <a:t>)</a:t>
            </a:r>
            <a:r>
              <a:rPr sz="1000" spc="110" dirty="0">
                <a:solidFill>
                  <a:srgbClr val="CC7831"/>
                </a:solidFill>
                <a:latin typeface="Arial"/>
                <a:cs typeface="Arial"/>
              </a:rPr>
              <a:t>, </a:t>
            </a:r>
            <a:r>
              <a:rPr sz="1000" spc="45" dirty="0">
                <a:solidFill>
                  <a:srgbClr val="FFC56C"/>
                </a:solidFill>
                <a:latin typeface="Arial"/>
                <a:cs typeface="Arial"/>
              </a:rPr>
              <a:t>O</a:t>
            </a:r>
            <a:r>
              <a:rPr sz="1000" spc="45" dirty="0">
                <a:solidFill>
                  <a:srgbClr val="A9B7C5"/>
                </a:solidFill>
                <a:latin typeface="Arial"/>
                <a:cs typeface="Arial"/>
              </a:rPr>
              <a:t>(</a:t>
            </a:r>
            <a:r>
              <a:rPr sz="1000" spc="45" dirty="0">
                <a:solidFill>
                  <a:srgbClr val="6896BA"/>
                </a:solidFill>
                <a:latin typeface="Arial"/>
                <a:cs typeface="Arial"/>
              </a:rPr>
              <a:t>50</a:t>
            </a:r>
            <a:r>
              <a:rPr sz="1000" spc="45" dirty="0">
                <a:solidFill>
                  <a:srgbClr val="CC7831"/>
                </a:solidFill>
                <a:latin typeface="Arial"/>
                <a:cs typeface="Arial"/>
              </a:rPr>
              <a:t>,</a:t>
            </a:r>
            <a:r>
              <a:rPr sz="1000" spc="80" dirty="0">
                <a:solidFill>
                  <a:srgbClr val="CC7831"/>
                </a:solidFill>
                <a:latin typeface="Arial"/>
                <a:cs typeface="Arial"/>
              </a:rPr>
              <a:t> </a:t>
            </a:r>
            <a:r>
              <a:rPr sz="1000" spc="35" dirty="0">
                <a:solidFill>
                  <a:srgbClr val="A9B7C5"/>
                </a:solidFill>
                <a:latin typeface="Arial"/>
                <a:cs typeface="Arial"/>
              </a:rPr>
              <a:t>MyTheme.</a:t>
            </a:r>
            <a:r>
              <a:rPr sz="1000" i="1" spc="35" dirty="0">
                <a:solidFill>
                  <a:srgbClr val="9776AA"/>
                </a:solidFill>
                <a:latin typeface="Arial"/>
                <a:cs typeface="Arial"/>
              </a:rPr>
              <a:t>green</a:t>
            </a:r>
            <a:r>
              <a:rPr sz="1000" spc="35" dirty="0">
                <a:solidFill>
                  <a:srgbClr val="A9B7C5"/>
                </a:solidFill>
                <a:latin typeface="Arial"/>
                <a:cs typeface="Arial"/>
              </a:rPr>
              <a:t>)]</a:t>
            </a:r>
            <a:r>
              <a:rPr sz="1000" spc="35" dirty="0">
                <a:solidFill>
                  <a:srgbClr val="CC7831"/>
                </a:solidFill>
                <a:latin typeface="Arial"/>
                <a:cs typeface="Arial"/>
              </a:rPr>
              <a:t>,</a:t>
            </a:r>
            <a:endParaRPr sz="1000" dirty="0">
              <a:latin typeface="Arial"/>
              <a:cs typeface="Arial"/>
            </a:endParaRPr>
          </a:p>
          <a:p>
            <a:pPr marL="1408430">
              <a:lnSpc>
                <a:spcPts val="1190"/>
              </a:lnSpc>
            </a:pPr>
            <a:r>
              <a:rPr sz="1000" spc="229" dirty="0">
                <a:solidFill>
                  <a:srgbClr val="A9B7C5"/>
                </a:solidFill>
                <a:latin typeface="Arial"/>
                <a:cs typeface="Arial"/>
              </a:rPr>
              <a:t>))</a:t>
            </a:r>
            <a:r>
              <a:rPr sz="1000" spc="229" dirty="0">
                <a:solidFill>
                  <a:srgbClr val="CC7831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 dirty="0">
              <a:latin typeface="Arial"/>
              <a:cs typeface="Arial"/>
            </a:endParaRPr>
          </a:p>
          <a:p>
            <a:pPr marL="1131570" marR="986155" indent="-419100">
              <a:lnSpc>
                <a:spcPts val="1160"/>
              </a:lnSpc>
            </a:pPr>
            <a:r>
              <a:rPr sz="1000" spc="60" dirty="0">
                <a:solidFill>
                  <a:srgbClr val="A9B7C5"/>
                </a:solidFill>
                <a:latin typeface="Arial"/>
                <a:cs typeface="Arial"/>
              </a:rPr>
              <a:t>WidgetsBinding.</a:t>
            </a:r>
            <a:r>
              <a:rPr sz="1000" i="1" spc="60" dirty="0">
                <a:solidFill>
                  <a:srgbClr val="9776AA"/>
                </a:solidFill>
                <a:latin typeface="Arial"/>
                <a:cs typeface="Arial"/>
              </a:rPr>
              <a:t>instance</a:t>
            </a:r>
            <a:r>
              <a:rPr sz="1000" spc="60" dirty="0">
                <a:solidFill>
                  <a:srgbClr val="A9B7C5"/>
                </a:solidFill>
                <a:latin typeface="Arial"/>
                <a:cs typeface="Arial"/>
              </a:rPr>
              <a:t>.addPostFrameCallback((_) </a:t>
            </a:r>
            <a:r>
              <a:rPr sz="1000" spc="-40" dirty="0">
                <a:solidFill>
                  <a:srgbClr val="A9B7C5"/>
                </a:solidFill>
                <a:latin typeface="Arial"/>
                <a:cs typeface="Arial"/>
              </a:rPr>
              <a:t>=&gt; </a:t>
            </a:r>
            <a:r>
              <a:rPr sz="1000" spc="210" dirty="0">
                <a:solidFill>
                  <a:srgbClr val="A9B7C5"/>
                </a:solidFill>
                <a:latin typeface="Arial"/>
                <a:cs typeface="Arial"/>
              </a:rPr>
              <a:t>{  </a:t>
            </a:r>
            <a:r>
              <a:rPr sz="1000" spc="145" dirty="0">
                <a:solidFill>
                  <a:srgbClr val="FFC56C"/>
                </a:solidFill>
                <a:latin typeface="Arial"/>
                <a:cs typeface="Arial"/>
              </a:rPr>
              <a:t>Alert</a:t>
            </a:r>
            <a:r>
              <a:rPr sz="1000" spc="145" dirty="0">
                <a:solidFill>
                  <a:srgbClr val="A9B7C5"/>
                </a:solidFill>
                <a:latin typeface="Arial"/>
                <a:cs typeface="Arial"/>
              </a:rPr>
              <a:t>(</a:t>
            </a:r>
            <a:endParaRPr sz="1000" dirty="0">
              <a:latin typeface="Arial"/>
              <a:cs typeface="Arial"/>
            </a:endParaRPr>
          </a:p>
          <a:p>
            <a:pPr marL="1270000" marR="2937510">
              <a:lnSpc>
                <a:spcPts val="1180"/>
              </a:lnSpc>
              <a:spcBef>
                <a:spcPts val="5"/>
              </a:spcBef>
            </a:pPr>
            <a:r>
              <a:rPr sz="1000" spc="105" dirty="0">
                <a:solidFill>
                  <a:srgbClr val="A9B7C5"/>
                </a:solidFill>
                <a:latin typeface="Arial"/>
                <a:cs typeface="Arial"/>
              </a:rPr>
              <a:t>context: context</a:t>
            </a:r>
            <a:r>
              <a:rPr sz="1000" spc="105" dirty="0">
                <a:solidFill>
                  <a:srgbClr val="CC7831"/>
                </a:solidFill>
                <a:latin typeface="Arial"/>
                <a:cs typeface="Arial"/>
              </a:rPr>
              <a:t>,  </a:t>
            </a:r>
            <a:r>
              <a:rPr sz="1000" spc="240" dirty="0">
                <a:solidFill>
                  <a:srgbClr val="A9B7C5"/>
                </a:solidFill>
                <a:latin typeface="Arial"/>
                <a:cs typeface="Arial"/>
              </a:rPr>
              <a:t>title:</a:t>
            </a:r>
            <a:r>
              <a:rPr sz="1000" spc="254" dirty="0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sz="1000" spc="240" dirty="0">
                <a:solidFill>
                  <a:srgbClr val="A9B7C5"/>
                </a:solidFill>
                <a:latin typeface="Arial"/>
                <a:cs typeface="Arial"/>
              </a:rPr>
              <a:t>title</a:t>
            </a:r>
            <a:r>
              <a:rPr sz="1000" spc="240" dirty="0">
                <a:solidFill>
                  <a:srgbClr val="CC7831"/>
                </a:solidFill>
                <a:latin typeface="Arial"/>
                <a:cs typeface="Arial"/>
              </a:rPr>
              <a:t>,</a:t>
            </a:r>
            <a:endParaRPr sz="1000" dirty="0">
              <a:latin typeface="Arial"/>
              <a:cs typeface="Arial"/>
            </a:endParaRPr>
          </a:p>
          <a:p>
            <a:pPr marL="1270000">
              <a:lnSpc>
                <a:spcPts val="1110"/>
              </a:lnSpc>
            </a:pPr>
            <a:r>
              <a:rPr sz="1000" spc="155" dirty="0">
                <a:solidFill>
                  <a:srgbClr val="A9B7C5"/>
                </a:solidFill>
                <a:latin typeface="Arial"/>
                <a:cs typeface="Arial"/>
              </a:rPr>
              <a:t>style:</a:t>
            </a:r>
            <a:r>
              <a:rPr sz="1000" spc="280" dirty="0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sz="1000" spc="125" dirty="0">
                <a:solidFill>
                  <a:srgbClr val="9776AA"/>
                </a:solidFill>
                <a:latin typeface="Arial"/>
                <a:cs typeface="Arial"/>
              </a:rPr>
              <a:t>alertService</a:t>
            </a:r>
            <a:r>
              <a:rPr sz="1000" spc="125" dirty="0">
                <a:solidFill>
                  <a:srgbClr val="A9B7C5"/>
                </a:solidFill>
                <a:latin typeface="Arial"/>
                <a:cs typeface="Arial"/>
              </a:rPr>
              <a:t>.</a:t>
            </a:r>
            <a:r>
              <a:rPr sz="1000" spc="125" dirty="0">
                <a:solidFill>
                  <a:srgbClr val="9776AA"/>
                </a:solidFill>
                <a:latin typeface="Arial"/>
                <a:cs typeface="Arial"/>
              </a:rPr>
              <a:t>resultAlertStyle</a:t>
            </a:r>
            <a:r>
              <a:rPr sz="1000" spc="125" dirty="0">
                <a:solidFill>
                  <a:srgbClr val="CC7831"/>
                </a:solidFill>
                <a:latin typeface="Arial"/>
                <a:cs typeface="Arial"/>
              </a:rPr>
              <a:t>,</a:t>
            </a:r>
            <a:endParaRPr sz="1000" dirty="0">
              <a:latin typeface="Arial"/>
              <a:cs typeface="Arial"/>
            </a:endParaRPr>
          </a:p>
          <a:p>
            <a:pPr marL="1270000" marR="3216275">
              <a:lnSpc>
                <a:spcPts val="1160"/>
              </a:lnSpc>
              <a:spcBef>
                <a:spcPts val="60"/>
              </a:spcBef>
            </a:pPr>
            <a:r>
              <a:rPr sz="1000" spc="100" dirty="0">
                <a:solidFill>
                  <a:srgbClr val="A9B7C5"/>
                </a:solidFill>
                <a:latin typeface="Arial"/>
                <a:cs typeface="Arial"/>
              </a:rPr>
              <a:t>buttons: </a:t>
            </a:r>
            <a:r>
              <a:rPr sz="1000" spc="270" dirty="0">
                <a:solidFill>
                  <a:srgbClr val="A9B7C5"/>
                </a:solidFill>
                <a:latin typeface="Arial"/>
                <a:cs typeface="Arial"/>
              </a:rPr>
              <a:t>[]</a:t>
            </a:r>
            <a:r>
              <a:rPr sz="1000" spc="270" dirty="0">
                <a:solidFill>
                  <a:srgbClr val="CC7831"/>
                </a:solidFill>
                <a:latin typeface="Arial"/>
                <a:cs typeface="Arial"/>
              </a:rPr>
              <a:t>,  </a:t>
            </a:r>
            <a:r>
              <a:rPr sz="1000" spc="100" dirty="0">
                <a:solidFill>
                  <a:srgbClr val="A9B7C5"/>
                </a:solidFill>
                <a:latin typeface="Arial"/>
                <a:cs typeface="Arial"/>
              </a:rPr>
              <a:t>content:</a:t>
            </a:r>
            <a:r>
              <a:rPr sz="1000" spc="215" dirty="0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FFC56C"/>
                </a:solidFill>
                <a:latin typeface="Arial"/>
                <a:cs typeface="Arial"/>
              </a:rPr>
              <a:t>Row</a:t>
            </a:r>
            <a:r>
              <a:rPr sz="1000" spc="-40" dirty="0">
                <a:solidFill>
                  <a:srgbClr val="A9B7C5"/>
                </a:solidFill>
                <a:latin typeface="Arial"/>
                <a:cs typeface="Arial"/>
              </a:rPr>
              <a:t>(</a:t>
            </a:r>
            <a:endParaRPr sz="1000" dirty="0">
              <a:latin typeface="Arial"/>
              <a:cs typeface="Arial"/>
            </a:endParaRPr>
          </a:p>
          <a:p>
            <a:pPr marL="1548765" marR="773430">
              <a:lnSpc>
                <a:spcPts val="1160"/>
              </a:lnSpc>
              <a:spcBef>
                <a:spcPts val="20"/>
              </a:spcBef>
            </a:pPr>
            <a:r>
              <a:rPr sz="1000" spc="60" dirty="0">
                <a:solidFill>
                  <a:srgbClr val="A9B7C5"/>
                </a:solidFill>
                <a:latin typeface="Arial"/>
                <a:cs typeface="Arial"/>
              </a:rPr>
              <a:t>mainAxisSize: </a:t>
            </a:r>
            <a:r>
              <a:rPr sz="1000" spc="50" dirty="0">
                <a:solidFill>
                  <a:srgbClr val="A9B7C5"/>
                </a:solidFill>
                <a:latin typeface="Arial"/>
                <a:cs typeface="Arial"/>
              </a:rPr>
              <a:t>MainAxisSize.</a:t>
            </a:r>
            <a:r>
              <a:rPr sz="1000" spc="50" dirty="0">
                <a:solidFill>
                  <a:srgbClr val="9776AA"/>
                </a:solidFill>
                <a:latin typeface="Arial"/>
                <a:cs typeface="Arial"/>
              </a:rPr>
              <a:t>max</a:t>
            </a:r>
            <a:r>
              <a:rPr sz="1000" spc="50" dirty="0">
                <a:solidFill>
                  <a:srgbClr val="CC7831"/>
                </a:solidFill>
                <a:latin typeface="Arial"/>
                <a:cs typeface="Arial"/>
              </a:rPr>
              <a:t>,  </a:t>
            </a:r>
            <a:r>
              <a:rPr sz="1000" spc="55" dirty="0">
                <a:solidFill>
                  <a:srgbClr val="A9B7C5"/>
                </a:solidFill>
                <a:latin typeface="Arial"/>
                <a:cs typeface="Arial"/>
              </a:rPr>
              <a:t>mainAxisAlignment:</a:t>
            </a:r>
            <a:r>
              <a:rPr sz="1000" spc="315" dirty="0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A9B7C5"/>
                </a:solidFill>
                <a:latin typeface="Arial"/>
                <a:cs typeface="Arial"/>
              </a:rPr>
              <a:t>MainAxisAlignment.</a:t>
            </a:r>
            <a:r>
              <a:rPr sz="1000" spc="70" dirty="0">
                <a:solidFill>
                  <a:srgbClr val="9776AA"/>
                </a:solidFill>
                <a:latin typeface="Arial"/>
                <a:cs typeface="Arial"/>
              </a:rPr>
              <a:t>center</a:t>
            </a:r>
            <a:r>
              <a:rPr sz="1000" spc="70" dirty="0">
                <a:solidFill>
                  <a:srgbClr val="CC7831"/>
                </a:solidFill>
                <a:latin typeface="Arial"/>
                <a:cs typeface="Arial"/>
              </a:rPr>
              <a:t>,</a:t>
            </a:r>
            <a:endParaRPr sz="1000" dirty="0">
              <a:latin typeface="Arial"/>
              <a:cs typeface="Arial"/>
            </a:endParaRPr>
          </a:p>
          <a:p>
            <a:pPr marL="1548765">
              <a:lnSpc>
                <a:spcPts val="1135"/>
              </a:lnSpc>
            </a:pPr>
            <a:r>
              <a:rPr sz="1000" spc="125" dirty="0">
                <a:solidFill>
                  <a:srgbClr val="A9B7C5"/>
                </a:solidFill>
                <a:latin typeface="Arial"/>
                <a:cs typeface="Arial"/>
              </a:rPr>
              <a:t>children:</a:t>
            </a:r>
            <a:r>
              <a:rPr sz="1000" spc="270" dirty="0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A9B7C5"/>
                </a:solidFill>
                <a:latin typeface="Arial"/>
                <a:cs typeface="Arial"/>
              </a:rPr>
              <a:t>&lt;Widget&gt;[body])</a:t>
            </a:r>
            <a:r>
              <a:rPr sz="1000" spc="70" dirty="0">
                <a:solidFill>
                  <a:srgbClr val="CC7831"/>
                </a:solidFill>
                <a:latin typeface="Arial"/>
                <a:cs typeface="Arial"/>
              </a:rPr>
              <a:t>,</a:t>
            </a:r>
            <a:endParaRPr sz="1000" dirty="0">
              <a:latin typeface="Arial"/>
              <a:cs typeface="Arial"/>
            </a:endParaRPr>
          </a:p>
          <a:p>
            <a:pPr marL="1131570">
              <a:lnSpc>
                <a:spcPts val="1170"/>
              </a:lnSpc>
            </a:pPr>
            <a:r>
              <a:rPr sz="1000" spc="90" dirty="0">
                <a:solidFill>
                  <a:srgbClr val="A9B7C5"/>
                </a:solidFill>
                <a:latin typeface="Arial"/>
                <a:cs typeface="Arial"/>
              </a:rPr>
              <a:t>).show()</a:t>
            </a:r>
            <a:endParaRPr sz="1000" dirty="0">
              <a:latin typeface="Arial"/>
              <a:cs typeface="Arial"/>
            </a:endParaRPr>
          </a:p>
          <a:p>
            <a:pPr marL="991235">
              <a:lnSpc>
                <a:spcPts val="1170"/>
              </a:lnSpc>
            </a:pPr>
            <a:r>
              <a:rPr sz="1000" spc="229" dirty="0">
                <a:solidFill>
                  <a:srgbClr val="A9B7C5"/>
                </a:solidFill>
                <a:latin typeface="Arial"/>
                <a:cs typeface="Arial"/>
              </a:rPr>
              <a:t>})</a:t>
            </a:r>
            <a:r>
              <a:rPr sz="1000" spc="229" dirty="0">
                <a:solidFill>
                  <a:srgbClr val="CC7831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572135">
              <a:lnSpc>
                <a:spcPts val="1190"/>
              </a:lnSpc>
            </a:pPr>
            <a:r>
              <a:rPr sz="1000" spc="210" dirty="0">
                <a:solidFill>
                  <a:srgbClr val="A9B7C5"/>
                </a:solidFill>
                <a:latin typeface="Arial"/>
                <a:cs typeface="Arial"/>
              </a:rPr>
              <a:t>}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 dirty="0">
              <a:latin typeface="Arial"/>
              <a:cs typeface="Arial"/>
            </a:endParaRPr>
          </a:p>
          <a:p>
            <a:pPr marL="572135">
              <a:lnSpc>
                <a:spcPts val="1180"/>
              </a:lnSpc>
            </a:pPr>
            <a:r>
              <a:rPr sz="1000" spc="110" dirty="0">
                <a:solidFill>
                  <a:srgbClr val="CC7831"/>
                </a:solidFill>
                <a:latin typeface="Arial"/>
                <a:cs typeface="Arial"/>
              </a:rPr>
              <a:t>return</a:t>
            </a:r>
            <a:r>
              <a:rPr sz="1000" spc="280" dirty="0">
                <a:solidFill>
                  <a:srgbClr val="CC7831"/>
                </a:solidFill>
                <a:latin typeface="Arial"/>
                <a:cs typeface="Arial"/>
              </a:rPr>
              <a:t> </a:t>
            </a:r>
            <a:r>
              <a:rPr sz="1000" spc="75" dirty="0">
                <a:solidFill>
                  <a:srgbClr val="FFC56C"/>
                </a:solidFill>
                <a:latin typeface="Arial"/>
                <a:cs typeface="Arial"/>
              </a:rPr>
              <a:t>Container</a:t>
            </a:r>
            <a:r>
              <a:rPr sz="1000" spc="75" dirty="0">
                <a:solidFill>
                  <a:srgbClr val="A9B7C5"/>
                </a:solidFill>
                <a:latin typeface="Arial"/>
                <a:cs typeface="Arial"/>
              </a:rPr>
              <a:t>(</a:t>
            </a:r>
            <a:endParaRPr sz="1000" dirty="0">
              <a:latin typeface="Arial"/>
              <a:cs typeface="Arial"/>
            </a:endParaRPr>
          </a:p>
          <a:p>
            <a:pPr marL="712470" marR="2727325">
              <a:lnSpc>
                <a:spcPts val="1180"/>
              </a:lnSpc>
              <a:spcBef>
                <a:spcPts val="40"/>
              </a:spcBef>
            </a:pPr>
            <a:r>
              <a:rPr sz="1000" spc="65" dirty="0">
                <a:solidFill>
                  <a:srgbClr val="A9B7C5"/>
                </a:solidFill>
                <a:latin typeface="Arial"/>
                <a:cs typeface="Arial"/>
              </a:rPr>
              <a:t>padding: </a:t>
            </a:r>
            <a:r>
              <a:rPr sz="1000" spc="105" dirty="0">
                <a:solidFill>
                  <a:srgbClr val="FFC56C"/>
                </a:solidFill>
                <a:latin typeface="Arial"/>
                <a:cs typeface="Arial"/>
              </a:rPr>
              <a:t>EdgeInsets</a:t>
            </a:r>
            <a:r>
              <a:rPr sz="1000" spc="105" dirty="0">
                <a:solidFill>
                  <a:srgbClr val="A9B7C5"/>
                </a:solidFill>
                <a:latin typeface="Arial"/>
                <a:cs typeface="Arial"/>
              </a:rPr>
              <a:t>.</a:t>
            </a:r>
            <a:r>
              <a:rPr sz="1000" spc="105" dirty="0">
                <a:solidFill>
                  <a:srgbClr val="FFC56C"/>
                </a:solidFill>
                <a:latin typeface="Arial"/>
                <a:cs typeface="Arial"/>
              </a:rPr>
              <a:t>all</a:t>
            </a:r>
            <a:r>
              <a:rPr sz="1000" spc="105" dirty="0">
                <a:solidFill>
                  <a:srgbClr val="A9B7C5"/>
                </a:solidFill>
                <a:latin typeface="Arial"/>
                <a:cs typeface="Arial"/>
              </a:rPr>
              <a:t>(</a:t>
            </a:r>
            <a:r>
              <a:rPr sz="1000" spc="105" dirty="0">
                <a:solidFill>
                  <a:srgbClr val="6896BA"/>
                </a:solidFill>
                <a:latin typeface="Arial"/>
                <a:cs typeface="Arial"/>
              </a:rPr>
              <a:t>30</a:t>
            </a:r>
            <a:r>
              <a:rPr sz="1000" spc="105" dirty="0">
                <a:solidFill>
                  <a:srgbClr val="A9B7C5"/>
                </a:solidFill>
                <a:latin typeface="Arial"/>
                <a:cs typeface="Arial"/>
              </a:rPr>
              <a:t>)</a:t>
            </a:r>
            <a:r>
              <a:rPr sz="1000" spc="105" dirty="0">
                <a:solidFill>
                  <a:srgbClr val="CC7831"/>
                </a:solidFill>
                <a:latin typeface="Arial"/>
                <a:cs typeface="Arial"/>
              </a:rPr>
              <a:t>,  </a:t>
            </a:r>
            <a:r>
              <a:rPr sz="1000" spc="95" dirty="0">
                <a:solidFill>
                  <a:srgbClr val="A9B7C5"/>
                </a:solidFill>
                <a:latin typeface="Arial"/>
                <a:cs typeface="Arial"/>
              </a:rPr>
              <a:t>decoration:</a:t>
            </a:r>
            <a:r>
              <a:rPr sz="1000" spc="250" dirty="0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FFC56C"/>
                </a:solidFill>
                <a:latin typeface="Arial"/>
                <a:cs typeface="Arial"/>
              </a:rPr>
              <a:t>BoxDecoration</a:t>
            </a:r>
            <a:r>
              <a:rPr sz="1000" spc="55" dirty="0">
                <a:solidFill>
                  <a:srgbClr val="A9B7C5"/>
                </a:solidFill>
                <a:latin typeface="Arial"/>
                <a:cs typeface="Arial"/>
              </a:rPr>
              <a:t>(</a:t>
            </a:r>
            <a:endParaRPr sz="1000" dirty="0">
              <a:latin typeface="Arial"/>
              <a:cs typeface="Arial"/>
            </a:endParaRPr>
          </a:p>
          <a:p>
            <a:pPr marL="850900">
              <a:lnSpc>
                <a:spcPts val="1120"/>
              </a:lnSpc>
            </a:pPr>
            <a:r>
              <a:rPr sz="1000" spc="135" dirty="0">
                <a:solidFill>
                  <a:srgbClr val="A9B7C5"/>
                </a:solidFill>
                <a:latin typeface="Arial"/>
                <a:cs typeface="Arial"/>
              </a:rPr>
              <a:t>color:</a:t>
            </a:r>
            <a:r>
              <a:rPr sz="1000" spc="270" dirty="0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sz="1000" spc="100" dirty="0">
                <a:solidFill>
                  <a:srgbClr val="A9B7C5"/>
                </a:solidFill>
                <a:latin typeface="Arial"/>
                <a:cs typeface="Arial"/>
              </a:rPr>
              <a:t>Colors.</a:t>
            </a:r>
            <a:r>
              <a:rPr sz="1000" i="1" spc="100" dirty="0">
                <a:solidFill>
                  <a:srgbClr val="9776AA"/>
                </a:solidFill>
                <a:latin typeface="Arial"/>
                <a:cs typeface="Arial"/>
              </a:rPr>
              <a:t>white</a:t>
            </a:r>
            <a:r>
              <a:rPr sz="1000" spc="100" dirty="0">
                <a:solidFill>
                  <a:srgbClr val="CC7831"/>
                </a:solidFill>
                <a:latin typeface="Arial"/>
                <a:cs typeface="Arial"/>
              </a:rPr>
              <a:t>,</a:t>
            </a:r>
            <a:endParaRPr sz="1000" dirty="0">
              <a:latin typeface="Arial"/>
              <a:cs typeface="Arial"/>
            </a:endParaRPr>
          </a:p>
          <a:p>
            <a:pPr marL="850900" marR="1750060">
              <a:lnSpc>
                <a:spcPts val="1180"/>
              </a:lnSpc>
              <a:spcBef>
                <a:spcPts val="35"/>
              </a:spcBef>
            </a:pPr>
            <a:r>
              <a:rPr sz="1000" spc="60" dirty="0">
                <a:solidFill>
                  <a:srgbClr val="A9B7C5"/>
                </a:solidFill>
                <a:latin typeface="Arial"/>
                <a:cs typeface="Arial"/>
              </a:rPr>
              <a:t>borderRadius: </a:t>
            </a:r>
            <a:r>
              <a:rPr sz="1000" spc="95" dirty="0">
                <a:solidFill>
                  <a:srgbClr val="FFC56C"/>
                </a:solidFill>
                <a:latin typeface="Arial"/>
                <a:cs typeface="Arial"/>
              </a:rPr>
              <a:t>BorderRadius</a:t>
            </a:r>
            <a:r>
              <a:rPr sz="1000" spc="95" dirty="0">
                <a:solidFill>
                  <a:srgbClr val="A9B7C5"/>
                </a:solidFill>
                <a:latin typeface="Arial"/>
                <a:cs typeface="Arial"/>
              </a:rPr>
              <a:t>.</a:t>
            </a:r>
            <a:r>
              <a:rPr sz="1000" spc="95" dirty="0">
                <a:solidFill>
                  <a:srgbClr val="FFC56C"/>
                </a:solidFill>
                <a:latin typeface="Arial"/>
                <a:cs typeface="Arial"/>
              </a:rPr>
              <a:t>circular</a:t>
            </a:r>
            <a:r>
              <a:rPr sz="1000" spc="95" dirty="0">
                <a:solidFill>
                  <a:srgbClr val="A9B7C5"/>
                </a:solidFill>
                <a:latin typeface="Arial"/>
                <a:cs typeface="Arial"/>
              </a:rPr>
              <a:t>(</a:t>
            </a:r>
            <a:r>
              <a:rPr sz="1000" spc="95" dirty="0">
                <a:solidFill>
                  <a:srgbClr val="6896BA"/>
                </a:solidFill>
                <a:latin typeface="Arial"/>
                <a:cs typeface="Arial"/>
              </a:rPr>
              <a:t>10</a:t>
            </a:r>
            <a:r>
              <a:rPr sz="1000" spc="95" dirty="0">
                <a:solidFill>
                  <a:srgbClr val="A9B7C5"/>
                </a:solidFill>
                <a:latin typeface="Arial"/>
                <a:cs typeface="Arial"/>
              </a:rPr>
              <a:t>)</a:t>
            </a:r>
            <a:r>
              <a:rPr sz="1000" spc="95" dirty="0">
                <a:solidFill>
                  <a:srgbClr val="CC7831"/>
                </a:solidFill>
                <a:latin typeface="Arial"/>
                <a:cs typeface="Arial"/>
              </a:rPr>
              <a:t>,  </a:t>
            </a:r>
            <a:r>
              <a:rPr sz="1000" spc="-5" dirty="0">
                <a:solidFill>
                  <a:srgbClr val="A9B7C5"/>
                </a:solidFill>
                <a:latin typeface="Arial"/>
                <a:cs typeface="Arial"/>
              </a:rPr>
              <a:t>boxShadow: </a:t>
            </a:r>
            <a:r>
              <a:rPr sz="1000" spc="265" dirty="0">
                <a:solidFill>
                  <a:srgbClr val="A9B7C5"/>
                </a:solidFill>
                <a:latin typeface="Arial"/>
                <a:cs typeface="Arial"/>
              </a:rPr>
              <a:t>[</a:t>
            </a:r>
            <a:endParaRPr sz="1000" dirty="0">
              <a:latin typeface="Arial"/>
              <a:cs typeface="Arial"/>
            </a:endParaRPr>
          </a:p>
          <a:p>
            <a:pPr marL="991235">
              <a:lnSpc>
                <a:spcPts val="1110"/>
              </a:lnSpc>
            </a:pPr>
            <a:r>
              <a:rPr sz="1000" spc="-25" dirty="0">
                <a:solidFill>
                  <a:srgbClr val="FFC56C"/>
                </a:solidFill>
                <a:latin typeface="Arial"/>
                <a:cs typeface="Arial"/>
              </a:rPr>
              <a:t>BoxShadow</a:t>
            </a:r>
            <a:r>
              <a:rPr sz="1000" spc="-25" dirty="0">
                <a:solidFill>
                  <a:srgbClr val="A9B7C5"/>
                </a:solidFill>
                <a:latin typeface="Arial"/>
                <a:cs typeface="Arial"/>
              </a:rPr>
              <a:t>(</a:t>
            </a:r>
            <a:endParaRPr sz="1000" dirty="0">
              <a:latin typeface="Arial"/>
              <a:cs typeface="Arial"/>
            </a:endParaRPr>
          </a:p>
          <a:p>
            <a:pPr marL="1131570">
              <a:lnSpc>
                <a:spcPts val="1170"/>
              </a:lnSpc>
            </a:pPr>
            <a:r>
              <a:rPr sz="1000" spc="85" dirty="0">
                <a:solidFill>
                  <a:srgbClr val="A9B7C5"/>
                </a:solidFill>
                <a:latin typeface="Arial"/>
                <a:cs typeface="Arial"/>
              </a:rPr>
              <a:t>blurRadius:</a:t>
            </a:r>
            <a:r>
              <a:rPr sz="1000" spc="275" dirty="0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sz="1000" spc="130" dirty="0">
                <a:solidFill>
                  <a:srgbClr val="6896BA"/>
                </a:solidFill>
                <a:latin typeface="Arial"/>
                <a:cs typeface="Arial"/>
              </a:rPr>
              <a:t>7.0</a:t>
            </a:r>
            <a:r>
              <a:rPr sz="1000" spc="130" dirty="0">
                <a:solidFill>
                  <a:srgbClr val="CC7831"/>
                </a:solidFill>
                <a:latin typeface="Arial"/>
                <a:cs typeface="Arial"/>
              </a:rPr>
              <a:t>,</a:t>
            </a:r>
            <a:endParaRPr sz="1000" dirty="0">
              <a:latin typeface="Arial"/>
              <a:cs typeface="Arial"/>
            </a:endParaRPr>
          </a:p>
          <a:p>
            <a:pPr marL="1131570">
              <a:lnSpc>
                <a:spcPts val="1170"/>
              </a:lnSpc>
            </a:pPr>
            <a:r>
              <a:rPr sz="1000" spc="45" dirty="0">
                <a:solidFill>
                  <a:srgbClr val="A9B7C5"/>
                </a:solidFill>
                <a:latin typeface="Arial"/>
                <a:cs typeface="Arial"/>
              </a:rPr>
              <a:t>spreadRadius:</a:t>
            </a:r>
            <a:r>
              <a:rPr sz="1000" spc="290" dirty="0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sz="1000" spc="125" dirty="0">
                <a:solidFill>
                  <a:srgbClr val="6896BA"/>
                </a:solidFill>
                <a:latin typeface="Arial"/>
                <a:cs typeface="Arial"/>
              </a:rPr>
              <a:t>0.0</a:t>
            </a:r>
            <a:r>
              <a:rPr sz="1000" spc="125" dirty="0">
                <a:solidFill>
                  <a:srgbClr val="CC7831"/>
                </a:solidFill>
                <a:latin typeface="Arial"/>
                <a:cs typeface="Arial"/>
              </a:rPr>
              <a:t>,</a:t>
            </a:r>
            <a:endParaRPr sz="1000" dirty="0">
              <a:latin typeface="Arial"/>
              <a:cs typeface="Arial"/>
            </a:endParaRPr>
          </a:p>
          <a:p>
            <a:pPr marL="1131570">
              <a:lnSpc>
                <a:spcPts val="1190"/>
              </a:lnSpc>
            </a:pPr>
            <a:r>
              <a:rPr sz="1000" spc="135" dirty="0">
                <a:solidFill>
                  <a:srgbClr val="A9B7C5"/>
                </a:solidFill>
                <a:latin typeface="Arial"/>
                <a:cs typeface="Arial"/>
              </a:rPr>
              <a:t>color:</a:t>
            </a:r>
            <a:r>
              <a:rPr sz="1000" spc="275" dirty="0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sz="1000" spc="50" dirty="0">
                <a:solidFill>
                  <a:srgbClr val="FFC56C"/>
                </a:solidFill>
                <a:latin typeface="Arial"/>
                <a:cs typeface="Arial"/>
              </a:rPr>
              <a:t>Color</a:t>
            </a:r>
            <a:r>
              <a:rPr sz="1000" spc="50" dirty="0">
                <a:solidFill>
                  <a:srgbClr val="A9B7C5"/>
                </a:solidFill>
                <a:latin typeface="Arial"/>
                <a:cs typeface="Arial"/>
              </a:rPr>
              <a:t>(</a:t>
            </a:r>
            <a:r>
              <a:rPr sz="1000" spc="50" dirty="0">
                <a:solidFill>
                  <a:srgbClr val="6896BA"/>
                </a:solidFill>
                <a:latin typeface="Arial"/>
                <a:cs typeface="Arial"/>
              </a:rPr>
              <a:t>0x1F000000</a:t>
            </a:r>
            <a:r>
              <a:rPr sz="1000" spc="50" dirty="0">
                <a:solidFill>
                  <a:srgbClr val="A9B7C5"/>
                </a:solidFill>
                <a:latin typeface="Arial"/>
                <a:cs typeface="Arial"/>
              </a:rPr>
              <a:t>)</a:t>
            </a:r>
            <a:r>
              <a:rPr sz="1000" spc="50" dirty="0">
                <a:solidFill>
                  <a:srgbClr val="CC7831"/>
                </a:solidFill>
                <a:latin typeface="Arial"/>
                <a:cs typeface="Arial"/>
              </a:rPr>
              <a:t>,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56375" y="47244"/>
                </a:moveTo>
                <a:lnTo>
                  <a:pt x="47244" y="47244"/>
                </a:lnTo>
                <a:lnTo>
                  <a:pt x="47244" y="9403080"/>
                </a:lnTo>
                <a:lnTo>
                  <a:pt x="56375" y="9403080"/>
                </a:lnTo>
                <a:lnTo>
                  <a:pt x="56375" y="47244"/>
                </a:lnTo>
                <a:close/>
              </a:path>
              <a:path w="7164705" h="9450705">
                <a:moveTo>
                  <a:pt x="7117080" y="47244"/>
                </a:moveTo>
                <a:lnTo>
                  <a:pt x="7107936" y="47244"/>
                </a:lnTo>
                <a:lnTo>
                  <a:pt x="56388" y="47244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47244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38100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38100" y="9412224"/>
                </a:lnTo>
                <a:lnTo>
                  <a:pt x="38100" y="38100"/>
                </a:lnTo>
                <a:lnTo>
                  <a:pt x="56388" y="38100"/>
                </a:lnTo>
                <a:lnTo>
                  <a:pt x="7107936" y="38100"/>
                </a:lnTo>
                <a:lnTo>
                  <a:pt x="7126224" y="38100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9412224"/>
                </a:lnTo>
                <a:lnTo>
                  <a:pt x="0" y="9450324"/>
                </a:lnTo>
                <a:lnTo>
                  <a:pt x="38100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38100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34F0AEB8-8FD0-4D9C-A678-B6CA95741DD6}"/>
              </a:ext>
            </a:extLst>
          </p:cNvPr>
          <p:cNvSpPr txBox="1"/>
          <p:nvPr/>
        </p:nvSpPr>
        <p:spPr>
          <a:xfrm>
            <a:off x="228600" y="457200"/>
            <a:ext cx="405892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>
              <a:lnSpc>
                <a:spcPct val="100000"/>
              </a:lnSpc>
            </a:pPr>
            <a:r>
              <a:rPr lang="en-IN" sz="2000" b="1" dirty="0">
                <a:latin typeface="Times New Roman"/>
                <a:cs typeface="Times New Roman"/>
              </a:rPr>
              <a:t>Direction Adapter :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4B2A14-58DE-4F88-9D6E-0E2E512AC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66800"/>
            <a:ext cx="5486400" cy="822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2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47F4B-A1DE-441F-99A8-60733A691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81000"/>
            <a:ext cx="3167380" cy="369332"/>
          </a:xfrm>
        </p:spPr>
        <p:txBody>
          <a:bodyPr/>
          <a:lstStyle/>
          <a:p>
            <a:r>
              <a:rPr lang="en-IN" dirty="0"/>
              <a:t>Ingredients Adapter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98E7CF-9747-48C4-B7D1-274DFB5A0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90600"/>
            <a:ext cx="541020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362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60494-DC66-493B-967E-F6669C0D5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3167380" cy="369332"/>
          </a:xfrm>
        </p:spPr>
        <p:txBody>
          <a:bodyPr/>
          <a:lstStyle/>
          <a:p>
            <a:r>
              <a:rPr lang="en-IN" dirty="0"/>
              <a:t>Main Page Adapter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41AEFB-7476-4F11-AF7E-4D1E642D0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48316"/>
            <a:ext cx="5650590" cy="837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625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28622-A3C8-41E1-803A-BCE9B01C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20" y="381000"/>
            <a:ext cx="3167380" cy="369332"/>
          </a:xfrm>
        </p:spPr>
        <p:txBody>
          <a:bodyPr/>
          <a:lstStyle/>
          <a:p>
            <a:r>
              <a:rPr lang="en-IN" dirty="0"/>
              <a:t>Recipe Adapter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836756-E366-450F-8925-5E1FA741C8A8}"/>
              </a:ext>
            </a:extLst>
          </p:cNvPr>
          <p:cNvSpPr txBox="1"/>
          <p:nvPr/>
        </p:nvSpPr>
        <p:spPr>
          <a:xfrm>
            <a:off x="838200" y="137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73D2C5-2DB0-475F-A568-18A6E3B52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20" y="914400"/>
            <a:ext cx="5986780" cy="854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28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43725F-A438-42D7-B508-072783146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759466"/>
            <a:ext cx="5333999" cy="823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171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64A0-D765-45BE-B62C-D812336EE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81000"/>
            <a:ext cx="3167380" cy="369332"/>
          </a:xfrm>
        </p:spPr>
        <p:txBody>
          <a:bodyPr/>
          <a:lstStyle/>
          <a:p>
            <a:r>
              <a:rPr lang="en-IN" dirty="0"/>
              <a:t>View Pager Adapter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34A949-B0CE-429E-8D29-42F37C598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5867399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14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5C05D-B265-46DE-9CA3-2CF1C77D0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81000"/>
            <a:ext cx="3167380" cy="369332"/>
          </a:xfrm>
        </p:spPr>
        <p:txBody>
          <a:bodyPr/>
          <a:lstStyle/>
          <a:p>
            <a:r>
              <a:rPr lang="en-IN" dirty="0"/>
              <a:t>Direction DAO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2BD168-C26B-4ECC-A964-F1CFF70CE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58" y="990599"/>
            <a:ext cx="6506483" cy="831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603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433</Words>
  <Application>Microsoft Office PowerPoint</Application>
  <PresentationFormat>Custom</PresentationFormat>
  <Paragraphs>87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Times New Roman</vt:lpstr>
      <vt:lpstr>Office Theme</vt:lpstr>
      <vt:lpstr>  Recipe Maker </vt:lpstr>
      <vt:lpstr>PowerPoint Presentation</vt:lpstr>
      <vt:lpstr>PowerPoint Presentation</vt:lpstr>
      <vt:lpstr>Ingredients Adapter</vt:lpstr>
      <vt:lpstr>Main Page Adapter</vt:lpstr>
      <vt:lpstr>Recipe Adapter</vt:lpstr>
      <vt:lpstr>PowerPoint Presentation</vt:lpstr>
      <vt:lpstr>View Pager Adapter</vt:lpstr>
      <vt:lpstr>Direction DAO</vt:lpstr>
      <vt:lpstr>Ingredient DAO</vt:lpstr>
      <vt:lpstr>Recipe DAO</vt:lpstr>
      <vt:lpstr>PowerPoint Presentation</vt:lpstr>
      <vt:lpstr>SQLite Database Helper</vt:lpstr>
      <vt:lpstr>User DAO</vt:lpstr>
      <vt:lpstr>Directions :</vt:lpstr>
      <vt:lpstr>Ingredients :</vt:lpstr>
      <vt:lpstr>Recipe:</vt:lpstr>
      <vt:lpstr>PowerPoint Presentation</vt:lpstr>
      <vt:lpstr>User :</vt:lpstr>
      <vt:lpstr>Login Activity</vt:lpstr>
      <vt:lpstr>Register Activity :</vt:lpstr>
      <vt:lpstr>User Preferences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Recipe Maker </dc:title>
  <dc:creator>ECE</dc:creator>
  <cp:lastModifiedBy>ABHISHEK MONGRA</cp:lastModifiedBy>
  <cp:revision>7</cp:revision>
  <dcterms:created xsi:type="dcterms:W3CDTF">2020-12-10T16:56:09Z</dcterms:created>
  <dcterms:modified xsi:type="dcterms:W3CDTF">2020-12-10T18:03:03Z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2020-12-09T00:00:00Z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2020-12-10T00:00:00Z</vt:filetime>
  </property>
</Properties>
</file>