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73146" autoAdjust="0"/>
  </p:normalViewPr>
  <p:slideViewPr>
    <p:cSldViewPr>
      <p:cViewPr>
        <p:scale>
          <a:sx n="50" d="100"/>
          <a:sy n="50" d="100"/>
        </p:scale>
        <p:origin x="274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sh\Downloads\Task%203_Final%20Content%20Data%20set%20submiss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sh\Downloads\Task%203_Final%20Content%20Data%20set%20submissi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Most Popular catagory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MPC!$A$1:$A$5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MPC!$B$1:$B$5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50-416D-A3F3-76D6D673D0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90566336"/>
        <c:axId val="1690553856"/>
      </c:barChart>
      <c:catAx>
        <c:axId val="169056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553856"/>
        <c:crosses val="autoZero"/>
        <c:auto val="1"/>
        <c:lblAlgn val="ctr"/>
        <c:lblOffset val="100"/>
        <c:noMultiLvlLbl val="0"/>
      </c:catAx>
      <c:valAx>
        <c:axId val="169055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566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Sheet3!$F$1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Sheet3!$F$2:$F$5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14-4861-9068-96670F570308}"/>
            </c:ext>
          </c:extLst>
        </c:ser>
        <c:ser>
          <c:idx val="1"/>
          <c:order val="1"/>
          <c:tx>
            <c:strRef>
              <c:f>Sheet3!$G$1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Sheet3!$G$2:$G$5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14-4861-9068-96670F570308}"/>
            </c:ext>
          </c:extLst>
        </c:ser>
        <c:ser>
          <c:idx val="2"/>
          <c:order val="2"/>
          <c:tx>
            <c:strRef>
              <c:f>Sheet3!$H$1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Sheet3!$H$2:$H$5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14-4861-9068-96670F570308}"/>
            </c:ext>
          </c:extLst>
        </c:ser>
        <c:ser>
          <c:idx val="3"/>
          <c:order val="3"/>
          <c:tx>
            <c:strRef>
              <c:f>Sheet3!$I$1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Sheet3!$I$2:$I$5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14-4861-9068-96670F57030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90922704"/>
        <c:axId val="1890936016"/>
      </c:barChart>
      <c:catAx>
        <c:axId val="189092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936016"/>
        <c:crosses val="autoZero"/>
        <c:auto val="1"/>
        <c:lblAlgn val="ctr"/>
        <c:lblOffset val="100"/>
        <c:noMultiLvlLbl val="0"/>
      </c:catAx>
      <c:valAx>
        <c:axId val="18909360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92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83948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eorgia" panose="02040502050405020303" pitchFamily="18" charset="0"/>
              </a:rPr>
              <a:t>Social Buzz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FBC579-2314-77E0-6598-DA575F1A0E10}"/>
              </a:ext>
            </a:extLst>
          </p:cNvPr>
          <p:cNvSpPr txBox="1"/>
          <p:nvPr/>
        </p:nvSpPr>
        <p:spPr>
          <a:xfrm>
            <a:off x="381000" y="9639300"/>
            <a:ext cx="4114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Georgia" panose="02040502050405020303" pitchFamily="18" charset="0"/>
              </a:rPr>
              <a:t>Amanpreet Singh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7144470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57FF74-7A9E-459E-83CF-9049878D85D1}"/>
              </a:ext>
            </a:extLst>
          </p:cNvPr>
          <p:cNvSpPr txBox="1"/>
          <p:nvPr/>
        </p:nvSpPr>
        <p:spPr>
          <a:xfrm>
            <a:off x="11430000" y="1580430"/>
            <a:ext cx="50367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Georgia" panose="02040502050405020303" pitchFamily="18" charset="0"/>
              </a:rPr>
              <a:t>There are total of 16 distinct content categories. Out of which animal  and science are the most popular one.</a:t>
            </a:r>
          </a:p>
          <a:p>
            <a:endParaRPr lang="en-IN" sz="2400" dirty="0">
              <a:latin typeface="Georgia" panose="02040502050405020303" pitchFamily="18" charset="0"/>
            </a:endParaRPr>
          </a:p>
          <a:p>
            <a:r>
              <a:rPr lang="en-IN" sz="2400" dirty="0">
                <a:latin typeface="Georgia" panose="02040502050405020303" pitchFamily="18" charset="0"/>
              </a:rPr>
              <a:t>4 type of content – photo, video , Gif  and audio out if which people prefer photo and video the most</a:t>
            </a:r>
          </a:p>
          <a:p>
            <a:endParaRPr lang="en-IN" sz="2400" dirty="0">
              <a:latin typeface="Georgia" panose="02040502050405020303" pitchFamily="18" charset="0"/>
            </a:endParaRPr>
          </a:p>
          <a:p>
            <a:r>
              <a:rPr lang="en-IN" sz="2400" b="1" dirty="0">
                <a:latin typeface="Georgia" panose="02040502050405020303" pitchFamily="18" charset="0"/>
              </a:rPr>
              <a:t>Conclusion </a:t>
            </a:r>
          </a:p>
          <a:p>
            <a:endParaRPr lang="en-IN" sz="2400" dirty="0">
              <a:latin typeface="Georgia" panose="02040502050405020303" pitchFamily="18" charset="0"/>
            </a:endParaRPr>
          </a:p>
          <a:p>
            <a:r>
              <a:rPr lang="en-IN" sz="2400" dirty="0">
                <a:latin typeface="Georgia" panose="02040502050405020303" pitchFamily="18" charset="0"/>
              </a:rPr>
              <a:t>Social buzz should focus more on the top 5 categories and can create campaigns to specifically target those audience.</a:t>
            </a:r>
          </a:p>
          <a:p>
            <a:endParaRPr lang="en-IN" sz="2400" dirty="0">
              <a:latin typeface="Georgia" panose="02040502050405020303" pitchFamily="18" charset="0"/>
            </a:endParaRPr>
          </a:p>
          <a:p>
            <a:r>
              <a:rPr lang="en-IN" sz="2400" dirty="0">
                <a:latin typeface="Georgia" panose="02040502050405020303" pitchFamily="18" charset="0"/>
              </a:rPr>
              <a:t>May, January and august are the months with the highest posts.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15899" y="3065812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eorgia" panose="02040502050405020303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The Analytics team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248400" y="2095500"/>
            <a:ext cx="11522487" cy="616286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r"/>
            <a:r>
              <a:rPr lang="en-IN" sz="2400" dirty="0">
                <a:latin typeface="Georgia" panose="02040502050405020303" pitchFamily="18" charset="0"/>
              </a:rPr>
              <a:t>Social buzz is a fast growing technology unicorn </a:t>
            </a:r>
          </a:p>
          <a:p>
            <a:pPr algn="r"/>
            <a:r>
              <a:rPr lang="en-IN" sz="2400" dirty="0">
                <a:latin typeface="Georgia" panose="02040502050405020303" pitchFamily="18" charset="0"/>
              </a:rPr>
              <a:t>that need to adapt quickly to its global scale.</a:t>
            </a:r>
          </a:p>
          <a:p>
            <a:pPr algn="r"/>
            <a:endParaRPr lang="en-IN" sz="2400" dirty="0">
              <a:latin typeface="Georgia" panose="02040502050405020303" pitchFamily="18" charset="0"/>
            </a:endParaRPr>
          </a:p>
          <a:p>
            <a:pPr algn="r"/>
            <a:r>
              <a:rPr lang="en-IN" sz="2400" dirty="0">
                <a:latin typeface="Georgia" panose="02040502050405020303" pitchFamily="18" charset="0"/>
              </a:rPr>
              <a:t>            Accenture has begun a 3 month POC focusing on the below task.</a:t>
            </a:r>
          </a:p>
          <a:p>
            <a:pPr marL="4114800" lvl="8" indent="-457200" algn="r">
              <a:buFont typeface="Arial" panose="020B0604020202020204" pitchFamily="34" charset="0"/>
              <a:buChar char="•"/>
            </a:pPr>
            <a:endParaRPr lang="en-IN" sz="2400" dirty="0">
              <a:latin typeface="Georgia" panose="02040502050405020303" pitchFamily="18" charset="0"/>
            </a:endParaRPr>
          </a:p>
          <a:p>
            <a:pPr lvl="8" algn="r"/>
            <a:endParaRPr lang="en-IN" sz="2400" dirty="0">
              <a:latin typeface="Georgia" panose="02040502050405020303" pitchFamily="18" charset="0"/>
            </a:endParaRPr>
          </a:p>
          <a:p>
            <a:pPr marL="4114800" lvl="8" indent="-457200" algn="r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An adult of social buzz big data practice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Recommendation for the successful IPO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Analysis to find social buzz top 5 most popular category of content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44E013-2D27-4C9E-A921-24F0C3C32B74}"/>
              </a:ext>
            </a:extLst>
          </p:cNvPr>
          <p:cNvSpPr txBox="1"/>
          <p:nvPr/>
        </p:nvSpPr>
        <p:spPr>
          <a:xfrm>
            <a:off x="2107519" y="4710433"/>
            <a:ext cx="785696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Over 100000 post per day.</a:t>
            </a:r>
          </a:p>
          <a:p>
            <a:pPr algn="ctr"/>
            <a:endParaRPr lang="en-IN" sz="3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36,500,000 pieces of content per year</a:t>
            </a:r>
          </a:p>
          <a:p>
            <a:pPr algn="ctr"/>
            <a:endParaRPr lang="en-IN" sz="3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</a:rPr>
              <a:t>But how to capitalise on it when there is so much</a:t>
            </a:r>
          </a:p>
          <a:p>
            <a:pPr algn="ctr"/>
            <a:endParaRPr lang="en-IN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</a:rPr>
              <a:t>Analyse to find social buzz’s top 5most popular category.</a:t>
            </a:r>
          </a:p>
          <a:p>
            <a:pPr algn="ctr"/>
            <a:endParaRPr lang="en-IN" sz="3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8C69C4-09A3-47CA-A3F5-DE1A9E03940C}"/>
              </a:ext>
            </a:extLst>
          </p:cNvPr>
          <p:cNvSpPr txBox="1"/>
          <p:nvPr/>
        </p:nvSpPr>
        <p:spPr>
          <a:xfrm>
            <a:off x="14089714" y="1485900"/>
            <a:ext cx="40458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Andrew Fleming</a:t>
            </a:r>
          </a:p>
          <a:p>
            <a:r>
              <a:rPr lang="en-IN" sz="3200" dirty="0"/>
              <a:t>Chief technical architect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4A6EE3-008E-4C3B-8672-E8DA5C787169}"/>
              </a:ext>
            </a:extLst>
          </p:cNvPr>
          <p:cNvSpPr txBox="1"/>
          <p:nvPr/>
        </p:nvSpPr>
        <p:spPr>
          <a:xfrm>
            <a:off x="14404711" y="4497169"/>
            <a:ext cx="348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Marcus </a:t>
            </a:r>
            <a:r>
              <a:rPr lang="en-IN" sz="3600" b="1" dirty="0" err="1"/>
              <a:t>Rompton</a:t>
            </a:r>
            <a:endParaRPr lang="en-IN" sz="3600" b="1" dirty="0"/>
          </a:p>
          <a:p>
            <a:r>
              <a:rPr lang="en-IN" sz="3600" dirty="0"/>
              <a:t>Senior principle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3D4C87-3951-4DB7-8689-78C2B09372C2}"/>
              </a:ext>
            </a:extLst>
          </p:cNvPr>
          <p:cNvSpPr txBox="1"/>
          <p:nvPr/>
        </p:nvSpPr>
        <p:spPr>
          <a:xfrm>
            <a:off x="14404711" y="7421293"/>
            <a:ext cx="3197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Amanpreet Singh</a:t>
            </a:r>
          </a:p>
          <a:p>
            <a:r>
              <a:rPr lang="en-IN" sz="3200" dirty="0"/>
              <a:t>Data Analyst</a:t>
            </a:r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E73CB235-1DBF-29F8-22B3-89BEEBA58B99}"/>
              </a:ext>
            </a:extLst>
          </p:cNvPr>
          <p:cNvGrpSpPr>
            <a:grpSpLocks noChangeAspect="1"/>
          </p:cNvGrpSpPr>
          <p:nvPr/>
        </p:nvGrpSpPr>
        <p:grpSpPr>
          <a:xfrm>
            <a:off x="12004577" y="6917333"/>
            <a:ext cx="2085137" cy="2085137"/>
            <a:chOff x="0" y="0"/>
            <a:chExt cx="6350000" cy="6350000"/>
          </a:xfrm>
        </p:grpSpPr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153F4FD7-6098-05A5-421E-8B689DBB24E1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629890" y="6653954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AU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036DAB-A121-4B9F-B1D0-210399702C2E}"/>
              </a:ext>
            </a:extLst>
          </p:cNvPr>
          <p:cNvSpPr txBox="1"/>
          <p:nvPr/>
        </p:nvSpPr>
        <p:spPr>
          <a:xfrm>
            <a:off x="4361842" y="1372359"/>
            <a:ext cx="599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eorgia" panose="02040502050405020303" pitchFamily="18" charset="0"/>
              </a:rPr>
              <a:t>Data Understanding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78B585-6E23-4BC0-B722-E7C85CB8D92D}"/>
              </a:ext>
            </a:extLst>
          </p:cNvPr>
          <p:cNvSpPr txBox="1"/>
          <p:nvPr/>
        </p:nvSpPr>
        <p:spPr>
          <a:xfrm>
            <a:off x="6364040" y="2773402"/>
            <a:ext cx="599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eorgia" panose="02040502050405020303" pitchFamily="18" charset="0"/>
              </a:rPr>
              <a:t>Data Cleaning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3BDFA0-751E-4DD8-8A85-98DA18C0EBF9}"/>
              </a:ext>
            </a:extLst>
          </p:cNvPr>
          <p:cNvSpPr txBox="1"/>
          <p:nvPr/>
        </p:nvSpPr>
        <p:spPr>
          <a:xfrm>
            <a:off x="8045120" y="4437934"/>
            <a:ext cx="599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eorgia" panose="02040502050405020303" pitchFamily="18" charset="0"/>
              </a:rPr>
              <a:t>Data Modelling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A98C98-06D2-4E87-A33A-86084C31CE6A}"/>
              </a:ext>
            </a:extLst>
          </p:cNvPr>
          <p:cNvSpPr txBox="1"/>
          <p:nvPr/>
        </p:nvSpPr>
        <p:spPr>
          <a:xfrm>
            <a:off x="9872438" y="6246023"/>
            <a:ext cx="599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eorgia" panose="02040502050405020303" pitchFamily="18" charset="0"/>
              </a:rPr>
              <a:t>Data Analysis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F1F572-0E7A-4987-BE45-75CB7B6900EE}"/>
              </a:ext>
            </a:extLst>
          </p:cNvPr>
          <p:cNvSpPr txBox="1"/>
          <p:nvPr/>
        </p:nvSpPr>
        <p:spPr>
          <a:xfrm>
            <a:off x="11425954" y="7910555"/>
            <a:ext cx="599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eorgia" panose="02040502050405020303" pitchFamily="18" charset="0"/>
              </a:rPr>
              <a:t>Uncover Insights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66C9F5-55F0-4C68-BCDF-564A5A49C231}"/>
              </a:ext>
            </a:extLst>
          </p:cNvPr>
          <p:cNvSpPr txBox="1"/>
          <p:nvPr/>
        </p:nvSpPr>
        <p:spPr>
          <a:xfrm>
            <a:off x="1524001" y="4708436"/>
            <a:ext cx="3882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             </a:t>
            </a:r>
            <a:r>
              <a:rPr lang="en-IN" sz="4400" b="1" dirty="0">
                <a:latin typeface="Georgia" panose="02040502050405020303" pitchFamily="18" charset="0"/>
              </a:rPr>
              <a:t>16</a:t>
            </a:r>
            <a:r>
              <a:rPr lang="en-IN" sz="4000" dirty="0"/>
              <a:t> </a:t>
            </a:r>
            <a:r>
              <a:rPr lang="en-IN" sz="4000" dirty="0">
                <a:latin typeface="Georgia" panose="02040502050405020303" pitchFamily="18" charset="0"/>
              </a:rPr>
              <a:t>Unique category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2CCE8-D778-4A20-907D-736B4391972B}"/>
              </a:ext>
            </a:extLst>
          </p:cNvPr>
          <p:cNvSpPr txBox="1"/>
          <p:nvPr/>
        </p:nvSpPr>
        <p:spPr>
          <a:xfrm>
            <a:off x="6620105" y="4489753"/>
            <a:ext cx="425000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Georgia" panose="02040502050405020303" pitchFamily="18" charset="0"/>
              </a:rPr>
              <a:t>          </a:t>
            </a:r>
            <a:r>
              <a:rPr lang="en-IN" sz="4400" b="1" dirty="0">
                <a:latin typeface="Georgia" panose="02040502050405020303" pitchFamily="18" charset="0"/>
              </a:rPr>
              <a:t>1897</a:t>
            </a:r>
            <a:r>
              <a:rPr lang="en-IN" sz="4400" dirty="0">
                <a:latin typeface="Georgia" panose="02040502050405020303" pitchFamily="18" charset="0"/>
              </a:rPr>
              <a:t>  </a:t>
            </a:r>
          </a:p>
          <a:p>
            <a:pPr algn="ctr"/>
            <a:r>
              <a:rPr lang="en-IN" sz="3600" dirty="0">
                <a:latin typeface="Georgia" panose="02040502050405020303" pitchFamily="18" charset="0"/>
              </a:rPr>
              <a:t>Reactions to ‘Animal’ Post</a:t>
            </a:r>
          </a:p>
          <a:p>
            <a:endParaRPr lang="en-IN" sz="3600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BA8D9-97A3-438E-AD04-B23D8C41A06C}"/>
              </a:ext>
            </a:extLst>
          </p:cNvPr>
          <p:cNvSpPr txBox="1"/>
          <p:nvPr/>
        </p:nvSpPr>
        <p:spPr>
          <a:xfrm>
            <a:off x="12288264" y="4523770"/>
            <a:ext cx="3333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   </a:t>
            </a:r>
            <a:r>
              <a:rPr lang="en-IN" sz="4400" b="1" dirty="0">
                <a:latin typeface="Georgia" panose="02040502050405020303" pitchFamily="18" charset="0"/>
              </a:rPr>
              <a:t>January</a:t>
            </a:r>
            <a:r>
              <a:rPr lang="en-IN" sz="4000" dirty="0"/>
              <a:t> </a:t>
            </a:r>
          </a:p>
          <a:p>
            <a:pPr algn="ctr"/>
            <a:r>
              <a:rPr lang="en-IN" sz="3200" dirty="0">
                <a:latin typeface="Georgia" panose="02040502050405020303" pitchFamily="18" charset="0"/>
              </a:rPr>
              <a:t>   Maximum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4FD19AB-479E-44D6-B5EE-584809510F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560307"/>
              </p:ext>
            </p:extLst>
          </p:nvPr>
        </p:nvGraphicFramePr>
        <p:xfrm>
          <a:off x="3069359" y="1756594"/>
          <a:ext cx="14304241" cy="6946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8F5E2AC2-E65A-48A1-B72C-77B4881967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379155"/>
              </p:ext>
            </p:extLst>
          </p:nvPr>
        </p:nvGraphicFramePr>
        <p:xfrm>
          <a:off x="2724116" y="1231450"/>
          <a:ext cx="14801884" cy="7695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266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Georgia</vt:lpstr>
      <vt:lpstr>Arial</vt:lpstr>
      <vt:lpstr>Clear Sans Regular Bold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Amanpreet Singh</cp:lastModifiedBy>
  <cp:revision>18</cp:revision>
  <dcterms:created xsi:type="dcterms:W3CDTF">2006-08-16T00:00:00Z</dcterms:created>
  <dcterms:modified xsi:type="dcterms:W3CDTF">2024-09-16T17:49:23Z</dcterms:modified>
  <dc:identifier>DAEhDyfaYKE</dc:identifier>
</cp:coreProperties>
</file>