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8" r:id="rId11"/>
    <p:sldId id="264" r:id="rId12"/>
    <p:sldId id="265" r:id="rId13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C72A0-B69B-4B61-B280-C92E725664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73E5C-7D1A-44C3-A04C-0ECED4B65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14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4515" y="2055018"/>
            <a:ext cx="9424670" cy="50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434343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9319" y="3922039"/>
            <a:ext cx="10802061" cy="212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4"/>
                </a:lnTo>
                <a:lnTo>
                  <a:pt x="13234272" y="352424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1747" y="4845050"/>
            <a:ext cx="15737205" cy="39145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l">
              <a:lnSpc>
                <a:spcPts val="6010"/>
              </a:lnSpc>
              <a:spcBef>
                <a:spcPts val="125"/>
              </a:spcBef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 SWEETY KUMARI</a:t>
            </a:r>
          </a:p>
          <a:p>
            <a:pPr algn="l">
              <a:lnSpc>
                <a:spcPts val="6010"/>
              </a:lnSpc>
              <a:spcBef>
                <a:spcPts val="125"/>
              </a:spcBef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CODE- BWU/BBA/23/104</a:t>
            </a:r>
          </a:p>
          <a:p>
            <a:pPr algn="l">
              <a:lnSpc>
                <a:spcPts val="6010"/>
              </a:lnSpc>
              <a:spcBef>
                <a:spcPts val="125"/>
              </a:spcBef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SECTION-”B”</a:t>
            </a:r>
          </a:p>
          <a:p>
            <a:pPr algn="l">
              <a:lnSpc>
                <a:spcPts val="6010"/>
              </a:lnSpc>
              <a:spcBef>
                <a:spcPts val="125"/>
              </a:spcBef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CODE- BBA20002</a:t>
            </a:r>
          </a:p>
          <a:p>
            <a:pPr algn="l">
              <a:lnSpc>
                <a:spcPts val="6010"/>
              </a:lnSpc>
              <a:spcBef>
                <a:spcPts val="125"/>
              </a:spcBef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 – BUSINESS COMMUNICATION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are the girls in BU-Brainware University ?-BU-Brainware University">
            <a:extLst>
              <a:ext uri="{FF2B5EF4-FFF2-40B4-BE49-F238E27FC236}">
                <a16:creationId xmlns:a16="http://schemas.microsoft.com/office/drawing/2014/main" id="{441549CD-9006-5C5A-7199-F008114A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795214"/>
            <a:ext cx="7448550" cy="3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ick | A Trusted Source for Creative Talent Since 1992">
            <a:extLst>
              <a:ext uri="{FF2B5EF4-FFF2-40B4-BE49-F238E27FC236}">
                <a16:creationId xmlns:a16="http://schemas.microsoft.com/office/drawing/2014/main" id="{AB7558F1-0809-A889-45E3-60628AEC6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402" y="951029"/>
            <a:ext cx="4581400" cy="690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F02F1EE-5215-0046-6340-AE7CE75A38BA}"/>
              </a:ext>
            </a:extLst>
          </p:cNvPr>
          <p:cNvSpPr/>
          <p:nvPr/>
        </p:nvSpPr>
        <p:spPr>
          <a:xfrm>
            <a:off x="0" y="9934999"/>
            <a:ext cx="18288000" cy="352425"/>
          </a:xfrm>
          <a:custGeom>
            <a:avLst/>
            <a:gdLst/>
            <a:ahLst/>
            <a:cxnLst/>
            <a:rect l="l" t="t" r="r" b="b"/>
            <a:pathLst>
              <a:path w="18288000" h="352425">
                <a:moveTo>
                  <a:pt x="18287998" y="0"/>
                </a:moveTo>
                <a:lnTo>
                  <a:pt x="0" y="0"/>
                </a:lnTo>
                <a:lnTo>
                  <a:pt x="0" y="351998"/>
                </a:lnTo>
                <a:lnTo>
                  <a:pt x="18287998" y="351998"/>
                </a:lnTo>
                <a:lnTo>
                  <a:pt x="18287998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49AD319-2C79-BC87-8A10-D5D30657D087}"/>
              </a:ext>
            </a:extLst>
          </p:cNvPr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5A5422C-3B11-6675-458D-E74A85A95666}"/>
              </a:ext>
            </a:extLst>
          </p:cNvPr>
          <p:cNvSpPr/>
          <p:nvPr/>
        </p:nvSpPr>
        <p:spPr>
          <a:xfrm>
            <a:off x="12575" y="13863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C3326-C491-989F-24B3-34F88F67AB89}"/>
              </a:ext>
            </a:extLst>
          </p:cNvPr>
          <p:cNvSpPr txBox="1"/>
          <p:nvPr/>
        </p:nvSpPr>
        <p:spPr>
          <a:xfrm>
            <a:off x="5185172" y="1324955"/>
            <a:ext cx="9151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MathJax_SansSerif"/>
              </a:rPr>
              <a:t>Mastering Effective Communication Skills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DE55EF-E8BF-2310-4BD3-5C23466F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406650"/>
            <a:ext cx="17969345" cy="72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18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490"/>
                </a:lnTo>
                <a:lnTo>
                  <a:pt x="348000" y="1434490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3796" y="2546375"/>
            <a:ext cx="47720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95" dirty="0">
                <a:solidFill>
                  <a:srgbClr val="B75442"/>
                </a:solidFill>
              </a:rPr>
              <a:t>CONCLUSION</a:t>
            </a:r>
            <a:endParaRPr sz="525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lang="en-IN" spc="110" dirty="0"/>
              <a:t>ff</a:t>
            </a:r>
            <a:r>
              <a:rPr spc="-95" dirty="0" err="1"/>
              <a:t>ective</a:t>
            </a:r>
            <a:r>
              <a:rPr spc="-204" dirty="0"/>
              <a:t> </a:t>
            </a:r>
            <a:r>
              <a:rPr spc="-95" dirty="0"/>
              <a:t>communication</a:t>
            </a:r>
            <a:r>
              <a:rPr spc="-200" dirty="0"/>
              <a:t> </a:t>
            </a:r>
            <a:r>
              <a:rPr spc="-155" dirty="0"/>
              <a:t>is</a:t>
            </a:r>
            <a:r>
              <a:rPr spc="-200" dirty="0"/>
              <a:t> </a:t>
            </a:r>
            <a:r>
              <a:rPr dirty="0"/>
              <a:t>a</a:t>
            </a:r>
            <a:r>
              <a:rPr spc="-200" dirty="0"/>
              <a:t> </a:t>
            </a:r>
            <a:r>
              <a:rPr spc="-85" dirty="0"/>
              <a:t>cornerstone</a:t>
            </a:r>
            <a:r>
              <a:rPr spc="-200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105" dirty="0"/>
              <a:t>success</a:t>
            </a:r>
            <a:r>
              <a:rPr spc="-200" dirty="0"/>
              <a:t> </a:t>
            </a:r>
            <a:r>
              <a:rPr spc="-150" dirty="0"/>
              <a:t>in</a:t>
            </a:r>
            <a:r>
              <a:rPr spc="-200" dirty="0"/>
              <a:t> </a:t>
            </a:r>
            <a:r>
              <a:rPr spc="-10" dirty="0"/>
              <a:t>personal, </a:t>
            </a:r>
            <a:r>
              <a:rPr spc="-105" dirty="0"/>
              <a:t>professional,</a:t>
            </a:r>
            <a:r>
              <a:rPr spc="-175" dirty="0"/>
              <a:t> </a:t>
            </a:r>
            <a:r>
              <a:rPr spc="-60" dirty="0"/>
              <a:t>and</a:t>
            </a:r>
            <a:r>
              <a:rPr spc="-170" dirty="0"/>
              <a:t> </a:t>
            </a:r>
            <a:r>
              <a:rPr spc="-70" dirty="0"/>
              <a:t>societal</a:t>
            </a:r>
            <a:r>
              <a:rPr spc="-170" dirty="0"/>
              <a:t> </a:t>
            </a:r>
            <a:r>
              <a:rPr spc="-125" dirty="0"/>
              <a:t>interactions.</a:t>
            </a:r>
            <a:r>
              <a:rPr spc="-170" dirty="0"/>
              <a:t> </a:t>
            </a:r>
            <a:r>
              <a:rPr spc="-80" dirty="0"/>
              <a:t>By</a:t>
            </a:r>
            <a:r>
              <a:rPr spc="-170" dirty="0"/>
              <a:t> </a:t>
            </a:r>
            <a:r>
              <a:rPr spc="-95" dirty="0"/>
              <a:t>understanding</a:t>
            </a:r>
            <a:r>
              <a:rPr spc="-170" dirty="0"/>
              <a:t> </a:t>
            </a:r>
            <a:r>
              <a:rPr spc="-25" dirty="0"/>
              <a:t>the </a:t>
            </a:r>
            <a:r>
              <a:rPr spc="-140" dirty="0"/>
              <a:t>elements,</a:t>
            </a:r>
            <a:r>
              <a:rPr spc="-155" dirty="0"/>
              <a:t> </a:t>
            </a:r>
            <a:r>
              <a:rPr spc="-125" dirty="0"/>
              <a:t>processes,</a:t>
            </a:r>
            <a:r>
              <a:rPr spc="-150" dirty="0"/>
              <a:t> </a:t>
            </a:r>
            <a:r>
              <a:rPr spc="-60" dirty="0"/>
              <a:t>and</a:t>
            </a:r>
            <a:r>
              <a:rPr spc="-150" dirty="0"/>
              <a:t> </a:t>
            </a:r>
            <a:r>
              <a:rPr spc="-100" dirty="0"/>
              <a:t>principles</a:t>
            </a:r>
            <a:r>
              <a:rPr spc="-15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20" dirty="0"/>
              <a:t>communication,</a:t>
            </a:r>
            <a:r>
              <a:rPr spc="-150" dirty="0"/>
              <a:t> </a:t>
            </a:r>
            <a:r>
              <a:rPr spc="-45" dirty="0"/>
              <a:t>individuals </a:t>
            </a:r>
            <a:r>
              <a:rPr spc="-50" dirty="0"/>
              <a:t>can</a:t>
            </a:r>
            <a:r>
              <a:rPr spc="-190" dirty="0"/>
              <a:t> </a:t>
            </a:r>
            <a:r>
              <a:rPr spc="-85" dirty="0"/>
              <a:t>enhance</a:t>
            </a:r>
            <a:r>
              <a:rPr spc="-185" dirty="0"/>
              <a:t> </a:t>
            </a:r>
            <a:r>
              <a:rPr spc="-120" dirty="0"/>
              <a:t>their</a:t>
            </a:r>
            <a:r>
              <a:rPr spc="-185" dirty="0"/>
              <a:t> </a:t>
            </a:r>
            <a:r>
              <a:rPr spc="-80" dirty="0"/>
              <a:t>ability</a:t>
            </a:r>
            <a:r>
              <a:rPr spc="-190" dirty="0"/>
              <a:t> </a:t>
            </a:r>
            <a:r>
              <a:rPr spc="-65" dirty="0"/>
              <a:t>to</a:t>
            </a:r>
            <a:r>
              <a:rPr spc="-185" dirty="0"/>
              <a:t> </a:t>
            </a:r>
            <a:r>
              <a:rPr spc="-80" dirty="0"/>
              <a:t>convey</a:t>
            </a:r>
            <a:r>
              <a:rPr spc="-185" dirty="0"/>
              <a:t> </a:t>
            </a:r>
            <a:r>
              <a:rPr spc="-60" dirty="0"/>
              <a:t>and</a:t>
            </a:r>
            <a:r>
              <a:rPr spc="-190" dirty="0"/>
              <a:t> </a:t>
            </a:r>
            <a:r>
              <a:rPr spc="-100" dirty="0"/>
              <a:t>receive</a:t>
            </a:r>
            <a:r>
              <a:rPr spc="-185" dirty="0"/>
              <a:t> </a:t>
            </a:r>
            <a:r>
              <a:rPr spc="-10" dirty="0"/>
              <a:t>messages </a:t>
            </a:r>
            <a:r>
              <a:rPr spc="-65" dirty="0"/>
              <a:t>accurately</a:t>
            </a:r>
            <a:r>
              <a:rPr spc="-175" dirty="0"/>
              <a:t> </a:t>
            </a:r>
            <a:r>
              <a:rPr spc="-60" dirty="0"/>
              <a:t>and</a:t>
            </a:r>
            <a:r>
              <a:rPr spc="-175" dirty="0"/>
              <a:t> </a:t>
            </a:r>
            <a:r>
              <a:rPr spc="-30" dirty="0"/>
              <a:t>meaningfully.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352424" y="0"/>
                </a:moveTo>
                <a:lnTo>
                  <a:pt x="0" y="0"/>
                </a:lnTo>
                <a:lnTo>
                  <a:pt x="0" y="2592819"/>
                </a:lnTo>
                <a:lnTo>
                  <a:pt x="352424" y="2592819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7753" y="7571041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484035" y="513613"/>
                </a:moveTo>
                <a:lnTo>
                  <a:pt x="340423" y="308190"/>
                </a:lnTo>
                <a:lnTo>
                  <a:pt x="212725" y="125552"/>
                </a:lnTo>
                <a:lnTo>
                  <a:pt x="153797" y="125552"/>
                </a:lnTo>
                <a:lnTo>
                  <a:pt x="307911" y="345973"/>
                </a:lnTo>
                <a:lnTo>
                  <a:pt x="425094" y="513613"/>
                </a:lnTo>
                <a:lnTo>
                  <a:pt x="484035" y="513613"/>
                </a:lnTo>
                <a:close/>
              </a:path>
              <a:path w="638175" h="638175">
                <a:moveTo>
                  <a:pt x="638175" y="68961"/>
                </a:moveTo>
                <a:lnTo>
                  <a:pt x="632752" y="42125"/>
                </a:lnTo>
                <a:lnTo>
                  <a:pt x="617969" y="20205"/>
                </a:lnTo>
                <a:lnTo>
                  <a:pt x="596049" y="5422"/>
                </a:lnTo>
                <a:lnTo>
                  <a:pt x="569214" y="0"/>
                </a:lnTo>
                <a:lnTo>
                  <a:pt x="536562" y="0"/>
                </a:lnTo>
                <a:lnTo>
                  <a:pt x="536562" y="541185"/>
                </a:lnTo>
                <a:lnTo>
                  <a:pt x="407047" y="541185"/>
                </a:lnTo>
                <a:lnTo>
                  <a:pt x="288455" y="368592"/>
                </a:lnTo>
                <a:lnTo>
                  <a:pt x="139979" y="541185"/>
                </a:lnTo>
                <a:lnTo>
                  <a:pt x="101600" y="541185"/>
                </a:lnTo>
                <a:lnTo>
                  <a:pt x="271411" y="343801"/>
                </a:lnTo>
                <a:lnTo>
                  <a:pt x="101600" y="96659"/>
                </a:lnTo>
                <a:lnTo>
                  <a:pt x="231127" y="96659"/>
                </a:lnTo>
                <a:lnTo>
                  <a:pt x="343420" y="260096"/>
                </a:lnTo>
                <a:lnTo>
                  <a:pt x="484022" y="96659"/>
                </a:lnTo>
                <a:lnTo>
                  <a:pt x="522389" y="96659"/>
                </a:lnTo>
                <a:lnTo>
                  <a:pt x="360464" y="284899"/>
                </a:lnTo>
                <a:lnTo>
                  <a:pt x="536562" y="541185"/>
                </a:lnTo>
                <a:lnTo>
                  <a:pt x="536562" y="0"/>
                </a:lnTo>
                <a:lnTo>
                  <a:pt x="68948" y="0"/>
                </a:lnTo>
                <a:lnTo>
                  <a:pt x="42100" y="5422"/>
                </a:lnTo>
                <a:lnTo>
                  <a:pt x="20193" y="20205"/>
                </a:lnTo>
                <a:lnTo>
                  <a:pt x="5410" y="42125"/>
                </a:lnTo>
                <a:lnTo>
                  <a:pt x="0" y="68961"/>
                </a:lnTo>
                <a:lnTo>
                  <a:pt x="0" y="569214"/>
                </a:lnTo>
                <a:lnTo>
                  <a:pt x="5410" y="596061"/>
                </a:lnTo>
                <a:lnTo>
                  <a:pt x="20193" y="617982"/>
                </a:lnTo>
                <a:lnTo>
                  <a:pt x="42100" y="632764"/>
                </a:lnTo>
                <a:lnTo>
                  <a:pt x="68948" y="638175"/>
                </a:lnTo>
                <a:lnTo>
                  <a:pt x="569214" y="638175"/>
                </a:lnTo>
                <a:lnTo>
                  <a:pt x="596049" y="632764"/>
                </a:lnTo>
                <a:lnTo>
                  <a:pt x="617969" y="617982"/>
                </a:lnTo>
                <a:lnTo>
                  <a:pt x="632752" y="596061"/>
                </a:lnTo>
                <a:lnTo>
                  <a:pt x="638175" y="569214"/>
                </a:lnTo>
                <a:lnTo>
                  <a:pt x="638175" y="541185"/>
                </a:lnTo>
                <a:lnTo>
                  <a:pt x="638175" y="96659"/>
                </a:lnTo>
                <a:lnTo>
                  <a:pt x="638175" y="68961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89871" y="7568552"/>
            <a:ext cx="638175" cy="647700"/>
          </a:xfrm>
          <a:custGeom>
            <a:avLst/>
            <a:gdLst/>
            <a:ahLst/>
            <a:cxnLst/>
            <a:rect l="l" t="t" r="r" b="b"/>
            <a:pathLst>
              <a:path w="638175" h="647700">
                <a:moveTo>
                  <a:pt x="168859" y="266103"/>
                </a:moveTo>
                <a:lnTo>
                  <a:pt x="131610" y="266103"/>
                </a:lnTo>
                <a:lnTo>
                  <a:pt x="131610" y="532218"/>
                </a:lnTo>
                <a:lnTo>
                  <a:pt x="168859" y="532218"/>
                </a:lnTo>
                <a:lnTo>
                  <a:pt x="168859" y="266103"/>
                </a:lnTo>
                <a:close/>
              </a:path>
              <a:path w="638175" h="647700">
                <a:moveTo>
                  <a:pt x="168859" y="135559"/>
                </a:moveTo>
                <a:lnTo>
                  <a:pt x="167538" y="128193"/>
                </a:lnTo>
                <a:lnTo>
                  <a:pt x="163880" y="121754"/>
                </a:lnTo>
                <a:lnTo>
                  <a:pt x="158369" y="117208"/>
                </a:lnTo>
                <a:lnTo>
                  <a:pt x="151472" y="115493"/>
                </a:lnTo>
                <a:lnTo>
                  <a:pt x="144170" y="116865"/>
                </a:lnTo>
                <a:lnTo>
                  <a:pt x="137807" y="120815"/>
                </a:lnTo>
                <a:lnTo>
                  <a:pt x="133311" y="127139"/>
                </a:lnTo>
                <a:lnTo>
                  <a:pt x="131610" y="135559"/>
                </a:lnTo>
                <a:lnTo>
                  <a:pt x="132956" y="142900"/>
                </a:lnTo>
                <a:lnTo>
                  <a:pt x="136880" y="149059"/>
                </a:lnTo>
                <a:lnTo>
                  <a:pt x="143129" y="152869"/>
                </a:lnTo>
                <a:lnTo>
                  <a:pt x="151472" y="153136"/>
                </a:lnTo>
                <a:lnTo>
                  <a:pt x="158724" y="151803"/>
                </a:lnTo>
                <a:lnTo>
                  <a:pt x="164807" y="148120"/>
                </a:lnTo>
                <a:lnTo>
                  <a:pt x="168579" y="142544"/>
                </a:lnTo>
                <a:lnTo>
                  <a:pt x="168859" y="135559"/>
                </a:lnTo>
                <a:close/>
              </a:path>
              <a:path w="638175" h="647700">
                <a:moveTo>
                  <a:pt x="506564" y="346443"/>
                </a:moveTo>
                <a:lnTo>
                  <a:pt x="501980" y="319112"/>
                </a:lnTo>
                <a:lnTo>
                  <a:pt x="488556" y="295300"/>
                </a:lnTo>
                <a:lnTo>
                  <a:pt x="466750" y="277609"/>
                </a:lnTo>
                <a:lnTo>
                  <a:pt x="437045" y="268617"/>
                </a:lnTo>
                <a:lnTo>
                  <a:pt x="432066" y="268617"/>
                </a:lnTo>
                <a:lnTo>
                  <a:pt x="427101" y="266103"/>
                </a:lnTo>
                <a:lnTo>
                  <a:pt x="422135" y="266103"/>
                </a:lnTo>
                <a:lnTo>
                  <a:pt x="404050" y="267919"/>
                </a:lnTo>
                <a:lnTo>
                  <a:pt x="387375" y="273011"/>
                </a:lnTo>
                <a:lnTo>
                  <a:pt x="372554" y="280936"/>
                </a:lnTo>
                <a:lnTo>
                  <a:pt x="360070" y="291211"/>
                </a:lnTo>
                <a:lnTo>
                  <a:pt x="354825" y="296748"/>
                </a:lnTo>
                <a:lnTo>
                  <a:pt x="349821" y="301574"/>
                </a:lnTo>
                <a:lnTo>
                  <a:pt x="344347" y="304990"/>
                </a:lnTo>
                <a:lnTo>
                  <a:pt x="337705" y="306273"/>
                </a:lnTo>
                <a:lnTo>
                  <a:pt x="332752" y="306273"/>
                </a:lnTo>
                <a:lnTo>
                  <a:pt x="330263" y="303758"/>
                </a:lnTo>
                <a:lnTo>
                  <a:pt x="322821" y="301244"/>
                </a:lnTo>
                <a:lnTo>
                  <a:pt x="317842" y="293712"/>
                </a:lnTo>
                <a:lnTo>
                  <a:pt x="320332" y="286181"/>
                </a:lnTo>
                <a:lnTo>
                  <a:pt x="320332" y="266103"/>
                </a:lnTo>
                <a:lnTo>
                  <a:pt x="283083" y="266103"/>
                </a:lnTo>
                <a:lnTo>
                  <a:pt x="283083" y="532218"/>
                </a:lnTo>
                <a:lnTo>
                  <a:pt x="320332" y="532218"/>
                </a:lnTo>
                <a:lnTo>
                  <a:pt x="320332" y="381584"/>
                </a:lnTo>
                <a:lnTo>
                  <a:pt x="326377" y="351815"/>
                </a:lnTo>
                <a:lnTo>
                  <a:pt x="342671" y="327926"/>
                </a:lnTo>
                <a:lnTo>
                  <a:pt x="366420" y="312051"/>
                </a:lnTo>
                <a:lnTo>
                  <a:pt x="394830" y="306273"/>
                </a:lnTo>
                <a:lnTo>
                  <a:pt x="424268" y="312394"/>
                </a:lnTo>
                <a:lnTo>
                  <a:pt x="447903" y="328866"/>
                </a:lnTo>
                <a:lnTo>
                  <a:pt x="463613" y="352882"/>
                </a:lnTo>
                <a:lnTo>
                  <a:pt x="469328" y="381584"/>
                </a:lnTo>
                <a:lnTo>
                  <a:pt x="469328" y="532218"/>
                </a:lnTo>
                <a:lnTo>
                  <a:pt x="506564" y="532218"/>
                </a:lnTo>
                <a:lnTo>
                  <a:pt x="506564" y="346443"/>
                </a:lnTo>
                <a:close/>
              </a:path>
              <a:path w="638175" h="647700">
                <a:moveTo>
                  <a:pt x="638175" y="97904"/>
                </a:moveTo>
                <a:lnTo>
                  <a:pt x="634161" y="77812"/>
                </a:lnTo>
                <a:lnTo>
                  <a:pt x="630758" y="60718"/>
                </a:lnTo>
                <a:lnTo>
                  <a:pt x="610552" y="30124"/>
                </a:lnTo>
                <a:lnTo>
                  <a:pt x="580555" y="8940"/>
                </a:lnTo>
                <a:lnTo>
                  <a:pt x="543826" y="12"/>
                </a:lnTo>
                <a:lnTo>
                  <a:pt x="543826" y="346443"/>
                </a:lnTo>
                <a:lnTo>
                  <a:pt x="543826" y="549783"/>
                </a:lnTo>
                <a:lnTo>
                  <a:pt x="542505" y="557161"/>
                </a:lnTo>
                <a:lnTo>
                  <a:pt x="538848" y="563600"/>
                </a:lnTo>
                <a:lnTo>
                  <a:pt x="533336" y="568159"/>
                </a:lnTo>
                <a:lnTo>
                  <a:pt x="526440" y="569874"/>
                </a:lnTo>
                <a:lnTo>
                  <a:pt x="449465" y="569874"/>
                </a:lnTo>
                <a:lnTo>
                  <a:pt x="442201" y="568502"/>
                </a:lnTo>
                <a:lnTo>
                  <a:pt x="436118" y="564540"/>
                </a:lnTo>
                <a:lnTo>
                  <a:pt x="432346" y="558228"/>
                </a:lnTo>
                <a:lnTo>
                  <a:pt x="432079" y="549783"/>
                </a:lnTo>
                <a:lnTo>
                  <a:pt x="432079" y="381584"/>
                </a:lnTo>
                <a:lnTo>
                  <a:pt x="429044" y="367233"/>
                </a:lnTo>
                <a:lnTo>
                  <a:pt x="420903" y="355231"/>
                </a:lnTo>
                <a:lnTo>
                  <a:pt x="409028" y="346989"/>
                </a:lnTo>
                <a:lnTo>
                  <a:pt x="394830" y="343928"/>
                </a:lnTo>
                <a:lnTo>
                  <a:pt x="380619" y="346989"/>
                </a:lnTo>
                <a:lnTo>
                  <a:pt x="368757" y="355231"/>
                </a:lnTo>
                <a:lnTo>
                  <a:pt x="360603" y="367233"/>
                </a:lnTo>
                <a:lnTo>
                  <a:pt x="357581" y="381584"/>
                </a:lnTo>
                <a:lnTo>
                  <a:pt x="357581" y="549783"/>
                </a:lnTo>
                <a:lnTo>
                  <a:pt x="356222" y="557161"/>
                </a:lnTo>
                <a:lnTo>
                  <a:pt x="352298" y="563600"/>
                </a:lnTo>
                <a:lnTo>
                  <a:pt x="346049" y="568159"/>
                </a:lnTo>
                <a:lnTo>
                  <a:pt x="337718" y="569874"/>
                </a:lnTo>
                <a:lnTo>
                  <a:pt x="263220" y="569874"/>
                </a:lnTo>
                <a:lnTo>
                  <a:pt x="255917" y="568502"/>
                </a:lnTo>
                <a:lnTo>
                  <a:pt x="249555" y="564540"/>
                </a:lnTo>
                <a:lnTo>
                  <a:pt x="245059" y="558228"/>
                </a:lnTo>
                <a:lnTo>
                  <a:pt x="243357" y="549783"/>
                </a:lnTo>
                <a:lnTo>
                  <a:pt x="243357" y="248526"/>
                </a:lnTo>
                <a:lnTo>
                  <a:pt x="244703" y="241160"/>
                </a:lnTo>
                <a:lnTo>
                  <a:pt x="248627" y="234734"/>
                </a:lnTo>
                <a:lnTo>
                  <a:pt x="254876" y="230174"/>
                </a:lnTo>
                <a:lnTo>
                  <a:pt x="263220" y="228447"/>
                </a:lnTo>
                <a:lnTo>
                  <a:pt x="337718" y="228447"/>
                </a:lnTo>
                <a:lnTo>
                  <a:pt x="344652" y="229793"/>
                </a:lnTo>
                <a:lnTo>
                  <a:pt x="350443" y="233476"/>
                </a:lnTo>
                <a:lnTo>
                  <a:pt x="354825" y="239052"/>
                </a:lnTo>
                <a:lnTo>
                  <a:pt x="357581" y="246024"/>
                </a:lnTo>
                <a:lnTo>
                  <a:pt x="372897" y="239052"/>
                </a:lnTo>
                <a:lnTo>
                  <a:pt x="388924" y="233476"/>
                </a:lnTo>
                <a:lnTo>
                  <a:pt x="405422" y="229793"/>
                </a:lnTo>
                <a:lnTo>
                  <a:pt x="422148" y="228447"/>
                </a:lnTo>
                <a:lnTo>
                  <a:pt x="437045" y="228447"/>
                </a:lnTo>
                <a:lnTo>
                  <a:pt x="486194" y="245478"/>
                </a:lnTo>
                <a:lnTo>
                  <a:pt x="517436" y="271754"/>
                </a:lnTo>
                <a:lnTo>
                  <a:pt x="537032" y="306514"/>
                </a:lnTo>
                <a:lnTo>
                  <a:pt x="543826" y="346443"/>
                </a:lnTo>
                <a:lnTo>
                  <a:pt x="543826" y="12"/>
                </a:lnTo>
                <a:lnTo>
                  <a:pt x="206108" y="0"/>
                </a:lnTo>
                <a:lnTo>
                  <a:pt x="206108" y="135559"/>
                </a:lnTo>
                <a:lnTo>
                  <a:pt x="206108" y="549783"/>
                </a:lnTo>
                <a:lnTo>
                  <a:pt x="204787" y="557161"/>
                </a:lnTo>
                <a:lnTo>
                  <a:pt x="201142" y="563600"/>
                </a:lnTo>
                <a:lnTo>
                  <a:pt x="195630" y="568159"/>
                </a:lnTo>
                <a:lnTo>
                  <a:pt x="188722" y="569874"/>
                </a:lnTo>
                <a:lnTo>
                  <a:pt x="114236" y="569874"/>
                </a:lnTo>
                <a:lnTo>
                  <a:pt x="106934" y="568502"/>
                </a:lnTo>
                <a:lnTo>
                  <a:pt x="100558" y="564540"/>
                </a:lnTo>
                <a:lnTo>
                  <a:pt x="96062" y="558228"/>
                </a:lnTo>
                <a:lnTo>
                  <a:pt x="94361" y="549783"/>
                </a:lnTo>
                <a:lnTo>
                  <a:pt x="94361" y="248526"/>
                </a:lnTo>
                <a:lnTo>
                  <a:pt x="95719" y="241160"/>
                </a:lnTo>
                <a:lnTo>
                  <a:pt x="99631" y="234734"/>
                </a:lnTo>
                <a:lnTo>
                  <a:pt x="105879" y="230174"/>
                </a:lnTo>
                <a:lnTo>
                  <a:pt x="114236" y="228447"/>
                </a:lnTo>
                <a:lnTo>
                  <a:pt x="188722" y="228447"/>
                </a:lnTo>
                <a:lnTo>
                  <a:pt x="206108" y="549783"/>
                </a:lnTo>
                <a:lnTo>
                  <a:pt x="206108" y="135559"/>
                </a:lnTo>
                <a:lnTo>
                  <a:pt x="201752" y="157251"/>
                </a:lnTo>
                <a:lnTo>
                  <a:pt x="189966" y="175412"/>
                </a:lnTo>
                <a:lnTo>
                  <a:pt x="172580" y="187464"/>
                </a:lnTo>
                <a:lnTo>
                  <a:pt x="151472" y="190792"/>
                </a:lnTo>
                <a:lnTo>
                  <a:pt x="129971" y="186410"/>
                </a:lnTo>
                <a:lnTo>
                  <a:pt x="111734" y="174472"/>
                </a:lnTo>
                <a:lnTo>
                  <a:pt x="99085" y="156908"/>
                </a:lnTo>
                <a:lnTo>
                  <a:pt x="94361" y="135559"/>
                </a:lnTo>
                <a:lnTo>
                  <a:pt x="98742" y="113830"/>
                </a:lnTo>
                <a:lnTo>
                  <a:pt x="110807" y="95389"/>
                </a:lnTo>
                <a:lnTo>
                  <a:pt x="128930" y="82600"/>
                </a:lnTo>
                <a:lnTo>
                  <a:pt x="151472" y="77812"/>
                </a:lnTo>
                <a:lnTo>
                  <a:pt x="172923" y="82257"/>
                </a:lnTo>
                <a:lnTo>
                  <a:pt x="190893" y="94449"/>
                </a:lnTo>
                <a:lnTo>
                  <a:pt x="202806" y="112776"/>
                </a:lnTo>
                <a:lnTo>
                  <a:pt x="206108" y="135559"/>
                </a:lnTo>
                <a:lnTo>
                  <a:pt x="206108" y="0"/>
                </a:lnTo>
                <a:lnTo>
                  <a:pt x="94361" y="0"/>
                </a:lnTo>
                <a:lnTo>
                  <a:pt x="57607" y="7531"/>
                </a:lnTo>
                <a:lnTo>
                  <a:pt x="27622" y="28244"/>
                </a:lnTo>
                <a:lnTo>
                  <a:pt x="7404" y="59309"/>
                </a:lnTo>
                <a:lnTo>
                  <a:pt x="0" y="97904"/>
                </a:lnTo>
                <a:lnTo>
                  <a:pt x="0" y="549783"/>
                </a:lnTo>
                <a:lnTo>
                  <a:pt x="7404" y="586981"/>
                </a:lnTo>
                <a:lnTo>
                  <a:pt x="27622" y="617575"/>
                </a:lnTo>
                <a:lnTo>
                  <a:pt x="57607" y="638759"/>
                </a:lnTo>
                <a:lnTo>
                  <a:pt x="94361" y="647700"/>
                </a:lnTo>
                <a:lnTo>
                  <a:pt x="543814" y="647700"/>
                </a:lnTo>
                <a:lnTo>
                  <a:pt x="580555" y="640168"/>
                </a:lnTo>
                <a:lnTo>
                  <a:pt x="610552" y="619455"/>
                </a:lnTo>
                <a:lnTo>
                  <a:pt x="630758" y="588391"/>
                </a:lnTo>
                <a:lnTo>
                  <a:pt x="634314" y="569874"/>
                </a:lnTo>
                <a:lnTo>
                  <a:pt x="638175" y="549783"/>
                </a:lnTo>
                <a:lnTo>
                  <a:pt x="638175" y="228447"/>
                </a:lnTo>
                <a:lnTo>
                  <a:pt x="638175" y="190792"/>
                </a:lnTo>
                <a:lnTo>
                  <a:pt x="638175" y="97904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9872" y="7568552"/>
            <a:ext cx="638175" cy="647700"/>
          </a:xfrm>
          <a:custGeom>
            <a:avLst/>
            <a:gdLst/>
            <a:ahLst/>
            <a:cxnLst/>
            <a:rect l="l" t="t" r="r" b="b"/>
            <a:pathLst>
              <a:path w="638175" h="647700">
                <a:moveTo>
                  <a:pt x="521385" y="120497"/>
                </a:moveTo>
                <a:lnTo>
                  <a:pt x="508304" y="117563"/>
                </a:lnTo>
                <a:lnTo>
                  <a:pt x="494995" y="115798"/>
                </a:lnTo>
                <a:lnTo>
                  <a:pt x="481228" y="114503"/>
                </a:lnTo>
                <a:lnTo>
                  <a:pt x="466763" y="112966"/>
                </a:lnTo>
                <a:lnTo>
                  <a:pt x="405003" y="123723"/>
                </a:lnTo>
                <a:lnTo>
                  <a:pt x="364337" y="159969"/>
                </a:lnTo>
                <a:lnTo>
                  <a:pt x="357517" y="190792"/>
                </a:lnTo>
                <a:lnTo>
                  <a:pt x="357517" y="283679"/>
                </a:lnTo>
                <a:lnTo>
                  <a:pt x="356196" y="291058"/>
                </a:lnTo>
                <a:lnTo>
                  <a:pt x="352552" y="297484"/>
                </a:lnTo>
                <a:lnTo>
                  <a:pt x="347040" y="302044"/>
                </a:lnTo>
                <a:lnTo>
                  <a:pt x="340144" y="303758"/>
                </a:lnTo>
                <a:lnTo>
                  <a:pt x="302895" y="303758"/>
                </a:lnTo>
                <a:lnTo>
                  <a:pt x="302895" y="341414"/>
                </a:lnTo>
                <a:lnTo>
                  <a:pt x="340144" y="341414"/>
                </a:lnTo>
                <a:lnTo>
                  <a:pt x="347395" y="342798"/>
                </a:lnTo>
                <a:lnTo>
                  <a:pt x="353479" y="346760"/>
                </a:lnTo>
                <a:lnTo>
                  <a:pt x="357238" y="353072"/>
                </a:lnTo>
                <a:lnTo>
                  <a:pt x="357517" y="361505"/>
                </a:lnTo>
                <a:lnTo>
                  <a:pt x="357517" y="647700"/>
                </a:lnTo>
                <a:lnTo>
                  <a:pt x="414616" y="647700"/>
                </a:lnTo>
                <a:lnTo>
                  <a:pt x="414616" y="361505"/>
                </a:lnTo>
                <a:lnTo>
                  <a:pt x="415925" y="354139"/>
                </a:lnTo>
                <a:lnTo>
                  <a:pt x="419582" y="347700"/>
                </a:lnTo>
                <a:lnTo>
                  <a:pt x="425094" y="343141"/>
                </a:lnTo>
                <a:lnTo>
                  <a:pt x="432003" y="341414"/>
                </a:lnTo>
                <a:lnTo>
                  <a:pt x="494068" y="341414"/>
                </a:lnTo>
                <a:lnTo>
                  <a:pt x="501523" y="303758"/>
                </a:lnTo>
                <a:lnTo>
                  <a:pt x="432003" y="303758"/>
                </a:lnTo>
                <a:lnTo>
                  <a:pt x="424738" y="302387"/>
                </a:lnTo>
                <a:lnTo>
                  <a:pt x="418655" y="298424"/>
                </a:lnTo>
                <a:lnTo>
                  <a:pt x="414883" y="292112"/>
                </a:lnTo>
                <a:lnTo>
                  <a:pt x="414616" y="283679"/>
                </a:lnTo>
                <a:lnTo>
                  <a:pt x="414616" y="223431"/>
                </a:lnTo>
                <a:lnTo>
                  <a:pt x="418261" y="201345"/>
                </a:lnTo>
                <a:lnTo>
                  <a:pt x="428891" y="184200"/>
                </a:lnTo>
                <a:lnTo>
                  <a:pt x="446036" y="172237"/>
                </a:lnTo>
                <a:lnTo>
                  <a:pt x="469239" y="165684"/>
                </a:lnTo>
                <a:lnTo>
                  <a:pt x="476694" y="165684"/>
                </a:lnTo>
                <a:lnTo>
                  <a:pt x="481660" y="163169"/>
                </a:lnTo>
                <a:lnTo>
                  <a:pt x="486625" y="163169"/>
                </a:lnTo>
                <a:lnTo>
                  <a:pt x="494030" y="163563"/>
                </a:lnTo>
                <a:lnTo>
                  <a:pt x="507911" y="165303"/>
                </a:lnTo>
                <a:lnTo>
                  <a:pt x="513930" y="165684"/>
                </a:lnTo>
                <a:lnTo>
                  <a:pt x="514337" y="163169"/>
                </a:lnTo>
                <a:lnTo>
                  <a:pt x="521385" y="120497"/>
                </a:lnTo>
                <a:close/>
              </a:path>
              <a:path w="638175" h="647700">
                <a:moveTo>
                  <a:pt x="638073" y="95389"/>
                </a:moveTo>
                <a:lnTo>
                  <a:pt x="630694" y="58254"/>
                </a:lnTo>
                <a:lnTo>
                  <a:pt x="610755" y="27927"/>
                </a:lnTo>
                <a:lnTo>
                  <a:pt x="581507" y="7493"/>
                </a:lnTo>
                <a:lnTo>
                  <a:pt x="546214" y="0"/>
                </a:lnTo>
                <a:lnTo>
                  <a:pt x="94348" y="0"/>
                </a:lnTo>
                <a:lnTo>
                  <a:pt x="57607" y="7493"/>
                </a:lnTo>
                <a:lnTo>
                  <a:pt x="27609" y="27927"/>
                </a:lnTo>
                <a:lnTo>
                  <a:pt x="7404" y="58254"/>
                </a:lnTo>
                <a:lnTo>
                  <a:pt x="0" y="95389"/>
                </a:lnTo>
                <a:lnTo>
                  <a:pt x="0" y="552297"/>
                </a:lnTo>
                <a:lnTo>
                  <a:pt x="7404" y="589445"/>
                </a:lnTo>
                <a:lnTo>
                  <a:pt x="27609" y="619772"/>
                </a:lnTo>
                <a:lnTo>
                  <a:pt x="57607" y="640207"/>
                </a:lnTo>
                <a:lnTo>
                  <a:pt x="94348" y="647700"/>
                </a:lnTo>
                <a:lnTo>
                  <a:pt x="320281" y="647700"/>
                </a:lnTo>
                <a:lnTo>
                  <a:pt x="320281" y="379069"/>
                </a:lnTo>
                <a:lnTo>
                  <a:pt x="283032" y="379069"/>
                </a:lnTo>
                <a:lnTo>
                  <a:pt x="275767" y="377748"/>
                </a:lnTo>
                <a:lnTo>
                  <a:pt x="269684" y="374065"/>
                </a:lnTo>
                <a:lnTo>
                  <a:pt x="265925" y="368490"/>
                </a:lnTo>
                <a:lnTo>
                  <a:pt x="265658" y="361505"/>
                </a:lnTo>
                <a:lnTo>
                  <a:pt x="265658" y="283679"/>
                </a:lnTo>
                <a:lnTo>
                  <a:pt x="266966" y="276352"/>
                </a:lnTo>
                <a:lnTo>
                  <a:pt x="270611" y="270192"/>
                </a:lnTo>
                <a:lnTo>
                  <a:pt x="276123" y="266382"/>
                </a:lnTo>
                <a:lnTo>
                  <a:pt x="283032" y="266103"/>
                </a:lnTo>
                <a:lnTo>
                  <a:pt x="320281" y="266103"/>
                </a:lnTo>
                <a:lnTo>
                  <a:pt x="320281" y="198323"/>
                </a:lnTo>
                <a:lnTo>
                  <a:pt x="327609" y="150545"/>
                </a:lnTo>
                <a:lnTo>
                  <a:pt x="349135" y="115481"/>
                </a:lnTo>
                <a:lnTo>
                  <a:pt x="384162" y="91706"/>
                </a:lnTo>
                <a:lnTo>
                  <a:pt x="432003" y="77812"/>
                </a:lnTo>
                <a:lnTo>
                  <a:pt x="466750" y="75311"/>
                </a:lnTo>
                <a:lnTo>
                  <a:pt x="485800" y="76212"/>
                </a:lnTo>
                <a:lnTo>
                  <a:pt x="505548" y="78765"/>
                </a:lnTo>
                <a:lnTo>
                  <a:pt x="525754" y="82727"/>
                </a:lnTo>
                <a:lnTo>
                  <a:pt x="556145" y="90385"/>
                </a:lnTo>
                <a:lnTo>
                  <a:pt x="561111" y="100418"/>
                </a:lnTo>
                <a:lnTo>
                  <a:pt x="561111" y="107950"/>
                </a:lnTo>
                <a:lnTo>
                  <a:pt x="548690" y="193294"/>
                </a:lnTo>
                <a:lnTo>
                  <a:pt x="548690" y="198323"/>
                </a:lnTo>
                <a:lnTo>
                  <a:pt x="543725" y="203339"/>
                </a:lnTo>
                <a:lnTo>
                  <a:pt x="538759" y="205854"/>
                </a:lnTo>
                <a:lnTo>
                  <a:pt x="536282" y="208368"/>
                </a:lnTo>
                <a:lnTo>
                  <a:pt x="521385" y="208368"/>
                </a:lnTo>
                <a:lnTo>
                  <a:pt x="518896" y="205854"/>
                </a:lnTo>
                <a:lnTo>
                  <a:pt x="511403" y="204012"/>
                </a:lnTo>
                <a:lnTo>
                  <a:pt x="503682" y="202412"/>
                </a:lnTo>
                <a:lnTo>
                  <a:pt x="495503" y="201269"/>
                </a:lnTo>
                <a:lnTo>
                  <a:pt x="486625" y="200837"/>
                </a:lnTo>
                <a:lnTo>
                  <a:pt x="479183" y="200837"/>
                </a:lnTo>
                <a:lnTo>
                  <a:pt x="474218" y="203339"/>
                </a:lnTo>
                <a:lnTo>
                  <a:pt x="461289" y="206489"/>
                </a:lnTo>
                <a:lnTo>
                  <a:pt x="454660" y="211505"/>
                </a:lnTo>
                <a:lnTo>
                  <a:pt x="452208" y="217474"/>
                </a:lnTo>
                <a:lnTo>
                  <a:pt x="451866" y="223431"/>
                </a:lnTo>
                <a:lnTo>
                  <a:pt x="451866" y="266103"/>
                </a:lnTo>
                <a:lnTo>
                  <a:pt x="531317" y="266103"/>
                </a:lnTo>
                <a:lnTo>
                  <a:pt x="536282" y="268617"/>
                </a:lnTo>
                <a:lnTo>
                  <a:pt x="541248" y="273634"/>
                </a:lnTo>
                <a:lnTo>
                  <a:pt x="546214" y="283679"/>
                </a:lnTo>
                <a:lnTo>
                  <a:pt x="543725" y="288696"/>
                </a:lnTo>
                <a:lnTo>
                  <a:pt x="526351" y="364020"/>
                </a:lnTo>
                <a:lnTo>
                  <a:pt x="523862" y="371551"/>
                </a:lnTo>
                <a:lnTo>
                  <a:pt x="516420" y="379069"/>
                </a:lnTo>
                <a:lnTo>
                  <a:pt x="451866" y="379069"/>
                </a:lnTo>
                <a:lnTo>
                  <a:pt x="451866" y="647700"/>
                </a:lnTo>
                <a:lnTo>
                  <a:pt x="546214" y="647700"/>
                </a:lnTo>
                <a:lnTo>
                  <a:pt x="582904" y="640207"/>
                </a:lnTo>
                <a:lnTo>
                  <a:pt x="612622" y="619772"/>
                </a:lnTo>
                <a:lnTo>
                  <a:pt x="632091" y="589445"/>
                </a:lnTo>
                <a:lnTo>
                  <a:pt x="638073" y="552297"/>
                </a:lnTo>
                <a:lnTo>
                  <a:pt x="638073" y="95389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144878" y="7568552"/>
            <a:ext cx="638175" cy="647700"/>
            <a:chOff x="8144878" y="7568552"/>
            <a:chExt cx="638175" cy="647700"/>
          </a:xfrm>
        </p:grpSpPr>
        <p:sp>
          <p:nvSpPr>
            <p:cNvPr id="9" name="object 9"/>
            <p:cNvSpPr/>
            <p:nvPr/>
          </p:nvSpPr>
          <p:spPr>
            <a:xfrm>
              <a:off x="8259102" y="7684033"/>
              <a:ext cx="412750" cy="417195"/>
            </a:xfrm>
            <a:custGeom>
              <a:avLst/>
              <a:gdLst/>
              <a:ahLst/>
              <a:cxnLst/>
              <a:rect l="l" t="t" r="r" b="b"/>
              <a:pathLst>
                <a:path w="412750" h="417195">
                  <a:moveTo>
                    <a:pt x="355092" y="0"/>
                  </a:moveTo>
                  <a:lnTo>
                    <a:pt x="54635" y="0"/>
                  </a:lnTo>
                  <a:lnTo>
                    <a:pt x="33173" y="4431"/>
                  </a:lnTo>
                  <a:lnTo>
                    <a:pt x="15206" y="16627"/>
                  </a:lnTo>
                  <a:lnTo>
                    <a:pt x="3295" y="34943"/>
                  </a:lnTo>
                  <a:lnTo>
                    <a:pt x="0" y="57734"/>
                  </a:lnTo>
                  <a:lnTo>
                    <a:pt x="0" y="358990"/>
                  </a:lnTo>
                  <a:lnTo>
                    <a:pt x="4345" y="380722"/>
                  </a:lnTo>
                  <a:lnTo>
                    <a:pt x="16140" y="399161"/>
                  </a:lnTo>
                  <a:lnTo>
                    <a:pt x="33523" y="411951"/>
                  </a:lnTo>
                  <a:lnTo>
                    <a:pt x="54635" y="416737"/>
                  </a:lnTo>
                  <a:lnTo>
                    <a:pt x="355092" y="416737"/>
                  </a:lnTo>
                  <a:lnTo>
                    <a:pt x="376585" y="412304"/>
                  </a:lnTo>
                  <a:lnTo>
                    <a:pt x="394820" y="400103"/>
                  </a:lnTo>
                  <a:lnTo>
                    <a:pt x="407469" y="381783"/>
                  </a:lnTo>
                  <a:lnTo>
                    <a:pt x="412203" y="358990"/>
                  </a:lnTo>
                  <a:lnTo>
                    <a:pt x="412203" y="341414"/>
                  </a:lnTo>
                  <a:lnTo>
                    <a:pt x="206108" y="341414"/>
                  </a:lnTo>
                  <a:lnTo>
                    <a:pt x="164764" y="334565"/>
                  </a:lnTo>
                  <a:lnTo>
                    <a:pt x="128668" y="315547"/>
                  </a:lnTo>
                  <a:lnTo>
                    <a:pt x="100082" y="286648"/>
                  </a:lnTo>
                  <a:lnTo>
                    <a:pt x="81271" y="250159"/>
                  </a:lnTo>
                  <a:lnTo>
                    <a:pt x="74498" y="208368"/>
                  </a:lnTo>
                  <a:lnTo>
                    <a:pt x="81271" y="166572"/>
                  </a:lnTo>
                  <a:lnTo>
                    <a:pt x="100082" y="130078"/>
                  </a:lnTo>
                  <a:lnTo>
                    <a:pt x="128668" y="101178"/>
                  </a:lnTo>
                  <a:lnTo>
                    <a:pt x="164764" y="82159"/>
                  </a:lnTo>
                  <a:lnTo>
                    <a:pt x="206108" y="75311"/>
                  </a:lnTo>
                  <a:lnTo>
                    <a:pt x="297980" y="75311"/>
                  </a:lnTo>
                  <a:lnTo>
                    <a:pt x="301007" y="60951"/>
                  </a:lnTo>
                  <a:lnTo>
                    <a:pt x="309156" y="48948"/>
                  </a:lnTo>
                  <a:lnTo>
                    <a:pt x="321029" y="40713"/>
                  </a:lnTo>
                  <a:lnTo>
                    <a:pt x="335229" y="37655"/>
                  </a:lnTo>
                  <a:lnTo>
                    <a:pt x="408153" y="37655"/>
                  </a:lnTo>
                  <a:lnTo>
                    <a:pt x="407820" y="36004"/>
                  </a:lnTo>
                  <a:lnTo>
                    <a:pt x="395754" y="17570"/>
                  </a:lnTo>
                  <a:lnTo>
                    <a:pt x="377635" y="4784"/>
                  </a:lnTo>
                  <a:lnTo>
                    <a:pt x="355092" y="0"/>
                  </a:lnTo>
                  <a:close/>
                </a:path>
                <a:path w="412750" h="417195">
                  <a:moveTo>
                    <a:pt x="297980" y="75311"/>
                  </a:moveTo>
                  <a:lnTo>
                    <a:pt x="206108" y="75311"/>
                  </a:lnTo>
                  <a:lnTo>
                    <a:pt x="247426" y="82159"/>
                  </a:lnTo>
                  <a:lnTo>
                    <a:pt x="283379" y="101178"/>
                  </a:lnTo>
                  <a:lnTo>
                    <a:pt x="311587" y="130078"/>
                  </a:lnTo>
                  <a:lnTo>
                    <a:pt x="329664" y="166572"/>
                  </a:lnTo>
                  <a:lnTo>
                    <a:pt x="335229" y="208368"/>
                  </a:lnTo>
                  <a:lnTo>
                    <a:pt x="324830" y="259868"/>
                  </a:lnTo>
                  <a:lnTo>
                    <a:pt x="296738" y="302190"/>
                  </a:lnTo>
                  <a:lnTo>
                    <a:pt x="255612" y="330862"/>
                  </a:lnTo>
                  <a:lnTo>
                    <a:pt x="206108" y="341414"/>
                  </a:lnTo>
                  <a:lnTo>
                    <a:pt x="412203" y="341414"/>
                  </a:lnTo>
                  <a:lnTo>
                    <a:pt x="412203" y="112966"/>
                  </a:lnTo>
                  <a:lnTo>
                    <a:pt x="335229" y="112966"/>
                  </a:lnTo>
                  <a:lnTo>
                    <a:pt x="321029" y="109906"/>
                  </a:lnTo>
                  <a:lnTo>
                    <a:pt x="309156" y="101668"/>
                  </a:lnTo>
                  <a:lnTo>
                    <a:pt x="301007" y="89665"/>
                  </a:lnTo>
                  <a:lnTo>
                    <a:pt x="297980" y="75311"/>
                  </a:lnTo>
                  <a:close/>
                </a:path>
                <a:path w="412750" h="417195">
                  <a:moveTo>
                    <a:pt x="408153" y="37655"/>
                  </a:moveTo>
                  <a:lnTo>
                    <a:pt x="335229" y="37655"/>
                  </a:lnTo>
                  <a:lnTo>
                    <a:pt x="349429" y="40713"/>
                  </a:lnTo>
                  <a:lnTo>
                    <a:pt x="361302" y="48948"/>
                  </a:lnTo>
                  <a:lnTo>
                    <a:pt x="369451" y="60951"/>
                  </a:lnTo>
                  <a:lnTo>
                    <a:pt x="372478" y="75311"/>
                  </a:lnTo>
                  <a:lnTo>
                    <a:pt x="369451" y="89665"/>
                  </a:lnTo>
                  <a:lnTo>
                    <a:pt x="361302" y="101668"/>
                  </a:lnTo>
                  <a:lnTo>
                    <a:pt x="349429" y="109906"/>
                  </a:lnTo>
                  <a:lnTo>
                    <a:pt x="335229" y="112966"/>
                  </a:lnTo>
                  <a:lnTo>
                    <a:pt x="412203" y="112966"/>
                  </a:lnTo>
                  <a:lnTo>
                    <a:pt x="412203" y="57734"/>
                  </a:lnTo>
                  <a:lnTo>
                    <a:pt x="408153" y="37655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0837" y="7797000"/>
              <a:ext cx="186245" cy="1907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44878" y="7568552"/>
              <a:ext cx="638175" cy="647700"/>
            </a:xfrm>
            <a:custGeom>
              <a:avLst/>
              <a:gdLst/>
              <a:ahLst/>
              <a:cxnLst/>
              <a:rect l="l" t="t" r="r" b="b"/>
              <a:pathLst>
                <a:path w="638175" h="647700">
                  <a:moveTo>
                    <a:pt x="543814" y="0"/>
                  </a:moveTo>
                  <a:lnTo>
                    <a:pt x="94361" y="0"/>
                  </a:lnTo>
                  <a:lnTo>
                    <a:pt x="57617" y="7530"/>
                  </a:lnTo>
                  <a:lnTo>
                    <a:pt x="27625" y="28240"/>
                  </a:lnTo>
                  <a:lnTo>
                    <a:pt x="7410" y="59305"/>
                  </a:lnTo>
                  <a:lnTo>
                    <a:pt x="0" y="97904"/>
                  </a:lnTo>
                  <a:lnTo>
                    <a:pt x="0" y="549783"/>
                  </a:lnTo>
                  <a:lnTo>
                    <a:pt x="7410" y="586969"/>
                  </a:lnTo>
                  <a:lnTo>
                    <a:pt x="27625" y="617567"/>
                  </a:lnTo>
                  <a:lnTo>
                    <a:pt x="57617" y="638753"/>
                  </a:lnTo>
                  <a:lnTo>
                    <a:pt x="94361" y="647700"/>
                  </a:lnTo>
                  <a:lnTo>
                    <a:pt x="543814" y="647700"/>
                  </a:lnTo>
                  <a:lnTo>
                    <a:pt x="580557" y="640167"/>
                  </a:lnTo>
                  <a:lnTo>
                    <a:pt x="610549" y="619453"/>
                  </a:lnTo>
                  <a:lnTo>
                    <a:pt x="630764" y="588383"/>
                  </a:lnTo>
                  <a:lnTo>
                    <a:pt x="634317" y="569874"/>
                  </a:lnTo>
                  <a:lnTo>
                    <a:pt x="168859" y="569874"/>
                  </a:lnTo>
                  <a:lnTo>
                    <a:pt x="132149" y="562381"/>
                  </a:lnTo>
                  <a:lnTo>
                    <a:pt x="102428" y="541942"/>
                  </a:lnTo>
                  <a:lnTo>
                    <a:pt x="82952" y="511618"/>
                  </a:lnTo>
                  <a:lnTo>
                    <a:pt x="76974" y="474472"/>
                  </a:lnTo>
                  <a:lnTo>
                    <a:pt x="76974" y="173215"/>
                  </a:lnTo>
                  <a:lnTo>
                    <a:pt x="84346" y="136068"/>
                  </a:lnTo>
                  <a:lnTo>
                    <a:pt x="104290" y="105744"/>
                  </a:lnTo>
                  <a:lnTo>
                    <a:pt x="133547" y="85306"/>
                  </a:lnTo>
                  <a:lnTo>
                    <a:pt x="168859" y="77812"/>
                  </a:lnTo>
                  <a:lnTo>
                    <a:pt x="634170" y="77812"/>
                  </a:lnTo>
                  <a:lnTo>
                    <a:pt x="630764" y="60718"/>
                  </a:lnTo>
                  <a:lnTo>
                    <a:pt x="610549" y="30121"/>
                  </a:lnTo>
                  <a:lnTo>
                    <a:pt x="580557" y="8939"/>
                  </a:lnTo>
                  <a:lnTo>
                    <a:pt x="543814" y="0"/>
                  </a:lnTo>
                  <a:close/>
                </a:path>
                <a:path w="638175" h="647700">
                  <a:moveTo>
                    <a:pt x="634170" y="77812"/>
                  </a:moveTo>
                  <a:lnTo>
                    <a:pt x="469315" y="77812"/>
                  </a:lnTo>
                  <a:lnTo>
                    <a:pt x="506058" y="85306"/>
                  </a:lnTo>
                  <a:lnTo>
                    <a:pt x="536051" y="105744"/>
                  </a:lnTo>
                  <a:lnTo>
                    <a:pt x="556265" y="136068"/>
                  </a:lnTo>
                  <a:lnTo>
                    <a:pt x="563676" y="173215"/>
                  </a:lnTo>
                  <a:lnTo>
                    <a:pt x="563676" y="474472"/>
                  </a:lnTo>
                  <a:lnTo>
                    <a:pt x="556265" y="511618"/>
                  </a:lnTo>
                  <a:lnTo>
                    <a:pt x="536051" y="541942"/>
                  </a:lnTo>
                  <a:lnTo>
                    <a:pt x="506058" y="562381"/>
                  </a:lnTo>
                  <a:lnTo>
                    <a:pt x="469315" y="569874"/>
                  </a:lnTo>
                  <a:lnTo>
                    <a:pt x="634317" y="569874"/>
                  </a:lnTo>
                  <a:lnTo>
                    <a:pt x="638175" y="549783"/>
                  </a:lnTo>
                  <a:lnTo>
                    <a:pt x="638175" y="97904"/>
                  </a:lnTo>
                  <a:lnTo>
                    <a:pt x="634170" y="77812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85201" y="4323125"/>
            <a:ext cx="360934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-114" dirty="0"/>
              <a:t>Thanks!</a:t>
            </a:r>
            <a:endParaRPr sz="7850" dirty="0"/>
          </a:p>
        </p:txBody>
      </p:sp>
      <p:sp>
        <p:nvSpPr>
          <p:cNvPr id="13" name="object 13"/>
          <p:cNvSpPr txBox="1"/>
          <p:nvPr/>
        </p:nvSpPr>
        <p:spPr>
          <a:xfrm>
            <a:off x="6635750" y="6140450"/>
            <a:ext cx="5317490" cy="507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99"/>
              </a:lnSpc>
              <a:spcBef>
                <a:spcPts val="100"/>
              </a:spcBef>
            </a:pPr>
            <a:r>
              <a:rPr sz="3150" spc="-80" dirty="0">
                <a:solidFill>
                  <a:srgbClr val="B75442"/>
                </a:solidFill>
                <a:latin typeface="Verdana"/>
                <a:cs typeface="Verdana"/>
              </a:rPr>
              <a:t>Do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95" dirty="0">
                <a:solidFill>
                  <a:srgbClr val="B75442"/>
                </a:solidFill>
                <a:latin typeface="Verdana"/>
                <a:cs typeface="Verdana"/>
              </a:rPr>
              <a:t>you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25" dirty="0">
                <a:solidFill>
                  <a:srgbClr val="B75442"/>
                </a:solidFill>
                <a:latin typeface="Verdana"/>
                <a:cs typeface="Verdana"/>
              </a:rPr>
              <a:t>have</a:t>
            </a:r>
            <a:r>
              <a:rPr sz="31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B75442"/>
                </a:solidFill>
                <a:latin typeface="Verdana"/>
                <a:cs typeface="Verdana"/>
              </a:rPr>
              <a:t>any</a:t>
            </a:r>
            <a:r>
              <a:rPr sz="3150" spc="-22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B75442"/>
                </a:solidFill>
                <a:latin typeface="Verdana"/>
                <a:cs typeface="Verdana"/>
              </a:rPr>
              <a:t>questions? 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4"/>
                </a:lnTo>
                <a:lnTo>
                  <a:pt x="13234272" y="352424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88550" y="3671016"/>
            <a:ext cx="7317105" cy="2945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6010"/>
              </a:lnSpc>
              <a:spcBef>
                <a:spcPts val="125"/>
              </a:spcBef>
            </a:pPr>
            <a:r>
              <a:rPr sz="5450" b="1" dirty="0">
                <a:solidFill>
                  <a:srgbClr val="434343"/>
                </a:solidFill>
                <a:latin typeface="MathJax_SansSerif"/>
                <a:cs typeface="MathJax_SansSerif"/>
              </a:rPr>
              <a:t>EXPLAIN</a:t>
            </a:r>
            <a:r>
              <a:rPr sz="5450" b="1" spc="660" dirty="0">
                <a:solidFill>
                  <a:srgbClr val="434343"/>
                </a:solidFill>
                <a:latin typeface="MathJax_SansSerif"/>
                <a:cs typeface="MathJax_SansSerif"/>
              </a:rPr>
              <a:t> </a:t>
            </a:r>
            <a:r>
              <a:rPr sz="5450" b="1" spc="-10" dirty="0">
                <a:solidFill>
                  <a:srgbClr val="434343"/>
                </a:solidFill>
                <a:latin typeface="MathJax_SansSerif"/>
                <a:cs typeface="MathJax_SansSerif"/>
              </a:rPr>
              <a:t>ELEMENTS</a:t>
            </a:r>
            <a:endParaRPr sz="5450" dirty="0">
              <a:latin typeface="MathJax_SansSerif"/>
              <a:cs typeface="MathJax_SansSerif"/>
            </a:endParaRPr>
          </a:p>
          <a:p>
            <a:pPr marL="408305" marR="400050" indent="-635" algn="ctr">
              <a:lnSpc>
                <a:spcPts val="5480"/>
              </a:lnSpc>
              <a:spcBef>
                <a:spcPts val="530"/>
              </a:spcBef>
            </a:pPr>
            <a:r>
              <a:rPr sz="5450" b="1" spc="-55" dirty="0">
                <a:solidFill>
                  <a:srgbClr val="434343"/>
                </a:solidFill>
                <a:latin typeface="MathJax_SansSerif"/>
                <a:cs typeface="MathJax_SansSerif"/>
              </a:rPr>
              <a:t>,PROCESS</a:t>
            </a:r>
            <a:r>
              <a:rPr sz="5450" b="1" spc="-155" dirty="0">
                <a:solidFill>
                  <a:srgbClr val="434343"/>
                </a:solidFill>
                <a:latin typeface="MathJax_SansSerif"/>
                <a:cs typeface="MathJax_SansSerif"/>
              </a:rPr>
              <a:t> </a:t>
            </a:r>
            <a:r>
              <a:rPr sz="5450" b="1" spc="-25" dirty="0">
                <a:solidFill>
                  <a:srgbClr val="434343"/>
                </a:solidFill>
                <a:latin typeface="MathJax_SansSerif"/>
                <a:cs typeface="MathJax_SansSerif"/>
              </a:rPr>
              <a:t>AND </a:t>
            </a:r>
            <a:r>
              <a:rPr sz="5450" b="1" dirty="0">
                <a:solidFill>
                  <a:srgbClr val="434343"/>
                </a:solidFill>
                <a:latin typeface="MathJax_SansSerif"/>
                <a:cs typeface="MathJax_SansSerif"/>
              </a:rPr>
              <a:t>PRINCIPLES</a:t>
            </a:r>
            <a:r>
              <a:rPr sz="5450" b="1" spc="80" dirty="0">
                <a:solidFill>
                  <a:srgbClr val="434343"/>
                </a:solidFill>
                <a:latin typeface="MathJax_SansSerif"/>
                <a:cs typeface="MathJax_SansSerif"/>
              </a:rPr>
              <a:t> </a:t>
            </a:r>
            <a:r>
              <a:rPr sz="5450" b="1" spc="85" dirty="0">
                <a:solidFill>
                  <a:srgbClr val="434343"/>
                </a:solidFill>
                <a:latin typeface="MathJax_SansSerif"/>
                <a:cs typeface="MathJax_SansSerif"/>
              </a:rPr>
              <a:t>OF </a:t>
            </a:r>
            <a:r>
              <a:rPr sz="5450" b="1" spc="-25" dirty="0">
                <a:solidFill>
                  <a:srgbClr val="434343"/>
                </a:solidFill>
                <a:latin typeface="MathJax_SansSerif"/>
                <a:cs typeface="MathJax_SansSerif"/>
              </a:rPr>
              <a:t>COMMUNICATION</a:t>
            </a:r>
            <a:endParaRPr sz="5450" dirty="0">
              <a:latin typeface="MathJax_SansSerif"/>
              <a:cs typeface="MathJax_SansSerif"/>
            </a:endParaRPr>
          </a:p>
        </p:txBody>
      </p:sp>
    </p:spTree>
    <p:extLst>
      <p:ext uri="{BB962C8B-B14F-4D97-AF65-F5344CB8AC3E}">
        <p14:creationId xmlns:p14="http://schemas.microsoft.com/office/powerpoint/2010/main" val="235651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10544" y="2051170"/>
            <a:ext cx="4568190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00" spc="-40" dirty="0"/>
              <a:t>INTRODUCTION</a:t>
            </a:r>
            <a:endParaRPr sz="47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42948" y="3264839"/>
            <a:ext cx="1194181" cy="3434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75088" y="3683939"/>
            <a:ext cx="1491449" cy="2769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66372" y="3757422"/>
            <a:ext cx="1615287" cy="2699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11681" y="3683939"/>
            <a:ext cx="1532255" cy="3434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859438" y="5360339"/>
            <a:ext cx="1825574" cy="3434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980600" y="3175673"/>
            <a:ext cx="6221730" cy="2969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105"/>
              </a:spcBef>
              <a:tabLst>
                <a:tab pos="5253990" algn="l"/>
              </a:tabLst>
            </a:pP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This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/>
                <a:cs typeface="Verdana"/>
              </a:rPr>
              <a:t>presentation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will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12700" marR="5080" indent="1473200">
              <a:lnSpc>
                <a:spcPct val="100000"/>
              </a:lnSpc>
              <a:tabLst>
                <a:tab pos="3300729" algn="l"/>
                <a:tab pos="5859780" algn="l"/>
              </a:tabLst>
            </a:pPr>
            <a:r>
              <a:rPr sz="2750" spc="-45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40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75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of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communication.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We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/>
                <a:cs typeface="Verdana"/>
              </a:rPr>
              <a:t>will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delve</a:t>
            </a:r>
            <a:r>
              <a:rPr sz="275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/>
                <a:cs typeface="Verdana"/>
              </a:rPr>
              <a:t>into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60960" marR="87630" indent="-635" algn="ctr">
              <a:lnSpc>
                <a:spcPct val="100000"/>
              </a:lnSpc>
              <a:tabLst>
                <a:tab pos="3169920" algn="l"/>
              </a:tabLst>
            </a:pPr>
            <a:r>
              <a:rPr sz="2750" spc="-100" dirty="0">
                <a:solidFill>
                  <a:srgbClr val="B75442"/>
                </a:solidFill>
                <a:latin typeface="Verdana"/>
                <a:cs typeface="Verdana"/>
              </a:rPr>
              <a:t>various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aspects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verbal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sz="275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B75442"/>
                </a:solidFill>
                <a:latin typeface="Verdana"/>
                <a:cs typeface="Verdana"/>
              </a:rPr>
              <a:t>non- </a:t>
            </a:r>
            <a:r>
              <a:rPr sz="2750" spc="-70" dirty="0">
                <a:solidFill>
                  <a:srgbClr val="B75442"/>
                </a:solidFill>
                <a:latin typeface="Verdana"/>
                <a:cs typeface="Verdana"/>
              </a:rPr>
              <a:t>verbal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/>
                <a:cs typeface="Verdana"/>
              </a:rPr>
              <a:t>communication,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/>
                <a:cs typeface="Verdana"/>
              </a:rPr>
              <a:t>well</a:t>
            </a:r>
            <a:r>
              <a:rPr sz="275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/>
                <a:cs typeface="Verdana"/>
              </a:rPr>
              <a:t>as</a:t>
            </a:r>
            <a:r>
              <a:rPr sz="275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/>
                <a:cs typeface="Verdana"/>
              </a:rPr>
              <a:t>the </a:t>
            </a:r>
            <a:r>
              <a:rPr sz="2750" spc="-80" dirty="0">
                <a:solidFill>
                  <a:srgbClr val="B75442"/>
                </a:solidFill>
                <a:latin typeface="Verdana"/>
                <a:cs typeface="Verdana"/>
              </a:rPr>
              <a:t>role</a:t>
            </a:r>
            <a:r>
              <a:rPr sz="275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B75442"/>
                </a:solidFill>
                <a:latin typeface="Verdana"/>
                <a:cs typeface="Verdana"/>
              </a:rPr>
              <a:t>of</a:t>
            </a:r>
            <a:r>
              <a:rPr sz="275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750" spc="-150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sz="275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/>
                <a:cs typeface="Verdana"/>
              </a:rPr>
              <a:t>modern</a:t>
            </a:r>
            <a:endParaRPr sz="2750">
              <a:latin typeface="Verdana"/>
              <a:cs typeface="Verdana"/>
            </a:endParaRPr>
          </a:p>
          <a:p>
            <a:pPr marR="26034" algn="ctr">
              <a:lnSpc>
                <a:spcPct val="100000"/>
              </a:lnSpc>
              <a:spcBef>
                <a:spcPts val="75"/>
              </a:spcBef>
            </a:pPr>
            <a:r>
              <a:rPr sz="2750" spc="-50" dirty="0">
                <a:solidFill>
                  <a:srgbClr val="B75442"/>
                </a:solidFill>
                <a:latin typeface="Verdana"/>
                <a:cs typeface="Verdana"/>
              </a:rPr>
              <a:t>communication.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5739" y="1842797"/>
            <a:ext cx="7715249" cy="5876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2050" y="2103184"/>
            <a:ext cx="4010025" cy="9658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indent="417830">
              <a:lnSpc>
                <a:spcPts val="3379"/>
              </a:lnSpc>
              <a:spcBef>
                <a:spcPts val="750"/>
              </a:spcBef>
            </a:pPr>
            <a:r>
              <a:rPr sz="3350" dirty="0"/>
              <a:t>ELEMENTS</a:t>
            </a:r>
            <a:r>
              <a:rPr sz="3350" spc="90" dirty="0"/>
              <a:t> </a:t>
            </a:r>
            <a:r>
              <a:rPr sz="3350" spc="45" dirty="0"/>
              <a:t>OF </a:t>
            </a:r>
            <a:r>
              <a:rPr sz="3350" spc="-25" dirty="0"/>
              <a:t>COMMUNICATION</a:t>
            </a:r>
            <a:endParaRPr sz="33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2839" y="3271710"/>
            <a:ext cx="1142288" cy="2818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33309" y="3181204"/>
            <a:ext cx="10413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4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1357" y="3765588"/>
            <a:ext cx="1481950" cy="2747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47871" y="3690810"/>
            <a:ext cx="1283652" cy="2818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8529" y="3709339"/>
            <a:ext cx="1326337" cy="2633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13394" y="4119435"/>
            <a:ext cx="1557680" cy="2818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95208" y="3181204"/>
            <a:ext cx="5705475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5"/>
              </a:spcBef>
            </a:pPr>
            <a:r>
              <a:rPr sz="2800" spc="-110" dirty="0">
                <a:solidFill>
                  <a:srgbClr val="B75442"/>
                </a:solidFill>
                <a:latin typeface="Verdana"/>
                <a:cs typeface="Verdana"/>
              </a:rPr>
              <a:t>Communication</a:t>
            </a:r>
            <a:r>
              <a:rPr sz="280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B75442"/>
                </a:solidFill>
                <a:latin typeface="Verdana"/>
                <a:cs typeface="Verdana"/>
              </a:rPr>
              <a:t>involves</a:t>
            </a:r>
            <a:r>
              <a:rPr sz="280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endParaRPr sz="2800" dirty="0">
              <a:latin typeface="Verdana"/>
              <a:cs typeface="Verdana"/>
            </a:endParaRPr>
          </a:p>
          <a:p>
            <a:pPr marL="1859280">
              <a:lnSpc>
                <a:spcPts val="3329"/>
              </a:lnSpc>
              <a:tabLst>
                <a:tab pos="3350260" algn="l"/>
                <a:tab pos="4870450" algn="l"/>
              </a:tabLst>
            </a:pPr>
            <a:r>
              <a:rPr sz="2800" spc="-44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80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800" spc="-44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800" dirty="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sz="2800" spc="-395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sz="280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endParaRPr sz="2800" dirty="0">
              <a:latin typeface="Verdana"/>
              <a:cs typeface="Verdana"/>
            </a:endParaRPr>
          </a:p>
          <a:p>
            <a:pPr marL="1975485">
              <a:lnSpc>
                <a:spcPct val="100000"/>
              </a:lnSpc>
              <a:spcBef>
                <a:spcPts val="15"/>
              </a:spcBef>
            </a:pPr>
            <a:r>
              <a:rPr sz="2800" spc="-45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sz="280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90" dirty="0">
                <a:solidFill>
                  <a:srgbClr val="B75442"/>
                </a:solidFill>
                <a:latin typeface="Verdana"/>
                <a:cs typeface="Verdana"/>
              </a:rPr>
              <a:t>Understanding</a:t>
            </a:r>
            <a:r>
              <a:rPr sz="280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75442"/>
                </a:solidFill>
                <a:latin typeface="Verdana"/>
                <a:cs typeface="Verdana"/>
              </a:rPr>
              <a:t>these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0349" y="4457554"/>
            <a:ext cx="6612255" cy="17392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400"/>
              </a:lnSpc>
              <a:spcBef>
                <a:spcPts val="90"/>
              </a:spcBef>
            </a:pPr>
            <a:r>
              <a:rPr sz="2800" spc="-105" dirty="0">
                <a:solidFill>
                  <a:srgbClr val="B75442"/>
                </a:solidFill>
                <a:latin typeface="Verdana"/>
                <a:cs typeface="Verdana"/>
              </a:rPr>
              <a:t>elements</a:t>
            </a:r>
            <a:r>
              <a:rPr sz="280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B75442"/>
                </a:solidFill>
                <a:latin typeface="Verdana"/>
                <a:cs typeface="Verdana"/>
              </a:rPr>
              <a:t>is</a:t>
            </a:r>
            <a:r>
              <a:rPr sz="280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B75442"/>
                </a:solidFill>
                <a:latin typeface="Verdana"/>
                <a:cs typeface="Verdana"/>
              </a:rPr>
              <a:t>crucial</a:t>
            </a:r>
            <a:r>
              <a:rPr sz="280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B75442"/>
                </a:solidFill>
                <a:latin typeface="Verdana"/>
                <a:cs typeface="Verdana"/>
              </a:rPr>
              <a:t>for</a:t>
            </a:r>
            <a:r>
              <a:rPr sz="2800" spc="-21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sz="2800" spc="80" dirty="0">
                <a:solidFill>
                  <a:srgbClr val="B75442"/>
                </a:solidFill>
                <a:latin typeface="Verdana"/>
                <a:cs typeface="Verdana"/>
              </a:rPr>
              <a:t>  </a:t>
            </a:r>
            <a:r>
              <a:rPr sz="2800" spc="-10" dirty="0">
                <a:solidFill>
                  <a:srgbClr val="B75442"/>
                </a:solidFill>
                <a:latin typeface="Verdana"/>
                <a:cs typeface="Verdana"/>
              </a:rPr>
              <a:t>ective </a:t>
            </a:r>
            <a:r>
              <a:rPr sz="2800" spc="-100" dirty="0">
                <a:solidFill>
                  <a:srgbClr val="B75442"/>
                </a:solidFill>
                <a:latin typeface="Verdana"/>
                <a:cs typeface="Verdana"/>
              </a:rPr>
              <a:t>communication</a:t>
            </a:r>
            <a:r>
              <a:rPr sz="280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sz="280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B75442"/>
                </a:solidFill>
                <a:latin typeface="Verdana"/>
                <a:cs typeface="Verdana"/>
              </a:rPr>
              <a:t>any</a:t>
            </a:r>
            <a:r>
              <a:rPr sz="280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B75442"/>
                </a:solidFill>
                <a:latin typeface="Verdana"/>
                <a:cs typeface="Verdana"/>
              </a:rPr>
              <a:t>context,</a:t>
            </a:r>
            <a:r>
              <a:rPr sz="2800" spc="-18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rgbClr val="B75442"/>
                </a:solidFill>
                <a:latin typeface="Verdana"/>
                <a:cs typeface="Verdana"/>
              </a:rPr>
              <a:t>whether </a:t>
            </a:r>
            <a:r>
              <a:rPr sz="2800" spc="-114" dirty="0">
                <a:solidFill>
                  <a:srgbClr val="B75442"/>
                </a:solidFill>
                <a:latin typeface="Verdana"/>
                <a:cs typeface="Verdana"/>
              </a:rPr>
              <a:t>interpersonal,</a:t>
            </a:r>
            <a:r>
              <a:rPr sz="280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75442"/>
                </a:solidFill>
                <a:latin typeface="Verdana"/>
                <a:cs typeface="Verdana"/>
              </a:rPr>
              <a:t>organizational,</a:t>
            </a:r>
            <a:r>
              <a:rPr sz="280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B75442"/>
                </a:solidFill>
                <a:latin typeface="Verdana"/>
                <a:cs typeface="Verdana"/>
              </a:rPr>
              <a:t>or</a:t>
            </a:r>
            <a:r>
              <a:rPr sz="2800" spc="-16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B75442"/>
                </a:solidFill>
                <a:latin typeface="Verdana"/>
                <a:cs typeface="Verdana"/>
              </a:rPr>
              <a:t>mass </a:t>
            </a:r>
            <a:r>
              <a:rPr sz="2800" spc="-50" dirty="0">
                <a:solidFill>
                  <a:srgbClr val="B75442"/>
                </a:solidFill>
                <a:latin typeface="Verdana"/>
                <a:cs typeface="Verdana"/>
              </a:rPr>
              <a:t>communication.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2732" y="4060761"/>
            <a:ext cx="10287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50" dirty="0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z="3200" dirty="0"/>
              <a:t>VERBAL</a:t>
            </a:r>
            <a:r>
              <a:rPr sz="3200" spc="-55" dirty="0"/>
              <a:t> </a:t>
            </a:r>
            <a:r>
              <a:rPr sz="3200" spc="-60" dirty="0"/>
              <a:t>VS.</a:t>
            </a:r>
            <a:r>
              <a:rPr sz="3200" spc="-50" dirty="0"/>
              <a:t> </a:t>
            </a:r>
            <a:r>
              <a:rPr sz="3200" spc="95" dirty="0"/>
              <a:t>NON-</a:t>
            </a:r>
            <a:r>
              <a:rPr sz="3200" dirty="0"/>
              <a:t>VERBAL</a:t>
            </a:r>
            <a:r>
              <a:rPr sz="3200" spc="-55" dirty="0"/>
              <a:t> </a:t>
            </a:r>
            <a:r>
              <a:rPr sz="3200" spc="-10" dirty="0"/>
              <a:t>COMMUNICATION</a:t>
            </a:r>
            <a:endParaRPr sz="3200" dirty="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35C2B7-2502-A3AA-0064-963977ADAEC9}"/>
              </a:ext>
            </a:extLst>
          </p:cNvPr>
          <p:cNvSpPr txBox="1"/>
          <p:nvPr/>
        </p:nvSpPr>
        <p:spPr>
          <a:xfrm>
            <a:off x="311150" y="3016250"/>
            <a:ext cx="86987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5080" indent="-414020" algn="ctr">
              <a:lnSpc>
                <a:spcPct val="100000"/>
              </a:lnSpc>
              <a:spcBef>
                <a:spcPts val="105"/>
              </a:spcBef>
            </a:pPr>
            <a:r>
              <a:rPr lang="en-US" sz="2800" spc="-60" dirty="0">
                <a:solidFill>
                  <a:srgbClr val="B75442"/>
                </a:solidFill>
                <a:latin typeface="Verdana"/>
                <a:cs typeface="Verdana"/>
              </a:rPr>
              <a:t>Verbal</a:t>
            </a:r>
            <a:r>
              <a:rPr lang="en-US" sz="2800" spc="-18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95" dirty="0">
                <a:solidFill>
                  <a:srgbClr val="B75442"/>
                </a:solidFill>
                <a:latin typeface="Verdana"/>
                <a:cs typeface="Verdana"/>
              </a:rPr>
              <a:t>communication</a:t>
            </a:r>
            <a:r>
              <a:rPr lang="en-US" sz="280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130" dirty="0">
                <a:solidFill>
                  <a:srgbClr val="B75442"/>
                </a:solidFill>
                <a:latin typeface="Verdana"/>
                <a:cs typeface="Verdana"/>
              </a:rPr>
              <a:t>involves</a:t>
            </a:r>
            <a:r>
              <a:rPr lang="en-US" sz="2800" spc="-17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45" dirty="0">
                <a:solidFill>
                  <a:srgbClr val="B75442"/>
                </a:solidFill>
                <a:latin typeface="Verdana"/>
                <a:cs typeface="Verdana"/>
              </a:rPr>
              <a:t>spoken </a:t>
            </a:r>
            <a:r>
              <a:rPr lang="en-US" sz="2800" spc="-40" dirty="0">
                <a:solidFill>
                  <a:srgbClr val="B75442"/>
                </a:solidFill>
                <a:latin typeface="Verdana"/>
                <a:cs typeface="Verdana"/>
              </a:rPr>
              <a:t>or</a:t>
            </a:r>
            <a:r>
              <a:rPr lang="en-US" sz="2800" spc="-2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120" dirty="0">
                <a:solidFill>
                  <a:srgbClr val="B75442"/>
                </a:solidFill>
                <a:latin typeface="Verdana"/>
                <a:cs typeface="Verdana"/>
              </a:rPr>
              <a:t>written</a:t>
            </a:r>
            <a:r>
              <a:rPr lang="en-US" sz="280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155" dirty="0">
                <a:solidFill>
                  <a:srgbClr val="B75442"/>
                </a:solidFill>
                <a:latin typeface="Verdana"/>
                <a:cs typeface="Verdana"/>
              </a:rPr>
              <a:t>words,</a:t>
            </a:r>
            <a:r>
              <a:rPr lang="en-US" sz="280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135" dirty="0">
                <a:solidFill>
                  <a:srgbClr val="B75442"/>
                </a:solidFill>
                <a:latin typeface="Verdana"/>
                <a:cs typeface="Verdana"/>
              </a:rPr>
              <a:t>while</a:t>
            </a:r>
            <a:r>
              <a:rPr lang="en-US" sz="280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125" dirty="0">
                <a:solidFill>
                  <a:srgbClr val="B75442"/>
                </a:solidFill>
                <a:latin typeface="Verdana"/>
                <a:cs typeface="Verdana"/>
              </a:rPr>
              <a:t>non-</a:t>
            </a:r>
            <a:r>
              <a:rPr lang="en-US" sz="2800" spc="-10" dirty="0">
                <a:solidFill>
                  <a:srgbClr val="B75442"/>
                </a:solidFill>
                <a:latin typeface="Verdana"/>
                <a:cs typeface="Verdana"/>
              </a:rPr>
              <a:t>verbal </a:t>
            </a:r>
            <a:r>
              <a:rPr lang="en-US" sz="2800" spc="-95" dirty="0">
                <a:solidFill>
                  <a:srgbClr val="B75442"/>
                </a:solidFill>
                <a:latin typeface="Verdana"/>
                <a:cs typeface="Verdana"/>
              </a:rPr>
              <a:t>communication</a:t>
            </a:r>
            <a:r>
              <a:rPr lang="en-US" sz="2800" spc="-17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10" dirty="0">
                <a:solidFill>
                  <a:srgbClr val="B75442"/>
                </a:solidFill>
                <a:latin typeface="Verdana"/>
                <a:cs typeface="Verdana"/>
              </a:rPr>
              <a:t>includes Body language, facial expression,</a:t>
            </a:r>
            <a:r>
              <a:rPr lang="en-US" sz="2800" spc="-40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25" dirty="0">
                <a:solidFill>
                  <a:srgbClr val="B75442"/>
                </a:solidFill>
                <a:latin typeface="Verdana"/>
                <a:cs typeface="Verdana"/>
              </a:rPr>
              <a:t>and Gestures</a:t>
            </a:r>
            <a:r>
              <a:rPr lang="en-US" sz="2800" spc="-440" dirty="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lang="en-US" sz="2800" spc="-21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95" dirty="0">
                <a:solidFill>
                  <a:srgbClr val="B75442"/>
                </a:solidFill>
                <a:latin typeface="Verdana"/>
                <a:cs typeface="Verdana"/>
              </a:rPr>
              <a:t>Both </a:t>
            </a:r>
            <a:r>
              <a:rPr lang="en-US" sz="2800" spc="-80" dirty="0">
                <a:solidFill>
                  <a:srgbClr val="B75442"/>
                </a:solidFill>
                <a:latin typeface="Verdana"/>
                <a:cs typeface="Verdana"/>
              </a:rPr>
              <a:t>forms</a:t>
            </a:r>
            <a:r>
              <a:rPr lang="en-US" sz="280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45" dirty="0">
                <a:solidFill>
                  <a:srgbClr val="B75442"/>
                </a:solidFill>
                <a:latin typeface="Verdana"/>
                <a:cs typeface="Verdana"/>
              </a:rPr>
              <a:t>play</a:t>
            </a:r>
            <a:r>
              <a:rPr lang="en-US" sz="280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lang="en-US" sz="280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95" dirty="0">
                <a:solidFill>
                  <a:srgbClr val="B75442"/>
                </a:solidFill>
                <a:latin typeface="Verdana"/>
                <a:cs typeface="Verdana"/>
              </a:rPr>
              <a:t>vital</a:t>
            </a:r>
            <a:r>
              <a:rPr lang="en-US" sz="280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80" dirty="0">
                <a:solidFill>
                  <a:srgbClr val="B75442"/>
                </a:solidFill>
                <a:latin typeface="Verdana"/>
                <a:cs typeface="Verdana"/>
              </a:rPr>
              <a:t>role</a:t>
            </a:r>
            <a:r>
              <a:rPr lang="en-US" sz="2800" spc="-195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150" dirty="0">
                <a:solidFill>
                  <a:srgbClr val="B75442"/>
                </a:solidFill>
                <a:latin typeface="Verdana"/>
                <a:cs typeface="Verdana"/>
              </a:rPr>
              <a:t>in</a:t>
            </a:r>
            <a:r>
              <a:rPr lang="en-US" sz="2800" spc="-19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10" dirty="0">
                <a:solidFill>
                  <a:srgbClr val="B75442"/>
                </a:solidFill>
                <a:latin typeface="Verdana"/>
                <a:cs typeface="Verdana"/>
              </a:rPr>
              <a:t>conveying </a:t>
            </a:r>
            <a:r>
              <a:rPr lang="en-US" sz="2800" spc="-95" dirty="0">
                <a:solidFill>
                  <a:srgbClr val="B75442"/>
                </a:solidFill>
                <a:latin typeface="Verdana"/>
                <a:cs typeface="Verdana"/>
              </a:rPr>
              <a:t>messages</a:t>
            </a:r>
            <a:r>
              <a:rPr lang="en-US" sz="2800" spc="-220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65" dirty="0">
                <a:solidFill>
                  <a:srgbClr val="B75442"/>
                </a:solidFill>
                <a:latin typeface="Verdana"/>
                <a:cs typeface="Verdana"/>
              </a:rPr>
              <a:t>accurately</a:t>
            </a:r>
            <a:r>
              <a:rPr lang="en-US" sz="280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spc="-60" dirty="0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lang="en-US" sz="2800" spc="-204" dirty="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lang="en-US" sz="2800" spc="100" dirty="0">
                <a:solidFill>
                  <a:srgbClr val="B75442"/>
                </a:solidFill>
                <a:latin typeface="Verdana"/>
                <a:cs typeface="Verdana"/>
              </a:rPr>
              <a:t>ff</a:t>
            </a:r>
            <a:r>
              <a:rPr lang="en-US" sz="2800" spc="-80" dirty="0">
                <a:solidFill>
                  <a:srgbClr val="B75442"/>
                </a:solidFill>
                <a:latin typeface="Verdana"/>
                <a:cs typeface="Verdana"/>
              </a:rPr>
              <a:t>ectively.</a:t>
            </a:r>
            <a:endParaRPr lang="en-US" sz="2800" dirty="0">
              <a:latin typeface="Verdana"/>
              <a:cs typeface="Verdana"/>
            </a:endParaRPr>
          </a:p>
          <a:p>
            <a:pPr marL="12700" algn="l">
              <a:lnSpc>
                <a:spcPct val="100000"/>
              </a:lnSpc>
            </a:pPr>
            <a:endParaRPr lang="en-US" sz="2800" dirty="0">
              <a:latin typeface="Verdana"/>
              <a:cs typeface="Verdana"/>
            </a:endParaRP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8"/>
            <a:ext cx="18300700" cy="1029414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778"/>
            <a:ext cx="18300700" cy="10294144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8"/>
            <a:ext cx="18300700" cy="10294144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-149" y="2778"/>
            <a:ext cx="18300700" cy="10294144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6635750" y="726855"/>
            <a:ext cx="5806135" cy="1463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6840"/>
              </a:lnSpc>
            </a:pPr>
            <a:r>
              <a:rPr lang="en-US" sz="3200" b="1" dirty="0">
                <a:latin typeface="MathJax_SansSerif"/>
              </a:rPr>
              <a:t>COMMUNICATION</a:t>
            </a:r>
            <a:r>
              <a:rPr lang="en-US" sz="5471" dirty="0"/>
              <a:t> </a:t>
            </a:r>
            <a:r>
              <a:rPr lang="en-US" sz="3200" b="1" dirty="0">
                <a:latin typeface="MathJax_SansSerif"/>
              </a:rPr>
              <a:t>PROCESS</a:t>
            </a:r>
          </a:p>
        </p:txBody>
      </p:sp>
      <p:sp>
        <p:nvSpPr>
          <p:cNvPr id="7" name="Shape 3"/>
          <p:cNvSpPr/>
          <p:nvPr/>
        </p:nvSpPr>
        <p:spPr>
          <a:xfrm>
            <a:off x="2937525" y="5792490"/>
            <a:ext cx="12425502" cy="55551"/>
          </a:xfrm>
          <a:prstGeom prst="roundRect">
            <a:avLst>
              <a:gd name="adj" fmla="val 225151"/>
            </a:avLst>
          </a:prstGeom>
          <a:solidFill>
            <a:srgbClr val="D1B6E1"/>
          </a:solidFill>
          <a:ln/>
        </p:spPr>
      </p:sp>
      <p:sp>
        <p:nvSpPr>
          <p:cNvPr id="8" name="Shape 4"/>
          <p:cNvSpPr/>
          <p:nvPr/>
        </p:nvSpPr>
        <p:spPr>
          <a:xfrm>
            <a:off x="5946611" y="4819819"/>
            <a:ext cx="55551" cy="972671"/>
          </a:xfrm>
          <a:prstGeom prst="roundRect">
            <a:avLst>
              <a:gd name="adj" fmla="val 225151"/>
            </a:avLst>
          </a:prstGeom>
          <a:solidFill>
            <a:srgbClr val="D1B6E1"/>
          </a:solidFill>
          <a:ln/>
        </p:spPr>
      </p:sp>
      <p:sp>
        <p:nvSpPr>
          <p:cNvPr id="9" name="Shape 5"/>
          <p:cNvSpPr/>
          <p:nvPr/>
        </p:nvSpPr>
        <p:spPr>
          <a:xfrm>
            <a:off x="5661780" y="5479883"/>
            <a:ext cx="625363" cy="62536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58519" y="5532008"/>
            <a:ext cx="231737" cy="520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104"/>
              </a:lnSpc>
            </a:pPr>
            <a:r>
              <a:rPr lang="en-US" sz="3282" b="1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2" dirty="0"/>
          </a:p>
        </p:txBody>
      </p:sp>
      <p:sp>
        <p:nvSpPr>
          <p:cNvPr id="11" name="Text 7"/>
          <p:cNvSpPr/>
          <p:nvPr/>
        </p:nvSpPr>
        <p:spPr>
          <a:xfrm>
            <a:off x="4237249" y="2356941"/>
            <a:ext cx="3474274" cy="6844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420"/>
              </a:lnSpc>
            </a:pPr>
            <a:r>
              <a:rPr lang="en-US" sz="3200" b="1" spc="-44" dirty="0">
                <a:solidFill>
                  <a:srgbClr val="272525"/>
                </a:solidFill>
                <a:latin typeface="MathJax_SansSerif"/>
                <a:ea typeface="adonis-web" pitchFamily="34" charset="-122"/>
                <a:cs typeface="adonis-web" pitchFamily="34" charset="-120"/>
              </a:rPr>
              <a:t>Encoding</a:t>
            </a:r>
            <a:endParaRPr lang="en-US" sz="3200" dirty="0">
              <a:latin typeface="MathJax_SansSerif"/>
            </a:endParaRPr>
          </a:p>
        </p:txBody>
      </p:sp>
      <p:sp>
        <p:nvSpPr>
          <p:cNvPr id="12" name="Text 8"/>
          <p:cNvSpPr/>
          <p:nvPr/>
        </p:nvSpPr>
        <p:spPr>
          <a:xfrm>
            <a:off x="2535203" y="3023705"/>
            <a:ext cx="6302392" cy="1518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3501"/>
              </a:lnSpc>
            </a:pPr>
            <a:r>
              <a:rPr lang="en-US" sz="2400" spc="-44" dirty="0">
                <a:solidFill>
                  <a:srgbClr val="C96009"/>
                </a:solidFill>
                <a:latin typeface="Verdana" panose="020B0604030504040204" pitchFamily="34" charset="0"/>
                <a:ea typeface="Verdana" panose="020B0604030504040204" pitchFamily="34" charset="0"/>
                <a:cs typeface="Source Sans Pro" pitchFamily="34" charset="-120"/>
              </a:rPr>
              <a:t>The sender organizes their thoughts and translates them into a message using words, gestures, or other forms of communication.</a:t>
            </a:r>
            <a:endParaRPr lang="en-US" sz="2400" dirty="0">
              <a:solidFill>
                <a:srgbClr val="C9600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122426" y="5792490"/>
            <a:ext cx="55551" cy="972671"/>
          </a:xfrm>
          <a:prstGeom prst="roundRect">
            <a:avLst>
              <a:gd name="adj" fmla="val 225151"/>
            </a:avLst>
          </a:prstGeom>
          <a:solidFill>
            <a:srgbClr val="D1B6E1"/>
          </a:solidFill>
          <a:ln/>
        </p:spPr>
      </p:sp>
      <p:sp>
        <p:nvSpPr>
          <p:cNvPr id="14" name="Shape 10"/>
          <p:cNvSpPr/>
          <p:nvPr/>
        </p:nvSpPr>
        <p:spPr>
          <a:xfrm>
            <a:off x="8837595" y="5479883"/>
            <a:ext cx="625363" cy="62536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034333" y="5532008"/>
            <a:ext cx="231737" cy="520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104"/>
              </a:lnSpc>
            </a:pPr>
            <a:r>
              <a:rPr lang="en-US" sz="3282" b="1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2" dirty="0"/>
          </a:p>
        </p:txBody>
      </p:sp>
      <p:sp>
        <p:nvSpPr>
          <p:cNvPr id="16" name="Text 12"/>
          <p:cNvSpPr/>
          <p:nvPr/>
        </p:nvSpPr>
        <p:spPr>
          <a:xfrm>
            <a:off x="7413064" y="7043216"/>
            <a:ext cx="3474274" cy="434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420"/>
              </a:lnSpc>
            </a:pPr>
            <a:r>
              <a:rPr lang="en-US" sz="3200" b="1" spc="-44" dirty="0">
                <a:solidFill>
                  <a:srgbClr val="272525"/>
                </a:solidFill>
                <a:latin typeface="MathJax_SansSerif"/>
                <a:ea typeface="adonis-web" pitchFamily="34" charset="-122"/>
                <a:cs typeface="adonis-web" pitchFamily="34" charset="-120"/>
              </a:rPr>
              <a:t>Transmission</a:t>
            </a:r>
            <a:endParaRPr lang="en-US" sz="3200" dirty="0">
              <a:latin typeface="MathJax_SansSerif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6391245" y="7644155"/>
            <a:ext cx="5517912" cy="1333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3501"/>
              </a:lnSpc>
            </a:pPr>
            <a:r>
              <a:rPr lang="en-US" sz="2400" spc="-44" dirty="0">
                <a:solidFill>
                  <a:srgbClr val="C96009"/>
                </a:solidFill>
                <a:latin typeface="Verdana" panose="020B0604030504040204" pitchFamily="34" charset="0"/>
                <a:ea typeface="Verdana" panose="020B0604030504040204" pitchFamily="34" charset="0"/>
                <a:cs typeface="Source Sans Pro" pitchFamily="34" charset="-120"/>
              </a:rPr>
              <a:t>The message is conveyed through a channel, such as speech, email, or body language, to the receiver.</a:t>
            </a:r>
            <a:endParaRPr lang="en-US" sz="2400" dirty="0">
              <a:solidFill>
                <a:srgbClr val="C9600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12298241" y="4862979"/>
            <a:ext cx="55551" cy="972671"/>
          </a:xfrm>
          <a:prstGeom prst="roundRect">
            <a:avLst>
              <a:gd name="adj" fmla="val 225151"/>
            </a:avLst>
          </a:prstGeom>
          <a:solidFill>
            <a:srgbClr val="D1B6E1"/>
          </a:solidFill>
          <a:ln/>
        </p:spPr>
      </p:sp>
      <p:sp>
        <p:nvSpPr>
          <p:cNvPr id="19" name="Shape 15"/>
          <p:cNvSpPr/>
          <p:nvPr/>
        </p:nvSpPr>
        <p:spPr>
          <a:xfrm>
            <a:off x="12013410" y="5479883"/>
            <a:ext cx="625363" cy="62536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12210148" y="5532008"/>
            <a:ext cx="231737" cy="520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104"/>
              </a:lnSpc>
            </a:pPr>
            <a:r>
              <a:rPr lang="en-US" sz="3282" b="1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3282" dirty="0"/>
          </a:p>
        </p:txBody>
      </p:sp>
      <p:sp>
        <p:nvSpPr>
          <p:cNvPr id="21" name="Text 17"/>
          <p:cNvSpPr/>
          <p:nvPr/>
        </p:nvSpPr>
        <p:spPr>
          <a:xfrm>
            <a:off x="10588879" y="2356941"/>
            <a:ext cx="3474274" cy="6844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420"/>
              </a:lnSpc>
            </a:pPr>
            <a:r>
              <a:rPr lang="en-US" sz="3200" b="1" spc="-44" dirty="0">
                <a:solidFill>
                  <a:srgbClr val="272525"/>
                </a:solidFill>
                <a:latin typeface="MathJax_SansSerif"/>
                <a:ea typeface="adonis-web" pitchFamily="34" charset="-122"/>
                <a:cs typeface="adonis-web" pitchFamily="34" charset="-120"/>
              </a:rPr>
              <a:t>Decoding</a:t>
            </a:r>
            <a:endParaRPr lang="en-US" sz="3200" dirty="0">
              <a:latin typeface="MathJax_SansSerif"/>
            </a:endParaRPr>
          </a:p>
        </p:txBody>
      </p:sp>
      <p:sp>
        <p:nvSpPr>
          <p:cNvPr id="22" name="Text 18"/>
          <p:cNvSpPr/>
          <p:nvPr/>
        </p:nvSpPr>
        <p:spPr>
          <a:xfrm>
            <a:off x="9567061" y="3023705"/>
            <a:ext cx="6711187" cy="1518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3501"/>
              </a:lnSpc>
            </a:pPr>
            <a:r>
              <a:rPr lang="en-US" sz="2400" spc="-44" dirty="0">
                <a:solidFill>
                  <a:srgbClr val="C96009"/>
                </a:solidFill>
                <a:latin typeface="Verdana" panose="020B0604030504040204" pitchFamily="34" charset="0"/>
                <a:ea typeface="Verdana" panose="020B0604030504040204" pitchFamily="34" charset="0"/>
                <a:cs typeface="Source Sans Pro" pitchFamily="34" charset="-120"/>
              </a:rPr>
              <a:t>The receiver interprets the message, drawing on their own experiences and understanding to make sense of the information.</a:t>
            </a:r>
            <a:endParaRPr lang="en-US" sz="2400" dirty="0">
              <a:solidFill>
                <a:srgbClr val="C9600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FC9EA031-8E8C-70AE-C5B5-E8241B4EEF54}"/>
              </a:ext>
            </a:extLst>
          </p:cNvPr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9715CF0C-94F7-82EB-B855-F4797FD3B4EB}"/>
              </a:ext>
            </a:extLst>
          </p:cNvPr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31350" y="1492250"/>
            <a:ext cx="7153275" cy="4406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34343"/>
                </a:solidFill>
                <a:latin typeface="MathJax_SansSerif"/>
                <a:cs typeface="MathJax_SansSerif"/>
              </a:rPr>
              <a:t>PRINCIPLES</a:t>
            </a:r>
            <a:r>
              <a:rPr sz="3200" b="1" spc="45" dirty="0">
                <a:solidFill>
                  <a:srgbClr val="434343"/>
                </a:solidFill>
                <a:latin typeface="MathJax_SansSerif"/>
                <a:cs typeface="MathJax_SansSerif"/>
              </a:rPr>
              <a:t> </a:t>
            </a:r>
            <a:r>
              <a:rPr sz="3200" b="1" dirty="0">
                <a:solidFill>
                  <a:srgbClr val="434343"/>
                </a:solidFill>
                <a:latin typeface="MathJax_SansSerif"/>
                <a:cs typeface="MathJax_SansSerif"/>
              </a:rPr>
              <a:t>OF</a:t>
            </a:r>
            <a:r>
              <a:rPr sz="3200" b="1" spc="50" dirty="0">
                <a:solidFill>
                  <a:srgbClr val="434343"/>
                </a:solidFill>
                <a:latin typeface="MathJax_SansSerif"/>
                <a:cs typeface="MathJax_SansSerif"/>
              </a:rPr>
              <a:t> </a:t>
            </a:r>
            <a:r>
              <a:rPr sz="3200" b="1" spc="-10" dirty="0">
                <a:solidFill>
                  <a:srgbClr val="434343"/>
                </a:solidFill>
                <a:latin typeface="MathJax_SansSerif"/>
                <a:cs typeface="MathJax_SansSerif"/>
              </a:rPr>
              <a:t>EFFECTIVE</a:t>
            </a:r>
            <a:r>
              <a:rPr sz="3200" b="1" spc="50" dirty="0">
                <a:solidFill>
                  <a:srgbClr val="434343"/>
                </a:solidFill>
                <a:latin typeface="MathJax_SansSerif"/>
                <a:cs typeface="MathJax_SansSerif"/>
              </a:rPr>
              <a:t> </a:t>
            </a:r>
            <a:r>
              <a:rPr sz="3200" b="1" spc="-10" dirty="0">
                <a:solidFill>
                  <a:srgbClr val="434343"/>
                </a:solidFill>
                <a:latin typeface="MathJax_SansSerif"/>
                <a:cs typeface="MathJax_SansSerif"/>
              </a:rPr>
              <a:t>COMMUNICATION</a:t>
            </a:r>
            <a:endParaRPr sz="3200" dirty="0">
              <a:latin typeface="MathJax_SansSerif"/>
              <a:cs typeface="MathJax_SansSerif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400" dirty="0">
              <a:latin typeface="MathJax_SansSerif"/>
              <a:cs typeface="MathJax_SansSerif"/>
            </a:endParaRPr>
          </a:p>
          <a:p>
            <a:pPr marL="393700" marR="487680" algn="ctr">
              <a:lnSpc>
                <a:spcPct val="100400"/>
              </a:lnSpc>
            </a:pPr>
            <a:r>
              <a:rPr sz="2750" dirty="0">
                <a:solidFill>
                  <a:srgbClr val="C96009"/>
                </a:solidFill>
                <a:latin typeface="Verdana"/>
                <a:cs typeface="Verdana"/>
              </a:rPr>
              <a:t>E</a:t>
            </a:r>
            <a:r>
              <a:rPr lang="en-IN" sz="2750" spc="45" dirty="0">
                <a:solidFill>
                  <a:srgbClr val="C96009"/>
                </a:solidFill>
                <a:latin typeface="Verdana"/>
                <a:cs typeface="Verdana"/>
              </a:rPr>
              <a:t>ff</a:t>
            </a:r>
            <a:r>
              <a:rPr sz="2750" spc="-95" dirty="0" err="1">
                <a:solidFill>
                  <a:srgbClr val="C96009"/>
                </a:solidFill>
                <a:latin typeface="Verdana"/>
                <a:cs typeface="Verdana"/>
              </a:rPr>
              <a:t>ective</a:t>
            </a:r>
            <a:r>
              <a:rPr sz="2750" spc="-21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C96009"/>
                </a:solidFill>
                <a:latin typeface="Verdana"/>
                <a:cs typeface="Verdana"/>
              </a:rPr>
              <a:t>communication</a:t>
            </a:r>
            <a:r>
              <a:rPr sz="2750" spc="-21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155" dirty="0">
                <a:solidFill>
                  <a:srgbClr val="C96009"/>
                </a:solidFill>
                <a:latin typeface="Verdana"/>
                <a:cs typeface="Verdana"/>
              </a:rPr>
              <a:t>is</a:t>
            </a:r>
            <a:r>
              <a:rPr sz="2750" spc="-21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C96009"/>
                </a:solidFill>
                <a:latin typeface="Verdana"/>
                <a:cs typeface="Verdana"/>
              </a:rPr>
              <a:t>guided</a:t>
            </a:r>
            <a:r>
              <a:rPr sz="2750" spc="-21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C96009"/>
                </a:solidFill>
                <a:latin typeface="Verdana"/>
                <a:cs typeface="Verdana"/>
              </a:rPr>
              <a:t>by </a:t>
            </a:r>
            <a:r>
              <a:rPr sz="2750" spc="-100" dirty="0">
                <a:solidFill>
                  <a:srgbClr val="C96009"/>
                </a:solidFill>
                <a:latin typeface="Verdana"/>
                <a:cs typeface="Verdana"/>
              </a:rPr>
              <a:t>principles</a:t>
            </a:r>
            <a:r>
              <a:rPr sz="2750" spc="-18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C96009"/>
                </a:solidFill>
                <a:latin typeface="Verdana"/>
                <a:cs typeface="Verdana"/>
              </a:rPr>
              <a:t>such</a:t>
            </a:r>
            <a:r>
              <a:rPr sz="2750" spc="-18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C96009"/>
                </a:solidFill>
                <a:latin typeface="Verdana"/>
                <a:cs typeface="Verdana"/>
              </a:rPr>
              <a:t>as</a:t>
            </a:r>
            <a:r>
              <a:rPr sz="2750" spc="-18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240" dirty="0">
                <a:solidFill>
                  <a:srgbClr val="C96009"/>
                </a:solidFill>
                <a:latin typeface="Verdana"/>
                <a:cs typeface="Verdana"/>
              </a:rPr>
              <a:t>clarity,</a:t>
            </a:r>
            <a:r>
              <a:rPr sz="2750" spc="-175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305" dirty="0">
                <a:solidFill>
                  <a:srgbClr val="C96009"/>
                </a:solidFill>
                <a:latin typeface="Verdana"/>
                <a:cs typeface="Verdana"/>
              </a:rPr>
              <a:t>conciseness, </a:t>
            </a:r>
            <a:r>
              <a:rPr sz="2750" spc="-280" dirty="0">
                <a:solidFill>
                  <a:srgbClr val="C96009"/>
                </a:solidFill>
                <a:latin typeface="Verdana"/>
                <a:cs typeface="Verdana"/>
              </a:rPr>
              <a:t>consistency,</a:t>
            </a:r>
            <a:r>
              <a:rPr sz="2750" spc="-165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260" dirty="0">
                <a:solidFill>
                  <a:srgbClr val="C96009"/>
                </a:solidFill>
                <a:latin typeface="Verdana"/>
                <a:cs typeface="Verdana"/>
              </a:rPr>
              <a:t>consideration</a:t>
            </a:r>
            <a:r>
              <a:rPr sz="2750" b="1" spc="-14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C96009"/>
                </a:solidFill>
                <a:latin typeface="Verdana"/>
                <a:cs typeface="Verdana"/>
              </a:rPr>
              <a:t>and </a:t>
            </a:r>
            <a:r>
              <a:rPr sz="2750" spc="-285" dirty="0">
                <a:solidFill>
                  <a:srgbClr val="C96009"/>
                </a:solidFill>
                <a:latin typeface="Verdana"/>
                <a:cs typeface="Verdana"/>
              </a:rPr>
              <a:t>completeness.</a:t>
            </a:r>
            <a:r>
              <a:rPr sz="2750" spc="-195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C96009"/>
                </a:solidFill>
                <a:latin typeface="Verdana"/>
                <a:cs typeface="Verdana"/>
              </a:rPr>
              <a:t>Adhering</a:t>
            </a:r>
            <a:r>
              <a:rPr sz="2750" spc="-195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C96009"/>
                </a:solidFill>
                <a:latin typeface="Verdana"/>
                <a:cs typeface="Verdana"/>
              </a:rPr>
              <a:t>to</a:t>
            </a:r>
            <a:r>
              <a:rPr sz="2750" spc="-19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C96009"/>
                </a:solidFill>
                <a:latin typeface="Verdana"/>
                <a:cs typeface="Verdana"/>
              </a:rPr>
              <a:t>these </a:t>
            </a:r>
            <a:r>
              <a:rPr sz="2750" spc="-100" dirty="0">
                <a:solidFill>
                  <a:srgbClr val="C96009"/>
                </a:solidFill>
                <a:latin typeface="Verdana"/>
                <a:cs typeface="Verdana"/>
              </a:rPr>
              <a:t>principles</a:t>
            </a:r>
            <a:r>
              <a:rPr sz="2750" spc="-175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C96009"/>
                </a:solidFill>
                <a:latin typeface="Verdana"/>
                <a:cs typeface="Verdana"/>
              </a:rPr>
              <a:t>enhances</a:t>
            </a:r>
            <a:r>
              <a:rPr sz="2750" spc="-175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C96009"/>
                </a:solidFill>
                <a:latin typeface="Verdana"/>
                <a:cs typeface="Verdana"/>
              </a:rPr>
              <a:t>the</a:t>
            </a:r>
            <a:r>
              <a:rPr sz="2750" spc="-175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C96009"/>
                </a:solidFill>
                <a:latin typeface="Verdana"/>
                <a:cs typeface="Verdana"/>
              </a:rPr>
              <a:t>quality</a:t>
            </a:r>
            <a:r>
              <a:rPr sz="2750" spc="-170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C96009"/>
                </a:solidFill>
                <a:latin typeface="Verdana"/>
                <a:cs typeface="Verdana"/>
              </a:rPr>
              <a:t>of </a:t>
            </a:r>
            <a:r>
              <a:rPr sz="2750" spc="-95" dirty="0">
                <a:solidFill>
                  <a:srgbClr val="C96009"/>
                </a:solidFill>
                <a:latin typeface="Verdana"/>
                <a:cs typeface="Verdana"/>
              </a:rPr>
              <a:t>communication</a:t>
            </a:r>
            <a:r>
              <a:rPr sz="2750" spc="-175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C96009"/>
                </a:solidFill>
                <a:latin typeface="Verdana"/>
                <a:cs typeface="Verdana"/>
              </a:rPr>
              <a:t>and</a:t>
            </a:r>
            <a:r>
              <a:rPr sz="2750" spc="-175" dirty="0">
                <a:solidFill>
                  <a:srgbClr val="C96009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C96009"/>
                </a:solidFill>
                <a:latin typeface="Verdana"/>
                <a:cs typeface="Verdana"/>
              </a:rPr>
              <a:t>minimizes </a:t>
            </a:r>
            <a:r>
              <a:rPr sz="2750" spc="-70" dirty="0">
                <a:solidFill>
                  <a:srgbClr val="C96009"/>
                </a:solidFill>
                <a:latin typeface="Verdana"/>
                <a:cs typeface="Verdana"/>
              </a:rPr>
              <a:t>misunderstandings.</a:t>
            </a:r>
            <a:endParaRPr sz="2750" dirty="0">
              <a:solidFill>
                <a:srgbClr val="C96009"/>
              </a:solidFill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D1308-2B19-B870-3B96-E238C543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50" y="6521450"/>
            <a:ext cx="7153275" cy="28359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8950" y="3222562"/>
            <a:ext cx="7620000" cy="2550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0"/>
              </a:spcBef>
            </a:pPr>
            <a:r>
              <a:rPr lang="en-US" sz="2750" spc="-95" dirty="0">
                <a:solidFill>
                  <a:srgbClr val="B75442"/>
                </a:solidFill>
                <a:latin typeface="Verdana"/>
                <a:cs typeface="Verdana"/>
              </a:rPr>
              <a:t>Technology has revolutionized communication through various platforms such as email, social media, and video conferencing. It has facilitated global connectivity and transformed the way individuals and organizations interact.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ROLE</a:t>
            </a:r>
            <a:r>
              <a:rPr spc="270" dirty="0"/>
              <a:t> </a:t>
            </a:r>
            <a:r>
              <a:rPr spc="65" dirty="0"/>
              <a:t>OF</a:t>
            </a:r>
            <a:r>
              <a:rPr spc="265" dirty="0"/>
              <a:t> </a:t>
            </a:r>
            <a:r>
              <a:rPr dirty="0"/>
              <a:t>TECHNOLOGY</a:t>
            </a:r>
            <a:r>
              <a:rPr spc="270" dirty="0"/>
              <a:t> </a:t>
            </a:r>
            <a:r>
              <a:rPr spc="90" dirty="0"/>
              <a:t>IN</a:t>
            </a:r>
            <a:r>
              <a:rPr spc="265" dirty="0"/>
              <a:t> </a:t>
            </a:r>
            <a:r>
              <a:rPr spc="-10" dirty="0"/>
              <a:t>COMMUNICATION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999"/>
            <a:ext cx="18288000" cy="352425"/>
          </a:xfrm>
          <a:custGeom>
            <a:avLst/>
            <a:gdLst/>
            <a:ahLst/>
            <a:cxnLst/>
            <a:rect l="l" t="t" r="r" b="b"/>
            <a:pathLst>
              <a:path w="18288000" h="352425">
                <a:moveTo>
                  <a:pt x="18287998" y="0"/>
                </a:moveTo>
                <a:lnTo>
                  <a:pt x="0" y="0"/>
                </a:lnTo>
                <a:lnTo>
                  <a:pt x="0" y="351998"/>
                </a:lnTo>
                <a:lnTo>
                  <a:pt x="18287998" y="351998"/>
                </a:lnTo>
                <a:lnTo>
                  <a:pt x="18287998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857500"/>
          </a:xfrm>
          <a:custGeom>
            <a:avLst/>
            <a:gdLst/>
            <a:ahLst/>
            <a:cxnLst/>
            <a:rect l="l" t="t" r="r" b="b"/>
            <a:pathLst>
              <a:path w="352425" h="2857500">
                <a:moveTo>
                  <a:pt x="352425" y="0"/>
                </a:moveTo>
                <a:lnTo>
                  <a:pt x="0" y="0"/>
                </a:lnTo>
                <a:lnTo>
                  <a:pt x="0" y="2857500"/>
                </a:lnTo>
                <a:lnTo>
                  <a:pt x="352425" y="2857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57544" y="0"/>
            <a:ext cx="330835" cy="1419225"/>
          </a:xfrm>
          <a:custGeom>
            <a:avLst/>
            <a:gdLst/>
            <a:ahLst/>
            <a:cxnLst/>
            <a:rect l="l" t="t" r="r" b="b"/>
            <a:pathLst>
              <a:path w="330834" h="1419225">
                <a:moveTo>
                  <a:pt x="330502" y="0"/>
                </a:moveTo>
                <a:lnTo>
                  <a:pt x="0" y="0"/>
                </a:lnTo>
                <a:lnTo>
                  <a:pt x="0" y="1419224"/>
                </a:lnTo>
                <a:lnTo>
                  <a:pt x="330502" y="1419224"/>
                </a:lnTo>
                <a:lnTo>
                  <a:pt x="33050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3986" y="1435100"/>
            <a:ext cx="7065849" cy="511678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657860" marR="5080" indent="-645795" algn="ctr">
              <a:lnSpc>
                <a:spcPts val="3450"/>
              </a:lnSpc>
              <a:spcBef>
                <a:spcPts val="489"/>
              </a:spcBef>
            </a:pPr>
            <a:r>
              <a:rPr spc="-40" dirty="0"/>
              <a:t>BARRIERS</a:t>
            </a:r>
            <a:r>
              <a:rPr spc="-95" dirty="0"/>
              <a:t> </a:t>
            </a:r>
            <a:r>
              <a:rPr spc="-25" dirty="0"/>
              <a:t>TO</a:t>
            </a:r>
            <a:r>
              <a:rPr spc="-95" dirty="0"/>
              <a:t> </a:t>
            </a:r>
            <a:r>
              <a:rPr spc="-40" dirty="0"/>
              <a:t>EFFECTIVE </a:t>
            </a:r>
            <a:r>
              <a:rPr spc="-10" dirty="0"/>
              <a:t>COMMUNICATION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2119" y="2655996"/>
            <a:ext cx="8109584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100" dirty="0">
                <a:solidFill>
                  <a:srgbClr val="B75442"/>
                </a:solidFill>
                <a:latin typeface="Verdana"/>
                <a:cs typeface="Verdana"/>
              </a:rPr>
              <a:t>Barriers such as language barriers, cultural differences, physical barriers, and psychological barriers can hinder effective communication. Understanding and addressing these barriers is essential for successful communication.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7344" y="2172449"/>
            <a:ext cx="7496175" cy="401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5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384</Words>
  <Application>Microsoft Office PowerPoint</Application>
  <PresentationFormat>Custom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adonis-web</vt:lpstr>
      <vt:lpstr>Arial</vt:lpstr>
      <vt:lpstr>Calibri</vt:lpstr>
      <vt:lpstr>MathJax_SansSerif</vt:lpstr>
      <vt:lpstr>Times New Roman</vt:lpstr>
      <vt:lpstr>Verdana</vt:lpstr>
      <vt:lpstr>Office Theme</vt:lpstr>
      <vt:lpstr>PowerPoint Presentation</vt:lpstr>
      <vt:lpstr>PowerPoint Presentation</vt:lpstr>
      <vt:lpstr>INTRODUCTION</vt:lpstr>
      <vt:lpstr>ELEMENTS OF COMMUNICATION</vt:lpstr>
      <vt:lpstr>VERBAL VS. NON-VERBAL COMMUNICATION</vt:lpstr>
      <vt:lpstr>PowerPoint Presentation</vt:lpstr>
      <vt:lpstr>PowerPoint Presentation</vt:lpstr>
      <vt:lpstr>ROLE OF TECHNOLOGY IN COMMUNICATION</vt:lpstr>
      <vt:lpstr>BARRIERS TO EFFECTIVE COMMUNICATION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aman kumar_2011</dc:creator>
  <cp:lastModifiedBy>aman kumar_2011</cp:lastModifiedBy>
  <cp:revision>1</cp:revision>
  <dcterms:created xsi:type="dcterms:W3CDTF">2024-05-07T10:08:46Z</dcterms:created>
  <dcterms:modified xsi:type="dcterms:W3CDTF">2024-05-07T11:33:22Z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2024-05-07T00:00:00Z</vt:filetime>
  </property>
  <property fmtid="{D5CDD505-2E9C-101B-9397-08002B2CF9AE}" pid="5" name="Producer">
    <vt:lpwstr>3-Heights(TM) PDF Security Shell 4.8.25.2 (http://www.pdf-tools.com)</vt:lpwstr>
  </property>
</Properties>
</file>