
<file path=[Content_Types].xml><?xml version="1.0" encoding="utf-8"?>
<Types xmlns="http://schemas.openxmlformats.org/package/2006/content-types">
  <Default Extension="glb" ContentType="model/gltf.binary"/>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8" r:id="rId3"/>
    <p:sldId id="259" r:id="rId4"/>
    <p:sldId id="260" r:id="rId5"/>
    <p:sldId id="261" r:id="rId6"/>
    <p:sldId id="262" r:id="rId7"/>
    <p:sldId id="264" r:id="rId8"/>
    <p:sldId id="282" r:id="rId9"/>
    <p:sldId id="28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3374D542-6E3E-455F-9BFB-B45891911720}">
          <p14:sldIdLst>
            <p14:sldId id="256"/>
          </p14:sldIdLst>
        </p14:section>
        <p14:section name="Search for 3D Models" id="{6844172C-9703-4DC7-908A-C23538616A3C}">
          <p14:sldIdLst>
            <p14:sldId id="258"/>
            <p14:sldId id="259"/>
          </p14:sldIdLst>
        </p14:section>
        <p14:section name="Insert a 3D Model from a File" id="{66737F24-1C36-4DF4-A00F-927A3F1468AC}">
          <p14:sldIdLst>
            <p14:sldId id="260"/>
          </p14:sldIdLst>
        </p14:section>
        <p14:section name="Position and Rotate Your 3D Model" id="{A08F0015-E7F5-4E26-BBAF-AEE4F9A16AD2}">
          <p14:sldIdLst>
            <p14:sldId id="261"/>
            <p14:sldId id="262"/>
          </p14:sldIdLst>
        </p14:section>
        <p14:section name="Animate Your 3D Model" id="{B62868DA-F525-4AC5-9E3E-39ECA0154BBD}">
          <p14:sldIdLst>
            <p14:sldId id="264"/>
          </p14:sldIdLst>
        </p14:section>
        <p14:section name="Learn More" id="{62756D7E-964E-493A-83A1-13BC0B6B5E47}">
          <p14:sldIdLst>
            <p14:sldId id="282"/>
            <p14:sldId id="28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598" autoAdjust="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t>11/10/2024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t>‹#›</a:t>
            </a:fld>
            <a:endParaRPr lang="en-US"/>
          </a:p>
        </p:txBody>
      </p:sp>
    </p:spTree>
    <p:extLst>
      <p:ext uri="{BB962C8B-B14F-4D97-AF65-F5344CB8AC3E}">
        <p14:creationId xmlns:p14="http://schemas.microsoft.com/office/powerpoint/2010/main"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8</a:t>
            </a:fld>
            <a:endParaRPr lang="en-US"/>
          </a:p>
        </p:txBody>
      </p:sp>
    </p:spTree>
    <p:extLst>
      <p:ext uri="{BB962C8B-B14F-4D97-AF65-F5344CB8AC3E}">
        <p14:creationId xmlns:p14="http://schemas.microsoft.com/office/powerpoint/2010/main" val="32875457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238323-0ADF-4328-9564-AEB5DFD80DB6}"/>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EB776FAE-C8F8-44A1-8BC7-9EB948371459}"/>
              </a:ext>
            </a:extLst>
          </p:cNvPr>
          <p:cNvSpPr>
            <a:spLocks noGrp="1"/>
          </p:cNvSpPr>
          <p:nvPr>
            <p:ph type="ctrTitle"/>
          </p:nvPr>
        </p:nvSpPr>
        <p:spPr>
          <a:xfrm>
            <a:off x="1524000" y="1333500"/>
            <a:ext cx="9144000" cy="1790700"/>
          </a:xfrm>
        </p:spPr>
        <p:txBody>
          <a:bodyPr vert="horz" lIns="91440" tIns="0" rIns="91440" bIns="0" rtlCol="0" anchor="t" anchorCtr="0">
            <a:noAutofit/>
          </a:bodyPr>
          <a:lstStyle>
            <a:lvl1pPr>
              <a:lnSpc>
                <a:spcPct val="100000"/>
              </a:lnSpc>
              <a:defRPr lang="en-US" sz="4800" dirty="0">
                <a:solidFill>
                  <a:schemeClr val="bg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DA7900C6-1C2C-4612-8672-356C6DDFDCB1}"/>
              </a:ext>
            </a:extLst>
          </p:cNvPr>
          <p:cNvSpPr>
            <a:spLocks noGrp="1"/>
          </p:cNvSpPr>
          <p:nvPr>
            <p:ph type="subTitle" idx="1"/>
          </p:nvPr>
        </p:nvSpPr>
        <p:spPr>
          <a:xfrm>
            <a:off x="1524000" y="3128009"/>
            <a:ext cx="9144000" cy="1287675"/>
          </a:xfrm>
        </p:spPr>
        <p:txBody>
          <a:bodyPr vert="horz" lIns="91440" tIns="45720" rIns="91440" bIns="45720" rtlCol="0" anchor="t" anchorCtr="0">
            <a:noAutofit/>
          </a:bodyPr>
          <a:lstStyle>
            <a:lvl1pPr marL="0" indent="0">
              <a:buNone/>
              <a:defRPr lang="en-US" sz="2400" dirty="0">
                <a:solidFill>
                  <a:schemeClr val="bg1"/>
                </a:solidFill>
                <a:latin typeface="+mj-lt"/>
              </a:defRPr>
            </a:lvl1pPr>
          </a:lstStyle>
          <a:p>
            <a:pPr marL="228600" lvl="0" indent="-228600">
              <a:lnSpc>
                <a:spcPct val="150000"/>
              </a:lnSpc>
              <a:spcAft>
                <a:spcPts val="1200"/>
              </a:spcAft>
            </a:pPr>
            <a:r>
              <a:rPr lang="en-US"/>
              <a:t>Click to edit Master subtitle style</a:t>
            </a:r>
            <a:endParaRPr lang="en-US" dirty="0"/>
          </a:p>
        </p:txBody>
      </p:sp>
      <p:pic>
        <p:nvPicPr>
          <p:cNvPr id="8" name="Picture 7">
            <a:extLst>
              <a:ext uri="{FF2B5EF4-FFF2-40B4-BE49-F238E27FC236}">
                <a16:creationId xmlns:a16="http://schemas.microsoft.com/office/drawing/2014/main" id="{5274E620-B44E-41FF-8FA1-D955BD69C0B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648" r="13926" b="71478"/>
          <a:stretch/>
        </p:blipFill>
        <p:spPr>
          <a:xfrm>
            <a:off x="342899" y="4546601"/>
            <a:ext cx="11715751" cy="2025650"/>
          </a:xfrm>
          <a:prstGeom prst="rect">
            <a:avLst/>
          </a:prstGeom>
        </p:spPr>
      </p:pic>
    </p:spTree>
    <p:extLst>
      <p:ext uri="{BB962C8B-B14F-4D97-AF65-F5344CB8AC3E}">
        <p14:creationId xmlns:p14="http://schemas.microsoft.com/office/powerpoint/2010/main" val="422114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034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4" name="Title 3">
            <a:extLst>
              <a:ext uri="{FF2B5EF4-FFF2-40B4-BE49-F238E27FC236}">
                <a16:creationId xmlns:a16="http://schemas.microsoft.com/office/drawing/2014/main" id="{0E770BB0-A521-41C6-A0AE-BEE679D2AD1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46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a16="http://schemas.microsoft.com/office/drawing/2014/main"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11" name="Title 10">
            <a:extLst>
              <a:ext uri="{FF2B5EF4-FFF2-40B4-BE49-F238E27FC236}">
                <a16:creationId xmlns:a16="http://schemas.microsoft.com/office/drawing/2014/main" id="{F9E63483-559C-4A6F-B04F-D6C56A3CC09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944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69782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017C897-2775-4930-B0BE-BEB72453232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815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id="{21C16CD2-606C-441E-BBA3-51767980CC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3501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675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5FD28E-AEC9-43B8-86F4-9CD3C41D49D7}"/>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a:extLst>
              <a:ext uri="{FF2B5EF4-FFF2-40B4-BE49-F238E27FC236}">
                <a16:creationId xmlns:a16="http://schemas.microsoft.com/office/drawing/2014/main" id="{C5AFE014-E3CD-4B9A-A705-F1CADD8F420B}"/>
              </a:ext>
            </a:extLst>
          </p:cNvPr>
          <p:cNvSpPr>
            <a:spLocks noGrp="1"/>
          </p:cNvSpPr>
          <p:nvPr>
            <p:ph type="title"/>
          </p:nvPr>
        </p:nvSpPr>
        <p:spPr>
          <a:xfrm>
            <a:off x="604434" y="448628"/>
            <a:ext cx="10983132" cy="747763"/>
          </a:xfrm>
          <a:prstGeom prst="rect">
            <a:avLst/>
          </a:prstGeom>
        </p:spPr>
        <p:txBody>
          <a:bodyPr vert="horz" lIns="91440" tIns="45720" rIns="91440" bIns="45720" rtlCol="0" anchor="ctr" anchorCtr="0">
            <a:normAutofit/>
          </a:bodyPr>
          <a:lstStyle/>
          <a:p>
            <a:pPr lvl="0"/>
            <a:r>
              <a:rPr lang="en-US"/>
              <a:t>Click to edit Master title style</a:t>
            </a:r>
            <a:endParaRPr lang="en-US" dirty="0"/>
          </a:p>
        </p:txBody>
      </p:sp>
      <p:sp>
        <p:nvSpPr>
          <p:cNvPr id="3" name="Text Placeholder 2">
            <a:extLst>
              <a:ext uri="{FF2B5EF4-FFF2-40B4-BE49-F238E27FC236}">
                <a16:creationId xmlns:a16="http://schemas.microsoft.com/office/drawing/2014/main" id="{61ADE5F7-8A52-43AD-8F30-F13CF5450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DC85AE-A002-4BA3-8D90-3960ED0FF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4E560-77BF-4D1A-B6E7-CD55CE12B1B8}" type="datetimeFigureOut">
              <a:rPr lang="en-US" smtClean="0"/>
              <a:t>11/10/2024</a:t>
            </a:fld>
            <a:endParaRPr lang="en-US"/>
          </a:p>
        </p:txBody>
      </p:sp>
      <p:sp>
        <p:nvSpPr>
          <p:cNvPr id="5" name="Footer Placeholder 4">
            <a:extLst>
              <a:ext uri="{FF2B5EF4-FFF2-40B4-BE49-F238E27FC236}">
                <a16:creationId xmlns:a16="http://schemas.microsoft.com/office/drawing/2014/main" id="{02103AA5-C732-4ECB-88D6-DAA20E2C1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280433-CBB5-49C5-B032-5A800E5D09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379A-16E2-4C4A-96D0-A52C442257E7}" type="slidenum">
              <a:rPr lang="en-US" smtClean="0"/>
              <a:t>‹#›</a:t>
            </a:fld>
            <a:endParaRPr lang="en-US"/>
          </a:p>
        </p:txBody>
      </p:sp>
      <p:cxnSp>
        <p:nvCxnSpPr>
          <p:cNvPr id="8" name="Straight Connector 7">
            <a:extLst>
              <a:ext uri="{FF2B5EF4-FFF2-40B4-BE49-F238E27FC236}">
                <a16:creationId xmlns:a16="http://schemas.microsoft.com/office/drawing/2014/main" id="{E32A06DA-7FF5-4DDE-94D0-63A83DB241E8}"/>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514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2" r:id="rId4"/>
    <p:sldLayoutId id="2147483660" r:id="rId5"/>
    <p:sldLayoutId id="2147483662" r:id="rId6"/>
    <p:sldLayoutId id="2147483661" r:id="rId7"/>
    <p:sldLayoutId id="2147483655" r:id="rId8"/>
  </p:sldLayoutIdLst>
  <p:txStyles>
    <p:title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microsoft.com/office/2017/06/relationships/model3d" Target="../media/model3d1.glb"/><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F8D61-9318-4DC8-A868-2B1BFDD2B2C0}"/>
              </a:ext>
            </a:extLst>
          </p:cNvPr>
          <p:cNvSpPr>
            <a:spLocks noGrp="1"/>
          </p:cNvSpPr>
          <p:nvPr>
            <p:ph type="ctrTitle"/>
          </p:nvPr>
        </p:nvSpPr>
        <p:spPr/>
        <p:txBody>
          <a:bodyPr/>
          <a:lstStyle/>
          <a:p>
            <a:r>
              <a:rPr lang="en-US" dirty="0"/>
              <a:t>TITANIC SURVIVOP </a:t>
            </a:r>
            <a:br>
              <a:rPr lang="en-US" dirty="0"/>
            </a:br>
            <a:r>
              <a:rPr lang="en-US" dirty="0"/>
              <a:t>PREDICTION</a:t>
            </a:r>
            <a:br>
              <a:rPr lang="en-US" dirty="0"/>
            </a:br>
            <a:endParaRPr lang="en-US" dirty="0"/>
          </a:p>
        </p:txBody>
      </p:sp>
      <p:sp>
        <p:nvSpPr>
          <p:cNvPr id="3" name="Subtitle 2">
            <a:extLst>
              <a:ext uri="{FF2B5EF4-FFF2-40B4-BE49-F238E27FC236}">
                <a16:creationId xmlns:a16="http://schemas.microsoft.com/office/drawing/2014/main" id="{3C322DE6-C2BE-4B53-BC28-C43EBD0052AA}"/>
              </a:ext>
            </a:extLst>
          </p:cNvPr>
          <p:cNvSpPr>
            <a:spLocks noGrp="1"/>
          </p:cNvSpPr>
          <p:nvPr>
            <p:ph type="subTitle" idx="1"/>
          </p:nvPr>
        </p:nvSpPr>
        <p:spPr/>
        <p:txBody>
          <a:bodyPr/>
          <a:lstStyle/>
          <a:p>
            <a:r>
              <a:rPr lang="en-US" dirty="0"/>
              <a:t>USING MACHINE LEARNING ALGORITHM</a:t>
            </a:r>
          </a:p>
        </p:txBody>
      </p:sp>
      <p:sp>
        <p:nvSpPr>
          <p:cNvPr id="5" name="Title 1">
            <a:extLst>
              <a:ext uri="{FF2B5EF4-FFF2-40B4-BE49-F238E27FC236}">
                <a16:creationId xmlns:a16="http://schemas.microsoft.com/office/drawing/2014/main" id="{566FA85D-3B0A-4E0C-B8AC-042993910A93}"/>
              </a:ext>
            </a:extLst>
          </p:cNvPr>
          <p:cNvSpPr txBox="1">
            <a:spLocks/>
          </p:cNvSpPr>
          <p:nvPr/>
        </p:nvSpPr>
        <p:spPr>
          <a:xfrm>
            <a:off x="8077762" y="5255593"/>
            <a:ext cx="2447364" cy="495232"/>
          </a:xfrm>
          <a:prstGeom prst="rect">
            <a:avLst/>
          </a:prstGeom>
        </p:spPr>
        <p:txBody>
          <a:bodyPr anchor="t">
            <a:normAutofit fontScale="40000" lnSpcReduction="20000"/>
          </a:bodyPr>
          <a:lstStyle>
            <a:lvl1pPr algn="l" defTabSz="914400" rtl="0" eaLnBrk="1" latinLnBrk="0" hangingPunct="1">
              <a:lnSpc>
                <a:spcPct val="90000"/>
              </a:lnSpc>
              <a:spcBef>
                <a:spcPct val="0"/>
              </a:spcBef>
              <a:buNone/>
              <a:defRPr sz="2600" kern="1200">
                <a:solidFill>
                  <a:srgbClr val="408E93"/>
                </a:solidFill>
                <a:latin typeface="Agency FB" panose="020B0503020202020204" pitchFamily="34" charset="0"/>
                <a:ea typeface="+mj-ea"/>
                <a:cs typeface="Segoe UI Light" panose="020B0502040204020203" pitchFamily="34" charset="0"/>
              </a:defRPr>
            </a:lvl1pPr>
          </a:lstStyle>
          <a:p>
            <a:pPr>
              <a:spcBef>
                <a:spcPts val="1000"/>
              </a:spcBef>
            </a:pPr>
            <a:r>
              <a:rPr lang="en-US" sz="1800" dirty="0">
                <a:solidFill>
                  <a:schemeClr val="bg1"/>
                </a:solidFill>
                <a:latin typeface="+mj-lt"/>
                <a:ea typeface="+mn-ea"/>
                <a:cs typeface="+mn-cs"/>
              </a:rPr>
              <a:t>Presented By:</a:t>
            </a:r>
          </a:p>
          <a:p>
            <a:pPr>
              <a:spcBef>
                <a:spcPts val="1000"/>
              </a:spcBef>
            </a:pPr>
            <a:r>
              <a:rPr lang="en-US" sz="3800" dirty="0">
                <a:solidFill>
                  <a:schemeClr val="tx1">
                    <a:lumMod val="95000"/>
                    <a:lumOff val="5000"/>
                  </a:schemeClr>
                </a:solidFill>
                <a:latin typeface="+mj-lt"/>
                <a:ea typeface="+mn-ea"/>
                <a:cs typeface="+mn-cs"/>
              </a:rPr>
              <a:t>Aman </a:t>
            </a:r>
            <a:r>
              <a:rPr lang="en-US" sz="3800" dirty="0" err="1">
                <a:solidFill>
                  <a:schemeClr val="tx1">
                    <a:lumMod val="95000"/>
                    <a:lumOff val="5000"/>
                  </a:schemeClr>
                </a:solidFill>
                <a:latin typeface="+mj-lt"/>
                <a:ea typeface="+mn-ea"/>
                <a:cs typeface="+mn-cs"/>
              </a:rPr>
              <a:t>kumar</a:t>
            </a:r>
            <a:endParaRPr lang="en-US" sz="3800" dirty="0">
              <a:solidFill>
                <a:schemeClr val="tx1">
                  <a:lumMod val="95000"/>
                  <a:lumOff val="5000"/>
                </a:schemeClr>
              </a:solidFill>
              <a:latin typeface="+mj-lt"/>
              <a:ea typeface="+mn-ea"/>
              <a:cs typeface="+mn-cs"/>
            </a:endParaRPr>
          </a:p>
        </p:txBody>
      </p:sp>
      <p:sp>
        <p:nvSpPr>
          <p:cNvPr id="4" name="Subtitle 2">
            <a:extLst>
              <a:ext uri="{FF2B5EF4-FFF2-40B4-BE49-F238E27FC236}">
                <a16:creationId xmlns:a16="http://schemas.microsoft.com/office/drawing/2014/main" id="{0FE0F52F-ADF1-4011-A51B-92383D0AB7F8}"/>
              </a:ext>
            </a:extLst>
          </p:cNvPr>
          <p:cNvSpPr txBox="1">
            <a:spLocks/>
          </p:cNvSpPr>
          <p:nvPr/>
        </p:nvSpPr>
        <p:spPr>
          <a:xfrm>
            <a:off x="7822123" y="5524500"/>
            <a:ext cx="3760738" cy="1020560"/>
          </a:xfrm>
          <a:prstGeom prst="rect">
            <a:avLst/>
          </a:prstGeom>
        </p:spPr>
        <p:txBody>
          <a:bodyPr>
            <a:noAutofit/>
          </a:bodyPr>
          <a:lstStyle>
            <a:lvl1pPr marL="0" indent="0" algn="l" defTabSz="914400" rtl="0" eaLnBrk="1" latinLnBrk="0" hangingPunct="1">
              <a:lnSpc>
                <a:spcPct val="110000"/>
              </a:lnSpc>
              <a:spcBef>
                <a:spcPts val="1000"/>
              </a:spcBef>
              <a:buFont typeface="Arial" panose="020B0604020202020204" pitchFamily="34" charset="0"/>
              <a:buNone/>
              <a:defRPr sz="1300" kern="1200">
                <a:solidFill>
                  <a:schemeClr val="bg1"/>
                </a:solidFill>
                <a:latin typeface="Segoe UI Light" panose="020B0502040204020203" pitchFamily="34" charset="0"/>
                <a:ea typeface="+mn-ea"/>
                <a:cs typeface="Segoe UI Light" panose="020B0502040204020203"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1200" u="sng" dirty="0"/>
          </a:p>
        </p:txBody>
      </p:sp>
      <p:pic>
        <p:nvPicPr>
          <p:cNvPr id="7" name="Picture 6">
            <a:extLst>
              <a:ext uri="{FF2B5EF4-FFF2-40B4-BE49-F238E27FC236}">
                <a16:creationId xmlns:a16="http://schemas.microsoft.com/office/drawing/2014/main" id="{D8222906-095B-9984-AA47-2DA9F42E8D89}"/>
              </a:ext>
            </a:extLst>
          </p:cNvPr>
          <p:cNvPicPr>
            <a:picLocks noChangeAspect="1"/>
          </p:cNvPicPr>
          <p:nvPr/>
        </p:nvPicPr>
        <p:blipFill>
          <a:blip r:embed="rId2"/>
          <a:srcRect l="8417" t="5353" r="8222" b="7466"/>
          <a:stretch/>
        </p:blipFill>
        <p:spPr>
          <a:xfrm>
            <a:off x="1809343" y="3712955"/>
            <a:ext cx="4847096" cy="2321825"/>
          </a:xfrm>
          <a:prstGeom prst="rect">
            <a:avLst/>
          </a:prstGeom>
        </p:spPr>
      </p:pic>
    </p:spTree>
    <p:extLst>
      <p:ext uri="{BB962C8B-B14F-4D97-AF65-F5344CB8AC3E}">
        <p14:creationId xmlns:p14="http://schemas.microsoft.com/office/powerpoint/2010/main" val="2997580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7273F9-59F9-4FB3-9D34-82C64C4F8667}"/>
              </a:ext>
            </a:extLst>
          </p:cNvPr>
          <p:cNvSpPr>
            <a:spLocks noGrp="1"/>
          </p:cNvSpPr>
          <p:nvPr>
            <p:ph type="title"/>
          </p:nvPr>
        </p:nvSpPr>
        <p:spPr>
          <a:xfrm>
            <a:off x="604434" y="448628"/>
            <a:ext cx="10983132" cy="747763"/>
          </a:xfrm>
        </p:spPr>
        <p:txBody>
          <a:bodyPr/>
          <a:lstStyle/>
          <a:p>
            <a:r>
              <a:rPr lang="en-US" dirty="0"/>
              <a:t>INTRODUCTION</a:t>
            </a:r>
          </a:p>
        </p:txBody>
      </p:sp>
      <p:sp>
        <p:nvSpPr>
          <p:cNvPr id="2" name="Content Placeholder 1">
            <a:extLst>
              <a:ext uri="{FF2B5EF4-FFF2-40B4-BE49-F238E27FC236}">
                <a16:creationId xmlns:a16="http://schemas.microsoft.com/office/drawing/2014/main" id="{95AB49E1-195D-497A-BB31-2158958CA082}"/>
              </a:ext>
            </a:extLst>
          </p:cNvPr>
          <p:cNvSpPr>
            <a:spLocks noGrp="1"/>
          </p:cNvSpPr>
          <p:nvPr>
            <p:ph idx="1"/>
          </p:nvPr>
        </p:nvSpPr>
        <p:spPr>
          <a:xfrm>
            <a:off x="652462" y="1506802"/>
            <a:ext cx="3192379" cy="4669896"/>
          </a:xfrm>
        </p:spPr>
        <p:txBody>
          <a:bodyPr/>
          <a:lstStyle/>
          <a:p>
            <a:r>
              <a:rPr lang="en-US" sz="1600" dirty="0"/>
              <a:t>The Titanic Problem is based on the tragic sinking of the 'Unsinkable' Titanic in early 1912. The dataset includes information about multiple passengers, such as their age, gender, number of siblings, points of embarkment, and survival status.</a:t>
            </a:r>
          </a:p>
          <a:p>
            <a:pPr lvl="0"/>
            <a:endParaRPr lang="en-US" dirty="0"/>
          </a:p>
        </p:txBody>
      </p:sp>
      <p:pic>
        <p:nvPicPr>
          <p:cNvPr id="8" name="Content Placeholder 7">
            <a:extLst>
              <a:ext uri="{FF2B5EF4-FFF2-40B4-BE49-F238E27FC236}">
                <a16:creationId xmlns:a16="http://schemas.microsoft.com/office/drawing/2014/main" id="{010E6407-4129-9ED0-F0C9-456791E9764F}"/>
              </a:ext>
            </a:extLst>
          </p:cNvPr>
          <p:cNvPicPr>
            <a:picLocks noGrp="1" noChangeAspect="1"/>
          </p:cNvPicPr>
          <p:nvPr>
            <p:ph idx="13"/>
          </p:nvPr>
        </p:nvPicPr>
        <p:blipFill>
          <a:blip r:embed="rId2"/>
          <a:stretch>
            <a:fillRect/>
          </a:stretch>
        </p:blipFill>
        <p:spPr>
          <a:xfrm>
            <a:off x="6030904" y="2094680"/>
            <a:ext cx="4632513" cy="2821448"/>
          </a:xfrm>
        </p:spPr>
      </p:pic>
    </p:spTree>
    <p:extLst>
      <p:ext uri="{BB962C8B-B14F-4D97-AF65-F5344CB8AC3E}">
        <p14:creationId xmlns:p14="http://schemas.microsoft.com/office/powerpoint/2010/main" val="225163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83D2B2-24CC-41A1-8AC3-EDF2DA2C3A20}"/>
              </a:ext>
            </a:extLst>
          </p:cNvPr>
          <p:cNvSpPr>
            <a:spLocks noGrp="1"/>
          </p:cNvSpPr>
          <p:nvPr>
            <p:ph type="title"/>
          </p:nvPr>
        </p:nvSpPr>
        <p:spPr/>
        <p:txBody>
          <a:bodyPr>
            <a:normAutofit/>
          </a:bodyPr>
          <a:lstStyle/>
          <a:p>
            <a:r>
              <a:rPr lang="en-IN" sz="4400" dirty="0"/>
              <a:t>Problem Statement</a:t>
            </a:r>
            <a:endParaRPr lang="en-US" sz="4400" dirty="0"/>
          </a:p>
        </p:txBody>
      </p:sp>
      <p:sp>
        <p:nvSpPr>
          <p:cNvPr id="2" name="Content Placeholder 1">
            <a:extLst>
              <a:ext uri="{FF2B5EF4-FFF2-40B4-BE49-F238E27FC236}">
                <a16:creationId xmlns:a16="http://schemas.microsoft.com/office/drawing/2014/main" id="{0E85CDB0-AD30-4DBB-AC55-D824F09CE209}"/>
              </a:ext>
            </a:extLst>
          </p:cNvPr>
          <p:cNvSpPr>
            <a:spLocks noGrp="1"/>
          </p:cNvSpPr>
          <p:nvPr>
            <p:ph idx="1"/>
          </p:nvPr>
        </p:nvSpPr>
        <p:spPr>
          <a:xfrm>
            <a:off x="604433" y="1604210"/>
            <a:ext cx="10397863" cy="4805161"/>
          </a:xfrm>
        </p:spPr>
        <p:txBody>
          <a:bodyPr>
            <a:normAutofit/>
          </a:bodyPr>
          <a:lstStyle/>
          <a:p>
            <a:r>
              <a:rPr lang="en-US" sz="2400" dirty="0"/>
              <a:t>Based on the features provided for each passenger, the goal is to predict whether a given passenger would survive the sinking of the Titanic. This classification task uses multiple data points to make survival predictions.</a:t>
            </a:r>
          </a:p>
          <a:p>
            <a:endParaRPr lang="en-US" dirty="0"/>
          </a:p>
        </p:txBody>
      </p:sp>
      <p:sp>
        <p:nvSpPr>
          <p:cNvPr id="14" name="Rectangle 13">
            <a:extLst>
              <a:ext uri="{FF2B5EF4-FFF2-40B4-BE49-F238E27FC236}">
                <a16:creationId xmlns:a16="http://schemas.microsoft.com/office/drawing/2014/main" id="{0DC34CCB-C16D-E9E6-0171-7731C499E9B3}"/>
              </a:ext>
            </a:extLst>
          </p:cNvPr>
          <p:cNvSpPr/>
          <p:nvPr/>
        </p:nvSpPr>
        <p:spPr>
          <a:xfrm>
            <a:off x="698090" y="2989006"/>
            <a:ext cx="10889477" cy="35002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42950" lvl="1" indent="-285750">
              <a:buFont typeface="Arial" panose="020B0604020202020204" pitchFamily="34" charset="0"/>
              <a:buChar char="•"/>
            </a:pPr>
            <a:r>
              <a:rPr lang="en-US" b="1" dirty="0"/>
              <a:t>Total Rows</a:t>
            </a:r>
            <a:r>
              <a:rPr lang="en-US" dirty="0"/>
              <a:t>: 891</a:t>
            </a:r>
          </a:p>
          <a:p>
            <a:pPr marL="742950" lvl="1" indent="-285750">
              <a:buFont typeface="Arial" panose="020B0604020202020204" pitchFamily="34" charset="0"/>
              <a:buChar char="•"/>
            </a:pPr>
            <a:r>
              <a:rPr lang="en-US" b="1" dirty="0"/>
              <a:t>Key Features</a:t>
            </a:r>
            <a:r>
              <a:rPr lang="en-US" dirty="0"/>
              <a:t>:</a:t>
            </a:r>
          </a:p>
          <a:p>
            <a:pPr marL="1143000" lvl="2" indent="-228600">
              <a:buFont typeface="Arial" panose="020B0604020202020204" pitchFamily="34" charset="0"/>
              <a:buChar char="•"/>
            </a:pPr>
            <a:r>
              <a:rPr lang="en-US" b="1" dirty="0"/>
              <a:t>Survived</a:t>
            </a:r>
            <a:r>
              <a:rPr lang="en-US" dirty="0"/>
              <a:t>: Binary target variable (0 = No, 1 = Yes)</a:t>
            </a:r>
          </a:p>
          <a:p>
            <a:pPr marL="1143000" lvl="2" indent="-228600">
              <a:buFont typeface="Arial" panose="020B0604020202020204" pitchFamily="34" charset="0"/>
              <a:buChar char="•"/>
            </a:pPr>
            <a:r>
              <a:rPr lang="en-US" b="1" dirty="0"/>
              <a:t>Age</a:t>
            </a:r>
            <a:r>
              <a:rPr lang="en-US" dirty="0"/>
              <a:t>: Continuous feature</a:t>
            </a:r>
          </a:p>
          <a:p>
            <a:pPr marL="1143000" lvl="2" indent="-228600">
              <a:buFont typeface="Arial" panose="020B0604020202020204" pitchFamily="34" charset="0"/>
              <a:buChar char="•"/>
            </a:pPr>
            <a:r>
              <a:rPr lang="en-US" b="1" dirty="0"/>
              <a:t>Fare</a:t>
            </a:r>
            <a:r>
              <a:rPr lang="en-US" dirty="0"/>
              <a:t>: Continuous feature</a:t>
            </a:r>
          </a:p>
          <a:p>
            <a:pPr marL="1143000" lvl="2" indent="-228600">
              <a:buFont typeface="Arial" panose="020B0604020202020204" pitchFamily="34" charset="0"/>
              <a:buChar char="•"/>
            </a:pPr>
            <a:r>
              <a:rPr lang="en-US" b="1" dirty="0"/>
              <a:t>Pclass</a:t>
            </a:r>
            <a:r>
              <a:rPr lang="en-US" dirty="0"/>
              <a:t>: Categorical (Passenger Class)</a:t>
            </a:r>
          </a:p>
          <a:p>
            <a:pPr marL="1143000" lvl="2" indent="-228600">
              <a:buFont typeface="Arial" panose="020B0604020202020204" pitchFamily="34" charset="0"/>
              <a:buChar char="•"/>
            </a:pPr>
            <a:r>
              <a:rPr lang="en-US" b="1" dirty="0"/>
              <a:t>Sex</a:t>
            </a:r>
            <a:r>
              <a:rPr lang="en-US" dirty="0"/>
              <a:t>: Categorical (Male/Female)</a:t>
            </a:r>
          </a:p>
          <a:p>
            <a:pPr marL="1143000" lvl="2" indent="-228600">
              <a:buFont typeface="Arial" panose="020B0604020202020204" pitchFamily="34" charset="0"/>
              <a:buChar char="•"/>
            </a:pPr>
            <a:r>
              <a:rPr lang="en-US" b="1" dirty="0" err="1"/>
              <a:t>SibSp</a:t>
            </a:r>
            <a:r>
              <a:rPr lang="en-US" b="1" dirty="0"/>
              <a:t> &amp; Parch</a:t>
            </a:r>
            <a:r>
              <a:rPr lang="en-US" dirty="0"/>
              <a:t>: Family size</a:t>
            </a:r>
          </a:p>
          <a:p>
            <a:pPr marL="1143000" lvl="2" indent="-228600">
              <a:buFont typeface="Arial" panose="020B0604020202020204" pitchFamily="34" charset="0"/>
              <a:buChar char="•"/>
            </a:pPr>
            <a:r>
              <a:rPr lang="en-US" b="1" dirty="0"/>
              <a:t>Embarked</a:t>
            </a:r>
            <a:r>
              <a:rPr lang="en-US" dirty="0"/>
              <a:t>: Port of Embarkation (C = Cherbourg, Q = Queenstown, S = Southampton)</a:t>
            </a:r>
          </a:p>
          <a:p>
            <a:pPr marL="742950" lvl="1" indent="-285750">
              <a:buFont typeface="Arial" panose="020B0604020202020204" pitchFamily="34" charset="0"/>
              <a:buChar char="•"/>
            </a:pPr>
            <a:r>
              <a:rPr lang="en-US" b="1" dirty="0"/>
              <a:t>Missing Values</a:t>
            </a:r>
            <a:r>
              <a:rPr lang="en-US" dirty="0"/>
              <a:t>: Age, Cabin, Embarked columns have missing data.</a:t>
            </a:r>
          </a:p>
        </p:txBody>
      </p:sp>
    </p:spTree>
    <p:extLst>
      <p:ext uri="{BB962C8B-B14F-4D97-AF65-F5344CB8AC3E}">
        <p14:creationId xmlns:p14="http://schemas.microsoft.com/office/powerpoint/2010/main" val="1997439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EE622-B204-4BAA-A73B-2ED70B230E0F}"/>
              </a:ext>
            </a:extLst>
          </p:cNvPr>
          <p:cNvSpPr>
            <a:spLocks noGrp="1"/>
          </p:cNvSpPr>
          <p:nvPr>
            <p:ph type="title"/>
          </p:nvPr>
        </p:nvSpPr>
        <p:spPr/>
        <p:txBody>
          <a:bodyPr/>
          <a:lstStyle/>
          <a:p>
            <a:r>
              <a:rPr lang="en-US" b="1" dirty="0">
                <a:latin typeface="Bahnschrift Light" panose="020B0502040204020203" pitchFamily="34" charset="0"/>
              </a:rPr>
              <a:t>Data Preprocessing</a:t>
            </a:r>
            <a:endParaRPr lang="en-US" dirty="0"/>
          </a:p>
        </p:txBody>
      </p:sp>
      <p:sp>
        <p:nvSpPr>
          <p:cNvPr id="6" name="Content Placeholder 7" descr="PowerPoint allows you to import a variety of popular 3D model formats. &#10;So no matter your workflows outside of PowerPoint, you should be able to find a suitable solution to make your 3D models portable and presentable to virtually anyone, anywhere and on any device (with just a few quick modifications)">
            <a:extLst>
              <a:ext uri="{FF2B5EF4-FFF2-40B4-BE49-F238E27FC236}">
                <a16:creationId xmlns:a16="http://schemas.microsoft.com/office/drawing/2014/main" id="{9908A373-FC7C-4282-8736-3682F263411C}"/>
              </a:ext>
            </a:extLst>
          </p:cNvPr>
          <p:cNvSpPr txBox="1">
            <a:spLocks/>
          </p:cNvSpPr>
          <p:nvPr/>
        </p:nvSpPr>
        <p:spPr>
          <a:xfrm>
            <a:off x="533459" y="1485933"/>
            <a:ext cx="11127599" cy="19113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1" name="Directions">
            <a:extLst>
              <a:ext uri="{FF2B5EF4-FFF2-40B4-BE49-F238E27FC236}">
                <a16:creationId xmlns:a16="http://schemas.microsoft.com/office/drawing/2014/main" id="{1AF2FBBE-B7D3-452C-9253-F7C472312B69}"/>
              </a:ext>
            </a:extLst>
          </p:cNvPr>
          <p:cNvSpPr txBox="1">
            <a:spLocks/>
          </p:cNvSpPr>
          <p:nvPr/>
        </p:nvSpPr>
        <p:spPr>
          <a:xfrm>
            <a:off x="474516" y="3651363"/>
            <a:ext cx="2175299" cy="29955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solidFill>
                <a:prstClr val="black">
                  <a:lumMod val="75000"/>
                  <a:lumOff val="25000"/>
                </a:prstClr>
              </a:solidFill>
              <a:latin typeface="Segoe UI Semibold" panose="020B0702040204020203" pitchFamily="34" charset="0"/>
              <a:cs typeface="Segoe UI Semibold" panose="020B0702040204020203" pitchFamily="34" charset="0"/>
            </a:endParaRPr>
          </a:p>
        </p:txBody>
      </p:sp>
      <p:sp>
        <p:nvSpPr>
          <p:cNvPr id="10" name="Step 1">
            <a:extLst>
              <a:ext uri="{FF2B5EF4-FFF2-40B4-BE49-F238E27FC236}">
                <a16:creationId xmlns:a16="http://schemas.microsoft.com/office/drawing/2014/main" id="{42184CEA-CF4E-4D47-96E0-8F669A14DC71}"/>
              </a:ext>
            </a:extLst>
          </p:cNvPr>
          <p:cNvSpPr txBox="1">
            <a:spLocks/>
          </p:cNvSpPr>
          <p:nvPr/>
        </p:nvSpPr>
        <p:spPr>
          <a:xfrm>
            <a:off x="999477" y="4097315"/>
            <a:ext cx="3671989" cy="121417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0"/>
              </a:spcAft>
              <a:buNone/>
              <a:defRPr/>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8" name="TextBox 17">
            <a:extLst>
              <a:ext uri="{FF2B5EF4-FFF2-40B4-BE49-F238E27FC236}">
                <a16:creationId xmlns:a16="http://schemas.microsoft.com/office/drawing/2014/main" id="{334004E5-AE52-8F40-0D7E-82C1FC34F761}"/>
              </a:ext>
            </a:extLst>
          </p:cNvPr>
          <p:cNvSpPr txBox="1"/>
          <p:nvPr/>
        </p:nvSpPr>
        <p:spPr>
          <a:xfrm>
            <a:off x="604434" y="1678748"/>
            <a:ext cx="8445910" cy="369331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defRPr/>
            </a:pPr>
            <a:r>
              <a:rPr kumimoji="0" lang="en-US" alt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Missing Data Handling</a:t>
            </a: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Char char="•"/>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Char char="•"/>
              <a:tabLst/>
              <a:defRPr/>
            </a:pPr>
            <a:r>
              <a:rPr kumimoji="0" lang="en-US" alt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Age</a:t>
            </a: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Imputed using median age for each passenger class.</a:t>
            </a:r>
          </a:p>
          <a:p>
            <a:pPr marL="0" marR="0" lvl="0" indent="0" algn="l" defTabSz="914400" rtl="0" eaLnBrk="0" fontAlgn="base" latinLnBrk="0" hangingPunct="0">
              <a:lnSpc>
                <a:spcPct val="100000"/>
              </a:lnSpc>
              <a:spcBef>
                <a:spcPct val="0"/>
              </a:spcBef>
              <a:spcAft>
                <a:spcPct val="0"/>
              </a:spcAft>
              <a:buClrTx/>
              <a:buSzTx/>
              <a:buFontTx/>
              <a:buChar char="•"/>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Char char="•"/>
              <a:tabLst/>
              <a:defRPr/>
            </a:pPr>
            <a:r>
              <a:rPr kumimoji="0" lang="en-US" alt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Embarked</a:t>
            </a: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Missing values filled with the most frequent value.</a:t>
            </a:r>
            <a:r>
              <a:rPr kumimoji="0" lang="en-US" altLang="en-US" sz="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0" fontAlgn="base" latinLnBrk="0" hangingPunct="0">
              <a:lnSpc>
                <a:spcPct val="100000"/>
              </a:lnSpc>
              <a:spcBef>
                <a:spcPct val="0"/>
              </a:spcBef>
              <a:spcAft>
                <a:spcPct val="0"/>
              </a:spcAft>
              <a:buClrTx/>
              <a:buSzTx/>
              <a:buFontTx/>
              <a:buChar char="•"/>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Char char="•"/>
              <a:tabLst/>
              <a:defRPr/>
            </a:pPr>
            <a:r>
              <a:rPr kumimoji="0" lang="en-US" alt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Feature Engineering</a:t>
            </a: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Char char="•"/>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Char char="•"/>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Created </a:t>
            </a:r>
            <a:r>
              <a:rPr kumimoji="0" lang="en-US" altLang="en-US" sz="1800" b="0" i="0" u="none" strike="noStrike" kern="1200" cap="none" spc="0" normalizeH="0" baseline="0" noProof="0" dirty="0" err="1">
                <a:ln>
                  <a:noFill/>
                </a:ln>
                <a:solidFill>
                  <a:prstClr val="black"/>
                </a:solidFill>
                <a:effectLst/>
                <a:uLnTx/>
                <a:uFillTx/>
                <a:latin typeface="Arial Unicode MS"/>
                <a:ea typeface="+mn-ea"/>
                <a:cs typeface="+mn-cs"/>
              </a:rPr>
              <a:t>FamilySize</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by combining </a:t>
            </a:r>
            <a:r>
              <a:rPr kumimoji="0" lang="en-US" altLang="en-US" sz="1800" b="0" i="0" u="none" strike="noStrike" kern="1200" cap="none" spc="0" normalizeH="0" baseline="0" noProof="0" dirty="0" err="1">
                <a:ln>
                  <a:noFill/>
                </a:ln>
                <a:solidFill>
                  <a:prstClr val="black"/>
                </a:solidFill>
                <a:effectLst/>
                <a:uLnTx/>
                <a:uFillTx/>
                <a:latin typeface="Arial Unicode MS"/>
                <a:ea typeface="+mn-ea"/>
                <a:cs typeface="+mn-cs"/>
              </a:rPr>
              <a:t>SibSp</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and </a:t>
            </a:r>
            <a:r>
              <a:rPr kumimoji="0" lang="en-US" altLang="en-US" sz="1800" b="0" i="0" u="none" strike="noStrike" kern="1200" cap="none" spc="0" normalizeH="0" baseline="0" noProof="0" dirty="0">
                <a:ln>
                  <a:noFill/>
                </a:ln>
                <a:solidFill>
                  <a:prstClr val="black"/>
                </a:solidFill>
                <a:effectLst/>
                <a:uLnTx/>
                <a:uFillTx/>
                <a:latin typeface="Arial Unicode MS"/>
                <a:ea typeface="+mn-ea"/>
                <a:cs typeface="+mn-cs"/>
              </a:rPr>
              <a:t>Parch</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0" fontAlgn="base" latinLnBrk="0" hangingPunct="0">
              <a:lnSpc>
                <a:spcPct val="100000"/>
              </a:lnSpc>
              <a:spcBef>
                <a:spcPct val="0"/>
              </a:spcBef>
              <a:spcAft>
                <a:spcPct val="0"/>
              </a:spcAft>
              <a:buClrTx/>
              <a:buSzTx/>
              <a:buFontTx/>
              <a:buChar char="•"/>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Char char="•"/>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Dropped irrelevant features: </a:t>
            </a:r>
            <a:r>
              <a:rPr kumimoji="0" lang="en-US" altLang="en-US" sz="1800" b="0" i="0" u="none" strike="noStrike" kern="1200" cap="none" spc="0" normalizeH="0" baseline="0" noProof="0" dirty="0">
                <a:ln>
                  <a:noFill/>
                </a:ln>
                <a:solidFill>
                  <a:prstClr val="black"/>
                </a:solidFill>
                <a:effectLst/>
                <a:uLnTx/>
                <a:uFillTx/>
                <a:latin typeface="Arial Unicode MS"/>
                <a:ea typeface="+mn-ea"/>
                <a:cs typeface="+mn-cs"/>
              </a:rPr>
              <a:t>Cabin</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altLang="en-US" sz="1800" b="0" i="0" u="none" strike="noStrike" kern="1200" cap="none" spc="0" normalizeH="0" baseline="0" noProof="0" dirty="0">
                <a:ln>
                  <a:noFill/>
                </a:ln>
                <a:solidFill>
                  <a:prstClr val="black"/>
                </a:solidFill>
                <a:effectLst/>
                <a:uLnTx/>
                <a:uFillTx/>
                <a:latin typeface="Arial Unicode MS"/>
                <a:ea typeface="+mn-ea"/>
                <a:cs typeface="+mn-cs"/>
              </a:rPr>
              <a:t>Ticket</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etc.</a:t>
            </a:r>
          </a:p>
          <a:p>
            <a:pPr marL="0" marR="0" lvl="0" indent="0" algn="l" defTabSz="914400" rtl="0" eaLnBrk="0" fontAlgn="base" latinLnBrk="0" hangingPunct="0">
              <a:lnSpc>
                <a:spcPct val="100000"/>
              </a:lnSpc>
              <a:spcBef>
                <a:spcPct val="0"/>
              </a:spcBef>
              <a:spcAft>
                <a:spcPct val="0"/>
              </a:spcAft>
              <a:buClrTx/>
              <a:buSzTx/>
              <a:buFontTx/>
              <a:buChar char="•"/>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Char char="•"/>
              <a:tabLst/>
              <a:defRPr/>
            </a:pPr>
            <a:r>
              <a:rPr kumimoji="0" lang="en-US" alt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Scaling</a:t>
            </a: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Applied standardization to </a:t>
            </a:r>
            <a:r>
              <a:rPr kumimoji="0" lang="en-US" altLang="en-US" sz="1800" b="0" i="0" u="none" strike="noStrike" kern="1200" cap="none" spc="0" normalizeH="0" baseline="0" noProof="0" dirty="0">
                <a:ln>
                  <a:noFill/>
                </a:ln>
                <a:solidFill>
                  <a:prstClr val="black"/>
                </a:solidFill>
                <a:effectLst/>
                <a:uLnTx/>
                <a:uFillTx/>
                <a:latin typeface="Arial Unicode MS"/>
                <a:ea typeface="+mn-ea"/>
                <a:cs typeface="+mn-cs"/>
              </a:rPr>
              <a:t>Age</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and </a:t>
            </a:r>
            <a:r>
              <a:rPr kumimoji="0" lang="en-US" altLang="en-US" sz="1800" b="0" i="0" u="none" strike="noStrike" kern="1200" cap="none" spc="0" normalizeH="0" baseline="0" noProof="0" dirty="0">
                <a:ln>
                  <a:noFill/>
                </a:ln>
                <a:solidFill>
                  <a:prstClr val="black"/>
                </a:solidFill>
                <a:effectLst/>
                <a:uLnTx/>
                <a:uFillTx/>
                <a:latin typeface="Arial Unicode MS"/>
                <a:ea typeface="+mn-ea"/>
                <a:cs typeface="+mn-cs"/>
              </a:rPr>
              <a:t>Fare</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to bring them to a common scale</a:t>
            </a:r>
            <a:endParaRPr lang="en-IN" dirty="0"/>
          </a:p>
        </p:txBody>
      </p:sp>
    </p:spTree>
    <p:extLst>
      <p:ext uri="{BB962C8B-B14F-4D97-AF65-F5344CB8AC3E}">
        <p14:creationId xmlns:p14="http://schemas.microsoft.com/office/powerpoint/2010/main" val="3665633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ED516-A0B4-4D09-B6A3-A788188B6704}"/>
              </a:ext>
            </a:extLst>
          </p:cNvPr>
          <p:cNvSpPr>
            <a:spLocks noGrp="1"/>
          </p:cNvSpPr>
          <p:nvPr>
            <p:ph type="title"/>
          </p:nvPr>
        </p:nvSpPr>
        <p:spPr>
          <a:xfrm>
            <a:off x="835285" y="687497"/>
            <a:ext cx="10983132" cy="747763"/>
          </a:xfrm>
        </p:spPr>
        <p:txBody>
          <a:bodyPr>
            <a:normAutofit fontScale="90000"/>
          </a:bodyPr>
          <a:lstStyle/>
          <a:p>
            <a:r>
              <a:rPr lang="en-IN" b="1" i="0" dirty="0">
                <a:solidFill>
                  <a:schemeClr val="tx1"/>
                </a:solidFill>
                <a:effectLst/>
                <a:highlight>
                  <a:srgbClr val="F5F5F5"/>
                </a:highlight>
                <a:latin typeface="system-ui"/>
              </a:rPr>
              <a:t>EDA( Exploratory Data Analysis)</a:t>
            </a:r>
            <a:br>
              <a:rPr lang="en-IN" b="1" i="0" dirty="0">
                <a:solidFill>
                  <a:srgbClr val="FFFFFF"/>
                </a:solidFill>
                <a:effectLst/>
                <a:latin typeface="system-ui"/>
              </a:rPr>
            </a:br>
            <a:endParaRPr lang="en-US" dirty="0"/>
          </a:p>
        </p:txBody>
      </p:sp>
      <p:sp>
        <p:nvSpPr>
          <p:cNvPr id="13" name="Step 1 Text" descr="Click on your 3D Model: Click and hold on the 3D control to rotate or tilt your 3D model up, down, left, and right.">
            <a:extLst>
              <a:ext uri="{FF2B5EF4-FFF2-40B4-BE49-F238E27FC236}">
                <a16:creationId xmlns:a16="http://schemas.microsoft.com/office/drawing/2014/main" id="{5294FC26-E2BF-454F-B123-404EA194A3E3}"/>
              </a:ext>
            </a:extLst>
          </p:cNvPr>
          <p:cNvSpPr txBox="1">
            <a:spLocks/>
          </p:cNvSpPr>
          <p:nvPr/>
        </p:nvSpPr>
        <p:spPr>
          <a:xfrm>
            <a:off x="1066038" y="1958189"/>
            <a:ext cx="2613067" cy="118685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5" name="Step 2 Text" descr="Alternatively, with your model selected, on the Ribbon, in the 3D Model Tool Format tab, you can click on 3D Model Views gallery to apply one of the various position views.">
            <a:extLst>
              <a:ext uri="{FF2B5EF4-FFF2-40B4-BE49-F238E27FC236}">
                <a16:creationId xmlns:a16="http://schemas.microsoft.com/office/drawing/2014/main" id="{D223119D-72DB-4091-AE4B-0A82DC881E79}"/>
              </a:ext>
            </a:extLst>
          </p:cNvPr>
          <p:cNvSpPr txBox="1">
            <a:spLocks/>
          </p:cNvSpPr>
          <p:nvPr/>
        </p:nvSpPr>
        <p:spPr>
          <a:xfrm>
            <a:off x="1066038" y="3245892"/>
            <a:ext cx="3552966" cy="105836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3" name="Rectangle 2">
            <a:extLst>
              <a:ext uri="{FF2B5EF4-FFF2-40B4-BE49-F238E27FC236}">
                <a16:creationId xmlns:a16="http://schemas.microsoft.com/office/drawing/2014/main" id="{FAEDDAA5-B6E5-49F3-A495-94B7927A69C0}"/>
              </a:ext>
              <a:ext uri="{C183D7F6-B498-43B3-948B-1728B52AA6E4}">
                <adec:decorative xmlns:adec="http://schemas.microsoft.com/office/drawing/2017/decorative" val="1"/>
              </a:ext>
            </a:extLst>
          </p:cNvPr>
          <p:cNvSpPr/>
          <p:nvPr/>
        </p:nvSpPr>
        <p:spPr>
          <a:xfrm rot="16200000">
            <a:off x="4035175" y="4807119"/>
            <a:ext cx="833933" cy="1943095"/>
          </a:xfrm>
          <a:prstGeom prst="rect">
            <a:avLst/>
          </a:prstGeom>
          <a:gradFill flip="none" rotWithShape="1">
            <a:gsLst>
              <a:gs pos="0">
                <a:srgbClr val="F5F5F5">
                  <a:alpha val="0"/>
                </a:srgbClr>
              </a:gs>
              <a:gs pos="100000">
                <a:srgbClr val="F5F5F5"/>
              </a:gs>
              <a:gs pos="43000">
                <a:srgbClr val="F5F5F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p>
        </p:txBody>
      </p:sp>
      <p:pic>
        <p:nvPicPr>
          <p:cNvPr id="39" name="Picture 38">
            <a:extLst>
              <a:ext uri="{FF2B5EF4-FFF2-40B4-BE49-F238E27FC236}">
                <a16:creationId xmlns:a16="http://schemas.microsoft.com/office/drawing/2014/main" id="{FB44DFC8-062C-8A12-2154-B72B79AF421D}"/>
              </a:ext>
            </a:extLst>
          </p:cNvPr>
          <p:cNvPicPr>
            <a:picLocks noChangeAspect="1"/>
          </p:cNvPicPr>
          <p:nvPr/>
        </p:nvPicPr>
        <p:blipFill>
          <a:blip r:embed="rId2"/>
          <a:stretch>
            <a:fillRect/>
          </a:stretch>
        </p:blipFill>
        <p:spPr>
          <a:xfrm>
            <a:off x="615328" y="1681315"/>
            <a:ext cx="3653406" cy="3859161"/>
          </a:xfrm>
          <a:prstGeom prst="rect">
            <a:avLst/>
          </a:prstGeom>
        </p:spPr>
      </p:pic>
      <p:pic>
        <p:nvPicPr>
          <p:cNvPr id="43" name="Picture 42">
            <a:extLst>
              <a:ext uri="{FF2B5EF4-FFF2-40B4-BE49-F238E27FC236}">
                <a16:creationId xmlns:a16="http://schemas.microsoft.com/office/drawing/2014/main" id="{18261C5C-D1CD-4E59-7F64-8DA0AC8BB87C}"/>
              </a:ext>
            </a:extLst>
          </p:cNvPr>
          <p:cNvPicPr>
            <a:picLocks noChangeAspect="1"/>
          </p:cNvPicPr>
          <p:nvPr/>
        </p:nvPicPr>
        <p:blipFill>
          <a:blip r:embed="rId3"/>
          <a:stretch>
            <a:fillRect/>
          </a:stretch>
        </p:blipFill>
        <p:spPr>
          <a:xfrm>
            <a:off x="4675002" y="1662160"/>
            <a:ext cx="4917996" cy="4575517"/>
          </a:xfrm>
          <a:prstGeom prst="rect">
            <a:avLst/>
          </a:prstGeom>
        </p:spPr>
      </p:pic>
    </p:spTree>
    <p:extLst>
      <p:ext uri="{BB962C8B-B14F-4D97-AF65-F5344CB8AC3E}">
        <p14:creationId xmlns:p14="http://schemas.microsoft.com/office/powerpoint/2010/main" val="1969584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A3C97-E356-4FF9-AED5-879B8F991C1B}"/>
              </a:ext>
            </a:extLst>
          </p:cNvPr>
          <p:cNvSpPr>
            <a:spLocks noGrp="1"/>
          </p:cNvSpPr>
          <p:nvPr>
            <p:ph type="title"/>
          </p:nvPr>
        </p:nvSpPr>
        <p:spPr/>
        <p:txBody>
          <a:bodyPr/>
          <a:lstStyle/>
          <a:p>
            <a:r>
              <a:rPr lang="en-US" dirty="0"/>
              <a:t>Machine learning models</a:t>
            </a:r>
          </a:p>
        </p:txBody>
      </p:sp>
      <p:sp>
        <p:nvSpPr>
          <p:cNvPr id="7" name="Content Placeholder Step 1" descr="Select your 3D model &gt; 3D Models Format &gt; Pan &amp; Zoom&#10;&#10;Note: the Pan &amp; Zoom tool acts like an on/off (toggle) switch. Once pressed, you’ll see a gray box around the Pan &amp; Zoom button to indicate the feature is activated. Press the button again to deactivate the Pan &amp; Zoom feature.">
            <a:extLst>
              <a:ext uri="{FF2B5EF4-FFF2-40B4-BE49-F238E27FC236}">
                <a16:creationId xmlns:a16="http://schemas.microsoft.com/office/drawing/2014/main" id="{3EE46009-9B31-417A-AB61-8C70009004B3}"/>
              </a:ext>
            </a:extLst>
          </p:cNvPr>
          <p:cNvSpPr txBox="1">
            <a:spLocks/>
          </p:cNvSpPr>
          <p:nvPr/>
        </p:nvSpPr>
        <p:spPr>
          <a:xfrm>
            <a:off x="3833785" y="4313946"/>
            <a:ext cx="3034721" cy="2236702"/>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1" name="Content Placeholder Step 2" descr="With the Pan &amp; Zoom button enabled, now move, rotate, and resize your 3D model.  ">
            <a:extLst>
              <a:ext uri="{FF2B5EF4-FFF2-40B4-BE49-F238E27FC236}">
                <a16:creationId xmlns:a16="http://schemas.microsoft.com/office/drawing/2014/main" id="{38280C20-AD97-47D9-A4D9-3D51B6EEA886}"/>
              </a:ext>
            </a:extLst>
          </p:cNvPr>
          <p:cNvSpPr txBox="1">
            <a:spLocks/>
          </p:cNvSpPr>
          <p:nvPr/>
        </p:nvSpPr>
        <p:spPr>
          <a:xfrm>
            <a:off x="4712686" y="4084342"/>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5" name="Content Placeholder Step 3" descr="When you are finished editing, click the Pan &amp; Zoom button again to exit Pan and Zoom mode.">
            <a:extLst>
              <a:ext uri="{FF2B5EF4-FFF2-40B4-BE49-F238E27FC236}">
                <a16:creationId xmlns:a16="http://schemas.microsoft.com/office/drawing/2014/main" id="{89BC12B6-BA4F-4362-A61E-A7B108FEAF3C}"/>
              </a:ext>
            </a:extLst>
          </p:cNvPr>
          <p:cNvSpPr txBox="1">
            <a:spLocks/>
          </p:cNvSpPr>
          <p:nvPr/>
        </p:nvSpPr>
        <p:spPr>
          <a:xfrm>
            <a:off x="8394499" y="4084341"/>
            <a:ext cx="2658635" cy="11717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24" name="Picture 23">
            <a:extLst>
              <a:ext uri="{FF2B5EF4-FFF2-40B4-BE49-F238E27FC236}">
                <a16:creationId xmlns:a16="http://schemas.microsoft.com/office/drawing/2014/main" id="{267A4E48-E245-4D69-51E2-549B6151E6CC}"/>
              </a:ext>
            </a:extLst>
          </p:cNvPr>
          <p:cNvPicPr>
            <a:picLocks noChangeAspect="1"/>
          </p:cNvPicPr>
          <p:nvPr/>
        </p:nvPicPr>
        <p:blipFill>
          <a:blip r:embed="rId2"/>
          <a:stretch>
            <a:fillRect/>
          </a:stretch>
        </p:blipFill>
        <p:spPr>
          <a:xfrm>
            <a:off x="5884" y="0"/>
            <a:ext cx="12180232" cy="6858000"/>
          </a:xfrm>
          <a:prstGeom prst="rect">
            <a:avLst/>
          </a:prstGeom>
        </p:spPr>
      </p:pic>
    </p:spTree>
    <p:extLst>
      <p:ext uri="{BB962C8B-B14F-4D97-AF65-F5344CB8AC3E}">
        <p14:creationId xmlns:p14="http://schemas.microsoft.com/office/powerpoint/2010/main" val="1764756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322E42-AFFD-4B81-BD7A-77AB9FC3B4B1}"/>
              </a:ext>
            </a:extLst>
          </p:cNvPr>
          <p:cNvSpPr>
            <a:spLocks noGrp="1"/>
          </p:cNvSpPr>
          <p:nvPr>
            <p:ph type="title"/>
          </p:nvPr>
        </p:nvSpPr>
        <p:spPr>
          <a:xfrm>
            <a:off x="630366" y="184823"/>
            <a:ext cx="10983132" cy="747763"/>
          </a:xfrm>
        </p:spPr>
        <p:txBody>
          <a:bodyPr/>
          <a:lstStyle/>
          <a:p>
            <a:r>
              <a:rPr lang="en-US" dirty="0"/>
              <a:t>Model Selection :</a:t>
            </a:r>
          </a:p>
        </p:txBody>
      </p:sp>
      <p:sp>
        <p:nvSpPr>
          <p:cNvPr id="4" name="Try It Text" descr="Try it yourself with the parrot on the right:">
            <a:extLst>
              <a:ext uri="{FF2B5EF4-FFF2-40B4-BE49-F238E27FC236}">
                <a16:creationId xmlns:a16="http://schemas.microsoft.com/office/drawing/2014/main" id="{0D42AC0C-5EE6-42C4-91EE-07F7C9599947}"/>
              </a:ext>
            </a:extLst>
          </p:cNvPr>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Semibold" panose="020B0702040204020203" pitchFamily="34" charset="0"/>
                <a:cs typeface="Segoe UI Semibold" panose="020B0702040204020203" pitchFamily="34" charset="0"/>
              </a:rPr>
              <a:t>Try it yourself with the parrot on the right:</a:t>
            </a:r>
          </a:p>
        </p:txBody>
      </p:sp>
      <p:sp>
        <p:nvSpPr>
          <p:cNvPr id="5" name="Step 1" descr="Step 1:">
            <a:extLst>
              <a:ext uri="{FF2B5EF4-FFF2-40B4-BE49-F238E27FC236}">
                <a16:creationId xmlns:a16="http://schemas.microsoft.com/office/drawing/2014/main" id="{D4693D8A-3AAB-45B5-8381-3001C700C32F}"/>
              </a:ext>
            </a:extLst>
          </p:cNvPr>
          <p:cNvSpPr/>
          <p:nvPr/>
        </p:nvSpPr>
        <p:spPr bwMode="blackWhite">
          <a:xfrm>
            <a:off x="630366" y="1917997"/>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sp>
        <p:nvSpPr>
          <p:cNvPr id="6" name="Content Placeholder Step 1" descr="Select the 3D Model on the right, then go to Animations &gt; Turntable&#10;Hint: Effect Options gives you even more options for Turntable.&#10;">
            <a:extLst>
              <a:ext uri="{FF2B5EF4-FFF2-40B4-BE49-F238E27FC236}">
                <a16:creationId xmlns:a16="http://schemas.microsoft.com/office/drawing/2014/main" id="{8110C53D-9866-4A6B-9E28-68BBE6EFF866}"/>
              </a:ext>
            </a:extLst>
          </p:cNvPr>
          <p:cNvSpPr txBox="1">
            <a:spLocks/>
          </p:cNvSpPr>
          <p:nvPr/>
        </p:nvSpPr>
        <p:spPr>
          <a:xfrm>
            <a:off x="1066037" y="1958188"/>
            <a:ext cx="5110159" cy="103901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the 3D Model on the right, then go to </a:t>
            </a:r>
            <a:r>
              <a:rPr lang="en-US" dirty="0">
                <a:solidFill>
                  <a:srgbClr val="D24726"/>
                </a:solidFill>
                <a:latin typeface="Segoe UI Semibold" panose="020B0702040204020203" pitchFamily="34" charset="0"/>
                <a:cs typeface="Segoe UI Semibold" panose="020B0702040204020203" pitchFamily="34" charset="0"/>
              </a:rPr>
              <a:t>Animations</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a:solidFill>
                  <a:prstClr val="black">
                    <a:lumMod val="75000"/>
                    <a:lumOff val="25000"/>
                  </a:prstClr>
                </a:solidFill>
                <a:cs typeface="Segoe UI"/>
              </a:rPr>
              <a:t>&gt; </a:t>
            </a:r>
            <a:r>
              <a:rPr lang="en-US" dirty="0">
                <a:solidFill>
                  <a:srgbClr val="D24726"/>
                </a:solidFill>
                <a:latin typeface="Segoe UI Semibold" panose="020B0702040204020203" pitchFamily="34" charset="0"/>
                <a:cs typeface="Segoe UI Semibold" panose="020B0702040204020203" pitchFamily="34" charset="0"/>
              </a:rPr>
              <a:t>Turntable</a:t>
            </a:r>
          </a:p>
          <a:p>
            <a:pPr marL="0" indent="0">
              <a:spcBef>
                <a:spcPts val="2400"/>
              </a:spcBef>
              <a:spcAft>
                <a:spcPts val="0"/>
              </a:spcAft>
              <a:buNone/>
            </a:pPr>
            <a:r>
              <a:rPr lang="en-US" dirty="0">
                <a:solidFill>
                  <a:srgbClr val="D24726"/>
                </a:solidFill>
                <a:latin typeface="Segoe UI Semibold" panose="020B0702040204020203" pitchFamily="34" charset="0"/>
                <a:cs typeface="Segoe UI Semibold" panose="020B0702040204020203" pitchFamily="34" charset="0"/>
              </a:rPr>
              <a:t>Hint: </a:t>
            </a:r>
            <a:r>
              <a:rPr lang="en-US" dirty="0">
                <a:solidFill>
                  <a:srgbClr val="404040"/>
                </a:solidFill>
                <a:latin typeface="Segoe UI Semibold" panose="020B0702040204020203" pitchFamily="34" charset="0"/>
                <a:cs typeface="Segoe UI Semibold" panose="020B0702040204020203" pitchFamily="34" charset="0"/>
              </a:rPr>
              <a:t>Effect Options </a:t>
            </a:r>
            <a:r>
              <a:rPr lang="en-US" dirty="0">
                <a:solidFill>
                  <a:prstClr val="black">
                    <a:lumMod val="75000"/>
                    <a:lumOff val="25000"/>
                  </a:prstClr>
                </a:solidFill>
                <a:latin typeface="Segoe UI" panose="020B0502040204020203" pitchFamily="34" charset="0"/>
                <a:cs typeface="Segoe UI" panose="020B0502040204020203" pitchFamily="34" charset="0"/>
              </a:rPr>
              <a:t>gives you even more options for</a:t>
            </a:r>
            <a:r>
              <a:rPr lang="en-US" dirty="0">
                <a:solidFill>
                  <a:prstClr val="black">
                    <a:lumMod val="75000"/>
                    <a:lumOff val="25000"/>
                  </a:prstClr>
                </a:solidFill>
              </a:rPr>
              <a:t> </a:t>
            </a:r>
            <a:r>
              <a:rPr lang="en-US" dirty="0">
                <a:solidFill>
                  <a:prstClr val="black">
                    <a:lumMod val="75000"/>
                    <a:lumOff val="25000"/>
                  </a:prstClr>
                </a:solidFill>
                <a:latin typeface="Segoe UI Semibold" panose="020B0702040204020203" pitchFamily="34" charset="0"/>
                <a:cs typeface="Segoe UI Semibold" panose="020B0702040204020203" pitchFamily="34" charset="0"/>
              </a:rPr>
              <a:t>Turntable</a:t>
            </a:r>
            <a:r>
              <a:rPr lang="en-US" dirty="0">
                <a:solidFill>
                  <a:prstClr val="black">
                    <a:lumMod val="75000"/>
                    <a:lumOff val="25000"/>
                  </a:prstClr>
                </a:solidFill>
              </a:rPr>
              <a:t>.</a:t>
            </a:r>
          </a:p>
        </p:txBody>
      </p:sp>
      <p:grpSp>
        <p:nvGrpSpPr>
          <p:cNvPr id="12" name="Lightbulb">
            <a:extLst>
              <a:ext uri="{FF2B5EF4-FFF2-40B4-BE49-F238E27FC236}">
                <a16:creationId xmlns:a16="http://schemas.microsoft.com/office/drawing/2014/main" id="{6F0125D2-0FCC-492A-868C-E09B180AD8B9}"/>
              </a:ext>
              <a:ext uri="{C183D7F6-B498-43B3-948B-1728B52AA6E4}">
                <adec:decorative xmlns:adec="http://schemas.microsoft.com/office/drawing/2017/decorative" val="1"/>
              </a:ext>
            </a:extLst>
          </p:cNvPr>
          <p:cNvGrpSpPr/>
          <p:nvPr/>
        </p:nvGrpSpPr>
        <p:grpSpPr>
          <a:xfrm>
            <a:off x="715429" y="2514325"/>
            <a:ext cx="187380" cy="278885"/>
            <a:chOff x="5052041" y="3023897"/>
            <a:chExt cx="1009650" cy="1502702"/>
          </a:xfrm>
        </p:grpSpPr>
        <p:sp>
          <p:nvSpPr>
            <p:cNvPr id="13" name="Freeform: Shape 12">
              <a:extLst>
                <a:ext uri="{FF2B5EF4-FFF2-40B4-BE49-F238E27FC236}">
                  <a16:creationId xmlns:a16="http://schemas.microsoft.com/office/drawing/2014/main" id="{A42791D9-0616-438D-9CCF-CF1107EBC205}"/>
                </a:ext>
                <a:ext uri="{C183D7F6-B498-43B3-948B-1728B52AA6E4}">
                  <adec:decorative xmlns:adec="http://schemas.microsoft.com/office/drawing/2017/decorative" val="1"/>
                </a:ext>
              </a:extLst>
            </p:cNvPr>
            <p:cNvSpPr/>
            <p:nvPr/>
          </p:nvSpPr>
          <p:spPr>
            <a:xfrm>
              <a:off x="5052041" y="3023897"/>
              <a:ext cx="1009650" cy="1295400"/>
            </a:xfrm>
            <a:custGeom>
              <a:avLst/>
              <a:gdLst>
                <a:gd name="connsiteX0" fmla="*/ 684848 w 1009650"/>
                <a:gd name="connsiteY0" fmla="*/ 1231583 h 1295400"/>
                <a:gd name="connsiteX1" fmla="*/ 329565 w 1009650"/>
                <a:gd name="connsiteY1" fmla="*/ 1231583 h 1295400"/>
                <a:gd name="connsiteX2" fmla="*/ 328613 w 1009650"/>
                <a:gd name="connsiteY2" fmla="*/ 1056323 h 1295400"/>
                <a:gd name="connsiteX3" fmla="*/ 71438 w 1009650"/>
                <a:gd name="connsiteY3" fmla="*/ 504825 h 1295400"/>
                <a:gd name="connsiteX4" fmla="*/ 504825 w 1009650"/>
                <a:gd name="connsiteY4" fmla="*/ 71438 h 1295400"/>
                <a:gd name="connsiteX5" fmla="*/ 508635 w 1009650"/>
                <a:gd name="connsiteY5" fmla="*/ 71438 h 1295400"/>
                <a:gd name="connsiteX6" fmla="*/ 942023 w 1009650"/>
                <a:gd name="connsiteY6" fmla="*/ 504825 h 1295400"/>
                <a:gd name="connsiteX7" fmla="*/ 684848 w 1009650"/>
                <a:gd name="connsiteY7" fmla="*/ 1055370 h 1295400"/>
                <a:gd name="connsiteX8" fmla="*/ 684848 w 1009650"/>
                <a:gd name="connsiteY8" fmla="*/ 1231583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9650" h="1295400">
                  <a:moveTo>
                    <a:pt x="684848" y="1231583"/>
                  </a:moveTo>
                  <a:lnTo>
                    <a:pt x="329565" y="1231583"/>
                  </a:lnTo>
                  <a:lnTo>
                    <a:pt x="328613" y="1056323"/>
                  </a:lnTo>
                  <a:cubicBezTo>
                    <a:pt x="328613" y="816293"/>
                    <a:pt x="71438" y="744855"/>
                    <a:pt x="71438" y="504825"/>
                  </a:cubicBezTo>
                  <a:cubicBezTo>
                    <a:pt x="71438" y="264795"/>
                    <a:pt x="265748" y="71438"/>
                    <a:pt x="504825" y="71438"/>
                  </a:cubicBezTo>
                  <a:lnTo>
                    <a:pt x="508635" y="71438"/>
                  </a:lnTo>
                  <a:cubicBezTo>
                    <a:pt x="748665" y="71438"/>
                    <a:pt x="942023" y="265748"/>
                    <a:pt x="942023" y="504825"/>
                  </a:cubicBezTo>
                  <a:cubicBezTo>
                    <a:pt x="942023" y="743903"/>
                    <a:pt x="684848" y="816293"/>
                    <a:pt x="684848" y="1055370"/>
                  </a:cubicBezTo>
                  <a:lnTo>
                    <a:pt x="684848" y="1231583"/>
                  </a:lnTo>
                  <a:close/>
                </a:path>
              </a:pathLst>
            </a:custGeom>
            <a:noFill/>
            <a:ln w="25400" cap="flat">
              <a:solidFill>
                <a:srgbClr val="D24726"/>
              </a:solidFill>
              <a:prstDash val="solid"/>
              <a:miter/>
            </a:ln>
          </p:spPr>
          <p:txBody>
            <a:bodyPr rtlCol="0" anchor="ctr"/>
            <a:lstStyle/>
            <a:p>
              <a:endParaRPr lang="en-AU"/>
            </a:p>
          </p:txBody>
        </p:sp>
        <p:sp>
          <p:nvSpPr>
            <p:cNvPr id="14" name="Freeform: Shape 13">
              <a:extLst>
                <a:ext uri="{FF2B5EF4-FFF2-40B4-BE49-F238E27FC236}">
                  <a16:creationId xmlns:a16="http://schemas.microsoft.com/office/drawing/2014/main" id="{067E028D-B83C-4DAB-9050-329EDFDCB162}"/>
                </a:ext>
                <a:ext uri="{C183D7F6-B498-43B3-948B-1728B52AA6E4}">
                  <adec:decorative xmlns:adec="http://schemas.microsoft.com/office/drawing/2017/decorative" val="1"/>
                </a:ext>
              </a:extLst>
            </p:cNvPr>
            <p:cNvSpPr/>
            <p:nvPr/>
          </p:nvSpPr>
          <p:spPr>
            <a:xfrm>
              <a:off x="5366365" y="4383724"/>
              <a:ext cx="381000" cy="142875"/>
            </a:xfrm>
            <a:custGeom>
              <a:avLst/>
              <a:gdLst>
                <a:gd name="connsiteX0" fmla="*/ 71438 w 381000"/>
                <a:gd name="connsiteY0" fmla="*/ 71437 h 142875"/>
                <a:gd name="connsiteX1" fmla="*/ 313373 w 381000"/>
                <a:gd name="connsiteY1" fmla="*/ 71437 h 142875"/>
              </a:gdLst>
              <a:ahLst/>
              <a:cxnLst>
                <a:cxn ang="0">
                  <a:pos x="connsiteX0" y="connsiteY0"/>
                </a:cxn>
                <a:cxn ang="0">
                  <a:pos x="connsiteX1" y="connsiteY1"/>
                </a:cxn>
              </a:cxnLst>
              <a:rect l="l" t="t" r="r" b="b"/>
              <a:pathLst>
                <a:path w="381000" h="142875">
                  <a:moveTo>
                    <a:pt x="71438" y="71437"/>
                  </a:moveTo>
                  <a:lnTo>
                    <a:pt x="313373" y="71437"/>
                  </a:lnTo>
                </a:path>
              </a:pathLst>
            </a:custGeom>
            <a:ln w="25400" cap="flat">
              <a:solidFill>
                <a:srgbClr val="D24726"/>
              </a:solidFill>
              <a:prstDash val="solid"/>
              <a:miter/>
            </a:ln>
          </p:spPr>
          <p:txBody>
            <a:bodyPr rtlCol="0" anchor="ctr"/>
            <a:lstStyle/>
            <a:p>
              <a:endParaRPr lang="en-AU"/>
            </a:p>
          </p:txBody>
        </p:sp>
        <p:sp>
          <p:nvSpPr>
            <p:cNvPr id="15" name="Freeform: Shape 14">
              <a:extLst>
                <a:ext uri="{FF2B5EF4-FFF2-40B4-BE49-F238E27FC236}">
                  <a16:creationId xmlns:a16="http://schemas.microsoft.com/office/drawing/2014/main" id="{600F250A-168C-4535-995F-4F0478282AF4}"/>
                </a:ext>
                <a:ext uri="{C183D7F6-B498-43B3-948B-1728B52AA6E4}">
                  <adec:decorative xmlns:adec="http://schemas.microsoft.com/office/drawing/2017/decorative" val="1"/>
                </a:ext>
              </a:extLst>
            </p:cNvPr>
            <p:cNvSpPr/>
            <p:nvPr/>
          </p:nvSpPr>
          <p:spPr>
            <a:xfrm>
              <a:off x="5310168" y="3958952"/>
              <a:ext cx="495301" cy="142874"/>
            </a:xfrm>
            <a:custGeom>
              <a:avLst/>
              <a:gdLst>
                <a:gd name="connsiteX0" fmla="*/ 71437 w 495300"/>
                <a:gd name="connsiteY0" fmla="*/ 71438 h 142875"/>
                <a:gd name="connsiteX1" fmla="*/ 426720 w 495300"/>
                <a:gd name="connsiteY1" fmla="*/ 71438 h 142875"/>
              </a:gdLst>
              <a:ahLst/>
              <a:cxnLst>
                <a:cxn ang="0">
                  <a:pos x="connsiteX0" y="connsiteY0"/>
                </a:cxn>
                <a:cxn ang="0">
                  <a:pos x="connsiteX1" y="connsiteY1"/>
                </a:cxn>
              </a:cxnLst>
              <a:rect l="l" t="t" r="r" b="b"/>
              <a:pathLst>
                <a:path w="495300" h="142875">
                  <a:moveTo>
                    <a:pt x="71437" y="71438"/>
                  </a:moveTo>
                  <a:lnTo>
                    <a:pt x="426720" y="71438"/>
                  </a:lnTo>
                </a:path>
              </a:pathLst>
            </a:custGeom>
            <a:ln w="25400" cap="flat">
              <a:solidFill>
                <a:srgbClr val="D24726"/>
              </a:solidFill>
              <a:prstDash val="solid"/>
              <a:miter/>
            </a:ln>
          </p:spPr>
          <p:txBody>
            <a:bodyPr rtlCol="0" anchor="ctr"/>
            <a:lstStyle/>
            <a:p>
              <a:endParaRPr lang="en-AU"/>
            </a:p>
          </p:txBody>
        </p:sp>
      </p:grpSp>
      <p:pic>
        <p:nvPicPr>
          <p:cNvPr id="9" name="Picture 8" descr="Screen shot of menu options">
            <a:extLst>
              <a:ext uri="{FF2B5EF4-FFF2-40B4-BE49-F238E27FC236}">
                <a16:creationId xmlns:a16="http://schemas.microsoft.com/office/drawing/2014/main" id="{01C4D089-8091-4C8E-885D-5A87D0590D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366" y="2972449"/>
            <a:ext cx="5775987" cy="1403548"/>
          </a:xfrm>
          <a:prstGeom prst="rect">
            <a:avLst/>
          </a:prstGeom>
        </p:spPr>
      </p:pic>
      <p:sp>
        <p:nvSpPr>
          <p:cNvPr id="7" name="Step 2" descr="Step 2:">
            <a:extLst>
              <a:ext uri="{FF2B5EF4-FFF2-40B4-BE49-F238E27FC236}">
                <a16:creationId xmlns:a16="http://schemas.microsoft.com/office/drawing/2014/main" id="{D7689DB6-3948-40C3-8F69-1ED48F5AE1BB}"/>
              </a:ext>
            </a:extLst>
          </p:cNvPr>
          <p:cNvSpPr/>
          <p:nvPr/>
        </p:nvSpPr>
        <p:spPr bwMode="blackWhite">
          <a:xfrm>
            <a:off x="630366" y="4599272"/>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Segoe UI Semibold" panose="020B0702040204020203" pitchFamily="34" charset="0"/>
                <a:cs typeface="Segoe UI Semibold" panose="020B0702040204020203" pitchFamily="34" charset="0"/>
              </a:rPr>
              <a:t>2</a:t>
            </a:r>
            <a:endParaRPr lang="en-US" dirty="0">
              <a:solidFill>
                <a:schemeClr val="bg1"/>
              </a:solidFill>
              <a:latin typeface="Segoe UI Semibold" panose="020B0702040204020203" pitchFamily="34" charset="0"/>
              <a:cs typeface="Segoe UI Semibold" panose="020B0702040204020203" pitchFamily="34" charset="0"/>
            </a:endParaRPr>
          </a:p>
        </p:txBody>
      </p:sp>
      <p:sp>
        <p:nvSpPr>
          <p:cNvPr id="8" name="Content Placeholder Step 2" descr="Explore the other new animations designed specifically for 3D models: Arrive, Swing, Jump &amp; Turn, and Leave.">
            <a:extLst>
              <a:ext uri="{FF2B5EF4-FFF2-40B4-BE49-F238E27FC236}">
                <a16:creationId xmlns:a16="http://schemas.microsoft.com/office/drawing/2014/main" id="{F8DE0424-CE18-47F6-BBF5-736B335BC89A}"/>
              </a:ext>
            </a:extLst>
          </p:cNvPr>
          <p:cNvSpPr txBox="1">
            <a:spLocks/>
          </p:cNvSpPr>
          <p:nvPr/>
        </p:nvSpPr>
        <p:spPr>
          <a:xfrm>
            <a:off x="1066037" y="4639464"/>
            <a:ext cx="5110159" cy="72340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Explore the other new animations designed specifically for 3D models: </a:t>
            </a:r>
            <a:r>
              <a:rPr lang="en-US" dirty="0">
                <a:solidFill>
                  <a:srgbClr val="D24726"/>
                </a:solidFill>
                <a:latin typeface="Segoe UI Semibold" panose="020B0702040204020203" pitchFamily="34" charset="0"/>
                <a:cs typeface="Segoe UI Semibold" panose="020B0702040204020203" pitchFamily="34" charset="0"/>
              </a:rPr>
              <a:t>Arrive</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a:solidFill>
                  <a:srgbClr val="D24726"/>
                </a:solidFill>
                <a:latin typeface="Segoe UI Semibold" panose="020B0702040204020203" pitchFamily="34" charset="0"/>
                <a:cs typeface="Segoe UI Semibold" panose="020B0702040204020203" pitchFamily="34" charset="0"/>
              </a:rPr>
              <a:t>Swing</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a:solidFill>
                  <a:srgbClr val="D24726"/>
                </a:solidFill>
                <a:latin typeface="Segoe UI Semibold" panose="020B0702040204020203" pitchFamily="34" charset="0"/>
                <a:cs typeface="Segoe UI Semibold" panose="020B0702040204020203" pitchFamily="34" charset="0"/>
              </a:rPr>
              <a:t>Jump</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a:solidFill>
                  <a:srgbClr val="D24726"/>
                </a:solidFill>
                <a:latin typeface="Segoe UI Semibold" panose="020B0702040204020203" pitchFamily="34" charset="0"/>
                <a:cs typeface="Segoe UI Semibold" panose="020B0702040204020203" pitchFamily="34" charset="0"/>
              </a:rPr>
              <a:t>&amp; Turn</a:t>
            </a:r>
            <a:r>
              <a:rPr lang="en-US" dirty="0">
                <a:solidFill>
                  <a:prstClr val="black">
                    <a:lumMod val="75000"/>
                    <a:lumOff val="25000"/>
                  </a:prstClr>
                </a:solidFill>
                <a:latin typeface="Segoe UI" panose="020B0502040204020203" pitchFamily="34" charset="0"/>
                <a:cs typeface="Segoe UI" panose="020B0502040204020203" pitchFamily="34" charset="0"/>
              </a:rPr>
              <a:t>, and </a:t>
            </a:r>
            <a:r>
              <a:rPr lang="en-US" dirty="0">
                <a:solidFill>
                  <a:srgbClr val="D24726"/>
                </a:solidFill>
                <a:latin typeface="Segoe UI Semibold" panose="020B0702040204020203" pitchFamily="34" charset="0"/>
                <a:cs typeface="Segoe UI Semibold" panose="020B0702040204020203" pitchFamily="34" charset="0"/>
              </a:rPr>
              <a:t>Leave</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sp>
        <p:nvSpPr>
          <p:cNvPr id="10" name="Step 3" descr="Step 3">
            <a:extLst>
              <a:ext uri="{FF2B5EF4-FFF2-40B4-BE49-F238E27FC236}">
                <a16:creationId xmlns:a16="http://schemas.microsoft.com/office/drawing/2014/main" id="{9D4BEFE4-E36D-4025-A26C-11D7E10A9478}"/>
              </a:ext>
            </a:extLst>
          </p:cNvPr>
          <p:cNvSpPr/>
          <p:nvPr/>
        </p:nvSpPr>
        <p:spPr bwMode="blackWhite">
          <a:xfrm>
            <a:off x="630366" y="538161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Segoe UI Semibold" panose="020B0702040204020203" pitchFamily="34" charset="0"/>
                <a:cs typeface="Segoe UI Semibold" panose="020B0702040204020203" pitchFamily="34" charset="0"/>
              </a:rPr>
              <a:t>3</a:t>
            </a:r>
            <a:endParaRPr lang="en-US" dirty="0">
              <a:solidFill>
                <a:schemeClr val="bg1"/>
              </a:solidFill>
              <a:latin typeface="Segoe UI Semibold" panose="020B0702040204020203" pitchFamily="34" charset="0"/>
              <a:cs typeface="Segoe UI Semibold" panose="020B0702040204020203" pitchFamily="34" charset="0"/>
            </a:endParaRPr>
          </a:p>
        </p:txBody>
      </p:sp>
      <p:sp>
        <p:nvSpPr>
          <p:cNvPr id="11" name="Content Placeholder Step 3" descr="Click Add Animation to combine the new 3D animations with other classic 2D animations, such as Fade, Grow/Shrink, or one of the many Motion Path animations to test and see what is possible.">
            <a:extLst>
              <a:ext uri="{FF2B5EF4-FFF2-40B4-BE49-F238E27FC236}">
                <a16:creationId xmlns:a16="http://schemas.microsoft.com/office/drawing/2014/main" id="{8BCD932C-F4F1-4949-983C-017934B3CCBC}"/>
              </a:ext>
            </a:extLst>
          </p:cNvPr>
          <p:cNvSpPr txBox="1">
            <a:spLocks/>
          </p:cNvSpPr>
          <p:nvPr/>
        </p:nvSpPr>
        <p:spPr>
          <a:xfrm>
            <a:off x="1066037" y="5421806"/>
            <a:ext cx="5110159" cy="7952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Click Add Animation to combine the new 3D animations with other classic 2D animations, such as </a:t>
            </a:r>
            <a:r>
              <a:rPr lang="en-US" dirty="0">
                <a:solidFill>
                  <a:srgbClr val="D24726"/>
                </a:solidFill>
                <a:latin typeface="Segoe UI Semibold" panose="020B0702040204020203" pitchFamily="34" charset="0"/>
                <a:cs typeface="Segoe UI Semibold" panose="020B0702040204020203" pitchFamily="34" charset="0"/>
              </a:rPr>
              <a:t>Fade</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a:solidFill>
                  <a:srgbClr val="D24726"/>
                </a:solidFill>
                <a:latin typeface="Segoe UI Semibold" panose="020B0702040204020203" pitchFamily="34" charset="0"/>
                <a:cs typeface="Segoe UI Semibold" panose="020B0702040204020203" pitchFamily="34" charset="0"/>
              </a:rPr>
              <a:t>Grow/Shrink</a:t>
            </a:r>
            <a:r>
              <a:rPr lang="en-US" dirty="0">
                <a:solidFill>
                  <a:prstClr val="black">
                    <a:lumMod val="75000"/>
                    <a:lumOff val="25000"/>
                  </a:prstClr>
                </a:solidFill>
                <a:latin typeface="Segoe UI" panose="020B0502040204020203" pitchFamily="34" charset="0"/>
                <a:cs typeface="Segoe UI" panose="020B0502040204020203" pitchFamily="34" charset="0"/>
              </a:rPr>
              <a:t>, or one of the many </a:t>
            </a:r>
            <a:r>
              <a:rPr lang="en-US" dirty="0">
                <a:solidFill>
                  <a:srgbClr val="D24726"/>
                </a:solidFill>
                <a:latin typeface="Segoe UI Semibold" panose="020B0702040204020203" pitchFamily="34" charset="0"/>
                <a:cs typeface="Segoe UI Semibold" panose="020B0702040204020203" pitchFamily="34" charset="0"/>
              </a:rPr>
              <a:t>Motion Paths </a:t>
            </a:r>
            <a:r>
              <a:rPr lang="en-US" dirty="0">
                <a:solidFill>
                  <a:prstClr val="black">
                    <a:lumMod val="75000"/>
                    <a:lumOff val="25000"/>
                  </a:prstClr>
                </a:solidFill>
                <a:latin typeface="Segoe UI" panose="020B0502040204020203" pitchFamily="34" charset="0"/>
                <a:cs typeface="Segoe UI" panose="020B0502040204020203" pitchFamily="34" charset="0"/>
              </a:rPr>
              <a:t>animations to test and see what is possible.</a:t>
            </a:r>
          </a:p>
        </p:txBody>
      </p:sp>
      <mc:AlternateContent xmlns:mc="http://schemas.openxmlformats.org/markup-compatibility/2006">
        <mc:Choice xmlns:am3d="http://schemas.microsoft.com/office/drawing/2017/model3d" Requires="am3d">
          <p:graphicFrame>
            <p:nvGraphicFramePr>
              <p:cNvPr id="24" name="3D Model 23" descr="3D model of a parrot">
                <a:extLst>
                  <a:ext uri="{FF2B5EF4-FFF2-40B4-BE49-F238E27FC236}">
                    <a16:creationId xmlns:a16="http://schemas.microsoft.com/office/drawing/2014/main" id="{CCCE7507-16DA-4EE0-A55C-07EE55110FC7}"/>
                  </a:ext>
                </a:extLst>
              </p:cNvPr>
              <p:cNvGraphicFramePr>
                <a:graphicFrameLocks noChangeAspect="1"/>
              </p:cNvGraphicFramePr>
              <p:nvPr>
                <p:extLst>
                  <p:ext uri="{D42A27DB-BD31-4B8C-83A1-F6EECF244321}">
                    <p14:modId xmlns:p14="http://schemas.microsoft.com/office/powerpoint/2010/main" val="2901715206"/>
                  </p:ext>
                </p:extLst>
              </p:nvPr>
            </p:nvGraphicFramePr>
            <p:xfrm>
              <a:off x="8134006" y="1431342"/>
              <a:ext cx="1552272" cy="4866325"/>
            </p:xfrm>
            <a:graphic>
              <a:graphicData uri="http://schemas.microsoft.com/office/drawing/2017/model3d">
                <am3d:model3d r:embed="rId3">
                  <am3d:spPr>
                    <a:xfrm>
                      <a:off x="0" y="0"/>
                      <a:ext cx="1552272" cy="4866325"/>
                    </a:xfrm>
                    <a:prstGeom prst="rect">
                      <a:avLst/>
                    </a:prstGeom>
                  </am3d:spPr>
                  <am3d:camera>
                    <am3d:pos x="0" y="0" z="52563001"/>
                    <am3d:up dx="0" dy="36000000" dz="0"/>
                    <am3d:lookAt x="0" y="0" z="0"/>
                    <am3d:perspective fov="2700000"/>
                  </am3d:camera>
                  <am3d:trans>
                    <am3d:meterPerModelUnit n="12089550" d="1000000"/>
                    <am3d:preTrans dx="2779495" dy="-17991192" dz="-845298"/>
                    <am3d:scale>
                      <am3d:sx n="1000000" d="1000000"/>
                      <am3d:sy n="1000000" d="1000000"/>
                      <am3d:sz n="1000000" d="1000000"/>
                    </am3d:scale>
                    <am3d:rot ax="214005" ay="217895" az="13569"/>
                    <am3d:postTrans dx="0" dy="0" dz="0"/>
                  </am3d:trans>
                  <am3d:raster rName="Office3DRenderer" rVer="16.0.8326">
                    <am3d:blip r:embed="rId4"/>
                  </am3d:raster>
                  <am3d:objViewport viewportSz="5418667"/>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24" name="3D Model 23" descr="3D model of a parrot">
                <a:extLst>
                  <a:ext uri="{FF2B5EF4-FFF2-40B4-BE49-F238E27FC236}">
                    <a16:creationId xmlns:a16="http://schemas.microsoft.com/office/drawing/2014/main" id="{CCCE7507-16DA-4EE0-A55C-07EE55110FC7}"/>
                  </a:ext>
                </a:extLst>
              </p:cNvPr>
              <p:cNvPicPr>
                <a:picLocks noGrp="1" noRot="1" noChangeAspect="1" noMove="1" noResize="1" noEditPoints="1" noAdjustHandles="1" noChangeArrowheads="1" noChangeShapeType="1" noCrop="1"/>
              </p:cNvPicPr>
              <p:nvPr/>
            </p:nvPicPr>
            <p:blipFill>
              <a:blip r:embed="rId4"/>
              <a:stretch>
                <a:fillRect/>
              </a:stretch>
            </p:blipFill>
            <p:spPr>
              <a:xfrm>
                <a:off x="8134006" y="1431342"/>
                <a:ext cx="1552272" cy="4866325"/>
              </a:xfrm>
              <a:prstGeom prst="rect">
                <a:avLst/>
              </a:prstGeom>
            </p:spPr>
          </p:pic>
        </mc:Fallback>
      </mc:AlternateContent>
      <p:pic>
        <p:nvPicPr>
          <p:cNvPr id="16" name="Picture 15">
            <a:extLst>
              <a:ext uri="{FF2B5EF4-FFF2-40B4-BE49-F238E27FC236}">
                <a16:creationId xmlns:a16="http://schemas.microsoft.com/office/drawing/2014/main" id="{92806346-3A3F-6363-FCD6-614ECAFF90EF}"/>
              </a:ext>
            </a:extLst>
          </p:cNvPr>
          <p:cNvPicPr>
            <a:picLocks noChangeAspect="1"/>
          </p:cNvPicPr>
          <p:nvPr/>
        </p:nvPicPr>
        <p:blipFill>
          <a:blip r:embed="rId5"/>
          <a:stretch>
            <a:fillRect/>
          </a:stretch>
        </p:blipFill>
        <p:spPr>
          <a:xfrm>
            <a:off x="25932" y="1066548"/>
            <a:ext cx="12192000" cy="5201136"/>
          </a:xfrm>
          <a:prstGeom prst="rect">
            <a:avLst/>
          </a:prstGeom>
        </p:spPr>
      </p:pic>
    </p:spTree>
    <p:extLst>
      <p:ext uri="{BB962C8B-B14F-4D97-AF65-F5344CB8AC3E}">
        <p14:creationId xmlns:p14="http://schemas.microsoft.com/office/powerpoint/2010/main" val="1424314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521208" y="1536192"/>
            <a:ext cx="6876288" cy="640080"/>
          </a:xfrm>
        </p:spPr>
        <p:txBody>
          <a:bodyPr>
            <a:normAutofit/>
          </a:bodyPr>
          <a:lstStyle/>
          <a:p>
            <a:r>
              <a:rPr lang="en-US" dirty="0">
                <a:latin typeface="Segoe UI Light" panose="020B0502040204020203" pitchFamily="34" charset="0"/>
                <a:cs typeface="Segoe UI Light" panose="020B0502040204020203" pitchFamily="34" charset="0"/>
              </a:rPr>
              <a:t>Random Forest </a:t>
            </a:r>
          </a:p>
        </p:txBody>
      </p:sp>
      <p:pic>
        <p:nvPicPr>
          <p:cNvPr id="12" name="Content Placeholder 11">
            <a:extLst>
              <a:ext uri="{FF2B5EF4-FFF2-40B4-BE49-F238E27FC236}">
                <a16:creationId xmlns:a16="http://schemas.microsoft.com/office/drawing/2014/main" id="{2C483B03-743F-C3E9-8DEF-B1354201BD4E}"/>
              </a:ext>
            </a:extLst>
          </p:cNvPr>
          <p:cNvPicPr>
            <a:picLocks noGrp="1" noChangeAspect="1"/>
          </p:cNvPicPr>
          <p:nvPr>
            <p:ph sz="half" idx="4294967295"/>
          </p:nvPr>
        </p:nvPicPr>
        <p:blipFill>
          <a:blip r:embed="rId3"/>
          <a:stretch>
            <a:fillRect/>
          </a:stretch>
        </p:blipFill>
        <p:spPr>
          <a:xfrm>
            <a:off x="354840" y="2994333"/>
            <a:ext cx="5583096" cy="1971949"/>
          </a:xfrm>
        </p:spPr>
      </p:pic>
      <p:pic>
        <p:nvPicPr>
          <p:cNvPr id="14" name="Picture 13">
            <a:extLst>
              <a:ext uri="{FF2B5EF4-FFF2-40B4-BE49-F238E27FC236}">
                <a16:creationId xmlns:a16="http://schemas.microsoft.com/office/drawing/2014/main" id="{F9F7469E-C77B-151B-205D-EE6ABF5472C0}"/>
              </a:ext>
            </a:extLst>
          </p:cNvPr>
          <p:cNvPicPr>
            <a:picLocks noChangeAspect="1"/>
          </p:cNvPicPr>
          <p:nvPr/>
        </p:nvPicPr>
        <p:blipFill>
          <a:blip r:embed="rId4"/>
          <a:stretch>
            <a:fillRect/>
          </a:stretch>
        </p:blipFill>
        <p:spPr>
          <a:xfrm>
            <a:off x="6254066" y="2994332"/>
            <a:ext cx="4801270" cy="1971950"/>
          </a:xfrm>
          <a:prstGeom prst="rect">
            <a:avLst/>
          </a:prstGeom>
        </p:spPr>
      </p:pic>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E6428BB-B6E7-2BDB-2454-ACD661305B3D}"/>
              </a:ext>
            </a:extLst>
          </p:cNvPr>
          <p:cNvSpPr/>
          <p:nvPr/>
        </p:nvSpPr>
        <p:spPr>
          <a:xfrm>
            <a:off x="1130709" y="1976283"/>
            <a:ext cx="9625781" cy="225158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t>THANK YOU</a:t>
            </a:r>
            <a:endParaRPr lang="en-IN" sz="4400" dirty="0"/>
          </a:p>
        </p:txBody>
      </p:sp>
    </p:spTree>
    <p:extLst>
      <p:ext uri="{BB962C8B-B14F-4D97-AF65-F5344CB8AC3E}">
        <p14:creationId xmlns:p14="http://schemas.microsoft.com/office/powerpoint/2010/main" val="958422516"/>
      </p:ext>
    </p:extLst>
  </p:cSld>
  <p:clrMapOvr>
    <a:masterClrMapping/>
  </p:clrMapOvr>
</p:sld>
</file>

<file path=ppt/theme/theme1.xml><?xml version="1.0" encoding="utf-8"?>
<a:theme xmlns:a="http://schemas.openxmlformats.org/drawingml/2006/main" name="Get Started with 3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Autofit/>
      </a:bodyPr>
      <a:lstStyle>
        <a:defPPr marL="0" indent="0" algn="l">
          <a:lnSpc>
            <a:spcPts val="1800"/>
          </a:lnSpc>
          <a:spcAft>
            <a:spcPts val="600"/>
          </a:spcAft>
          <a:buNone/>
          <a:defRPr sz="1200" dirty="0" smtClean="0">
            <a:solidFill>
              <a:prstClr val="black">
                <a:lumMod val="75000"/>
                <a:lumOff val="25000"/>
              </a:prstClr>
            </a:solidFill>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tf16411177_win32_fixed.potx" id="{2BE36628-40A7-4124-9B03-283680FDB08B}" vid="{1F788C18-5B90-4886-BC26-C8416480C9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{29698CE9-EF42-43E9-B196-038DABE282D0}tf16411177_win32</Template>
  <TotalTime>564</TotalTime>
  <Words>363</Words>
  <Application>Microsoft Office PowerPoint</Application>
  <PresentationFormat>Widescreen</PresentationFormat>
  <Paragraphs>46</Paragraphs>
  <Slides>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Arial Unicode MS</vt:lpstr>
      <vt:lpstr>Bahnschrift Light</vt:lpstr>
      <vt:lpstr>Calibri</vt:lpstr>
      <vt:lpstr>Segoe UI</vt:lpstr>
      <vt:lpstr>Segoe UI Light</vt:lpstr>
      <vt:lpstr>Segoe UI Semibold</vt:lpstr>
      <vt:lpstr>system-ui</vt:lpstr>
      <vt:lpstr>Get Started with 3D</vt:lpstr>
      <vt:lpstr>TITANIC SURVIVOP  PREDICTION </vt:lpstr>
      <vt:lpstr>INTRODUCTION</vt:lpstr>
      <vt:lpstr>Problem Statement</vt:lpstr>
      <vt:lpstr>Data Preprocessing</vt:lpstr>
      <vt:lpstr>EDA( Exploratory Data Analysis) </vt:lpstr>
      <vt:lpstr>Machine learning models</vt:lpstr>
      <vt:lpstr>Model Selection :</vt:lpstr>
      <vt:lpstr>Random Forest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Nidhi Kumari</dc:creator>
  <cp:lastModifiedBy>Nidhi Kumari</cp:lastModifiedBy>
  <cp:revision>1</cp:revision>
  <dcterms:created xsi:type="dcterms:W3CDTF">2024-11-10T04:40:46Z</dcterms:created>
  <dcterms:modified xsi:type="dcterms:W3CDTF">2024-11-10T14:05:31Z</dcterms:modified>
</cp:coreProperties>
</file>