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82" r:id="rId20"/>
    <p:sldId id="283" r:id="rId21"/>
    <p:sldId id="286" r:id="rId22"/>
    <p:sldId id="278" r:id="rId23"/>
    <p:sldId id="285" r:id="rId24"/>
    <p:sldId id="279" r:id="rId25"/>
    <p:sldId id="284" r:id="rId26"/>
    <p:sldId id="281" r:id="rId2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p:restoredTop sz="94643"/>
  </p:normalViewPr>
  <p:slideViewPr>
    <p:cSldViewPr snapToGrid="0" snapToObjects="1">
      <p:cViewPr varScale="1">
        <p:scale>
          <a:sx n="98" d="100"/>
          <a:sy n="98" d="100"/>
        </p:scale>
        <p:origin x="184" y="4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66077375"/>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466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03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3044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030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2700" y="-126225"/>
            <a:ext cx="9169400" cy="1126491"/>
          </a:xfrm>
          <a:prstGeom prst="rect">
            <a:avLst/>
          </a:prstGeom>
        </p:spPr>
        <p:txBody>
          <a:bodyPr>
            <a:normAutofit/>
          </a:bodyPr>
          <a:lstStyle/>
          <a:p>
            <a:r>
              <a:t>Title Text</a:t>
            </a:r>
          </a:p>
        </p:txBody>
      </p:sp>
      <p:sp>
        <p:nvSpPr>
          <p:cNvPr id="13" name="Body Level One…"/>
          <p:cNvSpPr txBox="1">
            <a:spLocks noGrp="1"/>
          </p:cNvSpPr>
          <p:nvPr>
            <p:ph type="body" sz="quarter" idx="1"/>
          </p:nvPr>
        </p:nvSpPr>
        <p:spPr>
          <a:xfrm>
            <a:off x="1371600" y="3840479"/>
            <a:ext cx="64008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2700" y="-126225"/>
            <a:ext cx="9169400" cy="1126491"/>
          </a:xfrm>
          <a:prstGeom prst="rect">
            <a:avLst/>
          </a:prstGeom>
        </p:spPr>
        <p:txBody>
          <a:bodyPr>
            <a:normAutofit/>
          </a:bodyPr>
          <a:lstStyle/>
          <a:p>
            <a:r>
              <a:t>Title Text</a:t>
            </a:r>
          </a:p>
        </p:txBody>
      </p:sp>
      <p:sp>
        <p:nvSpPr>
          <p:cNvPr id="22" name="Body Level One…"/>
          <p:cNvSpPr txBox="1">
            <a:spLocks noGrp="1"/>
          </p:cNvSpPr>
          <p:nvPr>
            <p:ph type="body" idx="1"/>
          </p:nvPr>
        </p:nvSpPr>
        <p:spPr>
          <a:xfrm>
            <a:off x="778573" y="1291850"/>
            <a:ext cx="7517767" cy="370967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 y="-126225"/>
            <a:ext cx="9169400" cy="1126491"/>
          </a:xfrm>
          <a:prstGeom prst="rect">
            <a:avLst/>
          </a:prstGeom>
        </p:spPr>
        <p:txBody>
          <a:bodyPr>
            <a:normAutofit/>
          </a:bodyPr>
          <a:lstStyle/>
          <a:p>
            <a:r>
              <a:t>Title Text</a:t>
            </a:r>
          </a:p>
        </p:txBody>
      </p:sp>
      <p:sp>
        <p:nvSpPr>
          <p:cNvPr id="31" name="Body Level One…"/>
          <p:cNvSpPr txBox="1">
            <a:spLocks noGrp="1"/>
          </p:cNvSpPr>
          <p:nvPr>
            <p:ph type="body" idx="1"/>
          </p:nvPr>
        </p:nvSpPr>
        <p:spPr>
          <a:xfrm>
            <a:off x="778573" y="1291850"/>
            <a:ext cx="7517767" cy="370967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xfrm>
            <a:off x="-12700" y="-126225"/>
            <a:ext cx="9169400" cy="1126491"/>
          </a:xfrm>
          <a:prstGeom prst="rect">
            <a:avLst/>
          </a:prstGeom>
        </p:spPr>
        <p:txBody>
          <a:bodyPr>
            <a:normAutofit/>
          </a:bodyPr>
          <a:lstStyle/>
          <a:p>
            <a:r>
              <a:t>Title Text</a:t>
            </a:r>
          </a:p>
        </p:txBody>
      </p:sp>
      <p:sp>
        <p:nvSpPr>
          <p:cNvPr id="40" name="Body Level One…"/>
          <p:cNvSpPr txBox="1">
            <a:spLocks noGrp="1"/>
          </p:cNvSpPr>
          <p:nvPr>
            <p:ph type="body" sz="half" idx="1"/>
          </p:nvPr>
        </p:nvSpPr>
        <p:spPr>
          <a:xfrm>
            <a:off x="457200" y="1577339"/>
            <a:ext cx="397764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8" name="bk object 17"/>
          <p:cNvSpPr/>
          <p:nvPr/>
        </p:nvSpPr>
        <p:spPr>
          <a:xfrm>
            <a:off x="-1" y="990596"/>
            <a:ext cx="9143982" cy="1"/>
          </a:xfrm>
          <a:prstGeom prst="line">
            <a:avLst/>
          </a:prstGeom>
          <a:ln w="50799">
            <a:solidFill>
              <a:srgbClr val="366091"/>
            </a:solidFill>
          </a:ln>
        </p:spPr>
        <p:txBody>
          <a:bodyPr lIns="45719" rIns="45719"/>
          <a:lstStyle/>
          <a:p>
            <a:endParaRPr/>
          </a:p>
        </p:txBody>
      </p:sp>
      <p:sp>
        <p:nvSpPr>
          <p:cNvPr id="49" name="bk object 18"/>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50" name="bk object 19"/>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51" name="Title Text"/>
          <p:cNvSpPr txBox="1">
            <a:spLocks noGrp="1"/>
          </p:cNvSpPr>
          <p:nvPr>
            <p:ph type="title"/>
          </p:nvPr>
        </p:nvSpPr>
        <p:spPr>
          <a:xfrm>
            <a:off x="-12700" y="-126225"/>
            <a:ext cx="9169400" cy="1126491"/>
          </a:xfrm>
          <a:prstGeom prst="rect">
            <a:avLst/>
          </a:prstGeom>
        </p:spPr>
        <p:txBody>
          <a:bodyPr>
            <a:normAutofit/>
          </a:bodyPr>
          <a:lstStyle/>
          <a:p>
            <a:r>
              <a:t>Title Text</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0">
    <p:spTree>
      <p:nvGrpSpPr>
        <p:cNvPr id="1" name=""/>
        <p:cNvGrpSpPr/>
        <p:nvPr/>
      </p:nvGrpSpPr>
      <p:grpSpPr>
        <a:xfrm>
          <a:off x="0" y="0"/>
          <a:ext cx="0" cy="0"/>
          <a:chOff x="0" y="0"/>
          <a:chExt cx="0" cy="0"/>
        </a:xfrm>
      </p:grpSpPr>
      <p:sp>
        <p:nvSpPr>
          <p:cNvPr id="59" name="Title Text"/>
          <p:cNvSpPr txBox="1">
            <a:spLocks noGrp="1"/>
          </p:cNvSpPr>
          <p:nvPr>
            <p:ph type="title"/>
          </p:nvPr>
        </p:nvSpPr>
        <p:spPr>
          <a:xfrm>
            <a:off x="-12700" y="-126225"/>
            <a:ext cx="9169400" cy="1126491"/>
          </a:xfrm>
          <a:prstGeom prst="rect">
            <a:avLst/>
          </a:prstGeom>
        </p:spPr>
        <p:txBody>
          <a:bodyPr>
            <a:normAutofit/>
          </a:bodyPr>
          <a:lstStyle/>
          <a:p>
            <a:r>
              <a:t>Title Text</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k object 16"/>
          <p:cNvSpPr/>
          <p:nvPr/>
        </p:nvSpPr>
        <p:spPr>
          <a:xfrm>
            <a:off x="8164259" y="-1"/>
            <a:ext cx="979714" cy="959880"/>
          </a:xfrm>
          <a:prstGeom prst="rect">
            <a:avLst/>
          </a:prstGeom>
          <a:blipFill>
            <a:blip r:embed="rId9"/>
            <a:stretch>
              <a:fillRect/>
            </a:stretch>
          </a:blipFill>
          <a:ln w="12700">
            <a:miter lim="400000"/>
          </a:ln>
        </p:spPr>
        <p:txBody>
          <a:bodyPr lIns="45719" rIns="45719"/>
          <a:lstStyle/>
          <a:p>
            <a:endParaRPr/>
          </a:p>
        </p:txBody>
      </p:sp>
      <p:sp>
        <p:nvSpPr>
          <p:cNvPr id="3" name="Title Text"/>
          <p:cNvSpPr txBox="1">
            <a:spLocks noGrp="1"/>
          </p:cNvSpPr>
          <p:nvPr>
            <p:ph type="title"/>
          </p:nvPr>
        </p:nvSpPr>
        <p:spPr>
          <a:xfrm>
            <a:off x="457200" y="274637"/>
            <a:ext cx="8229600" cy="132556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Title Text</a:t>
            </a:r>
          </a:p>
        </p:txBody>
      </p:sp>
      <p:sp>
        <p:nvSpPr>
          <p:cNvPr id="4"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852727" y="6670350"/>
            <a:ext cx="307623" cy="179919"/>
          </a:xfrm>
          <a:prstGeom prst="rect">
            <a:avLst/>
          </a:prstGeom>
          <a:ln w="12700">
            <a:miter lim="400000"/>
          </a:ln>
        </p:spPr>
        <p:txBody>
          <a:bodyPr wrap="none" lIns="0" tIns="0" rIns="0" bIns="0">
            <a:spAutoFit/>
          </a:bodyPr>
          <a:lstStyle>
            <a:lvl1pPr indent="114935">
              <a:lnSpc>
                <a:spcPts val="1400"/>
              </a:lnSpc>
              <a:defRPr sz="1400" b="1" spc="-70">
                <a:solidFill>
                  <a:srgbClr val="FFFFFF"/>
                </a:solidFill>
                <a:latin typeface="Arial"/>
                <a:ea typeface="Arial"/>
                <a:cs typeface="Arial"/>
                <a:sym typeface="Aria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rgbClr val="702FA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ln>
            <a:noFill/>
          </a:ln>
          <a:solidFill>
            <a:srgbClr val="000000"/>
          </a:solidFill>
          <a:uFillTx/>
          <a:latin typeface="Arial"/>
          <a:ea typeface="Arial"/>
          <a:cs typeface="Arial"/>
          <a:sym typeface="Arial"/>
        </a:defRPr>
      </a:lvl9pPr>
    </p:bodyStyle>
    <p:otherStyle>
      <a:lvl1pPr marL="0" marR="0" indent="114935"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1pPr>
      <a:lvl2pPr marL="0" marR="0" indent="4572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2pPr>
      <a:lvl3pPr marL="0" marR="0" indent="9144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3pPr>
      <a:lvl4pPr marL="0" marR="0" indent="13716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4pPr>
      <a:lvl5pPr marL="0" marR="0" indent="18288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5pPr>
      <a:lvl6pPr marL="0" marR="0" indent="22860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6pPr>
      <a:lvl7pPr marL="0" marR="0" indent="27432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7pPr>
      <a:lvl8pPr marL="0" marR="0" indent="32004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8pPr>
      <a:lvl9pPr marL="0" marR="0" indent="3657600" algn="l" defTabSz="914400" rtl="0" latinLnBrk="0">
        <a:lnSpc>
          <a:spcPts val="1400"/>
        </a:lnSpc>
        <a:spcBef>
          <a:spcPts val="0"/>
        </a:spcBef>
        <a:spcAft>
          <a:spcPts val="0"/>
        </a:spcAft>
        <a:buClrTx/>
        <a:buSzTx/>
        <a:buFontTx/>
        <a:buNone/>
        <a:tabLst/>
        <a:defRPr sz="1400" b="1" i="0" u="none" strike="noStrike" cap="none" spc="-7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bject 2"/>
          <p:cNvSpPr/>
          <p:nvPr/>
        </p:nvSpPr>
        <p:spPr>
          <a:xfrm>
            <a:off x="8377883" y="0"/>
            <a:ext cx="755824" cy="730821"/>
          </a:xfrm>
          <a:prstGeom prst="rect">
            <a:avLst/>
          </a:prstGeom>
          <a:blipFill>
            <a:blip r:embed="rId2" cstate="print"/>
            <a:stretch>
              <a:fillRect/>
            </a:stretch>
          </a:blipFill>
          <a:ln w="12700">
            <a:miter lim="400000"/>
          </a:ln>
        </p:spPr>
        <p:txBody>
          <a:bodyPr lIns="45719" rIns="45719"/>
          <a:lstStyle/>
          <a:p>
            <a:endParaRPr/>
          </a:p>
        </p:txBody>
      </p:sp>
      <p:sp>
        <p:nvSpPr>
          <p:cNvPr id="77" name="object 3"/>
          <p:cNvSpPr/>
          <p:nvPr/>
        </p:nvSpPr>
        <p:spPr>
          <a:xfrm>
            <a:off x="-1" y="4629015"/>
            <a:ext cx="9133707" cy="2228971"/>
          </a:xfrm>
          <a:prstGeom prst="rect">
            <a:avLst/>
          </a:prstGeom>
          <a:blipFill>
            <a:blip r:embed="rId3"/>
            <a:stretch>
              <a:fillRect/>
            </a:stretch>
          </a:blipFill>
          <a:ln w="12700">
            <a:miter lim="400000"/>
          </a:ln>
        </p:spPr>
        <p:txBody>
          <a:bodyPr lIns="45719" rIns="45719"/>
          <a:lstStyle/>
          <a:p>
            <a:endParaRPr/>
          </a:p>
        </p:txBody>
      </p:sp>
      <p:sp>
        <p:nvSpPr>
          <p:cNvPr id="78" name="object 4"/>
          <p:cNvSpPr txBox="1">
            <a:spLocks noGrp="1"/>
          </p:cNvSpPr>
          <p:nvPr>
            <p:ph type="title"/>
          </p:nvPr>
        </p:nvSpPr>
        <p:spPr>
          <a:xfrm>
            <a:off x="761999" y="1169988"/>
            <a:ext cx="7497589" cy="513081"/>
          </a:xfrm>
          <a:prstGeom prst="rect">
            <a:avLst/>
          </a:prstGeom>
        </p:spPr>
        <p:txBody>
          <a:bodyPr/>
          <a:lstStyle>
            <a:lvl1pPr indent="12700" algn="ctr">
              <a:spcBef>
                <a:spcPts val="100"/>
              </a:spcBef>
              <a:defRPr sz="3200" b="1" spc="-200"/>
            </a:lvl1pPr>
          </a:lstStyle>
          <a:p>
            <a:r>
              <a:t>Emotion Detection and Recognition via Text</a:t>
            </a:r>
          </a:p>
        </p:txBody>
      </p:sp>
      <p:sp>
        <p:nvSpPr>
          <p:cNvPr id="79" name="object 5"/>
          <p:cNvSpPr txBox="1"/>
          <p:nvPr/>
        </p:nvSpPr>
        <p:spPr>
          <a:xfrm>
            <a:off x="2153354" y="3420950"/>
            <a:ext cx="4714876" cy="10602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2540" algn="ctr">
              <a:lnSpc>
                <a:spcPts val="2800"/>
              </a:lnSpc>
              <a:spcBef>
                <a:spcPts val="100"/>
              </a:spcBef>
              <a:defRPr sz="2400" spc="-95">
                <a:latin typeface="Arial"/>
                <a:ea typeface="Arial"/>
                <a:cs typeface="Arial"/>
                <a:sym typeface="Arial"/>
              </a:defRPr>
            </a:pPr>
            <a:r>
              <a:t>Under </a:t>
            </a:r>
            <a:r>
              <a:rPr spc="-30"/>
              <a:t>the </a:t>
            </a:r>
            <a:r>
              <a:rPr spc="-120"/>
              <a:t>guidance</a:t>
            </a:r>
            <a:r>
              <a:rPr spc="-280"/>
              <a:t> </a:t>
            </a:r>
            <a:r>
              <a:rPr spc="-10"/>
              <a:t>of</a:t>
            </a:r>
          </a:p>
          <a:p>
            <a:pPr indent="6985" algn="ctr">
              <a:lnSpc>
                <a:spcPts val="2800"/>
              </a:lnSpc>
              <a:defRPr sz="2400" b="1" spc="-114">
                <a:latin typeface="Arial"/>
                <a:ea typeface="Arial"/>
                <a:cs typeface="Arial"/>
                <a:sym typeface="Arial"/>
              </a:defRPr>
            </a:pPr>
            <a:r>
              <a:t>Dr. </a:t>
            </a:r>
            <a:r>
              <a:rPr spc="-165"/>
              <a:t>Debashis Ghosh</a:t>
            </a:r>
          </a:p>
          <a:p>
            <a:pPr algn="ctr">
              <a:lnSpc>
                <a:spcPts val="2800"/>
              </a:lnSpc>
              <a:defRPr sz="2400" spc="-110">
                <a:latin typeface="Arial"/>
                <a:ea typeface="Arial"/>
                <a:cs typeface="Arial"/>
                <a:sym typeface="Arial"/>
              </a:defRPr>
            </a:pPr>
            <a:r>
              <a:t>(</a:t>
            </a:r>
            <a:r>
              <a:rPr spc="-114"/>
              <a:t>Professor, </a:t>
            </a:r>
            <a:r>
              <a:rPr spc="-350"/>
              <a:t>ECE, </a:t>
            </a:r>
            <a:r>
              <a:rPr spc="-145"/>
              <a:t>IIT</a:t>
            </a:r>
            <a:r>
              <a:rPr spc="-310"/>
              <a:t> </a:t>
            </a:r>
            <a:r>
              <a:rPr spc="-130"/>
              <a:t>Roorkee)</a:t>
            </a:r>
          </a:p>
        </p:txBody>
      </p:sp>
      <p:sp>
        <p:nvSpPr>
          <p:cNvPr id="80" name="object 6"/>
          <p:cNvSpPr txBox="1"/>
          <p:nvPr/>
        </p:nvSpPr>
        <p:spPr>
          <a:xfrm>
            <a:off x="1005103" y="2412844"/>
            <a:ext cx="2728697" cy="7046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2800"/>
              </a:lnSpc>
              <a:spcBef>
                <a:spcPts val="100"/>
              </a:spcBef>
              <a:defRPr sz="2400" b="1" spc="-130">
                <a:latin typeface="Arial"/>
                <a:ea typeface="Arial"/>
                <a:cs typeface="Arial"/>
                <a:sym typeface="Arial"/>
              </a:defRPr>
            </a:pPr>
            <a:r>
              <a:t>Aman Kumar Singla</a:t>
            </a:r>
          </a:p>
          <a:p>
            <a:pPr algn="ctr">
              <a:lnSpc>
                <a:spcPts val="2800"/>
              </a:lnSpc>
              <a:defRPr sz="2400" spc="-125">
                <a:latin typeface="Arial"/>
                <a:ea typeface="Arial"/>
                <a:cs typeface="Arial"/>
                <a:sym typeface="Arial"/>
              </a:defRPr>
            </a:pPr>
            <a:r>
              <a:t>15116007</a:t>
            </a:r>
          </a:p>
        </p:txBody>
      </p:sp>
      <p:sp>
        <p:nvSpPr>
          <p:cNvPr id="81" name="object 7"/>
          <p:cNvSpPr txBox="1"/>
          <p:nvPr/>
        </p:nvSpPr>
        <p:spPr>
          <a:xfrm>
            <a:off x="5715000" y="2412844"/>
            <a:ext cx="1981200" cy="7046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2800"/>
              </a:lnSpc>
              <a:spcBef>
                <a:spcPts val="100"/>
              </a:spcBef>
              <a:defRPr sz="2400" b="1" spc="-220">
                <a:latin typeface="Arial"/>
                <a:ea typeface="Arial"/>
                <a:cs typeface="Arial"/>
                <a:sym typeface="Arial"/>
              </a:defRPr>
            </a:pPr>
            <a:r>
              <a:t>Sanyam Rajpal</a:t>
            </a:r>
          </a:p>
          <a:p>
            <a:pPr indent="1270" algn="ctr">
              <a:lnSpc>
                <a:spcPts val="2800"/>
              </a:lnSpc>
              <a:defRPr sz="2400" spc="-125">
                <a:latin typeface="Arial"/>
                <a:ea typeface="Arial"/>
                <a:cs typeface="Arial"/>
                <a:sym typeface="Arial"/>
              </a:defRPr>
            </a:pPr>
            <a:r>
              <a:t>15116051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10</a:t>
            </a:fld>
            <a:endParaRPr/>
          </a:p>
        </p:txBody>
      </p:sp>
      <p:sp>
        <p:nvSpPr>
          <p:cNvPr id="168" name="object 6"/>
          <p:cNvSpPr txBox="1"/>
          <p:nvPr/>
        </p:nvSpPr>
        <p:spPr>
          <a:xfrm>
            <a:off x="3208081" y="220717"/>
            <a:ext cx="3693038" cy="5184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Architecture</a:t>
            </a:r>
          </a:p>
        </p:txBody>
      </p:sp>
      <p:pic>
        <p:nvPicPr>
          <p:cNvPr id="169" name="ARCH.png" descr="ARCH.png"/>
          <p:cNvPicPr>
            <a:picLocks noChangeAspect="1"/>
          </p:cNvPicPr>
          <p:nvPr/>
        </p:nvPicPr>
        <p:blipFill>
          <a:blip r:embed="rId2">
            <a:extLst/>
          </a:blip>
          <a:stretch>
            <a:fillRect/>
          </a:stretch>
        </p:blipFill>
        <p:spPr>
          <a:xfrm>
            <a:off x="2777455" y="1431818"/>
            <a:ext cx="3265179" cy="4797622"/>
          </a:xfrm>
          <a:prstGeom prst="rect">
            <a:avLst/>
          </a:prstGeom>
          <a:ln w="12700">
            <a:miter lim="400000"/>
          </a:ln>
        </p:spPr>
      </p:pic>
      <p:sp>
        <p:nvSpPr>
          <p:cNvPr id="170" name="Line"/>
          <p:cNvSpPr/>
          <p:nvPr/>
        </p:nvSpPr>
        <p:spPr>
          <a:xfrm>
            <a:off x="686544" y="2402391"/>
            <a:ext cx="7770912" cy="1"/>
          </a:xfrm>
          <a:prstGeom prst="line">
            <a:avLst/>
          </a:prstGeom>
          <a:ln w="25400">
            <a:solidFill>
              <a:schemeClr val="accent1"/>
            </a:solidFill>
          </a:ln>
          <a:effectLst>
            <a:outerShdw blurRad="38100" dist="20000" dir="5400000" rotWithShape="0">
              <a:srgbClr val="000000">
                <a:alpha val="38000"/>
              </a:srgbClr>
            </a:outerShdw>
          </a:effectLst>
        </p:spPr>
        <p:txBody>
          <a:bodyPr lIns="45719" rIns="45719"/>
          <a:lstStyle/>
          <a:p>
            <a:endParaRPr/>
          </a:p>
        </p:txBody>
      </p:sp>
      <p:sp>
        <p:nvSpPr>
          <p:cNvPr id="177" name="Connection Line"/>
          <p:cNvSpPr/>
          <p:nvPr/>
        </p:nvSpPr>
        <p:spPr>
          <a:xfrm>
            <a:off x="4627864" y="2820795"/>
            <a:ext cx="4283505" cy="35040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8290" y="19628"/>
                  <a:pt x="1090" y="12428"/>
                  <a:pt x="0" y="0"/>
                </a:cubicBezTo>
              </a:path>
            </a:pathLst>
          </a:custGeom>
          <a:ln w="25400">
            <a:solidFill>
              <a:schemeClr val="accent1"/>
            </a:solidFill>
          </a:ln>
          <a:effectLst>
            <a:outerShdw blurRad="38100" dist="20000" dir="5400000" rotWithShape="0">
              <a:srgbClr val="000000">
                <a:alpha val="38000"/>
              </a:srgbClr>
            </a:outerShdw>
          </a:effectLst>
        </p:spPr>
        <p:txBody>
          <a:bodyPr/>
          <a:lstStyle/>
          <a:p>
            <a:endParaRPr/>
          </a:p>
        </p:txBody>
      </p:sp>
      <p:sp>
        <p:nvSpPr>
          <p:cNvPr id="178" name="Connection Line"/>
          <p:cNvSpPr/>
          <p:nvPr/>
        </p:nvSpPr>
        <p:spPr>
          <a:xfrm>
            <a:off x="458094" y="2831583"/>
            <a:ext cx="4172892" cy="3469262"/>
          </a:xfrm>
          <a:custGeom>
            <a:avLst/>
            <a:gdLst/>
            <a:ahLst/>
            <a:cxnLst>
              <a:cxn ang="0">
                <a:pos x="wd2" y="hd2"/>
              </a:cxn>
              <a:cxn ang="5400000">
                <a:pos x="wd2" y="hd2"/>
              </a:cxn>
              <a:cxn ang="10800000">
                <a:pos x="wd2" y="hd2"/>
              </a:cxn>
              <a:cxn ang="16200000">
                <a:pos x="wd2" y="hd2"/>
              </a:cxn>
            </a:cxnLst>
            <a:rect l="0" t="0" r="r" b="b"/>
            <a:pathLst>
              <a:path w="21600" h="21360" extrusionOk="0">
                <a:moveTo>
                  <a:pt x="0" y="21354"/>
                </a:moveTo>
                <a:cubicBezTo>
                  <a:pt x="11763" y="21600"/>
                  <a:pt x="18963" y="14482"/>
                  <a:pt x="21600" y="0"/>
                </a:cubicBezTo>
              </a:path>
            </a:pathLst>
          </a:custGeom>
          <a:ln w="25400">
            <a:solidFill>
              <a:schemeClr val="accent1"/>
            </a:solidFill>
          </a:ln>
          <a:effectLst>
            <a:outerShdw blurRad="38100" dist="20000" dir="5400000" rotWithShape="0">
              <a:srgbClr val="000000">
                <a:alpha val="38000"/>
              </a:srgbClr>
            </a:outerShdw>
          </a:effectLst>
        </p:spPr>
        <p:txBody>
          <a:bodyPr/>
          <a:lstStyle/>
          <a:p>
            <a:endParaRPr/>
          </a:p>
        </p:txBody>
      </p:sp>
      <p:sp>
        <p:nvSpPr>
          <p:cNvPr id="173" name="Part 1"/>
          <p:cNvSpPr txBox="1"/>
          <p:nvPr/>
        </p:nvSpPr>
        <p:spPr>
          <a:xfrm>
            <a:off x="7267811" y="1738648"/>
            <a:ext cx="589262"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a:t>Part </a:t>
            </a:r>
            <a:r>
              <a:rPr lang="en-IN" dirty="0" smtClean="0"/>
              <a:t>I</a:t>
            </a:r>
            <a:endParaRPr/>
          </a:p>
        </p:txBody>
      </p:sp>
      <p:sp>
        <p:nvSpPr>
          <p:cNvPr id="174" name="Part 2"/>
          <p:cNvSpPr txBox="1"/>
          <p:nvPr/>
        </p:nvSpPr>
        <p:spPr>
          <a:xfrm>
            <a:off x="938472" y="4399377"/>
            <a:ext cx="646970"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a:t>Part </a:t>
            </a:r>
            <a:r>
              <a:rPr lang="en-IN" dirty="0" smtClean="0"/>
              <a:t>II</a:t>
            </a:r>
            <a:endParaRPr/>
          </a:p>
        </p:txBody>
      </p:sp>
      <p:sp>
        <p:nvSpPr>
          <p:cNvPr id="175" name="Part 3"/>
          <p:cNvSpPr txBox="1"/>
          <p:nvPr/>
        </p:nvSpPr>
        <p:spPr>
          <a:xfrm>
            <a:off x="7514886" y="4399377"/>
            <a:ext cx="704678"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a:t>Part </a:t>
            </a:r>
            <a:r>
              <a:rPr lang="en-IN" dirty="0" smtClean="0"/>
              <a:t>III</a:t>
            </a:r>
            <a:endParaRPr/>
          </a:p>
        </p:txBody>
      </p:sp>
      <p:sp>
        <p:nvSpPr>
          <p:cNvPr id="176" name="Part 4"/>
          <p:cNvSpPr txBox="1"/>
          <p:nvPr/>
        </p:nvSpPr>
        <p:spPr>
          <a:xfrm>
            <a:off x="5434353" y="5955404"/>
            <a:ext cx="720708"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a:t>Part </a:t>
            </a:r>
            <a:r>
              <a:rPr lang="en-IN" dirty="0" smtClean="0"/>
              <a:t>IV</a:t>
            </a: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11</a:t>
            </a:fld>
            <a:endParaRPr/>
          </a:p>
        </p:txBody>
      </p:sp>
      <p:sp>
        <p:nvSpPr>
          <p:cNvPr id="181" name="object 6"/>
          <p:cNvSpPr txBox="1"/>
          <p:nvPr/>
        </p:nvSpPr>
        <p:spPr>
          <a:xfrm>
            <a:off x="3208081" y="220717"/>
            <a:ext cx="3693038"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rPr smtClean="0"/>
              <a:t>Architecture </a:t>
            </a:r>
            <a:r>
              <a:rPr/>
              <a:t>Part </a:t>
            </a:r>
            <a:r>
              <a:rPr lang="en-IN" dirty="0" smtClean="0"/>
              <a:t>I</a:t>
            </a:r>
            <a:endParaRPr/>
          </a:p>
        </p:txBody>
      </p:sp>
      <p:pic>
        <p:nvPicPr>
          <p:cNvPr id="182" name="1.png" descr="1.png"/>
          <p:cNvPicPr>
            <a:picLocks noChangeAspect="1"/>
          </p:cNvPicPr>
          <p:nvPr/>
        </p:nvPicPr>
        <p:blipFill>
          <a:blip r:embed="rId2">
            <a:extLst/>
          </a:blip>
          <a:stretch>
            <a:fillRect/>
          </a:stretch>
        </p:blipFill>
        <p:spPr>
          <a:xfrm>
            <a:off x="1657350" y="2216150"/>
            <a:ext cx="5829300" cy="24257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12</a:t>
            </a:fld>
            <a:endParaRPr/>
          </a:p>
        </p:txBody>
      </p:sp>
      <p:sp>
        <p:nvSpPr>
          <p:cNvPr id="185" name="object 6"/>
          <p:cNvSpPr txBox="1"/>
          <p:nvPr/>
        </p:nvSpPr>
        <p:spPr>
          <a:xfrm>
            <a:off x="3208081" y="220717"/>
            <a:ext cx="3693038"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rPr smtClean="0"/>
              <a:t>Architecture Part</a:t>
            </a:r>
            <a:r>
              <a:rPr lang="en-IN" dirty="0" smtClean="0"/>
              <a:t> II</a:t>
            </a:r>
            <a:endParaRPr/>
          </a:p>
        </p:txBody>
      </p:sp>
      <p:pic>
        <p:nvPicPr>
          <p:cNvPr id="186" name="2a.png" descr="2a.png"/>
          <p:cNvPicPr>
            <a:picLocks noChangeAspect="1"/>
          </p:cNvPicPr>
          <p:nvPr/>
        </p:nvPicPr>
        <p:blipFill>
          <a:blip r:embed="rId2">
            <a:extLst/>
          </a:blip>
          <a:stretch>
            <a:fillRect/>
          </a:stretch>
        </p:blipFill>
        <p:spPr>
          <a:xfrm>
            <a:off x="2785423" y="1242033"/>
            <a:ext cx="3573154" cy="505359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13</a:t>
            </a:fld>
            <a:endParaRPr/>
          </a:p>
        </p:txBody>
      </p:sp>
      <p:sp>
        <p:nvSpPr>
          <p:cNvPr id="189" name="object 6"/>
          <p:cNvSpPr txBox="1"/>
          <p:nvPr/>
        </p:nvSpPr>
        <p:spPr>
          <a:xfrm>
            <a:off x="3208081" y="220717"/>
            <a:ext cx="3693038"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Architecture </a:t>
            </a:r>
            <a:r>
              <a:rPr/>
              <a:t>Part </a:t>
            </a:r>
            <a:r>
              <a:rPr lang="en-IN" dirty="0" smtClean="0"/>
              <a:t>II</a:t>
            </a:r>
            <a:endParaRPr/>
          </a:p>
        </p:txBody>
      </p:sp>
      <p:pic>
        <p:nvPicPr>
          <p:cNvPr id="190" name="2a.png" descr="2a.png"/>
          <p:cNvPicPr>
            <a:picLocks noChangeAspect="1"/>
          </p:cNvPicPr>
          <p:nvPr/>
        </p:nvPicPr>
        <p:blipFill>
          <a:blip r:embed="rId2">
            <a:extLst/>
          </a:blip>
          <a:stretch>
            <a:fillRect/>
          </a:stretch>
        </p:blipFill>
        <p:spPr>
          <a:xfrm>
            <a:off x="140917" y="1446552"/>
            <a:ext cx="1751898" cy="2477748"/>
          </a:xfrm>
          <a:prstGeom prst="rect">
            <a:avLst/>
          </a:prstGeom>
          <a:ln w="12700">
            <a:miter lim="400000"/>
          </a:ln>
        </p:spPr>
      </p:pic>
      <p:sp>
        <p:nvSpPr>
          <p:cNvPr id="191" name="Line"/>
          <p:cNvSpPr/>
          <p:nvPr/>
        </p:nvSpPr>
        <p:spPr>
          <a:xfrm flipV="1">
            <a:off x="1972319" y="1242033"/>
            <a:ext cx="1070373" cy="691543"/>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92" name="Line"/>
          <p:cNvSpPr/>
          <p:nvPr/>
        </p:nvSpPr>
        <p:spPr>
          <a:xfrm>
            <a:off x="1358900" y="4066381"/>
            <a:ext cx="1656479" cy="2231893"/>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pic>
        <p:nvPicPr>
          <p:cNvPr id="193" name="2b.png" descr="2b.png"/>
          <p:cNvPicPr>
            <a:picLocks noChangeAspect="1"/>
          </p:cNvPicPr>
          <p:nvPr/>
        </p:nvPicPr>
        <p:blipFill>
          <a:blip r:embed="rId3">
            <a:extLst/>
          </a:blip>
          <a:stretch>
            <a:fillRect/>
          </a:stretch>
        </p:blipFill>
        <p:spPr>
          <a:xfrm>
            <a:off x="2216150" y="1314326"/>
            <a:ext cx="6750688" cy="422934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14</a:t>
            </a:fld>
            <a:endParaRPr/>
          </a:p>
        </p:txBody>
      </p:sp>
      <p:sp>
        <p:nvSpPr>
          <p:cNvPr id="196" name="object 6"/>
          <p:cNvSpPr txBox="1"/>
          <p:nvPr/>
        </p:nvSpPr>
        <p:spPr>
          <a:xfrm>
            <a:off x="3208081" y="220717"/>
            <a:ext cx="3693038"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Architecture </a:t>
            </a:r>
            <a:r>
              <a:rPr/>
              <a:t>Part </a:t>
            </a:r>
            <a:r>
              <a:rPr lang="en-IN" dirty="0" smtClean="0"/>
              <a:t>III</a:t>
            </a:r>
            <a:endParaRPr/>
          </a:p>
        </p:txBody>
      </p:sp>
      <p:pic>
        <p:nvPicPr>
          <p:cNvPr id="197" name="3a.png" descr="3a.png"/>
          <p:cNvPicPr>
            <a:picLocks noChangeAspect="1"/>
          </p:cNvPicPr>
          <p:nvPr/>
        </p:nvPicPr>
        <p:blipFill>
          <a:blip r:embed="rId2">
            <a:extLst/>
          </a:blip>
          <a:stretch>
            <a:fillRect/>
          </a:stretch>
        </p:blipFill>
        <p:spPr>
          <a:xfrm>
            <a:off x="2476349" y="1553961"/>
            <a:ext cx="4191302" cy="476429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15</a:t>
            </a:fld>
            <a:endParaRPr/>
          </a:p>
        </p:txBody>
      </p:sp>
      <p:sp>
        <p:nvSpPr>
          <p:cNvPr id="200" name="object 6"/>
          <p:cNvSpPr txBox="1"/>
          <p:nvPr/>
        </p:nvSpPr>
        <p:spPr>
          <a:xfrm>
            <a:off x="3208081" y="220717"/>
            <a:ext cx="3693038"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Architecture </a:t>
            </a:r>
            <a:r>
              <a:rPr/>
              <a:t>Part </a:t>
            </a:r>
            <a:r>
              <a:rPr lang="en-IN" dirty="0" smtClean="0"/>
              <a:t>III</a:t>
            </a:r>
            <a:endParaRPr/>
          </a:p>
        </p:txBody>
      </p:sp>
      <p:pic>
        <p:nvPicPr>
          <p:cNvPr id="201" name="3a.png" descr="3a.png"/>
          <p:cNvPicPr>
            <a:picLocks noChangeAspect="1"/>
          </p:cNvPicPr>
          <p:nvPr/>
        </p:nvPicPr>
        <p:blipFill>
          <a:blip r:embed="rId2">
            <a:extLst/>
          </a:blip>
          <a:stretch>
            <a:fillRect/>
          </a:stretch>
        </p:blipFill>
        <p:spPr>
          <a:xfrm>
            <a:off x="164949" y="1699233"/>
            <a:ext cx="1545168" cy="1756406"/>
          </a:xfrm>
          <a:prstGeom prst="rect">
            <a:avLst/>
          </a:prstGeom>
          <a:ln w="12700">
            <a:miter lim="400000"/>
          </a:ln>
        </p:spPr>
      </p:pic>
      <p:pic>
        <p:nvPicPr>
          <p:cNvPr id="202" name="3b.png" descr="3b.png"/>
          <p:cNvPicPr>
            <a:picLocks noChangeAspect="1"/>
          </p:cNvPicPr>
          <p:nvPr/>
        </p:nvPicPr>
        <p:blipFill>
          <a:blip r:embed="rId3">
            <a:extLst/>
          </a:blip>
          <a:stretch>
            <a:fillRect/>
          </a:stretch>
        </p:blipFill>
        <p:spPr>
          <a:xfrm>
            <a:off x="2755900" y="1555058"/>
            <a:ext cx="5205341" cy="4274305"/>
          </a:xfrm>
          <a:prstGeom prst="rect">
            <a:avLst/>
          </a:prstGeom>
          <a:ln w="12700">
            <a:miter lim="400000"/>
          </a:ln>
        </p:spPr>
      </p:pic>
      <p:sp>
        <p:nvSpPr>
          <p:cNvPr id="203" name="Line"/>
          <p:cNvSpPr/>
          <p:nvPr/>
        </p:nvSpPr>
        <p:spPr>
          <a:xfrm flipV="1">
            <a:off x="1286204" y="1098425"/>
            <a:ext cx="1862376" cy="393667"/>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204" name="Line"/>
          <p:cNvSpPr/>
          <p:nvPr/>
        </p:nvSpPr>
        <p:spPr>
          <a:xfrm>
            <a:off x="1393214" y="3488204"/>
            <a:ext cx="1656242" cy="2637413"/>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16</a:t>
            </a:fld>
            <a:endParaRPr/>
          </a:p>
        </p:txBody>
      </p:sp>
      <p:sp>
        <p:nvSpPr>
          <p:cNvPr id="207" name="object 6"/>
          <p:cNvSpPr txBox="1"/>
          <p:nvPr/>
        </p:nvSpPr>
        <p:spPr>
          <a:xfrm>
            <a:off x="3208081" y="220717"/>
            <a:ext cx="3693038"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Architecture </a:t>
            </a:r>
            <a:r>
              <a:rPr/>
              <a:t>Part </a:t>
            </a:r>
            <a:r>
              <a:rPr lang="en-IN" dirty="0" smtClean="0"/>
              <a:t>IV</a:t>
            </a:r>
            <a:endParaRPr/>
          </a:p>
        </p:txBody>
      </p:sp>
      <p:pic>
        <p:nvPicPr>
          <p:cNvPr id="208" name="4.png" descr="4.png"/>
          <p:cNvPicPr>
            <a:picLocks noChangeAspect="1"/>
          </p:cNvPicPr>
          <p:nvPr/>
        </p:nvPicPr>
        <p:blipFill>
          <a:blip r:embed="rId2">
            <a:extLst/>
          </a:blip>
          <a:stretch>
            <a:fillRect/>
          </a:stretch>
        </p:blipFill>
        <p:spPr>
          <a:xfrm>
            <a:off x="2673350" y="1242033"/>
            <a:ext cx="3797300" cy="486410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17</a:t>
            </a:fld>
            <a:endParaRPr/>
          </a:p>
        </p:txBody>
      </p:sp>
      <p:sp>
        <p:nvSpPr>
          <p:cNvPr id="211" name="object 6"/>
          <p:cNvSpPr txBox="1"/>
          <p:nvPr/>
        </p:nvSpPr>
        <p:spPr>
          <a:xfrm>
            <a:off x="3208081" y="220717"/>
            <a:ext cx="3693038" cy="5184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Architecture</a:t>
            </a:r>
          </a:p>
        </p:txBody>
      </p:sp>
      <p:pic>
        <p:nvPicPr>
          <p:cNvPr id="212" name="ARCH.png" descr="ARCH.png"/>
          <p:cNvPicPr>
            <a:picLocks noChangeAspect="1"/>
          </p:cNvPicPr>
          <p:nvPr/>
        </p:nvPicPr>
        <p:blipFill>
          <a:blip r:embed="rId2" cstate="print">
            <a:extLst/>
          </a:blip>
          <a:stretch>
            <a:fillRect/>
          </a:stretch>
        </p:blipFill>
        <p:spPr>
          <a:xfrm>
            <a:off x="320582" y="1242033"/>
            <a:ext cx="1243490" cy="1827096"/>
          </a:xfrm>
          <a:prstGeom prst="rect">
            <a:avLst/>
          </a:prstGeom>
          <a:ln w="12700">
            <a:miter lim="400000"/>
          </a:ln>
        </p:spPr>
      </p:pic>
      <p:pic>
        <p:nvPicPr>
          <p:cNvPr id="213" name="yo yo final.png" descr="yo yo final.png"/>
          <p:cNvPicPr>
            <a:picLocks noChangeAspect="1"/>
          </p:cNvPicPr>
          <p:nvPr/>
        </p:nvPicPr>
        <p:blipFill>
          <a:blip r:embed="rId3">
            <a:extLst/>
          </a:blip>
          <a:stretch>
            <a:fillRect/>
          </a:stretch>
        </p:blipFill>
        <p:spPr>
          <a:xfrm>
            <a:off x="1570125" y="1472247"/>
            <a:ext cx="6848999" cy="471676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18</a:t>
            </a:fld>
            <a:endParaRPr/>
          </a:p>
        </p:txBody>
      </p:sp>
      <p:sp>
        <p:nvSpPr>
          <p:cNvPr id="216" name="object 6"/>
          <p:cNvSpPr txBox="1"/>
          <p:nvPr/>
        </p:nvSpPr>
        <p:spPr>
          <a:xfrm>
            <a:off x="3362090" y="255441"/>
            <a:ext cx="1494826"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Results</a:t>
            </a:r>
          </a:p>
        </p:txBody>
      </p:sp>
      <p:sp>
        <p:nvSpPr>
          <p:cNvPr id="217" name="Text"/>
          <p:cNvSpPr txBox="1"/>
          <p:nvPr/>
        </p:nvSpPr>
        <p:spPr>
          <a:xfrm>
            <a:off x="530982" y="1242033"/>
            <a:ext cx="798313" cy="485141"/>
          </a:xfrm>
          <a:prstGeom prst="rect">
            <a:avLst/>
          </a:prstGeom>
          <a:ln w="12700">
            <a:miter lim="400000"/>
          </a:ln>
        </p:spPr>
        <p:txBody>
          <a:bodyPr wrap="none" lIns="45719" rIns="45719">
            <a:spAutoFit/>
          </a:bodyPr>
          <a:lstStyle/>
          <a:p>
            <a:pPr>
              <a:defRPr sz="2700" b="1"/>
            </a:pPr>
            <a:endParaRPr/>
          </a:p>
        </p:txBody>
      </p:sp>
      <p:pic>
        <p:nvPicPr>
          <p:cNvPr id="9" name="Picture 8" descr="imgonline-com-ua-ReplaceColor-o6AEd7xvctJMJ.jpg"/>
          <p:cNvPicPr>
            <a:picLocks noChangeAspect="1"/>
          </p:cNvPicPr>
          <p:nvPr/>
        </p:nvPicPr>
        <p:blipFill>
          <a:blip r:embed="rId3"/>
          <a:stretch>
            <a:fillRect/>
          </a:stretch>
        </p:blipFill>
        <p:spPr>
          <a:xfrm>
            <a:off x="1111349" y="1038041"/>
            <a:ext cx="6386732" cy="4485576"/>
          </a:xfrm>
          <a:prstGeom prst="rect">
            <a:avLst/>
          </a:prstGeom>
        </p:spPr>
      </p:pic>
      <p:sp>
        <p:nvSpPr>
          <p:cNvPr id="11" name="object 7"/>
          <p:cNvSpPr txBox="1"/>
          <p:nvPr/>
        </p:nvSpPr>
        <p:spPr>
          <a:xfrm>
            <a:off x="930138" y="5602277"/>
            <a:ext cx="7317870" cy="369332"/>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IN" dirty="0" smtClean="0"/>
              <a:t>Training </a:t>
            </a:r>
            <a:r>
              <a:rPr lang="en-IN" dirty="0" smtClean="0"/>
              <a:t>loss </a:t>
            </a:r>
            <a:r>
              <a:rPr lang="en-IN" dirty="0" smtClean="0"/>
              <a:t>decreasing </a:t>
            </a:r>
            <a:r>
              <a:rPr lang="en-IN" dirty="0" smtClean="0"/>
              <a:t>-&gt; model </a:t>
            </a:r>
            <a:r>
              <a:rPr lang="en-IN" dirty="0" smtClean="0"/>
              <a:t>is learning</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19</a:t>
            </a:fld>
            <a:endParaRPr/>
          </a:p>
        </p:txBody>
      </p:sp>
      <p:sp>
        <p:nvSpPr>
          <p:cNvPr id="216" name="object 6"/>
          <p:cNvSpPr txBox="1"/>
          <p:nvPr/>
        </p:nvSpPr>
        <p:spPr>
          <a:xfrm>
            <a:off x="3396814" y="232292"/>
            <a:ext cx="1494826"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Results</a:t>
            </a:r>
          </a:p>
        </p:txBody>
      </p:sp>
      <p:sp>
        <p:nvSpPr>
          <p:cNvPr id="217" name="Text"/>
          <p:cNvSpPr txBox="1"/>
          <p:nvPr/>
        </p:nvSpPr>
        <p:spPr>
          <a:xfrm>
            <a:off x="530982" y="1242033"/>
            <a:ext cx="798313" cy="485141"/>
          </a:xfrm>
          <a:prstGeom prst="rect">
            <a:avLst/>
          </a:prstGeom>
          <a:ln w="12700">
            <a:miter lim="400000"/>
          </a:ln>
        </p:spPr>
        <p:txBody>
          <a:bodyPr wrap="none" lIns="45719" rIns="45719">
            <a:spAutoFit/>
          </a:bodyPr>
          <a:lstStyle/>
          <a:p>
            <a:pPr>
              <a:defRPr sz="2700" b="1"/>
            </a:pPr>
            <a:endParaRPr/>
          </a:p>
        </p:txBody>
      </p:sp>
      <p:pic>
        <p:nvPicPr>
          <p:cNvPr id="5" name="Picture 4" descr="imgonline-com-ua-ReplaceColor-gKeGM9NceuAX.jpg"/>
          <p:cNvPicPr>
            <a:picLocks noChangeAspect="1"/>
          </p:cNvPicPr>
          <p:nvPr/>
        </p:nvPicPr>
        <p:blipFill>
          <a:blip r:embed="rId3"/>
          <a:stretch>
            <a:fillRect/>
          </a:stretch>
        </p:blipFill>
        <p:spPr>
          <a:xfrm>
            <a:off x="1329295" y="1059154"/>
            <a:ext cx="5891160" cy="4399112"/>
          </a:xfrm>
          <a:prstGeom prst="rect">
            <a:avLst/>
          </a:prstGeom>
        </p:spPr>
      </p:pic>
      <p:sp>
        <p:nvSpPr>
          <p:cNvPr id="6" name="object 7"/>
          <p:cNvSpPr txBox="1"/>
          <p:nvPr/>
        </p:nvSpPr>
        <p:spPr>
          <a:xfrm>
            <a:off x="796696" y="5641145"/>
            <a:ext cx="7317870" cy="369332"/>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IN" dirty="0" smtClean="0"/>
              <a:t>Training </a:t>
            </a:r>
            <a:r>
              <a:rPr lang="en-IN" dirty="0" smtClean="0"/>
              <a:t>accuracy </a:t>
            </a:r>
            <a:r>
              <a:rPr lang="en-IN" dirty="0" smtClean="0"/>
              <a:t>increasing </a:t>
            </a:r>
            <a:r>
              <a:rPr lang="en-IN" dirty="0" smtClean="0"/>
              <a:t>-&gt; model </a:t>
            </a:r>
            <a:r>
              <a:rPr lang="en-IN" dirty="0" smtClean="0"/>
              <a:t>is learning</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2"/>
          <p:cNvSpPr/>
          <p:nvPr/>
        </p:nvSpPr>
        <p:spPr>
          <a:xfrm>
            <a:off x="-1" y="990596"/>
            <a:ext cx="9143982" cy="1"/>
          </a:xfrm>
          <a:prstGeom prst="line">
            <a:avLst/>
          </a:prstGeom>
          <a:ln w="50799">
            <a:solidFill>
              <a:srgbClr val="366091"/>
            </a:solidFill>
          </a:ln>
        </p:spPr>
        <p:txBody>
          <a:bodyPr lIns="45719" rIns="45719"/>
          <a:lstStyle/>
          <a:p>
            <a:endParaRPr/>
          </a:p>
        </p:txBody>
      </p:sp>
      <p:sp>
        <p:nvSpPr>
          <p:cNvPr id="84"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85"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86" name="object 5"/>
          <p:cNvSpPr/>
          <p:nvPr/>
        </p:nvSpPr>
        <p:spPr>
          <a:xfrm>
            <a:off x="1907400" y="2204053"/>
            <a:ext cx="5252975" cy="3295985"/>
          </a:xfrm>
          <a:prstGeom prst="rect">
            <a:avLst/>
          </a:prstGeom>
          <a:blipFill>
            <a:blip r:embed="rId3" cstate="print"/>
            <a:stretch>
              <a:fillRect/>
            </a:stretch>
          </a:blipFill>
          <a:ln w="12700">
            <a:miter lim="400000"/>
          </a:ln>
        </p:spPr>
        <p:txBody>
          <a:bodyPr lIns="45719" rIns="45719"/>
          <a:lstStyle/>
          <a:p>
            <a:endParaRPr/>
          </a:p>
        </p:txBody>
      </p:sp>
      <p:sp>
        <p:nvSpPr>
          <p:cNvPr id="87" name="object 6"/>
          <p:cNvSpPr txBox="1">
            <a:spLocks noGrp="1"/>
          </p:cNvSpPr>
          <p:nvPr>
            <p:ph type="title"/>
          </p:nvPr>
        </p:nvSpPr>
        <p:spPr>
          <a:xfrm>
            <a:off x="3334716" y="155582"/>
            <a:ext cx="1690372" cy="635001"/>
          </a:xfrm>
          <a:prstGeom prst="rect">
            <a:avLst/>
          </a:prstGeom>
        </p:spPr>
        <p:txBody>
          <a:bodyPr/>
          <a:lstStyle>
            <a:lvl1pPr indent="12700">
              <a:spcBef>
                <a:spcPts val="100"/>
              </a:spcBef>
              <a:defRPr sz="4000" spc="-200"/>
            </a:lvl1pPr>
          </a:lstStyle>
          <a:p>
            <a:r>
              <a:t>Content</a:t>
            </a:r>
          </a:p>
        </p:txBody>
      </p:sp>
      <p:sp>
        <p:nvSpPr>
          <p:cNvPr id="88" name="object 8"/>
          <p:cNvSpPr txBox="1">
            <a:spLocks noGrp="1"/>
          </p:cNvSpPr>
          <p:nvPr>
            <p:ph type="sldNum" sz="quarter" idx="4294967295"/>
          </p:nvPr>
        </p:nvSpPr>
        <p:spPr>
          <a:xfrm>
            <a:off x="8852727" y="6670350"/>
            <a:ext cx="217629" cy="17991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pPr/>
              <a:t>2</a:t>
            </a:fld>
            <a:endParaRPr/>
          </a:p>
        </p:txBody>
      </p:sp>
      <p:sp>
        <p:nvSpPr>
          <p:cNvPr id="89" name="object 7"/>
          <p:cNvSpPr txBox="1"/>
          <p:nvPr/>
        </p:nvSpPr>
        <p:spPr>
          <a:xfrm>
            <a:off x="372573" y="1167618"/>
            <a:ext cx="4751705" cy="3708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96265" indent="-583565">
              <a:spcBef>
                <a:spcPts val="1000"/>
              </a:spcBef>
              <a:buSzPct val="100000"/>
              <a:buFont typeface="Helvetica"/>
              <a:buChar char="➢"/>
              <a:tabLst>
                <a:tab pos="584200" algn="l"/>
                <a:tab pos="596900" algn="l"/>
              </a:tabLst>
              <a:defRPr sz="2800" spc="-5">
                <a:latin typeface="Arial"/>
                <a:ea typeface="Arial"/>
                <a:cs typeface="Arial"/>
                <a:sym typeface="Arial"/>
              </a:defRPr>
            </a:pPr>
            <a:r>
              <a:t>Objective</a:t>
            </a:r>
          </a:p>
          <a:p>
            <a:pPr marL="596265" indent="-583565">
              <a:spcBef>
                <a:spcPts val="900"/>
              </a:spcBef>
              <a:buSzPct val="100000"/>
              <a:buFont typeface="Helvetica"/>
              <a:buChar char="➢"/>
              <a:tabLst>
                <a:tab pos="584200" algn="l"/>
                <a:tab pos="596900" algn="l"/>
              </a:tabLst>
              <a:defRPr sz="2800" spc="-5">
                <a:latin typeface="Arial"/>
                <a:ea typeface="Arial"/>
                <a:cs typeface="Arial"/>
                <a:sym typeface="Arial"/>
              </a:defRPr>
            </a:pPr>
            <a:r>
              <a:rPr lang="en-IN" dirty="0" smtClean="0"/>
              <a:t>Dataset Processing</a:t>
            </a:r>
            <a:endParaRPr/>
          </a:p>
          <a:p>
            <a:pPr marL="596265" indent="-583565">
              <a:spcBef>
                <a:spcPts val="900"/>
              </a:spcBef>
              <a:buSzPct val="100000"/>
              <a:buFont typeface="Helvetica"/>
              <a:buChar char="➢"/>
              <a:tabLst>
                <a:tab pos="584200" algn="l"/>
                <a:tab pos="596900" algn="l"/>
              </a:tabLst>
              <a:defRPr sz="2800">
                <a:latin typeface="Arial"/>
                <a:ea typeface="Arial"/>
                <a:cs typeface="Arial"/>
                <a:sym typeface="Arial"/>
              </a:defRPr>
            </a:pPr>
            <a:r>
              <a:rPr lang="en-IN" dirty="0" smtClean="0"/>
              <a:t>Word Embedding</a:t>
            </a:r>
          </a:p>
          <a:p>
            <a:pPr marL="596265" indent="-583565">
              <a:spcBef>
                <a:spcPts val="900"/>
              </a:spcBef>
              <a:buSzPct val="100000"/>
              <a:buFont typeface="Helvetica"/>
              <a:buChar char="➢"/>
              <a:tabLst>
                <a:tab pos="584200" algn="l"/>
                <a:tab pos="596900" algn="l"/>
              </a:tabLst>
              <a:defRPr sz="2800">
                <a:latin typeface="Arial"/>
                <a:ea typeface="Arial"/>
                <a:cs typeface="Arial"/>
                <a:sym typeface="Arial"/>
              </a:defRPr>
            </a:pPr>
            <a:r>
              <a:rPr lang="en-IN" spc="-5" dirty="0" smtClean="0"/>
              <a:t>Training Techniques</a:t>
            </a:r>
          </a:p>
          <a:p>
            <a:pPr marL="596265" indent="-583565">
              <a:spcBef>
                <a:spcPts val="900"/>
              </a:spcBef>
              <a:buSzPct val="100000"/>
              <a:buFont typeface="Helvetica"/>
              <a:buChar char="➢"/>
              <a:tabLst>
                <a:tab pos="584200" algn="l"/>
                <a:tab pos="596900" algn="l"/>
              </a:tabLst>
              <a:defRPr sz="2800">
                <a:latin typeface="Arial"/>
                <a:ea typeface="Arial"/>
                <a:cs typeface="Arial"/>
                <a:sym typeface="Arial"/>
              </a:defRPr>
            </a:pPr>
            <a:r>
              <a:rPr lang="en-IN" spc="-5" dirty="0" smtClean="0"/>
              <a:t>Architecture</a:t>
            </a:r>
          </a:p>
          <a:p>
            <a:pPr marL="596265" indent="-583565">
              <a:spcBef>
                <a:spcPts val="900"/>
              </a:spcBef>
              <a:buSzPct val="100000"/>
              <a:buFont typeface="Helvetica"/>
              <a:buChar char="➢"/>
              <a:tabLst>
                <a:tab pos="584200" algn="l"/>
                <a:tab pos="596900" algn="l"/>
              </a:tabLst>
              <a:defRPr sz="2800">
                <a:latin typeface="Arial"/>
                <a:ea typeface="Arial"/>
                <a:cs typeface="Arial"/>
                <a:sym typeface="Arial"/>
              </a:defRPr>
            </a:pPr>
            <a:r>
              <a:rPr lang="en-IN" spc="-5" dirty="0" smtClean="0"/>
              <a:t>Results</a:t>
            </a:r>
          </a:p>
          <a:p>
            <a:pPr marL="596265" indent="-583565">
              <a:spcBef>
                <a:spcPts val="900"/>
              </a:spcBef>
              <a:buSzPct val="100000"/>
              <a:buFont typeface="Helvetica"/>
              <a:buChar char="➢"/>
              <a:tabLst>
                <a:tab pos="584200" algn="l"/>
                <a:tab pos="596900" algn="l"/>
              </a:tabLst>
              <a:defRPr sz="2800">
                <a:latin typeface="Arial"/>
                <a:ea typeface="Arial"/>
                <a:cs typeface="Arial"/>
                <a:sym typeface="Arial"/>
              </a:defRPr>
            </a:pPr>
            <a:r>
              <a:rPr lang="en-IN" spc="-5" dirty="0" smtClean="0"/>
              <a:t>Conclusion and Future</a:t>
            </a:r>
            <a:endParaRPr spc="-5"/>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20</a:t>
            </a:fld>
            <a:endParaRPr/>
          </a:p>
        </p:txBody>
      </p:sp>
      <p:sp>
        <p:nvSpPr>
          <p:cNvPr id="216" name="object 6"/>
          <p:cNvSpPr txBox="1"/>
          <p:nvPr/>
        </p:nvSpPr>
        <p:spPr>
          <a:xfrm>
            <a:off x="2725482" y="220717"/>
            <a:ext cx="1494826"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r>
              <a:rPr dirty="0"/>
              <a:t>Results</a:t>
            </a:r>
          </a:p>
        </p:txBody>
      </p:sp>
      <p:sp>
        <p:nvSpPr>
          <p:cNvPr id="217" name="Text"/>
          <p:cNvSpPr txBox="1"/>
          <p:nvPr/>
        </p:nvSpPr>
        <p:spPr>
          <a:xfrm>
            <a:off x="530982" y="1242033"/>
            <a:ext cx="798313" cy="485141"/>
          </a:xfrm>
          <a:prstGeom prst="rect">
            <a:avLst/>
          </a:prstGeom>
          <a:ln w="12700">
            <a:miter lim="400000"/>
          </a:ln>
        </p:spPr>
        <p:txBody>
          <a:bodyPr wrap="none" lIns="45719" rIns="45719">
            <a:spAutoFit/>
          </a:bodyPr>
          <a:lstStyle/>
          <a:p>
            <a:pPr>
              <a:defRPr sz="2700" b="1"/>
            </a:pPr>
            <a:endParaRPr/>
          </a:p>
        </p:txBody>
      </p:sp>
      <p:pic>
        <p:nvPicPr>
          <p:cNvPr id="5" name="Picture 4" descr="confusion_matrix.jpg"/>
          <p:cNvPicPr>
            <a:picLocks noChangeAspect="1"/>
          </p:cNvPicPr>
          <p:nvPr/>
        </p:nvPicPr>
        <p:blipFill>
          <a:blip r:embed="rId3"/>
          <a:stretch>
            <a:fillRect/>
          </a:stretch>
        </p:blipFill>
        <p:spPr>
          <a:xfrm>
            <a:off x="1153551" y="1031017"/>
            <a:ext cx="6717221" cy="5271309"/>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21</a:t>
            </a:fld>
            <a:endParaRPr/>
          </a:p>
        </p:txBody>
      </p:sp>
      <p:sp>
        <p:nvSpPr>
          <p:cNvPr id="216" name="object 6"/>
          <p:cNvSpPr txBox="1"/>
          <p:nvPr/>
        </p:nvSpPr>
        <p:spPr>
          <a:xfrm>
            <a:off x="2725482" y="220717"/>
            <a:ext cx="1494826"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Results</a:t>
            </a:r>
          </a:p>
        </p:txBody>
      </p:sp>
      <p:sp>
        <p:nvSpPr>
          <p:cNvPr id="217" name="Text"/>
          <p:cNvSpPr txBox="1"/>
          <p:nvPr/>
        </p:nvSpPr>
        <p:spPr>
          <a:xfrm>
            <a:off x="530982" y="1242033"/>
            <a:ext cx="798313" cy="485141"/>
          </a:xfrm>
          <a:prstGeom prst="rect">
            <a:avLst/>
          </a:prstGeom>
          <a:ln w="12700">
            <a:miter lim="400000"/>
          </a:ln>
        </p:spPr>
        <p:txBody>
          <a:bodyPr wrap="none" lIns="45719" rIns="45719">
            <a:spAutoFit/>
          </a:bodyPr>
          <a:lstStyle/>
          <a:p>
            <a:pPr>
              <a:defRPr sz="2700" b="1"/>
            </a:pPr>
            <a:endParaRPr/>
          </a:p>
        </p:txBody>
      </p:sp>
      <p:graphicFrame>
        <p:nvGraphicFramePr>
          <p:cNvPr id="6" name="Table 5"/>
          <p:cNvGraphicFramePr>
            <a:graphicFrameLocks noGrp="1"/>
          </p:cNvGraphicFramePr>
          <p:nvPr>
            <p:extLst>
              <p:ext uri="{D42A27DB-BD31-4B8C-83A1-F6EECF244321}">
                <p14:modId xmlns:p14="http://schemas.microsoft.com/office/powerpoint/2010/main" val="1242561041"/>
              </p:ext>
            </p:extLst>
          </p:nvPr>
        </p:nvGraphicFramePr>
        <p:xfrm>
          <a:off x="1041009" y="1397000"/>
          <a:ext cx="6949440" cy="3915780"/>
        </p:xfrm>
        <a:graphic>
          <a:graphicData uri="http://schemas.openxmlformats.org/drawingml/2006/table">
            <a:tbl>
              <a:tblPr firstRow="1" bandRow="1">
                <a:tableStyleId>{3C2FFA5D-87B4-456A-9821-1D502468CF0F}</a:tableStyleId>
              </a:tblPr>
              <a:tblGrid>
                <a:gridCol w="1197442"/>
                <a:gridCol w="3736661"/>
                <a:gridCol w="2015337"/>
              </a:tblGrid>
              <a:tr h="665154">
                <a:tc>
                  <a:txBody>
                    <a:bodyPr/>
                    <a:lstStyle/>
                    <a:p>
                      <a:endParaRPr lang="en-IN" sz="2400" dirty="0" smtClean="0">
                        <a:solidFill>
                          <a:schemeClr val="bg1"/>
                        </a:solidFill>
                      </a:endParaRPr>
                    </a:p>
                    <a:p>
                      <a:r>
                        <a:rPr lang="en-IN" sz="2400" dirty="0" err="1" smtClean="0">
                          <a:solidFill>
                            <a:schemeClr val="bg1"/>
                          </a:solidFill>
                        </a:rPr>
                        <a:t>S.No</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Architecture</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Accuracy</a:t>
                      </a:r>
                      <a:r>
                        <a:rPr lang="en-IN" sz="2400" dirty="0" smtClean="0">
                          <a:solidFill>
                            <a:schemeClr val="bg1"/>
                          </a:solidFill>
                        </a:rPr>
                        <a:t>(%)</a:t>
                      </a:r>
                      <a:endParaRPr lang="en-US" sz="2400" dirty="0">
                        <a:solidFill>
                          <a:schemeClr val="bg1"/>
                        </a:solidFill>
                      </a:endParaRPr>
                    </a:p>
                  </a:txBody>
                  <a:tcPr/>
                </a:tc>
              </a:tr>
              <a:tr h="665154">
                <a:tc>
                  <a:txBody>
                    <a:bodyPr/>
                    <a:lstStyle/>
                    <a:p>
                      <a:endParaRPr lang="en-IN" sz="2400" dirty="0" smtClean="0">
                        <a:solidFill>
                          <a:schemeClr val="bg1"/>
                        </a:solidFill>
                      </a:endParaRPr>
                    </a:p>
                    <a:p>
                      <a:r>
                        <a:rPr lang="en-IN" sz="2400" dirty="0" smtClean="0">
                          <a:solidFill>
                            <a:schemeClr val="bg1"/>
                          </a:solidFill>
                        </a:rPr>
                        <a:t>1</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RNN</a:t>
                      </a:r>
                      <a:r>
                        <a:rPr lang="en-IN" sz="2400" baseline="0" dirty="0" smtClean="0">
                          <a:solidFill>
                            <a:schemeClr val="bg1"/>
                          </a:solidFill>
                        </a:rPr>
                        <a:t> </a:t>
                      </a:r>
                      <a:r>
                        <a:rPr lang="en-IN" sz="2400" baseline="0" dirty="0" smtClean="0">
                          <a:solidFill>
                            <a:schemeClr val="bg1"/>
                          </a:solidFill>
                        </a:rPr>
                        <a:t>2 Emotions</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86.01</a:t>
                      </a:r>
                      <a:endParaRPr lang="en-US" sz="2400" dirty="0">
                        <a:solidFill>
                          <a:schemeClr val="bg1"/>
                        </a:solidFill>
                      </a:endParaRPr>
                    </a:p>
                  </a:txBody>
                  <a:tcPr/>
                </a:tc>
              </a:tr>
              <a:tr h="665154">
                <a:tc>
                  <a:txBody>
                    <a:bodyPr/>
                    <a:lstStyle/>
                    <a:p>
                      <a:endParaRPr lang="en-IN" sz="2400" dirty="0" smtClean="0">
                        <a:solidFill>
                          <a:schemeClr val="bg1"/>
                        </a:solidFill>
                      </a:endParaRPr>
                    </a:p>
                    <a:p>
                      <a:r>
                        <a:rPr lang="en-IN" sz="2400" dirty="0" smtClean="0">
                          <a:solidFill>
                            <a:schemeClr val="bg1"/>
                          </a:solidFill>
                        </a:rPr>
                        <a:t>2</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Faster</a:t>
                      </a:r>
                      <a:r>
                        <a:rPr lang="en-IN" sz="2400" baseline="0" dirty="0" smtClean="0">
                          <a:solidFill>
                            <a:schemeClr val="bg1"/>
                          </a:solidFill>
                        </a:rPr>
                        <a:t> </a:t>
                      </a:r>
                      <a:r>
                        <a:rPr lang="en-IN" sz="2400" baseline="0" dirty="0" smtClean="0">
                          <a:solidFill>
                            <a:schemeClr val="bg1"/>
                          </a:solidFill>
                        </a:rPr>
                        <a:t>RNN 2 Emotions</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85.18</a:t>
                      </a:r>
                      <a:endParaRPr lang="en-US" sz="2400" dirty="0">
                        <a:solidFill>
                          <a:schemeClr val="bg1"/>
                        </a:solidFill>
                      </a:endParaRPr>
                    </a:p>
                  </a:txBody>
                  <a:tcPr/>
                </a:tc>
              </a:tr>
              <a:tr h="665154">
                <a:tc>
                  <a:txBody>
                    <a:bodyPr/>
                    <a:lstStyle/>
                    <a:p>
                      <a:endParaRPr lang="en-IN" sz="2400" dirty="0" smtClean="0">
                        <a:solidFill>
                          <a:schemeClr val="bg1"/>
                        </a:solidFill>
                      </a:endParaRPr>
                    </a:p>
                    <a:p>
                      <a:r>
                        <a:rPr lang="en-IN" sz="2400" dirty="0" smtClean="0">
                          <a:solidFill>
                            <a:schemeClr val="bg1"/>
                          </a:solidFill>
                        </a:rPr>
                        <a:t>3</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CNN </a:t>
                      </a:r>
                      <a:r>
                        <a:rPr lang="en-IN" sz="2400" dirty="0" smtClean="0">
                          <a:solidFill>
                            <a:schemeClr val="bg1"/>
                          </a:solidFill>
                        </a:rPr>
                        <a:t>2 Emotions</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85.28</a:t>
                      </a:r>
                      <a:endParaRPr lang="en-US" sz="2400" dirty="0">
                        <a:solidFill>
                          <a:schemeClr val="bg1"/>
                        </a:solidFill>
                      </a:endParaRPr>
                    </a:p>
                  </a:txBody>
                  <a:tcPr/>
                </a:tc>
              </a:tr>
              <a:tr h="665154">
                <a:tc>
                  <a:txBody>
                    <a:bodyPr/>
                    <a:lstStyle/>
                    <a:p>
                      <a:endParaRPr lang="en-IN" sz="2400" dirty="0" smtClean="0">
                        <a:solidFill>
                          <a:schemeClr val="bg1"/>
                        </a:solidFill>
                      </a:endParaRPr>
                    </a:p>
                    <a:p>
                      <a:r>
                        <a:rPr lang="en-IN" sz="2400" dirty="0" smtClean="0">
                          <a:solidFill>
                            <a:schemeClr val="bg1"/>
                          </a:solidFill>
                        </a:rPr>
                        <a:t>4</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CNN </a:t>
                      </a:r>
                      <a:r>
                        <a:rPr lang="en-IN" sz="2400" dirty="0" smtClean="0">
                          <a:solidFill>
                            <a:schemeClr val="bg1"/>
                          </a:solidFill>
                        </a:rPr>
                        <a:t>5 Emotions</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87.15</a:t>
                      </a:r>
                      <a:endParaRPr lang="en-US" sz="2400" dirty="0">
                        <a:solidFill>
                          <a:schemeClr val="bg1"/>
                        </a:solidFill>
                      </a:endParaRPr>
                    </a:p>
                  </a:txBody>
                  <a:tcPr/>
                </a:tc>
              </a:tr>
              <a:tr h="590010">
                <a:tc>
                  <a:txBody>
                    <a:bodyPr/>
                    <a:lstStyle/>
                    <a:p>
                      <a:endParaRPr lang="en-IN" sz="2400" dirty="0" smtClean="0">
                        <a:solidFill>
                          <a:schemeClr val="bg1"/>
                        </a:solidFill>
                      </a:endParaRPr>
                    </a:p>
                    <a:p>
                      <a:r>
                        <a:rPr lang="en-IN" sz="2400" dirty="0" smtClean="0">
                          <a:solidFill>
                            <a:schemeClr val="bg1"/>
                          </a:solidFill>
                        </a:rPr>
                        <a:t>5</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LSTM</a:t>
                      </a:r>
                      <a:r>
                        <a:rPr lang="en-IN" sz="2400" baseline="0" dirty="0" smtClean="0">
                          <a:solidFill>
                            <a:schemeClr val="bg1"/>
                          </a:solidFill>
                        </a:rPr>
                        <a:t> </a:t>
                      </a:r>
                      <a:r>
                        <a:rPr lang="en-IN" sz="2400" baseline="0" dirty="0" smtClean="0">
                          <a:solidFill>
                            <a:schemeClr val="bg1"/>
                          </a:solidFill>
                        </a:rPr>
                        <a:t>5 Emotions</a:t>
                      </a:r>
                      <a:endParaRPr lang="en-US" sz="2400" dirty="0">
                        <a:solidFill>
                          <a:schemeClr val="bg1"/>
                        </a:solidFill>
                      </a:endParaRPr>
                    </a:p>
                  </a:txBody>
                  <a:tcPr/>
                </a:tc>
                <a:tc>
                  <a:txBody>
                    <a:bodyPr/>
                    <a:lstStyle/>
                    <a:p>
                      <a:endParaRPr lang="en-IN" sz="2400" dirty="0" smtClean="0">
                        <a:solidFill>
                          <a:schemeClr val="bg1"/>
                        </a:solidFill>
                      </a:endParaRPr>
                    </a:p>
                    <a:p>
                      <a:r>
                        <a:rPr lang="en-IN" sz="2400" dirty="0" smtClean="0">
                          <a:solidFill>
                            <a:schemeClr val="bg1"/>
                          </a:solidFill>
                        </a:rPr>
                        <a:t>62.29</a:t>
                      </a:r>
                      <a:endParaRPr lang="en-US" sz="2400" dirty="0">
                        <a:solidFill>
                          <a:schemeClr val="bg1"/>
                        </a:solidFill>
                      </a:endParaRPr>
                    </a:p>
                  </a:txBody>
                  <a:tcPr/>
                </a:tc>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object 2"/>
          <p:cNvSpPr/>
          <p:nvPr/>
        </p:nvSpPr>
        <p:spPr>
          <a:xfrm>
            <a:off x="18" y="990595"/>
            <a:ext cx="9143982" cy="1"/>
          </a:xfrm>
          <a:prstGeom prst="line">
            <a:avLst/>
          </a:prstGeom>
          <a:ln w="50799">
            <a:solidFill>
              <a:srgbClr val="366091"/>
            </a:solidFill>
          </a:ln>
        </p:spPr>
        <p:txBody>
          <a:bodyPr lIns="45719" rIns="45719"/>
          <a:lstStyle/>
          <a:p>
            <a:endParaRPr/>
          </a:p>
        </p:txBody>
      </p:sp>
      <p:sp>
        <p:nvSpPr>
          <p:cNvPr id="220"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221"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223" name="object 6"/>
          <p:cNvSpPr txBox="1">
            <a:spLocks noGrp="1"/>
          </p:cNvSpPr>
          <p:nvPr>
            <p:ph type="title"/>
          </p:nvPr>
        </p:nvSpPr>
        <p:spPr>
          <a:xfrm>
            <a:off x="3371176" y="149998"/>
            <a:ext cx="2298103" cy="574042"/>
          </a:xfrm>
          <a:prstGeom prst="rect">
            <a:avLst/>
          </a:prstGeom>
        </p:spPr>
        <p:txBody>
          <a:bodyPr/>
          <a:lstStyle/>
          <a:p>
            <a:pPr indent="12700">
              <a:spcBef>
                <a:spcPts val="100"/>
              </a:spcBef>
              <a:defRPr spc="-200"/>
            </a:pPr>
            <a:r>
              <a:rPr lang="en-US" dirty="0" smtClean="0"/>
              <a:t>Conclusion</a:t>
            </a:r>
            <a:endParaRPr spc="-300"/>
          </a:p>
        </p:txBody>
      </p:sp>
      <p:sp>
        <p:nvSpPr>
          <p:cNvPr id="224" name="object 15"/>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22</a:t>
            </a:fld>
            <a:endParaRPr/>
          </a:p>
        </p:txBody>
      </p:sp>
      <p:sp>
        <p:nvSpPr>
          <p:cNvPr id="225" name="object 7"/>
          <p:cNvSpPr txBox="1"/>
          <p:nvPr/>
        </p:nvSpPr>
        <p:spPr>
          <a:xfrm>
            <a:off x="785121" y="1517401"/>
            <a:ext cx="7317870" cy="1872307"/>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IN" dirty="0" smtClean="0"/>
              <a:t>We managed to get good accuracy on binary and multiple(5) emotions recognition.</a:t>
            </a:r>
          </a:p>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endParaRPr lang="en-IN" dirty="0" smtClean="0"/>
          </a:p>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IN" dirty="0" smtClean="0"/>
              <a:t>We performed the same on dataset comprising of Sarcastic comments.</a:t>
            </a: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object 2"/>
          <p:cNvSpPr/>
          <p:nvPr/>
        </p:nvSpPr>
        <p:spPr>
          <a:xfrm>
            <a:off x="-1" y="990596"/>
            <a:ext cx="9143982" cy="1"/>
          </a:xfrm>
          <a:prstGeom prst="line">
            <a:avLst/>
          </a:prstGeom>
          <a:ln w="50799">
            <a:solidFill>
              <a:srgbClr val="366091"/>
            </a:solidFill>
          </a:ln>
        </p:spPr>
        <p:txBody>
          <a:bodyPr lIns="45719" rIns="45719"/>
          <a:lstStyle/>
          <a:p>
            <a:endParaRPr/>
          </a:p>
        </p:txBody>
      </p:sp>
      <p:sp>
        <p:nvSpPr>
          <p:cNvPr id="220"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221"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223" name="object 6"/>
          <p:cNvSpPr txBox="1">
            <a:spLocks noGrp="1"/>
          </p:cNvSpPr>
          <p:nvPr>
            <p:ph type="title"/>
          </p:nvPr>
        </p:nvSpPr>
        <p:spPr>
          <a:xfrm>
            <a:off x="3371176" y="149998"/>
            <a:ext cx="2298103" cy="574042"/>
          </a:xfrm>
          <a:prstGeom prst="rect">
            <a:avLst/>
          </a:prstGeom>
        </p:spPr>
        <p:txBody>
          <a:bodyPr/>
          <a:lstStyle/>
          <a:p>
            <a:pPr indent="12700">
              <a:spcBef>
                <a:spcPts val="100"/>
              </a:spcBef>
              <a:defRPr spc="-200"/>
            </a:pPr>
            <a:r>
              <a:rPr lang="en-US" dirty="0" smtClean="0"/>
              <a:t>Future Work</a:t>
            </a:r>
            <a:endParaRPr spc="-300"/>
          </a:p>
        </p:txBody>
      </p:sp>
      <p:sp>
        <p:nvSpPr>
          <p:cNvPr id="224" name="object 15"/>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23</a:t>
            </a:fld>
            <a:endParaRPr/>
          </a:p>
        </p:txBody>
      </p:sp>
      <p:sp>
        <p:nvSpPr>
          <p:cNvPr id="225" name="object 7"/>
          <p:cNvSpPr txBox="1"/>
          <p:nvPr/>
        </p:nvSpPr>
        <p:spPr>
          <a:xfrm>
            <a:off x="785121" y="1517401"/>
            <a:ext cx="7317870" cy="2267287"/>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IN" dirty="0" smtClean="0"/>
              <a:t>Recognising emotion of incomplete sentences.</a:t>
            </a:r>
            <a:endParaRPr lang="en-US" dirty="0" smtClean="0"/>
          </a:p>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endParaRPr lang="en-US" dirty="0" smtClean="0"/>
          </a:p>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US" dirty="0" smtClean="0"/>
              <a:t>Characterize feeling to greater extents, say -2 to 2.</a:t>
            </a:r>
          </a:p>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endParaRPr lang="en-US" dirty="0" smtClean="0"/>
          </a:p>
          <a:p>
            <a:pPr marL="424815" indent="-412115">
              <a:spcBef>
                <a:spcPts val="100"/>
              </a:spcBef>
              <a:buSzPct val="100000"/>
              <a:buChar char="●"/>
              <a:tabLst>
                <a:tab pos="419100" algn="l"/>
                <a:tab pos="419100" algn="l"/>
                <a:tab pos="1587500" algn="l"/>
              </a:tabLst>
              <a:defRPr sz="2400" spc="-5">
                <a:latin typeface="Arial"/>
                <a:ea typeface="Arial"/>
                <a:cs typeface="Arial"/>
                <a:sym typeface="Arial"/>
              </a:defRPr>
            </a:pPr>
            <a:r>
              <a:rPr lang="en-US" dirty="0" smtClean="0"/>
              <a:t>Considering punctuation marks while recognizing emotions.</a:t>
            </a: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object 2"/>
          <p:cNvSpPr/>
          <p:nvPr/>
        </p:nvSpPr>
        <p:spPr>
          <a:xfrm>
            <a:off x="-1" y="990596"/>
            <a:ext cx="9143982" cy="1"/>
          </a:xfrm>
          <a:prstGeom prst="line">
            <a:avLst/>
          </a:prstGeom>
          <a:ln w="50799">
            <a:solidFill>
              <a:srgbClr val="366091"/>
            </a:solidFill>
          </a:ln>
        </p:spPr>
        <p:txBody>
          <a:bodyPr lIns="45719" rIns="45719"/>
          <a:lstStyle/>
          <a:p>
            <a:endParaRPr/>
          </a:p>
        </p:txBody>
      </p:sp>
      <p:sp>
        <p:nvSpPr>
          <p:cNvPr id="235"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236"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238" name="object 6"/>
          <p:cNvSpPr txBox="1">
            <a:spLocks noGrp="1"/>
          </p:cNvSpPr>
          <p:nvPr>
            <p:ph type="title"/>
          </p:nvPr>
        </p:nvSpPr>
        <p:spPr>
          <a:xfrm>
            <a:off x="3154042" y="149998"/>
            <a:ext cx="2232026" cy="574042"/>
          </a:xfrm>
          <a:prstGeom prst="rect">
            <a:avLst/>
          </a:prstGeom>
        </p:spPr>
        <p:txBody>
          <a:bodyPr>
            <a:normAutofit/>
          </a:bodyPr>
          <a:lstStyle>
            <a:lvl1pPr indent="12700">
              <a:spcBef>
                <a:spcPts val="100"/>
              </a:spcBef>
              <a:defRPr spc="-300"/>
            </a:lvl1pPr>
          </a:lstStyle>
          <a:p>
            <a:r>
              <a:rPr lang="en-US" dirty="0" smtClean="0"/>
              <a:t>References</a:t>
            </a:r>
            <a:endParaRPr/>
          </a:p>
        </p:txBody>
      </p:sp>
      <p:sp>
        <p:nvSpPr>
          <p:cNvPr id="239" name="object 11"/>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24</a:t>
            </a:fld>
            <a:endParaRPr/>
          </a:p>
        </p:txBody>
      </p:sp>
      <p:sp>
        <p:nvSpPr>
          <p:cNvPr id="240" name="object 7"/>
          <p:cNvSpPr txBox="1"/>
          <p:nvPr/>
        </p:nvSpPr>
        <p:spPr>
          <a:xfrm>
            <a:off x="785121" y="1517401"/>
            <a:ext cx="7505067" cy="40010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24815" marR="5080" indent="-412115">
              <a:lnSpc>
                <a:spcPts val="2800"/>
              </a:lnSpc>
              <a:spcBef>
                <a:spcPts val="200"/>
              </a:spcBef>
              <a:buSzPct val="100000"/>
              <a:buChar char="●"/>
              <a:tabLst>
                <a:tab pos="419100" algn="l"/>
                <a:tab pos="419100" algn="l"/>
              </a:tabLst>
              <a:defRPr sz="2400" spc="-5">
                <a:latin typeface="Arial"/>
                <a:ea typeface="Arial"/>
                <a:cs typeface="Arial"/>
                <a:sym typeface="Arial"/>
              </a:defRPr>
            </a:pPr>
            <a:r>
              <a:rPr lang="en-IN" dirty="0" smtClean="0"/>
              <a:t> W. E.-H. H. H. Shaheen, Shadi and S. Elbassuoni, “Emotion recognition from text based on automatically generated rules,” Data Mining Workshop ICDMW, vol. pp. 383-392, 2014. </a:t>
            </a:r>
          </a:p>
          <a:p>
            <a:pPr marL="424815" marR="5080" indent="-412115">
              <a:lnSpc>
                <a:spcPts val="2800"/>
              </a:lnSpc>
              <a:spcBef>
                <a:spcPts val="200"/>
              </a:spcBef>
              <a:buSzPct val="100000"/>
              <a:buChar char="●"/>
              <a:tabLst>
                <a:tab pos="419100" algn="l"/>
                <a:tab pos="419100" algn="l"/>
              </a:tabLst>
              <a:defRPr sz="2400" spc="-5">
                <a:latin typeface="Arial"/>
                <a:ea typeface="Arial"/>
                <a:cs typeface="Arial"/>
                <a:sym typeface="Arial"/>
              </a:defRPr>
            </a:pPr>
            <a:endParaRPr lang="en-IN" dirty="0" smtClean="0"/>
          </a:p>
          <a:p>
            <a:pPr marL="424815" marR="5080" indent="-412115">
              <a:lnSpc>
                <a:spcPts val="2800"/>
              </a:lnSpc>
              <a:spcBef>
                <a:spcPts val="200"/>
              </a:spcBef>
              <a:buSzPct val="100000"/>
              <a:buChar char="●"/>
              <a:tabLst>
                <a:tab pos="419100" algn="l"/>
                <a:tab pos="419100" algn="l"/>
              </a:tabLst>
              <a:defRPr sz="2400" spc="-5">
                <a:latin typeface="Arial"/>
                <a:ea typeface="Arial"/>
                <a:cs typeface="Arial"/>
                <a:sym typeface="Arial"/>
              </a:defRPr>
            </a:pPr>
            <a:r>
              <a:rPr lang="en-IN" dirty="0" smtClean="0"/>
              <a:t>S. K. N. J. Jain, Vinay Kumar and P. Verma, “A novel approach to track public emotions related to epidemics in multilingual data,” International Conference and Youth School Information Technology and Nanotechnology, vol. 101 No. 10, pp. 104503–1‚Äì104503–22, 2016.</a:t>
            </a: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object 2"/>
          <p:cNvSpPr/>
          <p:nvPr/>
        </p:nvSpPr>
        <p:spPr>
          <a:xfrm>
            <a:off x="-1" y="990596"/>
            <a:ext cx="9143982" cy="1"/>
          </a:xfrm>
          <a:prstGeom prst="line">
            <a:avLst/>
          </a:prstGeom>
          <a:ln w="50799">
            <a:solidFill>
              <a:srgbClr val="366091"/>
            </a:solidFill>
          </a:ln>
        </p:spPr>
        <p:txBody>
          <a:bodyPr lIns="45719" rIns="45719"/>
          <a:lstStyle/>
          <a:p>
            <a:endParaRPr/>
          </a:p>
        </p:txBody>
      </p:sp>
      <p:sp>
        <p:nvSpPr>
          <p:cNvPr id="235"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236"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238" name="object 6"/>
          <p:cNvSpPr txBox="1">
            <a:spLocks noGrp="1"/>
          </p:cNvSpPr>
          <p:nvPr>
            <p:ph type="title"/>
          </p:nvPr>
        </p:nvSpPr>
        <p:spPr>
          <a:xfrm>
            <a:off x="3154042" y="149998"/>
            <a:ext cx="2232026" cy="574042"/>
          </a:xfrm>
          <a:prstGeom prst="rect">
            <a:avLst/>
          </a:prstGeom>
        </p:spPr>
        <p:txBody>
          <a:bodyPr/>
          <a:lstStyle>
            <a:lvl1pPr indent="12700">
              <a:spcBef>
                <a:spcPts val="100"/>
              </a:spcBef>
              <a:defRPr spc="-300"/>
            </a:lvl1pPr>
          </a:lstStyle>
          <a:p>
            <a:r>
              <a:rPr lang="en-US" dirty="0" smtClean="0"/>
              <a:t>References</a:t>
            </a:r>
            <a:endParaRPr/>
          </a:p>
        </p:txBody>
      </p:sp>
      <p:sp>
        <p:nvSpPr>
          <p:cNvPr id="239" name="object 11"/>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25</a:t>
            </a:fld>
            <a:endParaRPr/>
          </a:p>
        </p:txBody>
      </p:sp>
      <p:sp>
        <p:nvSpPr>
          <p:cNvPr id="240" name="object 7"/>
          <p:cNvSpPr txBox="1"/>
          <p:nvPr/>
        </p:nvSpPr>
        <p:spPr>
          <a:xfrm>
            <a:off x="785121" y="1517401"/>
            <a:ext cx="7505067" cy="36420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24815" marR="5080" indent="-412115">
              <a:lnSpc>
                <a:spcPts val="2800"/>
              </a:lnSpc>
              <a:spcBef>
                <a:spcPts val="200"/>
              </a:spcBef>
              <a:buSzPct val="100000"/>
              <a:buChar char="●"/>
              <a:tabLst>
                <a:tab pos="419100" algn="l"/>
                <a:tab pos="419100" algn="l"/>
              </a:tabLst>
              <a:defRPr sz="2400" spc="-5">
                <a:latin typeface="Arial"/>
                <a:ea typeface="Arial"/>
                <a:cs typeface="Arial"/>
                <a:sym typeface="Arial"/>
              </a:defRPr>
            </a:pPr>
            <a:r>
              <a:rPr lang="en-IN" dirty="0" smtClean="0"/>
              <a:t> K. R. L. Jin Wang, Liang Yu and X. Zhang, “Dimensional sentiment analysis using a regional cnn-lstm model,” Annual Meeting of the Association for Computational Linguistics, 2016. </a:t>
            </a:r>
          </a:p>
          <a:p>
            <a:pPr marL="424815" marR="5080" indent="-412115">
              <a:lnSpc>
                <a:spcPts val="2800"/>
              </a:lnSpc>
              <a:spcBef>
                <a:spcPts val="200"/>
              </a:spcBef>
              <a:buSzPct val="100000"/>
              <a:buChar char="●"/>
              <a:tabLst>
                <a:tab pos="419100" algn="l"/>
                <a:tab pos="419100" algn="l"/>
              </a:tabLst>
              <a:defRPr sz="2400" spc="-5">
                <a:latin typeface="Arial"/>
                <a:ea typeface="Arial"/>
                <a:cs typeface="Arial"/>
                <a:sym typeface="Arial"/>
              </a:defRPr>
            </a:pPr>
            <a:endParaRPr lang="en-IN" dirty="0" smtClean="0"/>
          </a:p>
          <a:p>
            <a:pPr marL="424815" marR="5080" indent="-412115">
              <a:lnSpc>
                <a:spcPts val="2800"/>
              </a:lnSpc>
              <a:spcBef>
                <a:spcPts val="200"/>
              </a:spcBef>
              <a:buSzPct val="100000"/>
              <a:buChar char="●"/>
              <a:tabLst>
                <a:tab pos="419100" algn="l"/>
                <a:tab pos="419100" algn="l"/>
              </a:tabLst>
              <a:defRPr sz="2400" spc="-5">
                <a:latin typeface="Arial"/>
                <a:ea typeface="Arial"/>
                <a:cs typeface="Arial"/>
                <a:sym typeface="Arial"/>
              </a:defRPr>
            </a:pPr>
            <a:r>
              <a:rPr lang="en-IN" dirty="0" smtClean="0"/>
              <a:t>X. W. Tao Chena Rui feng Xuab, Yulan Hec, “Improving sentiment analysis via sentence type classification using bilstm-crf and cnn,” Annual Meeting of the Association for Computational Linguistics, vol. 36, pp. 1559–1564, 2017.</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object 2"/>
          <p:cNvSpPr/>
          <p:nvPr/>
        </p:nvSpPr>
        <p:spPr>
          <a:xfrm>
            <a:off x="3595516" y="3619517"/>
            <a:ext cx="2009547" cy="1"/>
          </a:xfrm>
          <a:prstGeom prst="line">
            <a:avLst/>
          </a:prstGeom>
          <a:ln w="50799">
            <a:solidFill>
              <a:srgbClr val="366091"/>
            </a:solidFill>
          </a:ln>
        </p:spPr>
        <p:txBody>
          <a:bodyPr lIns="45719" rIns="45719"/>
          <a:lstStyle/>
          <a:p>
            <a:endParaRPr/>
          </a:p>
        </p:txBody>
      </p:sp>
      <p:sp>
        <p:nvSpPr>
          <p:cNvPr id="257" name="object 3"/>
          <p:cNvSpPr txBox="1">
            <a:spLocks noGrp="1"/>
          </p:cNvSpPr>
          <p:nvPr>
            <p:ph type="title"/>
          </p:nvPr>
        </p:nvSpPr>
        <p:spPr>
          <a:xfrm>
            <a:off x="3580439" y="2978904"/>
            <a:ext cx="2018665" cy="574041"/>
          </a:xfrm>
          <a:prstGeom prst="rect">
            <a:avLst/>
          </a:prstGeom>
        </p:spPr>
        <p:txBody>
          <a:bodyPr/>
          <a:lstStyle/>
          <a:p>
            <a:pPr indent="12700">
              <a:spcBef>
                <a:spcPts val="100"/>
              </a:spcBef>
              <a:defRPr b="1" spc="-300">
                <a:solidFill>
                  <a:srgbClr val="000000"/>
                </a:solidFill>
              </a:defRPr>
            </a:pPr>
            <a:r>
              <a:t>Thank </a:t>
            </a:r>
            <a:r>
              <a:rPr spc="-400"/>
              <a:t>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2"/>
          <p:cNvSpPr/>
          <p:nvPr/>
        </p:nvSpPr>
        <p:spPr>
          <a:xfrm>
            <a:off x="-1" y="990596"/>
            <a:ext cx="9143982" cy="1"/>
          </a:xfrm>
          <a:prstGeom prst="line">
            <a:avLst/>
          </a:prstGeom>
          <a:ln w="50799">
            <a:solidFill>
              <a:srgbClr val="366091"/>
            </a:solidFill>
          </a:ln>
        </p:spPr>
        <p:txBody>
          <a:bodyPr lIns="45719" rIns="45719"/>
          <a:lstStyle/>
          <a:p>
            <a:endParaRPr/>
          </a:p>
        </p:txBody>
      </p:sp>
      <p:sp>
        <p:nvSpPr>
          <p:cNvPr id="92"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93"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94" name="object 6"/>
          <p:cNvSpPr txBox="1"/>
          <p:nvPr/>
        </p:nvSpPr>
        <p:spPr>
          <a:xfrm>
            <a:off x="3375147" y="149984"/>
            <a:ext cx="1790701" cy="5184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130">
                <a:solidFill>
                  <a:srgbClr val="702FA0"/>
                </a:solidFill>
                <a:latin typeface="Arial"/>
                <a:ea typeface="Arial"/>
                <a:cs typeface="Arial"/>
                <a:sym typeface="Arial"/>
              </a:defRPr>
            </a:lvl1pPr>
          </a:lstStyle>
          <a:p>
            <a:r>
              <a:t>Objective</a:t>
            </a:r>
          </a:p>
        </p:txBody>
      </p:sp>
      <p:sp>
        <p:nvSpPr>
          <p:cNvPr id="95" name="object 7"/>
          <p:cNvSpPr txBox="1"/>
          <p:nvPr/>
        </p:nvSpPr>
        <p:spPr>
          <a:xfrm>
            <a:off x="405049" y="1255039"/>
            <a:ext cx="8256269" cy="21672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27050" marR="5080" indent="-514350">
              <a:lnSpc>
                <a:spcPts val="3300"/>
              </a:lnSpc>
              <a:spcBef>
                <a:spcPts val="200"/>
              </a:spcBef>
              <a:buSzPct val="100000"/>
              <a:buFont typeface="Arial" pitchFamily="34" charset="0"/>
              <a:buChar char="•"/>
              <a:tabLst>
                <a:tab pos="1905000" algn="l"/>
                <a:tab pos="2628900" algn="l"/>
                <a:tab pos="3060700" algn="l"/>
                <a:tab pos="3911600" algn="l"/>
                <a:tab pos="4356100" algn="l"/>
                <a:tab pos="5435600" algn="l"/>
                <a:tab pos="7150100" algn="l"/>
              </a:tabLst>
              <a:defRPr sz="2800"/>
            </a:pPr>
            <a:r>
              <a:t>Develop deep learning model which can recognise </a:t>
            </a:r>
            <a:r>
              <a:rPr b="1"/>
              <a:t>multiple emotions </a:t>
            </a:r>
            <a:r>
              <a:t>from the text</a:t>
            </a:r>
            <a:r>
              <a:rPr/>
              <a:t>. </a:t>
            </a:r>
            <a:endParaRPr lang="en-IN" dirty="0" smtClean="0"/>
          </a:p>
          <a:p>
            <a:pPr marL="527050" marR="5080" indent="-514350">
              <a:lnSpc>
                <a:spcPts val="3300"/>
              </a:lnSpc>
              <a:spcBef>
                <a:spcPts val="200"/>
              </a:spcBef>
              <a:buSzPct val="100000"/>
              <a:buFont typeface="Arial" pitchFamily="34" charset="0"/>
              <a:buChar char="•"/>
              <a:tabLst>
                <a:tab pos="1905000" algn="l"/>
                <a:tab pos="2628900" algn="l"/>
                <a:tab pos="3060700" algn="l"/>
                <a:tab pos="3911600" algn="l"/>
                <a:tab pos="4356100" algn="l"/>
                <a:tab pos="5435600" algn="l"/>
                <a:tab pos="7150100" algn="l"/>
              </a:tabLst>
              <a:defRPr sz="2800"/>
            </a:pPr>
            <a:endParaRPr/>
          </a:p>
          <a:p>
            <a:pPr marL="527050" marR="5080" indent="-514350">
              <a:lnSpc>
                <a:spcPts val="3300"/>
              </a:lnSpc>
              <a:spcBef>
                <a:spcPts val="200"/>
              </a:spcBef>
              <a:buSzPct val="100000"/>
              <a:buFont typeface="Arial" pitchFamily="34" charset="0"/>
              <a:buChar char="•"/>
              <a:tabLst>
                <a:tab pos="1905000" algn="l"/>
                <a:tab pos="2628900" algn="l"/>
                <a:tab pos="3060700" algn="l"/>
                <a:tab pos="3911600" algn="l"/>
                <a:tab pos="4356100" algn="l"/>
                <a:tab pos="5435600" algn="l"/>
                <a:tab pos="7150100" algn="l"/>
              </a:tabLst>
              <a:defRPr sz="2800"/>
            </a:pPr>
            <a:r>
              <a:t>Achieving the same on dataset having </a:t>
            </a:r>
            <a:r>
              <a:rPr b="1"/>
              <a:t>sarcastic comments</a:t>
            </a:r>
            <a:r>
              <a:t>. </a:t>
            </a:r>
          </a:p>
        </p:txBody>
      </p:sp>
      <p:sp>
        <p:nvSpPr>
          <p:cNvPr id="96" name="object 9"/>
          <p:cNvSpPr txBox="1">
            <a:spLocks noGrp="1"/>
          </p:cNvSpPr>
          <p:nvPr>
            <p:ph type="sldNum" sz="quarter" idx="4294967295"/>
          </p:nvPr>
        </p:nvSpPr>
        <p:spPr>
          <a:xfrm>
            <a:off x="8852727" y="6670350"/>
            <a:ext cx="217629" cy="17991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p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bject 2"/>
          <p:cNvSpPr/>
          <p:nvPr/>
        </p:nvSpPr>
        <p:spPr>
          <a:xfrm>
            <a:off x="-1" y="990596"/>
            <a:ext cx="9143982" cy="1"/>
          </a:xfrm>
          <a:prstGeom prst="line">
            <a:avLst/>
          </a:prstGeom>
          <a:ln w="50799">
            <a:solidFill>
              <a:srgbClr val="366091"/>
            </a:solidFill>
          </a:ln>
        </p:spPr>
        <p:txBody>
          <a:bodyPr lIns="45719" rIns="45719"/>
          <a:lstStyle/>
          <a:p>
            <a:endParaRPr/>
          </a:p>
        </p:txBody>
      </p:sp>
      <p:sp>
        <p:nvSpPr>
          <p:cNvPr id="124" name="object 3"/>
          <p:cNvSpPr/>
          <p:nvPr/>
        </p:nvSpPr>
        <p:spPr>
          <a:xfrm>
            <a:off x="-1" y="6645261"/>
            <a:ext cx="9143983" cy="222250"/>
          </a:xfrm>
          <a:prstGeom prst="rect">
            <a:avLst/>
          </a:prstGeom>
          <a:solidFill>
            <a:srgbClr val="366091"/>
          </a:solidFill>
          <a:ln w="12700">
            <a:miter lim="400000"/>
          </a:ln>
        </p:spPr>
        <p:txBody>
          <a:bodyPr lIns="45719" rIns="45719"/>
          <a:lstStyle/>
          <a:p>
            <a:endParaRPr/>
          </a:p>
        </p:txBody>
      </p:sp>
      <p:sp>
        <p:nvSpPr>
          <p:cNvPr id="125" name="object 4"/>
          <p:cNvSpPr/>
          <p:nvPr/>
        </p:nvSpPr>
        <p:spPr>
          <a:xfrm>
            <a:off x="7464183" y="6447287"/>
            <a:ext cx="1666871" cy="198425"/>
          </a:xfrm>
          <a:prstGeom prst="rect">
            <a:avLst/>
          </a:prstGeom>
          <a:blipFill>
            <a:blip r:embed="rId2"/>
            <a:stretch>
              <a:fillRect/>
            </a:stretch>
          </a:blipFill>
          <a:ln w="12700">
            <a:miter lim="400000"/>
          </a:ln>
        </p:spPr>
        <p:txBody>
          <a:bodyPr lIns="45719" rIns="45719"/>
          <a:lstStyle/>
          <a:p>
            <a:endParaRPr/>
          </a:p>
        </p:txBody>
      </p:sp>
      <p:sp>
        <p:nvSpPr>
          <p:cNvPr id="126" name="object 5"/>
          <p:cNvSpPr/>
          <p:nvPr/>
        </p:nvSpPr>
        <p:spPr>
          <a:xfrm>
            <a:off x="1907400" y="2204053"/>
            <a:ext cx="5252975" cy="3295985"/>
          </a:xfrm>
          <a:prstGeom prst="rect">
            <a:avLst/>
          </a:prstGeom>
          <a:blipFill>
            <a:blip r:embed="rId3" cstate="print"/>
            <a:stretch>
              <a:fillRect/>
            </a:stretch>
          </a:blipFill>
          <a:ln w="12700">
            <a:miter lim="400000"/>
          </a:ln>
        </p:spPr>
        <p:txBody>
          <a:bodyPr lIns="45719" rIns="45719"/>
          <a:lstStyle/>
          <a:p>
            <a:endParaRPr/>
          </a:p>
        </p:txBody>
      </p:sp>
      <p:sp>
        <p:nvSpPr>
          <p:cNvPr id="127" name="object 6"/>
          <p:cNvSpPr txBox="1">
            <a:spLocks noGrp="1"/>
          </p:cNvSpPr>
          <p:nvPr>
            <p:ph type="title"/>
          </p:nvPr>
        </p:nvSpPr>
        <p:spPr>
          <a:xfrm>
            <a:off x="3521860" y="172623"/>
            <a:ext cx="1635761" cy="574042"/>
          </a:xfrm>
          <a:prstGeom prst="rect">
            <a:avLst/>
          </a:prstGeom>
        </p:spPr>
        <p:txBody>
          <a:bodyPr/>
          <a:lstStyle>
            <a:lvl1pPr indent="12700">
              <a:spcBef>
                <a:spcPts val="100"/>
              </a:spcBef>
              <a:defRPr spc="-200"/>
            </a:lvl1pPr>
          </a:lstStyle>
          <a:p>
            <a:r>
              <a:t>Datasets</a:t>
            </a:r>
          </a:p>
        </p:txBody>
      </p:sp>
      <p:sp>
        <p:nvSpPr>
          <p:cNvPr id="128" name="object 10"/>
          <p:cNvSpPr txBox="1">
            <a:spLocks noGrp="1"/>
          </p:cNvSpPr>
          <p:nvPr>
            <p:ph type="sldNum" sz="quarter" idx="4294967295"/>
          </p:nvPr>
        </p:nvSpPr>
        <p:spPr>
          <a:xfrm>
            <a:off x="8852727" y="6670350"/>
            <a:ext cx="128094"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4</a:t>
            </a:fld>
            <a:endParaRPr/>
          </a:p>
        </p:txBody>
      </p:sp>
      <p:pic>
        <p:nvPicPr>
          <p:cNvPr id="129" name="Picture 10" descr="Picture 10"/>
          <p:cNvPicPr>
            <a:picLocks noChangeAspect="1"/>
          </p:cNvPicPr>
          <p:nvPr/>
        </p:nvPicPr>
        <p:blipFill>
          <a:blip r:embed="rId4">
            <a:extLst/>
          </a:blip>
          <a:stretch>
            <a:fillRect/>
          </a:stretch>
        </p:blipFill>
        <p:spPr>
          <a:xfrm>
            <a:off x="1333487" y="2691915"/>
            <a:ext cx="6400801" cy="205405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object 3"/>
          <p:cNvSpPr txBox="1">
            <a:spLocks noGrp="1"/>
          </p:cNvSpPr>
          <p:nvPr>
            <p:ph type="sldNum" sz="quarter" idx="4294967295"/>
          </p:nvPr>
        </p:nvSpPr>
        <p:spPr>
          <a:xfrm>
            <a:off x="8852727" y="6670350"/>
            <a:ext cx="128094"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5</a:t>
            </a:fld>
            <a:endParaRPr/>
          </a:p>
        </p:txBody>
      </p:sp>
      <p:sp>
        <p:nvSpPr>
          <p:cNvPr id="132" name="object 6"/>
          <p:cNvSpPr txBox="1"/>
          <p:nvPr/>
        </p:nvSpPr>
        <p:spPr>
          <a:xfrm>
            <a:off x="2613594" y="175331"/>
            <a:ext cx="3789340"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pPr algn="ctr"/>
            <a:r>
              <a:rPr dirty="0" smtClean="0"/>
              <a:t>Data P</a:t>
            </a:r>
            <a:r>
              <a:rPr lang="en-IN" dirty="0" smtClean="0"/>
              <a:t>rep</a:t>
            </a:r>
            <a:r>
              <a:rPr dirty="0" smtClean="0"/>
              <a:t>rocessing</a:t>
            </a:r>
            <a:endParaRPr dirty="0"/>
          </a:p>
        </p:txBody>
      </p:sp>
      <p:sp>
        <p:nvSpPr>
          <p:cNvPr id="133" name="Rectangle 6"/>
          <p:cNvSpPr txBox="1"/>
          <p:nvPr/>
        </p:nvSpPr>
        <p:spPr>
          <a:xfrm>
            <a:off x="285446" y="1371599"/>
            <a:ext cx="8210854" cy="3881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27050" marR="5080" indent="-514350">
              <a:lnSpc>
                <a:spcPts val="3300"/>
              </a:lnSpc>
              <a:spcBef>
                <a:spcPts val="200"/>
              </a:spcBef>
              <a:buSzPct val="100000"/>
              <a:buAutoNum type="arabicPeriod"/>
              <a:tabLst>
                <a:tab pos="1905000" algn="l"/>
                <a:tab pos="2628900" algn="l"/>
                <a:tab pos="3060700" algn="l"/>
                <a:tab pos="3911600" algn="l"/>
                <a:tab pos="4356100" algn="l"/>
                <a:tab pos="5435600" algn="l"/>
                <a:tab pos="7150100" algn="l"/>
              </a:tabLst>
              <a:defRPr b="1"/>
            </a:pPr>
            <a:r>
              <a:t>Stemming</a:t>
            </a:r>
            <a:br/>
            <a:r>
              <a:t/>
            </a:r>
            <a:br/>
            <a:r>
              <a:t/>
            </a:r>
            <a:br/>
            <a:r>
              <a:t> </a:t>
            </a:r>
            <a:br/>
            <a:endParaRPr/>
          </a:p>
          <a:p>
            <a:pPr marL="527050" marR="5080" indent="-514350">
              <a:lnSpc>
                <a:spcPts val="3300"/>
              </a:lnSpc>
              <a:spcBef>
                <a:spcPts val="200"/>
              </a:spcBef>
              <a:buSzPct val="100000"/>
              <a:buAutoNum type="arabicPeriod"/>
              <a:tabLst>
                <a:tab pos="1905000" algn="l"/>
                <a:tab pos="2628900" algn="l"/>
                <a:tab pos="3060700" algn="l"/>
                <a:tab pos="3911600" algn="l"/>
                <a:tab pos="4356100" algn="l"/>
                <a:tab pos="5435600" algn="l"/>
                <a:tab pos="7150100" algn="l"/>
              </a:tabLst>
              <a:defRPr b="1"/>
            </a:pPr>
            <a:r>
              <a:t>Lemmatisation</a:t>
            </a:r>
            <a:br/>
            <a:r>
              <a:t/>
            </a:r>
            <a:br/>
            <a:r>
              <a:t>           </a:t>
            </a:r>
          </a:p>
        </p:txBody>
      </p:sp>
      <p:pic>
        <p:nvPicPr>
          <p:cNvPr id="134" name="Screenshot 2019-05-05 at 10.25.04 PM.png" descr="Screenshot 2019-05-05 at 10.25.04 PM.png"/>
          <p:cNvPicPr>
            <a:picLocks noChangeAspect="1"/>
          </p:cNvPicPr>
          <p:nvPr/>
        </p:nvPicPr>
        <p:blipFill>
          <a:blip r:embed="rId2" cstate="print">
            <a:extLst/>
          </a:blip>
          <a:stretch>
            <a:fillRect/>
          </a:stretch>
        </p:blipFill>
        <p:spPr>
          <a:xfrm>
            <a:off x="1505271" y="2037745"/>
            <a:ext cx="4548968" cy="1371018"/>
          </a:xfrm>
          <a:prstGeom prst="rect">
            <a:avLst/>
          </a:prstGeom>
          <a:ln w="12700">
            <a:miter lim="400000"/>
          </a:ln>
        </p:spPr>
      </p:pic>
      <p:sp>
        <p:nvSpPr>
          <p:cNvPr id="135" name="Go, Went ,Gone,Going"/>
          <p:cNvSpPr txBox="1"/>
          <p:nvPr/>
        </p:nvSpPr>
        <p:spPr>
          <a:xfrm>
            <a:off x="1720837" y="4271347"/>
            <a:ext cx="1785515"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Times"/>
                <a:ea typeface="Times"/>
                <a:cs typeface="Times"/>
                <a:sym typeface="Times"/>
              </a:defRPr>
            </a:lvl1pPr>
          </a:lstStyle>
          <a:p>
            <a:r>
              <a:t>Go, Went ,Gone,Going </a:t>
            </a:r>
          </a:p>
        </p:txBody>
      </p:sp>
      <p:sp>
        <p:nvSpPr>
          <p:cNvPr id="136" name="Line"/>
          <p:cNvSpPr/>
          <p:nvPr/>
        </p:nvSpPr>
        <p:spPr>
          <a:xfrm>
            <a:off x="3975112" y="4431367"/>
            <a:ext cx="1193776"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37" name="Go"/>
          <p:cNvSpPr txBox="1"/>
          <p:nvPr/>
        </p:nvSpPr>
        <p:spPr>
          <a:xfrm>
            <a:off x="5798688" y="4252297"/>
            <a:ext cx="38140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Go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6</a:t>
            </a:fld>
            <a:endParaRPr/>
          </a:p>
        </p:txBody>
      </p:sp>
      <p:sp>
        <p:nvSpPr>
          <p:cNvPr id="140" name="object 6"/>
          <p:cNvSpPr txBox="1"/>
          <p:nvPr/>
        </p:nvSpPr>
        <p:spPr>
          <a:xfrm>
            <a:off x="2566472" y="175549"/>
            <a:ext cx="3674242"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r>
              <a:rPr lang="en-US" dirty="0" smtClean="0"/>
              <a:t>Data Preprocessing</a:t>
            </a:r>
            <a:endParaRPr lang="en-US" dirty="0"/>
          </a:p>
        </p:txBody>
      </p:sp>
      <p:sp>
        <p:nvSpPr>
          <p:cNvPr id="141" name="3.  POS Tagging"/>
          <p:cNvSpPr txBox="1"/>
          <p:nvPr/>
        </p:nvSpPr>
        <p:spPr>
          <a:xfrm>
            <a:off x="429815" y="1430954"/>
            <a:ext cx="171996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r>
              <a:t>3.  POS Tagging</a:t>
            </a:r>
          </a:p>
        </p:txBody>
      </p:sp>
      <p:sp>
        <p:nvSpPr>
          <p:cNvPr id="142" name="4.  POS Tagging"/>
          <p:cNvSpPr txBox="1"/>
          <p:nvPr/>
        </p:nvSpPr>
        <p:spPr>
          <a:xfrm>
            <a:off x="429815" y="3587976"/>
            <a:ext cx="171996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r>
              <a:t>4.  POS Tagging</a:t>
            </a:r>
          </a:p>
        </p:txBody>
      </p:sp>
      <p:sp>
        <p:nvSpPr>
          <p:cNvPr id="143" name="(Preposition)       (Verb)        (Verb)          (Noun)"/>
          <p:cNvSpPr txBox="1"/>
          <p:nvPr/>
        </p:nvSpPr>
        <p:spPr>
          <a:xfrm>
            <a:off x="1346886" y="2769135"/>
            <a:ext cx="5531779" cy="10862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700"/>
              </a:lnSpc>
              <a:spcBef>
                <a:spcPts val="2100"/>
              </a:spcBef>
              <a:defRPr sz="2000">
                <a:latin typeface="+mj-lt"/>
                <a:ea typeface="+mj-ea"/>
                <a:cs typeface="+mj-cs"/>
                <a:sym typeface="Helvetica"/>
              </a:defRPr>
            </a:lvl1pPr>
          </a:lstStyle>
          <a:p>
            <a:r>
              <a:t>(Preposition)       (Verb)        (Verb)          (Noun)</a:t>
            </a:r>
            <a:endParaRPr>
              <a:latin typeface="Times"/>
              <a:ea typeface="Times"/>
              <a:cs typeface="Times"/>
              <a:sym typeface="Times"/>
            </a:endParaRPr>
          </a:p>
        </p:txBody>
      </p:sp>
      <p:sp>
        <p:nvSpPr>
          <p:cNvPr id="144" name="I want play piano"/>
          <p:cNvSpPr txBox="1"/>
          <p:nvPr/>
        </p:nvSpPr>
        <p:spPr>
          <a:xfrm>
            <a:off x="3032253" y="1494285"/>
            <a:ext cx="1951814" cy="7848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400"/>
              </a:lnSpc>
              <a:spcBef>
                <a:spcPts val="2100"/>
              </a:spcBef>
              <a:defRPr b="1">
                <a:latin typeface="+mj-lt"/>
                <a:ea typeface="+mj-ea"/>
                <a:cs typeface="+mj-cs"/>
                <a:sym typeface="Helvetica"/>
              </a:defRPr>
            </a:lvl1pPr>
          </a:lstStyle>
          <a:p>
            <a:r>
              <a:rPr dirty="0"/>
              <a:t>I </a:t>
            </a:r>
            <a:r>
              <a:rPr dirty="0" smtClean="0"/>
              <a:t>wan</a:t>
            </a:r>
            <a:r>
              <a:rPr lang="en-US" dirty="0" smtClean="0"/>
              <a:t>t </a:t>
            </a:r>
            <a:r>
              <a:rPr dirty="0" smtClean="0"/>
              <a:t>play </a:t>
            </a:r>
            <a:r>
              <a:rPr dirty="0"/>
              <a:t>piano</a:t>
            </a:r>
          </a:p>
        </p:txBody>
      </p:sp>
      <p:sp>
        <p:nvSpPr>
          <p:cNvPr id="145" name="Line"/>
          <p:cNvSpPr/>
          <p:nvPr/>
        </p:nvSpPr>
        <p:spPr>
          <a:xfrm flipH="1">
            <a:off x="2448695" y="2262454"/>
            <a:ext cx="583147" cy="583147"/>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46" name="Line"/>
          <p:cNvSpPr/>
          <p:nvPr/>
        </p:nvSpPr>
        <p:spPr>
          <a:xfrm>
            <a:off x="3627723" y="2322135"/>
            <a:ext cx="1" cy="518225"/>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47" name="Line"/>
          <p:cNvSpPr/>
          <p:nvPr/>
        </p:nvSpPr>
        <p:spPr>
          <a:xfrm>
            <a:off x="4221563" y="2332638"/>
            <a:ext cx="766710" cy="507807"/>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48" name="Line"/>
          <p:cNvSpPr/>
          <p:nvPr/>
        </p:nvSpPr>
        <p:spPr>
          <a:xfrm>
            <a:off x="4763179" y="2249328"/>
            <a:ext cx="1274627" cy="489468"/>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
        <p:nvSpPr>
          <p:cNvPr id="149" name="James Cameron filmed part of Avatar in New Zealand…"/>
          <p:cNvSpPr txBox="1"/>
          <p:nvPr/>
        </p:nvSpPr>
        <p:spPr>
          <a:xfrm>
            <a:off x="1373597" y="4416301"/>
            <a:ext cx="5867808" cy="1348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pPr>
            <a:r>
              <a:t>James Cameron filmed part of Avatar in New Zealand</a:t>
            </a:r>
          </a:p>
          <a:p>
            <a:pPr algn="ctr">
              <a:defRPr b="1"/>
            </a:pPr>
            <a:r>
              <a:t> </a:t>
            </a:r>
          </a:p>
          <a:p>
            <a:pPr algn="ctr">
              <a:defRPr sz="1600"/>
            </a:pPr>
            <a:r>
              <a:t>James Cameron: DIRECTOR</a:t>
            </a:r>
          </a:p>
          <a:p>
            <a:pPr algn="ctr">
              <a:defRPr sz="1600"/>
            </a:pPr>
            <a:r>
              <a:t> Avatar: FILM</a:t>
            </a:r>
          </a:p>
          <a:p>
            <a:pPr algn="ctr">
              <a:defRPr sz="1600"/>
            </a:pPr>
            <a:r>
              <a:t> New Zealand: LOCATION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bject 3"/>
          <p:cNvSpPr txBox="1">
            <a:spLocks noGrp="1"/>
          </p:cNvSpPr>
          <p:nvPr>
            <p:ph type="sldNum" sz="quarter" idx="4294967295"/>
          </p:nvPr>
        </p:nvSpPr>
        <p:spPr>
          <a:xfrm>
            <a:off x="8852727" y="6670350"/>
            <a:ext cx="20827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7</a:t>
            </a:fld>
            <a:endParaRPr/>
          </a:p>
        </p:txBody>
      </p:sp>
      <p:pic>
        <p:nvPicPr>
          <p:cNvPr id="153" name="Untitled yo.png" descr="Untitled yo.png"/>
          <p:cNvPicPr>
            <a:picLocks noChangeAspect="1"/>
          </p:cNvPicPr>
          <p:nvPr/>
        </p:nvPicPr>
        <p:blipFill>
          <a:blip r:embed="rId2">
            <a:extLst/>
          </a:blip>
          <a:stretch>
            <a:fillRect/>
          </a:stretch>
        </p:blipFill>
        <p:spPr>
          <a:xfrm>
            <a:off x="2421830" y="1549590"/>
            <a:ext cx="4300340" cy="4300340"/>
          </a:xfrm>
          <a:prstGeom prst="rect">
            <a:avLst/>
          </a:prstGeom>
          <a:ln w="12700">
            <a:miter lim="400000"/>
          </a:ln>
        </p:spPr>
      </p:pic>
      <p:sp>
        <p:nvSpPr>
          <p:cNvPr id="6" name="object 6"/>
          <p:cNvSpPr txBox="1"/>
          <p:nvPr/>
        </p:nvSpPr>
        <p:spPr>
          <a:xfrm>
            <a:off x="2149783" y="152400"/>
            <a:ext cx="4398549" cy="5539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indent="12700">
              <a:spcBef>
                <a:spcPts val="100"/>
              </a:spcBef>
              <a:defRPr sz="3600" spc="-200">
                <a:solidFill>
                  <a:srgbClr val="702FA0"/>
                </a:solidFill>
                <a:latin typeface="Arial"/>
                <a:ea typeface="Arial"/>
                <a:cs typeface="Arial"/>
                <a:sym typeface="Arial"/>
              </a:defRPr>
            </a:lvl1pPr>
          </a:lstStyle>
          <a:p>
            <a:r>
              <a:rPr lang="en-US" dirty="0" smtClean="0"/>
              <a:t>   Word </a:t>
            </a:r>
            <a:r>
              <a:rPr lang="en-US" dirty="0" smtClean="0"/>
              <a:t>Embeddings</a:t>
            </a:r>
            <a:endParaRPr 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8</a:t>
            </a:fld>
            <a:endParaRPr/>
          </a:p>
        </p:txBody>
      </p:sp>
      <p:sp>
        <p:nvSpPr>
          <p:cNvPr id="156" name="object 6"/>
          <p:cNvSpPr txBox="1"/>
          <p:nvPr/>
        </p:nvSpPr>
        <p:spPr>
          <a:xfrm>
            <a:off x="2725481" y="220717"/>
            <a:ext cx="3693038" cy="5184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Training Techniques</a:t>
            </a:r>
          </a:p>
        </p:txBody>
      </p:sp>
      <p:sp>
        <p:nvSpPr>
          <p:cNvPr id="157" name="Dropout"/>
          <p:cNvSpPr txBox="1"/>
          <p:nvPr/>
        </p:nvSpPr>
        <p:spPr>
          <a:xfrm>
            <a:off x="530982" y="1242033"/>
            <a:ext cx="1397383"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b="1"/>
            </a:lvl1pPr>
          </a:lstStyle>
          <a:p>
            <a:r>
              <a:t>Dropout</a:t>
            </a:r>
          </a:p>
        </p:txBody>
      </p:sp>
      <p:pic>
        <p:nvPicPr>
          <p:cNvPr id="158" name="q1.png" descr="q1.png"/>
          <p:cNvPicPr>
            <a:picLocks noChangeAspect="1"/>
          </p:cNvPicPr>
          <p:nvPr/>
        </p:nvPicPr>
        <p:blipFill>
          <a:blip r:embed="rId2">
            <a:extLst/>
          </a:blip>
          <a:stretch>
            <a:fillRect/>
          </a:stretch>
        </p:blipFill>
        <p:spPr>
          <a:xfrm>
            <a:off x="1520259" y="2462993"/>
            <a:ext cx="6103482" cy="304004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object 3"/>
          <p:cNvSpPr txBox="1">
            <a:spLocks noGrp="1"/>
          </p:cNvSpPr>
          <p:nvPr>
            <p:ph type="sldNum" sz="quarter" idx="4294967295"/>
          </p:nvPr>
        </p:nvSpPr>
        <p:spPr>
          <a:xfrm>
            <a:off x="8852727" y="6670350"/>
            <a:ext cx="218088" cy="179919"/>
          </a:xfrm>
          <a:prstGeom prst="rect">
            <a:avLst/>
          </a:prstGeom>
          <a:extLst>
            <a:ext uri="{C572A759-6A51-4108-AA02-DFA0A04FC94B}">
              <ma14:wrappingTextBoxFlag xmlns:ma14="http://schemas.microsoft.com/office/mac/drawingml/2011/main" val="1"/>
            </a:ext>
          </a:extLst>
        </p:spPr>
        <p:txBody>
          <a:bodyPr/>
          <a:lstStyle>
            <a:lvl1pPr indent="25400"/>
          </a:lstStyle>
          <a:p>
            <a:fld id="{86CB4B4D-7CA3-9044-876B-883B54F8677D}" type="slidenum">
              <a:rPr/>
              <a:pPr/>
              <a:t>9</a:t>
            </a:fld>
            <a:endParaRPr/>
          </a:p>
        </p:txBody>
      </p:sp>
      <p:sp>
        <p:nvSpPr>
          <p:cNvPr id="161" name="object 6"/>
          <p:cNvSpPr txBox="1"/>
          <p:nvPr/>
        </p:nvSpPr>
        <p:spPr>
          <a:xfrm>
            <a:off x="2725481" y="220717"/>
            <a:ext cx="3693038" cy="5184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3600" spc="-200">
                <a:solidFill>
                  <a:srgbClr val="702FA0"/>
                </a:solidFill>
                <a:latin typeface="Arial"/>
                <a:ea typeface="Arial"/>
                <a:cs typeface="Arial"/>
                <a:sym typeface="Arial"/>
              </a:defRPr>
            </a:lvl1pPr>
          </a:lstStyle>
          <a:p>
            <a:r>
              <a:t>Training Techniques</a:t>
            </a:r>
          </a:p>
        </p:txBody>
      </p:sp>
      <p:sp>
        <p:nvSpPr>
          <p:cNvPr id="162" name="Adaptive Learning Rate"/>
          <p:cNvSpPr txBox="1"/>
          <p:nvPr/>
        </p:nvSpPr>
        <p:spPr>
          <a:xfrm>
            <a:off x="289682" y="1242033"/>
            <a:ext cx="3845736"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b="1"/>
            </a:lvl1pPr>
          </a:lstStyle>
          <a:p>
            <a:r>
              <a:t>Adaptive Learning Rate</a:t>
            </a:r>
          </a:p>
        </p:txBody>
      </p:sp>
      <p:pic>
        <p:nvPicPr>
          <p:cNvPr id="163" name="adaptive-learning-rate1.png" descr="adaptive-learning-rate1.png"/>
          <p:cNvPicPr>
            <a:picLocks noChangeAspect="1"/>
          </p:cNvPicPr>
          <p:nvPr/>
        </p:nvPicPr>
        <p:blipFill>
          <a:blip r:embed="rId2">
            <a:extLst/>
          </a:blip>
          <a:stretch>
            <a:fillRect/>
          </a:stretch>
        </p:blipFill>
        <p:spPr>
          <a:xfrm>
            <a:off x="2260096" y="1806647"/>
            <a:ext cx="4623808" cy="2751132"/>
          </a:xfrm>
          <a:prstGeom prst="rect">
            <a:avLst/>
          </a:prstGeom>
          <a:ln w="12700">
            <a:miter lim="400000"/>
          </a:ln>
        </p:spPr>
      </p:pic>
      <p:sp>
        <p:nvSpPr>
          <p:cNvPr id="164" name="Categorical Cross-entropy"/>
          <p:cNvSpPr txBox="1"/>
          <p:nvPr/>
        </p:nvSpPr>
        <p:spPr>
          <a:xfrm>
            <a:off x="289682" y="4783815"/>
            <a:ext cx="4237526"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b="1"/>
            </a:lvl1pPr>
          </a:lstStyle>
          <a:p>
            <a:r>
              <a:t>Categorical Cross-entropy</a:t>
            </a:r>
          </a:p>
        </p:txBody>
      </p:sp>
      <p:pic>
        <p:nvPicPr>
          <p:cNvPr id="165" name="Screenshot 2019-05-06 at 12.12.49 AM.png" descr="Screenshot 2019-05-06 at 12.12.49 AM.png"/>
          <p:cNvPicPr>
            <a:picLocks noChangeAspect="1"/>
          </p:cNvPicPr>
          <p:nvPr/>
        </p:nvPicPr>
        <p:blipFill>
          <a:blip r:embed="rId3">
            <a:extLst/>
          </a:blip>
          <a:stretch>
            <a:fillRect/>
          </a:stretch>
        </p:blipFill>
        <p:spPr>
          <a:xfrm>
            <a:off x="2984500" y="5347508"/>
            <a:ext cx="3175000" cy="12192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TotalTime>
  <Words>478</Words>
  <Application>Microsoft Macintosh PowerPoint</Application>
  <PresentationFormat>On-screen Show (4:3)</PresentationFormat>
  <Paragraphs>139</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Helvetica</vt:lpstr>
      <vt:lpstr>Times</vt:lpstr>
      <vt:lpstr>Arial</vt:lpstr>
      <vt:lpstr>Office Theme</vt:lpstr>
      <vt:lpstr>Emotion Detection and Recognition via Text</vt:lpstr>
      <vt:lpstr>Content</vt:lpstr>
      <vt:lpstr>PowerPoint Presentation</vt:lpstr>
      <vt:lpstr>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and Recognition via Text</dc:title>
  <cp:lastModifiedBy>Microsoft Office User</cp:lastModifiedBy>
  <cp:revision>15</cp:revision>
  <dcterms:modified xsi:type="dcterms:W3CDTF">2019-05-06T09:29:33Z</dcterms:modified>
</cp:coreProperties>
</file>