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#</a:t>
            </a:fld>
            <a:r>
              <a:rPr dirty="0" spc="-5"/>
              <a:t>/57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#</a:t>
            </a:fld>
            <a:r>
              <a:rPr dirty="0" spc="-5"/>
              <a:t>/57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#</a:t>
            </a:fld>
            <a:r>
              <a:rPr dirty="0" spc="-5"/>
              <a:t>/57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#</a:t>
            </a:fld>
            <a:r>
              <a:rPr dirty="0" spc="-5"/>
              <a:t>/57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#</a:t>
            </a:fld>
            <a:r>
              <a:rPr dirty="0" spc="-5"/>
              <a:t>/57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1428"/>
            <a:ext cx="228155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534334"/>
            <a:ext cx="3811270" cy="2299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7294" y="3344688"/>
            <a:ext cx="2417445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032667" y="3344384"/>
            <a:ext cx="2286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#</a:t>
            </a:fld>
            <a:r>
              <a:rPr dirty="0" spc="-5"/>
              <a:t>/57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javase/9/docs/api/java/util/List.html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402" y="432407"/>
            <a:ext cx="21316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40" b="1">
                <a:solidFill>
                  <a:srgbClr val="0000FF"/>
                </a:solidFill>
                <a:latin typeface="Calibri"/>
                <a:cs typeface="Calibri"/>
              </a:rPr>
              <a:t>5SENG003W</a:t>
            </a:r>
            <a:r>
              <a:rPr dirty="0" sz="1400" spc="5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400" spc="110" b="1">
                <a:solidFill>
                  <a:srgbClr val="0000FF"/>
                </a:solidFill>
                <a:latin typeface="Calibri"/>
                <a:cs typeface="Calibri"/>
              </a:rPr>
              <a:t>Algorithms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448" y="930168"/>
            <a:ext cx="3488054" cy="15887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80">
                <a:solidFill>
                  <a:srgbClr val="0000FF"/>
                </a:solidFill>
                <a:latin typeface="Calibri"/>
                <a:cs typeface="Calibri"/>
              </a:rPr>
              <a:t>Week</a:t>
            </a:r>
            <a:r>
              <a:rPr dirty="0" sz="1400" spc="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400" spc="80">
                <a:solidFill>
                  <a:srgbClr val="0000F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 spc="65">
                <a:solidFill>
                  <a:srgbClr val="0000FF"/>
                </a:solidFill>
                <a:latin typeface="Calibri"/>
                <a:cs typeface="Calibri"/>
              </a:rPr>
              <a:t>Lecture</a:t>
            </a:r>
            <a:r>
              <a:rPr dirty="0" sz="1400" spc="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400" spc="80">
                <a:solidFill>
                  <a:srgbClr val="0000FF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dirty="0" sz="1400" spc="100">
                <a:solidFill>
                  <a:srgbClr val="0000FF"/>
                </a:solidFill>
                <a:latin typeface="Calibri"/>
                <a:cs typeface="Calibri"/>
              </a:rPr>
              <a:t>Stacks, </a:t>
            </a:r>
            <a:r>
              <a:rPr dirty="0" sz="1400" spc="105">
                <a:solidFill>
                  <a:srgbClr val="0000FF"/>
                </a:solidFill>
                <a:latin typeface="Calibri"/>
                <a:cs typeface="Calibri"/>
              </a:rPr>
              <a:t>Queues </a:t>
            </a:r>
            <a:r>
              <a:rPr dirty="0" sz="1400">
                <a:solidFill>
                  <a:srgbClr val="0000FF"/>
                </a:solidFill>
                <a:latin typeface="Calibri"/>
                <a:cs typeface="Calibri"/>
              </a:rPr>
              <a:t>&amp; </a:t>
            </a:r>
            <a:r>
              <a:rPr dirty="0" sz="1400" spc="30">
                <a:solidFill>
                  <a:srgbClr val="0000FF"/>
                </a:solidFill>
                <a:latin typeface="Calibri"/>
                <a:cs typeface="Calibri"/>
              </a:rPr>
              <a:t>Priority </a:t>
            </a:r>
            <a:r>
              <a:rPr dirty="0" sz="1400" spc="105">
                <a:solidFill>
                  <a:srgbClr val="0000FF"/>
                </a:solidFill>
                <a:latin typeface="Calibri"/>
                <a:cs typeface="Calibri"/>
              </a:rPr>
              <a:t>Queues</a:t>
            </a:r>
            <a:r>
              <a:rPr dirty="0" sz="1400" spc="1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400" spc="100">
                <a:solidFill>
                  <a:srgbClr val="0000FF"/>
                </a:solidFill>
                <a:latin typeface="Calibri"/>
                <a:cs typeface="Calibri"/>
              </a:rPr>
              <a:t>(Heaps)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0" spc="35">
                <a:latin typeface="Calibri"/>
                <a:cs typeface="Calibri"/>
              </a:rPr>
              <a:t>Dr </a:t>
            </a:r>
            <a:r>
              <a:rPr dirty="0" sz="1000" spc="50">
                <a:latin typeface="Calibri"/>
                <a:cs typeface="Calibri"/>
              </a:rPr>
              <a:t>Paul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30">
                <a:latin typeface="Calibri"/>
                <a:cs typeface="Calibri"/>
              </a:rPr>
              <a:t>Howells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60325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5"/>
              <a:t>Lecture</a:t>
            </a:r>
            <a:r>
              <a:rPr dirty="0" spc="-20"/>
              <a:t> </a:t>
            </a:r>
            <a:r>
              <a:rPr dirty="0" spc="4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6038" y="1192129"/>
            <a:ext cx="636270" cy="66103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400" spc="150">
                <a:solidFill>
                  <a:srgbClr val="0000FF"/>
                </a:solidFill>
                <a:latin typeface="Calibri"/>
                <a:cs typeface="Calibri"/>
              </a:rPr>
              <a:t>PART</a:t>
            </a:r>
            <a:r>
              <a:rPr dirty="0" sz="14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400" spc="40">
                <a:solidFill>
                  <a:srgbClr val="0000FF"/>
                </a:solidFill>
                <a:latin typeface="Calibri"/>
                <a:cs typeface="Calibri"/>
              </a:rPr>
              <a:t>II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dirty="0" sz="1400" spc="90" i="1">
                <a:solidFill>
                  <a:srgbClr val="0000FF"/>
                </a:solidFill>
                <a:latin typeface="Calibri"/>
                <a:cs typeface="Calibri"/>
              </a:rPr>
              <a:t>Lists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3198647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31051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5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1374036" y="1936891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5" h="227964">
                <a:moveTo>
                  <a:pt x="0" y="227892"/>
                </a:moveTo>
                <a:lnTo>
                  <a:pt x="227895" y="227892"/>
                </a:lnTo>
                <a:lnTo>
                  <a:pt x="227895" y="0"/>
                </a:lnTo>
                <a:lnTo>
                  <a:pt x="0" y="0"/>
                </a:lnTo>
                <a:lnTo>
                  <a:pt x="0" y="227892"/>
                </a:lnTo>
                <a:close/>
              </a:path>
            </a:pathLst>
          </a:custGeom>
          <a:ln w="3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43770" y="1936891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0" y="227892"/>
                </a:moveTo>
                <a:lnTo>
                  <a:pt x="227892" y="227892"/>
                </a:lnTo>
                <a:lnTo>
                  <a:pt x="227892" y="0"/>
                </a:lnTo>
                <a:lnTo>
                  <a:pt x="0" y="0"/>
                </a:lnTo>
                <a:lnTo>
                  <a:pt x="0" y="227892"/>
                </a:lnTo>
                <a:close/>
              </a:path>
            </a:pathLst>
          </a:custGeom>
          <a:ln w="3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13507" y="1936891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0" y="227892"/>
                </a:moveTo>
                <a:lnTo>
                  <a:pt x="227892" y="227892"/>
                </a:lnTo>
                <a:lnTo>
                  <a:pt x="227892" y="0"/>
                </a:lnTo>
                <a:lnTo>
                  <a:pt x="0" y="0"/>
                </a:lnTo>
                <a:lnTo>
                  <a:pt x="0" y="227892"/>
                </a:lnTo>
                <a:close/>
              </a:path>
            </a:pathLst>
          </a:custGeom>
          <a:ln w="3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83243" y="1936891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0" y="227892"/>
                </a:moveTo>
                <a:lnTo>
                  <a:pt x="227895" y="227892"/>
                </a:lnTo>
                <a:lnTo>
                  <a:pt x="227895" y="0"/>
                </a:lnTo>
                <a:lnTo>
                  <a:pt x="0" y="0"/>
                </a:lnTo>
                <a:lnTo>
                  <a:pt x="0" y="227892"/>
                </a:lnTo>
                <a:close/>
              </a:path>
            </a:pathLst>
          </a:custGeom>
          <a:ln w="3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2198" y="2050838"/>
            <a:ext cx="334010" cy="0"/>
          </a:xfrm>
          <a:custGeom>
            <a:avLst/>
            <a:gdLst/>
            <a:ahLst/>
            <a:cxnLst/>
            <a:rect l="l" t="t" r="r" b="b"/>
            <a:pathLst>
              <a:path w="334009" h="0">
                <a:moveTo>
                  <a:pt x="0" y="0"/>
                </a:moveTo>
                <a:lnTo>
                  <a:pt x="333735" y="0"/>
                </a:lnTo>
              </a:path>
            </a:pathLst>
          </a:custGeom>
          <a:ln w="3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05163" y="2035646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59" h="30480">
                <a:moveTo>
                  <a:pt x="0" y="0"/>
                </a:moveTo>
                <a:lnTo>
                  <a:pt x="0" y="30385"/>
                </a:lnTo>
                <a:lnTo>
                  <a:pt x="60770" y="15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05163" y="2035646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59" h="30480">
                <a:moveTo>
                  <a:pt x="0" y="30385"/>
                </a:moveTo>
                <a:lnTo>
                  <a:pt x="60770" y="15191"/>
                </a:lnTo>
                <a:lnTo>
                  <a:pt x="0" y="0"/>
                </a:lnTo>
                <a:lnTo>
                  <a:pt x="0" y="30385"/>
                </a:lnTo>
                <a:close/>
              </a:path>
            </a:pathLst>
          </a:custGeom>
          <a:ln w="3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1931" y="2050838"/>
            <a:ext cx="334010" cy="0"/>
          </a:xfrm>
          <a:custGeom>
            <a:avLst/>
            <a:gdLst/>
            <a:ahLst/>
            <a:cxnLst/>
            <a:rect l="l" t="t" r="r" b="b"/>
            <a:pathLst>
              <a:path w="334010" h="0">
                <a:moveTo>
                  <a:pt x="0" y="0"/>
                </a:moveTo>
                <a:lnTo>
                  <a:pt x="333742" y="0"/>
                </a:lnTo>
              </a:path>
            </a:pathLst>
          </a:custGeom>
          <a:ln w="3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74901" y="2035646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80">
                <a:moveTo>
                  <a:pt x="0" y="0"/>
                </a:moveTo>
                <a:lnTo>
                  <a:pt x="0" y="30385"/>
                </a:lnTo>
                <a:lnTo>
                  <a:pt x="60773" y="15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74901" y="2035646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80">
                <a:moveTo>
                  <a:pt x="0" y="30385"/>
                </a:moveTo>
                <a:lnTo>
                  <a:pt x="60773" y="15191"/>
                </a:lnTo>
                <a:lnTo>
                  <a:pt x="0" y="0"/>
                </a:lnTo>
                <a:lnTo>
                  <a:pt x="0" y="30385"/>
                </a:lnTo>
                <a:close/>
              </a:path>
            </a:pathLst>
          </a:custGeom>
          <a:ln w="3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71668" y="2050838"/>
            <a:ext cx="334010" cy="0"/>
          </a:xfrm>
          <a:custGeom>
            <a:avLst/>
            <a:gdLst/>
            <a:ahLst/>
            <a:cxnLst/>
            <a:rect l="l" t="t" r="r" b="b"/>
            <a:pathLst>
              <a:path w="334010" h="0">
                <a:moveTo>
                  <a:pt x="0" y="0"/>
                </a:moveTo>
                <a:lnTo>
                  <a:pt x="333734" y="0"/>
                </a:lnTo>
              </a:path>
            </a:pathLst>
          </a:custGeom>
          <a:ln w="3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44629" y="2035646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80">
                <a:moveTo>
                  <a:pt x="0" y="0"/>
                </a:moveTo>
                <a:lnTo>
                  <a:pt x="0" y="30385"/>
                </a:lnTo>
                <a:lnTo>
                  <a:pt x="60773" y="15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44629" y="2035646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80">
                <a:moveTo>
                  <a:pt x="0" y="30385"/>
                </a:moveTo>
                <a:lnTo>
                  <a:pt x="60773" y="15191"/>
                </a:lnTo>
                <a:lnTo>
                  <a:pt x="0" y="0"/>
                </a:lnTo>
                <a:lnTo>
                  <a:pt x="0" y="30385"/>
                </a:lnTo>
                <a:close/>
              </a:path>
            </a:pathLst>
          </a:custGeom>
          <a:ln w="3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41397" y="2050838"/>
            <a:ext cx="334010" cy="0"/>
          </a:xfrm>
          <a:custGeom>
            <a:avLst/>
            <a:gdLst/>
            <a:ahLst/>
            <a:cxnLst/>
            <a:rect l="l" t="t" r="r" b="b"/>
            <a:pathLst>
              <a:path w="334010" h="0">
                <a:moveTo>
                  <a:pt x="0" y="0"/>
                </a:moveTo>
                <a:lnTo>
                  <a:pt x="333742" y="0"/>
                </a:lnTo>
              </a:path>
            </a:pathLst>
          </a:custGeom>
          <a:ln w="3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14366" y="2035646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80">
                <a:moveTo>
                  <a:pt x="0" y="0"/>
                </a:moveTo>
                <a:lnTo>
                  <a:pt x="0" y="30385"/>
                </a:lnTo>
                <a:lnTo>
                  <a:pt x="60773" y="15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14366" y="2035646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80">
                <a:moveTo>
                  <a:pt x="0" y="30385"/>
                </a:moveTo>
                <a:lnTo>
                  <a:pt x="60773" y="15191"/>
                </a:lnTo>
                <a:lnTo>
                  <a:pt x="0" y="0"/>
                </a:lnTo>
                <a:lnTo>
                  <a:pt x="0" y="30385"/>
                </a:lnTo>
                <a:close/>
              </a:path>
            </a:pathLst>
          </a:custGeom>
          <a:ln w="3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11133" y="2018554"/>
            <a:ext cx="113948" cy="64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95893" y="1800664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80">
                <a:moveTo>
                  <a:pt x="500352" y="250173"/>
                </a:moveTo>
                <a:lnTo>
                  <a:pt x="496321" y="295142"/>
                </a:lnTo>
                <a:lnTo>
                  <a:pt x="484700" y="337467"/>
                </a:lnTo>
                <a:lnTo>
                  <a:pt x="466195" y="376441"/>
                </a:lnTo>
                <a:lnTo>
                  <a:pt x="441513" y="411358"/>
                </a:lnTo>
                <a:lnTo>
                  <a:pt x="411360" y="441512"/>
                </a:lnTo>
                <a:lnTo>
                  <a:pt x="376443" y="466194"/>
                </a:lnTo>
                <a:lnTo>
                  <a:pt x="337469" y="484699"/>
                </a:lnTo>
                <a:lnTo>
                  <a:pt x="295144" y="496321"/>
                </a:lnTo>
                <a:lnTo>
                  <a:pt x="250176" y="500351"/>
                </a:lnTo>
                <a:lnTo>
                  <a:pt x="205207" y="496321"/>
                </a:lnTo>
                <a:lnTo>
                  <a:pt x="162883" y="484699"/>
                </a:lnTo>
                <a:lnTo>
                  <a:pt x="123909" y="466194"/>
                </a:lnTo>
                <a:lnTo>
                  <a:pt x="88992" y="441512"/>
                </a:lnTo>
                <a:lnTo>
                  <a:pt x="58839" y="411358"/>
                </a:lnTo>
                <a:lnTo>
                  <a:pt x="34157" y="376441"/>
                </a:lnTo>
                <a:lnTo>
                  <a:pt x="15652" y="337467"/>
                </a:lnTo>
                <a:lnTo>
                  <a:pt x="4030" y="295142"/>
                </a:lnTo>
                <a:lnTo>
                  <a:pt x="0" y="250173"/>
                </a:lnTo>
                <a:lnTo>
                  <a:pt x="4030" y="205205"/>
                </a:lnTo>
                <a:lnTo>
                  <a:pt x="15652" y="162880"/>
                </a:lnTo>
                <a:lnTo>
                  <a:pt x="34157" y="123906"/>
                </a:lnTo>
                <a:lnTo>
                  <a:pt x="58839" y="88990"/>
                </a:lnTo>
                <a:lnTo>
                  <a:pt x="88992" y="58837"/>
                </a:lnTo>
                <a:lnTo>
                  <a:pt x="123909" y="34156"/>
                </a:lnTo>
                <a:lnTo>
                  <a:pt x="162883" y="15651"/>
                </a:lnTo>
                <a:lnTo>
                  <a:pt x="205207" y="4030"/>
                </a:lnTo>
                <a:lnTo>
                  <a:pt x="250176" y="0"/>
                </a:lnTo>
                <a:lnTo>
                  <a:pt x="295144" y="4030"/>
                </a:lnTo>
                <a:lnTo>
                  <a:pt x="337469" y="15651"/>
                </a:lnTo>
                <a:lnTo>
                  <a:pt x="376443" y="34156"/>
                </a:lnTo>
                <a:lnTo>
                  <a:pt x="411360" y="58837"/>
                </a:lnTo>
                <a:lnTo>
                  <a:pt x="441513" y="88990"/>
                </a:lnTo>
                <a:lnTo>
                  <a:pt x="466195" y="123906"/>
                </a:lnTo>
                <a:lnTo>
                  <a:pt x="484700" y="162880"/>
                </a:lnTo>
                <a:lnTo>
                  <a:pt x="496321" y="205205"/>
                </a:lnTo>
                <a:lnTo>
                  <a:pt x="500352" y="250173"/>
                </a:lnTo>
                <a:close/>
              </a:path>
            </a:pathLst>
          </a:custGeom>
          <a:ln w="37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05669" y="2211377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90" h="204469">
                <a:moveTo>
                  <a:pt x="0" y="204090"/>
                </a:moveTo>
                <a:lnTo>
                  <a:pt x="148427" y="0"/>
                </a:lnTo>
              </a:path>
            </a:pathLst>
          </a:custGeom>
          <a:ln w="37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54096" y="2172236"/>
            <a:ext cx="28575" cy="39370"/>
          </a:xfrm>
          <a:custGeom>
            <a:avLst/>
            <a:gdLst/>
            <a:ahLst/>
            <a:cxnLst/>
            <a:rect l="l" t="t" r="r" b="b"/>
            <a:pathLst>
              <a:path w="28575" h="39369">
                <a:moveTo>
                  <a:pt x="0" y="39141"/>
                </a:moveTo>
                <a:lnTo>
                  <a:pt x="28466" y="0"/>
                </a:lnTo>
              </a:path>
            </a:pathLst>
          </a:custGeom>
          <a:ln w="37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34809" y="2171370"/>
            <a:ext cx="48260" cy="57785"/>
          </a:xfrm>
          <a:custGeom>
            <a:avLst/>
            <a:gdLst/>
            <a:ahLst/>
            <a:cxnLst/>
            <a:rect l="l" t="t" r="r" b="b"/>
            <a:pathLst>
              <a:path w="48259" h="57785">
                <a:moveTo>
                  <a:pt x="24308" y="57732"/>
                </a:moveTo>
                <a:lnTo>
                  <a:pt x="48110" y="0"/>
                </a:lnTo>
                <a:lnTo>
                  <a:pt x="0" y="40007"/>
                </a:lnTo>
              </a:path>
            </a:pathLst>
          </a:custGeom>
          <a:ln w="37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69295" y="222555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122"/>
                </a:moveTo>
                <a:lnTo>
                  <a:pt x="167122" y="0"/>
                </a:lnTo>
              </a:path>
            </a:pathLst>
          </a:custGeom>
          <a:ln w="37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36418" y="219365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1902"/>
                </a:moveTo>
                <a:lnTo>
                  <a:pt x="31902" y="0"/>
                </a:lnTo>
              </a:path>
            </a:pathLst>
          </a:custGeom>
          <a:ln w="37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14133" y="2193652"/>
            <a:ext cx="54610" cy="53975"/>
          </a:xfrm>
          <a:custGeom>
            <a:avLst/>
            <a:gdLst/>
            <a:ahLst/>
            <a:cxnLst/>
            <a:rect l="l" t="t" r="r" b="b"/>
            <a:pathLst>
              <a:path w="54610" h="53975">
                <a:moveTo>
                  <a:pt x="21779" y="53681"/>
                </a:moveTo>
                <a:lnTo>
                  <a:pt x="54188" y="0"/>
                </a:lnTo>
                <a:lnTo>
                  <a:pt x="0" y="31904"/>
                </a:lnTo>
              </a:path>
            </a:pathLst>
          </a:custGeom>
          <a:ln w="37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80330" y="2157190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72642" y="189910"/>
                </a:moveTo>
                <a:lnTo>
                  <a:pt x="0" y="0"/>
                </a:lnTo>
              </a:path>
            </a:pathLst>
          </a:custGeom>
          <a:ln w="37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30721" y="2102619"/>
            <a:ext cx="50165" cy="54610"/>
          </a:xfrm>
          <a:custGeom>
            <a:avLst/>
            <a:gdLst/>
            <a:ahLst/>
            <a:cxnLst/>
            <a:rect l="l" t="t" r="r" b="b"/>
            <a:pathLst>
              <a:path w="50164" h="54610">
                <a:moveTo>
                  <a:pt x="49608" y="54570"/>
                </a:moveTo>
                <a:lnTo>
                  <a:pt x="0" y="0"/>
                </a:lnTo>
              </a:path>
            </a:pathLst>
          </a:custGeom>
          <a:ln w="37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30654" y="2102494"/>
            <a:ext cx="52069" cy="55244"/>
          </a:xfrm>
          <a:custGeom>
            <a:avLst/>
            <a:gdLst/>
            <a:ahLst/>
            <a:cxnLst/>
            <a:rect l="l" t="t" r="r" b="b"/>
            <a:pathLst>
              <a:path w="52070" h="55244">
                <a:moveTo>
                  <a:pt x="51656" y="34436"/>
                </a:moveTo>
                <a:lnTo>
                  <a:pt x="0" y="0"/>
                </a:lnTo>
                <a:lnTo>
                  <a:pt x="29369" y="54695"/>
                </a:lnTo>
              </a:path>
            </a:pathLst>
          </a:custGeom>
          <a:ln w="37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75407" y="2336972"/>
            <a:ext cx="22860" cy="55880"/>
          </a:xfrm>
          <a:custGeom>
            <a:avLst/>
            <a:gdLst/>
            <a:ahLst/>
            <a:cxnLst/>
            <a:rect l="l" t="t" r="r" b="b"/>
            <a:pathLst>
              <a:path w="22860" h="55880">
                <a:moveTo>
                  <a:pt x="0" y="55707"/>
                </a:moveTo>
                <a:lnTo>
                  <a:pt x="22282" y="0"/>
                </a:lnTo>
              </a:path>
            </a:pathLst>
          </a:custGeom>
          <a:ln w="37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97690" y="2286331"/>
            <a:ext cx="20320" cy="50800"/>
          </a:xfrm>
          <a:custGeom>
            <a:avLst/>
            <a:gdLst/>
            <a:ahLst/>
            <a:cxnLst/>
            <a:rect l="l" t="t" r="r" b="b"/>
            <a:pathLst>
              <a:path w="20319" h="50800">
                <a:moveTo>
                  <a:pt x="0" y="50640"/>
                </a:moveTo>
                <a:lnTo>
                  <a:pt x="20255" y="0"/>
                </a:lnTo>
              </a:path>
            </a:pathLst>
          </a:custGeom>
          <a:ln w="37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80971" y="2286330"/>
            <a:ext cx="37465" cy="62230"/>
          </a:xfrm>
          <a:custGeom>
            <a:avLst/>
            <a:gdLst/>
            <a:ahLst/>
            <a:cxnLst/>
            <a:rect l="l" t="t" r="r" b="b"/>
            <a:pathLst>
              <a:path w="37464" h="62230">
                <a:moveTo>
                  <a:pt x="28364" y="61784"/>
                </a:moveTo>
                <a:lnTo>
                  <a:pt x="36975" y="0"/>
                </a:lnTo>
                <a:lnTo>
                  <a:pt x="0" y="50641"/>
                </a:lnTo>
              </a:path>
            </a:pathLst>
          </a:custGeom>
          <a:ln w="37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53980" y="1731786"/>
            <a:ext cx="123189" cy="140335"/>
          </a:xfrm>
          <a:custGeom>
            <a:avLst/>
            <a:gdLst/>
            <a:ahLst/>
            <a:cxnLst/>
            <a:rect l="l" t="t" r="r" b="b"/>
            <a:pathLst>
              <a:path w="123189" h="140335">
                <a:moveTo>
                  <a:pt x="0" y="0"/>
                </a:moveTo>
                <a:lnTo>
                  <a:pt x="122745" y="140280"/>
                </a:lnTo>
              </a:path>
            </a:pathLst>
          </a:custGeom>
          <a:ln w="37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76725" y="1872066"/>
            <a:ext cx="31115" cy="35560"/>
          </a:xfrm>
          <a:custGeom>
            <a:avLst/>
            <a:gdLst/>
            <a:ahLst/>
            <a:cxnLst/>
            <a:rect l="l" t="t" r="r" b="b"/>
            <a:pathLst>
              <a:path w="31114" h="35560">
                <a:moveTo>
                  <a:pt x="0" y="0"/>
                </a:moveTo>
                <a:lnTo>
                  <a:pt x="30852" y="35260"/>
                </a:lnTo>
              </a:path>
            </a:pathLst>
          </a:custGeom>
          <a:ln w="37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56279" y="1851810"/>
            <a:ext cx="52069" cy="56515"/>
          </a:xfrm>
          <a:custGeom>
            <a:avLst/>
            <a:gdLst/>
            <a:ahLst/>
            <a:cxnLst/>
            <a:rect l="l" t="t" r="r" b="b"/>
            <a:pathLst>
              <a:path w="52069" h="56514">
                <a:moveTo>
                  <a:pt x="0" y="20256"/>
                </a:moveTo>
                <a:lnTo>
                  <a:pt x="51656" y="56213"/>
                </a:lnTo>
                <a:lnTo>
                  <a:pt x="22793" y="0"/>
                </a:lnTo>
              </a:path>
            </a:pathLst>
          </a:custGeom>
          <a:ln w="37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90356" y="1936891"/>
            <a:ext cx="342265" cy="227965"/>
          </a:xfrm>
          <a:prstGeom prst="rect">
            <a:avLst/>
          </a:prstGeom>
          <a:ln w="3798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225"/>
              </a:spcBef>
            </a:pPr>
            <a:r>
              <a:rPr dirty="0" sz="850" spc="10">
                <a:latin typeface="Times New Roman"/>
                <a:cs typeface="Times New Roman"/>
              </a:rPr>
              <a:t>head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414509" y="1967108"/>
            <a:ext cx="138430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10">
                <a:latin typeface="Times New Roman"/>
                <a:cs typeface="Times New Roman"/>
              </a:rPr>
              <a:t>42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84247" y="1967111"/>
            <a:ext cx="138430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10">
                <a:latin typeface="Times New Roman"/>
                <a:cs typeface="Times New Roman"/>
              </a:rPr>
              <a:t>10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53963" y="1967111"/>
            <a:ext cx="138430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10">
                <a:latin typeface="Times New Roman"/>
                <a:cs typeface="Times New Roman"/>
              </a:rPr>
              <a:t>23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23676" y="1967111"/>
            <a:ext cx="138430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10">
                <a:latin typeface="Times New Roman"/>
                <a:cs typeface="Times New Roman"/>
              </a:rPr>
              <a:t>60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12384" y="2358580"/>
            <a:ext cx="481965" cy="2978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850" spc="25" b="1">
                <a:latin typeface="Times New Roman"/>
                <a:cs typeface="Times New Roman"/>
              </a:rPr>
              <a:t>NULL</a:t>
            </a:r>
            <a:endParaRPr sz="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850" spc="10" b="1" i="1">
                <a:solidFill>
                  <a:srgbClr val="0000FF"/>
                </a:solidFill>
                <a:latin typeface="Times New Roman"/>
                <a:cs typeface="Times New Roman"/>
              </a:rPr>
              <a:t>end of</a:t>
            </a:r>
            <a:r>
              <a:rPr dirty="0" sz="850" spc="-75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50" spc="5" b="1" i="1">
                <a:solidFill>
                  <a:srgbClr val="0000FF"/>
                </a:solidFill>
                <a:latin typeface="Times New Roman"/>
                <a:cs typeface="Times New Roman"/>
              </a:rPr>
              <a:t>list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65440" y="2381365"/>
            <a:ext cx="175895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5" b="1" i="1">
                <a:solidFill>
                  <a:srgbClr val="0000FF"/>
                </a:solidFill>
                <a:latin typeface="Times New Roman"/>
                <a:cs typeface="Times New Roman"/>
              </a:rPr>
              <a:t>tail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56238" y="2381365"/>
            <a:ext cx="250825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10" b="1" i="1">
                <a:solidFill>
                  <a:srgbClr val="0000FF"/>
                </a:solidFill>
                <a:latin typeface="Times New Roman"/>
                <a:cs typeface="Times New Roman"/>
              </a:rPr>
              <a:t>head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03180" y="2381375"/>
            <a:ext cx="553720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10" b="1" i="1">
                <a:solidFill>
                  <a:srgbClr val="0000FF"/>
                </a:solidFill>
                <a:latin typeface="Times New Roman"/>
                <a:cs typeface="Times New Roman"/>
              </a:rPr>
              <a:t>item</a:t>
            </a:r>
            <a:r>
              <a:rPr dirty="0" sz="850" spc="-55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50" spc="10" b="1" i="1">
                <a:solidFill>
                  <a:srgbClr val="0000FF"/>
                </a:solidFill>
                <a:latin typeface="Times New Roman"/>
                <a:cs typeface="Times New Roman"/>
              </a:rPr>
              <a:t>(node)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7294" y="320327"/>
            <a:ext cx="3858895" cy="14243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374650">
              <a:lnSpc>
                <a:spcPct val="101000"/>
              </a:lnSpc>
              <a:spcBef>
                <a:spcPts val="85"/>
              </a:spcBef>
            </a:pPr>
            <a:r>
              <a:rPr dirty="0" sz="900" spc="85" b="1">
                <a:solidFill>
                  <a:srgbClr val="0000FF"/>
                </a:solidFill>
                <a:latin typeface="Calibri"/>
                <a:cs typeface="Calibri"/>
              </a:rPr>
              <a:t>Lists </a:t>
            </a:r>
            <a:r>
              <a:rPr dirty="0" sz="900" spc="25">
                <a:latin typeface="Calibri"/>
                <a:cs typeface="Calibri"/>
              </a:rPr>
              <a:t>are one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simplest </a:t>
            </a:r>
            <a:r>
              <a:rPr dirty="0" sz="900" spc="0">
                <a:latin typeface="Calibri"/>
                <a:cs typeface="Calibri"/>
              </a:rPr>
              <a:t>“</a:t>
            </a:r>
            <a:r>
              <a:rPr dirty="0" sz="900" spc="0" i="1">
                <a:solidFill>
                  <a:srgbClr val="0000FF"/>
                </a:solidFill>
                <a:latin typeface="Calibri"/>
                <a:cs typeface="Calibri"/>
              </a:rPr>
              <a:t>collection</a:t>
            </a:r>
            <a:r>
              <a:rPr dirty="0" sz="900" spc="0">
                <a:latin typeface="Calibri"/>
                <a:cs typeface="Calibri"/>
              </a:rPr>
              <a:t>” </a:t>
            </a:r>
            <a:r>
              <a:rPr dirty="0" sz="900" spc="10">
                <a:latin typeface="Calibri"/>
                <a:cs typeface="Calibri"/>
              </a:rPr>
              <a:t>type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5">
                <a:latin typeface="Calibri"/>
                <a:cs typeface="Calibri"/>
              </a:rPr>
              <a:t>structures </a:t>
            </a:r>
            <a:r>
              <a:rPr dirty="0" sz="900" spc="40">
                <a:latin typeface="Calibri"/>
                <a:cs typeface="Calibri"/>
              </a:rPr>
              <a:t>used </a:t>
            </a:r>
            <a:r>
              <a:rPr dirty="0" sz="900" spc="0">
                <a:latin typeface="Calibri"/>
                <a:cs typeface="Calibri"/>
              </a:rPr>
              <a:t>in  </a:t>
            </a:r>
            <a:r>
              <a:rPr dirty="0" sz="900" spc="25">
                <a:latin typeface="Calibri"/>
                <a:cs typeface="Calibri"/>
              </a:rPr>
              <a:t>programming,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-30">
                <a:latin typeface="Calibri"/>
                <a:cs typeface="Calibri"/>
              </a:rPr>
              <a:t>it </a:t>
            </a:r>
            <a:r>
              <a:rPr dirty="0" sz="900" spc="55">
                <a:latin typeface="Calibri"/>
                <a:cs typeface="Calibri"/>
              </a:rPr>
              <a:t>has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simple</a:t>
            </a:r>
            <a:r>
              <a:rPr dirty="0" sz="900" spc="-6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defnition: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60" b="1">
                <a:latin typeface="Calibri"/>
                <a:cs typeface="Calibri"/>
              </a:rPr>
              <a:t>Defnition:</a:t>
            </a:r>
            <a:r>
              <a:rPr dirty="0" sz="900" spc="35" b="1">
                <a:latin typeface="Calibri"/>
                <a:cs typeface="Calibri"/>
              </a:rPr>
              <a:t> </a:t>
            </a:r>
            <a:r>
              <a:rPr dirty="0" sz="900" spc="75" b="1">
                <a:solidFill>
                  <a:srgbClr val="0000FF"/>
                </a:solidFill>
                <a:latin typeface="Calibri"/>
                <a:cs typeface="Calibri"/>
              </a:rPr>
              <a:t>List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10">
                <a:latin typeface="Calibri"/>
                <a:cs typeface="Calibri"/>
              </a:rPr>
              <a:t>collection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15">
                <a:latin typeface="Calibri"/>
                <a:cs typeface="Calibri"/>
              </a:rPr>
              <a:t>items </a:t>
            </a:r>
            <a:r>
              <a:rPr dirty="0" sz="900" spc="40">
                <a:latin typeface="Calibri"/>
                <a:cs typeface="Calibri"/>
              </a:rPr>
              <a:t>accessible </a:t>
            </a:r>
            <a:r>
              <a:rPr dirty="0" sz="900" spc="25">
                <a:latin typeface="Calibri"/>
                <a:cs typeface="Calibri"/>
              </a:rPr>
              <a:t>one </a:t>
            </a:r>
            <a:r>
              <a:rPr dirty="0" sz="900" spc="0">
                <a:latin typeface="Calibri"/>
                <a:cs typeface="Calibri"/>
              </a:rPr>
              <a:t>after </a:t>
            </a:r>
            <a:r>
              <a:rPr dirty="0" sz="900" spc="10">
                <a:latin typeface="Calibri"/>
                <a:cs typeface="Calibri"/>
              </a:rPr>
              <a:t>another </a:t>
            </a:r>
            <a:r>
              <a:rPr dirty="0" sz="900" spc="25">
                <a:latin typeface="Calibri"/>
                <a:cs typeface="Calibri"/>
              </a:rPr>
              <a:t>beginning </a:t>
            </a:r>
            <a:r>
              <a:rPr dirty="0" sz="900" spc="0">
                <a:latin typeface="Calibri"/>
                <a:cs typeface="Calibri"/>
              </a:rPr>
              <a:t>at the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head </a:t>
            </a:r>
            <a:r>
              <a:rPr dirty="0" sz="900" spc="30">
                <a:latin typeface="Calibri"/>
                <a:cs typeface="Calibri"/>
              </a:rPr>
              <a:t>and  </a:t>
            </a:r>
            <a:r>
              <a:rPr dirty="0" sz="900" spc="25">
                <a:latin typeface="Calibri"/>
                <a:cs typeface="Calibri"/>
              </a:rPr>
              <a:t>ending </a:t>
            </a:r>
            <a:r>
              <a:rPr dirty="0" sz="900" spc="0">
                <a:latin typeface="Calibri"/>
                <a:cs typeface="Calibri"/>
              </a:rPr>
              <a:t>at the</a:t>
            </a:r>
            <a:r>
              <a:rPr dirty="0" sz="900" spc="90"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0000FF"/>
                </a:solidFill>
                <a:latin typeface="Calibri"/>
                <a:cs typeface="Calibri"/>
              </a:rPr>
              <a:t>tail</a:t>
            </a:r>
            <a:r>
              <a:rPr dirty="0" sz="900" spc="1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head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0">
                <a:latin typeface="Calibri"/>
                <a:cs typeface="Calibri"/>
              </a:rPr>
              <a:t>frst </a:t>
            </a:r>
            <a:r>
              <a:rPr dirty="0" sz="900">
                <a:latin typeface="Calibri"/>
                <a:cs typeface="Calibri"/>
              </a:rPr>
              <a:t>item </a:t>
            </a:r>
            <a:r>
              <a:rPr dirty="0" sz="900" spc="0">
                <a:latin typeface="Calibri"/>
                <a:cs typeface="Calibri"/>
              </a:rPr>
              <a:t>in the </a:t>
            </a:r>
            <a:r>
              <a:rPr dirty="0" sz="900" spc="5">
                <a:latin typeface="Calibri"/>
                <a:cs typeface="Calibri"/>
              </a:rPr>
              <a:t>list. </a:t>
            </a: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0000FF"/>
                </a:solidFill>
                <a:latin typeface="Calibri"/>
                <a:cs typeface="Calibri"/>
              </a:rPr>
              <a:t>tail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last </a:t>
            </a:r>
            <a:r>
              <a:rPr dirty="0" sz="900">
                <a:latin typeface="Calibri"/>
                <a:cs typeface="Calibri"/>
              </a:rPr>
              <a:t>item </a:t>
            </a:r>
            <a:r>
              <a:rPr dirty="0" sz="900" spc="0">
                <a:latin typeface="Calibri"/>
                <a:cs typeface="Calibri"/>
              </a:rPr>
              <a:t>in the</a:t>
            </a:r>
            <a:r>
              <a:rPr dirty="0" sz="900" spc="30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list</a:t>
            </a:r>
            <a:r>
              <a:rPr dirty="0" baseline="37037" sz="900" spc="15">
                <a:latin typeface="Calibri"/>
                <a:cs typeface="Calibri"/>
              </a:rPr>
              <a:t>4</a:t>
            </a:r>
            <a:r>
              <a:rPr dirty="0" sz="900" spc="1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217804">
              <a:lnSpc>
                <a:spcPct val="100000"/>
              </a:lnSpc>
            </a:pPr>
            <a:r>
              <a:rPr dirty="0" sz="850" spc="10" b="1" i="1">
                <a:solidFill>
                  <a:srgbClr val="0000FF"/>
                </a:solidFill>
                <a:latin typeface="Times New Roman"/>
                <a:cs typeface="Times New Roman"/>
              </a:rPr>
              <a:t>next</a:t>
            </a:r>
            <a:r>
              <a:rPr dirty="0" sz="850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50" spc="10" b="1" i="1">
                <a:solidFill>
                  <a:srgbClr val="0000FF"/>
                </a:solidFill>
                <a:latin typeface="Times New Roman"/>
                <a:cs typeface="Times New Roman"/>
              </a:rPr>
              <a:t>item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7294" y="2831587"/>
            <a:ext cx="3877310" cy="5162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50">
                <a:latin typeface="Calibri"/>
                <a:cs typeface="Calibri"/>
              </a:rPr>
              <a:t>This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 spc="25">
                <a:latin typeface="Calibri"/>
                <a:cs typeface="Calibri"/>
              </a:rPr>
              <a:t>example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0">
                <a:latin typeface="Calibri"/>
                <a:cs typeface="Calibri"/>
              </a:rPr>
              <a:t>list </a:t>
            </a:r>
            <a:r>
              <a:rPr dirty="0" sz="900" spc="15">
                <a:latin typeface="Calibri"/>
                <a:cs typeface="Calibri"/>
              </a:rPr>
              <a:t>containing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numbers: </a:t>
            </a:r>
            <a:r>
              <a:rPr dirty="0" sz="900" spc="30">
                <a:latin typeface="Calibri"/>
                <a:cs typeface="Calibri"/>
              </a:rPr>
              <a:t>42, 10, 23, 60, </a:t>
            </a:r>
            <a:r>
              <a:rPr dirty="0" sz="900" spc="15">
                <a:latin typeface="Calibri"/>
                <a:cs typeface="Calibri"/>
              </a:rPr>
              <a:t>where </a:t>
            </a:r>
            <a:r>
              <a:rPr dirty="0" sz="900" spc="35">
                <a:latin typeface="Calibri"/>
                <a:cs typeface="Calibri"/>
              </a:rPr>
              <a:t>42  is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head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35">
                <a:latin typeface="Calibri"/>
                <a:cs typeface="Calibri"/>
              </a:rPr>
              <a:t>60 is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0000FF"/>
                </a:solidFill>
                <a:latin typeface="Calibri"/>
                <a:cs typeface="Calibri"/>
              </a:rPr>
              <a:t>tail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">
                <a:latin typeface="Calibri"/>
                <a:cs typeface="Calibri"/>
              </a:rPr>
              <a:t>list.</a:t>
            </a:r>
            <a:endParaRPr sz="900">
              <a:latin typeface="Calibri"/>
              <a:cs typeface="Calibri"/>
            </a:endParaRPr>
          </a:p>
          <a:p>
            <a:pPr marL="130175">
              <a:lnSpc>
                <a:spcPct val="100000"/>
              </a:lnSpc>
              <a:spcBef>
                <a:spcPts val="850"/>
              </a:spcBef>
            </a:pPr>
            <a:r>
              <a:rPr dirty="0" baseline="33333" sz="750" spc="37">
                <a:latin typeface="Calibri"/>
                <a:cs typeface="Calibri"/>
              </a:rPr>
              <a:t>4</a:t>
            </a:r>
            <a:r>
              <a:rPr dirty="0" sz="700" spc="25" b="1">
                <a:latin typeface="Calibri"/>
                <a:cs typeface="Calibri"/>
              </a:rPr>
              <a:t>Alternative </a:t>
            </a:r>
            <a:r>
              <a:rPr dirty="0" sz="700" spc="50" b="1">
                <a:latin typeface="Calibri"/>
                <a:cs typeface="Calibri"/>
              </a:rPr>
              <a:t>defnition </a:t>
            </a:r>
            <a:r>
              <a:rPr dirty="0" sz="700" spc="25" b="1">
                <a:latin typeface="Calibri"/>
                <a:cs typeface="Calibri"/>
              </a:rPr>
              <a:t>of </a:t>
            </a:r>
            <a:r>
              <a:rPr dirty="0" sz="700" spc="25" b="1">
                <a:latin typeface="Calibri"/>
                <a:cs typeface="Calibri"/>
              </a:rPr>
              <a:t>“tail”: </a:t>
            </a:r>
            <a:r>
              <a:rPr dirty="0" sz="700" spc="5">
                <a:latin typeface="Calibri"/>
                <a:cs typeface="Calibri"/>
              </a:rPr>
              <a:t>all </a:t>
            </a:r>
            <a:r>
              <a:rPr dirty="0" sz="700" spc="-10">
                <a:latin typeface="Calibri"/>
                <a:cs typeface="Calibri"/>
              </a:rPr>
              <a:t>but </a:t>
            </a:r>
            <a:r>
              <a:rPr dirty="0" sz="700" spc="0">
                <a:latin typeface="Calibri"/>
                <a:cs typeface="Calibri"/>
              </a:rPr>
              <a:t>the </a:t>
            </a:r>
            <a:r>
              <a:rPr dirty="0" sz="700" spc="30">
                <a:latin typeface="Calibri"/>
                <a:cs typeface="Calibri"/>
              </a:rPr>
              <a:t>frst </a:t>
            </a:r>
            <a:r>
              <a:rPr dirty="0" sz="700">
                <a:latin typeface="Calibri"/>
                <a:cs typeface="Calibri"/>
              </a:rPr>
              <a:t>item </a:t>
            </a:r>
            <a:r>
              <a:rPr dirty="0" sz="700" spc="-5">
                <a:latin typeface="Calibri"/>
                <a:cs typeface="Calibri"/>
              </a:rPr>
              <a:t>of </a:t>
            </a:r>
            <a:r>
              <a:rPr dirty="0" sz="700" spc="50">
                <a:latin typeface="Calibri"/>
                <a:cs typeface="Calibri"/>
              </a:rPr>
              <a:t>a </a:t>
            </a:r>
            <a:r>
              <a:rPr dirty="0" sz="700" spc="0">
                <a:latin typeface="Calibri"/>
                <a:cs typeface="Calibri"/>
              </a:rPr>
              <a:t>list; the list </a:t>
            </a:r>
            <a:r>
              <a:rPr dirty="0" sz="700">
                <a:latin typeface="Calibri"/>
                <a:cs typeface="Calibri"/>
              </a:rPr>
              <a:t>following </a:t>
            </a:r>
            <a:r>
              <a:rPr dirty="0" sz="700" spc="0">
                <a:latin typeface="Calibri"/>
                <a:cs typeface="Calibri"/>
              </a:rPr>
              <a:t>the</a:t>
            </a:r>
            <a:r>
              <a:rPr dirty="0" sz="700" spc="110">
                <a:latin typeface="Calibri"/>
                <a:cs typeface="Calibri"/>
              </a:rPr>
              <a:t> </a:t>
            </a:r>
            <a:r>
              <a:rPr dirty="0" sz="700" spc="25">
                <a:latin typeface="Calibri"/>
                <a:cs typeface="Calibri"/>
              </a:rPr>
              <a:t>head.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58750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40"/>
              <a:t>Empty List </a:t>
            </a:r>
            <a:r>
              <a:rPr dirty="0" spc="-25"/>
              <a:t>&amp; </a:t>
            </a:r>
            <a:r>
              <a:rPr dirty="0" spc="40"/>
              <a:t>List </a:t>
            </a:r>
            <a:r>
              <a:rPr dirty="0" spc="-15"/>
              <a:t>with</a:t>
            </a:r>
            <a:r>
              <a:rPr dirty="0" spc="85"/>
              <a:t> </a:t>
            </a:r>
            <a:r>
              <a:rPr dirty="0" spc="5"/>
              <a:t>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83357"/>
            <a:ext cx="3863975" cy="3009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25">
                <a:latin typeface="Calibri"/>
                <a:cs typeface="Calibri"/>
              </a:rPr>
              <a:t>Below are </a:t>
            </a:r>
            <a:r>
              <a:rPr dirty="0" sz="900" spc="35">
                <a:latin typeface="Calibri"/>
                <a:cs typeface="Calibri"/>
              </a:rPr>
              <a:t>examples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empty list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0">
                <a:latin typeface="Calibri"/>
                <a:cs typeface="Calibri"/>
              </a:rPr>
              <a:t>list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 spc="10">
                <a:latin typeface="Calibri"/>
                <a:cs typeface="Calibri"/>
              </a:rPr>
              <a:t>additional </a:t>
            </a:r>
            <a:r>
              <a:rPr dirty="0" sz="900" spc="15" b="1">
                <a:solidFill>
                  <a:srgbClr val="0000FF"/>
                </a:solidFill>
                <a:latin typeface="Calibri"/>
                <a:cs typeface="Calibri"/>
              </a:rPr>
              <a:t>tail </a:t>
            </a:r>
            <a:r>
              <a:rPr dirty="0" sz="900" spc="5">
                <a:latin typeface="Calibri"/>
                <a:cs typeface="Calibri"/>
              </a:rPr>
              <a:t>link,  </a:t>
            </a:r>
            <a:r>
              <a:rPr dirty="0" sz="900" spc="0">
                <a:latin typeface="Calibri"/>
                <a:cs typeface="Calibri"/>
              </a:rPr>
              <a:t>rather </a:t>
            </a:r>
            <a:r>
              <a:rPr dirty="0" sz="900" spc="10">
                <a:latin typeface="Calibri"/>
                <a:cs typeface="Calibri"/>
              </a:rPr>
              <a:t>than </a:t>
            </a:r>
            <a:r>
              <a:rPr dirty="0" sz="900" spc="25">
                <a:latin typeface="Calibri"/>
                <a:cs typeface="Calibri"/>
              </a:rPr>
              <a:t>simply </a:t>
            </a:r>
            <a:r>
              <a:rPr dirty="0" sz="900" spc="15">
                <a:latin typeface="Calibri"/>
                <a:cs typeface="Calibri"/>
              </a:rPr>
              <a:t>relying on </a:t>
            </a:r>
            <a:r>
              <a:rPr dirty="0" sz="900" spc="25">
                <a:latin typeface="Calibri"/>
                <a:cs typeface="Calibri"/>
              </a:rPr>
              <a:t>having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5">
                <a:latin typeface="Calibri"/>
                <a:cs typeface="Calibri"/>
              </a:rPr>
              <a:t>traverse </a:t>
            </a:r>
            <a:r>
              <a:rPr dirty="0" sz="900" spc="0">
                <a:latin typeface="Calibri"/>
                <a:cs typeface="Calibri"/>
              </a:rPr>
              <a:t>the list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5">
                <a:latin typeface="Calibri"/>
                <a:cs typeface="Calibri"/>
              </a:rPr>
              <a:t>get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last</a:t>
            </a:r>
            <a:r>
              <a:rPr dirty="0" sz="900" spc="65">
                <a:latin typeface="Calibri"/>
                <a:cs typeface="Calibri"/>
              </a:rPr>
              <a:t> </a:t>
            </a:r>
            <a:r>
              <a:rPr dirty="0" sz="900" spc="0">
                <a:latin typeface="Calibri"/>
                <a:cs typeface="Calibri"/>
              </a:rPr>
              <a:t>item.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4296" y="191882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53" y="0"/>
                </a:lnTo>
              </a:path>
            </a:pathLst>
          </a:custGeom>
          <a:ln w="44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5942" y="1900933"/>
            <a:ext cx="71755" cy="36195"/>
          </a:xfrm>
          <a:custGeom>
            <a:avLst/>
            <a:gdLst/>
            <a:ahLst/>
            <a:cxnLst/>
            <a:rect l="l" t="t" r="r" b="b"/>
            <a:pathLst>
              <a:path w="71755" h="36194">
                <a:moveTo>
                  <a:pt x="0" y="0"/>
                </a:moveTo>
                <a:lnTo>
                  <a:pt x="0" y="35801"/>
                </a:lnTo>
                <a:lnTo>
                  <a:pt x="71607" y="178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5942" y="1900933"/>
            <a:ext cx="71755" cy="36195"/>
          </a:xfrm>
          <a:custGeom>
            <a:avLst/>
            <a:gdLst/>
            <a:ahLst/>
            <a:cxnLst/>
            <a:rect l="l" t="t" r="r" b="b"/>
            <a:pathLst>
              <a:path w="71755" h="36194">
                <a:moveTo>
                  <a:pt x="0" y="35801"/>
                </a:moveTo>
                <a:lnTo>
                  <a:pt x="71607" y="17895"/>
                </a:lnTo>
                <a:lnTo>
                  <a:pt x="0" y="0"/>
                </a:lnTo>
                <a:lnTo>
                  <a:pt x="0" y="35801"/>
                </a:lnTo>
                <a:close/>
              </a:path>
            </a:pathLst>
          </a:custGeom>
          <a:ln w="44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65636" y="191882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62" y="0"/>
                </a:lnTo>
              </a:path>
            </a:pathLst>
          </a:custGeom>
          <a:ln w="44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87287" y="1900933"/>
            <a:ext cx="71755" cy="36195"/>
          </a:xfrm>
          <a:custGeom>
            <a:avLst/>
            <a:gdLst/>
            <a:ahLst/>
            <a:cxnLst/>
            <a:rect l="l" t="t" r="r" b="b"/>
            <a:pathLst>
              <a:path w="71755" h="36194">
                <a:moveTo>
                  <a:pt x="0" y="0"/>
                </a:moveTo>
                <a:lnTo>
                  <a:pt x="0" y="35801"/>
                </a:lnTo>
                <a:lnTo>
                  <a:pt x="71611" y="178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87287" y="1900933"/>
            <a:ext cx="71755" cy="36195"/>
          </a:xfrm>
          <a:custGeom>
            <a:avLst/>
            <a:gdLst/>
            <a:ahLst/>
            <a:cxnLst/>
            <a:rect l="l" t="t" r="r" b="b"/>
            <a:pathLst>
              <a:path w="71755" h="36194">
                <a:moveTo>
                  <a:pt x="0" y="35801"/>
                </a:moveTo>
                <a:lnTo>
                  <a:pt x="71611" y="17895"/>
                </a:lnTo>
                <a:lnTo>
                  <a:pt x="0" y="0"/>
                </a:lnTo>
                <a:lnTo>
                  <a:pt x="0" y="35801"/>
                </a:lnTo>
                <a:close/>
              </a:path>
            </a:pathLst>
          </a:custGeom>
          <a:ln w="44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36980" y="191882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53" y="0"/>
                </a:lnTo>
              </a:path>
            </a:pathLst>
          </a:custGeom>
          <a:ln w="44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58621" y="1900933"/>
            <a:ext cx="71755" cy="36195"/>
          </a:xfrm>
          <a:custGeom>
            <a:avLst/>
            <a:gdLst/>
            <a:ahLst/>
            <a:cxnLst/>
            <a:rect l="l" t="t" r="r" b="b"/>
            <a:pathLst>
              <a:path w="71755" h="36194">
                <a:moveTo>
                  <a:pt x="0" y="0"/>
                </a:moveTo>
                <a:lnTo>
                  <a:pt x="0" y="35801"/>
                </a:lnTo>
                <a:lnTo>
                  <a:pt x="71611" y="178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58621" y="1900933"/>
            <a:ext cx="71755" cy="36195"/>
          </a:xfrm>
          <a:custGeom>
            <a:avLst/>
            <a:gdLst/>
            <a:ahLst/>
            <a:cxnLst/>
            <a:rect l="l" t="t" r="r" b="b"/>
            <a:pathLst>
              <a:path w="71755" h="36194">
                <a:moveTo>
                  <a:pt x="0" y="35801"/>
                </a:moveTo>
                <a:lnTo>
                  <a:pt x="71611" y="17895"/>
                </a:lnTo>
                <a:lnTo>
                  <a:pt x="0" y="0"/>
                </a:lnTo>
                <a:lnTo>
                  <a:pt x="0" y="35801"/>
                </a:lnTo>
                <a:close/>
              </a:path>
            </a:pathLst>
          </a:custGeom>
          <a:ln w="44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08314" y="191882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262" y="0"/>
                </a:lnTo>
              </a:path>
            </a:pathLst>
          </a:custGeom>
          <a:ln w="44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29965" y="1900933"/>
            <a:ext cx="71755" cy="36195"/>
          </a:xfrm>
          <a:custGeom>
            <a:avLst/>
            <a:gdLst/>
            <a:ahLst/>
            <a:cxnLst/>
            <a:rect l="l" t="t" r="r" b="b"/>
            <a:pathLst>
              <a:path w="71754" h="36194">
                <a:moveTo>
                  <a:pt x="0" y="0"/>
                </a:moveTo>
                <a:lnTo>
                  <a:pt x="0" y="35801"/>
                </a:lnTo>
                <a:lnTo>
                  <a:pt x="71611" y="178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29965" y="1900933"/>
            <a:ext cx="71755" cy="36195"/>
          </a:xfrm>
          <a:custGeom>
            <a:avLst/>
            <a:gdLst/>
            <a:ahLst/>
            <a:cxnLst/>
            <a:rect l="l" t="t" r="r" b="b"/>
            <a:pathLst>
              <a:path w="71754" h="36194">
                <a:moveTo>
                  <a:pt x="0" y="35801"/>
                </a:moveTo>
                <a:lnTo>
                  <a:pt x="71611" y="17895"/>
                </a:lnTo>
                <a:lnTo>
                  <a:pt x="0" y="0"/>
                </a:lnTo>
                <a:lnTo>
                  <a:pt x="0" y="35801"/>
                </a:lnTo>
                <a:close/>
              </a:path>
            </a:pathLst>
          </a:custGeom>
          <a:ln w="44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79658" y="1880790"/>
            <a:ext cx="134270" cy="76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94288" y="2080551"/>
            <a:ext cx="2373630" cy="464820"/>
          </a:xfrm>
          <a:custGeom>
            <a:avLst/>
            <a:gdLst/>
            <a:ahLst/>
            <a:cxnLst/>
            <a:rect l="l" t="t" r="r" b="b"/>
            <a:pathLst>
              <a:path w="2373629" h="464819">
                <a:moveTo>
                  <a:pt x="0" y="375376"/>
                </a:moveTo>
                <a:lnTo>
                  <a:pt x="48423" y="386803"/>
                </a:lnTo>
                <a:lnTo>
                  <a:pt x="97004" y="397450"/>
                </a:lnTo>
                <a:lnTo>
                  <a:pt x="145731" y="407316"/>
                </a:lnTo>
                <a:lnTo>
                  <a:pt x="194596" y="416399"/>
                </a:lnTo>
                <a:lnTo>
                  <a:pt x="243589" y="424698"/>
                </a:lnTo>
                <a:lnTo>
                  <a:pt x="292701" y="432212"/>
                </a:lnTo>
                <a:lnTo>
                  <a:pt x="341922" y="438940"/>
                </a:lnTo>
                <a:lnTo>
                  <a:pt x="391242" y="444881"/>
                </a:lnTo>
                <a:lnTo>
                  <a:pt x="440653" y="450034"/>
                </a:lnTo>
                <a:lnTo>
                  <a:pt x="490144" y="454397"/>
                </a:lnTo>
                <a:lnTo>
                  <a:pt x="539706" y="457969"/>
                </a:lnTo>
                <a:lnTo>
                  <a:pt x="589330" y="460750"/>
                </a:lnTo>
                <a:lnTo>
                  <a:pt x="639006" y="462737"/>
                </a:lnTo>
                <a:lnTo>
                  <a:pt x="688725" y="463931"/>
                </a:lnTo>
                <a:lnTo>
                  <a:pt x="738478" y="464329"/>
                </a:lnTo>
                <a:lnTo>
                  <a:pt x="789443" y="463911"/>
                </a:lnTo>
                <a:lnTo>
                  <a:pt x="840338" y="462661"/>
                </a:lnTo>
                <a:lnTo>
                  <a:pt x="891153" y="460580"/>
                </a:lnTo>
                <a:lnTo>
                  <a:pt x="941877" y="457672"/>
                </a:lnTo>
                <a:lnTo>
                  <a:pt x="992502" y="453939"/>
                </a:lnTo>
                <a:lnTo>
                  <a:pt x="1043017" y="449384"/>
                </a:lnTo>
                <a:lnTo>
                  <a:pt x="1093413" y="444010"/>
                </a:lnTo>
                <a:lnTo>
                  <a:pt x="1143680" y="437821"/>
                </a:lnTo>
                <a:lnTo>
                  <a:pt x="1193809" y="430818"/>
                </a:lnTo>
                <a:lnTo>
                  <a:pt x="1243789" y="423004"/>
                </a:lnTo>
                <a:lnTo>
                  <a:pt x="1293612" y="414383"/>
                </a:lnTo>
                <a:lnTo>
                  <a:pt x="1343267" y="404958"/>
                </a:lnTo>
                <a:lnTo>
                  <a:pt x="1392745" y="394730"/>
                </a:lnTo>
                <a:lnTo>
                  <a:pt x="1442036" y="383703"/>
                </a:lnTo>
                <a:lnTo>
                  <a:pt x="1491130" y="371880"/>
                </a:lnTo>
                <a:lnTo>
                  <a:pt x="1540019" y="359264"/>
                </a:lnTo>
                <a:lnTo>
                  <a:pt x="1588691" y="345857"/>
                </a:lnTo>
                <a:lnTo>
                  <a:pt x="1637138" y="331662"/>
                </a:lnTo>
                <a:lnTo>
                  <a:pt x="1685349" y="316682"/>
                </a:lnTo>
                <a:lnTo>
                  <a:pt x="1733316" y="300920"/>
                </a:lnTo>
                <a:lnTo>
                  <a:pt x="1781028" y="284379"/>
                </a:lnTo>
                <a:lnTo>
                  <a:pt x="1828476" y="267062"/>
                </a:lnTo>
                <a:lnTo>
                  <a:pt x="1875650" y="248971"/>
                </a:lnTo>
                <a:lnTo>
                  <a:pt x="1922540" y="230109"/>
                </a:lnTo>
                <a:lnTo>
                  <a:pt x="1969137" y="210479"/>
                </a:lnTo>
                <a:lnTo>
                  <a:pt x="2015431" y="190084"/>
                </a:lnTo>
                <a:lnTo>
                  <a:pt x="2061412" y="168927"/>
                </a:lnTo>
                <a:lnTo>
                  <a:pt x="2107071" y="147011"/>
                </a:lnTo>
                <a:lnTo>
                  <a:pt x="2152398" y="124338"/>
                </a:lnTo>
                <a:lnTo>
                  <a:pt x="2197383" y="100911"/>
                </a:lnTo>
                <a:lnTo>
                  <a:pt x="2242017" y="76733"/>
                </a:lnTo>
                <a:lnTo>
                  <a:pt x="2286290" y="51808"/>
                </a:lnTo>
                <a:lnTo>
                  <a:pt x="2330193" y="26137"/>
                </a:lnTo>
                <a:lnTo>
                  <a:pt x="2373259" y="0"/>
                </a:lnTo>
              </a:path>
            </a:pathLst>
          </a:custGeom>
          <a:ln w="44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67548" y="2058549"/>
            <a:ext cx="35560" cy="22225"/>
          </a:xfrm>
          <a:custGeom>
            <a:avLst/>
            <a:gdLst/>
            <a:ahLst/>
            <a:cxnLst/>
            <a:rect l="l" t="t" r="r" b="b"/>
            <a:pathLst>
              <a:path w="35560" h="22225">
                <a:moveTo>
                  <a:pt x="0" y="22002"/>
                </a:moveTo>
                <a:lnTo>
                  <a:pt x="455" y="21725"/>
                </a:lnTo>
                <a:lnTo>
                  <a:pt x="34966" y="0"/>
                </a:lnTo>
              </a:path>
            </a:pathLst>
          </a:custGeom>
          <a:ln w="44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32352" y="2058469"/>
            <a:ext cx="70485" cy="52705"/>
          </a:xfrm>
          <a:custGeom>
            <a:avLst/>
            <a:gdLst/>
            <a:ahLst/>
            <a:cxnLst/>
            <a:rect l="l" t="t" r="r" b="b"/>
            <a:pathLst>
              <a:path w="70485" h="52705">
                <a:moveTo>
                  <a:pt x="70417" y="0"/>
                </a:moveTo>
                <a:lnTo>
                  <a:pt x="0" y="22082"/>
                </a:lnTo>
                <a:lnTo>
                  <a:pt x="18502" y="52516"/>
                </a:lnTo>
                <a:lnTo>
                  <a:pt x="70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32352" y="2058469"/>
            <a:ext cx="70485" cy="52705"/>
          </a:xfrm>
          <a:custGeom>
            <a:avLst/>
            <a:gdLst/>
            <a:ahLst/>
            <a:cxnLst/>
            <a:rect l="l" t="t" r="r" b="b"/>
            <a:pathLst>
              <a:path w="70485" h="52705">
                <a:moveTo>
                  <a:pt x="18502" y="52516"/>
                </a:moveTo>
                <a:lnTo>
                  <a:pt x="70417" y="0"/>
                </a:lnTo>
                <a:lnTo>
                  <a:pt x="0" y="22082"/>
                </a:lnTo>
                <a:lnTo>
                  <a:pt x="18502" y="52516"/>
                </a:lnTo>
                <a:close/>
              </a:path>
            </a:pathLst>
          </a:custGeom>
          <a:ln w="44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94296" y="1075176"/>
            <a:ext cx="134266" cy="76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09603" y="1195569"/>
            <a:ext cx="175895" cy="25400"/>
          </a:xfrm>
          <a:custGeom>
            <a:avLst/>
            <a:gdLst/>
            <a:ahLst/>
            <a:cxnLst/>
            <a:rect l="l" t="t" r="r" b="b"/>
            <a:pathLst>
              <a:path w="175894" h="25400">
                <a:moveTo>
                  <a:pt x="175477" y="25067"/>
                </a:moveTo>
                <a:lnTo>
                  <a:pt x="0" y="0"/>
                </a:lnTo>
              </a:path>
            </a:pathLst>
          </a:custGeom>
          <a:ln w="44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19324" y="1168387"/>
            <a:ext cx="190500" cy="27305"/>
          </a:xfrm>
          <a:custGeom>
            <a:avLst/>
            <a:gdLst/>
            <a:ahLst/>
            <a:cxnLst/>
            <a:rect l="l" t="t" r="r" b="b"/>
            <a:pathLst>
              <a:path w="190500" h="27305">
                <a:moveTo>
                  <a:pt x="190279" y="27181"/>
                </a:moveTo>
                <a:lnTo>
                  <a:pt x="0" y="0"/>
                </a:lnTo>
              </a:path>
            </a:pathLst>
          </a:custGeom>
          <a:ln w="44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18671" y="1160365"/>
            <a:ext cx="73660" cy="35560"/>
          </a:xfrm>
          <a:custGeom>
            <a:avLst/>
            <a:gdLst/>
            <a:ahLst/>
            <a:cxnLst/>
            <a:rect l="l" t="t" r="r" b="b"/>
            <a:pathLst>
              <a:path w="73659" h="35559">
                <a:moveTo>
                  <a:pt x="73402" y="0"/>
                </a:moveTo>
                <a:lnTo>
                  <a:pt x="0" y="7758"/>
                </a:lnTo>
                <a:lnTo>
                  <a:pt x="68028" y="35204"/>
                </a:lnTo>
              </a:path>
            </a:pathLst>
          </a:custGeom>
          <a:ln w="44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42126" y="2680880"/>
            <a:ext cx="160020" cy="124460"/>
          </a:xfrm>
          <a:custGeom>
            <a:avLst/>
            <a:gdLst/>
            <a:ahLst/>
            <a:cxnLst/>
            <a:rect l="l" t="t" r="r" b="b"/>
            <a:pathLst>
              <a:path w="160019" h="124460">
                <a:moveTo>
                  <a:pt x="159585" y="124119"/>
                </a:moveTo>
                <a:lnTo>
                  <a:pt x="0" y="0"/>
                </a:lnTo>
              </a:path>
            </a:pathLst>
          </a:custGeom>
          <a:ln w="44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67919" y="2623165"/>
            <a:ext cx="74295" cy="57785"/>
          </a:xfrm>
          <a:custGeom>
            <a:avLst/>
            <a:gdLst/>
            <a:ahLst/>
            <a:cxnLst/>
            <a:rect l="l" t="t" r="r" b="b"/>
            <a:pathLst>
              <a:path w="74294" h="57785">
                <a:moveTo>
                  <a:pt x="74206" y="57715"/>
                </a:moveTo>
                <a:lnTo>
                  <a:pt x="0" y="0"/>
                </a:lnTo>
              </a:path>
            </a:pathLst>
          </a:custGeom>
          <a:ln w="44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67785" y="2622994"/>
            <a:ext cx="67945" cy="58419"/>
          </a:xfrm>
          <a:custGeom>
            <a:avLst/>
            <a:gdLst/>
            <a:ahLst/>
            <a:cxnLst/>
            <a:rect l="l" t="t" r="r" b="b"/>
            <a:pathLst>
              <a:path w="67944" h="58419">
                <a:moveTo>
                  <a:pt x="67432" y="29238"/>
                </a:moveTo>
                <a:lnTo>
                  <a:pt x="0" y="0"/>
                </a:lnTo>
                <a:lnTo>
                  <a:pt x="45351" y="57886"/>
                </a:lnTo>
              </a:path>
            </a:pathLst>
          </a:custGeom>
          <a:ln w="44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91490" y="1784561"/>
            <a:ext cx="403225" cy="268605"/>
          </a:xfrm>
          <a:prstGeom prst="rect">
            <a:avLst/>
          </a:prstGeom>
          <a:ln w="4475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215"/>
              </a:spcBef>
            </a:pPr>
            <a:r>
              <a:rPr dirty="0" sz="1050" spc="-5">
                <a:latin typeface="Times New Roman"/>
                <a:cs typeface="Times New Roman"/>
              </a:rPr>
              <a:t>head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497098" y="1784561"/>
            <a:ext cx="268605" cy="268605"/>
          </a:xfrm>
          <a:prstGeom prst="rect">
            <a:avLst/>
          </a:prstGeom>
          <a:ln w="4475">
            <a:solidFill>
              <a:srgbClr val="000000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390"/>
              </a:spcBef>
            </a:pPr>
            <a:r>
              <a:rPr dirty="0" sz="1050" spc="-5">
                <a:latin typeface="Times New Roman"/>
                <a:cs typeface="Times New Roman"/>
              </a:rPr>
              <a:t>42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68438" y="1784561"/>
            <a:ext cx="268605" cy="268605"/>
          </a:xfrm>
          <a:prstGeom prst="rect">
            <a:avLst/>
          </a:prstGeom>
          <a:ln w="4475">
            <a:solidFill>
              <a:srgbClr val="000000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390"/>
              </a:spcBef>
            </a:pPr>
            <a:r>
              <a:rPr dirty="0" sz="1050" spc="-5">
                <a:latin typeface="Times New Roman"/>
                <a:cs typeface="Times New Roman"/>
              </a:rPr>
              <a:t>10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9782" y="1784561"/>
            <a:ext cx="268605" cy="268605"/>
          </a:xfrm>
          <a:prstGeom prst="rect">
            <a:avLst/>
          </a:prstGeom>
          <a:ln w="4475">
            <a:solidFill>
              <a:srgbClr val="000000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390"/>
              </a:spcBef>
            </a:pPr>
            <a:r>
              <a:rPr dirty="0" sz="1050" spc="-5">
                <a:latin typeface="Times New Roman"/>
                <a:cs typeface="Times New Roman"/>
              </a:rPr>
              <a:t>23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11126" y="1784561"/>
            <a:ext cx="268605" cy="268605"/>
          </a:xfrm>
          <a:prstGeom prst="rect">
            <a:avLst/>
          </a:prstGeom>
          <a:ln w="4475">
            <a:solidFill>
              <a:srgbClr val="000000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390"/>
              </a:spcBef>
            </a:pPr>
            <a:r>
              <a:rPr dirty="0" sz="1050" spc="-5">
                <a:latin typeface="Times New Roman"/>
                <a:cs typeface="Times New Roman"/>
              </a:rPr>
              <a:t>60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1490" y="2321635"/>
            <a:ext cx="403225" cy="268605"/>
          </a:xfrm>
          <a:prstGeom prst="rect">
            <a:avLst/>
          </a:prstGeom>
          <a:ln w="4475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215"/>
              </a:spcBef>
            </a:pPr>
            <a:r>
              <a:rPr dirty="0" sz="1050" spc="-5">
                <a:latin typeface="Times New Roman"/>
                <a:cs typeface="Times New Roman"/>
              </a:rPr>
              <a:t>tail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1490" y="978950"/>
            <a:ext cx="403225" cy="268605"/>
          </a:xfrm>
          <a:prstGeom prst="rect">
            <a:avLst/>
          </a:prstGeom>
          <a:ln w="4475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215"/>
              </a:spcBef>
            </a:pPr>
            <a:r>
              <a:rPr dirty="0" sz="1050" spc="-5">
                <a:latin typeface="Times New Roman"/>
                <a:cs typeface="Times New Roman"/>
              </a:rPr>
              <a:t>head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79786" y="1102163"/>
            <a:ext cx="545465" cy="184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5" b="1" i="1">
                <a:solidFill>
                  <a:srgbClr val="0000FF"/>
                </a:solidFill>
                <a:latin typeface="Times New Roman"/>
                <a:cs typeface="Times New Roman"/>
              </a:rPr>
              <a:t>empty</a:t>
            </a:r>
            <a:r>
              <a:rPr dirty="0" sz="1050" spc="-60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50" spc="-5" b="1" i="1">
                <a:solidFill>
                  <a:srgbClr val="0000FF"/>
                </a:solidFill>
                <a:latin typeface="Times New Roman"/>
                <a:cs typeface="Times New Roman"/>
              </a:rPr>
              <a:t>list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47323" y="2793946"/>
            <a:ext cx="1016635" cy="184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5" b="1" i="1">
                <a:solidFill>
                  <a:srgbClr val="0000FF"/>
                </a:solidFill>
                <a:latin typeface="Times New Roman"/>
                <a:cs typeface="Times New Roman"/>
              </a:rPr>
              <a:t>explicit link to</a:t>
            </a:r>
            <a:r>
              <a:rPr dirty="0" sz="1050" spc="-50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50" spc="-5" b="1" i="1">
                <a:solidFill>
                  <a:srgbClr val="0000FF"/>
                </a:solidFill>
                <a:latin typeface="Times New Roman"/>
                <a:cs typeface="Times New Roman"/>
              </a:rPr>
              <a:t>tail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12712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5"/>
              <a:t>Defnition </a:t>
            </a:r>
            <a:r>
              <a:rPr dirty="0" spc="-5"/>
              <a:t>of </a:t>
            </a:r>
            <a:r>
              <a:rPr dirty="0" spc="75"/>
              <a:t>a</a:t>
            </a:r>
            <a:r>
              <a:rPr dirty="0" spc="50"/>
              <a:t> </a:t>
            </a:r>
            <a:r>
              <a:rPr dirty="0" spc="4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44" y="569450"/>
            <a:ext cx="3913504" cy="22504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linked list </a:t>
            </a:r>
            <a:r>
              <a:rPr dirty="0" sz="900">
                <a:latin typeface="Calibri"/>
                <a:cs typeface="Calibri"/>
              </a:rPr>
              <a:t>or </a:t>
            </a:r>
            <a:r>
              <a:rPr dirty="0" sz="900" spc="5">
                <a:latin typeface="Calibri"/>
                <a:cs typeface="Calibri"/>
              </a:rPr>
              <a:t>just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list </a:t>
            </a:r>
            <a:r>
              <a:rPr dirty="0" sz="900" spc="35">
                <a:latin typeface="Calibri"/>
                <a:cs typeface="Calibri"/>
              </a:rPr>
              <a:t>consists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0">
                <a:latin typeface="Calibri"/>
                <a:cs typeface="Calibri"/>
              </a:rPr>
              <a:t>collection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30">
                <a:latin typeface="Calibri"/>
                <a:cs typeface="Calibri"/>
              </a:rPr>
              <a:t>any </a:t>
            </a:r>
            <a:r>
              <a:rPr dirty="0" sz="900" spc="15">
                <a:latin typeface="Calibri"/>
                <a:cs typeface="Calibri"/>
              </a:rPr>
              <a:t>number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5">
                <a:latin typeface="Calibri"/>
                <a:cs typeface="Calibri"/>
              </a:rPr>
              <a:t>items </a:t>
            </a:r>
            <a:r>
              <a:rPr dirty="0" sz="900" spc="-5">
                <a:latin typeface="Calibri"/>
                <a:cs typeface="Calibri"/>
              </a:rPr>
              <a:t>of 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5">
                <a:latin typeface="Calibri"/>
                <a:cs typeface="Calibri"/>
              </a:rPr>
              <a:t>same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type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15">
                <a:latin typeface="Calibri"/>
                <a:cs typeface="Calibri"/>
              </a:rPr>
              <a:t>which items </a:t>
            </a:r>
            <a:r>
              <a:rPr dirty="0" sz="900" spc="30">
                <a:latin typeface="Calibri"/>
                <a:cs typeface="Calibri"/>
              </a:rPr>
              <a:t>may</a:t>
            </a:r>
            <a:r>
              <a:rPr dirty="0" sz="900" spc="200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be: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</a:t>
            </a:r>
            <a:r>
              <a:rPr dirty="0" baseline="9259" sz="900" spc="195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inserted</a:t>
            </a:r>
            <a:endParaRPr sz="9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  <a:spcBef>
                <a:spcPts val="310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</a:t>
            </a:r>
            <a:r>
              <a:rPr dirty="0" baseline="9259" sz="900" spc="195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deleted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0">
                <a:latin typeface="Calibri"/>
                <a:cs typeface="Calibri"/>
              </a:rPr>
              <a:t>at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any </a:t>
            </a:r>
            <a:r>
              <a:rPr dirty="0" sz="900" spc="35" b="1">
                <a:solidFill>
                  <a:srgbClr val="FF0000"/>
                </a:solidFill>
                <a:latin typeface="Calibri"/>
                <a:cs typeface="Calibri"/>
              </a:rPr>
              <a:t>point </a:t>
            </a:r>
            <a:r>
              <a:rPr dirty="0" sz="900" spc="40" b="1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dirty="0" sz="900" spc="25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900" spc="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900" spc="35" b="1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r>
              <a:rPr dirty="0" sz="900" spc="3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 marR="53340">
              <a:lnSpc>
                <a:spcPct val="101000"/>
              </a:lnSpc>
              <a:spcBef>
                <a:spcPts val="710"/>
              </a:spcBef>
            </a:pPr>
            <a:r>
              <a:rPr dirty="0" sz="900" spc="55">
                <a:latin typeface="Calibri"/>
                <a:cs typeface="Calibri"/>
              </a:rPr>
              <a:t>Since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insertion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deletion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25">
                <a:latin typeface="Calibri"/>
                <a:cs typeface="Calibri"/>
              </a:rPr>
              <a:t>occur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anywhere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">
                <a:latin typeface="Calibri"/>
                <a:cs typeface="Calibri"/>
              </a:rPr>
              <a:t>list, </a:t>
            </a:r>
            <a:r>
              <a:rPr dirty="0" sz="900" spc="10">
                <a:latin typeface="Calibri"/>
                <a:cs typeface="Calibri"/>
              </a:rPr>
              <a:t>this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structure 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25">
                <a:latin typeface="Calibri"/>
                <a:cs typeface="Calibri"/>
              </a:rPr>
              <a:t>very </a:t>
            </a:r>
            <a:r>
              <a:rPr dirty="0" sz="900" spc="25">
                <a:latin typeface="Calibri"/>
                <a:cs typeface="Calibri"/>
              </a:rPr>
              <a:t>general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15">
                <a:latin typeface="Calibri"/>
                <a:cs typeface="Calibri"/>
              </a:rPr>
              <a:t>only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-10">
                <a:latin typeface="Calibri"/>
                <a:cs typeface="Calibri"/>
              </a:rPr>
              <a:t>few </a:t>
            </a:r>
            <a:r>
              <a:rPr dirty="0" sz="900" spc="10">
                <a:latin typeface="Calibri"/>
                <a:cs typeface="Calibri"/>
              </a:rPr>
              <a:t>restrictions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5">
                <a:latin typeface="Calibri"/>
                <a:cs typeface="Calibri"/>
              </a:rPr>
              <a:t>its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structure </a:t>
            </a:r>
            <a:r>
              <a:rPr dirty="0" sz="900">
                <a:latin typeface="Calibri"/>
                <a:cs typeface="Calibri"/>
              </a:rPr>
              <a:t>or</a:t>
            </a:r>
            <a:r>
              <a:rPr dirty="0" sz="900" spc="-50">
                <a:latin typeface="Calibri"/>
                <a:cs typeface="Calibri"/>
              </a:rPr>
              <a:t>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operations</a:t>
            </a:r>
            <a:r>
              <a:rPr dirty="0" sz="900" spc="5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 marR="50165">
              <a:lnSpc>
                <a:spcPct val="101000"/>
              </a:lnSpc>
              <a:spcBef>
                <a:spcPts val="710"/>
              </a:spcBef>
            </a:pPr>
            <a:r>
              <a:rPr dirty="0" sz="900" spc="30">
                <a:latin typeface="Calibri"/>
                <a:cs typeface="Calibri"/>
              </a:rPr>
              <a:t>For </a:t>
            </a:r>
            <a:r>
              <a:rPr dirty="0" sz="900" spc="25">
                <a:latin typeface="Calibri"/>
                <a:cs typeface="Calibri"/>
              </a:rPr>
              <a:t>example, </a:t>
            </a:r>
            <a:r>
              <a:rPr dirty="0" sz="900" spc="10">
                <a:latin typeface="Calibri"/>
                <a:cs typeface="Calibri"/>
              </a:rPr>
              <a:t>insertion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5">
                <a:latin typeface="Calibri"/>
                <a:cs typeface="Calibri"/>
              </a:rPr>
              <a:t>deletion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25">
                <a:latin typeface="Calibri"/>
                <a:cs typeface="Calibri"/>
              </a:rPr>
              <a:t>occur </a:t>
            </a:r>
            <a:r>
              <a:rPr dirty="0" sz="900" spc="0">
                <a:latin typeface="Calibri"/>
                <a:cs typeface="Calibri"/>
              </a:rPr>
              <a:t>at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both </a:t>
            </a:r>
            <a:r>
              <a:rPr dirty="0" sz="900" spc="75" b="1">
                <a:solidFill>
                  <a:srgbClr val="0000FF"/>
                </a:solidFill>
                <a:latin typeface="Calibri"/>
                <a:cs typeface="Calibri"/>
              </a:rPr>
              <a:t>ends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list</a:t>
            </a:r>
            <a:r>
              <a:rPr dirty="0" sz="900" spc="35">
                <a:latin typeface="Calibri"/>
                <a:cs typeface="Calibri"/>
              </a:rPr>
              <a:t>,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0">
                <a:latin typeface="Calibri"/>
                <a:cs typeface="Calibri"/>
              </a:rPr>
              <a:t>well 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anywhere in</a:t>
            </a:r>
            <a:r>
              <a:rPr dirty="0" sz="900" spc="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between</a:t>
            </a:r>
            <a:r>
              <a:rPr dirty="0" sz="900" spc="3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 marR="387350">
              <a:lnSpc>
                <a:spcPct val="101000"/>
              </a:lnSpc>
              <a:spcBef>
                <a:spcPts val="705"/>
              </a:spcBef>
            </a:pPr>
            <a:r>
              <a:rPr dirty="0" sz="900" spc="25">
                <a:latin typeface="Calibri"/>
                <a:cs typeface="Calibri"/>
              </a:rPr>
              <a:t>Unlike </a:t>
            </a:r>
            <a:r>
              <a:rPr dirty="0" sz="900" spc="40">
                <a:latin typeface="Calibri"/>
                <a:cs typeface="Calibri"/>
              </a:rPr>
              <a:t>some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5">
                <a:latin typeface="Calibri"/>
                <a:cs typeface="Calibri"/>
              </a:rPr>
              <a:t>structures we </a:t>
            </a:r>
            <a:r>
              <a:rPr dirty="0" sz="900" spc="30">
                <a:latin typeface="Calibri"/>
                <a:cs typeface="Calibri"/>
              </a:rPr>
              <a:t>have </a:t>
            </a:r>
            <a:r>
              <a:rPr dirty="0" sz="900" spc="25">
                <a:latin typeface="Calibri"/>
                <a:cs typeface="Calibri"/>
              </a:rPr>
              <a:t>already </a:t>
            </a:r>
            <a:r>
              <a:rPr dirty="0" sz="900" spc="40">
                <a:latin typeface="Calibri"/>
                <a:cs typeface="Calibri"/>
              </a:rPr>
              <a:t>seen, </a:t>
            </a:r>
            <a:r>
              <a:rPr dirty="0" sz="900" spc="30">
                <a:latin typeface="Calibri"/>
                <a:cs typeface="Calibri"/>
              </a:rPr>
              <a:t>e.g. </a:t>
            </a:r>
            <a:r>
              <a:rPr dirty="0" sz="900" spc="125">
                <a:latin typeface="Calibri"/>
                <a:cs typeface="Calibri"/>
              </a:rPr>
              <a:t>BST </a:t>
            </a:r>
            <a:r>
              <a:rPr dirty="0" sz="900">
                <a:latin typeface="Calibri"/>
                <a:cs typeface="Calibri"/>
              </a:rPr>
              <a:t>or  </a:t>
            </a:r>
            <a:r>
              <a:rPr dirty="0" sz="900" spc="25">
                <a:latin typeface="Calibri"/>
                <a:cs typeface="Calibri"/>
              </a:rPr>
              <a:t>AVL-tree, </a:t>
            </a:r>
            <a:r>
              <a:rPr dirty="0" sz="900" spc="15">
                <a:latin typeface="Calibri"/>
                <a:cs typeface="Calibri"/>
              </a:rPr>
              <a:t>which </a:t>
            </a:r>
            <a:r>
              <a:rPr dirty="0" sz="900" spc="30">
                <a:latin typeface="Calibri"/>
                <a:cs typeface="Calibri"/>
              </a:rPr>
              <a:t>have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-15">
                <a:latin typeface="Calibri"/>
                <a:cs typeface="Calibri"/>
              </a:rPr>
              <a:t>lot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10">
                <a:latin typeface="Calibri"/>
                <a:cs typeface="Calibri"/>
              </a:rPr>
              <a:t>restrictions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0">
                <a:latin typeface="Calibri"/>
                <a:cs typeface="Calibri"/>
              </a:rPr>
              <a:t>both </a:t>
            </a:r>
            <a:r>
              <a:rPr dirty="0" sz="900">
                <a:latin typeface="Calibri"/>
                <a:cs typeface="Calibri"/>
              </a:rPr>
              <a:t>their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30">
                <a:latin typeface="Calibri"/>
                <a:cs typeface="Calibri"/>
              </a:rPr>
              <a:t>and  </a:t>
            </a:r>
            <a:r>
              <a:rPr dirty="0" sz="900" spc="15">
                <a:latin typeface="Calibri"/>
                <a:cs typeface="Calibri"/>
              </a:rPr>
              <a:t>operations.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60274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10"/>
              <a:t>Additional </a:t>
            </a:r>
            <a:r>
              <a:rPr dirty="0" spc="40"/>
              <a:t>List</a:t>
            </a:r>
            <a:r>
              <a:rPr dirty="0" spc="75"/>
              <a:t> </a:t>
            </a:r>
            <a:r>
              <a:rPr dirty="0" spc="25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44" y="381541"/>
            <a:ext cx="4193540" cy="2726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5">
                <a:latin typeface="Calibri"/>
                <a:cs typeface="Calibri"/>
              </a:rPr>
              <a:t>Other </a:t>
            </a:r>
            <a:r>
              <a:rPr dirty="0" sz="900" spc="25">
                <a:latin typeface="Calibri"/>
                <a:cs typeface="Calibri"/>
              </a:rPr>
              <a:t>common </a:t>
            </a:r>
            <a:r>
              <a:rPr dirty="0" sz="900" spc="15">
                <a:latin typeface="Calibri"/>
                <a:cs typeface="Calibri"/>
              </a:rPr>
              <a:t>operations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5">
                <a:latin typeface="Calibri"/>
                <a:cs typeface="Calibri"/>
              </a:rPr>
              <a:t>performed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0">
                <a:latin typeface="Calibri"/>
                <a:cs typeface="Calibri"/>
              </a:rPr>
              <a:t>list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are: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clear </a:t>
            </a:r>
            <a:r>
              <a:rPr dirty="0" sz="900" spc="50">
                <a:latin typeface="Calibri"/>
                <a:cs typeface="Calibri"/>
              </a:rPr>
              <a:t>– </a:t>
            </a:r>
            <a:r>
              <a:rPr dirty="0" sz="900" spc="15">
                <a:latin typeface="Calibri"/>
                <a:cs typeface="Calibri"/>
              </a:rPr>
              <a:t>remove </a:t>
            </a:r>
            <a:r>
              <a:rPr dirty="0" sz="900" spc="10">
                <a:latin typeface="Calibri"/>
                <a:cs typeface="Calibri"/>
              </a:rPr>
              <a:t>all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items </a:t>
            </a:r>
            <a:r>
              <a:rPr dirty="0" sz="900" spc="0">
                <a:latin typeface="Calibri"/>
                <a:cs typeface="Calibri"/>
              </a:rPr>
              <a:t>in the</a:t>
            </a:r>
            <a:r>
              <a:rPr dirty="0" sz="900" spc="10">
                <a:latin typeface="Calibri"/>
                <a:cs typeface="Calibri"/>
              </a:rPr>
              <a:t> </a:t>
            </a:r>
            <a:r>
              <a:rPr dirty="0" sz="900" spc="0">
                <a:latin typeface="Calibri"/>
                <a:cs typeface="Calibri"/>
              </a:rPr>
              <a:t>list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6379" marR="461645" indent="-126364">
              <a:lnSpc>
                <a:spcPct val="101000"/>
              </a:lnSpc>
              <a:spcBef>
                <a:spcPts val="5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75" b="1">
                <a:solidFill>
                  <a:srgbClr val="0000FF"/>
                </a:solidFill>
                <a:latin typeface="Calibri"/>
                <a:cs typeface="Calibri"/>
              </a:rPr>
              <a:t>frst,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last </a:t>
            </a:r>
            <a:r>
              <a:rPr dirty="0" sz="900" spc="50">
                <a:latin typeface="Calibri"/>
                <a:cs typeface="Calibri"/>
              </a:rPr>
              <a:t>– </a:t>
            </a:r>
            <a:r>
              <a:rPr dirty="0" sz="900" spc="0">
                <a:latin typeface="Calibri"/>
                <a:cs typeface="Calibri"/>
              </a:rPr>
              <a:t>return the </a:t>
            </a:r>
            <a:r>
              <a:rPr dirty="0" sz="900" spc="25">
                <a:latin typeface="Calibri"/>
                <a:cs typeface="Calibri"/>
              </a:rPr>
              <a:t>value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frst/last </a:t>
            </a:r>
            <a:r>
              <a:rPr dirty="0" sz="900">
                <a:latin typeface="Calibri"/>
                <a:cs typeface="Calibri"/>
              </a:rPr>
              <a:t>item </a:t>
            </a:r>
            <a:r>
              <a:rPr dirty="0" sz="900" spc="0">
                <a:latin typeface="Calibri"/>
                <a:cs typeface="Calibri"/>
              </a:rPr>
              <a:t>in the </a:t>
            </a:r>
            <a:r>
              <a:rPr dirty="0" sz="900" spc="5">
                <a:latin typeface="Calibri"/>
                <a:cs typeface="Calibri"/>
              </a:rPr>
              <a:t>list, </a:t>
            </a:r>
            <a:r>
              <a:rPr dirty="0" sz="900" spc="25" b="1">
                <a:solidFill>
                  <a:srgbClr val="FF0000"/>
                </a:solidFill>
                <a:latin typeface="Calibri"/>
                <a:cs typeface="Calibri"/>
              </a:rPr>
              <a:t>but </a:t>
            </a:r>
            <a:r>
              <a:rPr dirty="0" sz="900" spc="55" b="1">
                <a:solidFill>
                  <a:srgbClr val="FF0000"/>
                </a:solidFill>
                <a:latin typeface="Calibri"/>
                <a:cs typeface="Calibri"/>
              </a:rPr>
              <a:t>do </a:t>
            </a:r>
            <a:r>
              <a:rPr dirty="0" sz="900" spc="30" b="1">
                <a:solidFill>
                  <a:srgbClr val="FF0000"/>
                </a:solidFill>
                <a:latin typeface="Calibri"/>
                <a:cs typeface="Calibri"/>
              </a:rPr>
              <a:t>not 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remove </a:t>
            </a:r>
            <a:r>
              <a:rPr dirty="0" sz="900" spc="0" b="1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dirty="0" sz="900" spc="30" b="1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dirty="0" sz="900" spc="25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900" spc="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900" spc="35" b="1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r>
              <a:rPr dirty="0" sz="900" spc="3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6379" marR="367030" indent="-126364">
              <a:lnSpc>
                <a:spcPct val="101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length </a:t>
            </a:r>
            <a:r>
              <a:rPr dirty="0" sz="900" spc="50">
                <a:latin typeface="Calibri"/>
                <a:cs typeface="Calibri"/>
              </a:rPr>
              <a:t>– </a:t>
            </a:r>
            <a:r>
              <a:rPr dirty="0" sz="900" spc="0">
                <a:latin typeface="Calibri"/>
                <a:cs typeface="Calibri"/>
              </a:rPr>
              <a:t>return the </a:t>
            </a:r>
            <a:r>
              <a:rPr dirty="0" sz="900" spc="15">
                <a:latin typeface="Calibri"/>
                <a:cs typeface="Calibri"/>
              </a:rPr>
              <a:t>number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15">
                <a:latin typeface="Calibri"/>
                <a:cs typeface="Calibri"/>
              </a:rPr>
              <a:t>items </a:t>
            </a:r>
            <a:r>
              <a:rPr dirty="0" sz="900" spc="0">
                <a:latin typeface="Calibri"/>
                <a:cs typeface="Calibri"/>
              </a:rPr>
              <a:t>in the </a:t>
            </a:r>
            <a:r>
              <a:rPr dirty="0" sz="900" spc="5">
                <a:latin typeface="Calibri"/>
                <a:cs typeface="Calibri"/>
              </a:rPr>
              <a:t>list,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 spc="10">
                <a:latin typeface="Calibri"/>
                <a:cs typeface="Calibri"/>
              </a:rPr>
              <a:t>empty </a:t>
            </a:r>
            <a:r>
              <a:rPr dirty="0" sz="900" spc="0">
                <a:latin typeface="Calibri"/>
                <a:cs typeface="Calibri"/>
              </a:rPr>
              <a:t>list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10">
                <a:latin typeface="Calibri"/>
                <a:cs typeface="Calibri"/>
              </a:rPr>
              <a:t>length </a:t>
            </a:r>
            <a:r>
              <a:rPr dirty="0" sz="900" spc="25">
                <a:latin typeface="Calibri"/>
                <a:cs typeface="Calibri"/>
              </a:rPr>
              <a:t>0,  </a:t>
            </a:r>
            <a:r>
              <a:rPr dirty="0" sz="900" spc="25">
                <a:latin typeface="Calibri"/>
                <a:cs typeface="Calibri"/>
              </a:rPr>
              <a:t>previous </a:t>
            </a:r>
            <a:r>
              <a:rPr dirty="0" sz="900" spc="0">
                <a:latin typeface="Calibri"/>
                <a:cs typeface="Calibri"/>
              </a:rPr>
              <a:t>list </a:t>
            </a:r>
            <a:r>
              <a:rPr dirty="0" sz="900" spc="55">
                <a:latin typeface="Calibri"/>
                <a:cs typeface="Calibri"/>
              </a:rPr>
              <a:t>has </a:t>
            </a:r>
            <a:r>
              <a:rPr dirty="0" sz="900" spc="10">
                <a:latin typeface="Calibri"/>
                <a:cs typeface="Calibri"/>
              </a:rPr>
              <a:t>length</a:t>
            </a:r>
            <a:r>
              <a:rPr dirty="0" sz="900" spc="80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4.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6379" marR="574040" indent="-126364">
              <a:lnSpc>
                <a:spcPct val="101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search </a:t>
            </a:r>
            <a:r>
              <a:rPr dirty="0" sz="900" spc="50">
                <a:latin typeface="Calibri"/>
                <a:cs typeface="Calibri"/>
              </a:rPr>
              <a:t>– </a:t>
            </a:r>
            <a:r>
              <a:rPr dirty="0" sz="900" spc="40">
                <a:latin typeface="Calibri"/>
                <a:cs typeface="Calibri"/>
              </a:rPr>
              <a:t>search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>
                <a:latin typeface="Calibri"/>
                <a:cs typeface="Calibri"/>
              </a:rPr>
              <a:t>item </a:t>
            </a:r>
            <a:r>
              <a:rPr dirty="0" sz="900" spc="0">
                <a:latin typeface="Calibri"/>
                <a:cs typeface="Calibri"/>
              </a:rPr>
              <a:t>in the </a:t>
            </a:r>
            <a:r>
              <a:rPr dirty="0" sz="900" spc="5">
                <a:latin typeface="Calibri"/>
                <a:cs typeface="Calibri"/>
              </a:rPr>
              <a:t>list, </a:t>
            </a:r>
            <a:r>
              <a:rPr dirty="0" sz="900" spc="15">
                <a:latin typeface="Calibri"/>
                <a:cs typeface="Calibri"/>
              </a:rPr>
              <a:t>by traversing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">
                <a:latin typeface="Calibri"/>
                <a:cs typeface="Calibri"/>
              </a:rPr>
              <a:t>list, </a:t>
            </a:r>
            <a:r>
              <a:rPr dirty="0" sz="900" spc="25">
                <a:latin typeface="Calibri"/>
                <a:cs typeface="Calibri"/>
              </a:rPr>
              <a:t>usually  </a:t>
            </a:r>
            <a:r>
              <a:rPr dirty="0" sz="900" spc="15">
                <a:latin typeface="Calibri"/>
                <a:cs typeface="Calibri"/>
              </a:rPr>
              <a:t>working </a:t>
            </a:r>
            <a:r>
              <a:rPr dirty="0" sz="900">
                <a:latin typeface="Calibri"/>
                <a:cs typeface="Calibri"/>
              </a:rPr>
              <a:t>from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5">
                <a:latin typeface="Calibri"/>
                <a:cs typeface="Calibri"/>
              </a:rPr>
              <a:t>head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tail.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isEmpty </a:t>
            </a:r>
            <a:r>
              <a:rPr dirty="0" sz="900" spc="50">
                <a:latin typeface="Calibri"/>
                <a:cs typeface="Calibri"/>
              </a:rPr>
              <a:t>– </a:t>
            </a:r>
            <a:r>
              <a:rPr dirty="0" sz="900" spc="15">
                <a:latin typeface="Calibri"/>
                <a:cs typeface="Calibri"/>
              </a:rPr>
              <a:t>indicate </a:t>
            </a:r>
            <a:r>
              <a:rPr dirty="0" sz="900" spc="-20">
                <a:latin typeface="Calibri"/>
                <a:cs typeface="Calibri"/>
              </a:rPr>
              <a:t>if </a:t>
            </a:r>
            <a:r>
              <a:rPr dirty="0" sz="900" spc="0">
                <a:latin typeface="Calibri"/>
                <a:cs typeface="Calibri"/>
              </a:rPr>
              <a:t>the list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>
                <a:latin typeface="Calibri"/>
                <a:cs typeface="Calibri"/>
              </a:rPr>
              <a:t>empty, </a:t>
            </a:r>
            <a:r>
              <a:rPr dirty="0" sz="900" spc="10">
                <a:latin typeface="Calibri"/>
                <a:cs typeface="Calibri"/>
              </a:rPr>
              <a:t>i.e. </a:t>
            </a:r>
            <a:r>
              <a:rPr dirty="0" sz="900" spc="15">
                <a:latin typeface="Calibri"/>
                <a:cs typeface="Calibri"/>
              </a:rPr>
              <a:t>no items </a:t>
            </a:r>
            <a:r>
              <a:rPr dirty="0" sz="900" spc="0">
                <a:latin typeface="Calibri"/>
                <a:cs typeface="Calibri"/>
              </a:rPr>
              <a:t>in the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list.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30">
                <a:latin typeface="Calibri"/>
                <a:cs typeface="Calibri"/>
              </a:rPr>
              <a:t>For </a:t>
            </a:r>
            <a:r>
              <a:rPr dirty="0" sz="900" spc="25">
                <a:latin typeface="Calibri"/>
                <a:cs typeface="Calibri"/>
              </a:rPr>
              <a:t>comparison </a:t>
            </a:r>
            <a:r>
              <a:rPr dirty="0" sz="900" spc="60">
                <a:latin typeface="Calibri"/>
                <a:cs typeface="Calibri"/>
              </a:rPr>
              <a:t>see </a:t>
            </a:r>
            <a:r>
              <a:rPr dirty="0" sz="900" spc="40">
                <a:latin typeface="Calibri"/>
                <a:cs typeface="Calibri"/>
              </a:rPr>
              <a:t>Java’s </a:t>
            </a:r>
            <a:r>
              <a:rPr dirty="0" sz="900" spc="30">
                <a:latin typeface="Calibri"/>
                <a:cs typeface="Calibri"/>
              </a:rPr>
              <a:t>List </a:t>
            </a:r>
            <a:r>
              <a:rPr dirty="0" sz="900" spc="55">
                <a:latin typeface="Calibri"/>
                <a:cs typeface="Calibri"/>
              </a:rPr>
              <a:t>class </a:t>
            </a:r>
            <a:r>
              <a:rPr dirty="0" sz="900" spc="25">
                <a:latin typeface="Calibri"/>
                <a:cs typeface="Calibri"/>
              </a:rPr>
              <a:t>methods: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latin typeface="Courier New"/>
                <a:cs typeface="Courier New"/>
                <a:hlinkClick r:id="rId2"/>
              </a:rPr>
              <a:t>https://docs.oracle.com/javase/9/docs/api/java/util/List.html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22110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5"/>
              <a:t>Doubly </a:t>
            </a:r>
            <a:r>
              <a:rPr dirty="0" spc="40"/>
              <a:t>Linked</a:t>
            </a:r>
            <a:r>
              <a:rPr dirty="0" spc="25"/>
              <a:t> </a:t>
            </a:r>
            <a:r>
              <a:rPr dirty="0" spc="5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1585575" y="2083171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5" h="205105">
                <a:moveTo>
                  <a:pt x="0" y="204604"/>
                </a:moveTo>
                <a:lnTo>
                  <a:pt x="204604" y="204604"/>
                </a:lnTo>
                <a:lnTo>
                  <a:pt x="204604" y="0"/>
                </a:lnTo>
                <a:lnTo>
                  <a:pt x="0" y="0"/>
                </a:lnTo>
                <a:lnTo>
                  <a:pt x="0" y="204604"/>
                </a:lnTo>
                <a:close/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99382" y="2083171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5" h="205105">
                <a:moveTo>
                  <a:pt x="0" y="204604"/>
                </a:moveTo>
                <a:lnTo>
                  <a:pt x="204601" y="204604"/>
                </a:lnTo>
                <a:lnTo>
                  <a:pt x="204601" y="0"/>
                </a:lnTo>
                <a:lnTo>
                  <a:pt x="0" y="0"/>
                </a:lnTo>
                <a:lnTo>
                  <a:pt x="0" y="204604"/>
                </a:lnTo>
                <a:close/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3194" y="2083171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5" h="205105">
                <a:moveTo>
                  <a:pt x="0" y="204604"/>
                </a:moveTo>
                <a:lnTo>
                  <a:pt x="204604" y="204604"/>
                </a:lnTo>
                <a:lnTo>
                  <a:pt x="204604" y="0"/>
                </a:lnTo>
                <a:lnTo>
                  <a:pt x="0" y="0"/>
                </a:lnTo>
                <a:lnTo>
                  <a:pt x="0" y="204604"/>
                </a:lnTo>
                <a:close/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26998" y="2083171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5">
                <a:moveTo>
                  <a:pt x="0" y="204604"/>
                </a:moveTo>
                <a:lnTo>
                  <a:pt x="204601" y="204604"/>
                </a:lnTo>
                <a:lnTo>
                  <a:pt x="204601" y="0"/>
                </a:lnTo>
                <a:lnTo>
                  <a:pt x="0" y="0"/>
                </a:lnTo>
                <a:lnTo>
                  <a:pt x="0" y="204604"/>
                </a:lnTo>
                <a:close/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90177" y="2042250"/>
            <a:ext cx="377190" cy="102870"/>
          </a:xfrm>
          <a:custGeom>
            <a:avLst/>
            <a:gdLst/>
            <a:ahLst/>
            <a:cxnLst/>
            <a:rect l="l" t="t" r="r" b="b"/>
            <a:pathLst>
              <a:path w="377189" h="102869">
                <a:moveTo>
                  <a:pt x="0" y="102303"/>
                </a:moveTo>
                <a:lnTo>
                  <a:pt x="32096" y="66934"/>
                </a:lnTo>
                <a:lnTo>
                  <a:pt x="69700" y="38472"/>
                </a:lnTo>
                <a:lnTo>
                  <a:pt x="111716" y="17463"/>
                </a:lnTo>
                <a:lnTo>
                  <a:pt x="157050" y="4457"/>
                </a:lnTo>
                <a:lnTo>
                  <a:pt x="204606" y="0"/>
                </a:lnTo>
                <a:lnTo>
                  <a:pt x="252158" y="4457"/>
                </a:lnTo>
                <a:lnTo>
                  <a:pt x="297490" y="17463"/>
                </a:lnTo>
                <a:lnTo>
                  <a:pt x="339505" y="38472"/>
                </a:lnTo>
                <a:lnTo>
                  <a:pt x="376982" y="66838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67159" y="2109089"/>
            <a:ext cx="27305" cy="30480"/>
          </a:xfrm>
          <a:custGeom>
            <a:avLst/>
            <a:gdLst/>
            <a:ahLst/>
            <a:cxnLst/>
            <a:rect l="l" t="t" r="r" b="b"/>
            <a:pathLst>
              <a:path w="27305" h="30480">
                <a:moveTo>
                  <a:pt x="0" y="0"/>
                </a:moveTo>
                <a:lnTo>
                  <a:pt x="126" y="95"/>
                </a:lnTo>
                <a:lnTo>
                  <a:pt x="27137" y="29861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46639" y="2089992"/>
            <a:ext cx="48260" cy="49530"/>
          </a:xfrm>
          <a:custGeom>
            <a:avLst/>
            <a:gdLst/>
            <a:ahLst/>
            <a:cxnLst/>
            <a:rect l="l" t="t" r="r" b="b"/>
            <a:pathLst>
              <a:path w="48260" h="49530">
                <a:moveTo>
                  <a:pt x="19554" y="0"/>
                </a:moveTo>
                <a:lnTo>
                  <a:pt x="0" y="19097"/>
                </a:lnTo>
                <a:lnTo>
                  <a:pt x="47740" y="49103"/>
                </a:lnTo>
                <a:lnTo>
                  <a:pt x="19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46639" y="2089992"/>
            <a:ext cx="48260" cy="49530"/>
          </a:xfrm>
          <a:custGeom>
            <a:avLst/>
            <a:gdLst/>
            <a:ahLst/>
            <a:cxnLst/>
            <a:rect l="l" t="t" r="r" b="b"/>
            <a:pathLst>
              <a:path w="48260" h="49530">
                <a:moveTo>
                  <a:pt x="0" y="19097"/>
                </a:moveTo>
                <a:lnTo>
                  <a:pt x="47740" y="49103"/>
                </a:lnTo>
                <a:lnTo>
                  <a:pt x="19554" y="0"/>
                </a:lnTo>
                <a:lnTo>
                  <a:pt x="0" y="19097"/>
                </a:lnTo>
                <a:close/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46953" y="2300959"/>
            <a:ext cx="295910" cy="48895"/>
          </a:xfrm>
          <a:custGeom>
            <a:avLst/>
            <a:gdLst/>
            <a:ahLst/>
            <a:cxnLst/>
            <a:rect l="l" t="t" r="r" b="b"/>
            <a:pathLst>
              <a:path w="295910" h="48894">
                <a:moveTo>
                  <a:pt x="295657" y="0"/>
                </a:moveTo>
                <a:lnTo>
                  <a:pt x="282750" y="9779"/>
                </a:lnTo>
                <a:lnTo>
                  <a:pt x="240733" y="30805"/>
                </a:lnTo>
                <a:lnTo>
                  <a:pt x="195394" y="43824"/>
                </a:lnTo>
                <a:lnTo>
                  <a:pt x="147829" y="48286"/>
                </a:lnTo>
                <a:lnTo>
                  <a:pt x="100265" y="43824"/>
                </a:lnTo>
                <a:lnTo>
                  <a:pt x="54925" y="30805"/>
                </a:lnTo>
                <a:lnTo>
                  <a:pt x="12907" y="9779"/>
                </a:lnTo>
                <a:lnTo>
                  <a:pt x="0" y="0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42611" y="2282319"/>
            <a:ext cx="24765" cy="19050"/>
          </a:xfrm>
          <a:custGeom>
            <a:avLst/>
            <a:gdLst/>
            <a:ahLst/>
            <a:cxnLst/>
            <a:rect l="l" t="t" r="r" b="b"/>
            <a:pathLst>
              <a:path w="24764" h="19050">
                <a:moveTo>
                  <a:pt x="24601" y="0"/>
                </a:moveTo>
                <a:lnTo>
                  <a:pt x="0" y="18640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95271" y="2252475"/>
            <a:ext cx="52069" cy="48895"/>
          </a:xfrm>
          <a:custGeom>
            <a:avLst/>
            <a:gdLst/>
            <a:ahLst/>
            <a:cxnLst/>
            <a:rect l="l" t="t" r="r" b="b"/>
            <a:pathLst>
              <a:path w="52069" h="48894">
                <a:moveTo>
                  <a:pt x="51682" y="48484"/>
                </a:moveTo>
                <a:lnTo>
                  <a:pt x="26989" y="29777"/>
                </a:lnTo>
                <a:lnTo>
                  <a:pt x="0" y="0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67213" y="2246854"/>
            <a:ext cx="32384" cy="35560"/>
          </a:xfrm>
          <a:custGeom>
            <a:avLst/>
            <a:gdLst/>
            <a:ahLst/>
            <a:cxnLst/>
            <a:rect l="l" t="t" r="r" b="b"/>
            <a:pathLst>
              <a:path w="32385" h="35560">
                <a:moveTo>
                  <a:pt x="32169" y="0"/>
                </a:moveTo>
                <a:lnTo>
                  <a:pt x="88" y="35397"/>
                </a:lnTo>
                <a:lnTo>
                  <a:pt x="0" y="35465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95179" y="2252310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0" y="0"/>
                </a:moveTo>
                <a:lnTo>
                  <a:pt x="27284" y="48649"/>
                </a:lnTo>
                <a:lnTo>
                  <a:pt x="47286" y="30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95179" y="2252310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47286" y="30008"/>
                </a:moveTo>
                <a:lnTo>
                  <a:pt x="0" y="0"/>
                </a:lnTo>
                <a:lnTo>
                  <a:pt x="27284" y="48649"/>
                </a:lnTo>
                <a:lnTo>
                  <a:pt x="47286" y="30008"/>
                </a:lnTo>
                <a:close/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03988" y="2042250"/>
            <a:ext cx="377190" cy="102870"/>
          </a:xfrm>
          <a:custGeom>
            <a:avLst/>
            <a:gdLst/>
            <a:ahLst/>
            <a:cxnLst/>
            <a:rect l="l" t="t" r="r" b="b"/>
            <a:pathLst>
              <a:path w="377189" h="102869">
                <a:moveTo>
                  <a:pt x="0" y="102303"/>
                </a:moveTo>
                <a:lnTo>
                  <a:pt x="32096" y="66934"/>
                </a:lnTo>
                <a:lnTo>
                  <a:pt x="69699" y="38472"/>
                </a:lnTo>
                <a:lnTo>
                  <a:pt x="111714" y="17463"/>
                </a:lnTo>
                <a:lnTo>
                  <a:pt x="157046" y="4457"/>
                </a:lnTo>
                <a:lnTo>
                  <a:pt x="204599" y="0"/>
                </a:lnTo>
                <a:lnTo>
                  <a:pt x="252151" y="4457"/>
                </a:lnTo>
                <a:lnTo>
                  <a:pt x="297483" y="17463"/>
                </a:lnTo>
                <a:lnTo>
                  <a:pt x="339499" y="38472"/>
                </a:lnTo>
                <a:lnTo>
                  <a:pt x="376978" y="66838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80967" y="2109089"/>
            <a:ext cx="27305" cy="30480"/>
          </a:xfrm>
          <a:custGeom>
            <a:avLst/>
            <a:gdLst/>
            <a:ahLst/>
            <a:cxnLst/>
            <a:rect l="l" t="t" r="r" b="b"/>
            <a:pathLst>
              <a:path w="27305" h="30480">
                <a:moveTo>
                  <a:pt x="0" y="0"/>
                </a:moveTo>
                <a:lnTo>
                  <a:pt x="126" y="95"/>
                </a:lnTo>
                <a:lnTo>
                  <a:pt x="27142" y="29863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60451" y="2089992"/>
            <a:ext cx="48260" cy="49530"/>
          </a:xfrm>
          <a:custGeom>
            <a:avLst/>
            <a:gdLst/>
            <a:ahLst/>
            <a:cxnLst/>
            <a:rect l="l" t="t" r="r" b="b"/>
            <a:pathLst>
              <a:path w="48260" h="49530">
                <a:moveTo>
                  <a:pt x="19554" y="0"/>
                </a:moveTo>
                <a:lnTo>
                  <a:pt x="0" y="19097"/>
                </a:lnTo>
                <a:lnTo>
                  <a:pt x="47740" y="49103"/>
                </a:lnTo>
                <a:lnTo>
                  <a:pt x="19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60451" y="2089992"/>
            <a:ext cx="48260" cy="49530"/>
          </a:xfrm>
          <a:custGeom>
            <a:avLst/>
            <a:gdLst/>
            <a:ahLst/>
            <a:cxnLst/>
            <a:rect l="l" t="t" r="r" b="b"/>
            <a:pathLst>
              <a:path w="48260" h="49530">
                <a:moveTo>
                  <a:pt x="0" y="19097"/>
                </a:moveTo>
                <a:lnTo>
                  <a:pt x="47740" y="49103"/>
                </a:lnTo>
                <a:lnTo>
                  <a:pt x="19554" y="0"/>
                </a:lnTo>
                <a:lnTo>
                  <a:pt x="0" y="19097"/>
                </a:lnTo>
                <a:close/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60760" y="2300959"/>
            <a:ext cx="295910" cy="48895"/>
          </a:xfrm>
          <a:custGeom>
            <a:avLst/>
            <a:gdLst/>
            <a:ahLst/>
            <a:cxnLst/>
            <a:rect l="l" t="t" r="r" b="b"/>
            <a:pathLst>
              <a:path w="295910" h="48894">
                <a:moveTo>
                  <a:pt x="295657" y="0"/>
                </a:moveTo>
                <a:lnTo>
                  <a:pt x="282750" y="9779"/>
                </a:lnTo>
                <a:lnTo>
                  <a:pt x="240731" y="30805"/>
                </a:lnTo>
                <a:lnTo>
                  <a:pt x="195392" y="43824"/>
                </a:lnTo>
                <a:lnTo>
                  <a:pt x="147827" y="48286"/>
                </a:lnTo>
                <a:lnTo>
                  <a:pt x="100263" y="43824"/>
                </a:lnTo>
                <a:lnTo>
                  <a:pt x="54923" y="30805"/>
                </a:lnTo>
                <a:lnTo>
                  <a:pt x="12906" y="9779"/>
                </a:lnTo>
                <a:lnTo>
                  <a:pt x="0" y="0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56417" y="2282319"/>
            <a:ext cx="24765" cy="19050"/>
          </a:xfrm>
          <a:custGeom>
            <a:avLst/>
            <a:gdLst/>
            <a:ahLst/>
            <a:cxnLst/>
            <a:rect l="l" t="t" r="r" b="b"/>
            <a:pathLst>
              <a:path w="24764" h="19050">
                <a:moveTo>
                  <a:pt x="24603" y="0"/>
                </a:moveTo>
                <a:lnTo>
                  <a:pt x="0" y="18640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09083" y="2252476"/>
            <a:ext cx="52069" cy="48895"/>
          </a:xfrm>
          <a:custGeom>
            <a:avLst/>
            <a:gdLst/>
            <a:ahLst/>
            <a:cxnLst/>
            <a:rect l="l" t="t" r="r" b="b"/>
            <a:pathLst>
              <a:path w="52069" h="48894">
                <a:moveTo>
                  <a:pt x="51676" y="48483"/>
                </a:moveTo>
                <a:lnTo>
                  <a:pt x="26985" y="29775"/>
                </a:lnTo>
                <a:lnTo>
                  <a:pt x="0" y="0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81021" y="2246854"/>
            <a:ext cx="32384" cy="35560"/>
          </a:xfrm>
          <a:custGeom>
            <a:avLst/>
            <a:gdLst/>
            <a:ahLst/>
            <a:cxnLst/>
            <a:rect l="l" t="t" r="r" b="b"/>
            <a:pathLst>
              <a:path w="32385" h="35560">
                <a:moveTo>
                  <a:pt x="32173" y="0"/>
                </a:moveTo>
                <a:lnTo>
                  <a:pt x="88" y="35397"/>
                </a:lnTo>
                <a:lnTo>
                  <a:pt x="0" y="35465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08991" y="2252310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0" y="0"/>
                </a:moveTo>
                <a:lnTo>
                  <a:pt x="27277" y="48649"/>
                </a:lnTo>
                <a:lnTo>
                  <a:pt x="47279" y="30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408991" y="2252310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47279" y="30008"/>
                </a:moveTo>
                <a:lnTo>
                  <a:pt x="0" y="0"/>
                </a:lnTo>
                <a:lnTo>
                  <a:pt x="27277" y="48649"/>
                </a:lnTo>
                <a:lnTo>
                  <a:pt x="47279" y="30008"/>
                </a:lnTo>
                <a:close/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17793" y="2042250"/>
            <a:ext cx="377190" cy="102870"/>
          </a:xfrm>
          <a:custGeom>
            <a:avLst/>
            <a:gdLst/>
            <a:ahLst/>
            <a:cxnLst/>
            <a:rect l="l" t="t" r="r" b="b"/>
            <a:pathLst>
              <a:path w="377189" h="102869">
                <a:moveTo>
                  <a:pt x="0" y="102303"/>
                </a:moveTo>
                <a:lnTo>
                  <a:pt x="32096" y="66934"/>
                </a:lnTo>
                <a:lnTo>
                  <a:pt x="69700" y="38472"/>
                </a:lnTo>
                <a:lnTo>
                  <a:pt x="111716" y="17463"/>
                </a:lnTo>
                <a:lnTo>
                  <a:pt x="157050" y="4457"/>
                </a:lnTo>
                <a:lnTo>
                  <a:pt x="204606" y="0"/>
                </a:lnTo>
                <a:lnTo>
                  <a:pt x="252158" y="4457"/>
                </a:lnTo>
                <a:lnTo>
                  <a:pt x="297490" y="17463"/>
                </a:lnTo>
                <a:lnTo>
                  <a:pt x="339505" y="38472"/>
                </a:lnTo>
                <a:lnTo>
                  <a:pt x="376982" y="66838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94775" y="2109089"/>
            <a:ext cx="27305" cy="30480"/>
          </a:xfrm>
          <a:custGeom>
            <a:avLst/>
            <a:gdLst/>
            <a:ahLst/>
            <a:cxnLst/>
            <a:rect l="l" t="t" r="r" b="b"/>
            <a:pathLst>
              <a:path w="27304" h="30480">
                <a:moveTo>
                  <a:pt x="0" y="0"/>
                </a:moveTo>
                <a:lnTo>
                  <a:pt x="126" y="95"/>
                </a:lnTo>
                <a:lnTo>
                  <a:pt x="27138" y="29861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74255" y="2089992"/>
            <a:ext cx="48260" cy="49530"/>
          </a:xfrm>
          <a:custGeom>
            <a:avLst/>
            <a:gdLst/>
            <a:ahLst/>
            <a:cxnLst/>
            <a:rect l="l" t="t" r="r" b="b"/>
            <a:pathLst>
              <a:path w="48260" h="49530">
                <a:moveTo>
                  <a:pt x="19554" y="0"/>
                </a:moveTo>
                <a:lnTo>
                  <a:pt x="0" y="19097"/>
                </a:lnTo>
                <a:lnTo>
                  <a:pt x="47740" y="49103"/>
                </a:lnTo>
                <a:lnTo>
                  <a:pt x="19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74255" y="2089992"/>
            <a:ext cx="48260" cy="49530"/>
          </a:xfrm>
          <a:custGeom>
            <a:avLst/>
            <a:gdLst/>
            <a:ahLst/>
            <a:cxnLst/>
            <a:rect l="l" t="t" r="r" b="b"/>
            <a:pathLst>
              <a:path w="48260" h="49530">
                <a:moveTo>
                  <a:pt x="0" y="19097"/>
                </a:moveTo>
                <a:lnTo>
                  <a:pt x="47740" y="49103"/>
                </a:lnTo>
                <a:lnTo>
                  <a:pt x="19554" y="0"/>
                </a:lnTo>
                <a:lnTo>
                  <a:pt x="0" y="19097"/>
                </a:lnTo>
                <a:close/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74569" y="2300959"/>
            <a:ext cx="295910" cy="48895"/>
          </a:xfrm>
          <a:custGeom>
            <a:avLst/>
            <a:gdLst/>
            <a:ahLst/>
            <a:cxnLst/>
            <a:rect l="l" t="t" r="r" b="b"/>
            <a:pathLst>
              <a:path w="295910" h="48894">
                <a:moveTo>
                  <a:pt x="295657" y="0"/>
                </a:moveTo>
                <a:lnTo>
                  <a:pt x="282750" y="9779"/>
                </a:lnTo>
                <a:lnTo>
                  <a:pt x="240733" y="30805"/>
                </a:lnTo>
                <a:lnTo>
                  <a:pt x="195394" y="43824"/>
                </a:lnTo>
                <a:lnTo>
                  <a:pt x="147829" y="48286"/>
                </a:lnTo>
                <a:lnTo>
                  <a:pt x="100265" y="43824"/>
                </a:lnTo>
                <a:lnTo>
                  <a:pt x="54925" y="30805"/>
                </a:lnTo>
                <a:lnTo>
                  <a:pt x="12907" y="9779"/>
                </a:lnTo>
                <a:lnTo>
                  <a:pt x="0" y="0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70227" y="2282319"/>
            <a:ext cx="24765" cy="19050"/>
          </a:xfrm>
          <a:custGeom>
            <a:avLst/>
            <a:gdLst/>
            <a:ahLst/>
            <a:cxnLst/>
            <a:rect l="l" t="t" r="r" b="b"/>
            <a:pathLst>
              <a:path w="24764" h="19050">
                <a:moveTo>
                  <a:pt x="24601" y="0"/>
                </a:moveTo>
                <a:lnTo>
                  <a:pt x="0" y="18640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22887" y="2252474"/>
            <a:ext cx="52069" cy="48895"/>
          </a:xfrm>
          <a:custGeom>
            <a:avLst/>
            <a:gdLst/>
            <a:ahLst/>
            <a:cxnLst/>
            <a:rect l="l" t="t" r="r" b="b"/>
            <a:pathLst>
              <a:path w="52069" h="48894">
                <a:moveTo>
                  <a:pt x="51682" y="48484"/>
                </a:moveTo>
                <a:lnTo>
                  <a:pt x="26990" y="29777"/>
                </a:lnTo>
                <a:lnTo>
                  <a:pt x="0" y="0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94829" y="2246854"/>
            <a:ext cx="32384" cy="35560"/>
          </a:xfrm>
          <a:custGeom>
            <a:avLst/>
            <a:gdLst/>
            <a:ahLst/>
            <a:cxnLst/>
            <a:rect l="l" t="t" r="r" b="b"/>
            <a:pathLst>
              <a:path w="32385" h="35560">
                <a:moveTo>
                  <a:pt x="32169" y="0"/>
                </a:moveTo>
                <a:lnTo>
                  <a:pt x="88" y="35397"/>
                </a:lnTo>
                <a:lnTo>
                  <a:pt x="0" y="35465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22795" y="2252310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0" y="0"/>
                </a:moveTo>
                <a:lnTo>
                  <a:pt x="27284" y="48649"/>
                </a:lnTo>
                <a:lnTo>
                  <a:pt x="47286" y="30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22795" y="2252310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47286" y="30008"/>
                </a:moveTo>
                <a:lnTo>
                  <a:pt x="0" y="0"/>
                </a:lnTo>
                <a:lnTo>
                  <a:pt x="27284" y="48649"/>
                </a:lnTo>
                <a:lnTo>
                  <a:pt x="47286" y="30008"/>
                </a:lnTo>
                <a:close/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76369" y="2042250"/>
            <a:ext cx="377190" cy="102870"/>
          </a:xfrm>
          <a:custGeom>
            <a:avLst/>
            <a:gdLst/>
            <a:ahLst/>
            <a:cxnLst/>
            <a:rect l="l" t="t" r="r" b="b"/>
            <a:pathLst>
              <a:path w="377190" h="102869">
                <a:moveTo>
                  <a:pt x="0" y="102303"/>
                </a:moveTo>
                <a:lnTo>
                  <a:pt x="32097" y="66934"/>
                </a:lnTo>
                <a:lnTo>
                  <a:pt x="69702" y="38472"/>
                </a:lnTo>
                <a:lnTo>
                  <a:pt x="111718" y="17463"/>
                </a:lnTo>
                <a:lnTo>
                  <a:pt x="157050" y="4457"/>
                </a:lnTo>
                <a:lnTo>
                  <a:pt x="204604" y="0"/>
                </a:lnTo>
                <a:lnTo>
                  <a:pt x="252158" y="4457"/>
                </a:lnTo>
                <a:lnTo>
                  <a:pt x="297490" y="17463"/>
                </a:lnTo>
                <a:lnTo>
                  <a:pt x="339505" y="38472"/>
                </a:lnTo>
                <a:lnTo>
                  <a:pt x="376982" y="66838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53351" y="2109089"/>
            <a:ext cx="27305" cy="30480"/>
          </a:xfrm>
          <a:custGeom>
            <a:avLst/>
            <a:gdLst/>
            <a:ahLst/>
            <a:cxnLst/>
            <a:rect l="l" t="t" r="r" b="b"/>
            <a:pathLst>
              <a:path w="27305" h="30480">
                <a:moveTo>
                  <a:pt x="0" y="0"/>
                </a:moveTo>
                <a:lnTo>
                  <a:pt x="126" y="95"/>
                </a:lnTo>
                <a:lnTo>
                  <a:pt x="27140" y="29864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32835" y="2089992"/>
            <a:ext cx="48260" cy="49530"/>
          </a:xfrm>
          <a:custGeom>
            <a:avLst/>
            <a:gdLst/>
            <a:ahLst/>
            <a:cxnLst/>
            <a:rect l="l" t="t" r="r" b="b"/>
            <a:pathLst>
              <a:path w="48259" h="49530">
                <a:moveTo>
                  <a:pt x="19551" y="0"/>
                </a:moveTo>
                <a:lnTo>
                  <a:pt x="0" y="19097"/>
                </a:lnTo>
                <a:lnTo>
                  <a:pt x="47738" y="49103"/>
                </a:lnTo>
                <a:lnTo>
                  <a:pt x="19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32835" y="2089992"/>
            <a:ext cx="48260" cy="49530"/>
          </a:xfrm>
          <a:custGeom>
            <a:avLst/>
            <a:gdLst/>
            <a:ahLst/>
            <a:cxnLst/>
            <a:rect l="l" t="t" r="r" b="b"/>
            <a:pathLst>
              <a:path w="48259" h="49530">
                <a:moveTo>
                  <a:pt x="0" y="19097"/>
                </a:moveTo>
                <a:lnTo>
                  <a:pt x="47738" y="49103"/>
                </a:lnTo>
                <a:lnTo>
                  <a:pt x="19551" y="0"/>
                </a:lnTo>
                <a:lnTo>
                  <a:pt x="0" y="19097"/>
                </a:lnTo>
                <a:close/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33147" y="2280501"/>
            <a:ext cx="295910" cy="48895"/>
          </a:xfrm>
          <a:custGeom>
            <a:avLst/>
            <a:gdLst/>
            <a:ahLst/>
            <a:cxnLst/>
            <a:rect l="l" t="t" r="r" b="b"/>
            <a:pathLst>
              <a:path w="295909" h="48894">
                <a:moveTo>
                  <a:pt x="295650" y="0"/>
                </a:moveTo>
                <a:lnTo>
                  <a:pt x="282746" y="9776"/>
                </a:lnTo>
                <a:lnTo>
                  <a:pt x="240729" y="30804"/>
                </a:lnTo>
                <a:lnTo>
                  <a:pt x="195390" y="43823"/>
                </a:lnTo>
                <a:lnTo>
                  <a:pt x="147826" y="48285"/>
                </a:lnTo>
                <a:lnTo>
                  <a:pt x="100261" y="43823"/>
                </a:lnTo>
                <a:lnTo>
                  <a:pt x="54921" y="30804"/>
                </a:lnTo>
                <a:lnTo>
                  <a:pt x="12904" y="9776"/>
                </a:lnTo>
                <a:lnTo>
                  <a:pt x="0" y="0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528798" y="2261857"/>
            <a:ext cx="24765" cy="19050"/>
          </a:xfrm>
          <a:custGeom>
            <a:avLst/>
            <a:gdLst/>
            <a:ahLst/>
            <a:cxnLst/>
            <a:rect l="l" t="t" r="r" b="b"/>
            <a:pathLst>
              <a:path w="24765" h="19050">
                <a:moveTo>
                  <a:pt x="24606" y="0"/>
                </a:moveTo>
                <a:lnTo>
                  <a:pt x="0" y="18643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81465" y="2232015"/>
            <a:ext cx="52069" cy="48895"/>
          </a:xfrm>
          <a:custGeom>
            <a:avLst/>
            <a:gdLst/>
            <a:ahLst/>
            <a:cxnLst/>
            <a:rect l="l" t="t" r="r" b="b"/>
            <a:pathLst>
              <a:path w="52069" h="48894">
                <a:moveTo>
                  <a:pt x="51682" y="48486"/>
                </a:moveTo>
                <a:lnTo>
                  <a:pt x="26987" y="29775"/>
                </a:lnTo>
                <a:lnTo>
                  <a:pt x="0" y="0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53404" y="2226393"/>
            <a:ext cx="32384" cy="35560"/>
          </a:xfrm>
          <a:custGeom>
            <a:avLst/>
            <a:gdLst/>
            <a:ahLst/>
            <a:cxnLst/>
            <a:rect l="l" t="t" r="r" b="b"/>
            <a:pathLst>
              <a:path w="32384" h="35560">
                <a:moveTo>
                  <a:pt x="32170" y="0"/>
                </a:moveTo>
                <a:lnTo>
                  <a:pt x="87" y="35397"/>
                </a:lnTo>
                <a:lnTo>
                  <a:pt x="0" y="35464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81372" y="2231848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0" y="0"/>
                </a:moveTo>
                <a:lnTo>
                  <a:pt x="27279" y="48652"/>
                </a:lnTo>
                <a:lnTo>
                  <a:pt x="47287" y="300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81372" y="2231848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4">
                <a:moveTo>
                  <a:pt x="47287" y="30008"/>
                </a:moveTo>
                <a:lnTo>
                  <a:pt x="0" y="0"/>
                </a:lnTo>
                <a:lnTo>
                  <a:pt x="27279" y="48652"/>
                </a:lnTo>
                <a:lnTo>
                  <a:pt x="47287" y="30008"/>
                </a:lnTo>
                <a:close/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31605" y="2183767"/>
            <a:ext cx="73660" cy="3810"/>
          </a:xfrm>
          <a:custGeom>
            <a:avLst/>
            <a:gdLst/>
            <a:ahLst/>
            <a:cxnLst/>
            <a:rect l="l" t="t" r="r" b="b"/>
            <a:pathLst>
              <a:path w="73660" h="3810">
                <a:moveTo>
                  <a:pt x="73199" y="0"/>
                </a:moveTo>
                <a:lnTo>
                  <a:pt x="0" y="0"/>
                </a:lnTo>
                <a:lnTo>
                  <a:pt x="0" y="3409"/>
                </a:lnTo>
                <a:lnTo>
                  <a:pt x="73199" y="3409"/>
                </a:lnTo>
                <a:lnTo>
                  <a:pt x="73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677527" y="2158192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9551" y="0"/>
                </a:moveTo>
                <a:lnTo>
                  <a:pt x="25003" y="0"/>
                </a:lnTo>
                <a:lnTo>
                  <a:pt x="20911" y="910"/>
                </a:lnTo>
                <a:lnTo>
                  <a:pt x="0" y="26371"/>
                </a:lnTo>
                <a:lnTo>
                  <a:pt x="0" y="30462"/>
                </a:lnTo>
                <a:lnTo>
                  <a:pt x="27277" y="54562"/>
                </a:lnTo>
                <a:lnTo>
                  <a:pt x="31824" y="54105"/>
                </a:lnTo>
                <a:lnTo>
                  <a:pt x="54554" y="30462"/>
                </a:lnTo>
                <a:lnTo>
                  <a:pt x="54554" y="26371"/>
                </a:lnTo>
                <a:lnTo>
                  <a:pt x="29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77527" y="2158192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7" y="54562"/>
                </a:moveTo>
                <a:lnTo>
                  <a:pt x="54554" y="30462"/>
                </a:lnTo>
                <a:lnTo>
                  <a:pt x="54554" y="26371"/>
                </a:lnTo>
                <a:lnTo>
                  <a:pt x="29551" y="0"/>
                </a:lnTo>
                <a:lnTo>
                  <a:pt x="25003" y="0"/>
                </a:lnTo>
                <a:lnTo>
                  <a:pt x="0" y="26371"/>
                </a:lnTo>
                <a:lnTo>
                  <a:pt x="0" y="30462"/>
                </a:lnTo>
                <a:lnTo>
                  <a:pt x="27277" y="54562"/>
                </a:lnTo>
                <a:close/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76372" y="2305507"/>
            <a:ext cx="2320925" cy="407670"/>
          </a:xfrm>
          <a:custGeom>
            <a:avLst/>
            <a:gdLst/>
            <a:ahLst/>
            <a:cxnLst/>
            <a:rect l="l" t="t" r="r" b="b"/>
            <a:pathLst>
              <a:path w="2320925" h="407669">
                <a:moveTo>
                  <a:pt x="0" y="330081"/>
                </a:moveTo>
                <a:lnTo>
                  <a:pt x="50484" y="340672"/>
                </a:lnTo>
                <a:lnTo>
                  <a:pt x="101107" y="350483"/>
                </a:lnTo>
                <a:lnTo>
                  <a:pt x="151860" y="359516"/>
                </a:lnTo>
                <a:lnTo>
                  <a:pt x="202733" y="367768"/>
                </a:lnTo>
                <a:lnTo>
                  <a:pt x="253718" y="375239"/>
                </a:lnTo>
                <a:lnTo>
                  <a:pt x="304805" y="381928"/>
                </a:lnTo>
                <a:lnTo>
                  <a:pt x="355986" y="387833"/>
                </a:lnTo>
                <a:lnTo>
                  <a:pt x="407251" y="392954"/>
                </a:lnTo>
                <a:lnTo>
                  <a:pt x="458591" y="397290"/>
                </a:lnTo>
                <a:lnTo>
                  <a:pt x="509998" y="400840"/>
                </a:lnTo>
                <a:lnTo>
                  <a:pt x="561462" y="403603"/>
                </a:lnTo>
                <a:lnTo>
                  <a:pt x="612974" y="405577"/>
                </a:lnTo>
                <a:lnTo>
                  <a:pt x="664526" y="406762"/>
                </a:lnTo>
                <a:lnTo>
                  <a:pt x="716107" y="407158"/>
                </a:lnTo>
                <a:lnTo>
                  <a:pt x="766629" y="406779"/>
                </a:lnTo>
                <a:lnTo>
                  <a:pt x="817094" y="405642"/>
                </a:lnTo>
                <a:lnTo>
                  <a:pt x="867493" y="403751"/>
                </a:lnTo>
                <a:lnTo>
                  <a:pt x="917819" y="401108"/>
                </a:lnTo>
                <a:lnTo>
                  <a:pt x="968063" y="397713"/>
                </a:lnTo>
                <a:lnTo>
                  <a:pt x="1018217" y="393570"/>
                </a:lnTo>
                <a:lnTo>
                  <a:pt x="1068273" y="388681"/>
                </a:lnTo>
                <a:lnTo>
                  <a:pt x="1118223" y="383047"/>
                </a:lnTo>
                <a:lnTo>
                  <a:pt x="1168058" y="376671"/>
                </a:lnTo>
                <a:lnTo>
                  <a:pt x="1217771" y="369555"/>
                </a:lnTo>
                <a:lnTo>
                  <a:pt x="1267353" y="361701"/>
                </a:lnTo>
                <a:lnTo>
                  <a:pt x="1316797" y="353111"/>
                </a:lnTo>
                <a:lnTo>
                  <a:pt x="1366093" y="343788"/>
                </a:lnTo>
                <a:lnTo>
                  <a:pt x="1415235" y="333733"/>
                </a:lnTo>
                <a:lnTo>
                  <a:pt x="1464213" y="322948"/>
                </a:lnTo>
                <a:lnTo>
                  <a:pt x="1513019" y="311436"/>
                </a:lnTo>
                <a:lnTo>
                  <a:pt x="1561647" y="299199"/>
                </a:lnTo>
                <a:lnTo>
                  <a:pt x="1610086" y="286239"/>
                </a:lnTo>
                <a:lnTo>
                  <a:pt x="1658329" y="272557"/>
                </a:lnTo>
                <a:lnTo>
                  <a:pt x="1706369" y="258157"/>
                </a:lnTo>
                <a:lnTo>
                  <a:pt x="1754196" y="243040"/>
                </a:lnTo>
                <a:lnTo>
                  <a:pt x="1801803" y="227208"/>
                </a:lnTo>
                <a:lnTo>
                  <a:pt x="1849182" y="210664"/>
                </a:lnTo>
                <a:lnTo>
                  <a:pt x="1896324" y="193409"/>
                </a:lnTo>
                <a:lnTo>
                  <a:pt x="1943221" y="175446"/>
                </a:lnTo>
                <a:lnTo>
                  <a:pt x="1989865" y="156777"/>
                </a:lnTo>
                <a:lnTo>
                  <a:pt x="2036248" y="137403"/>
                </a:lnTo>
                <a:lnTo>
                  <a:pt x="2082362" y="117328"/>
                </a:lnTo>
                <a:lnTo>
                  <a:pt x="2128199" y="96553"/>
                </a:lnTo>
                <a:lnTo>
                  <a:pt x="2173750" y="75080"/>
                </a:lnTo>
                <a:lnTo>
                  <a:pt x="2219007" y="52911"/>
                </a:lnTo>
                <a:lnTo>
                  <a:pt x="2263963" y="30049"/>
                </a:lnTo>
                <a:lnTo>
                  <a:pt x="2308609" y="6496"/>
                </a:lnTo>
                <a:lnTo>
                  <a:pt x="2320487" y="0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96860" y="2291561"/>
            <a:ext cx="26034" cy="13970"/>
          </a:xfrm>
          <a:custGeom>
            <a:avLst/>
            <a:gdLst/>
            <a:ahLst/>
            <a:cxnLst/>
            <a:rect l="l" t="t" r="r" b="b"/>
            <a:pathLst>
              <a:path w="26035" h="13969">
                <a:moveTo>
                  <a:pt x="0" y="13946"/>
                </a:moveTo>
                <a:lnTo>
                  <a:pt x="25500" y="0"/>
                </a:lnTo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68373" y="2291413"/>
            <a:ext cx="54610" cy="38100"/>
          </a:xfrm>
          <a:custGeom>
            <a:avLst/>
            <a:gdLst/>
            <a:ahLst/>
            <a:cxnLst/>
            <a:rect l="l" t="t" r="r" b="b"/>
            <a:pathLst>
              <a:path w="54610" h="38100">
                <a:moveTo>
                  <a:pt x="54562" y="0"/>
                </a:moveTo>
                <a:lnTo>
                  <a:pt x="0" y="14094"/>
                </a:lnTo>
                <a:lnTo>
                  <a:pt x="13187" y="37737"/>
                </a:lnTo>
                <a:lnTo>
                  <a:pt x="54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68373" y="2291413"/>
            <a:ext cx="54610" cy="38100"/>
          </a:xfrm>
          <a:custGeom>
            <a:avLst/>
            <a:gdLst/>
            <a:ahLst/>
            <a:cxnLst/>
            <a:rect l="l" t="t" r="r" b="b"/>
            <a:pathLst>
              <a:path w="54610" h="38100">
                <a:moveTo>
                  <a:pt x="13187" y="37737"/>
                </a:moveTo>
                <a:lnTo>
                  <a:pt x="54562" y="0"/>
                </a:lnTo>
                <a:lnTo>
                  <a:pt x="0" y="14094"/>
                </a:lnTo>
                <a:lnTo>
                  <a:pt x="13187" y="37737"/>
                </a:lnTo>
                <a:close/>
              </a:path>
            </a:pathLst>
          </a:custGeom>
          <a:ln w="34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74319" y="2356884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493"/>
                </a:lnTo>
              </a:path>
            </a:pathLst>
          </a:custGeom>
          <a:ln w="340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60677" y="2356884"/>
            <a:ext cx="27305" cy="54610"/>
          </a:xfrm>
          <a:custGeom>
            <a:avLst/>
            <a:gdLst/>
            <a:ahLst/>
            <a:cxnLst/>
            <a:rect l="l" t="t" r="r" b="b"/>
            <a:pathLst>
              <a:path w="27305" h="54610">
                <a:moveTo>
                  <a:pt x="27284" y="54562"/>
                </a:moveTo>
                <a:lnTo>
                  <a:pt x="13642" y="0"/>
                </a:lnTo>
                <a:lnTo>
                  <a:pt x="0" y="54562"/>
                </a:lnTo>
              </a:path>
            </a:pathLst>
          </a:custGeom>
          <a:ln w="340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608588" y="1878567"/>
            <a:ext cx="0" cy="156210"/>
          </a:xfrm>
          <a:custGeom>
            <a:avLst/>
            <a:gdLst/>
            <a:ahLst/>
            <a:cxnLst/>
            <a:rect l="l" t="t" r="r" b="b"/>
            <a:pathLst>
              <a:path w="0" h="156210">
                <a:moveTo>
                  <a:pt x="0" y="0"/>
                </a:moveTo>
                <a:lnTo>
                  <a:pt x="0" y="155954"/>
                </a:lnTo>
              </a:path>
            </a:pathLst>
          </a:custGeom>
          <a:ln w="340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94952" y="1979961"/>
            <a:ext cx="27305" cy="54610"/>
          </a:xfrm>
          <a:custGeom>
            <a:avLst/>
            <a:gdLst/>
            <a:ahLst/>
            <a:cxnLst/>
            <a:rect l="l" t="t" r="r" b="b"/>
            <a:pathLst>
              <a:path w="27305" h="54610">
                <a:moveTo>
                  <a:pt x="0" y="0"/>
                </a:moveTo>
                <a:lnTo>
                  <a:pt x="13635" y="54560"/>
                </a:lnTo>
                <a:lnTo>
                  <a:pt x="27277" y="0"/>
                </a:lnTo>
              </a:path>
            </a:pathLst>
          </a:custGeom>
          <a:ln w="340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620619" y="2109011"/>
            <a:ext cx="12700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42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869467" y="2083171"/>
            <a:ext cx="307340" cy="205104"/>
          </a:xfrm>
          <a:prstGeom prst="rect">
            <a:avLst/>
          </a:prstGeom>
          <a:ln w="3409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65"/>
              </a:spcBef>
            </a:pPr>
            <a:r>
              <a:rPr dirty="0" sz="800" spc="-5">
                <a:latin typeface="Times New Roman"/>
                <a:cs typeface="Times New Roman"/>
              </a:rPr>
              <a:t>head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34430" y="2109011"/>
            <a:ext cx="12700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48242" y="2109008"/>
            <a:ext cx="12700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23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62047" y="2109008"/>
            <a:ext cx="12700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60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69467" y="2533297"/>
            <a:ext cx="307340" cy="205104"/>
          </a:xfrm>
          <a:prstGeom prst="rect">
            <a:avLst/>
          </a:prstGeom>
          <a:ln w="3409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65"/>
              </a:spcBef>
            </a:pPr>
            <a:r>
              <a:rPr dirty="0" sz="800" spc="-5">
                <a:latin typeface="Times New Roman"/>
                <a:cs typeface="Times New Roman"/>
              </a:rPr>
              <a:t>tail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95637" y="2460476"/>
            <a:ext cx="58420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 i="1">
                <a:solidFill>
                  <a:srgbClr val="0000FF"/>
                </a:solidFill>
                <a:latin typeface="Times New Roman"/>
                <a:cs typeface="Times New Roman"/>
              </a:rPr>
              <a:t>previous</a:t>
            </a:r>
            <a:r>
              <a:rPr dirty="0" sz="800" spc="-50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00" spc="-5" b="1" i="1">
                <a:solidFill>
                  <a:srgbClr val="0000FF"/>
                </a:solidFill>
                <a:latin typeface="Times New Roman"/>
                <a:cs typeface="Times New Roman"/>
              </a:rPr>
              <a:t>item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7294" y="284246"/>
            <a:ext cx="3852545" cy="16071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lists </a:t>
            </a:r>
            <a:r>
              <a:rPr dirty="0" sz="900" spc="55">
                <a:latin typeface="Calibri"/>
                <a:cs typeface="Calibri"/>
              </a:rPr>
              <a:t>so </a:t>
            </a:r>
            <a:r>
              <a:rPr dirty="0" sz="900" spc="-5">
                <a:latin typeface="Calibri"/>
                <a:cs typeface="Calibri"/>
              </a:rPr>
              <a:t>far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15">
                <a:latin typeface="Calibri"/>
                <a:cs typeface="Calibri"/>
              </a:rPr>
              <a:t>known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singly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linked </a:t>
            </a:r>
            <a:r>
              <a:rPr dirty="0" sz="900" spc="15">
                <a:latin typeface="Calibri"/>
                <a:cs typeface="Calibri"/>
              </a:rPr>
              <a:t>lists,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50">
                <a:latin typeface="Calibri"/>
                <a:cs typeface="Calibri"/>
              </a:rPr>
              <a:t>each </a:t>
            </a:r>
            <a:r>
              <a:rPr dirty="0" sz="900" spc="25">
                <a:latin typeface="Calibri"/>
                <a:cs typeface="Calibri"/>
              </a:rPr>
              <a:t>node </a:t>
            </a:r>
            <a:r>
              <a:rPr dirty="0" sz="900" spc="15">
                <a:latin typeface="Calibri"/>
                <a:cs typeface="Calibri"/>
              </a:rPr>
              <a:t>only </a:t>
            </a:r>
            <a:r>
              <a:rPr dirty="0" sz="900" spc="55">
                <a:latin typeface="Calibri"/>
                <a:cs typeface="Calibri"/>
              </a:rPr>
              <a:t>has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one 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link </a:t>
            </a:r>
            <a:r>
              <a:rPr dirty="0" sz="900" spc="5">
                <a:latin typeface="Calibri"/>
                <a:cs typeface="Calibri"/>
              </a:rPr>
              <a:t>(reference/pointer)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next </a:t>
            </a:r>
            <a:r>
              <a:rPr dirty="0" sz="900" spc="5">
                <a:latin typeface="Calibri"/>
                <a:cs typeface="Calibri"/>
              </a:rPr>
              <a:t>(or </a:t>
            </a:r>
            <a:r>
              <a:rPr dirty="0" sz="900" spc="50">
                <a:latin typeface="Calibri"/>
                <a:cs typeface="Calibri"/>
              </a:rPr>
              <a:t>successor) </a:t>
            </a:r>
            <a:r>
              <a:rPr dirty="0" sz="900" spc="25">
                <a:latin typeface="Calibri"/>
                <a:cs typeface="Calibri"/>
              </a:rPr>
              <a:t>node </a:t>
            </a:r>
            <a:r>
              <a:rPr dirty="0" sz="900" spc="0">
                <a:latin typeface="Calibri"/>
                <a:cs typeface="Calibri"/>
              </a:rPr>
              <a:t>in the</a:t>
            </a:r>
            <a:r>
              <a:rPr dirty="0" sz="900" spc="80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list.</a:t>
            </a:r>
            <a:endParaRPr sz="900">
              <a:latin typeface="Calibri"/>
              <a:cs typeface="Calibri"/>
            </a:endParaRPr>
          </a:p>
          <a:p>
            <a:pPr marL="12700" marR="11430">
              <a:lnSpc>
                <a:spcPct val="101000"/>
              </a:lnSpc>
              <a:spcBef>
                <a:spcPts val="710"/>
              </a:spcBef>
            </a:pPr>
            <a:r>
              <a:rPr dirty="0" sz="900" spc="25">
                <a:latin typeface="Calibri"/>
                <a:cs typeface="Calibri"/>
              </a:rPr>
              <a:t>But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 spc="15">
                <a:latin typeface="Calibri"/>
                <a:cs typeface="Calibri"/>
              </a:rPr>
              <a:t>application </a:t>
            </a:r>
            <a:r>
              <a:rPr dirty="0" sz="900" spc="30">
                <a:latin typeface="Calibri"/>
                <a:cs typeface="Calibri"/>
              </a:rPr>
              <a:t>may </a:t>
            </a:r>
            <a:r>
              <a:rPr dirty="0" sz="900" spc="10">
                <a:latin typeface="Calibri"/>
                <a:cs typeface="Calibri"/>
              </a:rPr>
              <a:t>require </a:t>
            </a:r>
            <a:r>
              <a:rPr dirty="0" sz="900" spc="5">
                <a:latin typeface="Calibri"/>
                <a:cs typeface="Calibri"/>
              </a:rPr>
              <a:t>fast </a:t>
            </a:r>
            <a:r>
              <a:rPr dirty="0" sz="900" spc="65">
                <a:latin typeface="Calibri"/>
                <a:cs typeface="Calibri"/>
              </a:rPr>
              <a:t>access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5" b="1">
                <a:solidFill>
                  <a:srgbClr val="0000FF"/>
                </a:solidFill>
                <a:latin typeface="Calibri"/>
                <a:cs typeface="Calibri"/>
              </a:rPr>
              <a:t>previous </a:t>
            </a:r>
            <a:r>
              <a:rPr dirty="0" sz="900" spc="5">
                <a:latin typeface="Calibri"/>
                <a:cs typeface="Calibri"/>
              </a:rPr>
              <a:t>(or </a:t>
            </a:r>
            <a:r>
              <a:rPr dirty="0" sz="900" spc="35">
                <a:latin typeface="Calibri"/>
                <a:cs typeface="Calibri"/>
              </a:rPr>
              <a:t>predecessor)  </a:t>
            </a:r>
            <a:r>
              <a:rPr dirty="0" sz="900" spc="25">
                <a:latin typeface="Calibri"/>
                <a:cs typeface="Calibri"/>
              </a:rPr>
              <a:t>node </a:t>
            </a:r>
            <a:r>
              <a:rPr dirty="0" sz="900" spc="0">
                <a:latin typeface="Calibri"/>
                <a:cs typeface="Calibri"/>
              </a:rPr>
              <a:t>in the</a:t>
            </a:r>
            <a:r>
              <a:rPr dirty="0" sz="900" spc="90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list.</a:t>
            </a:r>
            <a:endParaRPr sz="900">
              <a:latin typeface="Calibri"/>
              <a:cs typeface="Calibri"/>
            </a:endParaRPr>
          </a:p>
          <a:p>
            <a:pPr marL="12700" marR="283210">
              <a:lnSpc>
                <a:spcPct val="101000"/>
              </a:lnSpc>
              <a:spcBef>
                <a:spcPts val="705"/>
              </a:spcBef>
            </a:pPr>
            <a:r>
              <a:rPr dirty="0" sz="900" spc="40">
                <a:latin typeface="Calibri"/>
                <a:cs typeface="Calibri"/>
              </a:rPr>
              <a:t>Solved </a:t>
            </a:r>
            <a:r>
              <a:rPr dirty="0" sz="900" spc="15">
                <a:latin typeface="Calibri"/>
                <a:cs typeface="Calibri"/>
              </a:rPr>
              <a:t>by </a:t>
            </a:r>
            <a:r>
              <a:rPr dirty="0" sz="900" spc="30">
                <a:latin typeface="Calibri"/>
                <a:cs typeface="Calibri"/>
              </a:rPr>
              <a:t>adding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50">
                <a:latin typeface="Calibri"/>
                <a:cs typeface="Calibri"/>
              </a:rPr>
              <a:t>each </a:t>
            </a:r>
            <a:r>
              <a:rPr dirty="0" sz="900" spc="25">
                <a:latin typeface="Calibri"/>
                <a:cs typeface="Calibri"/>
              </a:rPr>
              <a:t>node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75" b="1">
                <a:solidFill>
                  <a:srgbClr val="0000FF"/>
                </a:solidFill>
                <a:latin typeface="Calibri"/>
                <a:cs typeface="Calibri"/>
              </a:rPr>
              <a:t>second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link </a:t>
            </a:r>
            <a:r>
              <a:rPr dirty="0" sz="900" spc="5">
                <a:latin typeface="Calibri"/>
                <a:cs typeface="Calibri"/>
              </a:rPr>
              <a:t>(reference/pointer)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5">
                <a:latin typeface="Calibri"/>
                <a:cs typeface="Calibri"/>
              </a:rPr>
              <a:t>its  </a:t>
            </a:r>
            <a:r>
              <a:rPr dirty="0" sz="900" spc="35">
                <a:latin typeface="Calibri"/>
                <a:cs typeface="Calibri"/>
              </a:rPr>
              <a:t>predecessor </a:t>
            </a:r>
            <a:r>
              <a:rPr dirty="0" sz="900" spc="25">
                <a:latin typeface="Calibri"/>
                <a:cs typeface="Calibri"/>
              </a:rPr>
              <a:t>node, </a:t>
            </a:r>
            <a:r>
              <a:rPr dirty="0" sz="900" spc="35">
                <a:latin typeface="Calibri"/>
                <a:cs typeface="Calibri"/>
              </a:rPr>
              <a:t>hence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doubly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linked </a:t>
            </a:r>
            <a:r>
              <a:rPr dirty="0" sz="900" spc="5">
                <a:latin typeface="Calibri"/>
                <a:cs typeface="Calibri"/>
              </a:rPr>
              <a:t>list, </a:t>
            </a:r>
            <a:r>
              <a:rPr dirty="0" sz="900">
                <a:latin typeface="Calibri"/>
                <a:cs typeface="Calibri"/>
              </a:rPr>
              <a:t>or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two-way</a:t>
            </a:r>
            <a:r>
              <a:rPr dirty="0" sz="900" spc="12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list.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25">
                <a:latin typeface="Calibri"/>
                <a:cs typeface="Calibri"/>
              </a:rPr>
              <a:t>Below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5">
                <a:latin typeface="Calibri"/>
                <a:cs typeface="Calibri"/>
              </a:rPr>
              <a:t>same </a:t>
            </a:r>
            <a:r>
              <a:rPr dirty="0" sz="900" spc="0">
                <a:latin typeface="Calibri"/>
                <a:cs typeface="Calibri"/>
              </a:rPr>
              <a:t>list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doubly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linked</a:t>
            </a:r>
            <a:r>
              <a:rPr dirty="0" sz="900" spc="5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list.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algn="ctr" marL="645160">
              <a:lnSpc>
                <a:spcPct val="100000"/>
              </a:lnSpc>
            </a:pPr>
            <a:r>
              <a:rPr dirty="0" sz="800" spc="-5" b="1" i="1">
                <a:solidFill>
                  <a:srgbClr val="0000FF"/>
                </a:solidFill>
                <a:latin typeface="Times New Roman"/>
                <a:cs typeface="Times New Roman"/>
              </a:rPr>
              <a:t>next</a:t>
            </a:r>
            <a:r>
              <a:rPr dirty="0" sz="800" spc="-10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00" spc="-5" b="1" i="1">
                <a:solidFill>
                  <a:srgbClr val="0000FF"/>
                </a:solidFill>
                <a:latin typeface="Times New Roman"/>
                <a:cs typeface="Times New Roman"/>
              </a:rPr>
              <a:t>item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7294" y="2946369"/>
            <a:ext cx="3871595" cy="3009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75" b="1">
                <a:latin typeface="Calibri"/>
                <a:cs typeface="Calibri"/>
              </a:rPr>
              <a:t>NOTE: </a:t>
            </a: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80" b="1">
                <a:solidFill>
                  <a:srgbClr val="0000FF"/>
                </a:solidFill>
                <a:latin typeface="Calibri"/>
                <a:cs typeface="Calibri"/>
              </a:rPr>
              <a:t>Java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pseudo code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insertion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deletion </a:t>
            </a:r>
            <a:r>
              <a:rPr dirty="0" sz="900" spc="15">
                <a:latin typeface="Calibri"/>
                <a:cs typeface="Calibri"/>
              </a:rPr>
              <a:t>operations  on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doubly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linked </a:t>
            </a:r>
            <a:r>
              <a:rPr dirty="0" sz="900" spc="0">
                <a:latin typeface="Calibri"/>
                <a:cs typeface="Calibri"/>
              </a:rPr>
              <a:t>list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0">
                <a:latin typeface="Calibri"/>
                <a:cs typeface="Calibri"/>
              </a:rPr>
              <a:t>found in </a:t>
            </a:r>
            <a:r>
              <a:rPr dirty="0" sz="900" spc="30">
                <a:latin typeface="Calibri"/>
                <a:cs typeface="Calibri"/>
              </a:rPr>
              <a:t>Week </a:t>
            </a:r>
            <a:r>
              <a:rPr dirty="0" sz="900" spc="35">
                <a:latin typeface="Calibri"/>
                <a:cs typeface="Calibri"/>
              </a:rPr>
              <a:t>4 </a:t>
            </a:r>
            <a:r>
              <a:rPr dirty="0" sz="900" spc="10">
                <a:latin typeface="Calibri"/>
                <a:cs typeface="Calibri"/>
              </a:rPr>
              <a:t>lecture</a:t>
            </a:r>
            <a:r>
              <a:rPr dirty="0" sz="900" spc="18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notes.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208026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55"/>
              <a:t>Singly </a:t>
            </a:r>
            <a:r>
              <a:rPr dirty="0" spc="50"/>
              <a:t>versus </a:t>
            </a:r>
            <a:r>
              <a:rPr dirty="0" spc="25"/>
              <a:t>Doubly </a:t>
            </a:r>
            <a:r>
              <a:rPr dirty="0" spc="40"/>
              <a:t>Linked</a:t>
            </a:r>
            <a:r>
              <a:rPr dirty="0" spc="30"/>
              <a:t> </a:t>
            </a:r>
            <a:r>
              <a:rPr dirty="0" spc="5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00044"/>
            <a:ext cx="3731895" cy="167258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>
                <a:latin typeface="Calibri"/>
                <a:cs typeface="Calibri"/>
              </a:rPr>
              <a:t>further </a:t>
            </a:r>
            <a:r>
              <a:rPr dirty="0" sz="900" spc="30">
                <a:latin typeface="Calibri"/>
                <a:cs typeface="Calibri"/>
              </a:rPr>
              <a:t>advantage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35">
                <a:latin typeface="Calibri"/>
                <a:cs typeface="Calibri"/>
              </a:rPr>
              <a:t>using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doubly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linked </a:t>
            </a:r>
            <a:r>
              <a:rPr dirty="0" sz="900" spc="0">
                <a:latin typeface="Calibri"/>
                <a:cs typeface="Calibri"/>
              </a:rPr>
              <a:t>list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algorithms </a:t>
            </a:r>
            <a:r>
              <a:rPr dirty="0" sz="900" spc="-20">
                <a:latin typeface="Calibri"/>
                <a:cs typeface="Calibri"/>
              </a:rPr>
              <a:t>for  </a:t>
            </a:r>
            <a:r>
              <a:rPr dirty="0" sz="900" spc="15">
                <a:latin typeface="Calibri"/>
                <a:cs typeface="Calibri"/>
              </a:rPr>
              <a:t>deleting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15">
                <a:latin typeface="Calibri"/>
                <a:cs typeface="Calibri"/>
              </a:rPr>
              <a:t>inserting </a:t>
            </a:r>
            <a:r>
              <a:rPr dirty="0" sz="900" spc="35">
                <a:latin typeface="Calibri"/>
                <a:cs typeface="Calibri"/>
              </a:rPr>
              <a:t>nodes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35">
                <a:latin typeface="Calibri"/>
                <a:cs typeface="Calibri"/>
              </a:rPr>
              <a:t>simplifed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5">
                <a:latin typeface="Calibri"/>
                <a:cs typeface="Calibri"/>
              </a:rPr>
              <a:t>there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15">
                <a:latin typeface="Calibri"/>
                <a:cs typeface="Calibri"/>
              </a:rPr>
              <a:t>no </a:t>
            </a:r>
            <a:r>
              <a:rPr dirty="0" sz="900" spc="30">
                <a:latin typeface="Calibri"/>
                <a:cs typeface="Calibri"/>
              </a:rPr>
              <a:t>need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60">
                <a:latin typeface="Calibri"/>
                <a:cs typeface="Calibri"/>
              </a:rPr>
              <a:t>a  </a:t>
            </a:r>
            <a:r>
              <a:rPr dirty="0" sz="900" spc="15">
                <a:latin typeface="Calibri"/>
                <a:cs typeface="Calibri"/>
              </a:rPr>
              <a:t>“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previousNode</a:t>
            </a:r>
            <a:r>
              <a:rPr dirty="0" sz="900" spc="15">
                <a:latin typeface="Calibri"/>
                <a:cs typeface="Calibri"/>
              </a:rPr>
              <a:t>” </a:t>
            </a:r>
            <a:r>
              <a:rPr dirty="0" sz="900" spc="5">
                <a:latin typeface="Calibri"/>
                <a:cs typeface="Calibri"/>
              </a:rPr>
              <a:t>link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40">
                <a:latin typeface="Calibri"/>
                <a:cs typeface="Calibri"/>
              </a:rPr>
              <a:t>managed </a:t>
            </a:r>
            <a:r>
              <a:rPr dirty="0" sz="900" spc="25">
                <a:latin typeface="Calibri"/>
                <a:cs typeface="Calibri"/>
              </a:rPr>
              <a:t>when stepping </a:t>
            </a:r>
            <a:r>
              <a:rPr dirty="0" sz="900" spc="10">
                <a:latin typeface="Calibri"/>
                <a:cs typeface="Calibri"/>
              </a:rPr>
              <a:t>through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list.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139700">
              <a:lnSpc>
                <a:spcPct val="101000"/>
              </a:lnSpc>
              <a:spcBef>
                <a:spcPts val="860"/>
              </a:spcBef>
            </a:pPr>
            <a:r>
              <a:rPr dirty="0" sz="900" spc="15">
                <a:latin typeface="Calibri"/>
                <a:cs typeface="Calibri"/>
              </a:rPr>
              <a:t>In </a:t>
            </a:r>
            <a:r>
              <a:rPr dirty="0" sz="900" spc="10">
                <a:latin typeface="Calibri"/>
                <a:cs typeface="Calibri"/>
              </a:rPr>
              <a:t>contrast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doubly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linked list </a:t>
            </a:r>
            <a:r>
              <a:rPr dirty="0" sz="900" spc="55">
                <a:latin typeface="Calibri"/>
                <a:cs typeface="Calibri"/>
              </a:rPr>
              <a:t>has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>
                <a:latin typeface="Calibri"/>
                <a:cs typeface="Calibri"/>
              </a:rPr>
              <a:t>disadvantage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-30">
                <a:latin typeface="Calibri"/>
                <a:cs typeface="Calibri"/>
              </a:rPr>
              <a:t>it </a:t>
            </a:r>
            <a:r>
              <a:rPr dirty="0" sz="900" spc="30">
                <a:latin typeface="Calibri"/>
                <a:cs typeface="Calibri"/>
              </a:rPr>
              <a:t>carries </a:t>
            </a:r>
            <a:r>
              <a:rPr dirty="0" sz="900" spc="0">
                <a:latin typeface="Calibri"/>
                <a:cs typeface="Calibri"/>
              </a:rPr>
              <a:t>the 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overhead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additional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memory </a:t>
            </a:r>
            <a:r>
              <a:rPr dirty="0" sz="900" spc="80" b="1">
                <a:solidFill>
                  <a:srgbClr val="0000FF"/>
                </a:solidFill>
                <a:latin typeface="Calibri"/>
                <a:cs typeface="Calibri"/>
              </a:rPr>
              <a:t>space </a:t>
            </a:r>
            <a:r>
              <a:rPr dirty="0" sz="900" spc="40">
                <a:latin typeface="Calibri"/>
                <a:cs typeface="Calibri"/>
              </a:rPr>
              <a:t>used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5">
                <a:latin typeface="Calibri"/>
                <a:cs typeface="Calibri"/>
              </a:rPr>
              <a:t>store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">
                <a:latin typeface="Calibri"/>
                <a:cs typeface="Calibri"/>
              </a:rPr>
              <a:t>extra link  (pointer/reference).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136525">
              <a:lnSpc>
                <a:spcPct val="101000"/>
              </a:lnSpc>
              <a:spcBef>
                <a:spcPts val="860"/>
              </a:spcBef>
            </a:pPr>
            <a:r>
              <a:rPr dirty="0" sz="900" spc="10">
                <a:latin typeface="Calibri"/>
                <a:cs typeface="Calibri"/>
              </a:rPr>
              <a:t>However, this </a:t>
            </a:r>
            <a:r>
              <a:rPr dirty="0" sz="900" spc="30">
                <a:latin typeface="Calibri"/>
                <a:cs typeface="Calibri"/>
              </a:rPr>
              <a:t>disadvantage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25">
                <a:latin typeface="Calibri"/>
                <a:cs typeface="Calibri"/>
              </a:rPr>
              <a:t>usually </a:t>
            </a:r>
            <a:r>
              <a:rPr dirty="0" sz="900" spc="50">
                <a:latin typeface="Calibri"/>
                <a:cs typeface="Calibri"/>
              </a:rPr>
              <a:t>seen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25">
                <a:latin typeface="Calibri"/>
                <a:cs typeface="Calibri"/>
              </a:rPr>
              <a:t>being </a:t>
            </a:r>
            <a:r>
              <a:rPr dirty="0" sz="900" spc="15">
                <a:latin typeface="Calibri"/>
                <a:cs typeface="Calibri"/>
              </a:rPr>
              <a:t>outweighed by </a:t>
            </a:r>
            <a:r>
              <a:rPr dirty="0" sz="900" spc="0">
                <a:latin typeface="Calibri"/>
                <a:cs typeface="Calibri"/>
              </a:rPr>
              <a:t>the  </a:t>
            </a:r>
            <a:r>
              <a:rPr dirty="0" sz="900" spc="25">
                <a:latin typeface="Calibri"/>
                <a:cs typeface="Calibri"/>
              </a:rPr>
              <a:t>above</a:t>
            </a:r>
            <a:r>
              <a:rPr dirty="0" sz="900" spc="35">
                <a:latin typeface="Calibri"/>
                <a:cs typeface="Calibri"/>
              </a:rPr>
              <a:t> advantages.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26746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0"/>
              <a:t>Restrictions </a:t>
            </a:r>
            <a:r>
              <a:rPr dirty="0" spc="25"/>
              <a:t>on</a:t>
            </a:r>
            <a:r>
              <a:rPr dirty="0" spc="30"/>
              <a:t> </a:t>
            </a:r>
            <a:r>
              <a:rPr dirty="0" spc="5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44" y="268727"/>
            <a:ext cx="3913504" cy="30003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59715">
              <a:lnSpc>
                <a:spcPct val="101000"/>
              </a:lnSpc>
              <a:spcBef>
                <a:spcPts val="85"/>
              </a:spcBef>
            </a:pPr>
            <a:r>
              <a:rPr dirty="0" sz="900" spc="15">
                <a:latin typeface="Calibri"/>
                <a:cs typeface="Calibri"/>
              </a:rPr>
              <a:t>In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pure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list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5">
                <a:latin typeface="Calibri"/>
                <a:cs typeface="Calibri"/>
              </a:rPr>
              <a:t>there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25">
                <a:latin typeface="Calibri"/>
                <a:cs typeface="Calibri"/>
              </a:rPr>
              <a:t>very </a:t>
            </a:r>
            <a:r>
              <a:rPr dirty="0" sz="900" spc="-10">
                <a:latin typeface="Calibri"/>
                <a:cs typeface="Calibri"/>
              </a:rPr>
              <a:t>few </a:t>
            </a:r>
            <a:r>
              <a:rPr dirty="0" sz="900" spc="10">
                <a:latin typeface="Calibri"/>
                <a:cs typeface="Calibri"/>
              </a:rPr>
              <a:t>restrictions, </a:t>
            </a:r>
            <a:r>
              <a:rPr dirty="0" sz="900" spc="30">
                <a:latin typeface="Calibri"/>
                <a:cs typeface="Calibri"/>
              </a:rPr>
              <a:t>e.g.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order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of 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items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in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list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50">
                <a:latin typeface="Calibri"/>
                <a:cs typeface="Calibri"/>
              </a:rPr>
              <a:t>specifed.</a:t>
            </a:r>
            <a:endParaRPr sz="900">
              <a:latin typeface="Calibri"/>
              <a:cs typeface="Calibri"/>
            </a:endParaRPr>
          </a:p>
          <a:p>
            <a:pPr marL="12700" marR="498475">
              <a:lnSpc>
                <a:spcPct val="101000"/>
              </a:lnSpc>
              <a:spcBef>
                <a:spcPts val="710"/>
              </a:spcBef>
            </a:pPr>
            <a:r>
              <a:rPr dirty="0" sz="900" spc="10">
                <a:latin typeface="Calibri"/>
                <a:cs typeface="Calibri"/>
              </a:rPr>
              <a:t>However, </a:t>
            </a:r>
            <a:r>
              <a:rPr dirty="0" sz="900" spc="15">
                <a:latin typeface="Calibri"/>
                <a:cs typeface="Calibri"/>
              </a:rPr>
              <a:t>most </a:t>
            </a:r>
            <a:r>
              <a:rPr dirty="0" sz="900" spc="25">
                <a:latin typeface="Calibri"/>
                <a:cs typeface="Calibri"/>
              </a:rPr>
              <a:t>applications </a:t>
            </a:r>
            <a:r>
              <a:rPr dirty="0" sz="900" spc="15">
                <a:latin typeface="Calibri"/>
                <a:cs typeface="Calibri"/>
              </a:rPr>
              <a:t>do </a:t>
            </a:r>
            <a:r>
              <a:rPr dirty="0" sz="900" spc="-5">
                <a:latin typeface="Calibri"/>
                <a:cs typeface="Calibri"/>
              </a:rPr>
              <a:t>not </a:t>
            </a:r>
            <a:r>
              <a:rPr dirty="0" sz="900" spc="5">
                <a:latin typeface="Calibri"/>
                <a:cs typeface="Calibri"/>
              </a:rPr>
              <a:t>just </a:t>
            </a:r>
            <a:r>
              <a:rPr dirty="0" sz="900" spc="50">
                <a:latin typeface="Calibri"/>
                <a:cs typeface="Calibri"/>
              </a:rPr>
              <a:t>use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pure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list</a:t>
            </a:r>
            <a:r>
              <a:rPr dirty="0" sz="900" spc="35">
                <a:latin typeface="Calibri"/>
                <a:cs typeface="Calibri"/>
              </a:rPr>
              <a:t>, </a:t>
            </a:r>
            <a:r>
              <a:rPr dirty="0" sz="900" spc="-10">
                <a:latin typeface="Calibri"/>
                <a:cs typeface="Calibri"/>
              </a:rPr>
              <a:t>but </a:t>
            </a:r>
            <a:r>
              <a:rPr dirty="0" sz="900" spc="25">
                <a:latin typeface="Calibri"/>
                <a:cs typeface="Calibri"/>
              </a:rPr>
              <a:t>one </a:t>
            </a:r>
            <a:r>
              <a:rPr dirty="0" sz="900" spc="-10">
                <a:latin typeface="Calibri"/>
                <a:cs typeface="Calibri"/>
              </a:rPr>
              <a:t>with  </a:t>
            </a:r>
            <a:r>
              <a:rPr dirty="0" sz="900" spc="10">
                <a:latin typeface="Calibri"/>
                <a:cs typeface="Calibri"/>
              </a:rPr>
              <a:t>additional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constraints.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30">
                <a:latin typeface="Calibri"/>
                <a:cs typeface="Calibri"/>
              </a:rPr>
              <a:t>For </a:t>
            </a:r>
            <a:r>
              <a:rPr dirty="0" sz="900" spc="25">
                <a:latin typeface="Calibri"/>
                <a:cs typeface="Calibri"/>
              </a:rPr>
              <a:t>example,</a:t>
            </a:r>
            <a:r>
              <a:rPr dirty="0" sz="900" spc="50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on: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  <a:spcBef>
                <a:spcPts val="5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5">
                <a:latin typeface="Calibri"/>
                <a:cs typeface="Calibri"/>
              </a:rPr>
              <a:t>its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structure</a:t>
            </a:r>
            <a:r>
              <a:rPr dirty="0" sz="900" spc="40">
                <a:latin typeface="Calibri"/>
                <a:cs typeface="Calibri"/>
              </a:rPr>
              <a:t>, </a:t>
            </a:r>
            <a:r>
              <a:rPr dirty="0" sz="900" spc="30">
                <a:latin typeface="Calibri"/>
                <a:cs typeface="Calibri"/>
              </a:rPr>
              <a:t>e.g. </a:t>
            </a:r>
            <a:r>
              <a:rPr dirty="0" sz="900" spc="0">
                <a:latin typeface="Calibri"/>
                <a:cs typeface="Calibri"/>
              </a:rPr>
              <a:t>limiting </a:t>
            </a:r>
            <a:r>
              <a:rPr dirty="0" sz="900" spc="5">
                <a:latin typeface="Calibri"/>
                <a:cs typeface="Calibri"/>
              </a:rPr>
              <a:t>its </a:t>
            </a:r>
            <a:r>
              <a:rPr dirty="0" sz="900" spc="10">
                <a:latin typeface="Calibri"/>
                <a:cs typeface="Calibri"/>
              </a:rPr>
              <a:t>minimum </a:t>
            </a:r>
            <a:r>
              <a:rPr dirty="0" sz="900">
                <a:latin typeface="Calibri"/>
                <a:cs typeface="Calibri"/>
              </a:rPr>
              <a:t>or </a:t>
            </a:r>
            <a:r>
              <a:rPr dirty="0" sz="900" spc="25">
                <a:latin typeface="Calibri"/>
                <a:cs typeface="Calibri"/>
              </a:rPr>
              <a:t>maximum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length.</a:t>
            </a:r>
            <a:endParaRPr sz="900">
              <a:latin typeface="Calibri"/>
              <a:cs typeface="Calibri"/>
            </a:endParaRPr>
          </a:p>
          <a:p>
            <a:pPr marL="246379" marR="172085" indent="-126364">
              <a:lnSpc>
                <a:spcPct val="101000"/>
              </a:lnSpc>
              <a:spcBef>
                <a:spcPts val="565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5">
                <a:latin typeface="Calibri"/>
                <a:cs typeface="Calibri"/>
              </a:rPr>
              <a:t>its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ordering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items, </a:t>
            </a:r>
            <a:r>
              <a:rPr dirty="0" sz="900" spc="30">
                <a:latin typeface="Calibri"/>
                <a:cs typeface="Calibri"/>
              </a:rPr>
              <a:t>e.g. </a:t>
            </a:r>
            <a:r>
              <a:rPr dirty="0" sz="900" spc="50">
                <a:latin typeface="Calibri"/>
                <a:cs typeface="Calibri"/>
              </a:rPr>
              <a:t>based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value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 spc="-5">
                <a:latin typeface="Calibri"/>
                <a:cs typeface="Calibri"/>
              </a:rPr>
              <a:t>attribute of </a:t>
            </a:r>
            <a:r>
              <a:rPr dirty="0" sz="900" spc="40">
                <a:latin typeface="Calibri"/>
                <a:cs typeface="Calibri"/>
              </a:rPr>
              <a:t>an  </a:t>
            </a:r>
            <a:r>
              <a:rPr dirty="0" sz="900" spc="0">
                <a:latin typeface="Calibri"/>
                <a:cs typeface="Calibri"/>
              </a:rPr>
              <a:t>item, </a:t>
            </a:r>
            <a:r>
              <a:rPr dirty="0" sz="900" spc="50">
                <a:latin typeface="Calibri"/>
                <a:cs typeface="Calibri"/>
              </a:rPr>
              <a:t>such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0" i="1">
                <a:solidFill>
                  <a:srgbClr val="0000FF"/>
                </a:solidFill>
                <a:latin typeface="Calibri"/>
                <a:cs typeface="Calibri"/>
              </a:rPr>
              <a:t>priority</a:t>
            </a:r>
            <a:r>
              <a:rPr dirty="0" sz="900" spc="0">
                <a:latin typeface="Calibri"/>
                <a:cs typeface="Calibri"/>
              </a:rPr>
              <a:t>, </a:t>
            </a:r>
            <a:r>
              <a:rPr dirty="0" sz="900" spc="50" i="1">
                <a:solidFill>
                  <a:srgbClr val="0000FF"/>
                </a:solidFill>
                <a:latin typeface="Calibri"/>
                <a:cs typeface="Calibri"/>
              </a:rPr>
              <a:t>size</a:t>
            </a:r>
            <a:r>
              <a:rPr dirty="0" sz="900" spc="50">
                <a:latin typeface="Calibri"/>
                <a:cs typeface="Calibri"/>
              </a:rPr>
              <a:t>,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order </a:t>
            </a:r>
            <a:r>
              <a:rPr dirty="0" sz="900" spc="0" i="1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insertion</a:t>
            </a:r>
            <a:r>
              <a:rPr dirty="0" sz="900" spc="25">
                <a:latin typeface="Calibri"/>
                <a:cs typeface="Calibri"/>
              </a:rPr>
              <a:t>,</a:t>
            </a:r>
            <a:r>
              <a:rPr dirty="0" sz="900" spc="14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etc</a:t>
            </a:r>
            <a:endParaRPr sz="900">
              <a:latin typeface="Calibri"/>
              <a:cs typeface="Calibri"/>
            </a:endParaRPr>
          </a:p>
          <a:p>
            <a:pPr marL="246379" marR="19050" indent="-126364">
              <a:lnSpc>
                <a:spcPct val="101000"/>
              </a:lnSpc>
              <a:spcBef>
                <a:spcPts val="565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5">
                <a:latin typeface="Calibri"/>
                <a:cs typeface="Calibri"/>
              </a:rPr>
              <a:t>how its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operations </a:t>
            </a:r>
            <a:r>
              <a:rPr dirty="0" sz="900" spc="75" b="1">
                <a:solidFill>
                  <a:srgbClr val="0000FF"/>
                </a:solidFill>
                <a:latin typeface="Calibri"/>
                <a:cs typeface="Calibri"/>
              </a:rPr>
              <a:t>can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be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performed</a:t>
            </a:r>
            <a:r>
              <a:rPr dirty="0" sz="900" spc="35">
                <a:latin typeface="Calibri"/>
                <a:cs typeface="Calibri"/>
              </a:rPr>
              <a:t>, </a:t>
            </a:r>
            <a:r>
              <a:rPr dirty="0" sz="900" spc="30">
                <a:latin typeface="Calibri"/>
                <a:cs typeface="Calibri"/>
              </a:rPr>
              <a:t>e.g. </a:t>
            </a:r>
            <a:r>
              <a:rPr dirty="0" sz="900" spc="0">
                <a:latin typeface="Calibri"/>
                <a:cs typeface="Calibri"/>
              </a:rPr>
              <a:t>limiting </a:t>
            </a:r>
            <a:r>
              <a:rPr dirty="0" sz="900" spc="5">
                <a:latin typeface="Calibri"/>
                <a:cs typeface="Calibri"/>
              </a:rPr>
              <a:t>its </a:t>
            </a:r>
            <a:r>
              <a:rPr dirty="0" sz="900" spc="25">
                <a:latin typeface="Calibri"/>
                <a:cs typeface="Calibri"/>
              </a:rPr>
              <a:t>maximum </a:t>
            </a:r>
            <a:r>
              <a:rPr dirty="0" sz="900" spc="15">
                <a:latin typeface="Calibri"/>
                <a:cs typeface="Calibri"/>
              </a:rPr>
              <a:t>length,  </a:t>
            </a:r>
            <a:r>
              <a:rPr dirty="0" sz="900">
                <a:latin typeface="Calibri"/>
                <a:cs typeface="Calibri"/>
              </a:rPr>
              <a:t>or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only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allowing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insertions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0">
                <a:latin typeface="Calibri"/>
                <a:cs typeface="Calibri"/>
              </a:rPr>
              <a:t>at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head,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or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tail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of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list,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etc.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445770">
              <a:lnSpc>
                <a:spcPct val="101000"/>
              </a:lnSpc>
            </a:pPr>
            <a:r>
              <a:rPr dirty="0" sz="900" spc="15">
                <a:latin typeface="Calibri"/>
                <a:cs typeface="Calibri"/>
              </a:rPr>
              <a:t>Therefore,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insert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delete </a:t>
            </a:r>
            <a:r>
              <a:rPr dirty="0" sz="900" spc="15">
                <a:latin typeface="Calibri"/>
                <a:cs typeface="Calibri"/>
              </a:rPr>
              <a:t>operations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must preserve </a:t>
            </a:r>
            <a:r>
              <a:rPr dirty="0" sz="900" spc="5">
                <a:latin typeface="Calibri"/>
                <a:cs typeface="Calibri"/>
              </a:rPr>
              <a:t>whatever  </a:t>
            </a:r>
            <a:r>
              <a:rPr dirty="0" sz="900" spc="10">
                <a:latin typeface="Calibri"/>
                <a:cs typeface="Calibri"/>
              </a:rPr>
              <a:t>additional </a:t>
            </a:r>
            <a:r>
              <a:rPr dirty="0" sz="900" spc="15">
                <a:latin typeface="Calibri"/>
                <a:cs typeface="Calibri"/>
              </a:rPr>
              <a:t>constraints </a:t>
            </a:r>
            <a:r>
              <a:rPr dirty="0" sz="900" spc="25">
                <a:latin typeface="Calibri"/>
                <a:cs typeface="Calibri"/>
              </a:rPr>
              <a:t>apply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0">
                <a:latin typeface="Calibri"/>
                <a:cs typeface="Calibri"/>
              </a:rPr>
              <a:t>list </a:t>
            </a:r>
            <a:r>
              <a:rPr dirty="0" sz="900" spc="25">
                <a:latin typeface="Calibri"/>
                <a:cs typeface="Calibri"/>
              </a:rPr>
              <a:t>when </a:t>
            </a:r>
            <a:r>
              <a:rPr dirty="0" sz="900" spc="10">
                <a:latin typeface="Calibri"/>
                <a:cs typeface="Calibri"/>
              </a:rPr>
              <a:t>modifying</a:t>
            </a:r>
            <a:r>
              <a:rPr dirty="0" sz="900" spc="25">
                <a:latin typeface="Calibri"/>
                <a:cs typeface="Calibri"/>
              </a:rPr>
              <a:t> </a:t>
            </a:r>
            <a:r>
              <a:rPr dirty="0" sz="900" spc="-15">
                <a:latin typeface="Calibri"/>
                <a:cs typeface="Calibri"/>
              </a:rPr>
              <a:t>it.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710"/>
              </a:spcBef>
            </a:pPr>
            <a:r>
              <a:rPr dirty="0" sz="900" spc="30">
                <a:latin typeface="Calibri"/>
                <a:cs typeface="Calibri"/>
              </a:rPr>
              <a:t>For </a:t>
            </a:r>
            <a:r>
              <a:rPr dirty="0" sz="900" spc="25">
                <a:latin typeface="Calibri"/>
                <a:cs typeface="Calibri"/>
              </a:rPr>
              <a:t>example,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60">
                <a:latin typeface="Calibri"/>
                <a:cs typeface="Calibri"/>
              </a:rPr>
              <a:t>specifc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ordering </a:t>
            </a:r>
            <a:r>
              <a:rPr dirty="0" sz="900" spc="40">
                <a:latin typeface="Calibri"/>
                <a:cs typeface="Calibri"/>
              </a:rPr>
              <a:t>used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items </a:t>
            </a:r>
            <a:r>
              <a:rPr dirty="0" sz="900" spc="0">
                <a:latin typeface="Calibri"/>
                <a:cs typeface="Calibri"/>
              </a:rPr>
              <a:t>in the list </a:t>
            </a:r>
            <a:r>
              <a:rPr dirty="0" sz="900" spc="5">
                <a:latin typeface="Calibri"/>
                <a:cs typeface="Calibri"/>
              </a:rPr>
              <a:t>would </a:t>
            </a:r>
            <a:r>
              <a:rPr dirty="0" sz="900" spc="30">
                <a:latin typeface="Calibri"/>
                <a:cs typeface="Calibri"/>
              </a:rPr>
              <a:t>have </a:t>
            </a:r>
            <a:r>
              <a:rPr dirty="0" sz="900" spc="-15">
                <a:latin typeface="Calibri"/>
                <a:cs typeface="Calibri"/>
              </a:rPr>
              <a:t>to  </a:t>
            </a:r>
            <a:r>
              <a:rPr dirty="0" sz="900" spc="30">
                <a:latin typeface="Calibri"/>
                <a:cs typeface="Calibri"/>
              </a:rPr>
              <a:t>be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preserved.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25">
                <a:latin typeface="Calibri"/>
                <a:cs typeface="Calibri"/>
              </a:rPr>
              <a:t>We shall </a:t>
            </a:r>
            <a:r>
              <a:rPr dirty="0" sz="900" spc="5">
                <a:latin typeface="Calibri"/>
                <a:cs typeface="Calibri"/>
              </a:rPr>
              <a:t>now </a:t>
            </a:r>
            <a:r>
              <a:rPr dirty="0" sz="900" spc="10">
                <a:latin typeface="Calibri"/>
                <a:cs typeface="Calibri"/>
              </a:rPr>
              <a:t>look </a:t>
            </a:r>
            <a:r>
              <a:rPr dirty="0" sz="900" spc="0">
                <a:latin typeface="Calibri"/>
                <a:cs typeface="Calibri"/>
              </a:rPr>
              <a:t>at </a:t>
            </a:r>
            <a:r>
              <a:rPr dirty="0" sz="900" spc="-15">
                <a:latin typeface="Calibri"/>
                <a:cs typeface="Calibri"/>
              </a:rPr>
              <a:t>two </a:t>
            </a:r>
            <a:r>
              <a:rPr dirty="0" sz="900" spc="35">
                <a:latin typeface="Calibri"/>
                <a:cs typeface="Calibri"/>
              </a:rPr>
              <a:t>examples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25">
                <a:latin typeface="Calibri"/>
                <a:cs typeface="Calibri"/>
              </a:rPr>
              <a:t>lists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30">
                <a:latin typeface="Calibri"/>
                <a:cs typeface="Calibri"/>
              </a:rPr>
              <a:t>have </a:t>
            </a:r>
            <a:r>
              <a:rPr dirty="0" sz="900" spc="10">
                <a:latin typeface="Calibri"/>
                <a:cs typeface="Calibri"/>
              </a:rPr>
              <a:t>additional</a:t>
            </a:r>
            <a:r>
              <a:rPr dirty="0" sz="900" spc="225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restrictions,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00" spc="30">
                <a:latin typeface="Calibri"/>
                <a:cs typeface="Calibri"/>
              </a:rPr>
              <a:t>e.g. </a:t>
            </a:r>
            <a:r>
              <a:rPr dirty="0" sz="900" spc="75" b="1">
                <a:solidFill>
                  <a:srgbClr val="0000FF"/>
                </a:solidFill>
                <a:latin typeface="Calibri"/>
                <a:cs typeface="Calibri"/>
              </a:rPr>
              <a:t>stacks </a:t>
            </a:r>
            <a:r>
              <a:rPr dirty="0" sz="900" spc="30">
                <a:latin typeface="Calibri"/>
                <a:cs typeface="Calibri"/>
              </a:rPr>
              <a:t>and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55" b="1">
                <a:solidFill>
                  <a:srgbClr val="0000FF"/>
                </a:solidFill>
                <a:latin typeface="Calibri"/>
                <a:cs typeface="Calibri"/>
              </a:rPr>
              <a:t>queues</a:t>
            </a:r>
            <a:r>
              <a:rPr dirty="0" sz="900" spc="5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60325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5"/>
              <a:t>Lecture</a:t>
            </a:r>
            <a:r>
              <a:rPr dirty="0" spc="-20"/>
              <a:t> </a:t>
            </a:r>
            <a:r>
              <a:rPr dirty="0" spc="4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0714" y="1192129"/>
            <a:ext cx="687070" cy="66103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400" spc="150">
                <a:solidFill>
                  <a:srgbClr val="0000FF"/>
                </a:solidFill>
                <a:latin typeface="Calibri"/>
                <a:cs typeface="Calibri"/>
              </a:rPr>
              <a:t>PART</a:t>
            </a:r>
            <a:r>
              <a:rPr dirty="0" sz="14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400" spc="40">
                <a:solidFill>
                  <a:srgbClr val="0000FF"/>
                </a:solidFill>
                <a:latin typeface="Calibri"/>
                <a:cs typeface="Calibri"/>
              </a:rPr>
              <a:t>III</a:t>
            </a:r>
            <a:endParaRPr sz="1400">
              <a:latin typeface="Calibri"/>
              <a:cs typeface="Calibri"/>
            </a:endParaRPr>
          </a:p>
          <a:p>
            <a:pPr marL="71120">
              <a:lnSpc>
                <a:spcPct val="100000"/>
              </a:lnSpc>
              <a:spcBef>
                <a:spcPts val="819"/>
              </a:spcBef>
            </a:pPr>
            <a:r>
              <a:rPr dirty="0" sz="1400" spc="105" i="1">
                <a:solidFill>
                  <a:srgbClr val="0000FF"/>
                </a:solidFill>
                <a:latin typeface="Calibri"/>
                <a:cs typeface="Calibri"/>
              </a:rPr>
              <a:t>Stacks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319981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438784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75"/>
              <a:t>Sta</a:t>
            </a:r>
            <a:r>
              <a:rPr dirty="0" spc="50"/>
              <a:t>c</a:t>
            </a:r>
            <a:r>
              <a:rPr dirty="0" spc="75"/>
              <a:t>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44" y="328785"/>
            <a:ext cx="3907154" cy="30187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62865">
              <a:lnSpc>
                <a:spcPct val="101000"/>
              </a:lnSpc>
              <a:spcBef>
                <a:spcPts val="85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stack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15">
                <a:latin typeface="Calibri"/>
                <a:cs typeface="Calibri"/>
              </a:rPr>
              <a:t>containing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0">
                <a:latin typeface="Calibri"/>
                <a:cs typeface="Calibri"/>
              </a:rPr>
              <a:t>collection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15">
                <a:latin typeface="Calibri"/>
                <a:cs typeface="Calibri"/>
              </a:rPr>
              <a:t>items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5">
                <a:latin typeface="Calibri"/>
                <a:cs typeface="Calibri"/>
              </a:rPr>
              <a:t>same </a:t>
            </a:r>
            <a:r>
              <a:rPr dirty="0" sz="900" spc="25">
                <a:latin typeface="Calibri"/>
                <a:cs typeface="Calibri"/>
              </a:rPr>
              <a:t>data  </a:t>
            </a:r>
            <a:r>
              <a:rPr dirty="0" sz="900" spc="10">
                <a:latin typeface="Calibri"/>
                <a:cs typeface="Calibri"/>
              </a:rPr>
              <a:t>type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75" b="1">
                <a:solidFill>
                  <a:srgbClr val="FF0000"/>
                </a:solidFill>
                <a:latin typeface="Calibri"/>
                <a:cs typeface="Calibri"/>
              </a:rPr>
              <a:t>can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only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dirty="0" sz="900" spc="85" b="1">
                <a:solidFill>
                  <a:srgbClr val="FF0000"/>
                </a:solidFill>
                <a:latin typeface="Calibri"/>
                <a:cs typeface="Calibri"/>
              </a:rPr>
              <a:t>accessed </a:t>
            </a:r>
            <a:r>
              <a:rPr dirty="0" sz="900" spc="15" b="1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one </a:t>
            </a:r>
            <a:r>
              <a:rPr dirty="0" sz="900" spc="40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z="900" spc="40">
                <a:latin typeface="Calibri"/>
                <a:cs typeface="Calibri"/>
              </a:rPr>
              <a:t>, </a:t>
            </a:r>
            <a:r>
              <a:rPr dirty="0" sz="900" spc="15">
                <a:latin typeface="Calibri"/>
                <a:cs typeface="Calibri"/>
              </a:rPr>
              <a:t>known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top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15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stack.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Items </a:t>
            </a:r>
            <a:r>
              <a:rPr dirty="0" sz="900" spc="50">
                <a:latin typeface="Calibri"/>
                <a:cs typeface="Calibri"/>
              </a:rPr>
              <a:t>can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be: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  <a:spcBef>
                <a:spcPts val="5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30">
                <a:latin typeface="Calibri"/>
                <a:cs typeface="Calibri"/>
              </a:rPr>
              <a:t>“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pushed</a:t>
            </a:r>
            <a:r>
              <a:rPr dirty="0" sz="900" spc="30">
                <a:latin typeface="Calibri"/>
                <a:cs typeface="Calibri"/>
              </a:rPr>
              <a:t>” </a:t>
            </a:r>
            <a:r>
              <a:rPr dirty="0" sz="900" spc="0">
                <a:latin typeface="Calibri"/>
                <a:cs typeface="Calibri"/>
              </a:rPr>
              <a:t>onto the </a:t>
            </a:r>
            <a:r>
              <a:rPr dirty="0" sz="900" spc="30">
                <a:latin typeface="Calibri"/>
                <a:cs typeface="Calibri"/>
              </a:rPr>
              <a:t>stack </a:t>
            </a:r>
            <a:r>
              <a:rPr dirty="0" sz="900" spc="50">
                <a:latin typeface="Calibri"/>
                <a:cs typeface="Calibri"/>
              </a:rPr>
              <a:t>–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added </a:t>
            </a:r>
            <a:r>
              <a:rPr dirty="0" sz="900" spc="0">
                <a:latin typeface="Calibri"/>
                <a:cs typeface="Calibri"/>
              </a:rPr>
              <a:t>onto the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top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10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stack,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25">
                <a:latin typeface="Calibri"/>
                <a:cs typeface="Calibri"/>
              </a:rPr>
              <a:t>“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popped</a:t>
            </a:r>
            <a:r>
              <a:rPr dirty="0" sz="900" spc="25">
                <a:latin typeface="Calibri"/>
                <a:cs typeface="Calibri"/>
              </a:rPr>
              <a:t>” </a:t>
            </a:r>
            <a:r>
              <a:rPr dirty="0" sz="900" spc="-10">
                <a:latin typeface="Calibri"/>
                <a:cs typeface="Calibri"/>
              </a:rPr>
              <a:t>off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>
                <a:latin typeface="Calibri"/>
                <a:cs typeface="Calibri"/>
              </a:rPr>
              <a:t>stack </a:t>
            </a:r>
            <a:r>
              <a:rPr dirty="0" sz="900" spc="50">
                <a:latin typeface="Calibri"/>
                <a:cs typeface="Calibri"/>
              </a:rPr>
              <a:t>–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removed </a:t>
            </a:r>
            <a:r>
              <a:rPr dirty="0" sz="900">
                <a:latin typeface="Calibri"/>
                <a:cs typeface="Calibri"/>
              </a:rPr>
              <a:t>from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top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15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stack.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stack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15">
                <a:latin typeface="Calibri"/>
                <a:cs typeface="Calibri"/>
              </a:rPr>
              <a:t>known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Last-In-First-Out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(LIFO) </a:t>
            </a:r>
            <a:r>
              <a:rPr dirty="0" sz="900" spc="25">
                <a:latin typeface="Calibri"/>
                <a:cs typeface="Calibri"/>
              </a:rPr>
              <a:t>data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str</a:t>
            </a:r>
            <a:r>
              <a:rPr dirty="0" sz="900" spc="10">
                <a:latin typeface="Calibri"/>
                <a:cs typeface="Calibri"/>
              </a:rPr>
              <a:t>uctur</a:t>
            </a:r>
            <a:r>
              <a:rPr dirty="0" sz="900" spc="10">
                <a:latin typeface="Calibri"/>
                <a:cs typeface="Calibri"/>
              </a:rPr>
              <a:t>e</a:t>
            </a:r>
            <a:r>
              <a:rPr dirty="0" baseline="37037" sz="900" spc="15">
                <a:latin typeface="Calibri"/>
                <a:cs typeface="Calibri"/>
              </a:rPr>
              <a:t>5</a:t>
            </a:r>
            <a:r>
              <a:rPr dirty="0" sz="900" spc="1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710"/>
              </a:spcBef>
            </a:pPr>
            <a:r>
              <a:rPr dirty="0" sz="900" spc="50">
                <a:latin typeface="Calibri"/>
                <a:cs typeface="Calibri"/>
              </a:rPr>
              <a:t>This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50">
                <a:latin typeface="Calibri"/>
                <a:cs typeface="Calibri"/>
              </a:rPr>
              <a:t>because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last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item </a:t>
            </a:r>
            <a:r>
              <a:rPr dirty="0" sz="900" spc="35" i="1">
                <a:solidFill>
                  <a:srgbClr val="0000FF"/>
                </a:solidFill>
                <a:latin typeface="Calibri"/>
                <a:cs typeface="Calibri"/>
              </a:rPr>
              <a:t>added </a:t>
            </a:r>
            <a:r>
              <a:rPr dirty="0" sz="900" spc="-10" i="1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stack </a:t>
            </a:r>
            <a:r>
              <a:rPr dirty="0" sz="900" spc="15">
                <a:latin typeface="Calibri"/>
                <a:cs typeface="Calibri"/>
              </a:rPr>
              <a:t>by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push</a:t>
            </a:r>
            <a:r>
              <a:rPr dirty="0" sz="900" spc="65">
                <a:latin typeface="Calibri"/>
                <a:cs typeface="Calibri"/>
              </a:rPr>
              <a:t>, </a:t>
            </a:r>
            <a:r>
              <a:rPr dirty="0" sz="900" spc="-5">
                <a:latin typeface="Calibri"/>
                <a:cs typeface="Calibri"/>
              </a:rPr>
              <a:t>will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0" i="1">
                <a:solidFill>
                  <a:srgbClr val="0000FF"/>
                </a:solidFill>
                <a:latin typeface="Calibri"/>
                <a:cs typeface="Calibri"/>
              </a:rPr>
              <a:t>frst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item 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removed </a:t>
            </a:r>
            <a:r>
              <a:rPr dirty="0" sz="900" spc="0" i="1">
                <a:solidFill>
                  <a:srgbClr val="0000FF"/>
                </a:solidFill>
                <a:latin typeface="Calibri"/>
                <a:cs typeface="Calibri"/>
              </a:rPr>
              <a:t>from </a:t>
            </a:r>
            <a:r>
              <a:rPr dirty="0" sz="900" spc="-30" i="1">
                <a:solidFill>
                  <a:srgbClr val="0000FF"/>
                </a:solidFill>
                <a:latin typeface="Calibri"/>
                <a:cs typeface="Calibri"/>
              </a:rPr>
              <a:t>it </a:t>
            </a:r>
            <a:r>
              <a:rPr dirty="0" sz="900" spc="15">
                <a:latin typeface="Calibri"/>
                <a:cs typeface="Calibri"/>
              </a:rPr>
              <a:t>by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pop</a:t>
            </a:r>
            <a:r>
              <a:rPr dirty="0" sz="900" spc="5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0">
                <a:latin typeface="Calibri"/>
                <a:cs typeface="Calibri"/>
              </a:rPr>
              <a:t>“</a:t>
            </a:r>
            <a:r>
              <a:rPr dirty="0" sz="900" spc="0" b="1">
                <a:solidFill>
                  <a:srgbClr val="0000FF"/>
                </a:solidFill>
                <a:latin typeface="Calibri"/>
                <a:cs typeface="Calibri"/>
              </a:rPr>
              <a:t>top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stack</a:t>
            </a:r>
            <a:r>
              <a:rPr dirty="0" sz="900" spc="40">
                <a:latin typeface="Calibri"/>
                <a:cs typeface="Calibri"/>
              </a:rPr>
              <a:t>” </a:t>
            </a:r>
            <a:r>
              <a:rPr dirty="0" sz="900" spc="25">
                <a:latin typeface="Calibri"/>
                <a:cs typeface="Calibri"/>
              </a:rPr>
              <a:t>when </a:t>
            </a:r>
            <a:r>
              <a:rPr dirty="0" sz="900" spc="-30">
                <a:latin typeface="Calibri"/>
                <a:cs typeface="Calibri"/>
              </a:rPr>
              <a:t>it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10">
                <a:latin typeface="Calibri"/>
                <a:cs typeface="Calibri"/>
              </a:rPr>
              <a:t>implemented</a:t>
            </a:r>
            <a:r>
              <a:rPr dirty="0" sz="900">
                <a:latin typeface="Calibri"/>
                <a:cs typeface="Calibri"/>
              </a:rPr>
              <a:t> </a:t>
            </a:r>
            <a:r>
              <a:rPr dirty="0" sz="900" spc="50">
                <a:latin typeface="Calibri"/>
                <a:cs typeface="Calibri"/>
              </a:rPr>
              <a:t>as:</a:t>
            </a:r>
            <a:endParaRPr sz="900">
              <a:latin typeface="Calibri"/>
              <a:cs typeface="Calibri"/>
            </a:endParaRPr>
          </a:p>
          <a:p>
            <a:pPr marL="246379" marR="342900" indent="-126364">
              <a:lnSpc>
                <a:spcPct val="101000"/>
              </a:lnSpc>
              <a:spcBef>
                <a:spcPts val="440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array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25">
                <a:latin typeface="Calibri"/>
                <a:cs typeface="Calibri"/>
              </a:rPr>
              <a:t>usually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highest </a:t>
            </a:r>
            <a:r>
              <a:rPr dirty="0" sz="900" spc="65" b="1">
                <a:solidFill>
                  <a:srgbClr val="FF0000"/>
                </a:solidFill>
                <a:latin typeface="Calibri"/>
                <a:cs typeface="Calibri"/>
              </a:rPr>
              <a:t>unused </a:t>
            </a:r>
            <a:r>
              <a:rPr dirty="0" sz="900" spc="40" b="1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r>
              <a:rPr dirty="0" sz="900" spc="40">
                <a:latin typeface="Calibri"/>
                <a:cs typeface="Calibri"/>
              </a:rPr>
              <a:t>, </a:t>
            </a:r>
            <a:r>
              <a:rPr dirty="0" sz="900" spc="-10">
                <a:latin typeface="Calibri"/>
                <a:cs typeface="Calibri"/>
              </a:rPr>
              <a:t>but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40">
                <a:latin typeface="Calibri"/>
                <a:cs typeface="Calibri"/>
              </a:rPr>
              <a:t>also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0">
                <a:latin typeface="Calibri"/>
                <a:cs typeface="Calibri"/>
              </a:rPr>
              <a:t>the  </a:t>
            </a:r>
            <a:r>
              <a:rPr dirty="0" sz="900" spc="25">
                <a:latin typeface="Calibri"/>
                <a:cs typeface="Calibri"/>
              </a:rPr>
              <a:t>highest </a:t>
            </a:r>
            <a:r>
              <a:rPr dirty="0" sz="900" spc="75" b="1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r>
              <a:rPr dirty="0" sz="900" spc="4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  <a:spcBef>
                <a:spcPts val="720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list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5" i="1">
                <a:solidFill>
                  <a:srgbClr val="0000FF"/>
                </a:solidFill>
                <a:latin typeface="Calibri"/>
                <a:cs typeface="Calibri"/>
              </a:rPr>
              <a:t>head </a:t>
            </a:r>
            <a:r>
              <a:rPr dirty="0" sz="900" spc="0" i="1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900" spc="-12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list</a:t>
            </a:r>
            <a:r>
              <a:rPr dirty="0" sz="900" spc="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  <a:spcBef>
                <a:spcPts val="5"/>
              </a:spcBef>
            </a:pPr>
            <a:r>
              <a:rPr dirty="0" baseline="33333" sz="750" spc="82">
                <a:latin typeface="Calibri"/>
                <a:cs typeface="Calibri"/>
              </a:rPr>
              <a:t>5</a:t>
            </a:r>
            <a:r>
              <a:rPr dirty="0" sz="700" spc="55">
                <a:latin typeface="Calibri"/>
                <a:cs typeface="Calibri"/>
              </a:rPr>
              <a:t>Can </a:t>
            </a:r>
            <a:r>
              <a:rPr dirty="0" sz="700" spc="30">
                <a:latin typeface="Calibri"/>
                <a:cs typeface="Calibri"/>
              </a:rPr>
              <a:t>also </a:t>
            </a:r>
            <a:r>
              <a:rPr dirty="0" sz="700" spc="25">
                <a:latin typeface="Calibri"/>
                <a:cs typeface="Calibri"/>
              </a:rPr>
              <a:t>be </a:t>
            </a:r>
            <a:r>
              <a:rPr dirty="0" sz="700" spc="0">
                <a:latin typeface="Calibri"/>
                <a:cs typeface="Calibri"/>
              </a:rPr>
              <a:t>referred </a:t>
            </a:r>
            <a:r>
              <a:rPr dirty="0" sz="700" spc="-15">
                <a:latin typeface="Calibri"/>
                <a:cs typeface="Calibri"/>
              </a:rPr>
              <a:t>to </a:t>
            </a:r>
            <a:r>
              <a:rPr dirty="0" sz="700" spc="55">
                <a:latin typeface="Calibri"/>
                <a:cs typeface="Calibri"/>
              </a:rPr>
              <a:t>as </a:t>
            </a:r>
            <a:r>
              <a:rPr dirty="0" sz="700" spc="35" b="1">
                <a:solidFill>
                  <a:srgbClr val="0000FF"/>
                </a:solidFill>
                <a:latin typeface="Calibri"/>
                <a:cs typeface="Calibri"/>
              </a:rPr>
              <a:t>First-In-Last-Out</a:t>
            </a:r>
            <a:r>
              <a:rPr dirty="0" sz="700" spc="-7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700" spc="50" b="1">
                <a:solidFill>
                  <a:srgbClr val="0000FF"/>
                </a:solidFill>
                <a:latin typeface="Calibri"/>
                <a:cs typeface="Calibri"/>
              </a:rPr>
              <a:t>(FILO)</a:t>
            </a:r>
            <a:r>
              <a:rPr dirty="0" sz="700" spc="50">
                <a:latin typeface="Calibri"/>
                <a:cs typeface="Calibri"/>
              </a:rPr>
              <a:t>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409003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5"/>
              <a:t>Overview </a:t>
            </a:r>
            <a:r>
              <a:rPr dirty="0" spc="-5"/>
              <a:t>of </a:t>
            </a:r>
            <a:r>
              <a:rPr dirty="0" spc="35"/>
              <a:t>Lecture </a:t>
            </a:r>
            <a:r>
              <a:rPr dirty="0" spc="25"/>
              <a:t>7: </a:t>
            </a:r>
            <a:r>
              <a:rPr dirty="0" spc="60"/>
              <a:t>Stacks, Queues </a:t>
            </a:r>
            <a:r>
              <a:rPr dirty="0" spc="-25"/>
              <a:t>&amp; </a:t>
            </a:r>
            <a:r>
              <a:rPr dirty="0" spc="10"/>
              <a:t>Priority </a:t>
            </a:r>
            <a:r>
              <a:rPr dirty="0" spc="60"/>
              <a:t>Queues</a:t>
            </a:r>
            <a:r>
              <a:rPr dirty="0" spc="-160"/>
              <a:t> </a:t>
            </a:r>
            <a:r>
              <a:rPr dirty="0" spc="55"/>
              <a:t>(Heaps)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066" y="779914"/>
            <a:ext cx="2917190" cy="17551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</a:t>
            </a:r>
            <a:r>
              <a:rPr dirty="0" baseline="9259" sz="900" spc="165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900" spc="65">
                <a:latin typeface="Calibri"/>
                <a:cs typeface="Calibri"/>
              </a:rPr>
              <a:t>Recap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Linked </a:t>
            </a:r>
            <a:r>
              <a:rPr dirty="0" sz="900" spc="85" b="1">
                <a:solidFill>
                  <a:srgbClr val="0000FF"/>
                </a:solidFill>
                <a:latin typeface="Calibri"/>
                <a:cs typeface="Calibri"/>
              </a:rPr>
              <a:t>Lists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Tree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Properties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</a:t>
            </a:r>
            <a:r>
              <a:rPr dirty="0" baseline="9259" sz="900" spc="157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Static </a:t>
            </a:r>
            <a:r>
              <a:rPr dirty="0" sz="900" spc="40">
                <a:latin typeface="Calibri"/>
                <a:cs typeface="Calibri"/>
              </a:rPr>
              <a:t>versus </a:t>
            </a: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Dynamic </a:t>
            </a:r>
            <a:r>
              <a:rPr dirty="0" sz="900" spc="35">
                <a:latin typeface="Calibri"/>
                <a:cs typeface="Calibri"/>
              </a:rPr>
              <a:t>Data </a:t>
            </a:r>
            <a:r>
              <a:rPr dirty="0" sz="900" spc="25">
                <a:latin typeface="Calibri"/>
                <a:cs typeface="Calibri"/>
              </a:rPr>
              <a:t>Structures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85" b="1">
                <a:solidFill>
                  <a:srgbClr val="0000FF"/>
                </a:solidFill>
                <a:latin typeface="Calibri"/>
                <a:cs typeface="Calibri"/>
              </a:rPr>
              <a:t>Lists</a:t>
            </a:r>
            <a:r>
              <a:rPr dirty="0" sz="900" spc="-1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(pure </a:t>
            </a:r>
            <a:r>
              <a:rPr dirty="0" sz="900" spc="-20">
                <a:latin typeface="Calibri"/>
                <a:cs typeface="Calibri"/>
              </a:rPr>
              <a:t>&amp; </a:t>
            </a:r>
            <a:r>
              <a:rPr dirty="0" sz="900" spc="10">
                <a:latin typeface="Calibri"/>
                <a:cs typeface="Calibri"/>
              </a:rPr>
              <a:t>unrestricted)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</a:t>
            </a:r>
            <a:r>
              <a:rPr dirty="0" baseline="9259" sz="900" spc="172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900" spc="80" b="1">
                <a:solidFill>
                  <a:srgbClr val="0000FF"/>
                </a:solidFill>
                <a:latin typeface="Calibri"/>
                <a:cs typeface="Calibri"/>
              </a:rPr>
              <a:t>Stacks </a:t>
            </a:r>
            <a:r>
              <a:rPr dirty="0" sz="900" spc="10">
                <a:latin typeface="Calibri"/>
                <a:cs typeface="Calibri"/>
              </a:rPr>
              <a:t>(restricted </a:t>
            </a:r>
            <a:r>
              <a:rPr dirty="0" sz="900" spc="25">
                <a:latin typeface="Calibri"/>
                <a:cs typeface="Calibri"/>
              </a:rPr>
              <a:t>lists)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</a:t>
            </a:r>
            <a:r>
              <a:rPr dirty="0" baseline="9259" sz="900" spc="195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Queues </a:t>
            </a:r>
            <a:r>
              <a:rPr dirty="0" sz="900" spc="10">
                <a:latin typeface="Calibri"/>
                <a:cs typeface="Calibri"/>
              </a:rPr>
              <a:t>(restricted </a:t>
            </a:r>
            <a:r>
              <a:rPr dirty="0" sz="900" spc="25">
                <a:latin typeface="Calibri"/>
                <a:cs typeface="Calibri"/>
              </a:rPr>
              <a:t>lists)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Priority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Queues </a:t>
            </a:r>
            <a:r>
              <a:rPr dirty="0" sz="900" spc="5" b="1">
                <a:solidFill>
                  <a:srgbClr val="0000FF"/>
                </a:solidFill>
                <a:latin typeface="Calibri"/>
                <a:cs typeface="Calibri"/>
              </a:rPr>
              <a:t>&amp; </a:t>
            </a:r>
            <a:r>
              <a:rPr dirty="0" sz="900" spc="75" b="1">
                <a:solidFill>
                  <a:srgbClr val="0000FF"/>
                </a:solidFill>
                <a:latin typeface="Calibri"/>
                <a:cs typeface="Calibri"/>
              </a:rPr>
              <a:t>Heaps </a:t>
            </a:r>
            <a:r>
              <a:rPr dirty="0" sz="900" spc="10">
                <a:latin typeface="Calibri"/>
                <a:cs typeface="Calibri"/>
              </a:rPr>
              <a:t>(partially </a:t>
            </a:r>
            <a:r>
              <a:rPr dirty="0" sz="900" spc="25">
                <a:latin typeface="Calibri"/>
                <a:cs typeface="Calibri"/>
              </a:rPr>
              <a:t>sorted binary</a:t>
            </a:r>
            <a:r>
              <a:rPr dirty="0" sz="900" spc="-125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tree)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23952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65"/>
              <a:t>Examples </a:t>
            </a:r>
            <a:r>
              <a:rPr dirty="0" spc="-5"/>
              <a:t>of</a:t>
            </a:r>
            <a:r>
              <a:rPr dirty="0" spc="-50"/>
              <a:t> </a:t>
            </a:r>
            <a:r>
              <a:rPr dirty="0" spc="75"/>
              <a:t>Stacks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244178"/>
            <a:ext cx="1109980" cy="84074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stack </a:t>
            </a:r>
            <a:r>
              <a:rPr dirty="0" sz="900" spc="25">
                <a:latin typeface="Calibri"/>
                <a:cs typeface="Calibri"/>
              </a:rPr>
              <a:t>produced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by:</a:t>
            </a:r>
            <a:endParaRPr sz="900">
              <a:latin typeface="Calibri"/>
              <a:cs typeface="Calibri"/>
            </a:endParaRPr>
          </a:p>
          <a:p>
            <a:pPr marL="255270">
              <a:lnSpc>
                <a:spcPts val="930"/>
              </a:lnSpc>
              <a:spcBef>
                <a:spcPts val="370"/>
              </a:spcBef>
            </a:pPr>
            <a:r>
              <a:rPr dirty="0" sz="800" spc="-5">
                <a:latin typeface="Courier New"/>
                <a:cs typeface="Courier New"/>
              </a:rPr>
              <a:t>push(60)</a:t>
            </a:r>
            <a:r>
              <a:rPr dirty="0" sz="800" spc="-8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55270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push(23)</a:t>
            </a:r>
            <a:r>
              <a:rPr dirty="0" sz="800" spc="-8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55270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push(10)</a:t>
            </a:r>
            <a:r>
              <a:rPr dirty="0" sz="800" spc="-8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55270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push(42)</a:t>
            </a:r>
            <a:r>
              <a:rPr dirty="0" sz="800" spc="-8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255270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pop()</a:t>
            </a:r>
            <a:r>
              <a:rPr dirty="0" sz="800" spc="-1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8792" y="1944313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4" h="220344">
                <a:moveTo>
                  <a:pt x="0" y="219925"/>
                </a:moveTo>
                <a:lnTo>
                  <a:pt x="219925" y="219925"/>
                </a:lnTo>
                <a:lnTo>
                  <a:pt x="219925" y="0"/>
                </a:lnTo>
                <a:lnTo>
                  <a:pt x="0" y="0"/>
                </a:lnTo>
                <a:lnTo>
                  <a:pt x="0" y="219925"/>
                </a:lnTo>
                <a:close/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58792" y="1724381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4" h="220344">
                <a:moveTo>
                  <a:pt x="0" y="219928"/>
                </a:moveTo>
                <a:lnTo>
                  <a:pt x="219925" y="219928"/>
                </a:lnTo>
                <a:lnTo>
                  <a:pt x="219925" y="0"/>
                </a:lnTo>
                <a:lnTo>
                  <a:pt x="0" y="0"/>
                </a:lnTo>
                <a:lnTo>
                  <a:pt x="0" y="219928"/>
                </a:lnTo>
                <a:close/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58792" y="1504460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4" h="220344">
                <a:moveTo>
                  <a:pt x="0" y="219925"/>
                </a:moveTo>
                <a:lnTo>
                  <a:pt x="219925" y="219925"/>
                </a:lnTo>
                <a:lnTo>
                  <a:pt x="219925" y="0"/>
                </a:lnTo>
                <a:lnTo>
                  <a:pt x="0" y="0"/>
                </a:lnTo>
                <a:lnTo>
                  <a:pt x="0" y="219925"/>
                </a:lnTo>
                <a:close/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58792" y="1284526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4" h="220344">
                <a:moveTo>
                  <a:pt x="0" y="219928"/>
                </a:moveTo>
                <a:lnTo>
                  <a:pt x="219925" y="219928"/>
                </a:lnTo>
                <a:lnTo>
                  <a:pt x="219925" y="0"/>
                </a:lnTo>
                <a:lnTo>
                  <a:pt x="0" y="0"/>
                </a:lnTo>
                <a:lnTo>
                  <a:pt x="0" y="219928"/>
                </a:lnTo>
                <a:close/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78356" y="1504460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4" h="220344">
                <a:moveTo>
                  <a:pt x="0" y="219925"/>
                </a:moveTo>
                <a:lnTo>
                  <a:pt x="219925" y="219925"/>
                </a:lnTo>
                <a:lnTo>
                  <a:pt x="219925" y="0"/>
                </a:lnTo>
                <a:lnTo>
                  <a:pt x="0" y="0"/>
                </a:lnTo>
                <a:lnTo>
                  <a:pt x="0" y="219925"/>
                </a:lnTo>
                <a:close/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78356" y="1284526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4" h="220344">
                <a:moveTo>
                  <a:pt x="0" y="219928"/>
                </a:moveTo>
                <a:lnTo>
                  <a:pt x="219925" y="219928"/>
                </a:lnTo>
                <a:lnTo>
                  <a:pt x="219925" y="0"/>
                </a:lnTo>
                <a:lnTo>
                  <a:pt x="0" y="0"/>
                </a:lnTo>
                <a:lnTo>
                  <a:pt x="0" y="219928"/>
                </a:lnTo>
                <a:close/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38134" y="1284526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4">
                <a:moveTo>
                  <a:pt x="0" y="219928"/>
                </a:moveTo>
                <a:lnTo>
                  <a:pt x="219928" y="219928"/>
                </a:lnTo>
                <a:lnTo>
                  <a:pt x="219928" y="0"/>
                </a:lnTo>
                <a:lnTo>
                  <a:pt x="0" y="0"/>
                </a:lnTo>
                <a:lnTo>
                  <a:pt x="0" y="219928"/>
                </a:lnTo>
                <a:close/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4914" y="2274201"/>
            <a:ext cx="322580" cy="0"/>
          </a:xfrm>
          <a:custGeom>
            <a:avLst/>
            <a:gdLst/>
            <a:ahLst/>
            <a:cxnLst/>
            <a:rect l="l" t="t" r="r" b="b"/>
            <a:pathLst>
              <a:path w="322580" h="0">
                <a:moveTo>
                  <a:pt x="0" y="0"/>
                </a:moveTo>
                <a:lnTo>
                  <a:pt x="322072" y="0"/>
                </a:lnTo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8338" y="2259542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4">
                <a:moveTo>
                  <a:pt x="0" y="0"/>
                </a:moveTo>
                <a:lnTo>
                  <a:pt x="0" y="29322"/>
                </a:lnTo>
                <a:lnTo>
                  <a:pt x="58648" y="146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8338" y="2259542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4">
                <a:moveTo>
                  <a:pt x="0" y="29322"/>
                </a:moveTo>
                <a:lnTo>
                  <a:pt x="58648" y="14659"/>
                </a:lnTo>
                <a:lnTo>
                  <a:pt x="0" y="0"/>
                </a:lnTo>
                <a:lnTo>
                  <a:pt x="0" y="29322"/>
                </a:lnTo>
                <a:close/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44696" y="2061607"/>
            <a:ext cx="322580" cy="0"/>
          </a:xfrm>
          <a:custGeom>
            <a:avLst/>
            <a:gdLst/>
            <a:ahLst/>
            <a:cxnLst/>
            <a:rect l="l" t="t" r="r" b="b"/>
            <a:pathLst>
              <a:path w="322580" h="0">
                <a:moveTo>
                  <a:pt x="0" y="0"/>
                </a:moveTo>
                <a:lnTo>
                  <a:pt x="322067" y="0"/>
                </a:lnTo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08123" y="2046944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4">
                <a:moveTo>
                  <a:pt x="0" y="0"/>
                </a:moveTo>
                <a:lnTo>
                  <a:pt x="0" y="29322"/>
                </a:lnTo>
                <a:lnTo>
                  <a:pt x="58641" y="146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08123" y="2046944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4">
                <a:moveTo>
                  <a:pt x="0" y="29322"/>
                </a:moveTo>
                <a:lnTo>
                  <a:pt x="58641" y="14663"/>
                </a:lnTo>
                <a:lnTo>
                  <a:pt x="0" y="0"/>
                </a:lnTo>
                <a:lnTo>
                  <a:pt x="0" y="29322"/>
                </a:lnTo>
                <a:close/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45913" y="1827020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4">
                <a:moveTo>
                  <a:pt x="0" y="0"/>
                </a:moveTo>
                <a:lnTo>
                  <a:pt x="0" y="29320"/>
                </a:lnTo>
                <a:lnTo>
                  <a:pt x="58641" y="146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45913" y="1827020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4">
                <a:moveTo>
                  <a:pt x="0" y="29320"/>
                </a:moveTo>
                <a:lnTo>
                  <a:pt x="58641" y="14656"/>
                </a:lnTo>
                <a:lnTo>
                  <a:pt x="0" y="0"/>
                </a:lnTo>
                <a:lnTo>
                  <a:pt x="0" y="29320"/>
                </a:lnTo>
                <a:close/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42272" y="1621753"/>
            <a:ext cx="322580" cy="0"/>
          </a:xfrm>
          <a:custGeom>
            <a:avLst/>
            <a:gdLst/>
            <a:ahLst/>
            <a:cxnLst/>
            <a:rect l="l" t="t" r="r" b="b"/>
            <a:pathLst>
              <a:path w="322580" h="0">
                <a:moveTo>
                  <a:pt x="0" y="0"/>
                </a:moveTo>
                <a:lnTo>
                  <a:pt x="322067" y="0"/>
                </a:lnTo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05691" y="1607089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4">
                <a:moveTo>
                  <a:pt x="0" y="0"/>
                </a:moveTo>
                <a:lnTo>
                  <a:pt x="0" y="29320"/>
                </a:lnTo>
                <a:lnTo>
                  <a:pt x="58648" y="146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05691" y="1607089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4">
                <a:moveTo>
                  <a:pt x="0" y="29320"/>
                </a:moveTo>
                <a:lnTo>
                  <a:pt x="58648" y="14664"/>
                </a:lnTo>
                <a:lnTo>
                  <a:pt x="0" y="0"/>
                </a:lnTo>
                <a:lnTo>
                  <a:pt x="0" y="29320"/>
                </a:lnTo>
                <a:close/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24046" y="1834344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 h="0">
                <a:moveTo>
                  <a:pt x="0" y="0"/>
                </a:moveTo>
                <a:lnTo>
                  <a:pt x="322068" y="0"/>
                </a:lnTo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87466" y="1819688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4" h="29844">
                <a:moveTo>
                  <a:pt x="0" y="0"/>
                </a:moveTo>
                <a:lnTo>
                  <a:pt x="0" y="29320"/>
                </a:lnTo>
                <a:lnTo>
                  <a:pt x="58648" y="146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87466" y="1819688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4" h="29844">
                <a:moveTo>
                  <a:pt x="0" y="29320"/>
                </a:moveTo>
                <a:lnTo>
                  <a:pt x="58648" y="14656"/>
                </a:lnTo>
                <a:lnTo>
                  <a:pt x="0" y="0"/>
                </a:lnTo>
                <a:lnTo>
                  <a:pt x="0" y="29320"/>
                </a:lnTo>
                <a:close/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97175" y="1282693"/>
          <a:ext cx="226060" cy="110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/>
              </a:tblGrid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875924" y="1504460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4">
                <a:moveTo>
                  <a:pt x="0" y="219925"/>
                </a:moveTo>
                <a:lnTo>
                  <a:pt x="219928" y="219925"/>
                </a:lnTo>
                <a:lnTo>
                  <a:pt x="219928" y="0"/>
                </a:lnTo>
                <a:lnTo>
                  <a:pt x="0" y="0"/>
                </a:lnTo>
                <a:lnTo>
                  <a:pt x="0" y="219925"/>
                </a:lnTo>
                <a:close/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75924" y="1284526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4">
                <a:moveTo>
                  <a:pt x="0" y="219928"/>
                </a:moveTo>
                <a:lnTo>
                  <a:pt x="219928" y="219928"/>
                </a:lnTo>
                <a:lnTo>
                  <a:pt x="219928" y="0"/>
                </a:lnTo>
                <a:lnTo>
                  <a:pt x="0" y="0"/>
                </a:lnTo>
                <a:lnTo>
                  <a:pt x="0" y="219928"/>
                </a:lnTo>
                <a:close/>
              </a:path>
            </a:pathLst>
          </a:custGeom>
          <a:ln w="3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38863" y="2054275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 h="0">
                <a:moveTo>
                  <a:pt x="0" y="0"/>
                </a:moveTo>
                <a:lnTo>
                  <a:pt x="211621" y="0"/>
                </a:lnTo>
              </a:path>
            </a:pathLst>
          </a:custGeom>
          <a:ln w="366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91835" y="2039613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4">
                <a:moveTo>
                  <a:pt x="0" y="29325"/>
                </a:moveTo>
                <a:lnTo>
                  <a:pt x="58648" y="14662"/>
                </a:lnTo>
                <a:lnTo>
                  <a:pt x="0" y="0"/>
                </a:lnTo>
              </a:path>
            </a:pathLst>
          </a:custGeom>
          <a:ln w="366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51619" y="1819688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4">
                <a:moveTo>
                  <a:pt x="0" y="29320"/>
                </a:moveTo>
                <a:lnTo>
                  <a:pt x="58648" y="14656"/>
                </a:lnTo>
                <a:lnTo>
                  <a:pt x="0" y="0"/>
                </a:lnTo>
              </a:path>
            </a:pathLst>
          </a:custGeom>
          <a:ln w="366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58425" y="1614421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 h="0">
                <a:moveTo>
                  <a:pt x="0" y="0"/>
                </a:moveTo>
                <a:lnTo>
                  <a:pt x="211621" y="0"/>
                </a:lnTo>
              </a:path>
            </a:pathLst>
          </a:custGeom>
          <a:ln w="366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11397" y="1599757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4">
                <a:moveTo>
                  <a:pt x="0" y="29328"/>
                </a:moveTo>
                <a:lnTo>
                  <a:pt x="58648" y="14664"/>
                </a:lnTo>
                <a:lnTo>
                  <a:pt x="0" y="0"/>
                </a:lnTo>
              </a:path>
            </a:pathLst>
          </a:custGeom>
          <a:ln w="366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18211" y="1394489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 h="0">
                <a:moveTo>
                  <a:pt x="0" y="0"/>
                </a:moveTo>
                <a:lnTo>
                  <a:pt x="211621" y="0"/>
                </a:lnTo>
              </a:path>
            </a:pathLst>
          </a:custGeom>
          <a:ln w="366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71183" y="1379833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4">
                <a:moveTo>
                  <a:pt x="0" y="29320"/>
                </a:moveTo>
                <a:lnTo>
                  <a:pt x="58648" y="14656"/>
                </a:lnTo>
                <a:lnTo>
                  <a:pt x="0" y="0"/>
                </a:lnTo>
              </a:path>
            </a:pathLst>
          </a:custGeom>
          <a:ln w="366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56000" y="1614421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 h="0">
                <a:moveTo>
                  <a:pt x="0" y="0"/>
                </a:moveTo>
                <a:lnTo>
                  <a:pt x="211621" y="0"/>
                </a:lnTo>
              </a:path>
            </a:pathLst>
          </a:custGeom>
          <a:ln w="366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08973" y="1599757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4" h="29844">
                <a:moveTo>
                  <a:pt x="0" y="29328"/>
                </a:moveTo>
                <a:lnTo>
                  <a:pt x="58648" y="14664"/>
                </a:lnTo>
                <a:lnTo>
                  <a:pt x="0" y="0"/>
                </a:lnTo>
              </a:path>
            </a:pathLst>
          </a:custGeom>
          <a:ln w="366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65504" y="2093373"/>
            <a:ext cx="80645" cy="93980"/>
          </a:xfrm>
          <a:custGeom>
            <a:avLst/>
            <a:gdLst/>
            <a:ahLst/>
            <a:cxnLst/>
            <a:rect l="l" t="t" r="r" b="b"/>
            <a:pathLst>
              <a:path w="80644" h="93980">
                <a:moveTo>
                  <a:pt x="80013" y="0"/>
                </a:moveTo>
                <a:lnTo>
                  <a:pt x="0" y="93347"/>
                </a:lnTo>
              </a:path>
            </a:pathLst>
          </a:custGeom>
          <a:ln w="366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9116" y="2186721"/>
            <a:ext cx="46990" cy="54610"/>
          </a:xfrm>
          <a:custGeom>
            <a:avLst/>
            <a:gdLst/>
            <a:ahLst/>
            <a:cxnLst/>
            <a:rect l="l" t="t" r="r" b="b"/>
            <a:pathLst>
              <a:path w="46990" h="54610">
                <a:moveTo>
                  <a:pt x="46388" y="0"/>
                </a:moveTo>
                <a:lnTo>
                  <a:pt x="0" y="54119"/>
                </a:lnTo>
              </a:path>
            </a:pathLst>
          </a:custGeom>
          <a:ln w="366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18937" y="2186721"/>
            <a:ext cx="48895" cy="54610"/>
          </a:xfrm>
          <a:custGeom>
            <a:avLst/>
            <a:gdLst/>
            <a:ahLst/>
            <a:cxnLst/>
            <a:rect l="l" t="t" r="r" b="b"/>
            <a:pathLst>
              <a:path w="48894" h="54610">
                <a:moveTo>
                  <a:pt x="26880" y="0"/>
                </a:moveTo>
                <a:lnTo>
                  <a:pt x="0" y="54248"/>
                </a:lnTo>
                <a:lnTo>
                  <a:pt x="48871" y="19061"/>
                </a:lnTo>
              </a:path>
            </a:pathLst>
          </a:custGeom>
          <a:ln w="366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258792" y="2164239"/>
            <a:ext cx="220345" cy="220345"/>
          </a:xfrm>
          <a:prstGeom prst="rect">
            <a:avLst/>
          </a:prstGeom>
          <a:ln w="366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dirty="0" sz="850">
                <a:latin typeface="Times New Roman"/>
                <a:cs typeface="Times New Roman"/>
              </a:rPr>
              <a:t>60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916737" y="1282693"/>
          <a:ext cx="226060" cy="110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/>
              </a:tblGrid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850">
                          <a:latin typeface="Times New Roman"/>
                          <a:cs typeface="Times New Roman"/>
                        </a:rPr>
                        <a:t>23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850">
                          <a:latin typeface="Times New Roman"/>
                          <a:cs typeface="Times New Roman"/>
                        </a:rPr>
                        <a:t>60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2578356" y="2164239"/>
            <a:ext cx="220345" cy="220345"/>
          </a:xfrm>
          <a:prstGeom prst="rect">
            <a:avLst/>
          </a:prstGeom>
          <a:ln w="366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dirty="0" sz="850">
                <a:latin typeface="Times New Roman"/>
                <a:cs typeface="Times New Roman"/>
              </a:rPr>
              <a:t>60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78356" y="1944311"/>
            <a:ext cx="220345" cy="220345"/>
          </a:xfrm>
          <a:prstGeom prst="rect">
            <a:avLst/>
          </a:prstGeom>
          <a:ln w="366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dirty="0" sz="850">
                <a:latin typeface="Times New Roman"/>
                <a:cs typeface="Times New Roman"/>
              </a:rPr>
              <a:t>23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78356" y="1724384"/>
            <a:ext cx="220345" cy="220345"/>
          </a:xfrm>
          <a:prstGeom prst="rect">
            <a:avLst/>
          </a:prstGeom>
          <a:ln w="366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dirty="0" sz="850">
                <a:latin typeface="Times New Roman"/>
                <a:cs typeface="Times New Roman"/>
              </a:rPr>
              <a:t>10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38134" y="2164239"/>
            <a:ext cx="220345" cy="220345"/>
          </a:xfrm>
          <a:prstGeom prst="rect">
            <a:avLst/>
          </a:prstGeom>
          <a:ln w="366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dirty="0" sz="850">
                <a:latin typeface="Times New Roman"/>
                <a:cs typeface="Times New Roman"/>
              </a:rPr>
              <a:t>60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38134" y="1944311"/>
            <a:ext cx="220345" cy="220345"/>
          </a:xfrm>
          <a:prstGeom prst="rect">
            <a:avLst/>
          </a:prstGeom>
          <a:ln w="366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dirty="0" sz="850">
                <a:latin typeface="Times New Roman"/>
                <a:cs typeface="Times New Roman"/>
              </a:rPr>
              <a:t>23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38134" y="1724384"/>
            <a:ext cx="220345" cy="220345"/>
          </a:xfrm>
          <a:prstGeom prst="rect">
            <a:avLst/>
          </a:prstGeom>
          <a:ln w="366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dirty="0" sz="850">
                <a:latin typeface="Times New Roman"/>
                <a:cs typeface="Times New Roman"/>
              </a:rPr>
              <a:t>10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38134" y="1504458"/>
            <a:ext cx="220345" cy="220345"/>
          </a:xfrm>
          <a:prstGeom prst="rect">
            <a:avLst/>
          </a:prstGeom>
          <a:ln w="366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dirty="0" sz="850">
                <a:latin typeface="Times New Roman"/>
                <a:cs typeface="Times New Roman"/>
              </a:rPr>
              <a:t>42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60179" y="2262857"/>
            <a:ext cx="13462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>
                <a:latin typeface="Times New Roman"/>
                <a:cs typeface="Times New Roman"/>
              </a:rPr>
              <a:t>60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86727" y="1896307"/>
            <a:ext cx="23114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>
                <a:latin typeface="Times New Roman"/>
                <a:cs typeface="Times New Roman"/>
              </a:rPr>
              <a:t>push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19965" y="2042925"/>
            <a:ext cx="13462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>
                <a:latin typeface="Times New Roman"/>
                <a:cs typeface="Times New Roman"/>
              </a:rPr>
              <a:t>23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85946" y="1676376"/>
            <a:ext cx="262255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8920" algn="l"/>
              </a:tabLst>
            </a:pPr>
            <a:r>
              <a:rPr dirty="0" u="sng" sz="85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	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39530" y="1603063"/>
            <a:ext cx="13462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>
                <a:latin typeface="Times New Roman"/>
                <a:cs typeface="Times New Roman"/>
              </a:rPr>
              <a:t>42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55331" y="1669044"/>
            <a:ext cx="188595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>
                <a:latin typeface="Times New Roman"/>
                <a:cs typeface="Times New Roman"/>
              </a:rPr>
              <a:t>pop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8344" y="2196868"/>
            <a:ext cx="8001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b="1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8344" y="1976945"/>
            <a:ext cx="8001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8344" y="1757013"/>
            <a:ext cx="8001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8344" y="1537090"/>
            <a:ext cx="8001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b="1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8344" y="1317159"/>
            <a:ext cx="8001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b="1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75924" y="2164239"/>
            <a:ext cx="220345" cy="220345"/>
          </a:xfrm>
          <a:prstGeom prst="rect">
            <a:avLst/>
          </a:prstGeom>
          <a:ln w="366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dirty="0" sz="850">
                <a:latin typeface="Times New Roman"/>
                <a:cs typeface="Times New Roman"/>
              </a:rPr>
              <a:t>60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75924" y="1944311"/>
            <a:ext cx="220345" cy="220345"/>
          </a:xfrm>
          <a:prstGeom prst="rect">
            <a:avLst/>
          </a:prstGeom>
          <a:ln w="366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dirty="0" sz="850">
                <a:latin typeface="Times New Roman"/>
                <a:cs typeface="Times New Roman"/>
              </a:rPr>
              <a:t>23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875924" y="1724384"/>
            <a:ext cx="220345" cy="220345"/>
          </a:xfrm>
          <a:prstGeom prst="rect">
            <a:avLst/>
          </a:prstGeom>
          <a:ln w="366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dirty="0" sz="850">
                <a:latin typeface="Times New Roman"/>
                <a:cs typeface="Times New Roman"/>
              </a:rPr>
              <a:t>10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72226" y="1931329"/>
            <a:ext cx="285750" cy="3333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850" b="1" i="1">
                <a:solidFill>
                  <a:srgbClr val="0000FF"/>
                </a:solidFill>
                <a:latin typeface="Times New Roman"/>
                <a:cs typeface="Times New Roman"/>
              </a:rPr>
              <a:t>top</a:t>
            </a:r>
            <a:endParaRPr sz="85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190"/>
              </a:spcBef>
            </a:pPr>
            <a:r>
              <a:rPr dirty="0" sz="850">
                <a:latin typeface="Times New Roman"/>
                <a:cs typeface="Times New Roman"/>
              </a:rPr>
              <a:t>p</a:t>
            </a:r>
            <a:r>
              <a:rPr dirty="0" sz="850">
                <a:latin typeface="Times New Roman"/>
                <a:cs typeface="Times New Roman"/>
              </a:rPr>
              <a:t>ush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532012" y="1735025"/>
            <a:ext cx="164465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b="1" i="1">
                <a:solidFill>
                  <a:srgbClr val="0000FF"/>
                </a:solidFill>
                <a:latin typeface="Times New Roman"/>
                <a:cs typeface="Times New Roman"/>
              </a:rPr>
              <a:t>top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69786" y="1484150"/>
            <a:ext cx="347980" cy="49466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345"/>
              </a:spcBef>
            </a:pPr>
            <a:r>
              <a:rPr dirty="0" sz="850" b="1" i="1">
                <a:solidFill>
                  <a:srgbClr val="0000FF"/>
                </a:solidFill>
                <a:latin typeface="Times New Roman"/>
                <a:cs typeface="Times New Roman"/>
              </a:rPr>
              <a:t>top</a:t>
            </a:r>
            <a:endParaRPr sz="850">
              <a:latin typeface="Times New Roman"/>
              <a:cs typeface="Times New Roman"/>
            </a:endParaRPr>
          </a:p>
          <a:p>
            <a:pPr marL="100330" marR="5080" indent="-88265">
              <a:lnSpc>
                <a:spcPct val="113199"/>
              </a:lnSpc>
              <a:spcBef>
                <a:spcPts val="120"/>
              </a:spcBef>
            </a:pPr>
            <a:r>
              <a:rPr dirty="0" u="sng" sz="8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push </a:t>
            </a:r>
            <a:r>
              <a:rPr dirty="0" sz="850">
                <a:latin typeface="Times New Roman"/>
                <a:cs typeface="Times New Roman"/>
              </a:rPr>
              <a:t> 10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851576" y="1264234"/>
            <a:ext cx="263525" cy="34798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850" b="1" i="1">
                <a:solidFill>
                  <a:srgbClr val="0000FF"/>
                </a:solidFill>
                <a:latin typeface="Times New Roman"/>
                <a:cs typeface="Times New Roman"/>
              </a:rPr>
              <a:t>top</a:t>
            </a:r>
            <a:endParaRPr sz="85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  <a:spcBef>
                <a:spcPts val="250"/>
              </a:spcBef>
            </a:pPr>
            <a:r>
              <a:rPr dirty="0" sz="850">
                <a:latin typeface="Times New Roman"/>
                <a:cs typeface="Times New Roman"/>
              </a:rPr>
              <a:t>push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89366" y="1515094"/>
            <a:ext cx="164465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b="1" i="1">
                <a:solidFill>
                  <a:srgbClr val="0000FF"/>
                </a:solidFill>
                <a:latin typeface="Times New Roman"/>
                <a:cs typeface="Times New Roman"/>
              </a:rPr>
              <a:t>top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7294" y="2438788"/>
            <a:ext cx="3430904" cy="7493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85420" marR="2910840" indent="65405">
              <a:lnSpc>
                <a:spcPct val="101899"/>
              </a:lnSpc>
              <a:spcBef>
                <a:spcPts val="85"/>
              </a:spcBef>
            </a:pPr>
            <a:r>
              <a:rPr dirty="0" sz="850">
                <a:latin typeface="Times New Roman"/>
                <a:cs typeface="Times New Roman"/>
              </a:rPr>
              <a:t>stack  </a:t>
            </a:r>
            <a:r>
              <a:rPr dirty="0" sz="850">
                <a:solidFill>
                  <a:srgbClr val="0000FF"/>
                </a:solidFill>
                <a:latin typeface="Times New Roman"/>
                <a:cs typeface="Times New Roman"/>
              </a:rPr>
              <a:t>(Array)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900" spc="15">
                <a:latin typeface="Calibri"/>
                <a:cs typeface="Calibri"/>
              </a:rPr>
              <a:t>Implemented </a:t>
            </a:r>
            <a:r>
              <a:rPr dirty="0" sz="900" spc="35">
                <a:latin typeface="Calibri"/>
                <a:cs typeface="Calibri"/>
              </a:rPr>
              <a:t>using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 spc="0">
                <a:latin typeface="Calibri"/>
                <a:cs typeface="Calibri"/>
              </a:rPr>
              <a:t>array,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top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highest </a:t>
            </a:r>
            <a:r>
              <a:rPr dirty="0" sz="900" spc="65" b="1">
                <a:solidFill>
                  <a:srgbClr val="FF0000"/>
                </a:solidFill>
                <a:latin typeface="Calibri"/>
                <a:cs typeface="Calibri"/>
              </a:rPr>
              <a:t>unused</a:t>
            </a:r>
            <a:r>
              <a:rPr dirty="0" sz="900" spc="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r>
              <a:rPr dirty="0" sz="900" spc="4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278193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60"/>
              <a:t>Stack </a:t>
            </a:r>
            <a:r>
              <a:rPr dirty="0" spc="50"/>
              <a:t>– </a:t>
            </a:r>
            <a:r>
              <a:rPr dirty="0" spc="35"/>
              <a:t>Static </a:t>
            </a:r>
            <a:r>
              <a:rPr dirty="0" spc="10"/>
              <a:t>Implementation </a:t>
            </a:r>
            <a:r>
              <a:rPr dirty="0" spc="50"/>
              <a:t>using an</a:t>
            </a:r>
            <a:r>
              <a:rPr dirty="0" spc="35"/>
              <a:t> </a:t>
            </a:r>
            <a:r>
              <a:rPr dirty="0" spc="25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97542"/>
            <a:ext cx="3840479" cy="16421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0320">
              <a:lnSpc>
                <a:spcPct val="101000"/>
              </a:lnSpc>
              <a:spcBef>
                <a:spcPts val="85"/>
              </a:spcBef>
            </a:pPr>
            <a:r>
              <a:rPr dirty="0" sz="900" spc="80">
                <a:latin typeface="Calibri"/>
                <a:cs typeface="Calibri"/>
              </a:rPr>
              <a:t>As </a:t>
            </a:r>
            <a:r>
              <a:rPr dirty="0" sz="900" spc="50">
                <a:latin typeface="Calibri"/>
                <a:cs typeface="Calibri"/>
              </a:rPr>
              <a:t>was </a:t>
            </a:r>
            <a:r>
              <a:rPr dirty="0" sz="900" spc="5">
                <a:latin typeface="Calibri"/>
                <a:cs typeface="Calibri"/>
              </a:rPr>
              <a:t>illustrated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previous slide,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static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implementation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0">
                <a:latin typeface="Calibri"/>
                <a:cs typeface="Calibri"/>
              </a:rPr>
              <a:t>stack 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25">
                <a:latin typeface="Calibri"/>
                <a:cs typeface="Calibri"/>
              </a:rPr>
              <a:t>achieved </a:t>
            </a:r>
            <a:r>
              <a:rPr dirty="0" sz="900" spc="15">
                <a:latin typeface="Calibri"/>
                <a:cs typeface="Calibri"/>
              </a:rPr>
              <a:t>by </a:t>
            </a:r>
            <a:r>
              <a:rPr dirty="0" sz="900" spc="35">
                <a:latin typeface="Calibri"/>
                <a:cs typeface="Calibri"/>
              </a:rPr>
              <a:t>using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 spc="15">
                <a:latin typeface="Calibri"/>
                <a:cs typeface="Calibri"/>
              </a:rPr>
              <a:t>array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5">
                <a:latin typeface="Calibri"/>
                <a:cs typeface="Calibri"/>
              </a:rPr>
              <a:t>store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>
                <a:latin typeface="Calibri"/>
                <a:cs typeface="Calibri"/>
              </a:rPr>
              <a:t>stack</a:t>
            </a:r>
            <a:r>
              <a:rPr dirty="0" sz="900" spc="55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items.</a:t>
            </a:r>
            <a:endParaRPr sz="900">
              <a:latin typeface="Calibri"/>
              <a:cs typeface="Calibri"/>
            </a:endParaRPr>
          </a:p>
          <a:p>
            <a:pPr marL="12700" marR="193675">
              <a:lnSpc>
                <a:spcPct val="101000"/>
              </a:lnSpc>
              <a:spcBef>
                <a:spcPts val="710"/>
              </a:spcBef>
            </a:pPr>
            <a:r>
              <a:rPr dirty="0" sz="900" spc="30">
                <a:latin typeface="Calibri"/>
                <a:cs typeface="Calibri"/>
              </a:rPr>
              <a:t>When </a:t>
            </a:r>
            <a:r>
              <a:rPr dirty="0" sz="900" spc="10">
                <a:latin typeface="Calibri"/>
                <a:cs typeface="Calibri"/>
              </a:rPr>
              <a:t>this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25">
                <a:latin typeface="Calibri"/>
                <a:cs typeface="Calibri"/>
              </a:rPr>
              <a:t>done </a:t>
            </a:r>
            <a:r>
              <a:rPr dirty="0" sz="900" spc="15">
                <a:latin typeface="Calibri"/>
                <a:cs typeface="Calibri"/>
              </a:rPr>
              <a:t>we </a:t>
            </a:r>
            <a:r>
              <a:rPr dirty="0" sz="900" spc="30">
                <a:latin typeface="Calibri"/>
                <a:cs typeface="Calibri"/>
              </a:rPr>
              <a:t>need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30">
                <a:latin typeface="Calibri"/>
                <a:cs typeface="Calibri"/>
              </a:rPr>
              <a:t>keep </a:t>
            </a:r>
            <a:r>
              <a:rPr dirty="0" sz="900" spc="10">
                <a:latin typeface="Calibri"/>
                <a:cs typeface="Calibri"/>
              </a:rPr>
              <a:t>track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0">
                <a:latin typeface="Calibri"/>
                <a:cs typeface="Calibri"/>
              </a:rPr>
              <a:t>position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top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 </a:t>
            </a:r>
            <a:r>
              <a:rPr dirty="0" sz="900" spc="30">
                <a:latin typeface="Calibri"/>
                <a:cs typeface="Calibri"/>
              </a:rPr>
              <a:t>stack.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705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15">
                <a:latin typeface="Calibri"/>
                <a:cs typeface="Calibri"/>
              </a:rPr>
              <a:t>variable </a:t>
            </a:r>
            <a:r>
              <a:rPr dirty="0" sz="900" spc="5">
                <a:latin typeface="Calibri"/>
                <a:cs typeface="Calibri"/>
              </a:rPr>
              <a:t>might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40">
                <a:latin typeface="Calibri"/>
                <a:cs typeface="Calibri"/>
              </a:rPr>
              <a:t>used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5">
                <a:latin typeface="Calibri"/>
                <a:cs typeface="Calibri"/>
              </a:rPr>
              <a:t>store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index </a:t>
            </a:r>
            <a:r>
              <a:rPr dirty="0" sz="900" spc="25">
                <a:latin typeface="Calibri"/>
                <a:cs typeface="Calibri"/>
              </a:rPr>
              <a:t>value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array element which 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next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free </a:t>
            </a:r>
            <a:r>
              <a:rPr dirty="0" sz="900" spc="80" b="1">
                <a:solidFill>
                  <a:srgbClr val="0000FF"/>
                </a:solidFill>
                <a:latin typeface="Calibri"/>
                <a:cs typeface="Calibri"/>
              </a:rPr>
              <a:t>space </a:t>
            </a:r>
            <a:r>
              <a:rPr dirty="0" sz="900" spc="0">
                <a:latin typeface="Calibri"/>
                <a:cs typeface="Calibri"/>
              </a:rPr>
              <a:t>at the </a:t>
            </a:r>
            <a:r>
              <a:rPr dirty="0" sz="900" spc="-5">
                <a:latin typeface="Calibri"/>
                <a:cs typeface="Calibri"/>
              </a:rPr>
              <a:t>top 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>
                <a:latin typeface="Calibri"/>
                <a:cs typeface="Calibri"/>
              </a:rPr>
              <a:t>stack,</a:t>
            </a:r>
            <a:r>
              <a:rPr dirty="0" sz="900" spc="5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e.g.</a:t>
            </a:r>
            <a:endParaRPr sz="900">
              <a:latin typeface="Calibri"/>
              <a:cs typeface="Calibri"/>
            </a:endParaRPr>
          </a:p>
          <a:p>
            <a:pPr marL="12700" marR="62230">
              <a:lnSpc>
                <a:spcPct val="202000"/>
              </a:lnSpc>
              <a:spcBef>
                <a:spcPts val="415"/>
              </a:spcBef>
              <a:tabLst>
                <a:tab pos="2266950" algn="l"/>
              </a:tabLst>
            </a:pPr>
            <a:r>
              <a:rPr dirty="0" sz="900" spc="-5">
                <a:latin typeface="Courier New"/>
                <a:cs typeface="Courier New"/>
              </a:rPr>
              <a:t>final int MAX_STACK_SIZE =</a:t>
            </a:r>
            <a:r>
              <a:rPr dirty="0" sz="900" spc="4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10</a:t>
            </a:r>
            <a:r>
              <a:rPr dirty="0" sz="900" spc="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;	// fixed constant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size </a:t>
            </a:r>
            <a:r>
              <a:rPr dirty="0" sz="900" spc="-5">
                <a:latin typeface="Courier New"/>
                <a:cs typeface="Courier New"/>
              </a:rPr>
              <a:t> int stack[ MAX_STACK_SIZE</a:t>
            </a:r>
            <a:r>
              <a:rPr dirty="0" sz="900" spc="3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]</a:t>
            </a:r>
            <a:r>
              <a:rPr dirty="0" sz="900" spc="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;	// the</a:t>
            </a:r>
            <a:r>
              <a:rPr dirty="0" sz="900" spc="-2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stack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2392849"/>
            <a:ext cx="13919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latin typeface="Courier New"/>
                <a:cs typeface="Courier New"/>
              </a:rPr>
              <a:t>int topOfStack = 0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0365" y="2392849"/>
            <a:ext cx="20751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latin typeface="Courier New"/>
                <a:cs typeface="Courier New"/>
              </a:rPr>
              <a:t>// points to next unused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space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669903"/>
            <a:ext cx="166560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latin typeface="Courier New"/>
                <a:cs typeface="Courier New"/>
              </a:rPr>
              <a:t>// int topOfStack = -1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0365" y="2669903"/>
            <a:ext cx="19386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latin typeface="Courier New"/>
                <a:cs typeface="Courier New"/>
              </a:rPr>
              <a:t>// points to last used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space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08394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60"/>
              <a:t>Stack</a:t>
            </a:r>
            <a:r>
              <a:rPr dirty="0" spc="15"/>
              <a:t> </a:t>
            </a:r>
            <a:r>
              <a:rPr dirty="0" spc="25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264406"/>
            <a:ext cx="3846195" cy="1711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8670">
              <a:lnSpc>
                <a:spcPct val="148600"/>
              </a:lnSpc>
              <a:spcBef>
                <a:spcPts val="100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35">
                <a:latin typeface="Calibri"/>
                <a:cs typeface="Calibri"/>
              </a:rPr>
              <a:t>pseudo code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main </a:t>
            </a:r>
            <a:r>
              <a:rPr dirty="0" sz="900" spc="30">
                <a:latin typeface="Calibri"/>
                <a:cs typeface="Calibri"/>
              </a:rPr>
              <a:t>stack </a:t>
            </a:r>
            <a:r>
              <a:rPr dirty="0" sz="900" spc="15">
                <a:latin typeface="Calibri"/>
                <a:cs typeface="Calibri"/>
              </a:rPr>
              <a:t>operations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0">
                <a:latin typeface="Calibri"/>
                <a:cs typeface="Calibri"/>
              </a:rPr>
              <a:t>follows.  </a:t>
            </a:r>
            <a:r>
              <a:rPr dirty="0" sz="900" spc="10">
                <a:latin typeface="Calibri"/>
                <a:cs typeface="Calibri"/>
              </a:rPr>
              <a:t>Initialising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0">
                <a:latin typeface="Calibri"/>
                <a:cs typeface="Calibri"/>
              </a:rPr>
              <a:t>stack </a:t>
            </a:r>
            <a:r>
              <a:rPr dirty="0" sz="900" spc="75">
                <a:latin typeface="Calibri"/>
                <a:cs typeface="Calibri"/>
              </a:rPr>
              <a:t>as</a:t>
            </a:r>
            <a:r>
              <a:rPr dirty="0" sz="900" spc="55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empty: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Initialise:</a:t>
            </a:r>
            <a:endParaRPr sz="800">
              <a:latin typeface="Courier New"/>
              <a:cs typeface="Courier New"/>
            </a:endParaRPr>
          </a:p>
          <a:p>
            <a:pPr marL="741045">
              <a:lnSpc>
                <a:spcPts val="930"/>
              </a:lnSpc>
              <a:tabLst>
                <a:tab pos="1894839" algn="l"/>
              </a:tabLst>
            </a:pPr>
            <a:r>
              <a:rPr dirty="0" sz="800" spc="-5">
                <a:latin typeface="Courier New"/>
                <a:cs typeface="Courier New"/>
              </a:rPr>
              <a:t>topOfStack</a:t>
            </a:r>
            <a:r>
              <a:rPr dirty="0" sz="800" spc="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&lt;--</a:t>
            </a:r>
            <a:r>
              <a:rPr dirty="0" sz="800" spc="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0	// Or &lt;--</a:t>
            </a:r>
            <a:r>
              <a:rPr dirty="0" sz="800" spc="-1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-1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</a:pPr>
            <a:r>
              <a:rPr dirty="0" sz="900" spc="30">
                <a:latin typeface="Calibri"/>
                <a:cs typeface="Calibri"/>
              </a:rPr>
              <a:t>When </a:t>
            </a:r>
            <a:r>
              <a:rPr dirty="0" sz="900" spc="10">
                <a:latin typeface="Calibri"/>
                <a:cs typeface="Calibri"/>
              </a:rPr>
              <a:t>implementing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0">
                <a:latin typeface="Calibri"/>
                <a:cs typeface="Calibri"/>
              </a:rPr>
              <a:t>stack </a:t>
            </a:r>
            <a:r>
              <a:rPr dirty="0" sz="900" spc="-30">
                <a:latin typeface="Calibri"/>
                <a:cs typeface="Calibri"/>
              </a:rPr>
              <a:t>it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50">
                <a:latin typeface="Calibri"/>
                <a:cs typeface="Calibri"/>
              </a:rPr>
              <a:t>necessary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programmer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0">
                <a:latin typeface="Calibri"/>
                <a:cs typeface="Calibri"/>
              </a:rPr>
              <a:t>determine  </a:t>
            </a:r>
            <a:r>
              <a:rPr dirty="0" sz="900" spc="-20">
                <a:latin typeface="Calibri"/>
                <a:cs typeface="Calibri"/>
              </a:rPr>
              <a:t>if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stack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40" b="1">
                <a:solidFill>
                  <a:srgbClr val="FF0000"/>
                </a:solidFill>
                <a:latin typeface="Calibri"/>
                <a:cs typeface="Calibri"/>
              </a:rPr>
              <a:t>empty </a:t>
            </a:r>
            <a:r>
              <a:rPr dirty="0" sz="900">
                <a:latin typeface="Calibri"/>
                <a:cs typeface="Calibri"/>
              </a:rPr>
              <a:t>or </a:t>
            </a:r>
            <a:r>
              <a:rPr dirty="0" sz="900" spc="25" b="1">
                <a:solidFill>
                  <a:srgbClr val="FF0000"/>
                </a:solidFill>
                <a:latin typeface="Calibri"/>
                <a:cs typeface="Calibri"/>
              </a:rPr>
              <a:t>full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25">
                <a:latin typeface="Calibri"/>
                <a:cs typeface="Calibri"/>
              </a:rPr>
              <a:t>sometimes </a:t>
            </a:r>
            <a:r>
              <a:rPr dirty="0" sz="900" spc="5">
                <a:latin typeface="Calibri"/>
                <a:cs typeface="Calibri"/>
              </a:rPr>
              <a:t>what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value </a:t>
            </a:r>
            <a:r>
              <a:rPr dirty="0" sz="900" spc="0">
                <a:latin typeface="Calibri"/>
                <a:cs typeface="Calibri"/>
              </a:rPr>
              <a:t>at the </a:t>
            </a:r>
            <a:r>
              <a:rPr dirty="0" sz="900" spc="-5">
                <a:latin typeface="Calibri"/>
                <a:cs typeface="Calibri"/>
              </a:rPr>
              <a:t>top of </a:t>
            </a:r>
            <a:r>
              <a:rPr dirty="0" sz="900" spc="0">
                <a:latin typeface="Calibri"/>
                <a:cs typeface="Calibri"/>
              </a:rPr>
              <a:t>the  </a:t>
            </a:r>
            <a:r>
              <a:rPr dirty="0" sz="900" spc="30">
                <a:latin typeface="Calibri"/>
                <a:cs typeface="Calibri"/>
              </a:rPr>
              <a:t>stack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i="1">
                <a:solidFill>
                  <a:srgbClr val="0000FF"/>
                </a:solidFill>
                <a:latin typeface="Calibri"/>
                <a:cs typeface="Calibri"/>
              </a:rPr>
              <a:t>without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popping</a:t>
            </a:r>
            <a:r>
              <a:rPr dirty="0" sz="900" spc="10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-15" i="1">
                <a:solidFill>
                  <a:srgbClr val="0000FF"/>
                </a:solidFill>
                <a:latin typeface="Calibri"/>
                <a:cs typeface="Calibri"/>
              </a:rPr>
              <a:t>it</a:t>
            </a:r>
            <a:r>
              <a:rPr dirty="0" sz="900" spc="-1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-5">
                <a:latin typeface="Courier New"/>
                <a:cs typeface="Courier New"/>
              </a:rPr>
              <a:t>isEmpty: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883" y="1942290"/>
            <a:ext cx="16046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RETURN topOfStack equals</a:t>
            </a:r>
            <a:r>
              <a:rPr dirty="0" sz="800" spc="-3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5116" y="1942290"/>
            <a:ext cx="51180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// Or</a:t>
            </a:r>
            <a:r>
              <a:rPr dirty="0" sz="800" spc="-8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-1</a:t>
            </a:r>
            <a:endParaRPr sz="8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2994" y="2279199"/>
          <a:ext cx="3594735" cy="56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0"/>
                <a:gridCol w="1184275"/>
                <a:gridCol w="121285"/>
                <a:gridCol w="1189355"/>
              </a:tblGrid>
              <a:tr h="109855">
                <a:tc>
                  <a:txBody>
                    <a:bodyPr/>
                    <a:lstStyle/>
                    <a:p>
                      <a:pPr marL="127000">
                        <a:lnSpc>
                          <a:spcPts val="76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isFull: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0180">
                <a:tc>
                  <a:txBody>
                    <a:bodyPr/>
                    <a:lstStyle/>
                    <a:p>
                      <a:pPr algn="r" marR="52705">
                        <a:lnSpc>
                          <a:spcPts val="835"/>
                        </a:lnSpc>
                      </a:pPr>
                      <a:r>
                        <a:rPr dirty="0" sz="800">
                          <a:latin typeface="Courier New"/>
                          <a:cs typeface="Courier New"/>
                        </a:rPr>
                        <a:t>RETURN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3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topOfStack</a:t>
                      </a:r>
                      <a:r>
                        <a:rPr dirty="0" sz="8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latin typeface="Courier New"/>
                          <a:cs typeface="Courier New"/>
                        </a:rPr>
                        <a:t>greater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0480">
                        <a:lnSpc>
                          <a:spcPts val="83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than</a:t>
                      </a:r>
                      <a:r>
                        <a:rPr dirty="0" sz="8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latin typeface="Courier New"/>
                          <a:cs typeface="Courier New"/>
                        </a:rPr>
                        <a:t>MAX_STACK_SIZE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0180">
                <a:tc>
                  <a:txBody>
                    <a:bodyPr/>
                    <a:lstStyle/>
                    <a:p>
                      <a:pPr marL="127000">
                        <a:lnSpc>
                          <a:spcPts val="919"/>
                        </a:lnSpc>
                        <a:spcBef>
                          <a:spcPts val="325"/>
                        </a:spcBef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top: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412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09855">
                <a:tc>
                  <a:txBody>
                    <a:bodyPr/>
                    <a:lstStyle/>
                    <a:p>
                      <a:pPr algn="r" marR="52705">
                        <a:lnSpc>
                          <a:spcPts val="765"/>
                        </a:lnSpc>
                      </a:pPr>
                      <a:r>
                        <a:rPr dirty="0" sz="800">
                          <a:latin typeface="Courier New"/>
                          <a:cs typeface="Courier New"/>
                        </a:rPr>
                        <a:t>RETURN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76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stack[ topOfStack</a:t>
                      </a:r>
                      <a:r>
                        <a:rPr dirty="0" sz="8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latin typeface="Courier New"/>
                          <a:cs typeface="Courier New"/>
                        </a:rPr>
                        <a:t>-1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765"/>
                        </a:lnSpc>
                      </a:pPr>
                      <a:r>
                        <a:rPr dirty="0" sz="800">
                          <a:latin typeface="Courier New"/>
                          <a:cs typeface="Courier New"/>
                        </a:rPr>
                        <a:t>]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47294" y="3019991"/>
            <a:ext cx="29044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55">
                <a:latin typeface="Calibri"/>
                <a:cs typeface="Calibri"/>
              </a:rPr>
              <a:t>The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isFull</a:t>
            </a:r>
            <a:r>
              <a:rPr dirty="0" sz="900" spc="-295">
                <a:latin typeface="Courier New"/>
                <a:cs typeface="Courier New"/>
              </a:rPr>
              <a:t> </a:t>
            </a:r>
            <a:r>
              <a:rPr dirty="0" sz="900" spc="30">
                <a:latin typeface="Calibri"/>
                <a:cs typeface="Calibri"/>
              </a:rPr>
              <a:t>and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top</a:t>
            </a:r>
            <a:r>
              <a:rPr dirty="0" sz="900" spc="-295">
                <a:latin typeface="Courier New"/>
                <a:cs typeface="Courier New"/>
              </a:rPr>
              <a:t> </a:t>
            </a:r>
            <a:r>
              <a:rPr dirty="0" sz="900" spc="15">
                <a:latin typeface="Calibri"/>
                <a:cs typeface="Calibri"/>
              </a:rPr>
              <a:t>alternatives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are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left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75">
                <a:latin typeface="Calibri"/>
                <a:cs typeface="Calibri"/>
              </a:rPr>
              <a:t>as</a:t>
            </a:r>
            <a:r>
              <a:rPr dirty="0" sz="900" spc="40">
                <a:latin typeface="Calibri"/>
                <a:cs typeface="Calibri"/>
              </a:rPr>
              <a:t> an </a:t>
            </a:r>
            <a:r>
              <a:rPr dirty="0" sz="900" spc="25">
                <a:latin typeface="Calibri"/>
                <a:cs typeface="Calibri"/>
              </a:rPr>
              <a:t>exercise.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802764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60"/>
              <a:t>Stack </a:t>
            </a:r>
            <a:r>
              <a:rPr dirty="0" spc="25"/>
              <a:t>Operations: </a:t>
            </a:r>
            <a:r>
              <a:rPr dirty="0" spc="65"/>
              <a:t>Push,</a:t>
            </a:r>
            <a:r>
              <a:rPr dirty="0" spc="85"/>
              <a:t> </a:t>
            </a:r>
            <a:r>
              <a:rPr dirty="0" spc="50"/>
              <a:t>Pop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230004"/>
            <a:ext cx="3883660" cy="30289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75" b="1">
                <a:solidFill>
                  <a:srgbClr val="0000FF"/>
                </a:solidFill>
                <a:latin typeface="Calibri"/>
                <a:cs typeface="Calibri"/>
              </a:rPr>
              <a:t>push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55" b="1">
                <a:solidFill>
                  <a:srgbClr val="0000FF"/>
                </a:solidFill>
                <a:latin typeface="Calibri"/>
                <a:cs typeface="Calibri"/>
              </a:rPr>
              <a:t>pop </a:t>
            </a:r>
            <a:r>
              <a:rPr dirty="0" sz="900" spc="15">
                <a:latin typeface="Calibri"/>
                <a:cs typeface="Calibri"/>
              </a:rPr>
              <a:t>operations must </a:t>
            </a:r>
            <a:r>
              <a:rPr dirty="0" sz="900" spc="30">
                <a:latin typeface="Calibri"/>
                <a:cs typeface="Calibri"/>
              </a:rPr>
              <a:t>ensure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55" b="1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dirty="0" sz="900" spc="25" b="1">
                <a:solidFill>
                  <a:srgbClr val="FF0000"/>
                </a:solidFill>
                <a:latin typeface="Calibri"/>
                <a:cs typeface="Calibri"/>
              </a:rPr>
              <a:t>attempt </a:t>
            </a:r>
            <a:r>
              <a:rPr dirty="0" sz="900" spc="25">
                <a:latin typeface="Calibri"/>
                <a:cs typeface="Calibri"/>
              </a:rPr>
              <a:t>should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35">
                <a:latin typeface="Calibri"/>
                <a:cs typeface="Calibri"/>
              </a:rPr>
              <a:t>made  </a:t>
            </a:r>
            <a:r>
              <a:rPr dirty="0" sz="900" spc="-15">
                <a:latin typeface="Calibri"/>
                <a:cs typeface="Calibri"/>
              </a:rPr>
              <a:t>to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either:</a:t>
            </a:r>
            <a:endParaRPr sz="9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  <a:spcBef>
                <a:spcPts val="965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75" b="1">
                <a:solidFill>
                  <a:srgbClr val="0000FF"/>
                </a:solidFill>
                <a:latin typeface="Calibri"/>
                <a:cs typeface="Calibri"/>
              </a:rPr>
              <a:t>push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>
                <a:latin typeface="Calibri"/>
                <a:cs typeface="Calibri"/>
              </a:rPr>
              <a:t>item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 b="1">
                <a:solidFill>
                  <a:srgbClr val="FF0000"/>
                </a:solidFill>
                <a:latin typeface="Calibri"/>
                <a:cs typeface="Calibri"/>
              </a:rPr>
              <a:t>full</a:t>
            </a:r>
            <a:r>
              <a:rPr dirty="0" sz="900" spc="-1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900" spc="55" b="1">
                <a:solidFill>
                  <a:srgbClr val="FF0000"/>
                </a:solidFill>
                <a:latin typeface="Calibri"/>
                <a:cs typeface="Calibri"/>
              </a:rPr>
              <a:t>stack</a:t>
            </a:r>
            <a:r>
              <a:rPr dirty="0" sz="900" spc="55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  <a:spcBef>
                <a:spcPts val="290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55" b="1">
                <a:solidFill>
                  <a:srgbClr val="0000FF"/>
                </a:solidFill>
                <a:latin typeface="Calibri"/>
                <a:cs typeface="Calibri"/>
              </a:rPr>
              <a:t>pop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>
                <a:latin typeface="Calibri"/>
                <a:cs typeface="Calibri"/>
              </a:rPr>
              <a:t>item from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 spc="40" b="1">
                <a:solidFill>
                  <a:srgbClr val="FF0000"/>
                </a:solidFill>
                <a:latin typeface="Calibri"/>
                <a:cs typeface="Calibri"/>
              </a:rPr>
              <a:t>empty</a:t>
            </a:r>
            <a:r>
              <a:rPr dirty="0" sz="900" spc="-1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900" spc="55" b="1">
                <a:solidFill>
                  <a:srgbClr val="FF0000"/>
                </a:solidFill>
                <a:latin typeface="Calibri"/>
                <a:cs typeface="Calibri"/>
              </a:rPr>
              <a:t>stack</a:t>
            </a:r>
            <a:r>
              <a:rPr dirty="0" sz="900" spc="5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Push:</a:t>
            </a:r>
            <a:endParaRPr sz="800">
              <a:latin typeface="Courier New"/>
              <a:cs typeface="Courier New"/>
            </a:endParaRPr>
          </a:p>
          <a:p>
            <a:pPr marL="376555" marR="2769870">
              <a:lnSpc>
                <a:spcPts val="900"/>
              </a:lnSpc>
              <a:spcBef>
                <a:spcPts val="50"/>
              </a:spcBef>
              <a:tabLst>
                <a:tab pos="741045" algn="l"/>
              </a:tabLst>
            </a:pPr>
            <a:r>
              <a:rPr dirty="0" sz="800" spc="-5">
                <a:latin typeface="Courier New"/>
                <a:cs typeface="Courier New"/>
              </a:rPr>
              <a:t>IF</a:t>
            </a:r>
            <a:r>
              <a:rPr dirty="0" sz="800" spc="-5">
                <a:latin typeface="Courier New"/>
                <a:cs typeface="Courier New"/>
              </a:rPr>
              <a:t>	</a:t>
            </a:r>
            <a:r>
              <a:rPr dirty="0" sz="800" spc="-5">
                <a:latin typeface="Courier New"/>
                <a:cs typeface="Courier New"/>
              </a:rPr>
              <a:t>isFull  </a:t>
            </a:r>
            <a:r>
              <a:rPr dirty="0" sz="800" spc="-5">
                <a:latin typeface="Courier New"/>
                <a:cs typeface="Courier New"/>
              </a:rPr>
              <a:t>THEN</a:t>
            </a:r>
            <a:endParaRPr sz="800">
              <a:latin typeface="Courier New"/>
              <a:cs typeface="Courier New"/>
            </a:endParaRPr>
          </a:p>
          <a:p>
            <a:pPr marL="741045">
              <a:lnSpc>
                <a:spcPts val="840"/>
              </a:lnSpc>
            </a:pPr>
            <a:r>
              <a:rPr dirty="0" sz="800" spc="-5">
                <a:latin typeface="Courier New"/>
                <a:cs typeface="Courier New"/>
              </a:rPr>
              <a:t>ERROR</a:t>
            </a:r>
            <a:endParaRPr sz="800">
              <a:latin typeface="Courier New"/>
              <a:cs typeface="Courier New"/>
            </a:endParaRPr>
          </a:p>
          <a:p>
            <a:pPr marL="376555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ELSE</a:t>
            </a:r>
            <a:endParaRPr sz="800">
              <a:latin typeface="Courier New"/>
              <a:cs typeface="Courier New"/>
            </a:endParaRPr>
          </a:p>
          <a:p>
            <a:pPr marL="741045" marR="1069340">
              <a:lnSpc>
                <a:spcPts val="900"/>
              </a:lnSpc>
              <a:spcBef>
                <a:spcPts val="45"/>
              </a:spcBef>
            </a:pPr>
            <a:r>
              <a:rPr dirty="0" sz="800" spc="-5">
                <a:latin typeface="Courier New"/>
                <a:cs typeface="Courier New"/>
              </a:rPr>
              <a:t>stack[ topOfStack ] &lt;-- pushedItem  increment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topOfStack</a:t>
            </a:r>
            <a:endParaRPr sz="800">
              <a:latin typeface="Courier New"/>
              <a:cs typeface="Courier New"/>
            </a:endParaRPr>
          </a:p>
          <a:p>
            <a:pPr marL="376555">
              <a:lnSpc>
                <a:spcPts val="875"/>
              </a:lnSpc>
            </a:pPr>
            <a:r>
              <a:rPr dirty="0" sz="800" spc="-5">
                <a:latin typeface="Courier New"/>
                <a:cs typeface="Courier New"/>
              </a:rPr>
              <a:t>ENDIF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Pop:</a:t>
            </a:r>
            <a:endParaRPr sz="800">
              <a:latin typeface="Courier New"/>
              <a:cs typeface="Courier New"/>
            </a:endParaRPr>
          </a:p>
          <a:p>
            <a:pPr marL="376555" marR="2708910">
              <a:lnSpc>
                <a:spcPts val="900"/>
              </a:lnSpc>
              <a:spcBef>
                <a:spcPts val="50"/>
              </a:spcBef>
              <a:tabLst>
                <a:tab pos="741045" algn="l"/>
              </a:tabLst>
            </a:pPr>
            <a:r>
              <a:rPr dirty="0" sz="800" spc="-5">
                <a:latin typeface="Courier New"/>
                <a:cs typeface="Courier New"/>
              </a:rPr>
              <a:t>IF</a:t>
            </a:r>
            <a:r>
              <a:rPr dirty="0" sz="800" spc="-5">
                <a:latin typeface="Courier New"/>
                <a:cs typeface="Courier New"/>
              </a:rPr>
              <a:t>	</a:t>
            </a:r>
            <a:r>
              <a:rPr dirty="0" sz="800" spc="-5">
                <a:latin typeface="Courier New"/>
                <a:cs typeface="Courier New"/>
              </a:rPr>
              <a:t>isEmpty  </a:t>
            </a:r>
            <a:r>
              <a:rPr dirty="0" sz="800" spc="-5">
                <a:latin typeface="Courier New"/>
                <a:cs typeface="Courier New"/>
              </a:rPr>
              <a:t>THEN</a:t>
            </a:r>
            <a:endParaRPr sz="800">
              <a:latin typeface="Courier New"/>
              <a:cs typeface="Courier New"/>
            </a:endParaRPr>
          </a:p>
          <a:p>
            <a:pPr marL="741045">
              <a:lnSpc>
                <a:spcPts val="840"/>
              </a:lnSpc>
            </a:pPr>
            <a:r>
              <a:rPr dirty="0" sz="800" spc="-5">
                <a:latin typeface="Courier New"/>
                <a:cs typeface="Courier New"/>
              </a:rPr>
              <a:t>ERROR</a:t>
            </a:r>
            <a:endParaRPr sz="800">
              <a:latin typeface="Courier New"/>
              <a:cs typeface="Courier New"/>
            </a:endParaRPr>
          </a:p>
          <a:p>
            <a:pPr marL="376555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ELSE</a:t>
            </a:r>
            <a:endParaRPr sz="800">
              <a:latin typeface="Courier New"/>
              <a:cs typeface="Courier New"/>
            </a:endParaRPr>
          </a:p>
          <a:p>
            <a:pPr marL="741045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decrement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topOfStack</a:t>
            </a:r>
            <a:endParaRPr sz="800">
              <a:latin typeface="Courier New"/>
              <a:cs typeface="Courier New"/>
            </a:endParaRPr>
          </a:p>
          <a:p>
            <a:pPr marL="741045" marR="1069340">
              <a:lnSpc>
                <a:spcPts val="900"/>
              </a:lnSpc>
              <a:spcBef>
                <a:spcPts val="45"/>
              </a:spcBef>
            </a:pPr>
            <a:r>
              <a:rPr dirty="0" sz="800" spc="-5">
                <a:latin typeface="Courier New"/>
                <a:cs typeface="Courier New"/>
              </a:rPr>
              <a:t>poppedItem &lt;-- stack[ topOfStack ]  stack[ topOfStack ] &lt;--</a:t>
            </a:r>
            <a:r>
              <a:rPr dirty="0" sz="800" spc="-1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NULL</a:t>
            </a:r>
            <a:endParaRPr sz="800">
              <a:latin typeface="Courier New"/>
              <a:cs typeface="Courier New"/>
            </a:endParaRPr>
          </a:p>
          <a:p>
            <a:pPr marL="376555">
              <a:lnSpc>
                <a:spcPts val="875"/>
              </a:lnSpc>
            </a:pPr>
            <a:r>
              <a:rPr dirty="0" sz="800" spc="-5">
                <a:latin typeface="Courier New"/>
                <a:cs typeface="Courier New"/>
              </a:rPr>
              <a:t>ENDIF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269494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75"/>
              <a:t>Stacks </a:t>
            </a:r>
            <a:r>
              <a:rPr dirty="0" spc="50"/>
              <a:t>Dynamic </a:t>
            </a:r>
            <a:r>
              <a:rPr dirty="0" spc="10"/>
              <a:t>Implementation </a:t>
            </a:r>
            <a:r>
              <a:rPr dirty="0" spc="50"/>
              <a:t>using</a:t>
            </a:r>
            <a:r>
              <a:rPr dirty="0" spc="35"/>
              <a:t> </a:t>
            </a:r>
            <a:r>
              <a:rPr dirty="0" spc="5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19514"/>
            <a:ext cx="381381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stack </a:t>
            </a:r>
            <a:r>
              <a:rPr dirty="0" sz="900" spc="25">
                <a:latin typeface="Calibri"/>
                <a:cs typeface="Calibri"/>
              </a:rPr>
              <a:t>produced </a:t>
            </a:r>
            <a:r>
              <a:rPr dirty="0" sz="900" spc="10">
                <a:latin typeface="Calibri"/>
                <a:cs typeface="Calibri"/>
              </a:rPr>
              <a:t>by: </a:t>
            </a:r>
            <a:r>
              <a:rPr dirty="0" sz="900" spc="-5">
                <a:latin typeface="Courier New"/>
                <a:cs typeface="Courier New"/>
              </a:rPr>
              <a:t>push(60); push(23); push(10);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push(42);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9885" y="932129"/>
            <a:ext cx="437515" cy="0"/>
          </a:xfrm>
          <a:custGeom>
            <a:avLst/>
            <a:gdLst/>
            <a:ahLst/>
            <a:cxnLst/>
            <a:rect l="l" t="t" r="r" b="b"/>
            <a:pathLst>
              <a:path w="437515" h="0">
                <a:moveTo>
                  <a:pt x="0" y="0"/>
                </a:moveTo>
                <a:lnTo>
                  <a:pt x="436946" y="0"/>
                </a:lnTo>
              </a:path>
            </a:pathLst>
          </a:custGeom>
          <a:ln w="49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17268" y="912236"/>
            <a:ext cx="80010" cy="40005"/>
          </a:xfrm>
          <a:custGeom>
            <a:avLst/>
            <a:gdLst/>
            <a:ahLst/>
            <a:cxnLst/>
            <a:rect l="l" t="t" r="r" b="b"/>
            <a:pathLst>
              <a:path w="80009" h="40005">
                <a:moveTo>
                  <a:pt x="0" y="0"/>
                </a:moveTo>
                <a:lnTo>
                  <a:pt x="0" y="39786"/>
                </a:lnTo>
                <a:lnTo>
                  <a:pt x="79563" y="198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7268" y="912236"/>
            <a:ext cx="80010" cy="40005"/>
          </a:xfrm>
          <a:custGeom>
            <a:avLst/>
            <a:gdLst/>
            <a:ahLst/>
            <a:cxnLst/>
            <a:rect l="l" t="t" r="r" b="b"/>
            <a:pathLst>
              <a:path w="80009" h="40005">
                <a:moveTo>
                  <a:pt x="0" y="39786"/>
                </a:moveTo>
                <a:lnTo>
                  <a:pt x="79563" y="19892"/>
                </a:lnTo>
                <a:lnTo>
                  <a:pt x="0" y="0"/>
                </a:lnTo>
                <a:lnTo>
                  <a:pt x="0" y="39786"/>
                </a:lnTo>
                <a:close/>
              </a:path>
            </a:pathLst>
          </a:custGeom>
          <a:ln w="49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05815" y="932129"/>
            <a:ext cx="437515" cy="0"/>
          </a:xfrm>
          <a:custGeom>
            <a:avLst/>
            <a:gdLst/>
            <a:ahLst/>
            <a:cxnLst/>
            <a:rect l="l" t="t" r="r" b="b"/>
            <a:pathLst>
              <a:path w="437514" h="0">
                <a:moveTo>
                  <a:pt x="0" y="0"/>
                </a:moveTo>
                <a:lnTo>
                  <a:pt x="436955" y="0"/>
                </a:lnTo>
              </a:path>
            </a:pathLst>
          </a:custGeom>
          <a:ln w="49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63202" y="912236"/>
            <a:ext cx="80010" cy="40005"/>
          </a:xfrm>
          <a:custGeom>
            <a:avLst/>
            <a:gdLst/>
            <a:ahLst/>
            <a:cxnLst/>
            <a:rect l="l" t="t" r="r" b="b"/>
            <a:pathLst>
              <a:path w="80010" h="40005">
                <a:moveTo>
                  <a:pt x="0" y="0"/>
                </a:moveTo>
                <a:lnTo>
                  <a:pt x="0" y="39786"/>
                </a:lnTo>
                <a:lnTo>
                  <a:pt x="79568" y="198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63202" y="912236"/>
            <a:ext cx="80010" cy="40005"/>
          </a:xfrm>
          <a:custGeom>
            <a:avLst/>
            <a:gdLst/>
            <a:ahLst/>
            <a:cxnLst/>
            <a:rect l="l" t="t" r="r" b="b"/>
            <a:pathLst>
              <a:path w="80010" h="40005">
                <a:moveTo>
                  <a:pt x="0" y="39786"/>
                </a:moveTo>
                <a:lnTo>
                  <a:pt x="79568" y="19892"/>
                </a:lnTo>
                <a:lnTo>
                  <a:pt x="0" y="0"/>
                </a:lnTo>
                <a:lnTo>
                  <a:pt x="0" y="39786"/>
                </a:lnTo>
                <a:close/>
              </a:path>
            </a:pathLst>
          </a:custGeom>
          <a:ln w="49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51748" y="932129"/>
            <a:ext cx="437515" cy="0"/>
          </a:xfrm>
          <a:custGeom>
            <a:avLst/>
            <a:gdLst/>
            <a:ahLst/>
            <a:cxnLst/>
            <a:rect l="l" t="t" r="r" b="b"/>
            <a:pathLst>
              <a:path w="437514" h="0">
                <a:moveTo>
                  <a:pt x="0" y="0"/>
                </a:moveTo>
                <a:lnTo>
                  <a:pt x="436945" y="0"/>
                </a:lnTo>
              </a:path>
            </a:pathLst>
          </a:custGeom>
          <a:ln w="49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09125" y="912236"/>
            <a:ext cx="80010" cy="40005"/>
          </a:xfrm>
          <a:custGeom>
            <a:avLst/>
            <a:gdLst/>
            <a:ahLst/>
            <a:cxnLst/>
            <a:rect l="l" t="t" r="r" b="b"/>
            <a:pathLst>
              <a:path w="80010" h="40005">
                <a:moveTo>
                  <a:pt x="0" y="0"/>
                </a:moveTo>
                <a:lnTo>
                  <a:pt x="0" y="39786"/>
                </a:lnTo>
                <a:lnTo>
                  <a:pt x="79568" y="198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9125" y="912236"/>
            <a:ext cx="80010" cy="40005"/>
          </a:xfrm>
          <a:custGeom>
            <a:avLst/>
            <a:gdLst/>
            <a:ahLst/>
            <a:cxnLst/>
            <a:rect l="l" t="t" r="r" b="b"/>
            <a:pathLst>
              <a:path w="80010" h="40005">
                <a:moveTo>
                  <a:pt x="0" y="39786"/>
                </a:moveTo>
                <a:lnTo>
                  <a:pt x="79568" y="19892"/>
                </a:lnTo>
                <a:lnTo>
                  <a:pt x="0" y="0"/>
                </a:lnTo>
                <a:lnTo>
                  <a:pt x="0" y="39786"/>
                </a:lnTo>
                <a:close/>
              </a:path>
            </a:pathLst>
          </a:custGeom>
          <a:ln w="49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97671" y="932129"/>
            <a:ext cx="437515" cy="0"/>
          </a:xfrm>
          <a:custGeom>
            <a:avLst/>
            <a:gdLst/>
            <a:ahLst/>
            <a:cxnLst/>
            <a:rect l="l" t="t" r="r" b="b"/>
            <a:pathLst>
              <a:path w="437514" h="0">
                <a:moveTo>
                  <a:pt x="0" y="0"/>
                </a:moveTo>
                <a:lnTo>
                  <a:pt x="436955" y="0"/>
                </a:lnTo>
              </a:path>
            </a:pathLst>
          </a:custGeom>
          <a:ln w="49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55059" y="912236"/>
            <a:ext cx="80010" cy="40005"/>
          </a:xfrm>
          <a:custGeom>
            <a:avLst/>
            <a:gdLst/>
            <a:ahLst/>
            <a:cxnLst/>
            <a:rect l="l" t="t" r="r" b="b"/>
            <a:pathLst>
              <a:path w="80010" h="40005">
                <a:moveTo>
                  <a:pt x="0" y="0"/>
                </a:moveTo>
                <a:lnTo>
                  <a:pt x="0" y="39786"/>
                </a:lnTo>
                <a:lnTo>
                  <a:pt x="79568" y="198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55059" y="912236"/>
            <a:ext cx="80010" cy="40005"/>
          </a:xfrm>
          <a:custGeom>
            <a:avLst/>
            <a:gdLst/>
            <a:ahLst/>
            <a:cxnLst/>
            <a:rect l="l" t="t" r="r" b="b"/>
            <a:pathLst>
              <a:path w="80010" h="40005">
                <a:moveTo>
                  <a:pt x="0" y="39786"/>
                </a:moveTo>
                <a:lnTo>
                  <a:pt x="79568" y="19892"/>
                </a:lnTo>
                <a:lnTo>
                  <a:pt x="0" y="0"/>
                </a:lnTo>
                <a:lnTo>
                  <a:pt x="0" y="39786"/>
                </a:lnTo>
                <a:close/>
              </a:path>
            </a:pathLst>
          </a:custGeom>
          <a:ln w="49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43605" y="889860"/>
            <a:ext cx="149188" cy="84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19678" y="1090598"/>
            <a:ext cx="194945" cy="267335"/>
          </a:xfrm>
          <a:custGeom>
            <a:avLst/>
            <a:gdLst/>
            <a:ahLst/>
            <a:cxnLst/>
            <a:rect l="l" t="t" r="r" b="b"/>
            <a:pathLst>
              <a:path w="194944" h="267334">
                <a:moveTo>
                  <a:pt x="0" y="267207"/>
                </a:moveTo>
                <a:lnTo>
                  <a:pt x="194333" y="0"/>
                </a:lnTo>
              </a:path>
            </a:pathLst>
          </a:custGeom>
          <a:ln w="49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14012" y="1039367"/>
            <a:ext cx="37465" cy="51435"/>
          </a:xfrm>
          <a:custGeom>
            <a:avLst/>
            <a:gdLst/>
            <a:ahLst/>
            <a:cxnLst/>
            <a:rect l="l" t="t" r="r" b="b"/>
            <a:pathLst>
              <a:path w="37465" h="51434">
                <a:moveTo>
                  <a:pt x="0" y="51231"/>
                </a:moveTo>
                <a:lnTo>
                  <a:pt x="37259" y="0"/>
                </a:lnTo>
              </a:path>
            </a:pathLst>
          </a:custGeom>
          <a:ln w="49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88756" y="1038218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31826" y="75588"/>
                </a:moveTo>
                <a:lnTo>
                  <a:pt x="62989" y="0"/>
                </a:lnTo>
                <a:lnTo>
                  <a:pt x="0" y="52380"/>
                </a:lnTo>
              </a:path>
            </a:pathLst>
          </a:custGeom>
          <a:ln w="49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01384" y="1170829"/>
            <a:ext cx="104775" cy="208915"/>
          </a:xfrm>
          <a:custGeom>
            <a:avLst/>
            <a:gdLst/>
            <a:ahLst/>
            <a:cxnLst/>
            <a:rect l="l" t="t" r="r" b="b"/>
            <a:pathLst>
              <a:path w="104775" h="208915">
                <a:moveTo>
                  <a:pt x="104431" y="208859"/>
                </a:moveTo>
                <a:lnTo>
                  <a:pt x="0" y="0"/>
                </a:lnTo>
              </a:path>
            </a:pathLst>
          </a:custGeom>
          <a:ln w="49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62059" y="1092180"/>
            <a:ext cx="39370" cy="78740"/>
          </a:xfrm>
          <a:custGeom>
            <a:avLst/>
            <a:gdLst/>
            <a:ahLst/>
            <a:cxnLst/>
            <a:rect l="l" t="t" r="r" b="b"/>
            <a:pathLst>
              <a:path w="39369" h="78740">
                <a:moveTo>
                  <a:pt x="39324" y="78648"/>
                </a:moveTo>
                <a:lnTo>
                  <a:pt x="0" y="0"/>
                </a:lnTo>
              </a:path>
            </a:pathLst>
          </a:custGeom>
          <a:ln w="49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61268" y="1091260"/>
            <a:ext cx="53340" cy="80010"/>
          </a:xfrm>
          <a:custGeom>
            <a:avLst/>
            <a:gdLst/>
            <a:ahLst/>
            <a:cxnLst/>
            <a:rect l="l" t="t" r="r" b="b"/>
            <a:pathLst>
              <a:path w="53340" h="80009">
                <a:moveTo>
                  <a:pt x="53041" y="61664"/>
                </a:moveTo>
                <a:lnTo>
                  <a:pt x="0" y="0"/>
                </a:lnTo>
                <a:lnTo>
                  <a:pt x="17242" y="79568"/>
                </a:lnTo>
              </a:path>
            </a:pathLst>
          </a:custGeom>
          <a:ln w="49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407440" y="782944"/>
            <a:ext cx="298450" cy="298450"/>
          </a:xfrm>
          <a:prstGeom prst="rect">
            <a:avLst/>
          </a:prstGeom>
          <a:ln w="4972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450"/>
              </a:spcBef>
            </a:pPr>
            <a:r>
              <a:rPr dirty="0" sz="1150" spc="0">
                <a:latin typeface="Times New Roman"/>
                <a:cs typeface="Times New Roman"/>
              </a:rPr>
              <a:t>42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53370" y="782944"/>
            <a:ext cx="298450" cy="298450"/>
          </a:xfrm>
          <a:prstGeom prst="rect">
            <a:avLst/>
          </a:prstGeom>
          <a:ln w="4972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450"/>
              </a:spcBef>
            </a:pPr>
            <a:r>
              <a:rPr dirty="0" sz="1150" spc="0">
                <a:latin typeface="Times New Roman"/>
                <a:cs typeface="Times New Roman"/>
              </a:rPr>
              <a:t>10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99304" y="782944"/>
            <a:ext cx="298450" cy="298450"/>
          </a:xfrm>
          <a:prstGeom prst="rect">
            <a:avLst/>
          </a:prstGeom>
          <a:ln w="4972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450"/>
              </a:spcBef>
            </a:pPr>
            <a:r>
              <a:rPr dirty="0" sz="1150" spc="0">
                <a:latin typeface="Times New Roman"/>
                <a:cs typeface="Times New Roman"/>
              </a:rPr>
              <a:t>23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5237" y="782944"/>
            <a:ext cx="298450" cy="298450"/>
          </a:xfrm>
          <a:prstGeom prst="rect">
            <a:avLst/>
          </a:prstGeom>
          <a:ln w="4972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450"/>
              </a:spcBef>
            </a:pPr>
            <a:r>
              <a:rPr dirty="0" sz="1150" spc="0">
                <a:latin typeface="Times New Roman"/>
                <a:cs typeface="Times New Roman"/>
              </a:rPr>
              <a:t>60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2325" y="782944"/>
            <a:ext cx="447675" cy="298450"/>
          </a:xfrm>
          <a:prstGeom prst="rect">
            <a:avLst/>
          </a:prstGeom>
          <a:ln w="4972">
            <a:solidFill>
              <a:srgbClr val="000000"/>
            </a:solidFill>
          </a:ln>
        </p:spPr>
        <p:txBody>
          <a:bodyPr wrap="square" lIns="0" tIns="33019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259"/>
              </a:spcBef>
            </a:pPr>
            <a:r>
              <a:rPr dirty="0" sz="1150">
                <a:latin typeface="Times New Roman"/>
                <a:cs typeface="Times New Roman"/>
              </a:rPr>
              <a:t>stack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93115" y="1309143"/>
            <a:ext cx="213995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b="1" i="1">
                <a:solidFill>
                  <a:srgbClr val="0000FF"/>
                </a:solidFill>
                <a:latin typeface="Times New Roman"/>
                <a:cs typeface="Times New Roman"/>
              </a:rPr>
              <a:t>top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8161" y="1338974"/>
            <a:ext cx="2661285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44625" algn="l"/>
              </a:tabLst>
            </a:pPr>
            <a:r>
              <a:rPr dirty="0" sz="1150">
                <a:latin typeface="Times New Roman"/>
                <a:cs typeface="Times New Roman"/>
              </a:rPr>
              <a:t>push/pop	</a:t>
            </a:r>
            <a:r>
              <a:rPr dirty="0" sz="1150">
                <a:solidFill>
                  <a:srgbClr val="0000FF"/>
                </a:solidFill>
                <a:latin typeface="Times New Roman"/>
                <a:cs typeface="Times New Roman"/>
              </a:rPr>
              <a:t>(Singly Linked</a:t>
            </a:r>
            <a:r>
              <a:rPr dirty="0" sz="115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FF"/>
                </a:solidFill>
                <a:latin typeface="Times New Roman"/>
                <a:cs typeface="Times New Roman"/>
              </a:rPr>
              <a:t>List)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7294" y="1756468"/>
            <a:ext cx="3840479" cy="12496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10">
                <a:latin typeface="Calibri"/>
                <a:cs typeface="Calibri"/>
              </a:rPr>
              <a:t>method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15">
                <a:latin typeface="Calibri"/>
                <a:cs typeface="Calibri"/>
              </a:rPr>
              <a:t>similar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40">
                <a:latin typeface="Calibri"/>
                <a:cs typeface="Calibri"/>
              </a:rPr>
              <a:t>used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0">
                <a:latin typeface="Calibri"/>
                <a:cs typeface="Calibri"/>
              </a:rPr>
              <a:t>provide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0">
                <a:latin typeface="Calibri"/>
                <a:cs typeface="Calibri"/>
              </a:rPr>
              <a:t>dynamic </a:t>
            </a:r>
            <a:r>
              <a:rPr dirty="0" sz="900" spc="5">
                <a:latin typeface="Calibri"/>
                <a:cs typeface="Calibri"/>
              </a:rPr>
              <a:t>implementation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60">
                <a:latin typeface="Calibri"/>
                <a:cs typeface="Calibri"/>
              </a:rPr>
              <a:t>a  </a:t>
            </a:r>
            <a:r>
              <a:rPr dirty="0" sz="900" spc="5">
                <a:latin typeface="Calibri"/>
                <a:cs typeface="Calibri"/>
              </a:rPr>
              <a:t>list.</a:t>
            </a:r>
            <a:endParaRPr sz="900">
              <a:latin typeface="Calibri"/>
              <a:cs typeface="Calibri"/>
            </a:endParaRPr>
          </a:p>
          <a:p>
            <a:pPr marL="12700" marR="66675">
              <a:lnSpc>
                <a:spcPct val="101000"/>
              </a:lnSpc>
              <a:spcBef>
                <a:spcPts val="710"/>
              </a:spcBef>
            </a:pPr>
            <a:r>
              <a:rPr dirty="0" sz="900" spc="55">
                <a:latin typeface="Calibri"/>
                <a:cs typeface="Calibri"/>
              </a:rPr>
              <a:t>Since </a:t>
            </a:r>
            <a:r>
              <a:rPr dirty="0" sz="900" spc="30">
                <a:latin typeface="Calibri"/>
                <a:cs typeface="Calibri"/>
              </a:rPr>
              <a:t>stack </a:t>
            </a:r>
            <a:r>
              <a:rPr dirty="0" sz="900" spc="15">
                <a:latin typeface="Calibri"/>
                <a:cs typeface="Calibri"/>
              </a:rPr>
              <a:t>operations operate </a:t>
            </a:r>
            <a:r>
              <a:rPr dirty="0" sz="900" spc="0">
                <a:latin typeface="Calibri"/>
                <a:cs typeface="Calibri"/>
              </a:rPr>
              <a:t>at </a:t>
            </a:r>
            <a:r>
              <a:rPr dirty="0" sz="900" spc="5">
                <a:latin typeface="Calibri"/>
                <a:cs typeface="Calibri"/>
              </a:rPr>
              <a:t>just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-5">
                <a:latin typeface="Calibri"/>
                <a:cs typeface="Calibri"/>
              </a:rPr>
              <a:t>top </a:t>
            </a:r>
            <a:r>
              <a:rPr dirty="0" sz="900" spc="40">
                <a:latin typeface="Calibri"/>
                <a:cs typeface="Calibri"/>
              </a:rPr>
              <a:t>(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r>
              <a:rPr dirty="0" sz="900" spc="40">
                <a:latin typeface="Calibri"/>
                <a:cs typeface="Calibri"/>
              </a:rPr>
              <a:t>)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>
                <a:latin typeface="Calibri"/>
                <a:cs typeface="Calibri"/>
              </a:rPr>
              <a:t>stack (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list</a:t>
            </a:r>
            <a:r>
              <a:rPr dirty="0" sz="900" spc="30">
                <a:latin typeface="Calibri"/>
                <a:cs typeface="Calibri"/>
              </a:rPr>
              <a:t>) and  </a:t>
            </a:r>
            <a:r>
              <a:rPr dirty="0" sz="900" spc="5">
                <a:latin typeface="Calibri"/>
                <a:cs typeface="Calibri"/>
              </a:rPr>
              <a:t>there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25">
                <a:latin typeface="Calibri"/>
                <a:cs typeface="Calibri"/>
              </a:rPr>
              <a:t>usually </a:t>
            </a:r>
            <a:r>
              <a:rPr dirty="0" sz="900" spc="15">
                <a:latin typeface="Calibri"/>
                <a:cs typeface="Calibri"/>
              </a:rPr>
              <a:t>no </a:t>
            </a:r>
            <a:r>
              <a:rPr dirty="0" sz="900" spc="30">
                <a:latin typeface="Calibri"/>
                <a:cs typeface="Calibri"/>
              </a:rPr>
              <a:t>need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5">
                <a:latin typeface="Calibri"/>
                <a:cs typeface="Calibri"/>
              </a:rPr>
              <a:t>traverse </a:t>
            </a:r>
            <a:r>
              <a:rPr dirty="0" sz="900" spc="0">
                <a:latin typeface="Calibri"/>
                <a:cs typeface="Calibri"/>
              </a:rPr>
              <a:t>the list in both </a:t>
            </a:r>
            <a:r>
              <a:rPr dirty="0" sz="900" spc="15">
                <a:latin typeface="Calibri"/>
                <a:cs typeface="Calibri"/>
              </a:rPr>
              <a:t>directions </a:t>
            </a:r>
            <a:r>
              <a:rPr dirty="0" sz="900" spc="5">
                <a:latin typeface="Calibri"/>
                <a:cs typeface="Calibri"/>
              </a:rPr>
              <a:t>then </a:t>
            </a:r>
            <a:r>
              <a:rPr dirty="0" sz="900" spc="0">
                <a:latin typeface="Calibri"/>
                <a:cs typeface="Calibri"/>
              </a:rPr>
              <a:t>the  </a:t>
            </a:r>
            <a:r>
              <a:rPr dirty="0" sz="900" spc="5">
                <a:latin typeface="Calibri"/>
                <a:cs typeface="Calibri"/>
              </a:rPr>
              <a:t>implementation </a:t>
            </a:r>
            <a:r>
              <a:rPr dirty="0" sz="900" spc="15">
                <a:latin typeface="Calibri"/>
                <a:cs typeface="Calibri"/>
              </a:rPr>
              <a:t>only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requires: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  <a:spcBef>
                <a:spcPts val="5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</a:t>
            </a:r>
            <a:r>
              <a:rPr dirty="0" baseline="9259" sz="900" spc="12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singly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linked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list</a:t>
            </a:r>
            <a:r>
              <a:rPr dirty="0" sz="900" spc="35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  <a:spcBef>
                <a:spcPts val="309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15">
                <a:latin typeface="Calibri"/>
                <a:cs typeface="Calibri"/>
              </a:rPr>
              <a:t>only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">
                <a:latin typeface="Calibri"/>
                <a:cs typeface="Calibri"/>
              </a:rPr>
              <a:t>link (reference/pointer)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head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25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list.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66497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75"/>
              <a:t>Stacks </a:t>
            </a:r>
            <a:r>
              <a:rPr dirty="0" spc="30"/>
              <a:t>are Restricted</a:t>
            </a:r>
            <a:r>
              <a:rPr dirty="0" spc="15"/>
              <a:t> </a:t>
            </a:r>
            <a:r>
              <a:rPr dirty="0" spc="5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70059"/>
            <a:ext cx="3909695" cy="1710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stack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0">
                <a:latin typeface="Calibri"/>
                <a:cs typeface="Calibri"/>
              </a:rPr>
              <a:t>restricted </a:t>
            </a:r>
            <a:r>
              <a:rPr dirty="0" sz="900" spc="-5">
                <a:latin typeface="Calibri"/>
                <a:cs typeface="Calibri"/>
              </a:rPr>
              <a:t>form of </a:t>
            </a:r>
            <a:r>
              <a:rPr dirty="0" sz="900" spc="0">
                <a:latin typeface="Calibri"/>
                <a:cs typeface="Calibri"/>
              </a:rPr>
              <a:t>list in the </a:t>
            </a:r>
            <a:r>
              <a:rPr dirty="0" sz="900" spc="55">
                <a:latin typeface="Calibri"/>
                <a:cs typeface="Calibri"/>
              </a:rPr>
              <a:t>sense</a:t>
            </a:r>
            <a:r>
              <a:rPr dirty="0" sz="900" spc="229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that: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246379" marR="95250" indent="-126364">
              <a:lnSpc>
                <a:spcPct val="101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10">
                <a:latin typeface="Calibri"/>
                <a:cs typeface="Calibri"/>
              </a:rPr>
              <a:t>insertion </a:t>
            </a:r>
            <a:r>
              <a:rPr dirty="0" sz="900" spc="30">
                <a:latin typeface="Calibri"/>
                <a:cs typeface="Calibri"/>
              </a:rPr>
              <a:t>(push) and </a:t>
            </a:r>
            <a:r>
              <a:rPr dirty="0" sz="900" spc="5">
                <a:latin typeface="Calibri"/>
                <a:cs typeface="Calibri"/>
              </a:rPr>
              <a:t>deletion </a:t>
            </a:r>
            <a:r>
              <a:rPr dirty="0" sz="900" spc="25">
                <a:latin typeface="Calibri"/>
                <a:cs typeface="Calibri"/>
              </a:rPr>
              <a:t>(pop)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only </a:t>
            </a:r>
            <a:r>
              <a:rPr dirty="0" sz="900" spc="30" b="1">
                <a:solidFill>
                  <a:srgbClr val="FF0000"/>
                </a:solidFill>
                <a:latin typeface="Calibri"/>
                <a:cs typeface="Calibri"/>
              </a:rPr>
              <a:t>permitted </a:t>
            </a:r>
            <a:r>
              <a:rPr dirty="0" sz="900" spc="25" b="1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dirty="0" sz="900" spc="35" b="1">
                <a:solidFill>
                  <a:srgbClr val="FF0000"/>
                </a:solidFill>
                <a:latin typeface="Calibri"/>
                <a:cs typeface="Calibri"/>
              </a:rPr>
              <a:t>operate  </a:t>
            </a:r>
            <a:r>
              <a:rPr dirty="0" sz="900" spc="15" b="1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dirty="0" sz="900" spc="25" b="1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900" spc="75" b="1">
                <a:solidFill>
                  <a:srgbClr val="FF0000"/>
                </a:solidFill>
                <a:latin typeface="Calibri"/>
                <a:cs typeface="Calibri"/>
              </a:rPr>
              <a:t>same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end </a:t>
            </a:r>
            <a:r>
              <a:rPr dirty="0" sz="900" spc="30" b="1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dirty="0" sz="900" spc="25" b="1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900" spc="55" b="1">
                <a:solidFill>
                  <a:srgbClr val="FF0000"/>
                </a:solidFill>
                <a:latin typeface="Calibri"/>
                <a:cs typeface="Calibri"/>
              </a:rPr>
              <a:t>stack</a:t>
            </a:r>
            <a:r>
              <a:rPr dirty="0" sz="900" spc="55">
                <a:latin typeface="Calibri"/>
                <a:cs typeface="Calibri"/>
              </a:rPr>
              <a:t>, </a:t>
            </a:r>
            <a:r>
              <a:rPr dirty="0" sz="900" spc="10">
                <a:latin typeface="Calibri"/>
                <a:cs typeface="Calibri"/>
              </a:rPr>
              <a:t>i.e.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-8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top.</a:t>
            </a:r>
            <a:endParaRPr sz="900">
              <a:latin typeface="Calibri"/>
              <a:cs typeface="Calibri"/>
            </a:endParaRPr>
          </a:p>
          <a:p>
            <a:pPr marL="246379">
              <a:lnSpc>
                <a:spcPct val="100000"/>
              </a:lnSpc>
              <a:spcBef>
                <a:spcPts val="720"/>
              </a:spcBef>
            </a:pPr>
            <a:r>
              <a:rPr dirty="0" sz="900" spc="25">
                <a:latin typeface="Calibri"/>
                <a:cs typeface="Calibri"/>
              </a:rPr>
              <a:t>Unlike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0">
                <a:latin typeface="Calibri"/>
                <a:cs typeface="Calibri"/>
              </a:rPr>
              <a:t>list </a:t>
            </a:r>
            <a:r>
              <a:rPr dirty="0" sz="900" spc="15">
                <a:latin typeface="Calibri"/>
                <a:cs typeface="Calibri"/>
              </a:rPr>
              <a:t>where </a:t>
            </a:r>
            <a:r>
              <a:rPr dirty="0" sz="900" spc="5">
                <a:latin typeface="Calibri"/>
                <a:cs typeface="Calibri"/>
              </a:rPr>
              <a:t>they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5">
                <a:latin typeface="Calibri"/>
                <a:cs typeface="Calibri"/>
              </a:rPr>
              <a:t>performed</a:t>
            </a:r>
            <a:r>
              <a:rPr dirty="0" sz="900" spc="150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anywhere.</a:t>
            </a:r>
            <a:endParaRPr sz="900">
              <a:latin typeface="Calibri"/>
              <a:cs typeface="Calibri"/>
            </a:endParaRPr>
          </a:p>
          <a:p>
            <a:pPr marL="246379" marR="87630">
              <a:lnSpc>
                <a:spcPct val="101000"/>
              </a:lnSpc>
              <a:spcBef>
                <a:spcPts val="710"/>
              </a:spcBef>
            </a:pPr>
            <a:r>
              <a:rPr dirty="0" sz="900" spc="25">
                <a:latin typeface="Calibri"/>
                <a:cs typeface="Calibri"/>
              </a:rPr>
              <a:t>Either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0">
                <a:latin typeface="Calibri"/>
                <a:cs typeface="Calibri"/>
              </a:rPr>
              <a:t>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head </a:t>
            </a:r>
            <a:r>
              <a:rPr dirty="0" sz="900">
                <a:latin typeface="Calibri"/>
                <a:cs typeface="Calibri"/>
              </a:rPr>
              <a:t>or </a:t>
            </a:r>
            <a:r>
              <a:rPr dirty="0" sz="900" spc="15" b="1">
                <a:solidFill>
                  <a:srgbClr val="0000FF"/>
                </a:solidFill>
                <a:latin typeface="Calibri"/>
                <a:cs typeface="Calibri"/>
              </a:rPr>
              <a:t>tail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list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40">
                <a:latin typeface="Calibri"/>
                <a:cs typeface="Calibri"/>
              </a:rPr>
              <a:t>chosen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top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>
                <a:latin typeface="Calibri"/>
                <a:cs typeface="Calibri"/>
              </a:rPr>
              <a:t>stack,  </a:t>
            </a:r>
            <a:r>
              <a:rPr dirty="0" sz="900" spc="-10">
                <a:latin typeface="Calibri"/>
                <a:cs typeface="Calibri"/>
              </a:rPr>
              <a:t>but </a:t>
            </a:r>
            <a:r>
              <a:rPr dirty="0" sz="900" spc="25">
                <a:latin typeface="Calibri"/>
                <a:cs typeface="Calibri"/>
              </a:rPr>
              <a:t>usually </a:t>
            </a:r>
            <a:r>
              <a:rPr dirty="0" sz="900" spc="-30">
                <a:latin typeface="Calibri"/>
                <a:cs typeface="Calibri"/>
              </a:rPr>
              <a:t>it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10">
                <a:latin typeface="Calibri"/>
                <a:cs typeface="Calibri"/>
              </a:rPr>
              <a:t>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r>
              <a:rPr dirty="0" sz="900" spc="5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6379" marR="5080" indent="-126364">
              <a:lnSpc>
                <a:spcPct val="101000"/>
              </a:lnSpc>
              <a:spcBef>
                <a:spcPts val="860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15">
                <a:latin typeface="Calibri"/>
                <a:cs typeface="Calibri"/>
              </a:rPr>
              <a:t>In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vast </a:t>
            </a:r>
            <a:r>
              <a:rPr dirty="0" sz="900" spc="0">
                <a:latin typeface="Calibri"/>
                <a:cs typeface="Calibri"/>
              </a:rPr>
              <a:t>majority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60">
                <a:latin typeface="Calibri"/>
                <a:cs typeface="Calibri"/>
              </a:rPr>
              <a:t>uses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40">
                <a:latin typeface="Calibri"/>
                <a:cs typeface="Calibri"/>
              </a:rPr>
              <a:t>stacks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ordering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15">
                <a:latin typeface="Calibri"/>
                <a:cs typeface="Calibri"/>
              </a:rPr>
              <a:t>items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0">
                <a:latin typeface="Calibri"/>
                <a:cs typeface="Calibri"/>
              </a:rPr>
              <a:t>stack </a:t>
            </a:r>
            <a:r>
              <a:rPr dirty="0" sz="900" spc="25">
                <a:latin typeface="Calibri"/>
                <a:cs typeface="Calibri"/>
              </a:rPr>
              <a:t>are  </a:t>
            </a:r>
            <a:r>
              <a:rPr dirty="0" sz="900" spc="50">
                <a:latin typeface="Calibri"/>
                <a:cs typeface="Calibri"/>
              </a:rPr>
              <a:t>based </a:t>
            </a:r>
            <a:r>
              <a:rPr dirty="0" sz="900" spc="25">
                <a:latin typeface="Calibri"/>
                <a:cs typeface="Calibri"/>
              </a:rPr>
              <a:t>solely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order </a:t>
            </a:r>
            <a:r>
              <a:rPr dirty="0" sz="900" spc="0" i="1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900" spc="13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insertion</a:t>
            </a:r>
            <a:r>
              <a:rPr dirty="0" sz="900" spc="2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60325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5"/>
              <a:t>Lecture</a:t>
            </a:r>
            <a:r>
              <a:rPr dirty="0" spc="-20"/>
              <a:t> </a:t>
            </a:r>
            <a:r>
              <a:rPr dirty="0" spc="4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0592" y="1189246"/>
            <a:ext cx="707390" cy="66103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400" spc="150">
                <a:solidFill>
                  <a:srgbClr val="0000FF"/>
                </a:solidFill>
                <a:latin typeface="Calibri"/>
                <a:cs typeface="Calibri"/>
              </a:rPr>
              <a:t>PART</a:t>
            </a:r>
            <a:r>
              <a:rPr dirty="0" sz="14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400" spc="100">
                <a:solidFill>
                  <a:srgbClr val="0000FF"/>
                </a:solidFill>
                <a:latin typeface="Calibri"/>
                <a:cs typeface="Calibri"/>
              </a:rPr>
              <a:t>IV</a:t>
            </a:r>
            <a:endParaRPr sz="14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  <a:spcBef>
                <a:spcPts val="819"/>
              </a:spcBef>
            </a:pPr>
            <a:r>
              <a:rPr dirty="0" sz="1400" spc="125" i="1">
                <a:solidFill>
                  <a:srgbClr val="0000FF"/>
                </a:solidFill>
                <a:latin typeface="Calibri"/>
                <a:cs typeface="Calibri"/>
              </a:rPr>
              <a:t>Queues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3198647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51117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60"/>
              <a:t>Queues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44" y="424060"/>
            <a:ext cx="3914140" cy="25292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queue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15">
                <a:latin typeface="Calibri"/>
                <a:cs typeface="Calibri"/>
              </a:rPr>
              <a:t>containing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0">
                <a:latin typeface="Calibri"/>
                <a:cs typeface="Calibri"/>
              </a:rPr>
              <a:t>collection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35">
                <a:latin typeface="Calibri"/>
                <a:cs typeface="Calibri"/>
              </a:rPr>
              <a:t>values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5">
                <a:latin typeface="Calibri"/>
                <a:cs typeface="Calibri"/>
              </a:rPr>
              <a:t>same </a:t>
            </a:r>
            <a:r>
              <a:rPr dirty="0" sz="900" spc="25">
                <a:latin typeface="Calibri"/>
                <a:cs typeface="Calibri"/>
              </a:rPr>
              <a:t>data  </a:t>
            </a:r>
            <a:r>
              <a:rPr dirty="0" sz="900" spc="10">
                <a:latin typeface="Calibri"/>
                <a:cs typeface="Calibri"/>
              </a:rPr>
              <a:t>type </a:t>
            </a:r>
            <a:r>
              <a:rPr dirty="0" sz="900" spc="15">
                <a:latin typeface="Calibri"/>
                <a:cs typeface="Calibri"/>
              </a:rPr>
              <a:t>which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85" b="1">
                <a:solidFill>
                  <a:srgbClr val="0000FF"/>
                </a:solidFill>
                <a:latin typeface="Calibri"/>
                <a:cs typeface="Calibri"/>
              </a:rPr>
              <a:t>accessed </a:t>
            </a:r>
            <a:r>
              <a:rPr dirty="0" sz="900" spc="15" b="1">
                <a:solidFill>
                  <a:srgbClr val="0000FF"/>
                </a:solidFill>
                <a:latin typeface="Calibri"/>
                <a:cs typeface="Calibri"/>
              </a:rPr>
              <a:t>at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both</a:t>
            </a:r>
            <a:r>
              <a:rPr dirty="0" sz="900" spc="7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55" b="1">
                <a:solidFill>
                  <a:srgbClr val="0000FF"/>
                </a:solidFill>
                <a:latin typeface="Calibri"/>
                <a:cs typeface="Calibri"/>
              </a:rPr>
              <a:t>ends</a:t>
            </a:r>
            <a:r>
              <a:rPr dirty="0" sz="900" spc="55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246379" marR="229870" indent="-126364">
              <a:lnSpc>
                <a:spcPct val="101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5">
                <a:latin typeface="Calibri"/>
                <a:cs typeface="Calibri"/>
              </a:rPr>
              <a:t>items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40" i="1">
                <a:solidFill>
                  <a:srgbClr val="0000FF"/>
                </a:solidFill>
                <a:latin typeface="Calibri"/>
                <a:cs typeface="Calibri"/>
              </a:rPr>
              <a:t>queued </a:t>
            </a:r>
            <a:r>
              <a:rPr dirty="0" sz="900" spc="5">
                <a:latin typeface="Calibri"/>
                <a:cs typeface="Calibri"/>
              </a:rPr>
              <a:t>(or </a:t>
            </a:r>
            <a:r>
              <a:rPr dirty="0" sz="900" spc="25">
                <a:latin typeface="Calibri"/>
                <a:cs typeface="Calibri"/>
              </a:rPr>
              <a:t>inserted, </a:t>
            </a:r>
            <a:r>
              <a:rPr dirty="0" sz="900" spc="30">
                <a:latin typeface="Calibri"/>
                <a:cs typeface="Calibri"/>
              </a:rPr>
              <a:t>added) </a:t>
            </a:r>
            <a:r>
              <a:rPr dirty="0" sz="900" spc="0">
                <a:latin typeface="Calibri"/>
                <a:cs typeface="Calibri"/>
              </a:rPr>
              <a:t>at the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rear </a:t>
            </a:r>
            <a:r>
              <a:rPr dirty="0" sz="900" spc="5">
                <a:latin typeface="Calibri"/>
                <a:cs typeface="Calibri"/>
              </a:rPr>
              <a:t>(or </a:t>
            </a:r>
            <a:r>
              <a:rPr dirty="0" sz="900" spc="0">
                <a:latin typeface="Calibri"/>
                <a:cs typeface="Calibri"/>
              </a:rPr>
              <a:t>tail)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 </a:t>
            </a:r>
            <a:r>
              <a:rPr dirty="0" sz="900" spc="25">
                <a:latin typeface="Calibri"/>
                <a:cs typeface="Calibri"/>
              </a:rPr>
              <a:t>queue,</a:t>
            </a:r>
            <a:endParaRPr sz="900">
              <a:latin typeface="Calibri"/>
              <a:cs typeface="Calibri"/>
            </a:endParaRPr>
          </a:p>
          <a:p>
            <a:pPr marL="246379" marR="52069" indent="-126364">
              <a:lnSpc>
                <a:spcPct val="101000"/>
              </a:lnSpc>
              <a:spcBef>
                <a:spcPts val="295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5">
                <a:latin typeface="Calibri"/>
                <a:cs typeface="Calibri"/>
              </a:rPr>
              <a:t>items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40" i="1">
                <a:solidFill>
                  <a:srgbClr val="0000FF"/>
                </a:solidFill>
                <a:latin typeface="Calibri"/>
                <a:cs typeface="Calibri"/>
              </a:rPr>
              <a:t>dequeued </a:t>
            </a:r>
            <a:r>
              <a:rPr dirty="0" sz="900" spc="5">
                <a:latin typeface="Calibri"/>
                <a:cs typeface="Calibri"/>
              </a:rPr>
              <a:t>(or </a:t>
            </a:r>
            <a:r>
              <a:rPr dirty="0" sz="900" spc="15">
                <a:latin typeface="Calibri"/>
                <a:cs typeface="Calibri"/>
              </a:rPr>
              <a:t>deleted, removed) </a:t>
            </a:r>
            <a:r>
              <a:rPr dirty="0" sz="900">
                <a:latin typeface="Calibri"/>
                <a:cs typeface="Calibri"/>
              </a:rPr>
              <a:t>from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front </a:t>
            </a:r>
            <a:r>
              <a:rPr dirty="0" sz="900" spc="5">
                <a:latin typeface="Calibri"/>
                <a:cs typeface="Calibri"/>
              </a:rPr>
              <a:t>(or </a:t>
            </a:r>
            <a:r>
              <a:rPr dirty="0" sz="900" spc="30">
                <a:latin typeface="Calibri"/>
                <a:cs typeface="Calibri"/>
              </a:rPr>
              <a:t>head) 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8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queue.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concept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60">
                <a:latin typeface="Calibri"/>
                <a:cs typeface="Calibri"/>
              </a:rPr>
              <a:t>a</a:t>
            </a:r>
            <a:r>
              <a:rPr dirty="0" sz="900" spc="114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queue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15">
                <a:latin typeface="Calibri"/>
                <a:cs typeface="Calibri"/>
              </a:rPr>
              <a:t>computing </a:t>
            </a:r>
            <a:r>
              <a:rPr dirty="0" sz="900" spc="5">
                <a:latin typeface="Calibri"/>
                <a:cs typeface="Calibri"/>
              </a:rPr>
              <a:t>mirrors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5">
                <a:latin typeface="Calibri"/>
                <a:cs typeface="Calibri"/>
              </a:rPr>
              <a:t>real-life.</a:t>
            </a:r>
            <a:endParaRPr sz="900">
              <a:latin typeface="Calibri"/>
              <a:cs typeface="Calibri"/>
            </a:endParaRPr>
          </a:p>
          <a:p>
            <a:pPr marL="12700" marR="291465">
              <a:lnSpc>
                <a:spcPct val="101000"/>
              </a:lnSpc>
              <a:spcBef>
                <a:spcPts val="705"/>
              </a:spcBef>
            </a:pPr>
            <a:r>
              <a:rPr dirty="0" sz="900" spc="35">
                <a:latin typeface="Calibri"/>
                <a:cs typeface="Calibri"/>
              </a:rPr>
              <a:t>Data </a:t>
            </a:r>
            <a:r>
              <a:rPr dirty="0" sz="900" spc="15">
                <a:latin typeface="Calibri"/>
                <a:cs typeface="Calibri"/>
              </a:rPr>
              <a:t>items </a:t>
            </a:r>
            <a:r>
              <a:rPr dirty="0" sz="900" spc="25">
                <a:latin typeface="Calibri"/>
                <a:cs typeface="Calibri"/>
              </a:rPr>
              <a:t>are: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retrieved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in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dirty="0" sz="900" spc="75" b="1">
                <a:solidFill>
                  <a:srgbClr val="0000FF"/>
                </a:solidFill>
                <a:latin typeface="Calibri"/>
                <a:cs typeface="Calibri"/>
              </a:rPr>
              <a:t>same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order </a:t>
            </a:r>
            <a:r>
              <a:rPr dirty="0" sz="900" spc="90" b="1">
                <a:solidFill>
                  <a:srgbClr val="0000FF"/>
                </a:solidFill>
                <a:latin typeface="Calibri"/>
                <a:cs typeface="Calibri"/>
              </a:rPr>
              <a:t>as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they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are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added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the 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queue</a:t>
            </a:r>
            <a:r>
              <a:rPr dirty="0" sz="900" spc="50">
                <a:latin typeface="Calibri"/>
                <a:cs typeface="Calibri"/>
              </a:rPr>
              <a:t>, </a:t>
            </a:r>
            <a:r>
              <a:rPr dirty="0" sz="900" spc="10">
                <a:latin typeface="Calibri"/>
                <a:cs typeface="Calibri"/>
              </a:rPr>
              <a:t>i.e.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40">
                <a:latin typeface="Calibri"/>
                <a:cs typeface="Calibri"/>
              </a:rPr>
              <a:t>processed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“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frst </a:t>
            </a:r>
            <a:r>
              <a:rPr dirty="0" sz="900" spc="35" i="1">
                <a:solidFill>
                  <a:srgbClr val="0000FF"/>
                </a:solidFill>
                <a:latin typeface="Calibri"/>
                <a:cs typeface="Calibri"/>
              </a:rPr>
              <a:t>come, </a:t>
            </a:r>
            <a:r>
              <a:rPr dirty="0" sz="900" spc="50" i="1">
                <a:solidFill>
                  <a:srgbClr val="0000FF"/>
                </a:solidFill>
                <a:latin typeface="Calibri"/>
                <a:cs typeface="Calibri"/>
              </a:rPr>
              <a:t>frst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served</a:t>
            </a:r>
            <a:r>
              <a:rPr dirty="0" sz="900" spc="25">
                <a:latin typeface="Calibri"/>
                <a:cs typeface="Calibri"/>
              </a:rPr>
              <a:t>”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40">
                <a:latin typeface="Calibri"/>
                <a:cs typeface="Calibri"/>
              </a:rPr>
              <a:t>basis.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queue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15">
                <a:latin typeface="Calibri"/>
                <a:cs typeface="Calibri"/>
              </a:rPr>
              <a:t>known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First-In-First-Out </a:t>
            </a: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(FIFO) </a:t>
            </a:r>
            <a:r>
              <a:rPr dirty="0" sz="900" spc="25">
                <a:latin typeface="Calibri"/>
                <a:cs typeface="Calibri"/>
              </a:rPr>
              <a:t>data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structure</a:t>
            </a:r>
            <a:r>
              <a:rPr dirty="0" baseline="37037" sz="900" spc="15">
                <a:latin typeface="Calibri"/>
                <a:cs typeface="Calibri"/>
              </a:rPr>
              <a:t>6</a:t>
            </a:r>
            <a:r>
              <a:rPr dirty="0" sz="900" spc="1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 marR="436880">
              <a:lnSpc>
                <a:spcPct val="101000"/>
              </a:lnSpc>
              <a:spcBef>
                <a:spcPts val="710"/>
              </a:spcBef>
            </a:pPr>
            <a:r>
              <a:rPr dirty="0" sz="900" spc="50">
                <a:latin typeface="Calibri"/>
                <a:cs typeface="Calibri"/>
              </a:rPr>
              <a:t>This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50">
                <a:latin typeface="Calibri"/>
                <a:cs typeface="Calibri"/>
              </a:rPr>
              <a:t>because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0" i="1">
                <a:solidFill>
                  <a:srgbClr val="0000FF"/>
                </a:solidFill>
                <a:latin typeface="Calibri"/>
                <a:cs typeface="Calibri"/>
              </a:rPr>
              <a:t>frst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item </a:t>
            </a:r>
            <a:r>
              <a:rPr dirty="0" sz="900" spc="35" i="1">
                <a:solidFill>
                  <a:srgbClr val="0000FF"/>
                </a:solidFill>
                <a:latin typeface="Calibri"/>
                <a:cs typeface="Calibri"/>
              </a:rPr>
              <a:t>added </a:t>
            </a:r>
            <a:r>
              <a:rPr dirty="0" sz="900" spc="-10" i="1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dirty="0" sz="900" spc="40" i="1">
                <a:solidFill>
                  <a:srgbClr val="0000FF"/>
                </a:solidFill>
                <a:latin typeface="Calibri"/>
                <a:cs typeface="Calibri"/>
              </a:rPr>
              <a:t>queue </a:t>
            </a:r>
            <a:r>
              <a:rPr dirty="0" sz="900" spc="-5">
                <a:latin typeface="Calibri"/>
                <a:cs typeface="Calibri"/>
              </a:rPr>
              <a:t>will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0" i="1">
                <a:solidFill>
                  <a:srgbClr val="0000FF"/>
                </a:solidFill>
                <a:latin typeface="Calibri"/>
                <a:cs typeface="Calibri"/>
              </a:rPr>
              <a:t>frst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item 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removed</a:t>
            </a:r>
            <a:r>
              <a:rPr dirty="0" sz="900" spc="2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15">
                <a:latin typeface="Calibri"/>
                <a:cs typeface="Calibri"/>
              </a:rPr>
              <a:t>In </a:t>
            </a:r>
            <a:r>
              <a:rPr dirty="0" sz="900" spc="0">
                <a:latin typeface="Calibri"/>
                <a:cs typeface="Calibri"/>
              </a:rPr>
              <a:t>other </a:t>
            </a:r>
            <a:r>
              <a:rPr dirty="0" sz="900" spc="15">
                <a:latin typeface="Calibri"/>
                <a:cs typeface="Calibri"/>
              </a:rPr>
              <a:t>words,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order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items </a:t>
            </a:r>
            <a:r>
              <a:rPr dirty="0" sz="900" spc="40">
                <a:latin typeface="Calibri"/>
                <a:cs typeface="Calibri"/>
              </a:rPr>
              <a:t>fowing </a:t>
            </a:r>
            <a:r>
              <a:rPr dirty="0" sz="900" spc="10">
                <a:latin typeface="Calibri"/>
                <a:cs typeface="Calibri"/>
              </a:rPr>
              <a:t>through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0">
                <a:latin typeface="Calibri"/>
                <a:cs typeface="Calibri"/>
              </a:rPr>
              <a:t>queue </a:t>
            </a:r>
            <a:r>
              <a:rPr dirty="0" sz="900" spc="35">
                <a:latin typeface="Calibri"/>
                <a:cs typeface="Calibri"/>
              </a:rPr>
              <a:t>is</a:t>
            </a:r>
            <a:r>
              <a:rPr dirty="0" sz="900" spc="215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maintained.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226" y="3215553"/>
            <a:ext cx="21069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33333" sz="750" spc="82">
                <a:latin typeface="Calibri"/>
                <a:cs typeface="Calibri"/>
              </a:rPr>
              <a:t>6</a:t>
            </a:r>
            <a:r>
              <a:rPr dirty="0" sz="700" spc="55">
                <a:latin typeface="Calibri"/>
                <a:cs typeface="Calibri"/>
              </a:rPr>
              <a:t>Can </a:t>
            </a:r>
            <a:r>
              <a:rPr dirty="0" sz="700" spc="30">
                <a:latin typeface="Calibri"/>
                <a:cs typeface="Calibri"/>
              </a:rPr>
              <a:t>also </a:t>
            </a:r>
            <a:r>
              <a:rPr dirty="0" sz="700" spc="25">
                <a:latin typeface="Calibri"/>
                <a:cs typeface="Calibri"/>
              </a:rPr>
              <a:t>be </a:t>
            </a:r>
            <a:r>
              <a:rPr dirty="0" sz="700" spc="0">
                <a:latin typeface="Calibri"/>
                <a:cs typeface="Calibri"/>
              </a:rPr>
              <a:t>referred </a:t>
            </a:r>
            <a:r>
              <a:rPr dirty="0" sz="700" spc="-15">
                <a:latin typeface="Calibri"/>
                <a:cs typeface="Calibri"/>
              </a:rPr>
              <a:t>to </a:t>
            </a:r>
            <a:r>
              <a:rPr dirty="0" sz="700" spc="55">
                <a:latin typeface="Calibri"/>
                <a:cs typeface="Calibri"/>
              </a:rPr>
              <a:t>as </a:t>
            </a:r>
            <a:r>
              <a:rPr dirty="0" sz="700" spc="40" b="1">
                <a:solidFill>
                  <a:srgbClr val="0000FF"/>
                </a:solidFill>
                <a:latin typeface="Calibri"/>
                <a:cs typeface="Calibri"/>
              </a:rPr>
              <a:t>Last-In-Last-Out</a:t>
            </a:r>
            <a:r>
              <a:rPr dirty="0" sz="700" spc="-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700" spc="50" b="1">
                <a:solidFill>
                  <a:srgbClr val="0000FF"/>
                </a:solidFill>
                <a:latin typeface="Calibri"/>
                <a:cs typeface="Calibri"/>
              </a:rPr>
              <a:t>(LILO)</a:t>
            </a:r>
            <a:r>
              <a:rPr dirty="0" sz="700" spc="50">
                <a:latin typeface="Calibri"/>
                <a:cs typeface="Calibri"/>
              </a:rPr>
              <a:t>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31191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65"/>
              <a:t>Examples </a:t>
            </a:r>
            <a:r>
              <a:rPr dirty="0" spc="-5"/>
              <a:t>of</a:t>
            </a:r>
            <a:r>
              <a:rPr dirty="0" spc="-45"/>
              <a:t> </a:t>
            </a:r>
            <a:r>
              <a:rPr dirty="0" spc="6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276379"/>
            <a:ext cx="1786889" cy="31940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queue </a:t>
            </a:r>
            <a:r>
              <a:rPr dirty="0" sz="900" spc="25">
                <a:latin typeface="Calibri"/>
                <a:cs typeface="Calibri"/>
              </a:rPr>
              <a:t>produced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by:</a:t>
            </a:r>
            <a:endParaRPr sz="900">
              <a:latin typeface="Calibri"/>
              <a:cs typeface="Calibri"/>
            </a:endParaRPr>
          </a:p>
          <a:p>
            <a:pPr marL="255270">
              <a:lnSpc>
                <a:spcPct val="100000"/>
              </a:lnSpc>
              <a:spcBef>
                <a:spcPts val="130"/>
              </a:spcBef>
              <a:tabLst>
                <a:tab pos="1105535" algn="l"/>
              </a:tabLst>
            </a:pPr>
            <a:r>
              <a:rPr dirty="0" sz="800" spc="-5">
                <a:latin typeface="Courier New"/>
                <a:cs typeface="Courier New"/>
              </a:rPr>
              <a:t>queue(42)</a:t>
            </a:r>
            <a:r>
              <a:rPr dirty="0" sz="800" spc="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	queue(10)</a:t>
            </a:r>
            <a:r>
              <a:rPr dirty="0" sz="800" spc="-6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2844" y="1149525"/>
            <a:ext cx="46990" cy="154940"/>
          </a:xfrm>
          <a:custGeom>
            <a:avLst/>
            <a:gdLst/>
            <a:ahLst/>
            <a:cxnLst/>
            <a:rect l="l" t="t" r="r" b="b"/>
            <a:pathLst>
              <a:path w="46990" h="154940">
                <a:moveTo>
                  <a:pt x="46399" y="154656"/>
                </a:moveTo>
                <a:lnTo>
                  <a:pt x="0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44605" y="1088731"/>
            <a:ext cx="18415" cy="60960"/>
          </a:xfrm>
          <a:custGeom>
            <a:avLst/>
            <a:gdLst/>
            <a:ahLst/>
            <a:cxnLst/>
            <a:rect l="l" t="t" r="r" b="b"/>
            <a:pathLst>
              <a:path w="18415" h="60959">
                <a:moveTo>
                  <a:pt x="18238" y="60793"/>
                </a:moveTo>
                <a:lnTo>
                  <a:pt x="0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4590" y="1088346"/>
            <a:ext cx="31750" cy="61594"/>
          </a:xfrm>
          <a:custGeom>
            <a:avLst/>
            <a:gdLst/>
            <a:ahLst/>
            <a:cxnLst/>
            <a:rect l="l" t="t" r="r" b="b"/>
            <a:pathLst>
              <a:path w="31750" h="61594">
                <a:moveTo>
                  <a:pt x="0" y="0"/>
                </a:moveTo>
                <a:lnTo>
                  <a:pt x="2489" y="61178"/>
                </a:lnTo>
                <a:lnTo>
                  <a:pt x="31334" y="527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44590" y="1088346"/>
            <a:ext cx="31750" cy="61594"/>
          </a:xfrm>
          <a:custGeom>
            <a:avLst/>
            <a:gdLst/>
            <a:ahLst/>
            <a:cxnLst/>
            <a:rect l="l" t="t" r="r" b="b"/>
            <a:pathLst>
              <a:path w="31750" h="61594">
                <a:moveTo>
                  <a:pt x="31334" y="52715"/>
                </a:moveTo>
                <a:lnTo>
                  <a:pt x="0" y="0"/>
                </a:lnTo>
                <a:lnTo>
                  <a:pt x="2489" y="61178"/>
                </a:lnTo>
                <a:lnTo>
                  <a:pt x="31334" y="52715"/>
                </a:lnTo>
                <a:close/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46333" y="1109733"/>
            <a:ext cx="253365" cy="194945"/>
          </a:xfrm>
          <a:custGeom>
            <a:avLst/>
            <a:gdLst/>
            <a:ahLst/>
            <a:cxnLst/>
            <a:rect l="l" t="t" r="r" b="b"/>
            <a:pathLst>
              <a:path w="253364" h="194944">
                <a:moveTo>
                  <a:pt x="0" y="194447"/>
                </a:moveTo>
                <a:lnTo>
                  <a:pt x="252792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99126" y="1085369"/>
            <a:ext cx="31750" cy="24765"/>
          </a:xfrm>
          <a:custGeom>
            <a:avLst/>
            <a:gdLst/>
            <a:ahLst/>
            <a:cxnLst/>
            <a:rect l="l" t="t" r="r" b="b"/>
            <a:pathLst>
              <a:path w="31750" h="24765">
                <a:moveTo>
                  <a:pt x="0" y="24363"/>
                </a:moveTo>
                <a:lnTo>
                  <a:pt x="31674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74106" y="1085369"/>
            <a:ext cx="57150" cy="48260"/>
          </a:xfrm>
          <a:custGeom>
            <a:avLst/>
            <a:gdLst/>
            <a:ahLst/>
            <a:cxnLst/>
            <a:rect l="l" t="t" r="r" b="b"/>
            <a:pathLst>
              <a:path w="57150" h="48259">
                <a:moveTo>
                  <a:pt x="56694" y="0"/>
                </a:moveTo>
                <a:lnTo>
                  <a:pt x="0" y="24364"/>
                </a:lnTo>
                <a:lnTo>
                  <a:pt x="18403" y="47741"/>
                </a:lnTo>
                <a:lnTo>
                  <a:pt x="56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74106" y="1085369"/>
            <a:ext cx="57150" cy="48260"/>
          </a:xfrm>
          <a:custGeom>
            <a:avLst/>
            <a:gdLst/>
            <a:ahLst/>
            <a:cxnLst/>
            <a:rect l="l" t="t" r="r" b="b"/>
            <a:pathLst>
              <a:path w="57150" h="48259">
                <a:moveTo>
                  <a:pt x="18403" y="47741"/>
                </a:moveTo>
                <a:lnTo>
                  <a:pt x="56694" y="0"/>
                </a:lnTo>
                <a:lnTo>
                  <a:pt x="0" y="24364"/>
                </a:lnTo>
                <a:lnTo>
                  <a:pt x="18403" y="47741"/>
                </a:lnTo>
                <a:close/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01576" y="1863659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5" h="224155">
                <a:moveTo>
                  <a:pt x="0" y="223788"/>
                </a:moveTo>
                <a:lnTo>
                  <a:pt x="223791" y="223788"/>
                </a:lnTo>
                <a:lnTo>
                  <a:pt x="223791" y="0"/>
                </a:lnTo>
                <a:lnTo>
                  <a:pt x="0" y="0"/>
                </a:lnTo>
                <a:lnTo>
                  <a:pt x="0" y="223788"/>
                </a:lnTo>
                <a:close/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61053" y="1863659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5" h="224155">
                <a:moveTo>
                  <a:pt x="0" y="223788"/>
                </a:moveTo>
                <a:lnTo>
                  <a:pt x="223788" y="223788"/>
                </a:lnTo>
                <a:lnTo>
                  <a:pt x="223788" y="0"/>
                </a:lnTo>
                <a:lnTo>
                  <a:pt x="0" y="0"/>
                </a:lnTo>
                <a:lnTo>
                  <a:pt x="0" y="223788"/>
                </a:lnTo>
                <a:close/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20530" y="1863659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5" h="224155">
                <a:moveTo>
                  <a:pt x="0" y="223788"/>
                </a:moveTo>
                <a:lnTo>
                  <a:pt x="223788" y="223788"/>
                </a:lnTo>
                <a:lnTo>
                  <a:pt x="223788" y="0"/>
                </a:lnTo>
                <a:lnTo>
                  <a:pt x="0" y="0"/>
                </a:lnTo>
                <a:lnTo>
                  <a:pt x="0" y="223788"/>
                </a:lnTo>
                <a:close/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80007" y="1863659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5">
                <a:moveTo>
                  <a:pt x="0" y="223788"/>
                </a:moveTo>
                <a:lnTo>
                  <a:pt x="223791" y="223788"/>
                </a:lnTo>
                <a:lnTo>
                  <a:pt x="223791" y="0"/>
                </a:lnTo>
                <a:lnTo>
                  <a:pt x="0" y="0"/>
                </a:lnTo>
                <a:lnTo>
                  <a:pt x="0" y="223788"/>
                </a:lnTo>
                <a:close/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65893" y="2110325"/>
            <a:ext cx="1978025" cy="387350"/>
          </a:xfrm>
          <a:custGeom>
            <a:avLst/>
            <a:gdLst/>
            <a:ahLst/>
            <a:cxnLst/>
            <a:rect l="l" t="t" r="r" b="b"/>
            <a:pathLst>
              <a:path w="1978025" h="387350">
                <a:moveTo>
                  <a:pt x="0" y="312830"/>
                </a:moveTo>
                <a:lnTo>
                  <a:pt x="50464" y="324632"/>
                </a:lnTo>
                <a:lnTo>
                  <a:pt x="101129" y="335418"/>
                </a:lnTo>
                <a:lnTo>
                  <a:pt x="151979" y="345185"/>
                </a:lnTo>
                <a:lnTo>
                  <a:pt x="202999" y="353932"/>
                </a:lnTo>
                <a:lnTo>
                  <a:pt x="254173" y="361657"/>
                </a:lnTo>
                <a:lnTo>
                  <a:pt x="305487" y="368358"/>
                </a:lnTo>
                <a:lnTo>
                  <a:pt x="356924" y="374034"/>
                </a:lnTo>
                <a:lnTo>
                  <a:pt x="408469" y="378681"/>
                </a:lnTo>
                <a:lnTo>
                  <a:pt x="460107" y="382299"/>
                </a:lnTo>
                <a:lnTo>
                  <a:pt x="511821" y="384886"/>
                </a:lnTo>
                <a:lnTo>
                  <a:pt x="563598" y="386439"/>
                </a:lnTo>
                <a:lnTo>
                  <a:pt x="615421" y="386957"/>
                </a:lnTo>
                <a:lnTo>
                  <a:pt x="666675" y="386450"/>
                </a:lnTo>
                <a:lnTo>
                  <a:pt x="717840" y="384933"/>
                </a:lnTo>
                <a:lnTo>
                  <a:pt x="768903" y="382410"/>
                </a:lnTo>
                <a:lnTo>
                  <a:pt x="819850" y="378884"/>
                </a:lnTo>
                <a:lnTo>
                  <a:pt x="870665" y="374360"/>
                </a:lnTo>
                <a:lnTo>
                  <a:pt x="921335" y="368841"/>
                </a:lnTo>
                <a:lnTo>
                  <a:pt x="971846" y="362334"/>
                </a:lnTo>
                <a:lnTo>
                  <a:pt x="1022184" y="354840"/>
                </a:lnTo>
                <a:lnTo>
                  <a:pt x="1072334" y="346365"/>
                </a:lnTo>
                <a:lnTo>
                  <a:pt x="1122283" y="336913"/>
                </a:lnTo>
                <a:lnTo>
                  <a:pt x="1172015" y="326487"/>
                </a:lnTo>
                <a:lnTo>
                  <a:pt x="1221517" y="315093"/>
                </a:lnTo>
                <a:lnTo>
                  <a:pt x="1270776" y="302733"/>
                </a:lnTo>
                <a:lnTo>
                  <a:pt x="1319775" y="289413"/>
                </a:lnTo>
                <a:lnTo>
                  <a:pt x="1368502" y="275136"/>
                </a:lnTo>
                <a:lnTo>
                  <a:pt x="1416943" y="259907"/>
                </a:lnTo>
                <a:lnTo>
                  <a:pt x="1465082" y="243729"/>
                </a:lnTo>
                <a:lnTo>
                  <a:pt x="1512906" y="226607"/>
                </a:lnTo>
                <a:lnTo>
                  <a:pt x="1560401" y="208546"/>
                </a:lnTo>
                <a:lnTo>
                  <a:pt x="1607553" y="189548"/>
                </a:lnTo>
                <a:lnTo>
                  <a:pt x="1654347" y="169619"/>
                </a:lnTo>
                <a:lnTo>
                  <a:pt x="1700769" y="148762"/>
                </a:lnTo>
                <a:lnTo>
                  <a:pt x="1746805" y="126982"/>
                </a:lnTo>
                <a:lnTo>
                  <a:pt x="1792441" y="104283"/>
                </a:lnTo>
                <a:lnTo>
                  <a:pt x="1837662" y="80669"/>
                </a:lnTo>
                <a:lnTo>
                  <a:pt x="1882455" y="56144"/>
                </a:lnTo>
                <a:lnTo>
                  <a:pt x="1926806" y="30712"/>
                </a:lnTo>
                <a:lnTo>
                  <a:pt x="1970699" y="4377"/>
                </a:lnTo>
                <a:lnTo>
                  <a:pt x="1977679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43572" y="2092009"/>
            <a:ext cx="29209" cy="18415"/>
          </a:xfrm>
          <a:custGeom>
            <a:avLst/>
            <a:gdLst/>
            <a:ahLst/>
            <a:cxnLst/>
            <a:rect l="l" t="t" r="r" b="b"/>
            <a:pathLst>
              <a:path w="29210" h="18414">
                <a:moveTo>
                  <a:pt x="0" y="18315"/>
                </a:moveTo>
                <a:lnTo>
                  <a:pt x="29204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14360" y="2091925"/>
            <a:ext cx="59055" cy="43815"/>
          </a:xfrm>
          <a:custGeom>
            <a:avLst/>
            <a:gdLst/>
            <a:ahLst/>
            <a:cxnLst/>
            <a:rect l="l" t="t" r="r" b="b"/>
            <a:pathLst>
              <a:path w="59054" h="43814">
                <a:moveTo>
                  <a:pt x="58684" y="0"/>
                </a:moveTo>
                <a:lnTo>
                  <a:pt x="0" y="18399"/>
                </a:lnTo>
                <a:lnTo>
                  <a:pt x="15419" y="43762"/>
                </a:lnTo>
                <a:lnTo>
                  <a:pt x="58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14360" y="2091925"/>
            <a:ext cx="59055" cy="43815"/>
          </a:xfrm>
          <a:custGeom>
            <a:avLst/>
            <a:gdLst/>
            <a:ahLst/>
            <a:cxnLst/>
            <a:rect l="l" t="t" r="r" b="b"/>
            <a:pathLst>
              <a:path w="59054" h="43814">
                <a:moveTo>
                  <a:pt x="15419" y="43762"/>
                </a:moveTo>
                <a:lnTo>
                  <a:pt x="58684" y="0"/>
                </a:lnTo>
                <a:lnTo>
                  <a:pt x="0" y="18399"/>
                </a:lnTo>
                <a:lnTo>
                  <a:pt x="15419" y="43762"/>
                </a:lnTo>
                <a:close/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65893" y="1975553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 h="0">
                <a:moveTo>
                  <a:pt x="0" y="0"/>
                </a:moveTo>
                <a:lnTo>
                  <a:pt x="327732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33947" y="1960635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89" h="29844">
                <a:moveTo>
                  <a:pt x="0" y="0"/>
                </a:moveTo>
                <a:lnTo>
                  <a:pt x="0" y="29837"/>
                </a:lnTo>
                <a:lnTo>
                  <a:pt x="59678" y="149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33947" y="1960635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89" h="29844">
                <a:moveTo>
                  <a:pt x="0" y="29837"/>
                </a:moveTo>
                <a:lnTo>
                  <a:pt x="59678" y="14917"/>
                </a:lnTo>
                <a:lnTo>
                  <a:pt x="0" y="0"/>
                </a:lnTo>
                <a:lnTo>
                  <a:pt x="0" y="29837"/>
                </a:lnTo>
                <a:close/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25370" y="1975553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 h="0">
                <a:moveTo>
                  <a:pt x="0" y="0"/>
                </a:moveTo>
                <a:lnTo>
                  <a:pt x="327732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93424" y="1960635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89" h="29844">
                <a:moveTo>
                  <a:pt x="0" y="0"/>
                </a:moveTo>
                <a:lnTo>
                  <a:pt x="0" y="29837"/>
                </a:lnTo>
                <a:lnTo>
                  <a:pt x="59678" y="149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93424" y="1960635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89" h="29844">
                <a:moveTo>
                  <a:pt x="0" y="29837"/>
                </a:moveTo>
                <a:lnTo>
                  <a:pt x="59678" y="14917"/>
                </a:lnTo>
                <a:lnTo>
                  <a:pt x="0" y="0"/>
                </a:lnTo>
                <a:lnTo>
                  <a:pt x="0" y="29837"/>
                </a:lnTo>
                <a:close/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84847" y="1975553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 h="0">
                <a:moveTo>
                  <a:pt x="0" y="0"/>
                </a:moveTo>
                <a:lnTo>
                  <a:pt x="327724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52893" y="1960635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89" h="29844">
                <a:moveTo>
                  <a:pt x="0" y="0"/>
                </a:moveTo>
                <a:lnTo>
                  <a:pt x="0" y="29837"/>
                </a:lnTo>
                <a:lnTo>
                  <a:pt x="59678" y="149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52893" y="1960635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89" h="29844">
                <a:moveTo>
                  <a:pt x="0" y="29837"/>
                </a:moveTo>
                <a:lnTo>
                  <a:pt x="59678" y="14917"/>
                </a:lnTo>
                <a:lnTo>
                  <a:pt x="0" y="0"/>
                </a:lnTo>
                <a:lnTo>
                  <a:pt x="0" y="29837"/>
                </a:lnTo>
                <a:close/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44316" y="1975553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 h="0">
                <a:moveTo>
                  <a:pt x="0" y="0"/>
                </a:moveTo>
                <a:lnTo>
                  <a:pt x="327732" y="0"/>
                </a:lnTo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12370" y="1960635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89" h="29844">
                <a:moveTo>
                  <a:pt x="0" y="0"/>
                </a:moveTo>
                <a:lnTo>
                  <a:pt x="0" y="29837"/>
                </a:lnTo>
                <a:lnTo>
                  <a:pt x="59678" y="149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12370" y="1960635"/>
            <a:ext cx="59690" cy="29845"/>
          </a:xfrm>
          <a:custGeom>
            <a:avLst/>
            <a:gdLst/>
            <a:ahLst/>
            <a:cxnLst/>
            <a:rect l="l" t="t" r="r" b="b"/>
            <a:pathLst>
              <a:path w="59689" h="29844">
                <a:moveTo>
                  <a:pt x="0" y="29837"/>
                </a:moveTo>
                <a:lnTo>
                  <a:pt x="59678" y="14917"/>
                </a:lnTo>
                <a:lnTo>
                  <a:pt x="0" y="0"/>
                </a:lnTo>
                <a:lnTo>
                  <a:pt x="0" y="29837"/>
                </a:lnTo>
                <a:close/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03793" y="1973688"/>
            <a:ext cx="80645" cy="3810"/>
          </a:xfrm>
          <a:custGeom>
            <a:avLst/>
            <a:gdLst/>
            <a:ahLst/>
            <a:cxnLst/>
            <a:rect l="l" t="t" r="r" b="b"/>
            <a:pathLst>
              <a:path w="80645" h="3810">
                <a:moveTo>
                  <a:pt x="80071" y="0"/>
                </a:moveTo>
                <a:lnTo>
                  <a:pt x="0" y="0"/>
                </a:lnTo>
                <a:lnTo>
                  <a:pt x="0" y="3729"/>
                </a:lnTo>
                <a:lnTo>
                  <a:pt x="80071" y="3729"/>
                </a:lnTo>
                <a:lnTo>
                  <a:pt x="80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54022" y="19457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32330" y="0"/>
                </a:moveTo>
                <a:lnTo>
                  <a:pt x="27356" y="0"/>
                </a:lnTo>
                <a:lnTo>
                  <a:pt x="22879" y="993"/>
                </a:lnTo>
                <a:lnTo>
                  <a:pt x="0" y="28844"/>
                </a:lnTo>
                <a:lnTo>
                  <a:pt x="0" y="33319"/>
                </a:lnTo>
                <a:lnTo>
                  <a:pt x="29843" y="59675"/>
                </a:lnTo>
                <a:lnTo>
                  <a:pt x="34817" y="59179"/>
                </a:lnTo>
                <a:lnTo>
                  <a:pt x="59678" y="33319"/>
                </a:lnTo>
                <a:lnTo>
                  <a:pt x="59678" y="28844"/>
                </a:lnTo>
                <a:lnTo>
                  <a:pt x="32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54022" y="19457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843" y="59675"/>
                </a:moveTo>
                <a:lnTo>
                  <a:pt x="59678" y="33319"/>
                </a:lnTo>
                <a:lnTo>
                  <a:pt x="59678" y="28844"/>
                </a:lnTo>
                <a:lnTo>
                  <a:pt x="32330" y="0"/>
                </a:lnTo>
                <a:lnTo>
                  <a:pt x="27356" y="0"/>
                </a:lnTo>
                <a:lnTo>
                  <a:pt x="0" y="28844"/>
                </a:lnTo>
                <a:lnTo>
                  <a:pt x="0" y="33319"/>
                </a:lnTo>
                <a:lnTo>
                  <a:pt x="29843" y="59675"/>
                </a:lnTo>
                <a:close/>
              </a:path>
            </a:pathLst>
          </a:custGeom>
          <a:ln w="37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230210" y="1304187"/>
            <a:ext cx="335915" cy="224154"/>
          </a:xfrm>
          <a:prstGeom prst="rect">
            <a:avLst/>
          </a:prstGeom>
          <a:ln w="3729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204"/>
              </a:spcBef>
            </a:pPr>
            <a:r>
              <a:rPr dirty="0" sz="850" spc="0">
                <a:latin typeface="Times New Roman"/>
                <a:cs typeface="Times New Roman"/>
              </a:rPr>
              <a:t>front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789687" y="1304187"/>
            <a:ext cx="335915" cy="224154"/>
          </a:xfrm>
          <a:prstGeom prst="rect">
            <a:avLst/>
          </a:prstGeom>
          <a:ln w="3729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204"/>
              </a:spcBef>
            </a:pPr>
            <a:r>
              <a:rPr dirty="0" sz="850" spc="0">
                <a:latin typeface="Times New Roman"/>
                <a:cs typeface="Times New Roman"/>
              </a:rPr>
              <a:t>rear</a:t>
            </a:r>
            <a:endParaRPr sz="850">
              <a:latin typeface="Times New Roman"/>
              <a:cs typeface="Times New Roman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228345" y="854742"/>
          <a:ext cx="2244090" cy="22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"/>
                <a:gridCol w="223520"/>
                <a:gridCol w="223520"/>
                <a:gridCol w="223520"/>
                <a:gridCol w="223519"/>
                <a:gridCol w="223519"/>
                <a:gridCol w="223519"/>
                <a:gridCol w="223519"/>
                <a:gridCol w="223519"/>
                <a:gridCol w="223519"/>
              </a:tblGrid>
              <a:tr h="223520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50" spc="5">
                          <a:latin typeface="Times New Roman"/>
                          <a:cs typeface="Times New Roman"/>
                        </a:rPr>
                        <a:t>42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50" spc="5">
                          <a:latin typeface="Times New Roman"/>
                          <a:cs typeface="Times New Roman"/>
                        </a:rPr>
                        <a:t>10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50" spc="5">
                          <a:latin typeface="Times New Roman"/>
                          <a:cs typeface="Times New Roman"/>
                        </a:rPr>
                        <a:t>23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50" spc="5">
                          <a:latin typeface="Times New Roman"/>
                          <a:cs typeface="Times New Roman"/>
                        </a:rPr>
                        <a:t>60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1307026" y="448829"/>
            <a:ext cx="1677670" cy="420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96315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queue(23)</a:t>
            </a:r>
            <a:r>
              <a:rPr dirty="0" sz="800" spc="-6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6220" algn="l"/>
                <a:tab pos="459740" algn="l"/>
                <a:tab pos="683895" algn="l"/>
                <a:tab pos="907415" algn="l"/>
                <a:tab pos="1130935" algn="l"/>
                <a:tab pos="1355090" algn="l"/>
                <a:tab pos="1578610" algn="l"/>
              </a:tabLst>
            </a:pPr>
            <a:r>
              <a:rPr dirty="0" sz="850" spc="5">
                <a:solidFill>
                  <a:srgbClr val="0000FF"/>
                </a:solidFill>
                <a:latin typeface="Times New Roman"/>
                <a:cs typeface="Times New Roman"/>
              </a:rPr>
              <a:t>0	1	2	3	4	5	6	7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97277" y="448829"/>
            <a:ext cx="737235" cy="420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queue(60)</a:t>
            </a:r>
            <a:r>
              <a:rPr dirty="0" sz="800" spc="-6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6220" algn="l"/>
              </a:tabLst>
            </a:pPr>
            <a:r>
              <a:rPr dirty="0" sz="850" spc="5">
                <a:solidFill>
                  <a:srgbClr val="0000FF"/>
                </a:solidFill>
                <a:latin typeface="Times New Roman"/>
                <a:cs typeface="Times New Roman"/>
              </a:rPr>
              <a:t>8	9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7549" y="822892"/>
            <a:ext cx="356870" cy="2705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 indent="17780">
              <a:lnSpc>
                <a:spcPts val="880"/>
              </a:lnSpc>
              <a:spcBef>
                <a:spcPts val="265"/>
              </a:spcBef>
            </a:pPr>
            <a:r>
              <a:rPr dirty="0" sz="850" spc="5">
                <a:latin typeface="Times New Roman"/>
                <a:cs typeface="Times New Roman"/>
              </a:rPr>
              <a:t>Queue  </a:t>
            </a:r>
            <a:r>
              <a:rPr dirty="0" sz="850" spc="0">
                <a:latin typeface="Times New Roman"/>
                <a:cs typeface="Times New Roman"/>
              </a:rPr>
              <a:t>(Array)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41088" y="1893102"/>
            <a:ext cx="136525" cy="1581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50" spc="5">
                <a:latin typeface="Times New Roman"/>
                <a:cs typeface="Times New Roman"/>
              </a:rPr>
              <a:t>42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00568" y="1893102"/>
            <a:ext cx="136525" cy="1581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50" spc="5">
                <a:latin typeface="Times New Roman"/>
                <a:cs typeface="Times New Roman"/>
              </a:rPr>
              <a:t>10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60024" y="1893102"/>
            <a:ext cx="136525" cy="1581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50" spc="5">
                <a:latin typeface="Times New Roman"/>
                <a:cs typeface="Times New Roman"/>
              </a:rPr>
              <a:t>23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19477" y="1893102"/>
            <a:ext cx="136525" cy="1581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50" spc="5">
                <a:latin typeface="Times New Roman"/>
                <a:cs typeface="Times New Roman"/>
              </a:rPr>
              <a:t>60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30210" y="1863659"/>
            <a:ext cx="335915" cy="224154"/>
          </a:xfrm>
          <a:prstGeom prst="rect">
            <a:avLst/>
          </a:prstGeom>
          <a:ln w="3729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204"/>
              </a:spcBef>
            </a:pPr>
            <a:r>
              <a:rPr dirty="0" sz="850" spc="0">
                <a:latin typeface="Times New Roman"/>
                <a:cs typeface="Times New Roman"/>
              </a:rPr>
              <a:t>front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30210" y="2311239"/>
            <a:ext cx="335915" cy="224154"/>
          </a:xfrm>
          <a:prstGeom prst="rect">
            <a:avLst/>
          </a:prstGeom>
          <a:ln w="3729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204"/>
              </a:spcBef>
            </a:pPr>
            <a:r>
              <a:rPr dirty="0" sz="850" spc="0">
                <a:latin typeface="Times New Roman"/>
                <a:cs typeface="Times New Roman"/>
              </a:rPr>
              <a:t>rear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0404" y="1829950"/>
            <a:ext cx="427990" cy="2705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 indent="55244">
              <a:lnSpc>
                <a:spcPts val="880"/>
              </a:lnSpc>
              <a:spcBef>
                <a:spcPts val="265"/>
              </a:spcBef>
            </a:pPr>
            <a:r>
              <a:rPr dirty="0" sz="850" spc="5">
                <a:latin typeface="Times New Roman"/>
                <a:cs typeface="Times New Roman"/>
              </a:rPr>
              <a:t>Queue  (SL</a:t>
            </a:r>
            <a:r>
              <a:rPr dirty="0" sz="850" spc="-80">
                <a:latin typeface="Times New Roman"/>
                <a:cs typeface="Times New Roman"/>
              </a:rPr>
              <a:t> </a:t>
            </a:r>
            <a:r>
              <a:rPr dirty="0" sz="850" spc="0">
                <a:latin typeface="Times New Roman"/>
                <a:cs typeface="Times New Roman"/>
              </a:rPr>
              <a:t>List)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7294" y="2703215"/>
            <a:ext cx="3887470" cy="3009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15">
                <a:latin typeface="Calibri"/>
                <a:cs typeface="Calibri"/>
              </a:rPr>
              <a:t>Implemented </a:t>
            </a:r>
            <a:r>
              <a:rPr dirty="0" sz="900" spc="50">
                <a:latin typeface="Calibri"/>
                <a:cs typeface="Calibri"/>
              </a:rPr>
              <a:t>frst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array</a:t>
            </a:r>
            <a:r>
              <a:rPr dirty="0" sz="900" spc="35">
                <a:latin typeface="Calibri"/>
                <a:cs typeface="Calibri"/>
              </a:rPr>
              <a:t>,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rear </a:t>
            </a:r>
            <a:r>
              <a:rPr dirty="0" sz="900" spc="5">
                <a:latin typeface="Calibri"/>
                <a:cs typeface="Calibri"/>
              </a:rPr>
              <a:t>pointing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">
                <a:latin typeface="Calibri"/>
                <a:cs typeface="Calibri"/>
              </a:rPr>
              <a:t>next </a:t>
            </a:r>
            <a:r>
              <a:rPr dirty="0" sz="900" spc="10">
                <a:latin typeface="Calibri"/>
                <a:cs typeface="Calibri"/>
              </a:rPr>
              <a:t>free </a:t>
            </a:r>
            <a:r>
              <a:rPr dirty="0" sz="900" spc="5">
                <a:latin typeface="Calibri"/>
                <a:cs typeface="Calibri"/>
              </a:rPr>
              <a:t>slot; </a:t>
            </a:r>
            <a:r>
              <a:rPr dirty="0" sz="900" spc="40">
                <a:latin typeface="Calibri"/>
                <a:cs typeface="Calibri"/>
              </a:rPr>
              <a:t>second 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singly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linked</a:t>
            </a:r>
            <a:r>
              <a:rPr dirty="0" sz="900" spc="-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list</a:t>
            </a:r>
            <a:r>
              <a:rPr dirty="0" sz="900" spc="3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285369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50"/>
              <a:t>Queue – </a:t>
            </a:r>
            <a:r>
              <a:rPr dirty="0" spc="35"/>
              <a:t>Static </a:t>
            </a:r>
            <a:r>
              <a:rPr dirty="0" spc="10"/>
              <a:t>Implementation </a:t>
            </a:r>
            <a:r>
              <a:rPr dirty="0" spc="50"/>
              <a:t>using an </a:t>
            </a:r>
            <a:r>
              <a:rPr dirty="0" spc="25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05518"/>
            <a:ext cx="3439160" cy="1363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50">
                <a:latin typeface="Calibri"/>
                <a:cs typeface="Calibri"/>
              </a:rPr>
              <a:t>An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array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40">
                <a:latin typeface="Calibri"/>
                <a:cs typeface="Calibri"/>
              </a:rPr>
              <a:t>used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5">
                <a:latin typeface="Calibri"/>
                <a:cs typeface="Calibri"/>
              </a:rPr>
              <a:t>store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items </a:t>
            </a:r>
            <a:r>
              <a:rPr dirty="0" sz="900" spc="0">
                <a:latin typeface="Calibri"/>
                <a:cs typeface="Calibri"/>
              </a:rPr>
              <a:t>in the</a:t>
            </a:r>
            <a:r>
              <a:rPr dirty="0" sz="900" spc="50">
                <a:latin typeface="Calibri"/>
                <a:cs typeface="Calibri"/>
              </a:rPr>
              <a:t>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queue</a:t>
            </a:r>
            <a:r>
              <a:rPr dirty="0" sz="900" spc="5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80">
                <a:latin typeface="Calibri"/>
                <a:cs typeface="Calibri"/>
              </a:rPr>
              <a:t>As </a:t>
            </a:r>
            <a:r>
              <a:rPr dirty="0" sz="900" spc="0">
                <a:latin typeface="Calibri"/>
                <a:cs typeface="Calibri"/>
              </a:rPr>
              <a:t>well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0">
                <a:latin typeface="Calibri"/>
                <a:cs typeface="Calibri"/>
              </a:rPr>
              <a:t>the array, </a:t>
            </a:r>
            <a:r>
              <a:rPr dirty="0" sz="900" spc="-15">
                <a:latin typeface="Calibri"/>
                <a:cs typeface="Calibri"/>
              </a:rPr>
              <a:t>two </a:t>
            </a:r>
            <a:r>
              <a:rPr dirty="0" sz="900" spc="25">
                <a:latin typeface="Calibri"/>
                <a:cs typeface="Calibri"/>
              </a:rPr>
              <a:t>variables </a:t>
            </a:r>
            <a:r>
              <a:rPr dirty="0" sz="900" spc="30">
                <a:latin typeface="Calibri"/>
                <a:cs typeface="Calibri"/>
              </a:rPr>
              <a:t>need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40">
                <a:latin typeface="Calibri"/>
                <a:cs typeface="Calibri"/>
              </a:rPr>
              <a:t>used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25">
                <a:latin typeface="Calibri"/>
                <a:cs typeface="Calibri"/>
              </a:rPr>
              <a:t>“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pointers</a:t>
            </a:r>
            <a:r>
              <a:rPr dirty="0" sz="900" spc="25">
                <a:latin typeface="Calibri"/>
                <a:cs typeface="Calibri"/>
              </a:rPr>
              <a:t>”</a:t>
            </a:r>
            <a:r>
              <a:rPr dirty="0" sz="900" spc="2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to: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front </a:t>
            </a:r>
            <a:r>
              <a:rPr dirty="0" sz="900" spc="10">
                <a:latin typeface="Calibri"/>
                <a:cs typeface="Calibri"/>
              </a:rPr>
              <a:t>position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-50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queue,</a:t>
            </a:r>
            <a:endParaRPr sz="9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  <a:spcBef>
                <a:spcPts val="310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rear </a:t>
            </a:r>
            <a:r>
              <a:rPr dirty="0" sz="900" spc="10">
                <a:latin typeface="Calibri"/>
                <a:cs typeface="Calibri"/>
              </a:rPr>
              <a:t>position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-60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queue.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94310">
              <a:lnSpc>
                <a:spcPct val="100000"/>
              </a:lnSpc>
              <a:spcBef>
                <a:spcPts val="5"/>
              </a:spcBef>
            </a:pPr>
            <a:r>
              <a:rPr dirty="0" sz="800" spc="-5">
                <a:latin typeface="Courier New"/>
                <a:cs typeface="Courier New"/>
              </a:rPr>
              <a:t>final int MAX_QUEUE_SIZE = 10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Times New Roman"/>
              <a:cs typeface="Times New Roman"/>
            </a:endParaRPr>
          </a:p>
          <a:p>
            <a:pPr marL="194310">
              <a:lnSpc>
                <a:spcPct val="100000"/>
              </a:lnSpc>
            </a:pPr>
            <a:r>
              <a:rPr dirty="0" sz="800" spc="-5">
                <a:latin typeface="Courier New"/>
                <a:cs typeface="Courier New"/>
              </a:rPr>
              <a:t>int[] queue = new int[ MAX_QUEUE_SIZE ] 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501" y="1750305"/>
            <a:ext cx="936625" cy="26098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dirty="0" sz="800" spc="-5">
                <a:latin typeface="Courier New"/>
                <a:cs typeface="Courier New"/>
              </a:rPr>
              <a:t>int front = 0</a:t>
            </a:r>
            <a:r>
              <a:rPr dirty="0" sz="800" spc="-7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  int rear = 0</a:t>
            </a:r>
            <a:r>
              <a:rPr dirty="0" sz="800" spc="-7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4144" y="1750305"/>
            <a:ext cx="2090420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// points to</a:t>
            </a:r>
            <a:r>
              <a:rPr dirty="0" sz="800" spc="-1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front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// points to back, next free</a:t>
            </a:r>
            <a:r>
              <a:rPr dirty="0" sz="800" spc="-2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space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091924"/>
            <a:ext cx="3913504" cy="1123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int numberInQueue = 0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algn="just" marL="12700" marR="146685">
              <a:lnSpc>
                <a:spcPct val="101000"/>
              </a:lnSpc>
              <a:spcBef>
                <a:spcPts val="605"/>
              </a:spcBef>
            </a:pPr>
            <a:r>
              <a:rPr dirty="0" sz="900" spc="75" b="1">
                <a:latin typeface="Calibri"/>
                <a:cs typeface="Calibri"/>
              </a:rPr>
              <a:t>NOTE: </a:t>
            </a: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15">
                <a:latin typeface="Calibri"/>
                <a:cs typeface="Calibri"/>
              </a:rPr>
              <a:t>similar </a:t>
            </a:r>
            <a:r>
              <a:rPr dirty="0" sz="900" spc="35">
                <a:latin typeface="Calibri"/>
                <a:cs typeface="Calibri"/>
              </a:rPr>
              <a:t>discussion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top of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stack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30">
                <a:latin typeface="Calibri"/>
                <a:cs typeface="Calibri"/>
              </a:rPr>
              <a:t>be had </a:t>
            </a:r>
            <a:r>
              <a:rPr dirty="0" sz="900" spc="10">
                <a:latin typeface="Calibri"/>
                <a:cs typeface="Calibri"/>
              </a:rPr>
              <a:t>about  </a:t>
            </a:r>
            <a:r>
              <a:rPr dirty="0" sz="900" spc="5">
                <a:latin typeface="Calibri"/>
                <a:cs typeface="Calibri"/>
              </a:rPr>
              <a:t>what </a:t>
            </a:r>
            <a:r>
              <a:rPr dirty="0" sz="900" spc="-5">
                <a:latin typeface="Courier New"/>
                <a:cs typeface="Courier New"/>
              </a:rPr>
              <a:t>rear </a:t>
            </a:r>
            <a:r>
              <a:rPr dirty="0" sz="900" spc="10">
                <a:latin typeface="Calibri"/>
                <a:cs typeface="Calibri"/>
              </a:rPr>
              <a:t>points </a:t>
            </a:r>
            <a:r>
              <a:rPr dirty="0" sz="900" spc="-15">
                <a:latin typeface="Calibri"/>
                <a:cs typeface="Calibri"/>
              </a:rPr>
              <a:t>to, </a:t>
            </a:r>
            <a:r>
              <a:rPr dirty="0" sz="900" spc="10">
                <a:latin typeface="Calibri"/>
                <a:cs typeface="Calibri"/>
              </a:rPr>
              <a:t>i.e. </a:t>
            </a:r>
            <a:r>
              <a:rPr dirty="0" sz="900" spc="0">
                <a:latin typeface="Calibri"/>
                <a:cs typeface="Calibri"/>
              </a:rPr>
              <a:t>either the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actual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last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item in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dirty="0" sz="900" spc="40" i="1">
                <a:solidFill>
                  <a:srgbClr val="0000FF"/>
                </a:solidFill>
                <a:latin typeface="Calibri"/>
                <a:cs typeface="Calibri"/>
              </a:rPr>
              <a:t>queue </a:t>
            </a:r>
            <a:r>
              <a:rPr dirty="0" sz="900">
                <a:latin typeface="Calibri"/>
                <a:cs typeface="Calibri"/>
              </a:rPr>
              <a:t>or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next 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free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index value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in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900" spc="12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array</a:t>
            </a:r>
            <a:r>
              <a:rPr dirty="0" sz="900" spc="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710"/>
              </a:spcBef>
            </a:pPr>
            <a:r>
              <a:rPr dirty="0" sz="900" spc="50">
                <a:latin typeface="Calibri"/>
                <a:cs typeface="Calibri"/>
              </a:rPr>
              <a:t>Using </a:t>
            </a:r>
            <a:r>
              <a:rPr dirty="0" sz="900" spc="25">
                <a:latin typeface="Calibri"/>
                <a:cs typeface="Calibri"/>
              </a:rPr>
              <a:t>these </a:t>
            </a:r>
            <a:r>
              <a:rPr dirty="0" sz="900" spc="25">
                <a:latin typeface="Calibri"/>
                <a:cs typeface="Calibri"/>
              </a:rPr>
              <a:t>declarations </a:t>
            </a:r>
            <a:r>
              <a:rPr dirty="0" sz="900" spc="15">
                <a:latin typeface="Calibri"/>
                <a:cs typeface="Calibri"/>
              </a:rPr>
              <a:t>we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5">
                <a:latin typeface="Calibri"/>
                <a:cs typeface="Calibri"/>
              </a:rPr>
              <a:t>now </a:t>
            </a:r>
            <a:r>
              <a:rPr dirty="0" sz="900" spc="25">
                <a:latin typeface="Calibri"/>
                <a:cs typeface="Calibri"/>
              </a:rPr>
              <a:t>give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>
                <a:latin typeface="Calibri"/>
                <a:cs typeface="Calibri"/>
              </a:rPr>
              <a:t>queue </a:t>
            </a:r>
            <a:r>
              <a:rPr dirty="0" sz="900" spc="15">
                <a:latin typeface="Calibri"/>
                <a:cs typeface="Calibri"/>
              </a:rPr>
              <a:t>operations algorithms </a:t>
            </a:r>
            <a:r>
              <a:rPr dirty="0" sz="900" spc="0">
                <a:latin typeface="Calibri"/>
                <a:cs typeface="Calibri"/>
              </a:rPr>
              <a:t>in  </a:t>
            </a:r>
            <a:r>
              <a:rPr dirty="0" sz="900" spc="35">
                <a:latin typeface="Calibri"/>
                <a:cs typeface="Calibri"/>
              </a:rPr>
              <a:t>pseudo </a:t>
            </a:r>
            <a:r>
              <a:rPr dirty="0" sz="900" spc="30">
                <a:latin typeface="Calibri"/>
                <a:cs typeface="Calibri"/>
              </a:rPr>
              <a:t>code.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426084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80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92310"/>
            <a:ext cx="3595370" cy="10496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38735">
              <a:lnSpc>
                <a:spcPct val="101000"/>
              </a:lnSpc>
              <a:spcBef>
                <a:spcPts val="85"/>
              </a:spcBef>
            </a:pPr>
            <a:r>
              <a:rPr dirty="0" sz="900" spc="0">
                <a:latin typeface="Calibri"/>
                <a:cs typeface="Calibri"/>
              </a:rPr>
              <a:t>Two </a:t>
            </a:r>
            <a:r>
              <a:rPr dirty="0" sz="900" spc="25">
                <a:latin typeface="Calibri"/>
                <a:cs typeface="Calibri"/>
              </a:rPr>
              <a:t>topics </a:t>
            </a:r>
            <a:r>
              <a:rPr dirty="0" sz="900" spc="15">
                <a:latin typeface="Calibri"/>
                <a:cs typeface="Calibri"/>
              </a:rPr>
              <a:t>previously </a:t>
            </a:r>
            <a:r>
              <a:rPr dirty="0" sz="900" spc="25">
                <a:latin typeface="Calibri"/>
                <a:cs typeface="Calibri"/>
              </a:rPr>
              <a:t>covered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5">
                <a:latin typeface="Calibri"/>
                <a:cs typeface="Calibri"/>
              </a:rPr>
              <a:t>relevant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topics covered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10">
                <a:latin typeface="Calibri"/>
                <a:cs typeface="Calibri"/>
              </a:rPr>
              <a:t>this  lecture: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246379" marR="5080" indent="-126364">
              <a:lnSpc>
                <a:spcPct val="101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Linked </a:t>
            </a:r>
            <a:r>
              <a:rPr dirty="0" sz="900" spc="75" b="1">
                <a:solidFill>
                  <a:srgbClr val="0000FF"/>
                </a:solidFill>
                <a:latin typeface="Calibri"/>
                <a:cs typeface="Calibri"/>
              </a:rPr>
              <a:t>Lists</a:t>
            </a:r>
            <a:r>
              <a:rPr dirty="0" sz="900" spc="75">
                <a:latin typeface="Calibri"/>
                <a:cs typeface="Calibri"/>
              </a:rPr>
              <a:t>: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40">
                <a:latin typeface="Calibri"/>
                <a:cs typeface="Calibri"/>
              </a:rPr>
              <a:t>basic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sequential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data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structure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5">
                <a:latin typeface="Calibri"/>
                <a:cs typeface="Calibri"/>
              </a:rPr>
              <a:t>its </a:t>
            </a:r>
            <a:r>
              <a:rPr dirty="0" sz="900" spc="15">
                <a:latin typeface="Calibri"/>
                <a:cs typeface="Calibri"/>
              </a:rPr>
              <a:t>operations.  </a:t>
            </a:r>
            <a:r>
              <a:rPr dirty="0" sz="900" spc="30">
                <a:latin typeface="Calibri"/>
                <a:cs typeface="Calibri"/>
              </a:rPr>
              <a:t>(Week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4).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Tree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properties</a:t>
            </a:r>
            <a:r>
              <a:rPr dirty="0" sz="900" spc="40">
                <a:latin typeface="Calibri"/>
                <a:cs typeface="Calibri"/>
              </a:rPr>
              <a:t>: 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levels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0">
                <a:latin typeface="Calibri"/>
                <a:cs typeface="Calibri"/>
              </a:rPr>
              <a:t>tree. </a:t>
            </a:r>
            <a:r>
              <a:rPr dirty="0" sz="900" spc="30">
                <a:latin typeface="Calibri"/>
                <a:cs typeface="Calibri"/>
              </a:rPr>
              <a:t>(Week</a:t>
            </a:r>
            <a:r>
              <a:rPr dirty="0" sz="900" spc="10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5)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358" y="2333829"/>
            <a:ext cx="3750310" cy="300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50">
                <a:latin typeface="Calibri"/>
                <a:cs typeface="Calibri"/>
              </a:rPr>
              <a:t>This </a:t>
            </a:r>
            <a:r>
              <a:rPr dirty="0" sz="900" spc="25">
                <a:latin typeface="Calibri"/>
                <a:cs typeface="Calibri"/>
              </a:rPr>
              <a:t>week, </a:t>
            </a:r>
            <a:r>
              <a:rPr dirty="0" sz="900" spc="15">
                <a:latin typeface="Calibri"/>
                <a:cs typeface="Calibri"/>
              </a:rPr>
              <a:t>we </a:t>
            </a:r>
            <a:r>
              <a:rPr dirty="0" sz="900" spc="-5">
                <a:latin typeface="Calibri"/>
                <a:cs typeface="Calibri"/>
              </a:rPr>
              <a:t>will </a:t>
            </a:r>
            <a:r>
              <a:rPr dirty="0" sz="900" spc="10">
                <a:latin typeface="Calibri"/>
                <a:cs typeface="Calibri"/>
              </a:rPr>
              <a:t>look </a:t>
            </a:r>
            <a:r>
              <a:rPr dirty="0" sz="900" spc="0">
                <a:latin typeface="Calibri"/>
                <a:cs typeface="Calibri"/>
              </a:rPr>
              <a:t>at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lists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-15">
                <a:latin typeface="Calibri"/>
                <a:cs typeface="Calibri"/>
              </a:rPr>
              <a:t>two </a:t>
            </a:r>
            <a:r>
              <a:rPr dirty="0" sz="900" spc="35">
                <a:latin typeface="Calibri"/>
                <a:cs typeface="Calibri"/>
              </a:rPr>
              <a:t>examples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25">
                <a:latin typeface="Calibri"/>
                <a:cs typeface="Calibri"/>
              </a:rPr>
              <a:t>lists </a:t>
            </a:r>
            <a:r>
              <a:rPr dirty="0" sz="900" spc="75" b="1">
                <a:solidFill>
                  <a:srgbClr val="0000FF"/>
                </a:solidFill>
                <a:latin typeface="Calibri"/>
                <a:cs typeface="Calibri"/>
              </a:rPr>
              <a:t>stacks </a:t>
            </a:r>
            <a:r>
              <a:rPr dirty="0" sz="900" spc="-20">
                <a:latin typeface="Calibri"/>
                <a:cs typeface="Calibri"/>
              </a:rPr>
              <a:t>&amp;</a:t>
            </a:r>
            <a:r>
              <a:rPr dirty="0" sz="900" spc="150">
                <a:latin typeface="Calibri"/>
                <a:cs typeface="Calibri"/>
              </a:rPr>
              <a:t>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queues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10">
                <a:latin typeface="Calibri"/>
                <a:cs typeface="Calibri"/>
              </a:rPr>
              <a:t>another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heap</a:t>
            </a:r>
            <a:r>
              <a:rPr dirty="0" sz="900" spc="50">
                <a:latin typeface="Calibri"/>
                <a:cs typeface="Calibri"/>
              </a:rPr>
              <a:t>, </a:t>
            </a:r>
            <a:r>
              <a:rPr dirty="0" sz="900" spc="15">
                <a:latin typeface="Calibri"/>
                <a:cs typeface="Calibri"/>
              </a:rPr>
              <a:t>which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0">
                <a:latin typeface="Calibri"/>
                <a:cs typeface="Calibri"/>
              </a:rPr>
              <a:t>type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binary</a:t>
            </a:r>
            <a:r>
              <a:rPr dirty="0" sz="900" spc="26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tree</a:t>
            </a:r>
            <a:r>
              <a:rPr dirty="0" sz="900" spc="2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15633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50"/>
              <a:t>Queue</a:t>
            </a:r>
            <a:r>
              <a:rPr dirty="0" spc="10"/>
              <a:t> </a:t>
            </a:r>
            <a:r>
              <a:rPr dirty="0" spc="25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70682"/>
            <a:ext cx="3889375" cy="26530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10">
                <a:latin typeface="Calibri"/>
                <a:cs typeface="Calibri"/>
              </a:rPr>
              <a:t>Main </a:t>
            </a:r>
            <a:r>
              <a:rPr dirty="0" sz="900" spc="30">
                <a:latin typeface="Calibri"/>
                <a:cs typeface="Calibri"/>
              </a:rPr>
              <a:t>queue </a:t>
            </a:r>
            <a:r>
              <a:rPr dirty="0" sz="900" spc="15">
                <a:latin typeface="Calibri"/>
                <a:cs typeface="Calibri"/>
              </a:rPr>
              <a:t>operations </a:t>
            </a:r>
            <a:r>
              <a:rPr dirty="0" sz="900" spc="25">
                <a:latin typeface="Calibri"/>
                <a:cs typeface="Calibri"/>
              </a:rPr>
              <a:t>are: create </a:t>
            </a:r>
            <a:r>
              <a:rPr dirty="0" sz="900" spc="25">
                <a:latin typeface="Calibri"/>
                <a:cs typeface="Calibri"/>
              </a:rPr>
              <a:t>queue, </a:t>
            </a:r>
            <a:r>
              <a:rPr dirty="0" sz="900" spc="30">
                <a:latin typeface="Calibri"/>
                <a:cs typeface="Calibri"/>
              </a:rPr>
              <a:t>adding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 spc="0">
                <a:latin typeface="Calibri"/>
                <a:cs typeface="Calibri"/>
              </a:rPr>
              <a:t>item, </a:t>
            </a:r>
            <a:r>
              <a:rPr dirty="0" sz="900" spc="25">
                <a:latin typeface="Calibri"/>
                <a:cs typeface="Calibri"/>
              </a:rPr>
              <a:t>removing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 spc="0">
                <a:latin typeface="Calibri"/>
                <a:cs typeface="Calibri"/>
              </a:rPr>
              <a:t>item, 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30">
                <a:latin typeface="Calibri"/>
                <a:cs typeface="Calibri"/>
              </a:rPr>
              <a:t>queue </a:t>
            </a:r>
            <a:r>
              <a:rPr dirty="0" sz="900" spc="10">
                <a:latin typeface="Calibri"/>
                <a:cs typeface="Calibri"/>
              </a:rPr>
              <a:t>empty </a:t>
            </a:r>
            <a:r>
              <a:rPr dirty="0" sz="900">
                <a:latin typeface="Calibri"/>
                <a:cs typeface="Calibri"/>
              </a:rPr>
              <a:t>or full, </a:t>
            </a:r>
            <a:r>
              <a:rPr dirty="0" sz="900" spc="0">
                <a:latin typeface="Calibri"/>
                <a:cs typeface="Calibri"/>
              </a:rPr>
              <a:t>list </a:t>
            </a:r>
            <a:r>
              <a:rPr dirty="0" sz="900" spc="30">
                <a:latin typeface="Calibri"/>
                <a:cs typeface="Calibri"/>
              </a:rPr>
              <a:t>queue</a:t>
            </a:r>
            <a:r>
              <a:rPr dirty="0" sz="900" spc="21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contents.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initialisation:</a:t>
            </a:r>
            <a:endParaRPr sz="800">
              <a:latin typeface="Courier New"/>
              <a:cs typeface="Courier New"/>
            </a:endParaRPr>
          </a:p>
          <a:p>
            <a:pPr marL="923290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front &lt;--</a:t>
            </a:r>
            <a:r>
              <a:rPr dirty="0" sz="800" spc="-8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  <a:p>
            <a:pPr marL="923290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rear  &lt;--</a:t>
            </a:r>
            <a:r>
              <a:rPr dirty="0" sz="800" spc="-7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  <a:p>
            <a:pPr marL="923290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numberInQueue &lt;--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isEmpty:</a:t>
            </a:r>
            <a:endParaRPr sz="800">
              <a:latin typeface="Courier New"/>
              <a:cs typeface="Courier New"/>
            </a:endParaRPr>
          </a:p>
          <a:p>
            <a:pPr marL="498475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RETURN numberInQueue equals 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isFull:</a:t>
            </a:r>
            <a:endParaRPr sz="800">
              <a:latin typeface="Courier New"/>
              <a:cs typeface="Courier New"/>
            </a:endParaRPr>
          </a:p>
          <a:p>
            <a:pPr marL="498475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RETURN numberInQueue equals</a:t>
            </a:r>
            <a:r>
              <a:rPr dirty="0" sz="800" spc="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MAX_QUEUE_SIZE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  <a:spcBef>
                <a:spcPts val="5"/>
              </a:spcBef>
            </a:pPr>
            <a:r>
              <a:rPr dirty="0" sz="800" spc="-5">
                <a:latin typeface="Courier New"/>
                <a:cs typeface="Courier New"/>
              </a:rPr>
              <a:t>queueItem:</a:t>
            </a:r>
            <a:endParaRPr sz="800">
              <a:latin typeface="Courier New"/>
              <a:cs typeface="Courier New"/>
            </a:endParaRPr>
          </a:p>
          <a:p>
            <a:pPr marL="741045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queue[ rear ] &lt;--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queuedItem</a:t>
            </a:r>
            <a:endParaRPr sz="800">
              <a:latin typeface="Courier New"/>
              <a:cs typeface="Courier New"/>
            </a:endParaRPr>
          </a:p>
          <a:p>
            <a:pPr marL="741045" marR="407034">
              <a:lnSpc>
                <a:spcPts val="900"/>
              </a:lnSpc>
              <a:spcBef>
                <a:spcPts val="45"/>
              </a:spcBef>
              <a:tabLst>
                <a:tab pos="1591310" algn="l"/>
              </a:tabLst>
            </a:pPr>
            <a:r>
              <a:rPr dirty="0" sz="800" spc="-5">
                <a:latin typeface="Courier New"/>
                <a:cs typeface="Courier New"/>
              </a:rPr>
              <a:t>rear	&lt;-- (rear + 1) % MAX_QUEUE_SIZE  increment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numberInQueue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dequeueItem:</a:t>
            </a:r>
            <a:endParaRPr sz="800">
              <a:latin typeface="Courier New"/>
              <a:cs typeface="Courier New"/>
            </a:endParaRPr>
          </a:p>
          <a:p>
            <a:pPr marL="741045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dequeuedItem &lt;-- queue[ front ]</a:t>
            </a:r>
            <a:endParaRPr sz="800">
              <a:latin typeface="Courier New"/>
              <a:cs typeface="Courier New"/>
            </a:endParaRPr>
          </a:p>
          <a:p>
            <a:pPr marL="741045" marR="771525">
              <a:lnSpc>
                <a:spcPts val="900"/>
              </a:lnSpc>
              <a:spcBef>
                <a:spcPts val="50"/>
              </a:spcBef>
            </a:pPr>
            <a:r>
              <a:rPr dirty="0" sz="800" spc="-5">
                <a:latin typeface="Courier New"/>
                <a:cs typeface="Courier New"/>
              </a:rPr>
              <a:t>front &lt;-- (front + 1) % MAX_QUEUE_SIZE  decrement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numberInQueue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50"/>
              <a:t>Queue </a:t>
            </a:r>
            <a:r>
              <a:rPr dirty="0" spc="25"/>
              <a:t>Implements </a:t>
            </a:r>
            <a:r>
              <a:rPr dirty="0" spc="75"/>
              <a:t>a </a:t>
            </a:r>
            <a:r>
              <a:rPr dirty="0" spc="35"/>
              <a:t>Circular</a:t>
            </a:r>
            <a:r>
              <a:rPr dirty="0" spc="-25"/>
              <a:t> </a:t>
            </a:r>
            <a:r>
              <a:rPr dirty="0" spc="5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62819"/>
            <a:ext cx="4216400" cy="1622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53390">
              <a:lnSpc>
                <a:spcPct val="148600"/>
              </a:lnSpc>
              <a:spcBef>
                <a:spcPts val="100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above </a:t>
            </a:r>
            <a:r>
              <a:rPr dirty="0" sz="900" spc="15">
                <a:latin typeface="Calibri"/>
                <a:cs typeface="Calibri"/>
              </a:rPr>
              <a:t>array </a:t>
            </a:r>
            <a:r>
              <a:rPr dirty="0" sz="900" spc="5">
                <a:latin typeface="Calibri"/>
                <a:cs typeface="Calibri"/>
              </a:rPr>
              <a:t>implementation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0">
                <a:latin typeface="Calibri"/>
                <a:cs typeface="Calibri"/>
              </a:rPr>
              <a:t>queue </a:t>
            </a:r>
            <a:r>
              <a:rPr dirty="0" sz="900" spc="15">
                <a:latin typeface="Calibri"/>
                <a:cs typeface="Calibri"/>
              </a:rPr>
              <a:t>implements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circular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queue</a:t>
            </a:r>
            <a:r>
              <a:rPr dirty="0" sz="900" spc="50">
                <a:latin typeface="Calibri"/>
                <a:cs typeface="Calibri"/>
              </a:rPr>
              <a:t>. </a:t>
            </a:r>
            <a:r>
              <a:rPr dirty="0" sz="900" spc="50">
                <a:latin typeface="Calibri"/>
                <a:cs typeface="Calibri"/>
              </a:rPr>
              <a:t> </a:t>
            </a: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queue </a:t>
            </a:r>
            <a:r>
              <a:rPr dirty="0" sz="900" spc="25">
                <a:latin typeface="Calibri"/>
                <a:cs typeface="Calibri"/>
              </a:rPr>
              <a:t>produced</a:t>
            </a:r>
            <a:r>
              <a:rPr dirty="0" sz="900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by:</a:t>
            </a:r>
            <a:endParaRPr sz="900">
              <a:latin typeface="Calibri"/>
              <a:cs typeface="Calibri"/>
            </a:endParaRPr>
          </a:p>
          <a:p>
            <a:pPr marL="255270" marR="5080">
              <a:lnSpc>
                <a:spcPts val="900"/>
              </a:lnSpc>
              <a:spcBef>
                <a:spcPts val="409"/>
              </a:spcBef>
              <a:tabLst>
                <a:tab pos="1044575" algn="l"/>
                <a:tab pos="1834514" algn="l"/>
                <a:tab pos="2199005" algn="l"/>
              </a:tabLst>
            </a:pPr>
            <a:r>
              <a:rPr dirty="0" sz="800" spc="-5">
                <a:latin typeface="Courier New"/>
                <a:cs typeface="Courier New"/>
              </a:rPr>
              <a:t>// front = 0, rear = 0, numberInQueue = 0, insert 8 items: 1 - 8  queue(1)</a:t>
            </a:r>
            <a:r>
              <a:rPr dirty="0" sz="800" spc="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	queue(2)</a:t>
            </a:r>
            <a:r>
              <a:rPr dirty="0" sz="800" spc="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	...	queue(8)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255270" marR="429895">
              <a:lnSpc>
                <a:spcPts val="900"/>
              </a:lnSpc>
              <a:spcBef>
                <a:spcPts val="5"/>
              </a:spcBef>
              <a:tabLst>
                <a:tab pos="1105535" algn="l"/>
                <a:tab pos="1955800" algn="l"/>
                <a:tab pos="2320290" algn="l"/>
              </a:tabLst>
            </a:pPr>
            <a:r>
              <a:rPr dirty="0" sz="800" spc="-5">
                <a:latin typeface="Courier New"/>
                <a:cs typeface="Courier New"/>
              </a:rPr>
              <a:t>// front = 0 rear = 8, , numberInQueue = 8, remove 8 items  dequeue()</a:t>
            </a:r>
            <a:r>
              <a:rPr dirty="0" sz="800" spc="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	dequeue()</a:t>
            </a:r>
            <a:r>
              <a:rPr dirty="0" sz="800" spc="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	...	dequeue()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255270" marR="551180">
              <a:lnSpc>
                <a:spcPts val="900"/>
              </a:lnSpc>
              <a:tabLst>
                <a:tab pos="1105535" algn="l"/>
                <a:tab pos="1955800" algn="l"/>
                <a:tab pos="2806065" algn="l"/>
              </a:tabLst>
            </a:pPr>
            <a:r>
              <a:rPr dirty="0" sz="800" spc="-5">
                <a:latin typeface="Courier New"/>
                <a:cs typeface="Courier New"/>
              </a:rPr>
              <a:t>// front = 8 rear = 8, numberInQueue = 0, insert 4 items  queue(42)</a:t>
            </a:r>
            <a:r>
              <a:rPr dirty="0" sz="800" spc="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	queue(10)</a:t>
            </a:r>
            <a:r>
              <a:rPr dirty="0" sz="800" spc="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	queue(23)</a:t>
            </a:r>
            <a:r>
              <a:rPr dirty="0" sz="800" spc="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	queue(60)</a:t>
            </a:r>
            <a:r>
              <a:rPr dirty="0" sz="800" spc="-2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imes New Roman"/>
              <a:cs typeface="Times New Roman"/>
            </a:endParaRPr>
          </a:p>
          <a:p>
            <a:pPr marL="255270">
              <a:lnSpc>
                <a:spcPct val="100000"/>
              </a:lnSpc>
            </a:pPr>
            <a:r>
              <a:rPr dirty="0" sz="800" spc="-5">
                <a:latin typeface="Courier New"/>
                <a:cs typeface="Courier New"/>
              </a:rPr>
              <a:t>// front = 8 rear = 2, numberInQueue =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2703" y="2166151"/>
            <a:ext cx="840740" cy="840740"/>
          </a:xfrm>
          <a:custGeom>
            <a:avLst/>
            <a:gdLst/>
            <a:ahLst/>
            <a:cxnLst/>
            <a:rect l="l" t="t" r="r" b="b"/>
            <a:pathLst>
              <a:path w="840739" h="840739">
                <a:moveTo>
                  <a:pt x="840384" y="420189"/>
                </a:moveTo>
                <a:lnTo>
                  <a:pt x="837557" y="469193"/>
                </a:lnTo>
                <a:lnTo>
                  <a:pt x="829287" y="516535"/>
                </a:lnTo>
                <a:lnTo>
                  <a:pt x="815888" y="561902"/>
                </a:lnTo>
                <a:lnTo>
                  <a:pt x="797676" y="604979"/>
                </a:lnTo>
                <a:lnTo>
                  <a:pt x="774966" y="645449"/>
                </a:lnTo>
                <a:lnTo>
                  <a:pt x="748073" y="682998"/>
                </a:lnTo>
                <a:lnTo>
                  <a:pt x="717314" y="717310"/>
                </a:lnTo>
                <a:lnTo>
                  <a:pt x="683002" y="748070"/>
                </a:lnTo>
                <a:lnTo>
                  <a:pt x="645453" y="774963"/>
                </a:lnTo>
                <a:lnTo>
                  <a:pt x="604983" y="797673"/>
                </a:lnTo>
                <a:lnTo>
                  <a:pt x="561906" y="815885"/>
                </a:lnTo>
                <a:lnTo>
                  <a:pt x="516539" y="829284"/>
                </a:lnTo>
                <a:lnTo>
                  <a:pt x="469196" y="837555"/>
                </a:lnTo>
                <a:lnTo>
                  <a:pt x="420192" y="840382"/>
                </a:lnTo>
                <a:lnTo>
                  <a:pt x="371189" y="837555"/>
                </a:lnTo>
                <a:lnTo>
                  <a:pt x="323847" y="829284"/>
                </a:lnTo>
                <a:lnTo>
                  <a:pt x="278480" y="815885"/>
                </a:lnTo>
                <a:lnTo>
                  <a:pt x="235404" y="797673"/>
                </a:lnTo>
                <a:lnTo>
                  <a:pt x="194934" y="774963"/>
                </a:lnTo>
                <a:lnTo>
                  <a:pt x="157385" y="748070"/>
                </a:lnTo>
                <a:lnTo>
                  <a:pt x="123073" y="717310"/>
                </a:lnTo>
                <a:lnTo>
                  <a:pt x="92312" y="682998"/>
                </a:lnTo>
                <a:lnTo>
                  <a:pt x="65419" y="645449"/>
                </a:lnTo>
                <a:lnTo>
                  <a:pt x="42709" y="604979"/>
                </a:lnTo>
                <a:lnTo>
                  <a:pt x="24497" y="561902"/>
                </a:lnTo>
                <a:lnTo>
                  <a:pt x="11097" y="516535"/>
                </a:lnTo>
                <a:lnTo>
                  <a:pt x="2827" y="469193"/>
                </a:lnTo>
                <a:lnTo>
                  <a:pt x="0" y="420189"/>
                </a:lnTo>
                <a:lnTo>
                  <a:pt x="2827" y="371186"/>
                </a:lnTo>
                <a:lnTo>
                  <a:pt x="11097" y="323843"/>
                </a:lnTo>
                <a:lnTo>
                  <a:pt x="24497" y="278476"/>
                </a:lnTo>
                <a:lnTo>
                  <a:pt x="42709" y="235400"/>
                </a:lnTo>
                <a:lnTo>
                  <a:pt x="65419" y="194930"/>
                </a:lnTo>
                <a:lnTo>
                  <a:pt x="92312" y="157381"/>
                </a:lnTo>
                <a:lnTo>
                  <a:pt x="123073" y="123069"/>
                </a:lnTo>
                <a:lnTo>
                  <a:pt x="157385" y="92310"/>
                </a:lnTo>
                <a:lnTo>
                  <a:pt x="194934" y="65417"/>
                </a:lnTo>
                <a:lnTo>
                  <a:pt x="235404" y="42708"/>
                </a:lnTo>
                <a:lnTo>
                  <a:pt x="278480" y="24496"/>
                </a:lnTo>
                <a:lnTo>
                  <a:pt x="323847" y="11097"/>
                </a:lnTo>
                <a:lnTo>
                  <a:pt x="371189" y="2826"/>
                </a:lnTo>
                <a:lnTo>
                  <a:pt x="420192" y="0"/>
                </a:lnTo>
                <a:lnTo>
                  <a:pt x="469196" y="2826"/>
                </a:lnTo>
                <a:lnTo>
                  <a:pt x="516539" y="11097"/>
                </a:lnTo>
                <a:lnTo>
                  <a:pt x="561906" y="24496"/>
                </a:lnTo>
                <a:lnTo>
                  <a:pt x="604983" y="42708"/>
                </a:lnTo>
                <a:lnTo>
                  <a:pt x="645453" y="65417"/>
                </a:lnTo>
                <a:lnTo>
                  <a:pt x="683002" y="92310"/>
                </a:lnTo>
                <a:lnTo>
                  <a:pt x="717314" y="123069"/>
                </a:lnTo>
                <a:lnTo>
                  <a:pt x="748073" y="157381"/>
                </a:lnTo>
                <a:lnTo>
                  <a:pt x="774966" y="194930"/>
                </a:lnTo>
                <a:lnTo>
                  <a:pt x="797676" y="235400"/>
                </a:lnTo>
                <a:lnTo>
                  <a:pt x="815888" y="278476"/>
                </a:lnTo>
                <a:lnTo>
                  <a:pt x="829287" y="323843"/>
                </a:lnTo>
                <a:lnTo>
                  <a:pt x="837557" y="371186"/>
                </a:lnTo>
                <a:lnTo>
                  <a:pt x="840384" y="420189"/>
                </a:lnTo>
                <a:close/>
              </a:path>
            </a:pathLst>
          </a:custGeom>
          <a:ln w="35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94751" y="1968193"/>
            <a:ext cx="1236345" cy="1236345"/>
          </a:xfrm>
          <a:custGeom>
            <a:avLst/>
            <a:gdLst/>
            <a:ahLst/>
            <a:cxnLst/>
            <a:rect l="l" t="t" r="r" b="b"/>
            <a:pathLst>
              <a:path w="1236345" h="1236345">
                <a:moveTo>
                  <a:pt x="1236295" y="618148"/>
                </a:moveTo>
                <a:lnTo>
                  <a:pt x="1234435" y="666456"/>
                </a:lnTo>
                <a:lnTo>
                  <a:pt x="1228947" y="713748"/>
                </a:lnTo>
                <a:lnTo>
                  <a:pt x="1219969" y="759884"/>
                </a:lnTo>
                <a:lnTo>
                  <a:pt x="1207637" y="804729"/>
                </a:lnTo>
                <a:lnTo>
                  <a:pt x="1192090" y="848145"/>
                </a:lnTo>
                <a:lnTo>
                  <a:pt x="1173465" y="889995"/>
                </a:lnTo>
                <a:lnTo>
                  <a:pt x="1151899" y="930140"/>
                </a:lnTo>
                <a:lnTo>
                  <a:pt x="1127529" y="968444"/>
                </a:lnTo>
                <a:lnTo>
                  <a:pt x="1100494" y="1004769"/>
                </a:lnTo>
                <a:lnTo>
                  <a:pt x="1070930" y="1038978"/>
                </a:lnTo>
                <a:lnTo>
                  <a:pt x="1038974" y="1070933"/>
                </a:lnTo>
                <a:lnTo>
                  <a:pt x="1004765" y="1100497"/>
                </a:lnTo>
                <a:lnTo>
                  <a:pt x="968440" y="1127533"/>
                </a:lnTo>
                <a:lnTo>
                  <a:pt x="930136" y="1151903"/>
                </a:lnTo>
                <a:lnTo>
                  <a:pt x="889991" y="1173469"/>
                </a:lnTo>
                <a:lnTo>
                  <a:pt x="848141" y="1192094"/>
                </a:lnTo>
                <a:lnTo>
                  <a:pt x="804725" y="1207641"/>
                </a:lnTo>
                <a:lnTo>
                  <a:pt x="759880" y="1219972"/>
                </a:lnTo>
                <a:lnTo>
                  <a:pt x="713743" y="1228951"/>
                </a:lnTo>
                <a:lnTo>
                  <a:pt x="666451" y="1234438"/>
                </a:lnTo>
                <a:lnTo>
                  <a:pt x="618143" y="1236298"/>
                </a:lnTo>
                <a:lnTo>
                  <a:pt x="569836" y="1234438"/>
                </a:lnTo>
                <a:lnTo>
                  <a:pt x="522546" y="1228951"/>
                </a:lnTo>
                <a:lnTo>
                  <a:pt x="476410" y="1219972"/>
                </a:lnTo>
                <a:lnTo>
                  <a:pt x="431565" y="1207641"/>
                </a:lnTo>
                <a:lnTo>
                  <a:pt x="388150" y="1192094"/>
                </a:lnTo>
                <a:lnTo>
                  <a:pt x="346301" y="1173469"/>
                </a:lnTo>
                <a:lnTo>
                  <a:pt x="306156" y="1151903"/>
                </a:lnTo>
                <a:lnTo>
                  <a:pt x="267852" y="1127533"/>
                </a:lnTo>
                <a:lnTo>
                  <a:pt x="231527" y="1100497"/>
                </a:lnTo>
                <a:lnTo>
                  <a:pt x="197319" y="1070933"/>
                </a:lnTo>
                <a:lnTo>
                  <a:pt x="165364" y="1038978"/>
                </a:lnTo>
                <a:lnTo>
                  <a:pt x="135800" y="1004769"/>
                </a:lnTo>
                <a:lnTo>
                  <a:pt x="108764" y="968444"/>
                </a:lnTo>
                <a:lnTo>
                  <a:pt x="84395" y="930140"/>
                </a:lnTo>
                <a:lnTo>
                  <a:pt x="62829" y="889995"/>
                </a:lnTo>
                <a:lnTo>
                  <a:pt x="44204" y="848145"/>
                </a:lnTo>
                <a:lnTo>
                  <a:pt x="28657" y="804729"/>
                </a:lnTo>
                <a:lnTo>
                  <a:pt x="16325" y="759884"/>
                </a:lnTo>
                <a:lnTo>
                  <a:pt x="7347" y="713748"/>
                </a:lnTo>
                <a:lnTo>
                  <a:pt x="1859" y="666456"/>
                </a:lnTo>
                <a:lnTo>
                  <a:pt x="0" y="618148"/>
                </a:lnTo>
                <a:lnTo>
                  <a:pt x="1859" y="569841"/>
                </a:lnTo>
                <a:lnTo>
                  <a:pt x="7347" y="522550"/>
                </a:lnTo>
                <a:lnTo>
                  <a:pt x="16325" y="476413"/>
                </a:lnTo>
                <a:lnTo>
                  <a:pt x="28657" y="431568"/>
                </a:lnTo>
                <a:lnTo>
                  <a:pt x="44204" y="388152"/>
                </a:lnTo>
                <a:lnTo>
                  <a:pt x="62829" y="346303"/>
                </a:lnTo>
                <a:lnTo>
                  <a:pt x="84395" y="306157"/>
                </a:lnTo>
                <a:lnTo>
                  <a:pt x="108764" y="267853"/>
                </a:lnTo>
                <a:lnTo>
                  <a:pt x="135800" y="231528"/>
                </a:lnTo>
                <a:lnTo>
                  <a:pt x="165364" y="197319"/>
                </a:lnTo>
                <a:lnTo>
                  <a:pt x="197319" y="165364"/>
                </a:lnTo>
                <a:lnTo>
                  <a:pt x="231527" y="135800"/>
                </a:lnTo>
                <a:lnTo>
                  <a:pt x="267852" y="108765"/>
                </a:lnTo>
                <a:lnTo>
                  <a:pt x="306156" y="84395"/>
                </a:lnTo>
                <a:lnTo>
                  <a:pt x="346301" y="62829"/>
                </a:lnTo>
                <a:lnTo>
                  <a:pt x="388150" y="44204"/>
                </a:lnTo>
                <a:lnTo>
                  <a:pt x="431565" y="28657"/>
                </a:lnTo>
                <a:lnTo>
                  <a:pt x="476410" y="16325"/>
                </a:lnTo>
                <a:lnTo>
                  <a:pt x="522546" y="7347"/>
                </a:lnTo>
                <a:lnTo>
                  <a:pt x="569836" y="1859"/>
                </a:lnTo>
                <a:lnTo>
                  <a:pt x="618143" y="0"/>
                </a:lnTo>
                <a:lnTo>
                  <a:pt x="666451" y="1859"/>
                </a:lnTo>
                <a:lnTo>
                  <a:pt x="713743" y="7347"/>
                </a:lnTo>
                <a:lnTo>
                  <a:pt x="759880" y="16325"/>
                </a:lnTo>
                <a:lnTo>
                  <a:pt x="804725" y="28657"/>
                </a:lnTo>
                <a:lnTo>
                  <a:pt x="848141" y="44204"/>
                </a:lnTo>
                <a:lnTo>
                  <a:pt x="889991" y="62829"/>
                </a:lnTo>
                <a:lnTo>
                  <a:pt x="930136" y="84395"/>
                </a:lnTo>
                <a:lnTo>
                  <a:pt x="968440" y="108765"/>
                </a:lnTo>
                <a:lnTo>
                  <a:pt x="1004765" y="135800"/>
                </a:lnTo>
                <a:lnTo>
                  <a:pt x="1038974" y="165364"/>
                </a:lnTo>
                <a:lnTo>
                  <a:pt x="1070930" y="197319"/>
                </a:lnTo>
                <a:lnTo>
                  <a:pt x="1100494" y="231528"/>
                </a:lnTo>
                <a:lnTo>
                  <a:pt x="1127529" y="267853"/>
                </a:lnTo>
                <a:lnTo>
                  <a:pt x="1151899" y="306157"/>
                </a:lnTo>
                <a:lnTo>
                  <a:pt x="1173465" y="346303"/>
                </a:lnTo>
                <a:lnTo>
                  <a:pt x="1192090" y="388152"/>
                </a:lnTo>
                <a:lnTo>
                  <a:pt x="1207637" y="431568"/>
                </a:lnTo>
                <a:lnTo>
                  <a:pt x="1219969" y="476413"/>
                </a:lnTo>
                <a:lnTo>
                  <a:pt x="1228947" y="522550"/>
                </a:lnTo>
                <a:lnTo>
                  <a:pt x="1234435" y="569841"/>
                </a:lnTo>
                <a:lnTo>
                  <a:pt x="1236295" y="618148"/>
                </a:lnTo>
                <a:close/>
              </a:path>
            </a:pathLst>
          </a:custGeom>
          <a:ln w="35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12895" y="1977065"/>
            <a:ext cx="0" cy="189230"/>
          </a:xfrm>
          <a:custGeom>
            <a:avLst/>
            <a:gdLst/>
            <a:ahLst/>
            <a:cxnLst/>
            <a:rect l="l" t="t" r="r" b="b"/>
            <a:pathLst>
              <a:path w="0" h="189230">
                <a:moveTo>
                  <a:pt x="0" y="0"/>
                </a:moveTo>
                <a:lnTo>
                  <a:pt x="0" y="189086"/>
                </a:lnTo>
              </a:path>
            </a:pathLst>
          </a:custGeom>
          <a:ln w="35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12895" y="3006534"/>
            <a:ext cx="0" cy="210185"/>
          </a:xfrm>
          <a:custGeom>
            <a:avLst/>
            <a:gdLst/>
            <a:ahLst/>
            <a:cxnLst/>
            <a:rect l="l" t="t" r="r" b="b"/>
            <a:pathLst>
              <a:path w="0" h="210185">
                <a:moveTo>
                  <a:pt x="0" y="0"/>
                </a:moveTo>
                <a:lnTo>
                  <a:pt x="0" y="210097"/>
                </a:lnTo>
              </a:path>
            </a:pathLst>
          </a:custGeom>
          <a:ln w="35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65013" y="2103120"/>
            <a:ext cx="126364" cy="147320"/>
          </a:xfrm>
          <a:custGeom>
            <a:avLst/>
            <a:gdLst/>
            <a:ahLst/>
            <a:cxnLst/>
            <a:rect l="l" t="t" r="r" b="b"/>
            <a:pathLst>
              <a:path w="126364" h="147319">
                <a:moveTo>
                  <a:pt x="0" y="147068"/>
                </a:moveTo>
                <a:lnTo>
                  <a:pt x="126055" y="0"/>
                </a:lnTo>
              </a:path>
            </a:pathLst>
          </a:custGeom>
          <a:ln w="35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33087" y="2397257"/>
            <a:ext cx="168275" cy="84455"/>
          </a:xfrm>
          <a:custGeom>
            <a:avLst/>
            <a:gdLst/>
            <a:ahLst/>
            <a:cxnLst/>
            <a:rect l="l" t="t" r="r" b="b"/>
            <a:pathLst>
              <a:path w="168275" h="84455">
                <a:moveTo>
                  <a:pt x="0" y="84036"/>
                </a:moveTo>
                <a:lnTo>
                  <a:pt x="168081" y="0"/>
                </a:lnTo>
              </a:path>
            </a:pathLst>
          </a:custGeom>
          <a:ln w="35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12081" y="2733408"/>
            <a:ext cx="168275" cy="63500"/>
          </a:xfrm>
          <a:custGeom>
            <a:avLst/>
            <a:gdLst/>
            <a:ahLst/>
            <a:cxnLst/>
            <a:rect l="l" t="t" r="r" b="b"/>
            <a:pathLst>
              <a:path w="168275" h="63500">
                <a:moveTo>
                  <a:pt x="0" y="0"/>
                </a:moveTo>
                <a:lnTo>
                  <a:pt x="168073" y="63030"/>
                </a:lnTo>
              </a:path>
            </a:pathLst>
          </a:custGeom>
          <a:ln w="35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65013" y="2922495"/>
            <a:ext cx="126364" cy="147320"/>
          </a:xfrm>
          <a:custGeom>
            <a:avLst/>
            <a:gdLst/>
            <a:ahLst/>
            <a:cxnLst/>
            <a:rect l="l" t="t" r="r" b="b"/>
            <a:pathLst>
              <a:path w="126364" h="147319">
                <a:moveTo>
                  <a:pt x="0" y="0"/>
                </a:moveTo>
                <a:lnTo>
                  <a:pt x="126055" y="147066"/>
                </a:lnTo>
              </a:path>
            </a:pathLst>
          </a:custGeom>
          <a:ln w="35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50597" y="2086777"/>
            <a:ext cx="126364" cy="147320"/>
          </a:xfrm>
          <a:custGeom>
            <a:avLst/>
            <a:gdLst/>
            <a:ahLst/>
            <a:cxnLst/>
            <a:rect l="l" t="t" r="r" b="b"/>
            <a:pathLst>
              <a:path w="126364" h="147319">
                <a:moveTo>
                  <a:pt x="0" y="0"/>
                </a:moveTo>
                <a:lnTo>
                  <a:pt x="126055" y="147068"/>
                </a:lnTo>
              </a:path>
            </a:pathLst>
          </a:custGeom>
          <a:ln w="35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46568" y="2394922"/>
            <a:ext cx="168275" cy="63500"/>
          </a:xfrm>
          <a:custGeom>
            <a:avLst/>
            <a:gdLst/>
            <a:ahLst/>
            <a:cxnLst/>
            <a:rect l="l" t="t" r="r" b="b"/>
            <a:pathLst>
              <a:path w="168275" h="63500">
                <a:moveTo>
                  <a:pt x="0" y="0"/>
                </a:moveTo>
                <a:lnTo>
                  <a:pt x="168081" y="63024"/>
                </a:lnTo>
              </a:path>
            </a:pathLst>
          </a:custGeom>
          <a:ln w="35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66647" y="2754419"/>
            <a:ext cx="168275" cy="84455"/>
          </a:xfrm>
          <a:custGeom>
            <a:avLst/>
            <a:gdLst/>
            <a:ahLst/>
            <a:cxnLst/>
            <a:rect l="l" t="t" r="r" b="b"/>
            <a:pathLst>
              <a:path w="168275" h="84455">
                <a:moveTo>
                  <a:pt x="0" y="84039"/>
                </a:moveTo>
                <a:lnTo>
                  <a:pt x="168081" y="0"/>
                </a:lnTo>
              </a:path>
            </a:pathLst>
          </a:custGeom>
          <a:ln w="35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69743" y="2958445"/>
            <a:ext cx="126364" cy="147320"/>
          </a:xfrm>
          <a:custGeom>
            <a:avLst/>
            <a:gdLst/>
            <a:ahLst/>
            <a:cxnLst/>
            <a:rect l="l" t="t" r="r" b="b"/>
            <a:pathLst>
              <a:path w="126364" h="147319">
                <a:moveTo>
                  <a:pt x="0" y="147066"/>
                </a:moveTo>
                <a:lnTo>
                  <a:pt x="126055" y="0"/>
                </a:lnTo>
              </a:path>
            </a:pathLst>
          </a:custGeom>
          <a:ln w="35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72510" y="2166151"/>
            <a:ext cx="304800" cy="81280"/>
          </a:xfrm>
          <a:custGeom>
            <a:avLst/>
            <a:gdLst/>
            <a:ahLst/>
            <a:cxnLst/>
            <a:rect l="l" t="t" r="r" b="b"/>
            <a:pathLst>
              <a:path w="304800" h="81280">
                <a:moveTo>
                  <a:pt x="0" y="0"/>
                </a:moveTo>
                <a:lnTo>
                  <a:pt x="304635" y="81235"/>
                </a:lnTo>
              </a:path>
            </a:pathLst>
          </a:custGeom>
          <a:ln w="350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22294" y="2220311"/>
            <a:ext cx="58419" cy="28575"/>
          </a:xfrm>
          <a:custGeom>
            <a:avLst/>
            <a:gdLst/>
            <a:ahLst/>
            <a:cxnLst/>
            <a:rect l="l" t="t" r="r" b="b"/>
            <a:pathLst>
              <a:path w="58419" h="28575">
                <a:moveTo>
                  <a:pt x="7004" y="0"/>
                </a:moveTo>
                <a:lnTo>
                  <a:pt x="0" y="27075"/>
                </a:lnTo>
                <a:lnTo>
                  <a:pt x="57894" y="28009"/>
                </a:lnTo>
                <a:lnTo>
                  <a:pt x="700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22294" y="2220311"/>
            <a:ext cx="58419" cy="28575"/>
          </a:xfrm>
          <a:custGeom>
            <a:avLst/>
            <a:gdLst/>
            <a:ahLst/>
            <a:cxnLst/>
            <a:rect l="l" t="t" r="r" b="b"/>
            <a:pathLst>
              <a:path w="58419" h="28575">
                <a:moveTo>
                  <a:pt x="0" y="27075"/>
                </a:moveTo>
                <a:lnTo>
                  <a:pt x="57894" y="28009"/>
                </a:lnTo>
                <a:lnTo>
                  <a:pt x="7004" y="0"/>
                </a:lnTo>
                <a:lnTo>
                  <a:pt x="0" y="27075"/>
                </a:lnTo>
                <a:close/>
              </a:path>
            </a:pathLst>
          </a:custGeom>
          <a:ln w="350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50658" y="2586341"/>
            <a:ext cx="307975" cy="0"/>
          </a:xfrm>
          <a:custGeom>
            <a:avLst/>
            <a:gdLst/>
            <a:ahLst/>
            <a:cxnLst/>
            <a:rect l="l" t="t" r="r" b="b"/>
            <a:pathLst>
              <a:path w="307975" h="0">
                <a:moveTo>
                  <a:pt x="0" y="0"/>
                </a:moveTo>
                <a:lnTo>
                  <a:pt x="307670" y="0"/>
                </a:lnTo>
              </a:path>
            </a:pathLst>
          </a:custGeom>
          <a:ln w="350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50658" y="2572336"/>
            <a:ext cx="56515" cy="28575"/>
          </a:xfrm>
          <a:custGeom>
            <a:avLst/>
            <a:gdLst/>
            <a:ahLst/>
            <a:cxnLst/>
            <a:rect l="l" t="t" r="r" b="b"/>
            <a:pathLst>
              <a:path w="56514" h="28575">
                <a:moveTo>
                  <a:pt x="56027" y="0"/>
                </a:moveTo>
                <a:lnTo>
                  <a:pt x="0" y="14004"/>
                </a:lnTo>
                <a:lnTo>
                  <a:pt x="56027" y="28012"/>
                </a:lnTo>
                <a:lnTo>
                  <a:pt x="5602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50658" y="2572336"/>
            <a:ext cx="56515" cy="28575"/>
          </a:xfrm>
          <a:custGeom>
            <a:avLst/>
            <a:gdLst/>
            <a:ahLst/>
            <a:cxnLst/>
            <a:rect l="l" t="t" r="r" b="b"/>
            <a:pathLst>
              <a:path w="56514" h="28575">
                <a:moveTo>
                  <a:pt x="56027" y="0"/>
                </a:moveTo>
                <a:lnTo>
                  <a:pt x="0" y="14004"/>
                </a:lnTo>
                <a:lnTo>
                  <a:pt x="56027" y="28012"/>
                </a:lnTo>
                <a:lnTo>
                  <a:pt x="56027" y="0"/>
                </a:lnTo>
                <a:close/>
              </a:path>
            </a:pathLst>
          </a:custGeom>
          <a:ln w="350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357368" y="2061099"/>
            <a:ext cx="315595" cy="210185"/>
          </a:xfrm>
          <a:prstGeom prst="rect">
            <a:avLst/>
          </a:prstGeom>
          <a:ln w="3501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190"/>
              </a:spcBef>
            </a:pPr>
            <a:r>
              <a:rPr dirty="0" sz="800" spc="0">
                <a:latin typeface="Times New Roman"/>
                <a:cs typeface="Times New Roman"/>
              </a:rPr>
              <a:t>front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458329" y="2481294"/>
            <a:ext cx="315595" cy="210185"/>
          </a:xfrm>
          <a:prstGeom prst="rect">
            <a:avLst/>
          </a:prstGeom>
          <a:ln w="3501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90"/>
              </a:spcBef>
            </a:pPr>
            <a:r>
              <a:rPr dirty="0" sz="800" spc="0">
                <a:latin typeface="Times New Roman"/>
                <a:cs typeface="Times New Roman"/>
              </a:rPr>
              <a:t>rear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84232" y="2175747"/>
            <a:ext cx="7747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94331" y="2322815"/>
            <a:ext cx="7747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6350" y="2511902"/>
            <a:ext cx="7747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73319" y="2722002"/>
            <a:ext cx="7747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74147" y="2848057"/>
            <a:ext cx="30861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43204" algn="l"/>
              </a:tabLst>
            </a:pPr>
            <a:r>
              <a:rPr dirty="0" sz="800" spc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dirty="0" sz="800" spc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800" spc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85052" y="2743007"/>
            <a:ext cx="7747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01015" y="2511902"/>
            <a:ext cx="7747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85052" y="2301810"/>
            <a:ext cx="7747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9433" y="2553928"/>
            <a:ext cx="787400" cy="25527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 indent="209550">
              <a:lnSpc>
                <a:spcPts val="830"/>
              </a:lnSpc>
              <a:spcBef>
                <a:spcPts val="250"/>
              </a:spcBef>
            </a:pPr>
            <a:r>
              <a:rPr dirty="0" sz="800" spc="0">
                <a:latin typeface="Times New Roman"/>
                <a:cs typeface="Times New Roman"/>
              </a:rPr>
              <a:t>Queue  ("Circular"</a:t>
            </a:r>
            <a:r>
              <a:rPr dirty="0" sz="800" spc="-60">
                <a:latin typeface="Times New Roman"/>
                <a:cs typeface="Times New Roman"/>
              </a:rPr>
              <a:t> </a:t>
            </a:r>
            <a:r>
              <a:rPr dirty="0" sz="800" spc="0">
                <a:latin typeface="Times New Roman"/>
                <a:cs typeface="Times New Roman"/>
              </a:rPr>
              <a:t>Array)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16979" y="2217773"/>
            <a:ext cx="129539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0">
                <a:latin typeface="Times New Roman"/>
                <a:cs typeface="Times New Roman"/>
              </a:rPr>
              <a:t>42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90102" y="2028686"/>
            <a:ext cx="161925" cy="2762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24130">
              <a:lnSpc>
                <a:spcPct val="100000"/>
              </a:lnSpc>
              <a:spcBef>
                <a:spcPts val="114"/>
              </a:spcBef>
            </a:pPr>
            <a:r>
              <a:rPr dirty="0" sz="800" spc="0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  <a:p>
            <a:pPr algn="ctr" marL="83820">
              <a:lnSpc>
                <a:spcPct val="100000"/>
              </a:lnSpc>
              <a:spcBef>
                <a:spcPts val="35"/>
              </a:spcBef>
            </a:pPr>
            <a:r>
              <a:rPr dirty="0" sz="800" spc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05245" y="2007673"/>
            <a:ext cx="129539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0">
                <a:latin typeface="Times New Roman"/>
                <a:cs typeface="Times New Roman"/>
              </a:rPr>
              <a:t>23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78369" y="2217773"/>
            <a:ext cx="129539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0">
                <a:latin typeface="Times New Roman"/>
                <a:cs typeface="Times New Roman"/>
              </a:rPr>
              <a:t>60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228155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50"/>
              <a:t>Queue </a:t>
            </a:r>
            <a:r>
              <a:rPr dirty="0" spc="25"/>
              <a:t>Implements </a:t>
            </a:r>
            <a:r>
              <a:rPr dirty="0" spc="75"/>
              <a:t>a </a:t>
            </a:r>
            <a:r>
              <a:rPr dirty="0" spc="35"/>
              <a:t>Circular</a:t>
            </a:r>
            <a:r>
              <a:rPr dirty="0" spc="-25"/>
              <a:t> </a:t>
            </a:r>
            <a:r>
              <a:rPr dirty="0" spc="5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180" y="561741"/>
            <a:ext cx="3900170" cy="2265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above </a:t>
            </a:r>
            <a:r>
              <a:rPr dirty="0" sz="900" spc="15">
                <a:latin typeface="Calibri"/>
                <a:cs typeface="Calibri"/>
              </a:rPr>
              <a:t>array </a:t>
            </a:r>
            <a:r>
              <a:rPr dirty="0" sz="900" spc="5">
                <a:latin typeface="Calibri"/>
                <a:cs typeface="Calibri"/>
              </a:rPr>
              <a:t>implementation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0">
                <a:latin typeface="Calibri"/>
                <a:cs typeface="Calibri"/>
              </a:rPr>
              <a:t>queue </a:t>
            </a:r>
            <a:r>
              <a:rPr dirty="0" sz="900" spc="15">
                <a:latin typeface="Calibri"/>
                <a:cs typeface="Calibri"/>
              </a:rPr>
              <a:t>implements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circular</a:t>
            </a:r>
            <a:r>
              <a:rPr dirty="0" sz="900" spc="1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queue</a:t>
            </a:r>
            <a:r>
              <a:rPr dirty="0" sz="900" spc="5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 marR="6985">
              <a:lnSpc>
                <a:spcPct val="101000"/>
              </a:lnSpc>
              <a:spcBef>
                <a:spcPts val="710"/>
              </a:spcBef>
            </a:pPr>
            <a:r>
              <a:rPr dirty="0" sz="900" spc="80">
                <a:latin typeface="Calibri"/>
                <a:cs typeface="Calibri"/>
              </a:rPr>
              <a:t>As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insert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remove </a:t>
            </a:r>
            <a:r>
              <a:rPr dirty="0" sz="900" spc="15">
                <a:latin typeface="Calibri"/>
                <a:cs typeface="Calibri"/>
              </a:rPr>
              <a:t>operations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10">
                <a:latin typeface="Calibri"/>
                <a:cs typeface="Calibri"/>
              </a:rPr>
              <a:t>performed,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portion </a:t>
            </a:r>
            <a:r>
              <a:rPr dirty="0" sz="900" spc="0" i="1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array </a:t>
            </a:r>
            <a:r>
              <a:rPr dirty="0" sz="900" spc="-10" i="1">
                <a:solidFill>
                  <a:srgbClr val="0000FF"/>
                </a:solidFill>
                <a:latin typeface="Calibri"/>
                <a:cs typeface="Calibri"/>
              </a:rPr>
              <a:t>that 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contains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dirty="0" sz="900" spc="40" i="1">
                <a:solidFill>
                  <a:srgbClr val="0000FF"/>
                </a:solidFill>
                <a:latin typeface="Calibri"/>
                <a:cs typeface="Calibri"/>
              </a:rPr>
              <a:t>queue 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elements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migrates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through the</a:t>
            </a:r>
            <a:r>
              <a:rPr dirty="0" sz="900" spc="15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array</a:t>
            </a:r>
            <a:r>
              <a:rPr dirty="0" sz="900" spc="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 marR="113664">
              <a:lnSpc>
                <a:spcPct val="101000"/>
              </a:lnSpc>
              <a:spcBef>
                <a:spcPts val="710"/>
              </a:spcBef>
            </a:pPr>
            <a:r>
              <a:rPr dirty="0" sz="900" spc="30">
                <a:latin typeface="Calibri"/>
                <a:cs typeface="Calibri"/>
              </a:rPr>
              <a:t>When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“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queue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portion</a:t>
            </a:r>
            <a:r>
              <a:rPr dirty="0" sz="900" spc="25">
                <a:latin typeface="Calibri"/>
                <a:cs typeface="Calibri"/>
              </a:rPr>
              <a:t>” </a:t>
            </a:r>
            <a:r>
              <a:rPr dirty="0" sz="900" spc="40">
                <a:latin typeface="Calibri"/>
                <a:cs typeface="Calibri"/>
              </a:rPr>
              <a:t>reaches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end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array we </a:t>
            </a:r>
            <a:r>
              <a:rPr dirty="0" sz="900" spc="5">
                <a:latin typeface="Calibri"/>
                <a:cs typeface="Calibri"/>
              </a:rPr>
              <a:t>allow </a:t>
            </a:r>
            <a:r>
              <a:rPr dirty="0" sz="900" spc="-30">
                <a:latin typeface="Calibri"/>
                <a:cs typeface="Calibri"/>
              </a:rPr>
              <a:t>it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wrap 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around </a:t>
            </a:r>
            <a:r>
              <a:rPr dirty="0" sz="900" spc="-10" i="1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beginning </a:t>
            </a:r>
            <a:r>
              <a:rPr dirty="0" sz="900" spc="0" i="1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900" spc="20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array</a:t>
            </a:r>
            <a:r>
              <a:rPr dirty="0" sz="900" spc="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900" spc="50">
                <a:latin typeface="Calibri"/>
                <a:cs typeface="Calibri"/>
              </a:rPr>
              <a:t>This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25">
                <a:latin typeface="Calibri"/>
                <a:cs typeface="Calibri"/>
              </a:rPr>
              <a:t>achieved </a:t>
            </a:r>
            <a:r>
              <a:rPr dirty="0" sz="900" spc="15">
                <a:latin typeface="Calibri"/>
                <a:cs typeface="Calibri"/>
              </a:rPr>
              <a:t>by </a:t>
            </a:r>
            <a:r>
              <a:rPr dirty="0" sz="900" spc="35">
                <a:latin typeface="Calibri"/>
                <a:cs typeface="Calibri"/>
              </a:rPr>
              <a:t>using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modulo </a:t>
            </a:r>
            <a:r>
              <a:rPr dirty="0" sz="900" spc="5">
                <a:latin typeface="Calibri"/>
                <a:cs typeface="Calibri"/>
              </a:rPr>
              <a:t>arithmetic: </a:t>
            </a:r>
            <a:r>
              <a:rPr dirty="0" sz="900" spc="114" i="1">
                <a:latin typeface="Times New Roman"/>
                <a:cs typeface="Times New Roman"/>
              </a:rPr>
              <a:t>x </a:t>
            </a:r>
            <a:r>
              <a:rPr dirty="0" sz="900" spc="-114">
                <a:latin typeface="Tahoma"/>
                <a:cs typeface="Tahoma"/>
              </a:rPr>
              <a:t>% </a:t>
            </a:r>
            <a:r>
              <a:rPr dirty="0" sz="900" spc="50" i="1">
                <a:latin typeface="Times New Roman"/>
                <a:cs typeface="Times New Roman"/>
              </a:rPr>
              <a:t>y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-15">
                <a:latin typeface="Calibri"/>
                <a:cs typeface="Calibri"/>
              </a:rPr>
              <a:t>two </a:t>
            </a:r>
            <a:r>
              <a:rPr dirty="0" sz="900" spc="10">
                <a:latin typeface="Calibri"/>
                <a:cs typeface="Calibri"/>
              </a:rPr>
              <a:t>pointers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front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rear </a:t>
            </a:r>
            <a:r>
              <a:rPr dirty="0" sz="900" spc="25">
                <a:latin typeface="Calibri"/>
                <a:cs typeface="Calibri"/>
              </a:rPr>
              <a:t>when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>
                <a:latin typeface="Calibri"/>
                <a:cs typeface="Calibri"/>
              </a:rPr>
              <a:t>item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40" i="1">
                <a:solidFill>
                  <a:srgbClr val="0000FF"/>
                </a:solidFill>
                <a:latin typeface="Calibri"/>
                <a:cs typeface="Calibri"/>
              </a:rPr>
              <a:t>queued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40" i="1">
                <a:solidFill>
                  <a:srgbClr val="0000FF"/>
                </a:solidFill>
                <a:latin typeface="Calibri"/>
                <a:cs typeface="Calibri"/>
              </a:rPr>
              <a:t>dequeued</a:t>
            </a:r>
            <a:r>
              <a:rPr dirty="0" sz="900" spc="14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respectively:</a:t>
            </a:r>
            <a:endParaRPr sz="900">
              <a:latin typeface="Calibri"/>
              <a:cs typeface="Calibri"/>
            </a:endParaRPr>
          </a:p>
          <a:p>
            <a:pPr marL="12700" marR="660400">
              <a:lnSpc>
                <a:spcPct val="186800"/>
              </a:lnSpc>
              <a:spcBef>
                <a:spcPts val="585"/>
              </a:spcBef>
              <a:tabLst>
                <a:tab pos="862965" algn="l"/>
                <a:tab pos="1287780" algn="l"/>
              </a:tabLst>
            </a:pPr>
            <a:r>
              <a:rPr dirty="0" sz="800" spc="-5">
                <a:latin typeface="Courier New"/>
                <a:cs typeface="Courier New"/>
              </a:rPr>
              <a:t>queueItem:	rear	&lt;-- (rear + 1) % MAX_QUEUE_SIZE </a:t>
            </a:r>
            <a:r>
              <a:rPr dirty="0" sz="800" spc="-5">
                <a:latin typeface="Courier New"/>
                <a:cs typeface="Courier New"/>
              </a:rPr>
              <a:t> dequeueItem: front &lt;-- (front + 1) %</a:t>
            </a:r>
            <a:r>
              <a:rPr dirty="0" sz="800" spc="3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MAX_QUEUE_SIZE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900" spc="35" b="1">
                <a:latin typeface="Calibri"/>
                <a:cs typeface="Calibri"/>
              </a:rPr>
              <a:t>Where: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modulo </a:t>
            </a:r>
            <a:r>
              <a:rPr dirty="0" sz="900" spc="5">
                <a:latin typeface="Calibri"/>
                <a:cs typeface="Calibri"/>
              </a:rPr>
              <a:t>arithmetic </a:t>
            </a:r>
            <a:r>
              <a:rPr dirty="0" sz="900" spc="114" i="1">
                <a:latin typeface="Times New Roman"/>
                <a:cs typeface="Times New Roman"/>
              </a:rPr>
              <a:t>x </a:t>
            </a:r>
            <a:r>
              <a:rPr dirty="0" sz="900" spc="-114">
                <a:latin typeface="Tahoma"/>
                <a:cs typeface="Tahoma"/>
              </a:rPr>
              <a:t>% </a:t>
            </a:r>
            <a:r>
              <a:rPr dirty="0" sz="900" spc="50" i="1">
                <a:latin typeface="Times New Roman"/>
                <a:cs typeface="Times New Roman"/>
              </a:rPr>
              <a:t>y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50">
                <a:latin typeface="Calibri"/>
                <a:cs typeface="Calibri"/>
              </a:rPr>
              <a:t>defned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remainder </a:t>
            </a:r>
            <a:r>
              <a:rPr dirty="0" sz="900" spc="0">
                <a:latin typeface="Calibri"/>
                <a:cs typeface="Calibri"/>
              </a:rPr>
              <a:t>after </a:t>
            </a:r>
            <a:r>
              <a:rPr dirty="0" sz="900" spc="114" i="1">
                <a:latin typeface="Times New Roman"/>
                <a:cs typeface="Times New Roman"/>
              </a:rPr>
              <a:t>x</a:t>
            </a:r>
            <a:r>
              <a:rPr dirty="0" sz="900" spc="-10" i="1">
                <a:latin typeface="Times New Roman"/>
                <a:cs typeface="Times New Roman"/>
              </a:rPr>
              <a:t> </a:t>
            </a:r>
            <a:r>
              <a:rPr dirty="0" sz="900" spc="35">
                <a:latin typeface="Calibri"/>
                <a:cs typeface="Calibri"/>
              </a:rPr>
              <a:t>is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00" spc="40" b="1">
                <a:solidFill>
                  <a:srgbClr val="FF0000"/>
                </a:solidFill>
                <a:latin typeface="Calibri"/>
                <a:cs typeface="Calibri"/>
              </a:rPr>
              <a:t>integer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divided </a:t>
            </a:r>
            <a:r>
              <a:rPr dirty="0" sz="900" spc="15">
                <a:latin typeface="Calibri"/>
                <a:cs typeface="Calibri"/>
              </a:rPr>
              <a:t>by </a:t>
            </a:r>
            <a:r>
              <a:rPr dirty="0" sz="900" spc="50" i="1">
                <a:latin typeface="Times New Roman"/>
                <a:cs typeface="Times New Roman"/>
              </a:rPr>
              <a:t>y</a:t>
            </a:r>
            <a:r>
              <a:rPr dirty="0" sz="900" spc="50">
                <a:latin typeface="Calibri"/>
                <a:cs typeface="Calibri"/>
              </a:rPr>
              <a:t>, </a:t>
            </a:r>
            <a:r>
              <a:rPr dirty="0" sz="900" spc="30">
                <a:latin typeface="Calibri"/>
                <a:cs typeface="Calibri"/>
              </a:rPr>
              <a:t>e.g. </a:t>
            </a:r>
            <a:r>
              <a:rPr dirty="0" sz="900" spc="-35">
                <a:latin typeface="Tahoma"/>
                <a:cs typeface="Tahoma"/>
              </a:rPr>
              <a:t>23 </a:t>
            </a:r>
            <a:r>
              <a:rPr dirty="0" sz="900" spc="-114">
                <a:latin typeface="Tahoma"/>
                <a:cs typeface="Tahoma"/>
              </a:rPr>
              <a:t>% </a:t>
            </a:r>
            <a:r>
              <a:rPr dirty="0" sz="900" spc="-35">
                <a:latin typeface="Tahoma"/>
                <a:cs typeface="Tahoma"/>
              </a:rPr>
              <a:t>10 </a:t>
            </a:r>
            <a:r>
              <a:rPr dirty="0" sz="900" spc="55">
                <a:latin typeface="Tahoma"/>
                <a:cs typeface="Tahoma"/>
              </a:rPr>
              <a:t>= </a:t>
            </a:r>
            <a:r>
              <a:rPr dirty="0" sz="900" spc="-5">
                <a:latin typeface="Tahoma"/>
                <a:cs typeface="Tahoma"/>
              </a:rPr>
              <a:t>3</a:t>
            </a:r>
            <a:r>
              <a:rPr dirty="0" sz="900" spc="-5">
                <a:latin typeface="Calibri"/>
                <a:cs typeface="Calibri"/>
              </a:rPr>
              <a:t>, </a:t>
            </a:r>
            <a:r>
              <a:rPr dirty="0" sz="900" spc="-10">
                <a:latin typeface="Tahoma"/>
                <a:cs typeface="Tahoma"/>
              </a:rPr>
              <a:t>(9 </a:t>
            </a:r>
            <a:r>
              <a:rPr dirty="0" sz="900" spc="55">
                <a:latin typeface="Tahoma"/>
                <a:cs typeface="Tahoma"/>
              </a:rPr>
              <a:t>+ </a:t>
            </a:r>
            <a:r>
              <a:rPr dirty="0" sz="900" spc="-10">
                <a:latin typeface="Tahoma"/>
                <a:cs typeface="Tahoma"/>
              </a:rPr>
              <a:t>1) </a:t>
            </a:r>
            <a:r>
              <a:rPr dirty="0" sz="900" spc="-114">
                <a:latin typeface="Tahoma"/>
                <a:cs typeface="Tahoma"/>
              </a:rPr>
              <a:t>% </a:t>
            </a:r>
            <a:r>
              <a:rPr dirty="0" sz="900" spc="-35">
                <a:latin typeface="Tahoma"/>
                <a:cs typeface="Tahoma"/>
              </a:rPr>
              <a:t>10 </a:t>
            </a:r>
            <a:r>
              <a:rPr dirty="0" sz="900" spc="55">
                <a:latin typeface="Tahoma"/>
                <a:cs typeface="Tahoma"/>
              </a:rPr>
              <a:t>=</a:t>
            </a:r>
            <a:r>
              <a:rPr dirty="0" sz="900" spc="-3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0</a:t>
            </a:r>
            <a:r>
              <a:rPr dirty="0" sz="900" spc="-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269748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50"/>
              <a:t>Queue </a:t>
            </a:r>
            <a:r>
              <a:rPr dirty="0" spc="50"/>
              <a:t>Dynamic </a:t>
            </a:r>
            <a:r>
              <a:rPr dirty="0" spc="10"/>
              <a:t>Implementation </a:t>
            </a:r>
            <a:r>
              <a:rPr dirty="0" spc="50"/>
              <a:t>using</a:t>
            </a:r>
            <a:r>
              <a:rPr dirty="0" spc="60"/>
              <a:t> </a:t>
            </a:r>
            <a:r>
              <a:rPr dirty="0" spc="5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07715"/>
            <a:ext cx="3884295" cy="16167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95250">
              <a:lnSpc>
                <a:spcPct val="101000"/>
              </a:lnSpc>
              <a:spcBef>
                <a:spcPts val="85"/>
              </a:spcBef>
            </a:pPr>
            <a:r>
              <a:rPr dirty="0" sz="900" spc="80">
                <a:latin typeface="Calibri"/>
                <a:cs typeface="Calibri"/>
              </a:rPr>
              <a:t>As </a:t>
            </a:r>
            <a:r>
              <a:rPr dirty="0" sz="900" spc="50">
                <a:latin typeface="Calibri"/>
                <a:cs typeface="Calibri"/>
              </a:rPr>
              <a:t>was </a:t>
            </a:r>
            <a:r>
              <a:rPr dirty="0" sz="900" spc="5">
                <a:latin typeface="Calibri"/>
                <a:cs typeface="Calibri"/>
              </a:rPr>
              <a:t>illustrated </a:t>
            </a:r>
            <a:r>
              <a:rPr dirty="0" sz="900" spc="10">
                <a:latin typeface="Calibri"/>
                <a:cs typeface="Calibri"/>
              </a:rPr>
              <a:t>previously,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queue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">
                <a:latin typeface="Calibri"/>
                <a:cs typeface="Calibri"/>
              </a:rPr>
              <a:t>natural </a:t>
            </a:r>
            <a:r>
              <a:rPr dirty="0" sz="900" spc="55">
                <a:latin typeface="Calibri"/>
                <a:cs typeface="Calibri"/>
              </a:rPr>
              <a:t>ft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25">
                <a:latin typeface="Calibri"/>
                <a:cs typeface="Calibri"/>
              </a:rPr>
              <a:t>being </a:t>
            </a:r>
            <a:r>
              <a:rPr dirty="0" sz="900" spc="10">
                <a:latin typeface="Calibri"/>
                <a:cs typeface="Calibri"/>
              </a:rPr>
              <a:t>implemented  </a:t>
            </a:r>
            <a:r>
              <a:rPr dirty="0" sz="900" spc="35">
                <a:latin typeface="Calibri"/>
                <a:cs typeface="Calibri"/>
              </a:rPr>
              <a:t>using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0">
                <a:latin typeface="Calibri"/>
                <a:cs typeface="Calibri"/>
              </a:rPr>
              <a:t>dynamic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50">
                <a:latin typeface="Calibri"/>
                <a:cs typeface="Calibri"/>
              </a:rPr>
              <a:t>such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60">
                <a:latin typeface="Calibri"/>
                <a:cs typeface="Calibri"/>
              </a:rPr>
              <a:t>a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list.</a:t>
            </a:r>
            <a:endParaRPr sz="900">
              <a:latin typeface="Calibri"/>
              <a:cs typeface="Calibri"/>
            </a:endParaRPr>
          </a:p>
          <a:p>
            <a:pPr marL="12700" marR="48895">
              <a:lnSpc>
                <a:spcPct val="101000"/>
              </a:lnSpc>
              <a:spcBef>
                <a:spcPts val="710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30">
                <a:latin typeface="Calibri"/>
                <a:cs typeface="Calibri"/>
              </a:rPr>
              <a:t>approach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15">
                <a:latin typeface="Calibri"/>
                <a:cs typeface="Calibri"/>
              </a:rPr>
              <a:t>similar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40">
                <a:latin typeface="Calibri"/>
                <a:cs typeface="Calibri"/>
              </a:rPr>
              <a:t>used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0">
                <a:latin typeface="Calibri"/>
                <a:cs typeface="Calibri"/>
              </a:rPr>
              <a:t>provide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0">
                <a:latin typeface="Calibri"/>
                <a:cs typeface="Calibri"/>
              </a:rPr>
              <a:t>dynamic </a:t>
            </a:r>
            <a:r>
              <a:rPr dirty="0" sz="900" spc="5">
                <a:latin typeface="Calibri"/>
                <a:cs typeface="Calibri"/>
              </a:rPr>
              <a:t>implementation </a:t>
            </a:r>
            <a:r>
              <a:rPr dirty="0" sz="900" spc="-5">
                <a:latin typeface="Calibri"/>
                <a:cs typeface="Calibri"/>
              </a:rPr>
              <a:t>of  </a:t>
            </a:r>
            <a:r>
              <a:rPr dirty="0" sz="900" spc="60">
                <a:latin typeface="Calibri"/>
                <a:cs typeface="Calibri"/>
              </a:rPr>
              <a:t>a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list.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705"/>
              </a:spcBef>
            </a:pPr>
            <a:r>
              <a:rPr dirty="0" sz="900" spc="55">
                <a:latin typeface="Calibri"/>
                <a:cs typeface="Calibri"/>
              </a:rPr>
              <a:t>Since </a:t>
            </a:r>
            <a:r>
              <a:rPr dirty="0" sz="900" spc="30">
                <a:latin typeface="Calibri"/>
                <a:cs typeface="Calibri"/>
              </a:rPr>
              <a:t>queue </a:t>
            </a:r>
            <a:r>
              <a:rPr dirty="0" sz="900" spc="15">
                <a:latin typeface="Calibri"/>
                <a:cs typeface="Calibri"/>
              </a:rPr>
              <a:t>operations operate </a:t>
            </a:r>
            <a:r>
              <a:rPr dirty="0" sz="900" spc="0">
                <a:latin typeface="Calibri"/>
                <a:cs typeface="Calibri"/>
              </a:rPr>
              <a:t>at both the </a:t>
            </a:r>
            <a:r>
              <a:rPr dirty="0" sz="900" spc="-10">
                <a:latin typeface="Calibri"/>
                <a:cs typeface="Calibri"/>
              </a:rPr>
              <a:t>front </a:t>
            </a:r>
            <a:r>
              <a:rPr dirty="0" sz="900" spc="40">
                <a:latin typeface="Calibri"/>
                <a:cs typeface="Calibri"/>
              </a:rPr>
              <a:t>(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r>
              <a:rPr dirty="0" sz="900" spc="40">
                <a:latin typeface="Calibri"/>
                <a:cs typeface="Calibri"/>
              </a:rPr>
              <a:t>)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15">
                <a:latin typeface="Calibri"/>
                <a:cs typeface="Calibri"/>
              </a:rPr>
              <a:t>rear (</a:t>
            </a:r>
            <a:r>
              <a:rPr dirty="0" sz="900" spc="15" b="1">
                <a:solidFill>
                  <a:srgbClr val="0000FF"/>
                </a:solidFill>
                <a:latin typeface="Calibri"/>
                <a:cs typeface="Calibri"/>
              </a:rPr>
              <a:t>tail</a:t>
            </a:r>
            <a:r>
              <a:rPr dirty="0" sz="900" spc="15">
                <a:latin typeface="Calibri"/>
                <a:cs typeface="Calibri"/>
              </a:rPr>
              <a:t>)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 </a:t>
            </a:r>
            <a:r>
              <a:rPr dirty="0" sz="900" spc="30">
                <a:latin typeface="Calibri"/>
                <a:cs typeface="Calibri"/>
              </a:rPr>
              <a:t>queue (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list</a:t>
            </a:r>
            <a:r>
              <a:rPr dirty="0" sz="900" spc="30">
                <a:latin typeface="Calibri"/>
                <a:cs typeface="Calibri"/>
              </a:rPr>
              <a:t>) and </a:t>
            </a:r>
            <a:r>
              <a:rPr dirty="0" sz="900" spc="5">
                <a:latin typeface="Calibri"/>
                <a:cs typeface="Calibri"/>
              </a:rPr>
              <a:t>there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40">
                <a:latin typeface="Calibri"/>
                <a:cs typeface="Calibri"/>
              </a:rPr>
              <a:t>again </a:t>
            </a:r>
            <a:r>
              <a:rPr dirty="0" sz="900" spc="25">
                <a:latin typeface="Calibri"/>
                <a:cs typeface="Calibri"/>
              </a:rPr>
              <a:t>usually </a:t>
            </a:r>
            <a:r>
              <a:rPr dirty="0" sz="900" spc="15">
                <a:latin typeface="Calibri"/>
                <a:cs typeface="Calibri"/>
              </a:rPr>
              <a:t>no </a:t>
            </a:r>
            <a:r>
              <a:rPr dirty="0" sz="900" spc="30">
                <a:latin typeface="Calibri"/>
                <a:cs typeface="Calibri"/>
              </a:rPr>
              <a:t>need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5">
                <a:latin typeface="Calibri"/>
                <a:cs typeface="Calibri"/>
              </a:rPr>
              <a:t>traverse </a:t>
            </a:r>
            <a:r>
              <a:rPr dirty="0" sz="900" spc="0">
                <a:latin typeface="Calibri"/>
                <a:cs typeface="Calibri"/>
              </a:rPr>
              <a:t>the list in both  </a:t>
            </a:r>
            <a:r>
              <a:rPr dirty="0" sz="900" spc="15">
                <a:latin typeface="Calibri"/>
                <a:cs typeface="Calibri"/>
              </a:rPr>
              <a:t>directions </a:t>
            </a:r>
            <a:r>
              <a:rPr dirty="0" sz="900" spc="5">
                <a:latin typeface="Calibri"/>
                <a:cs typeface="Calibri"/>
              </a:rPr>
              <a:t>then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">
                <a:latin typeface="Calibri"/>
                <a:cs typeface="Calibri"/>
              </a:rPr>
              <a:t>implementation </a:t>
            </a:r>
            <a:r>
              <a:rPr dirty="0" sz="900" spc="15">
                <a:latin typeface="Calibri"/>
                <a:cs typeface="Calibri"/>
              </a:rPr>
              <a:t>only</a:t>
            </a:r>
            <a:r>
              <a:rPr dirty="0" sz="900" spc="175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requires: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</a:t>
            </a:r>
            <a:r>
              <a:rPr dirty="0" baseline="9259" sz="900" spc="12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singly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linked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list</a:t>
            </a:r>
            <a:r>
              <a:rPr dirty="0" sz="900" spc="35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  <a:spcBef>
                <a:spcPts val="310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">
                <a:latin typeface="Calibri"/>
                <a:cs typeface="Calibri"/>
              </a:rPr>
              <a:t>link (reference/pointer)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both the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head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15" b="1">
                <a:solidFill>
                  <a:srgbClr val="0000FF"/>
                </a:solidFill>
                <a:latin typeface="Calibri"/>
                <a:cs typeface="Calibri"/>
              </a:rPr>
              <a:t>tail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-105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list.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73736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60"/>
              <a:t>Queues </a:t>
            </a:r>
            <a:r>
              <a:rPr dirty="0" spc="30"/>
              <a:t>are Restricted </a:t>
            </a:r>
            <a:r>
              <a:rPr dirty="0" spc="5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70059"/>
            <a:ext cx="3769995" cy="1710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50">
                <a:latin typeface="Calibri"/>
                <a:cs typeface="Calibri"/>
              </a:rPr>
              <a:t>Just </a:t>
            </a:r>
            <a:r>
              <a:rPr dirty="0" sz="900" spc="5">
                <a:latin typeface="Calibri"/>
                <a:cs typeface="Calibri"/>
              </a:rPr>
              <a:t>like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0">
                <a:latin typeface="Calibri"/>
                <a:cs typeface="Calibri"/>
              </a:rPr>
              <a:t>stack,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queue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0">
                <a:latin typeface="Calibri"/>
                <a:cs typeface="Calibri"/>
              </a:rPr>
              <a:t>restricted </a:t>
            </a:r>
            <a:r>
              <a:rPr dirty="0" sz="900" spc="-5">
                <a:latin typeface="Calibri"/>
                <a:cs typeface="Calibri"/>
              </a:rPr>
              <a:t>form of </a:t>
            </a:r>
            <a:r>
              <a:rPr dirty="0" sz="900" spc="0">
                <a:latin typeface="Calibri"/>
                <a:cs typeface="Calibri"/>
              </a:rPr>
              <a:t>list in the </a:t>
            </a:r>
            <a:r>
              <a:rPr dirty="0" sz="900" spc="55">
                <a:latin typeface="Calibri"/>
                <a:cs typeface="Calibri"/>
              </a:rPr>
              <a:t>sense</a:t>
            </a:r>
            <a:r>
              <a:rPr dirty="0" sz="900" spc="30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that: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246379" marR="75565" indent="-126364">
              <a:lnSpc>
                <a:spcPct val="101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10">
                <a:latin typeface="Calibri"/>
                <a:cs typeface="Calibri"/>
              </a:rPr>
              <a:t>insertion </a:t>
            </a:r>
            <a:r>
              <a:rPr dirty="0" sz="900" spc="25">
                <a:latin typeface="Calibri"/>
                <a:cs typeface="Calibri"/>
              </a:rPr>
              <a:t>(queue)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5">
                <a:latin typeface="Calibri"/>
                <a:cs typeface="Calibri"/>
              </a:rPr>
              <a:t>deletion </a:t>
            </a:r>
            <a:r>
              <a:rPr dirty="0" sz="900" spc="25">
                <a:latin typeface="Calibri"/>
                <a:cs typeface="Calibri"/>
              </a:rPr>
              <a:t>(dequeue) are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only </a:t>
            </a:r>
            <a:r>
              <a:rPr dirty="0" sz="900" spc="30" b="1">
                <a:solidFill>
                  <a:srgbClr val="FF0000"/>
                </a:solidFill>
                <a:latin typeface="Calibri"/>
                <a:cs typeface="Calibri"/>
              </a:rPr>
              <a:t>permitted </a:t>
            </a:r>
            <a:r>
              <a:rPr dirty="0" sz="900" spc="25" b="1">
                <a:solidFill>
                  <a:srgbClr val="FF0000"/>
                </a:solidFill>
                <a:latin typeface="Calibri"/>
                <a:cs typeface="Calibri"/>
              </a:rPr>
              <a:t>to  </a:t>
            </a:r>
            <a:r>
              <a:rPr dirty="0" sz="900" spc="35" b="1">
                <a:solidFill>
                  <a:srgbClr val="FF0000"/>
                </a:solidFill>
                <a:latin typeface="Calibri"/>
                <a:cs typeface="Calibri"/>
              </a:rPr>
              <a:t>operate </a:t>
            </a:r>
            <a:r>
              <a:rPr dirty="0" sz="900" spc="15" b="1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dirty="0" sz="900" spc="25" b="1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900" spc="30" b="1">
                <a:solidFill>
                  <a:srgbClr val="FF0000"/>
                </a:solidFill>
                <a:latin typeface="Calibri"/>
                <a:cs typeface="Calibri"/>
              </a:rPr>
              <a:t>rear </a:t>
            </a:r>
            <a:r>
              <a:rPr dirty="0" sz="900" spc="55" b="1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dirty="0" sz="900" spc="25" b="1">
                <a:solidFill>
                  <a:srgbClr val="FF0000"/>
                </a:solidFill>
                <a:latin typeface="Calibri"/>
                <a:cs typeface="Calibri"/>
              </a:rPr>
              <a:t>front </a:t>
            </a:r>
            <a:r>
              <a:rPr dirty="0" sz="900" spc="30" b="1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dirty="0" sz="900" spc="25" b="1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queue</a:t>
            </a:r>
            <a:r>
              <a:rPr dirty="0" sz="900" spc="1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respectively.</a:t>
            </a:r>
            <a:endParaRPr sz="900">
              <a:latin typeface="Calibri"/>
              <a:cs typeface="Calibri"/>
            </a:endParaRPr>
          </a:p>
          <a:p>
            <a:pPr marL="246379">
              <a:lnSpc>
                <a:spcPct val="100000"/>
              </a:lnSpc>
              <a:spcBef>
                <a:spcPts val="720"/>
              </a:spcBef>
            </a:pPr>
            <a:r>
              <a:rPr dirty="0" sz="900" spc="25">
                <a:latin typeface="Calibri"/>
                <a:cs typeface="Calibri"/>
              </a:rPr>
              <a:t>Unlike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0">
                <a:latin typeface="Calibri"/>
                <a:cs typeface="Calibri"/>
              </a:rPr>
              <a:t>list </a:t>
            </a:r>
            <a:r>
              <a:rPr dirty="0" sz="900" spc="15">
                <a:latin typeface="Calibri"/>
                <a:cs typeface="Calibri"/>
              </a:rPr>
              <a:t>where </a:t>
            </a:r>
            <a:r>
              <a:rPr dirty="0" sz="900" spc="5">
                <a:latin typeface="Calibri"/>
                <a:cs typeface="Calibri"/>
              </a:rPr>
              <a:t>they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5">
                <a:latin typeface="Calibri"/>
                <a:cs typeface="Calibri"/>
              </a:rPr>
              <a:t>performed</a:t>
            </a:r>
            <a:r>
              <a:rPr dirty="0" sz="900" spc="150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anywhere.</a:t>
            </a:r>
            <a:endParaRPr sz="900">
              <a:latin typeface="Calibri"/>
              <a:cs typeface="Calibri"/>
            </a:endParaRPr>
          </a:p>
          <a:p>
            <a:pPr marL="246379" marR="5080">
              <a:lnSpc>
                <a:spcPct val="101000"/>
              </a:lnSpc>
              <a:spcBef>
                <a:spcPts val="710"/>
              </a:spcBef>
            </a:pPr>
            <a:r>
              <a:rPr dirty="0" sz="900" spc="25">
                <a:latin typeface="Calibri"/>
                <a:cs typeface="Calibri"/>
              </a:rPr>
              <a:t>Either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head </a:t>
            </a:r>
            <a:r>
              <a:rPr dirty="0" sz="900">
                <a:latin typeface="Calibri"/>
                <a:cs typeface="Calibri"/>
              </a:rPr>
              <a:t>or </a:t>
            </a:r>
            <a:r>
              <a:rPr dirty="0" sz="900" spc="15" b="1">
                <a:solidFill>
                  <a:srgbClr val="0000FF"/>
                </a:solidFill>
                <a:latin typeface="Calibri"/>
                <a:cs typeface="Calibri"/>
              </a:rPr>
              <a:t>tail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list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40">
                <a:latin typeface="Calibri"/>
                <a:cs typeface="Calibri"/>
              </a:rPr>
              <a:t>chosen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front </a:t>
            </a:r>
            <a:r>
              <a:rPr dirty="0" sz="900">
                <a:latin typeface="Calibri"/>
                <a:cs typeface="Calibri"/>
              </a:rPr>
              <a:t>or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rear </a:t>
            </a:r>
            <a:r>
              <a:rPr dirty="0" sz="900" spc="-5">
                <a:latin typeface="Calibri"/>
                <a:cs typeface="Calibri"/>
              </a:rPr>
              <a:t>of 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>
                <a:latin typeface="Calibri"/>
                <a:cs typeface="Calibri"/>
              </a:rPr>
              <a:t>queue </a:t>
            </a:r>
            <a:r>
              <a:rPr dirty="0" sz="900" spc="90" b="1">
                <a:solidFill>
                  <a:srgbClr val="FF0000"/>
                </a:solidFill>
                <a:latin typeface="Calibri"/>
                <a:cs typeface="Calibri"/>
              </a:rPr>
              <a:t>as </a:t>
            </a:r>
            <a:r>
              <a:rPr dirty="0" sz="900" spc="60" b="1">
                <a:solidFill>
                  <a:srgbClr val="FF0000"/>
                </a:solidFill>
                <a:latin typeface="Calibri"/>
                <a:cs typeface="Calibri"/>
              </a:rPr>
              <a:t>long </a:t>
            </a:r>
            <a:r>
              <a:rPr dirty="0" sz="900" spc="90" b="1">
                <a:solidFill>
                  <a:srgbClr val="FF0000"/>
                </a:solidFill>
                <a:latin typeface="Calibri"/>
                <a:cs typeface="Calibri"/>
              </a:rPr>
              <a:t>as </a:t>
            </a:r>
            <a:r>
              <a:rPr dirty="0" sz="900" spc="30" b="1">
                <a:solidFill>
                  <a:srgbClr val="FF0000"/>
                </a:solidFill>
                <a:latin typeface="Calibri"/>
                <a:cs typeface="Calibri"/>
              </a:rPr>
              <a:t>they </a:t>
            </a:r>
            <a:r>
              <a:rPr dirty="0" sz="900" spc="35" b="1">
                <a:solidFill>
                  <a:srgbClr val="FF0000"/>
                </a:solidFill>
                <a:latin typeface="Calibri"/>
                <a:cs typeface="Calibri"/>
              </a:rPr>
              <a:t>operate </a:t>
            </a:r>
            <a:r>
              <a:rPr dirty="0" sz="900" spc="15" b="1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opposite</a:t>
            </a:r>
            <a:r>
              <a:rPr dirty="0" sz="9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900" spc="60" b="1">
                <a:solidFill>
                  <a:srgbClr val="FF0000"/>
                </a:solidFill>
                <a:latin typeface="Calibri"/>
                <a:cs typeface="Calibri"/>
              </a:rPr>
              <a:t>ends</a:t>
            </a:r>
            <a:r>
              <a:rPr dirty="0" sz="900" spc="6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6379" marR="33655" indent="-126364">
              <a:lnSpc>
                <a:spcPct val="101000"/>
              </a:lnSpc>
              <a:spcBef>
                <a:spcPts val="860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80">
                <a:latin typeface="Calibri"/>
                <a:cs typeface="Calibri"/>
              </a:rPr>
              <a:t>As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40">
                <a:latin typeface="Calibri"/>
                <a:cs typeface="Calibri"/>
              </a:rPr>
              <a:t>stacks </a:t>
            </a:r>
            <a:r>
              <a:rPr dirty="0" sz="900" spc="0">
                <a:latin typeface="Calibri"/>
                <a:cs typeface="Calibri"/>
              </a:rPr>
              <a:t>in the </a:t>
            </a:r>
            <a:r>
              <a:rPr dirty="0" sz="900" spc="25">
                <a:latin typeface="Calibri"/>
                <a:cs typeface="Calibri"/>
              </a:rPr>
              <a:t>vast </a:t>
            </a:r>
            <a:r>
              <a:rPr dirty="0" sz="900" spc="0">
                <a:latin typeface="Calibri"/>
                <a:cs typeface="Calibri"/>
              </a:rPr>
              <a:t>majority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75">
                <a:latin typeface="Calibri"/>
                <a:cs typeface="Calibri"/>
              </a:rPr>
              <a:t>cases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ordering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15">
                <a:latin typeface="Calibri"/>
                <a:cs typeface="Calibri"/>
              </a:rPr>
              <a:t>items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60">
                <a:latin typeface="Calibri"/>
                <a:cs typeface="Calibri"/>
              </a:rPr>
              <a:t>a  </a:t>
            </a:r>
            <a:r>
              <a:rPr dirty="0" sz="900" spc="30">
                <a:latin typeface="Calibri"/>
                <a:cs typeface="Calibri"/>
              </a:rPr>
              <a:t>queue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50">
                <a:latin typeface="Calibri"/>
                <a:cs typeface="Calibri"/>
              </a:rPr>
              <a:t>based </a:t>
            </a:r>
            <a:r>
              <a:rPr dirty="0" sz="900" spc="25">
                <a:latin typeface="Calibri"/>
                <a:cs typeface="Calibri"/>
              </a:rPr>
              <a:t>solely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order </a:t>
            </a:r>
            <a:r>
              <a:rPr dirty="0" sz="900" spc="0" i="1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900" spc="17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arrival/insertion</a:t>
            </a:r>
            <a:r>
              <a:rPr dirty="0" sz="900" spc="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60325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5"/>
              <a:t>Lecture</a:t>
            </a:r>
            <a:r>
              <a:rPr dirty="0" spc="-20"/>
              <a:t> </a:t>
            </a:r>
            <a:r>
              <a:rPr dirty="0" spc="4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5224" y="1172343"/>
            <a:ext cx="2197735" cy="66103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400" spc="150">
                <a:solidFill>
                  <a:srgbClr val="0000FF"/>
                </a:solidFill>
                <a:latin typeface="Calibri"/>
                <a:cs typeface="Calibri"/>
              </a:rPr>
              <a:t>PART</a:t>
            </a:r>
            <a:r>
              <a:rPr dirty="0" sz="1400" spc="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400" spc="155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dirty="0" sz="1400" spc="35" i="1">
                <a:solidFill>
                  <a:srgbClr val="0000FF"/>
                </a:solidFill>
                <a:latin typeface="Calibri"/>
                <a:cs typeface="Calibri"/>
              </a:rPr>
              <a:t>Priority </a:t>
            </a:r>
            <a:r>
              <a:rPr dirty="0" sz="1400" spc="125" i="1">
                <a:solidFill>
                  <a:srgbClr val="0000FF"/>
                </a:solidFill>
                <a:latin typeface="Calibri"/>
                <a:cs typeface="Calibri"/>
              </a:rPr>
              <a:t>Queues </a:t>
            </a:r>
            <a:r>
              <a:rPr dirty="0" sz="1400" spc="35" i="1">
                <a:solidFill>
                  <a:srgbClr val="0000FF"/>
                </a:solidFill>
                <a:latin typeface="Calibri"/>
                <a:cs typeface="Calibri"/>
              </a:rPr>
              <a:t>(or</a:t>
            </a:r>
            <a:r>
              <a:rPr dirty="0" sz="1400" spc="6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400" spc="105" i="1">
                <a:solidFill>
                  <a:srgbClr val="0000FF"/>
                </a:solidFill>
                <a:latin typeface="Calibri"/>
                <a:cs typeface="Calibri"/>
              </a:rPr>
              <a:t>Heaps)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321" y="2795602"/>
            <a:ext cx="27813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0">
                <a:latin typeface="Calibri"/>
                <a:cs typeface="Calibri"/>
              </a:rPr>
              <a:t>(Note: </a:t>
            </a:r>
            <a:r>
              <a:rPr dirty="0" sz="700" spc="25">
                <a:latin typeface="Calibri"/>
                <a:cs typeface="Calibri"/>
              </a:rPr>
              <a:t>these </a:t>
            </a:r>
            <a:r>
              <a:rPr dirty="0" sz="700" spc="15">
                <a:latin typeface="Calibri"/>
                <a:cs typeface="Calibri"/>
              </a:rPr>
              <a:t>notes </a:t>
            </a:r>
            <a:r>
              <a:rPr dirty="0" sz="700" spc="25">
                <a:latin typeface="Calibri"/>
                <a:cs typeface="Calibri"/>
              </a:rPr>
              <a:t>are </a:t>
            </a:r>
            <a:r>
              <a:rPr dirty="0" sz="700" spc="35">
                <a:latin typeface="Calibri"/>
                <a:cs typeface="Calibri"/>
              </a:rPr>
              <a:t>based </a:t>
            </a:r>
            <a:r>
              <a:rPr dirty="0" sz="700" spc="5">
                <a:latin typeface="Calibri"/>
                <a:cs typeface="Calibri"/>
              </a:rPr>
              <a:t>partially </a:t>
            </a:r>
            <a:r>
              <a:rPr dirty="0" sz="700" spc="10">
                <a:latin typeface="Calibri"/>
                <a:cs typeface="Calibri"/>
              </a:rPr>
              <a:t>on </a:t>
            </a:r>
            <a:r>
              <a:rPr dirty="0" sz="700" spc="35">
                <a:latin typeface="Calibri"/>
                <a:cs typeface="Calibri"/>
              </a:rPr>
              <a:t>Ping </a:t>
            </a:r>
            <a:r>
              <a:rPr dirty="0" sz="700" spc="25">
                <a:latin typeface="Calibri"/>
                <a:cs typeface="Calibri"/>
              </a:rPr>
              <a:t>Brennan’s </a:t>
            </a:r>
            <a:r>
              <a:rPr dirty="0" sz="700" spc="35">
                <a:latin typeface="Calibri"/>
                <a:cs typeface="Calibri"/>
              </a:rPr>
              <a:t>Heap</a:t>
            </a:r>
            <a:r>
              <a:rPr dirty="0" sz="700" spc="5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notes.)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98488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10"/>
              <a:t>Priority</a:t>
            </a:r>
            <a:r>
              <a:rPr dirty="0" spc="-5"/>
              <a:t> </a:t>
            </a:r>
            <a:r>
              <a:rPr dirty="0" spc="6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44" y="548546"/>
            <a:ext cx="3902075" cy="2302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0" i="1">
                <a:solidFill>
                  <a:srgbClr val="0000FF"/>
                </a:solidFill>
                <a:latin typeface="Calibri"/>
                <a:cs typeface="Calibri"/>
              </a:rPr>
              <a:t>priority </a:t>
            </a:r>
            <a:r>
              <a:rPr dirty="0" sz="900" spc="40" i="1">
                <a:solidFill>
                  <a:srgbClr val="0000FF"/>
                </a:solidFill>
                <a:latin typeface="Calibri"/>
                <a:cs typeface="Calibri"/>
              </a:rPr>
              <a:t>queue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25">
                <a:latin typeface="Calibri"/>
                <a:cs typeface="Calibri"/>
              </a:rPr>
              <a:t>stores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0">
                <a:latin typeface="Calibri"/>
                <a:cs typeface="Calibri"/>
              </a:rPr>
              <a:t>collection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(key,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data)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00" spc="35">
                <a:latin typeface="Calibri"/>
                <a:cs typeface="Calibri"/>
              </a:rPr>
              <a:t>values </a:t>
            </a:r>
            <a:r>
              <a:rPr dirty="0" sz="900" spc="0">
                <a:latin typeface="Calibri"/>
                <a:cs typeface="Calibri"/>
              </a:rPr>
              <a:t>either in </a:t>
            </a:r>
            <a:r>
              <a:rPr dirty="0" sz="900" spc="40">
                <a:latin typeface="Calibri"/>
                <a:cs typeface="Calibri"/>
              </a:rPr>
              <a:t>ascending </a:t>
            </a:r>
            <a:r>
              <a:rPr dirty="0" sz="900">
                <a:latin typeface="Calibri"/>
                <a:cs typeface="Calibri"/>
              </a:rPr>
              <a:t>or </a:t>
            </a:r>
            <a:r>
              <a:rPr dirty="0" sz="900" spc="35">
                <a:latin typeface="Calibri"/>
                <a:cs typeface="Calibri"/>
              </a:rPr>
              <a:t>descending 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key</a:t>
            </a:r>
            <a:r>
              <a:rPr dirty="0" sz="900" spc="17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0">
                <a:latin typeface="Calibri"/>
                <a:cs typeface="Calibri"/>
              </a:rPr>
              <a:t>order.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15">
                <a:latin typeface="Calibri"/>
                <a:cs typeface="Calibri"/>
              </a:rPr>
              <a:t>Its </a:t>
            </a:r>
            <a:r>
              <a:rPr dirty="0" sz="900" spc="25">
                <a:latin typeface="Calibri"/>
                <a:cs typeface="Calibri"/>
              </a:rPr>
              <a:t>main </a:t>
            </a:r>
            <a:r>
              <a:rPr dirty="0" sz="900" spc="30">
                <a:latin typeface="Calibri"/>
                <a:cs typeface="Calibri"/>
              </a:rPr>
              <a:t>purpose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5">
                <a:latin typeface="Calibri"/>
                <a:cs typeface="Calibri"/>
              </a:rPr>
              <a:t>allow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">
                <a:latin typeface="Calibri"/>
                <a:cs typeface="Calibri"/>
              </a:rPr>
              <a:t>fast </a:t>
            </a:r>
            <a:r>
              <a:rPr dirty="0" sz="900" spc="-20">
                <a:latin typeface="Calibri"/>
                <a:cs typeface="Calibri"/>
              </a:rPr>
              <a:t>&amp; </a:t>
            </a:r>
            <a:r>
              <a:rPr dirty="0" sz="900" spc="30">
                <a:latin typeface="Calibri"/>
                <a:cs typeface="Calibri"/>
              </a:rPr>
              <a:t>effcient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removal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>
                <a:latin typeface="Calibri"/>
                <a:cs typeface="Calibri"/>
              </a:rPr>
              <a:t>item </a:t>
            </a:r>
            <a:r>
              <a:rPr dirty="0" sz="900" spc="-10">
                <a:latin typeface="Calibri"/>
                <a:cs typeface="Calibri"/>
              </a:rPr>
              <a:t>with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0">
                <a:latin typeface="Calibri"/>
                <a:cs typeface="Calibri"/>
              </a:rPr>
              <a:t>the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00" spc="0" i="1">
                <a:solidFill>
                  <a:srgbClr val="0000FF"/>
                </a:solidFill>
                <a:latin typeface="Calibri"/>
                <a:cs typeface="Calibri"/>
              </a:rPr>
              <a:t>“highest” </a:t>
            </a:r>
            <a:r>
              <a:rPr dirty="0" sz="900">
                <a:latin typeface="Calibri"/>
                <a:cs typeface="Calibri"/>
              </a:rPr>
              <a:t>priority </a:t>
            </a:r>
            <a:r>
              <a:rPr dirty="0" sz="900" spc="0">
                <a:latin typeface="Calibri"/>
                <a:cs typeface="Calibri"/>
              </a:rPr>
              <a:t>in the </a:t>
            </a:r>
            <a:r>
              <a:rPr dirty="0" sz="900" spc="25">
                <a:latin typeface="Calibri"/>
                <a:cs typeface="Calibri"/>
              </a:rPr>
              <a:t>queue, </a:t>
            </a:r>
            <a:r>
              <a:rPr dirty="0" sz="900" spc="10">
                <a:latin typeface="Calibri"/>
                <a:cs typeface="Calibri"/>
              </a:rPr>
              <a:t>i.e.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0">
                <a:latin typeface="Calibri"/>
                <a:cs typeface="Calibri"/>
              </a:rPr>
              <a:t>frst </a:t>
            </a:r>
            <a:r>
              <a:rPr dirty="0" sz="900">
                <a:latin typeface="Calibri"/>
                <a:cs typeface="Calibri"/>
              </a:rPr>
              <a:t>item </a:t>
            </a:r>
            <a:r>
              <a:rPr dirty="0" sz="900" spc="0">
                <a:latin typeface="Calibri"/>
                <a:cs typeface="Calibri"/>
              </a:rPr>
              <a:t>in the </a:t>
            </a:r>
            <a:r>
              <a:rPr dirty="0" sz="900">
                <a:latin typeface="Calibri"/>
                <a:cs typeface="Calibri"/>
              </a:rPr>
              <a:t>priority</a:t>
            </a:r>
            <a:r>
              <a:rPr dirty="0" sz="900" spc="5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queue.</a:t>
            </a:r>
            <a:endParaRPr sz="900">
              <a:latin typeface="Calibri"/>
              <a:cs typeface="Calibri"/>
            </a:endParaRPr>
          </a:p>
          <a:p>
            <a:pPr marL="12700" marR="93980">
              <a:lnSpc>
                <a:spcPct val="101000"/>
              </a:lnSpc>
              <a:spcBef>
                <a:spcPts val="710"/>
              </a:spcBef>
            </a:pPr>
            <a:r>
              <a:rPr dirty="0" sz="900" spc="30">
                <a:latin typeface="Calibri"/>
                <a:cs typeface="Calibri"/>
              </a:rPr>
              <a:t>That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0">
                <a:latin typeface="Calibri"/>
                <a:cs typeface="Calibri"/>
              </a:rPr>
              <a:t>either the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minimum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key</a:t>
            </a:r>
            <a:r>
              <a:rPr dirty="0" sz="900" spc="25">
                <a:latin typeface="Calibri"/>
                <a:cs typeface="Calibri"/>
              </a:rPr>
              <a:t>’s data </a:t>
            </a:r>
            <a:r>
              <a:rPr dirty="0" sz="900">
                <a:latin typeface="Calibri"/>
                <a:cs typeface="Calibri"/>
              </a:rPr>
              <a:t>or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maximum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key</a:t>
            </a:r>
            <a:r>
              <a:rPr dirty="0" sz="900" spc="25">
                <a:latin typeface="Calibri"/>
                <a:cs typeface="Calibri"/>
              </a:rPr>
              <a:t>’s data </a:t>
            </a:r>
            <a:r>
              <a:rPr dirty="0" sz="900" spc="25">
                <a:latin typeface="Calibri"/>
                <a:cs typeface="Calibri"/>
              </a:rPr>
              <a:t>depending </a:t>
            </a:r>
            <a:r>
              <a:rPr dirty="0" sz="900" spc="15">
                <a:latin typeface="Calibri"/>
                <a:cs typeface="Calibri"/>
              </a:rPr>
              <a:t>on 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queue’s 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key</a:t>
            </a:r>
            <a:r>
              <a:rPr dirty="0" sz="900" spc="10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ordering.</a:t>
            </a:r>
            <a:endParaRPr sz="900">
              <a:latin typeface="Calibri"/>
              <a:cs typeface="Calibri"/>
            </a:endParaRPr>
          </a:p>
          <a:p>
            <a:pPr marL="12700" marR="19685">
              <a:lnSpc>
                <a:spcPct val="101000"/>
              </a:lnSpc>
              <a:spcBef>
                <a:spcPts val="710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0">
                <a:latin typeface="Calibri"/>
                <a:cs typeface="Calibri"/>
              </a:rPr>
              <a:t>other </a:t>
            </a:r>
            <a:r>
              <a:rPr dirty="0" sz="900" spc="25">
                <a:latin typeface="Calibri"/>
                <a:cs typeface="Calibri"/>
              </a:rPr>
              <a:t>main </a:t>
            </a:r>
            <a:r>
              <a:rPr dirty="0" sz="900" spc="5">
                <a:latin typeface="Calibri"/>
                <a:cs typeface="Calibri"/>
              </a:rPr>
              <a:t>operation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insertion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(key,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data) </a:t>
            </a:r>
            <a:r>
              <a:rPr dirty="0" sz="900" spc="35">
                <a:latin typeface="Calibri"/>
                <a:cs typeface="Calibri"/>
              </a:rPr>
              <a:t>values </a:t>
            </a:r>
            <a:r>
              <a:rPr dirty="0" sz="900" spc="-5">
                <a:latin typeface="Calibri"/>
                <a:cs typeface="Calibri"/>
              </a:rPr>
              <a:t>into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>
                <a:latin typeface="Calibri"/>
                <a:cs typeface="Calibri"/>
              </a:rPr>
              <a:t>priority  </a:t>
            </a:r>
            <a:r>
              <a:rPr dirty="0" sz="900" spc="30">
                <a:latin typeface="Calibri"/>
                <a:cs typeface="Calibri"/>
              </a:rPr>
              <a:t>queue </a:t>
            </a:r>
            <a:r>
              <a:rPr dirty="0" sz="900" spc="-5">
                <a:latin typeface="Calibri"/>
                <a:cs typeface="Calibri"/>
              </a:rPr>
              <a:t>into </a:t>
            </a:r>
            <a:r>
              <a:rPr dirty="0" sz="900" spc="5">
                <a:latin typeface="Calibri"/>
                <a:cs typeface="Calibri"/>
              </a:rPr>
              <a:t>its </a:t>
            </a:r>
            <a:r>
              <a:rPr dirty="0" sz="900" spc="10">
                <a:latin typeface="Calibri"/>
                <a:cs typeface="Calibri"/>
              </a:rPr>
              <a:t>appropriate position </a:t>
            </a:r>
            <a:r>
              <a:rPr dirty="0" sz="900" spc="0">
                <a:latin typeface="Calibri"/>
                <a:cs typeface="Calibri"/>
              </a:rPr>
              <a:t>in the</a:t>
            </a:r>
            <a:r>
              <a:rPr dirty="0" sz="900" spc="6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queue, depending </a:t>
            </a:r>
            <a:r>
              <a:rPr dirty="0" sz="900" spc="10">
                <a:latin typeface="Calibri"/>
                <a:cs typeface="Calibri"/>
              </a:rPr>
              <a:t>on: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</a:t>
            </a:r>
            <a:r>
              <a:rPr dirty="0" baseline="9259" sz="900" spc="262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900" spc="5">
                <a:latin typeface="Calibri"/>
                <a:cs typeface="Calibri"/>
              </a:rPr>
              <a:t>its 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key </a:t>
            </a:r>
            <a:r>
              <a:rPr dirty="0" sz="900" spc="25">
                <a:latin typeface="Calibri"/>
                <a:cs typeface="Calibri"/>
              </a:rPr>
              <a:t>value,</a:t>
            </a:r>
            <a:endParaRPr sz="9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  <a:spcBef>
                <a:spcPts val="720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queue’s 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key </a:t>
            </a:r>
            <a:r>
              <a:rPr dirty="0" sz="900" spc="15">
                <a:latin typeface="Calibri"/>
                <a:cs typeface="Calibri"/>
              </a:rPr>
              <a:t>ordering, </a:t>
            </a:r>
            <a:r>
              <a:rPr dirty="0" sz="900" spc="10">
                <a:latin typeface="Calibri"/>
                <a:cs typeface="Calibri"/>
              </a:rPr>
              <a:t>i.e. </a:t>
            </a:r>
            <a:r>
              <a:rPr dirty="0" sz="900" spc="40">
                <a:latin typeface="Calibri"/>
                <a:cs typeface="Calibri"/>
              </a:rPr>
              <a:t>ascending </a:t>
            </a:r>
            <a:r>
              <a:rPr dirty="0" sz="900">
                <a:latin typeface="Calibri"/>
                <a:cs typeface="Calibri"/>
              </a:rPr>
              <a:t>or</a:t>
            </a:r>
            <a:r>
              <a:rPr dirty="0" sz="900" spc="0">
                <a:latin typeface="Calibri"/>
                <a:cs typeface="Calibri"/>
              </a:rPr>
              <a:t> </a:t>
            </a:r>
            <a:r>
              <a:rPr dirty="0" sz="900" spc="35">
                <a:latin typeface="Calibri"/>
                <a:cs typeface="Calibri"/>
              </a:rPr>
              <a:t>descending.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35">
                <a:latin typeface="Calibri"/>
                <a:cs typeface="Calibri"/>
              </a:rPr>
              <a:t>usual </a:t>
            </a:r>
            <a:r>
              <a:rPr dirty="0" sz="900" spc="30">
                <a:latin typeface="Calibri"/>
                <a:cs typeface="Calibri"/>
              </a:rPr>
              <a:t>approach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10">
                <a:latin typeface="Calibri"/>
                <a:cs typeface="Calibri"/>
              </a:rPr>
              <a:t>implementing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>
                <a:latin typeface="Calibri"/>
                <a:cs typeface="Calibri"/>
              </a:rPr>
              <a:t>priority </a:t>
            </a:r>
            <a:r>
              <a:rPr dirty="0" sz="900" spc="30">
                <a:latin typeface="Calibri"/>
                <a:cs typeface="Calibri"/>
              </a:rPr>
              <a:t>queue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30" b="1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dirty="0" sz="900" spc="25" b="1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dirty="0" sz="900" spc="75" b="1">
                <a:solidFill>
                  <a:srgbClr val="FF0000"/>
                </a:solidFill>
                <a:latin typeface="Calibri"/>
                <a:cs typeface="Calibri"/>
              </a:rPr>
              <a:t>use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actual  queue</a:t>
            </a:r>
            <a:r>
              <a:rPr dirty="0" sz="900" spc="50">
                <a:latin typeface="Calibri"/>
                <a:cs typeface="Calibri"/>
              </a:rPr>
              <a:t>, </a:t>
            </a:r>
            <a:r>
              <a:rPr dirty="0" sz="900" spc="-10">
                <a:latin typeface="Calibri"/>
                <a:cs typeface="Calibri"/>
              </a:rPr>
              <a:t>but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50">
                <a:latin typeface="Calibri"/>
                <a:cs typeface="Calibri"/>
              </a:rPr>
              <a:t>use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15">
                <a:latin typeface="Calibri"/>
                <a:cs typeface="Calibri"/>
              </a:rPr>
              <a:t>known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60">
                <a:latin typeface="Calibri"/>
                <a:cs typeface="Calibri"/>
              </a:rPr>
              <a:t>a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40" i="1">
                <a:solidFill>
                  <a:srgbClr val="0000FF"/>
                </a:solidFill>
                <a:latin typeface="Calibri"/>
                <a:cs typeface="Calibri"/>
              </a:rPr>
              <a:t>Heap</a:t>
            </a:r>
            <a:r>
              <a:rPr dirty="0" sz="900" spc="4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240919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75"/>
              <a:t>Heaps </a:t>
            </a:r>
            <a:r>
              <a:rPr dirty="0" spc="50"/>
              <a:t>– </a:t>
            </a:r>
            <a:r>
              <a:rPr dirty="0" spc="15"/>
              <a:t>Implementing </a:t>
            </a:r>
            <a:r>
              <a:rPr dirty="0" spc="10"/>
              <a:t>Priority</a:t>
            </a:r>
            <a:r>
              <a:rPr dirty="0" spc="35"/>
              <a:t> </a:t>
            </a:r>
            <a:r>
              <a:rPr dirty="0" spc="6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130" y="457220"/>
            <a:ext cx="3913504" cy="2531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>
                <a:latin typeface="Calibri"/>
                <a:cs typeface="Calibri"/>
              </a:rPr>
              <a:t>priority </a:t>
            </a:r>
            <a:r>
              <a:rPr dirty="0" sz="900" spc="30">
                <a:latin typeface="Calibri"/>
                <a:cs typeface="Calibri"/>
              </a:rPr>
              <a:t>queue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25">
                <a:latin typeface="Calibri"/>
                <a:cs typeface="Calibri"/>
              </a:rPr>
              <a:t>usually </a:t>
            </a:r>
            <a:r>
              <a:rPr dirty="0" sz="900" spc="10">
                <a:latin typeface="Calibri"/>
                <a:cs typeface="Calibri"/>
              </a:rPr>
              <a:t>implemented </a:t>
            </a:r>
            <a:r>
              <a:rPr dirty="0" sz="900" spc="35">
                <a:latin typeface="Calibri"/>
                <a:cs typeface="Calibri"/>
              </a:rPr>
              <a:t>using </a:t>
            </a:r>
            <a:r>
              <a:rPr dirty="0" sz="900" spc="60">
                <a:latin typeface="Calibri"/>
                <a:cs typeface="Calibri"/>
              </a:rPr>
              <a:t>a</a:t>
            </a:r>
            <a:r>
              <a:rPr dirty="0" sz="900" spc="125">
                <a:latin typeface="Calibri"/>
                <a:cs typeface="Calibri"/>
              </a:rPr>
              <a:t> 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heap</a:t>
            </a:r>
            <a:r>
              <a:rPr dirty="0" sz="900" spc="3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 marR="264160">
              <a:lnSpc>
                <a:spcPct val="101000"/>
              </a:lnSpc>
              <a:spcBef>
                <a:spcPts val="710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heap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40">
                <a:latin typeface="Calibri"/>
                <a:cs typeface="Calibri"/>
              </a:rPr>
              <a:t>basic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40">
                <a:latin typeface="Calibri"/>
                <a:cs typeface="Calibri"/>
              </a:rPr>
              <a:t>used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0">
                <a:latin typeface="Calibri"/>
                <a:cs typeface="Calibri"/>
              </a:rPr>
              <a:t>hold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(key,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data) </a:t>
            </a:r>
            <a:r>
              <a:rPr dirty="0" sz="900" spc="35">
                <a:latin typeface="Calibri"/>
                <a:cs typeface="Calibri"/>
              </a:rPr>
              <a:t>values </a:t>
            </a:r>
            <a:r>
              <a:rPr dirty="0" sz="900" spc="0">
                <a:latin typeface="Calibri"/>
                <a:cs typeface="Calibri"/>
              </a:rPr>
              <a:t>in  </a:t>
            </a:r>
            <a:r>
              <a:rPr dirty="0" sz="900" spc="5">
                <a:latin typeface="Calibri"/>
                <a:cs typeface="Calibri"/>
              </a:rPr>
              <a:t>either: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246379" marR="285115" indent="-126364">
              <a:lnSpc>
                <a:spcPct val="101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50" i="1">
                <a:solidFill>
                  <a:srgbClr val="0000FF"/>
                </a:solidFill>
                <a:latin typeface="Calibri"/>
                <a:cs typeface="Calibri"/>
              </a:rPr>
              <a:t>Ascending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0">
                <a:latin typeface="Calibri"/>
                <a:cs typeface="Calibri"/>
              </a:rPr>
              <a:t>order,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minimum 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key </a:t>
            </a:r>
            <a:r>
              <a:rPr dirty="0" sz="900" spc="25">
                <a:latin typeface="Calibri"/>
                <a:cs typeface="Calibri"/>
              </a:rPr>
              <a:t>value </a:t>
            </a:r>
            <a:r>
              <a:rPr dirty="0" sz="900" spc="0">
                <a:latin typeface="Calibri"/>
                <a:cs typeface="Calibri"/>
              </a:rPr>
              <a:t>at the </a:t>
            </a:r>
            <a:r>
              <a:rPr dirty="0" sz="900" spc="-10">
                <a:latin typeface="Calibri"/>
                <a:cs typeface="Calibri"/>
              </a:rPr>
              <a:t>front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 </a:t>
            </a:r>
            <a:r>
              <a:rPr dirty="0" sz="900" spc="25">
                <a:latin typeface="Calibri"/>
                <a:cs typeface="Calibri"/>
              </a:rPr>
              <a:t>queue.</a:t>
            </a:r>
            <a:endParaRPr sz="900">
              <a:latin typeface="Calibri"/>
              <a:cs typeface="Calibri"/>
            </a:endParaRPr>
          </a:p>
          <a:p>
            <a:pPr marL="246379">
              <a:lnSpc>
                <a:spcPct val="100000"/>
              </a:lnSpc>
              <a:spcBef>
                <a:spcPts val="10"/>
              </a:spcBef>
            </a:pPr>
            <a:r>
              <a:rPr dirty="0" sz="900" spc="50">
                <a:latin typeface="Calibri"/>
                <a:cs typeface="Calibri"/>
              </a:rPr>
              <a:t>This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15">
                <a:latin typeface="Calibri"/>
                <a:cs typeface="Calibri"/>
              </a:rPr>
              <a:t>known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60">
                <a:latin typeface="Calibri"/>
                <a:cs typeface="Calibri"/>
              </a:rPr>
              <a:t>a</a:t>
            </a:r>
            <a:r>
              <a:rPr dirty="0" sz="900" spc="15">
                <a:latin typeface="Calibri"/>
                <a:cs typeface="Calibri"/>
              </a:rPr>
              <a:t>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Min-Heap</a:t>
            </a:r>
            <a:r>
              <a:rPr dirty="0" sz="900" spc="2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6379" marR="5080" indent="-126364">
              <a:lnSpc>
                <a:spcPct val="101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50" i="1">
                <a:solidFill>
                  <a:srgbClr val="0000FF"/>
                </a:solidFill>
                <a:latin typeface="Calibri"/>
                <a:cs typeface="Calibri"/>
              </a:rPr>
              <a:t>Descending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0">
                <a:latin typeface="Calibri"/>
                <a:cs typeface="Calibri"/>
              </a:rPr>
              <a:t>order,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maximum 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key </a:t>
            </a:r>
            <a:r>
              <a:rPr dirty="0" sz="900" spc="25">
                <a:latin typeface="Calibri"/>
                <a:cs typeface="Calibri"/>
              </a:rPr>
              <a:t>value </a:t>
            </a:r>
            <a:r>
              <a:rPr dirty="0" sz="900" spc="0">
                <a:latin typeface="Calibri"/>
                <a:cs typeface="Calibri"/>
              </a:rPr>
              <a:t>at the </a:t>
            </a:r>
            <a:r>
              <a:rPr dirty="0" sz="900" spc="-10">
                <a:latin typeface="Calibri"/>
                <a:cs typeface="Calibri"/>
              </a:rPr>
              <a:t>front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queue.  </a:t>
            </a:r>
            <a:r>
              <a:rPr dirty="0" sz="900" spc="50">
                <a:latin typeface="Calibri"/>
                <a:cs typeface="Calibri"/>
              </a:rPr>
              <a:t>This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15">
                <a:latin typeface="Calibri"/>
                <a:cs typeface="Calibri"/>
              </a:rPr>
              <a:t>known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60">
                <a:latin typeface="Calibri"/>
                <a:cs typeface="Calibri"/>
              </a:rPr>
              <a:t>a</a:t>
            </a:r>
            <a:r>
              <a:rPr dirty="0" sz="900" spc="25">
                <a:latin typeface="Calibri"/>
                <a:cs typeface="Calibri"/>
              </a:rPr>
              <a:t> 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Max-Heap</a:t>
            </a:r>
            <a:r>
              <a:rPr dirty="0" sz="900" spc="3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376555">
              <a:lnSpc>
                <a:spcPct val="101000"/>
              </a:lnSpc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i="1">
                <a:solidFill>
                  <a:srgbClr val="0000FF"/>
                </a:solidFill>
                <a:latin typeface="Calibri"/>
                <a:cs typeface="Calibri"/>
              </a:rPr>
              <a:t>“logical” </a:t>
            </a:r>
            <a:r>
              <a:rPr dirty="0" sz="900" spc="10">
                <a:latin typeface="Calibri"/>
                <a:cs typeface="Calibri"/>
              </a:rPr>
              <a:t>view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-5">
                <a:latin typeface="Calibri"/>
                <a:cs typeface="Calibri"/>
              </a:rPr>
              <a:t>that of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binary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tree</a:t>
            </a:r>
            <a:r>
              <a:rPr dirty="0" sz="900" spc="15">
                <a:latin typeface="Calibri"/>
                <a:cs typeface="Calibri"/>
              </a:rPr>
              <a:t>, </a:t>
            </a:r>
            <a:r>
              <a:rPr dirty="0" sz="900" spc="-5">
                <a:latin typeface="Calibri"/>
                <a:cs typeface="Calibri"/>
              </a:rPr>
              <a:t>that  </a:t>
            </a:r>
            <a:r>
              <a:rPr dirty="0" sz="900" spc="60">
                <a:latin typeface="Calibri"/>
                <a:cs typeface="Calibri"/>
              </a:rPr>
              <a:t>satisfes </a:t>
            </a:r>
            <a:r>
              <a:rPr dirty="0" sz="900" spc="-15">
                <a:latin typeface="Calibri"/>
                <a:cs typeface="Calibri"/>
              </a:rPr>
              <a:t>two </a:t>
            </a:r>
            <a:r>
              <a:rPr dirty="0" sz="900" spc="25">
                <a:latin typeface="Calibri"/>
                <a:cs typeface="Calibri"/>
              </a:rPr>
              <a:t>main</a:t>
            </a:r>
            <a:r>
              <a:rPr dirty="0" sz="900" spc="-11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properties.</a:t>
            </a:r>
            <a:endParaRPr sz="900">
              <a:latin typeface="Calibri"/>
              <a:cs typeface="Calibri"/>
            </a:endParaRPr>
          </a:p>
          <a:p>
            <a:pPr marL="12700" marR="55244">
              <a:lnSpc>
                <a:spcPct val="101000"/>
              </a:lnSpc>
              <a:spcBef>
                <a:spcPts val="710"/>
              </a:spcBef>
            </a:pPr>
            <a:r>
              <a:rPr dirty="0" sz="900" spc="10">
                <a:latin typeface="Calibri"/>
                <a:cs typeface="Calibri"/>
              </a:rPr>
              <a:t>However,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5">
                <a:latin typeface="Calibri"/>
                <a:cs typeface="Calibri"/>
              </a:rPr>
              <a:t>reality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5">
                <a:latin typeface="Calibri"/>
                <a:cs typeface="Calibri"/>
              </a:rPr>
              <a:t>heap is </a:t>
            </a:r>
            <a:r>
              <a:rPr dirty="0" sz="900" spc="10">
                <a:latin typeface="Calibri"/>
                <a:cs typeface="Calibri"/>
              </a:rPr>
              <a:t>rarely implemented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binary </a:t>
            </a:r>
            <a:r>
              <a:rPr dirty="0" sz="900" spc="0">
                <a:latin typeface="Calibri"/>
                <a:cs typeface="Calibri"/>
              </a:rPr>
              <a:t>tree, </a:t>
            </a:r>
            <a:r>
              <a:rPr dirty="0" sz="900" spc="-10">
                <a:latin typeface="Calibri"/>
                <a:cs typeface="Calibri"/>
              </a:rPr>
              <a:t>but </a:t>
            </a:r>
            <a:r>
              <a:rPr dirty="0" sz="900" spc="25">
                <a:latin typeface="Calibri"/>
                <a:cs typeface="Calibri"/>
              </a:rPr>
              <a:t>usually  </a:t>
            </a:r>
            <a:r>
              <a:rPr dirty="0" sz="900" spc="35">
                <a:latin typeface="Calibri"/>
                <a:cs typeface="Calibri"/>
              </a:rPr>
              <a:t>using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array</a:t>
            </a:r>
            <a:r>
              <a:rPr dirty="0" sz="900" spc="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100">
                <a:latin typeface="Calibri"/>
                <a:cs typeface="Calibri"/>
              </a:rPr>
              <a:t>So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15">
                <a:latin typeface="Calibri"/>
                <a:cs typeface="Calibri"/>
              </a:rPr>
              <a:t>practice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5" i="1">
                <a:solidFill>
                  <a:srgbClr val="0000FF"/>
                </a:solidFill>
                <a:latin typeface="Calibri"/>
                <a:cs typeface="Calibri"/>
              </a:rPr>
              <a:t>heap </a:t>
            </a:r>
            <a:r>
              <a:rPr dirty="0" sz="900" spc="40" i="1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linear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r>
              <a:rPr dirty="0" sz="900" spc="7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structure</a:t>
            </a:r>
            <a:r>
              <a:rPr dirty="0" sz="900" spc="1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35509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75"/>
              <a:t>Heaps </a:t>
            </a:r>
            <a:r>
              <a:rPr dirty="0" spc="50"/>
              <a:t>– Logical</a:t>
            </a:r>
            <a:r>
              <a:rPr dirty="0" spc="-40"/>
              <a:t> </a:t>
            </a:r>
            <a:r>
              <a:rPr dirty="0" spc="25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62" y="306471"/>
            <a:ext cx="3913504" cy="29070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49860">
              <a:lnSpc>
                <a:spcPct val="101000"/>
              </a:lnSpc>
              <a:spcBef>
                <a:spcPts val="85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heap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40">
                <a:latin typeface="Calibri"/>
                <a:cs typeface="Calibri"/>
              </a:rPr>
              <a:t>basic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logically </a:t>
            </a:r>
            <a:r>
              <a:rPr dirty="0" sz="900" spc="30">
                <a:latin typeface="Calibri"/>
                <a:cs typeface="Calibri"/>
              </a:rPr>
              <a:t>takes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-5">
                <a:latin typeface="Calibri"/>
                <a:cs typeface="Calibri"/>
              </a:rPr>
              <a:t>form of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binary 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tree</a:t>
            </a:r>
            <a:r>
              <a:rPr dirty="0" sz="900" spc="15">
                <a:latin typeface="Calibri"/>
                <a:cs typeface="Calibri"/>
              </a:rPr>
              <a:t>,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60">
                <a:latin typeface="Calibri"/>
                <a:cs typeface="Calibri"/>
              </a:rPr>
              <a:t>satisfes </a:t>
            </a:r>
            <a:r>
              <a:rPr dirty="0" sz="900" spc="-15">
                <a:latin typeface="Calibri"/>
                <a:cs typeface="Calibri"/>
              </a:rPr>
              <a:t>two </a:t>
            </a:r>
            <a:r>
              <a:rPr dirty="0" sz="900" spc="15">
                <a:latin typeface="Calibri"/>
                <a:cs typeface="Calibri"/>
              </a:rPr>
              <a:t>properties on 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key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ordering </a:t>
            </a:r>
            <a:r>
              <a:rPr dirty="0" sz="900" spc="-20">
                <a:latin typeface="Calibri"/>
                <a:cs typeface="Calibri"/>
              </a:rPr>
              <a:t>&amp;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tree</a:t>
            </a:r>
            <a:r>
              <a:rPr dirty="0" sz="900" spc="-6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structure</a:t>
            </a:r>
            <a:r>
              <a:rPr dirty="0" sz="900" spc="15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15">
                <a:latin typeface="Calibri"/>
                <a:cs typeface="Calibri"/>
              </a:rPr>
              <a:t>Tree </a:t>
            </a:r>
            <a:r>
              <a:rPr dirty="0" sz="900" spc="5">
                <a:latin typeface="Calibri"/>
                <a:cs typeface="Calibri"/>
              </a:rPr>
              <a:t>structure: </a:t>
            </a:r>
            <a:r>
              <a:rPr dirty="0" sz="900" spc="-30">
                <a:latin typeface="Calibri"/>
                <a:cs typeface="Calibri"/>
              </a:rPr>
              <a:t>it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complete binary</a:t>
            </a:r>
            <a:r>
              <a:rPr dirty="0" sz="9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tree</a:t>
            </a:r>
            <a:r>
              <a:rPr dirty="0" sz="900" spc="2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246379" marR="216535">
              <a:lnSpc>
                <a:spcPct val="101000"/>
              </a:lnSpc>
            </a:pPr>
            <a:r>
              <a:rPr dirty="0" sz="900" spc="15">
                <a:latin typeface="Calibri"/>
                <a:cs typeface="Calibri"/>
              </a:rPr>
              <a:t>All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levels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tree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-5">
                <a:latin typeface="Calibri"/>
                <a:cs typeface="Calibri"/>
              </a:rPr>
              <a:t>full of </a:t>
            </a:r>
            <a:r>
              <a:rPr dirty="0" sz="900" spc="30">
                <a:latin typeface="Calibri"/>
                <a:cs typeface="Calibri"/>
              </a:rPr>
              <a:t>nodes, </a:t>
            </a:r>
            <a:r>
              <a:rPr dirty="0" sz="900" spc="25">
                <a:latin typeface="Calibri"/>
                <a:cs typeface="Calibri"/>
              </a:rPr>
              <a:t>except </a:t>
            </a:r>
            <a:r>
              <a:rPr dirty="0" sz="900" spc="25">
                <a:latin typeface="Calibri"/>
                <a:cs typeface="Calibri"/>
              </a:rPr>
              <a:t>possibly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highest  </a:t>
            </a:r>
            <a:r>
              <a:rPr dirty="0" sz="900" spc="50">
                <a:latin typeface="Calibri"/>
                <a:cs typeface="Calibri"/>
              </a:rPr>
              <a:t>(fnal </a:t>
            </a:r>
            <a:r>
              <a:rPr dirty="0" sz="900" spc="15">
                <a:latin typeface="Calibri"/>
                <a:cs typeface="Calibri"/>
              </a:rPr>
              <a:t>leaf) </a:t>
            </a:r>
            <a:r>
              <a:rPr dirty="0" sz="900" spc="10">
                <a:latin typeface="Calibri"/>
                <a:cs typeface="Calibri"/>
              </a:rPr>
              <a:t>level, </a:t>
            </a:r>
            <a:r>
              <a:rPr dirty="0" sz="900" spc="-10">
                <a:latin typeface="Calibri"/>
                <a:cs typeface="Calibri"/>
              </a:rPr>
              <a:t>but </a:t>
            </a:r>
            <a:r>
              <a:rPr dirty="0" sz="900" spc="10">
                <a:latin typeface="Calibri"/>
                <a:cs typeface="Calibri"/>
              </a:rPr>
              <a:t>this </a:t>
            </a:r>
            <a:r>
              <a:rPr dirty="0" sz="900" spc="15">
                <a:latin typeface="Calibri"/>
                <a:cs typeface="Calibri"/>
              </a:rPr>
              <a:t>must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-5">
                <a:latin typeface="Calibri"/>
                <a:cs typeface="Calibri"/>
              </a:rPr>
              <a:t>full </a:t>
            </a:r>
            <a:r>
              <a:rPr dirty="0" sz="900">
                <a:latin typeface="Calibri"/>
                <a:cs typeface="Calibri"/>
              </a:rPr>
              <a:t>from </a:t>
            </a:r>
            <a:r>
              <a:rPr dirty="0" sz="900" spc="-10">
                <a:latin typeface="Calibri"/>
                <a:cs typeface="Calibri"/>
              </a:rPr>
              <a:t>left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right </a:t>
            </a:r>
            <a:r>
              <a:rPr dirty="0" sz="900" spc="-10">
                <a:latin typeface="Calibri"/>
                <a:cs typeface="Calibri"/>
              </a:rPr>
              <a:t>with</a:t>
            </a:r>
            <a:r>
              <a:rPr dirty="0" sz="900" spc="8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nodes.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  <a:spcBef>
                <a:spcPts val="5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</a:t>
            </a:r>
            <a:r>
              <a:rPr dirty="0" baseline="9259" sz="900" spc="24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Min-Heap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10">
                <a:latin typeface="Calibri"/>
                <a:cs typeface="Calibri"/>
              </a:rPr>
              <a:t>ordering:</a:t>
            </a:r>
            <a:endParaRPr sz="900">
              <a:latin typeface="Calibri"/>
              <a:cs typeface="Calibri"/>
            </a:endParaRPr>
          </a:p>
          <a:p>
            <a:pPr algn="just" marL="246379" marR="5080">
              <a:lnSpc>
                <a:spcPct val="96400"/>
              </a:lnSpc>
              <a:spcBef>
                <a:spcPts val="145"/>
              </a:spcBef>
            </a:pPr>
            <a:r>
              <a:rPr dirty="0" baseline="6172" sz="1350" spc="44">
                <a:latin typeface="Calibri"/>
                <a:cs typeface="Calibri"/>
              </a:rPr>
              <a:t>For </a:t>
            </a:r>
            <a:r>
              <a:rPr dirty="0" baseline="6172" sz="1350" spc="15">
                <a:latin typeface="Calibri"/>
                <a:cs typeface="Calibri"/>
              </a:rPr>
              <a:t>all </a:t>
            </a:r>
            <a:r>
              <a:rPr dirty="0" baseline="6172" sz="1350" spc="0">
                <a:latin typeface="Calibri"/>
                <a:cs typeface="Calibri"/>
              </a:rPr>
              <a:t>the </a:t>
            </a:r>
            <a:r>
              <a:rPr dirty="0" baseline="6172" sz="1350" spc="52">
                <a:latin typeface="Calibri"/>
                <a:cs typeface="Calibri"/>
              </a:rPr>
              <a:t>nodes </a:t>
            </a:r>
            <a:r>
              <a:rPr dirty="0" baseline="6172" sz="1350" spc="0">
                <a:latin typeface="Calibri"/>
                <a:cs typeface="Calibri"/>
              </a:rPr>
              <a:t>in the tree, </a:t>
            </a:r>
            <a:r>
              <a:rPr dirty="0" baseline="6172" sz="1350">
                <a:latin typeface="Calibri"/>
                <a:cs typeface="Calibri"/>
              </a:rPr>
              <a:t>their </a:t>
            </a:r>
            <a:r>
              <a:rPr dirty="0" baseline="6172" sz="1350" spc="37">
                <a:latin typeface="Calibri"/>
                <a:cs typeface="Calibri"/>
              </a:rPr>
              <a:t>key </a:t>
            </a:r>
            <a:r>
              <a:rPr dirty="0" baseline="6172" sz="1350" spc="52">
                <a:latin typeface="Calibri"/>
                <a:cs typeface="Calibri"/>
              </a:rPr>
              <a:t>values </a:t>
            </a:r>
            <a:r>
              <a:rPr dirty="0" baseline="6172" sz="1350" spc="157" i="1">
                <a:latin typeface="Times New Roman"/>
                <a:cs typeface="Times New Roman"/>
              </a:rPr>
              <a:t>K</a:t>
            </a:r>
            <a:r>
              <a:rPr dirty="0" sz="600" spc="105" i="1">
                <a:latin typeface="Arial"/>
                <a:cs typeface="Arial"/>
              </a:rPr>
              <a:t>p </a:t>
            </a:r>
            <a:r>
              <a:rPr dirty="0" baseline="6172" sz="1350" spc="52">
                <a:latin typeface="Calibri"/>
                <a:cs typeface="Calibri"/>
              </a:rPr>
              <a:t>is </a:t>
            </a:r>
            <a:r>
              <a:rPr dirty="0" baseline="6172" sz="1350" spc="120" b="1">
                <a:solidFill>
                  <a:srgbClr val="0000FF"/>
                </a:solidFill>
                <a:latin typeface="Calibri"/>
                <a:cs typeface="Calibri"/>
              </a:rPr>
              <a:t>less </a:t>
            </a:r>
            <a:r>
              <a:rPr dirty="0" baseline="6172" sz="1350" spc="52" b="1">
                <a:solidFill>
                  <a:srgbClr val="0000FF"/>
                </a:solidFill>
                <a:latin typeface="Calibri"/>
                <a:cs typeface="Calibri"/>
              </a:rPr>
              <a:t>than </a:t>
            </a:r>
            <a:r>
              <a:rPr dirty="0" baseline="6172" sz="1350" spc="60" b="1">
                <a:solidFill>
                  <a:srgbClr val="0000FF"/>
                </a:solidFill>
                <a:latin typeface="Calibri"/>
                <a:cs typeface="Calibri"/>
              </a:rPr>
              <a:t>or </a:t>
            </a:r>
            <a:r>
              <a:rPr dirty="0" baseline="6172" sz="1350" spc="75" b="1">
                <a:solidFill>
                  <a:srgbClr val="0000FF"/>
                </a:solidFill>
                <a:latin typeface="Calibri"/>
                <a:cs typeface="Calibri"/>
              </a:rPr>
              <a:t>equal </a:t>
            </a:r>
            <a:r>
              <a:rPr dirty="0" baseline="6172" sz="1350" spc="37" b="1">
                <a:solidFill>
                  <a:srgbClr val="0000FF"/>
                </a:solidFill>
                <a:latin typeface="Calibri"/>
                <a:cs typeface="Calibri"/>
              </a:rPr>
              <a:t>to  </a:t>
            </a:r>
            <a:r>
              <a:rPr dirty="0" sz="900" spc="90">
                <a:latin typeface="Tahoma"/>
                <a:cs typeface="Tahoma"/>
              </a:rPr>
              <a:t>(</a:t>
            </a:r>
            <a:r>
              <a:rPr dirty="0" sz="900" spc="90" i="1">
                <a:latin typeface="Calibri"/>
                <a:cs typeface="Calibri"/>
              </a:rPr>
              <a:t>≤</a:t>
            </a:r>
            <a:r>
              <a:rPr dirty="0" sz="900" spc="90">
                <a:latin typeface="Tahoma"/>
                <a:cs typeface="Tahoma"/>
              </a:rPr>
              <a:t>)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40">
                <a:latin typeface="Calibri"/>
                <a:cs typeface="Calibri"/>
              </a:rPr>
              <a:t>keys </a:t>
            </a:r>
            <a:r>
              <a:rPr dirty="0" sz="900" spc="35">
                <a:latin typeface="Calibri"/>
                <a:cs typeface="Calibri"/>
              </a:rPr>
              <a:t>values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5">
                <a:latin typeface="Calibri"/>
                <a:cs typeface="Calibri"/>
              </a:rPr>
              <a:t>its </a:t>
            </a:r>
            <a:r>
              <a:rPr dirty="0" sz="900" spc="15">
                <a:latin typeface="Calibri"/>
                <a:cs typeface="Calibri"/>
              </a:rPr>
              <a:t>children </a:t>
            </a:r>
            <a:r>
              <a:rPr dirty="0" sz="900" spc="25">
                <a:latin typeface="Calibri"/>
                <a:cs typeface="Calibri"/>
              </a:rPr>
              <a:t>node’s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35">
                <a:latin typeface="Calibri"/>
                <a:cs typeface="Calibri"/>
              </a:rPr>
              <a:t>values </a:t>
            </a:r>
            <a:r>
              <a:rPr dirty="0" sz="900" spc="100" i="1">
                <a:latin typeface="Times New Roman"/>
                <a:cs typeface="Times New Roman"/>
              </a:rPr>
              <a:t>K</a:t>
            </a:r>
            <a:r>
              <a:rPr dirty="0" baseline="-9259" sz="900" spc="150" i="1">
                <a:latin typeface="Arial"/>
                <a:cs typeface="Arial"/>
              </a:rPr>
              <a:t>lc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100" i="1">
                <a:latin typeface="Times New Roman"/>
                <a:cs typeface="Times New Roman"/>
              </a:rPr>
              <a:t>K</a:t>
            </a:r>
            <a:r>
              <a:rPr dirty="0" baseline="-9259" sz="900" spc="150" i="1">
                <a:latin typeface="Arial"/>
                <a:cs typeface="Arial"/>
              </a:rPr>
              <a:t>rc</a:t>
            </a:r>
            <a:r>
              <a:rPr dirty="0" sz="900" spc="100">
                <a:latin typeface="Calibri"/>
                <a:cs typeface="Calibri"/>
              </a:rPr>
              <a:t>, </a:t>
            </a:r>
            <a:r>
              <a:rPr dirty="0" sz="900" spc="-20">
                <a:latin typeface="Calibri"/>
                <a:cs typeface="Calibri"/>
              </a:rPr>
              <a:t>if </a:t>
            </a:r>
            <a:r>
              <a:rPr dirty="0" sz="900" spc="5">
                <a:latin typeface="Calibri"/>
                <a:cs typeface="Calibri"/>
              </a:rPr>
              <a:t>they  </a:t>
            </a:r>
            <a:r>
              <a:rPr dirty="0" sz="900" spc="15">
                <a:latin typeface="Calibri"/>
                <a:cs typeface="Calibri"/>
              </a:rPr>
              <a:t>exist.</a:t>
            </a:r>
            <a:r>
              <a:rPr dirty="0" sz="900" spc="100">
                <a:latin typeface="Calibri"/>
                <a:cs typeface="Calibri"/>
              </a:rPr>
              <a:t> </a:t>
            </a:r>
            <a:r>
              <a:rPr dirty="0" sz="900" spc="60">
                <a:latin typeface="Calibri"/>
                <a:cs typeface="Calibri"/>
              </a:rPr>
              <a:t>E.g.</a:t>
            </a:r>
            <a:r>
              <a:rPr dirty="0" sz="900" spc="100">
                <a:latin typeface="Calibri"/>
                <a:cs typeface="Calibri"/>
              </a:rPr>
              <a:t> </a:t>
            </a:r>
            <a:r>
              <a:rPr dirty="0" sz="900" spc="105" i="1">
                <a:latin typeface="Times New Roman"/>
                <a:cs typeface="Times New Roman"/>
              </a:rPr>
              <a:t>K</a:t>
            </a:r>
            <a:r>
              <a:rPr dirty="0" baseline="-9259" sz="900" spc="157" i="1">
                <a:latin typeface="Arial"/>
                <a:cs typeface="Arial"/>
              </a:rPr>
              <a:t>p</a:t>
            </a:r>
            <a:r>
              <a:rPr dirty="0" baseline="-9259" sz="900" spc="44" i="1">
                <a:latin typeface="Arial"/>
                <a:cs typeface="Arial"/>
              </a:rPr>
              <a:t> </a:t>
            </a:r>
            <a:r>
              <a:rPr dirty="0" sz="900" spc="260" i="1">
                <a:latin typeface="Calibri"/>
                <a:cs typeface="Calibri"/>
              </a:rPr>
              <a:t>≤</a:t>
            </a:r>
            <a:r>
              <a:rPr dirty="0" sz="900" spc="50" i="1">
                <a:latin typeface="Calibri"/>
                <a:cs typeface="Calibri"/>
              </a:rPr>
              <a:t> </a:t>
            </a:r>
            <a:r>
              <a:rPr dirty="0" sz="900" spc="85" i="1">
                <a:latin typeface="Times New Roman"/>
                <a:cs typeface="Times New Roman"/>
              </a:rPr>
              <a:t>K</a:t>
            </a:r>
            <a:r>
              <a:rPr dirty="0" baseline="-9259" sz="900" spc="127" i="1">
                <a:latin typeface="Arial"/>
                <a:cs typeface="Arial"/>
              </a:rPr>
              <a:t>lc</a:t>
            </a:r>
            <a:r>
              <a:rPr dirty="0" sz="900" spc="85">
                <a:latin typeface="Calibri"/>
                <a:cs typeface="Calibri"/>
              </a:rPr>
              <a:t>,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105" i="1">
                <a:latin typeface="Times New Roman"/>
                <a:cs typeface="Times New Roman"/>
              </a:rPr>
              <a:t>K</a:t>
            </a:r>
            <a:r>
              <a:rPr dirty="0" baseline="-9259" sz="900" spc="157" i="1">
                <a:latin typeface="Arial"/>
                <a:cs typeface="Arial"/>
              </a:rPr>
              <a:t>p</a:t>
            </a:r>
            <a:r>
              <a:rPr dirty="0" baseline="-9259" sz="900" spc="44" i="1">
                <a:latin typeface="Arial"/>
                <a:cs typeface="Arial"/>
              </a:rPr>
              <a:t> </a:t>
            </a:r>
            <a:r>
              <a:rPr dirty="0" sz="900" spc="260" i="1">
                <a:latin typeface="Calibri"/>
                <a:cs typeface="Calibri"/>
              </a:rPr>
              <a:t>≤</a:t>
            </a:r>
            <a:r>
              <a:rPr dirty="0" sz="900" spc="50" i="1">
                <a:latin typeface="Calibri"/>
                <a:cs typeface="Calibri"/>
              </a:rPr>
              <a:t> </a:t>
            </a:r>
            <a:r>
              <a:rPr dirty="0" sz="900" spc="100" i="1">
                <a:latin typeface="Times New Roman"/>
                <a:cs typeface="Times New Roman"/>
              </a:rPr>
              <a:t>K</a:t>
            </a:r>
            <a:r>
              <a:rPr dirty="0" baseline="-9259" sz="900" spc="150" i="1">
                <a:latin typeface="Arial"/>
                <a:cs typeface="Arial"/>
              </a:rPr>
              <a:t>rc</a:t>
            </a:r>
            <a:r>
              <a:rPr dirty="0" sz="900" spc="10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  <a:spcBef>
                <a:spcPts val="1430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</a:t>
            </a:r>
            <a:r>
              <a:rPr dirty="0" baseline="9259" sz="900" spc="225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900" spc="35" i="1">
                <a:solidFill>
                  <a:srgbClr val="0000FF"/>
                </a:solidFill>
                <a:latin typeface="Calibri"/>
                <a:cs typeface="Calibri"/>
              </a:rPr>
              <a:t>Max-Heap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10">
                <a:latin typeface="Calibri"/>
                <a:cs typeface="Calibri"/>
              </a:rPr>
              <a:t>ordering:</a:t>
            </a:r>
            <a:endParaRPr sz="900">
              <a:latin typeface="Calibri"/>
              <a:cs typeface="Calibri"/>
            </a:endParaRPr>
          </a:p>
          <a:p>
            <a:pPr marL="246379" marR="198755">
              <a:lnSpc>
                <a:spcPct val="96400"/>
              </a:lnSpc>
              <a:spcBef>
                <a:spcPts val="150"/>
              </a:spcBef>
            </a:pPr>
            <a:r>
              <a:rPr dirty="0" baseline="6172" sz="1350" spc="44">
                <a:latin typeface="Calibri"/>
                <a:cs typeface="Calibri"/>
              </a:rPr>
              <a:t>For </a:t>
            </a:r>
            <a:r>
              <a:rPr dirty="0" baseline="6172" sz="1350" spc="15">
                <a:latin typeface="Calibri"/>
                <a:cs typeface="Calibri"/>
              </a:rPr>
              <a:t>all </a:t>
            </a:r>
            <a:r>
              <a:rPr dirty="0" baseline="6172" sz="1350" spc="0">
                <a:latin typeface="Calibri"/>
                <a:cs typeface="Calibri"/>
              </a:rPr>
              <a:t>the </a:t>
            </a:r>
            <a:r>
              <a:rPr dirty="0" baseline="6172" sz="1350" spc="52">
                <a:latin typeface="Calibri"/>
                <a:cs typeface="Calibri"/>
              </a:rPr>
              <a:t>nodes </a:t>
            </a:r>
            <a:r>
              <a:rPr dirty="0" baseline="6172" sz="1350" spc="0">
                <a:latin typeface="Calibri"/>
                <a:cs typeface="Calibri"/>
              </a:rPr>
              <a:t>in the tree, </a:t>
            </a:r>
            <a:r>
              <a:rPr dirty="0" baseline="6172" sz="1350">
                <a:latin typeface="Calibri"/>
                <a:cs typeface="Calibri"/>
              </a:rPr>
              <a:t>their </a:t>
            </a:r>
            <a:r>
              <a:rPr dirty="0" baseline="6172" sz="1350" spc="37">
                <a:latin typeface="Calibri"/>
                <a:cs typeface="Calibri"/>
              </a:rPr>
              <a:t>key </a:t>
            </a:r>
            <a:r>
              <a:rPr dirty="0" baseline="6172" sz="1350" spc="52">
                <a:latin typeface="Calibri"/>
                <a:cs typeface="Calibri"/>
              </a:rPr>
              <a:t>values </a:t>
            </a:r>
            <a:r>
              <a:rPr dirty="0" baseline="6172" sz="1350" spc="157" i="1">
                <a:latin typeface="Times New Roman"/>
                <a:cs typeface="Times New Roman"/>
              </a:rPr>
              <a:t>K</a:t>
            </a:r>
            <a:r>
              <a:rPr dirty="0" sz="600" spc="105" i="1">
                <a:latin typeface="Arial"/>
                <a:cs typeface="Arial"/>
              </a:rPr>
              <a:t>p </a:t>
            </a:r>
            <a:r>
              <a:rPr dirty="0" baseline="6172" sz="1350" spc="52">
                <a:latin typeface="Calibri"/>
                <a:cs typeface="Calibri"/>
              </a:rPr>
              <a:t>is </a:t>
            </a:r>
            <a:r>
              <a:rPr dirty="0" baseline="6172" sz="1350" spc="52" b="1">
                <a:solidFill>
                  <a:srgbClr val="0000FF"/>
                </a:solidFill>
                <a:latin typeface="Calibri"/>
                <a:cs typeface="Calibri"/>
              </a:rPr>
              <a:t>greater than </a:t>
            </a:r>
            <a:r>
              <a:rPr dirty="0" baseline="6172" sz="1350" spc="60" b="1">
                <a:solidFill>
                  <a:srgbClr val="0000FF"/>
                </a:solidFill>
                <a:latin typeface="Calibri"/>
                <a:cs typeface="Calibri"/>
              </a:rPr>
              <a:t>or 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equal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dirty="0" sz="900" spc="90">
                <a:latin typeface="Tahoma"/>
                <a:cs typeface="Tahoma"/>
              </a:rPr>
              <a:t>(</a:t>
            </a:r>
            <a:r>
              <a:rPr dirty="0" sz="900" spc="90" i="1">
                <a:latin typeface="Calibri"/>
                <a:cs typeface="Calibri"/>
              </a:rPr>
              <a:t>≥</a:t>
            </a:r>
            <a:r>
              <a:rPr dirty="0" sz="900" spc="90">
                <a:latin typeface="Tahoma"/>
                <a:cs typeface="Tahoma"/>
              </a:rPr>
              <a:t>)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35">
                <a:latin typeface="Calibri"/>
                <a:cs typeface="Calibri"/>
              </a:rPr>
              <a:t>values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5">
                <a:latin typeface="Calibri"/>
                <a:cs typeface="Calibri"/>
              </a:rPr>
              <a:t>its </a:t>
            </a:r>
            <a:r>
              <a:rPr dirty="0" sz="900" spc="15">
                <a:latin typeface="Calibri"/>
                <a:cs typeface="Calibri"/>
              </a:rPr>
              <a:t>children </a:t>
            </a:r>
            <a:r>
              <a:rPr dirty="0" sz="900" spc="25">
                <a:latin typeface="Calibri"/>
                <a:cs typeface="Calibri"/>
              </a:rPr>
              <a:t>node’s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35">
                <a:latin typeface="Calibri"/>
                <a:cs typeface="Calibri"/>
              </a:rPr>
              <a:t>values </a:t>
            </a:r>
            <a:r>
              <a:rPr dirty="0" sz="900" spc="100" i="1">
                <a:latin typeface="Times New Roman"/>
                <a:cs typeface="Times New Roman"/>
              </a:rPr>
              <a:t>K</a:t>
            </a:r>
            <a:r>
              <a:rPr dirty="0" baseline="-9259" sz="900" spc="150" i="1">
                <a:latin typeface="Arial"/>
                <a:cs typeface="Arial"/>
              </a:rPr>
              <a:t>lc </a:t>
            </a:r>
            <a:r>
              <a:rPr dirty="0" sz="900" spc="30">
                <a:latin typeface="Calibri"/>
                <a:cs typeface="Calibri"/>
              </a:rPr>
              <a:t>and  </a:t>
            </a:r>
            <a:r>
              <a:rPr dirty="0" sz="900" spc="100" i="1">
                <a:latin typeface="Times New Roman"/>
                <a:cs typeface="Times New Roman"/>
              </a:rPr>
              <a:t>K</a:t>
            </a:r>
            <a:r>
              <a:rPr dirty="0" baseline="-9259" sz="900" spc="150" i="1">
                <a:latin typeface="Arial"/>
                <a:cs typeface="Arial"/>
              </a:rPr>
              <a:t>rc</a:t>
            </a:r>
            <a:r>
              <a:rPr dirty="0" sz="900" spc="100">
                <a:latin typeface="Calibri"/>
                <a:cs typeface="Calibri"/>
              </a:rPr>
              <a:t>,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if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they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exist.</a:t>
            </a:r>
            <a:r>
              <a:rPr dirty="0" sz="900" spc="100">
                <a:latin typeface="Calibri"/>
                <a:cs typeface="Calibri"/>
              </a:rPr>
              <a:t> </a:t>
            </a:r>
            <a:r>
              <a:rPr dirty="0" sz="900" spc="60">
                <a:latin typeface="Calibri"/>
                <a:cs typeface="Calibri"/>
              </a:rPr>
              <a:t>E.g.</a:t>
            </a:r>
            <a:r>
              <a:rPr dirty="0" sz="900" spc="100">
                <a:latin typeface="Calibri"/>
                <a:cs typeface="Calibri"/>
              </a:rPr>
              <a:t> </a:t>
            </a:r>
            <a:r>
              <a:rPr dirty="0" sz="900" spc="105" i="1">
                <a:latin typeface="Times New Roman"/>
                <a:cs typeface="Times New Roman"/>
              </a:rPr>
              <a:t>K</a:t>
            </a:r>
            <a:r>
              <a:rPr dirty="0" baseline="-9259" sz="900" spc="157" i="1">
                <a:latin typeface="Arial"/>
                <a:cs typeface="Arial"/>
              </a:rPr>
              <a:t>p</a:t>
            </a:r>
            <a:r>
              <a:rPr dirty="0" baseline="-9259" sz="900" spc="44" i="1">
                <a:latin typeface="Arial"/>
                <a:cs typeface="Arial"/>
              </a:rPr>
              <a:t> </a:t>
            </a:r>
            <a:r>
              <a:rPr dirty="0" sz="900" spc="260" i="1">
                <a:latin typeface="Calibri"/>
                <a:cs typeface="Calibri"/>
              </a:rPr>
              <a:t>≥</a:t>
            </a:r>
            <a:r>
              <a:rPr dirty="0" sz="900" spc="50" i="1">
                <a:latin typeface="Calibri"/>
                <a:cs typeface="Calibri"/>
              </a:rPr>
              <a:t> </a:t>
            </a:r>
            <a:r>
              <a:rPr dirty="0" sz="900" spc="85" i="1">
                <a:latin typeface="Times New Roman"/>
                <a:cs typeface="Times New Roman"/>
              </a:rPr>
              <a:t>K</a:t>
            </a:r>
            <a:r>
              <a:rPr dirty="0" baseline="-9259" sz="900" spc="127" i="1">
                <a:latin typeface="Arial"/>
                <a:cs typeface="Arial"/>
              </a:rPr>
              <a:t>lc</a:t>
            </a:r>
            <a:r>
              <a:rPr dirty="0" sz="900" spc="85">
                <a:latin typeface="Calibri"/>
                <a:cs typeface="Calibri"/>
              </a:rPr>
              <a:t>,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105" i="1">
                <a:latin typeface="Times New Roman"/>
                <a:cs typeface="Times New Roman"/>
              </a:rPr>
              <a:t>K</a:t>
            </a:r>
            <a:r>
              <a:rPr dirty="0" baseline="-9259" sz="900" spc="157" i="1">
                <a:latin typeface="Arial"/>
                <a:cs typeface="Arial"/>
              </a:rPr>
              <a:t>p</a:t>
            </a:r>
            <a:r>
              <a:rPr dirty="0" baseline="-9259" sz="900" spc="44" i="1">
                <a:latin typeface="Arial"/>
                <a:cs typeface="Arial"/>
              </a:rPr>
              <a:t> </a:t>
            </a:r>
            <a:r>
              <a:rPr dirty="0" sz="900" spc="260" i="1">
                <a:latin typeface="Calibri"/>
                <a:cs typeface="Calibri"/>
              </a:rPr>
              <a:t>≥</a:t>
            </a:r>
            <a:r>
              <a:rPr dirty="0" sz="900" spc="50" i="1">
                <a:latin typeface="Calibri"/>
                <a:cs typeface="Calibri"/>
              </a:rPr>
              <a:t> </a:t>
            </a:r>
            <a:r>
              <a:rPr dirty="0" sz="900" spc="100" i="1">
                <a:latin typeface="Times New Roman"/>
                <a:cs typeface="Times New Roman"/>
              </a:rPr>
              <a:t>K</a:t>
            </a:r>
            <a:r>
              <a:rPr dirty="0" baseline="-9259" sz="900" spc="150" i="1">
                <a:latin typeface="Arial"/>
                <a:cs typeface="Arial"/>
              </a:rPr>
              <a:t>rc</a:t>
            </a:r>
            <a:r>
              <a:rPr dirty="0" sz="900" spc="10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 marR="123189">
              <a:lnSpc>
                <a:spcPct val="101000"/>
              </a:lnSpc>
              <a:spcBef>
                <a:spcPts val="1205"/>
              </a:spcBef>
            </a:pPr>
            <a:r>
              <a:rPr dirty="0" sz="900" spc="75" b="1">
                <a:solidFill>
                  <a:srgbClr val="FF0000"/>
                </a:solidFill>
                <a:latin typeface="Calibri"/>
                <a:cs typeface="Calibri"/>
              </a:rPr>
              <a:t>NOTE: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15">
                <a:latin typeface="Calibri"/>
                <a:cs typeface="Calibri"/>
              </a:rPr>
              <a:t>no </a:t>
            </a:r>
            <a:r>
              <a:rPr dirty="0" sz="900" spc="5">
                <a:latin typeface="Calibri"/>
                <a:cs typeface="Calibri"/>
              </a:rPr>
              <a:t>direct </a:t>
            </a:r>
            <a:r>
              <a:rPr dirty="0" sz="900" spc="10">
                <a:latin typeface="Calibri"/>
                <a:cs typeface="Calibri"/>
              </a:rPr>
              <a:t>relationship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50">
                <a:latin typeface="Calibri"/>
                <a:cs typeface="Calibri"/>
              </a:rPr>
              <a:t>defned </a:t>
            </a:r>
            <a:r>
              <a:rPr dirty="0" sz="900" spc="15">
                <a:latin typeface="Calibri"/>
                <a:cs typeface="Calibri"/>
              </a:rPr>
              <a:t>between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node’s </a:t>
            </a:r>
            <a:r>
              <a:rPr dirty="0" sz="900" spc="-10">
                <a:latin typeface="Calibri"/>
                <a:cs typeface="Calibri"/>
              </a:rPr>
              <a:t>left </a:t>
            </a:r>
            <a:r>
              <a:rPr dirty="0" sz="900" spc="-20">
                <a:latin typeface="Calibri"/>
                <a:cs typeface="Calibri"/>
              </a:rPr>
              <a:t>&amp; </a:t>
            </a:r>
            <a:r>
              <a:rPr dirty="0" sz="900" spc="0">
                <a:latin typeface="Calibri"/>
                <a:cs typeface="Calibri"/>
              </a:rPr>
              <a:t>right  </a:t>
            </a:r>
            <a:r>
              <a:rPr dirty="0" sz="900" spc="10">
                <a:latin typeface="Calibri"/>
                <a:cs typeface="Calibri"/>
              </a:rPr>
              <a:t>children’s 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key </a:t>
            </a:r>
            <a:r>
              <a:rPr dirty="0" sz="900" spc="30">
                <a:latin typeface="Calibri"/>
                <a:cs typeface="Calibri"/>
              </a:rPr>
              <a:t>values, </a:t>
            </a:r>
            <a:r>
              <a:rPr dirty="0" sz="900" spc="25">
                <a:latin typeface="Calibri"/>
                <a:cs typeface="Calibri"/>
              </a:rPr>
              <a:t>except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5">
                <a:latin typeface="Calibri"/>
                <a:cs typeface="Calibri"/>
              </a:rPr>
              <a:t>they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0">
                <a:latin typeface="Calibri"/>
                <a:cs typeface="Calibri"/>
              </a:rPr>
              <a:t>either both </a:t>
            </a:r>
            <a:r>
              <a:rPr dirty="0" sz="900" spc="260" i="1">
                <a:latin typeface="Calibri"/>
                <a:cs typeface="Calibri"/>
              </a:rPr>
              <a:t>≤ </a:t>
            </a:r>
            <a:r>
              <a:rPr dirty="0" sz="900">
                <a:latin typeface="Calibri"/>
                <a:cs typeface="Calibri"/>
              </a:rPr>
              <a:t>or </a:t>
            </a:r>
            <a:r>
              <a:rPr dirty="0" sz="900" spc="0">
                <a:latin typeface="Calibri"/>
                <a:cs typeface="Calibri"/>
              </a:rPr>
              <a:t>both </a:t>
            </a:r>
            <a:r>
              <a:rPr dirty="0" sz="900" spc="260" i="1">
                <a:latin typeface="Calibri"/>
                <a:cs typeface="Calibri"/>
              </a:rPr>
              <a:t>≥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>
                <a:latin typeface="Calibri"/>
                <a:cs typeface="Calibri"/>
              </a:rPr>
              <a:t>their  </a:t>
            </a:r>
            <a:r>
              <a:rPr dirty="0" sz="900" spc="10">
                <a:latin typeface="Calibri"/>
                <a:cs typeface="Calibri"/>
              </a:rPr>
              <a:t>parent’s 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key </a:t>
            </a:r>
            <a:r>
              <a:rPr dirty="0" sz="900" spc="25">
                <a:latin typeface="Calibri"/>
                <a:cs typeface="Calibri"/>
              </a:rPr>
              <a:t>value,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5">
                <a:latin typeface="Calibri"/>
                <a:cs typeface="Calibri"/>
              </a:rPr>
              <a:t>Min-heap </a:t>
            </a:r>
            <a:r>
              <a:rPr dirty="0" sz="900" spc="-20">
                <a:latin typeface="Calibri"/>
                <a:cs typeface="Calibri"/>
              </a:rPr>
              <a:t>&amp; </a:t>
            </a:r>
            <a:r>
              <a:rPr dirty="0" sz="900" spc="30">
                <a:latin typeface="Calibri"/>
                <a:cs typeface="Calibri"/>
              </a:rPr>
              <a:t>Max-heap</a:t>
            </a:r>
            <a:r>
              <a:rPr dirty="0" sz="900" spc="-120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respectively.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79565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85"/>
              <a:t>A</a:t>
            </a:r>
            <a:r>
              <a:rPr dirty="0" spc="-15"/>
              <a:t> </a:t>
            </a:r>
            <a:r>
              <a:rPr dirty="0" spc="50"/>
              <a:t>Max-Heap</a:t>
            </a:r>
          </a:p>
        </p:txBody>
      </p:sp>
      <p:sp>
        <p:nvSpPr>
          <p:cNvPr id="3" name="object 3"/>
          <p:cNvSpPr/>
          <p:nvPr/>
        </p:nvSpPr>
        <p:spPr>
          <a:xfrm>
            <a:off x="2204721" y="1445820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0" y="191335"/>
                </a:moveTo>
                <a:lnTo>
                  <a:pt x="191335" y="191335"/>
                </a:lnTo>
                <a:lnTo>
                  <a:pt x="191335" y="0"/>
                </a:lnTo>
                <a:lnTo>
                  <a:pt x="0" y="0"/>
                </a:lnTo>
                <a:lnTo>
                  <a:pt x="0" y="191335"/>
                </a:lnTo>
                <a:close/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8736" y="1445820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0" y="191335"/>
                </a:moveTo>
                <a:lnTo>
                  <a:pt x="191338" y="191335"/>
                </a:lnTo>
                <a:lnTo>
                  <a:pt x="191338" y="0"/>
                </a:lnTo>
                <a:lnTo>
                  <a:pt x="0" y="0"/>
                </a:lnTo>
                <a:lnTo>
                  <a:pt x="0" y="191335"/>
                </a:lnTo>
                <a:close/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52744" y="1445820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69">
                <a:moveTo>
                  <a:pt x="0" y="191335"/>
                </a:moveTo>
                <a:lnTo>
                  <a:pt x="191335" y="191335"/>
                </a:lnTo>
                <a:lnTo>
                  <a:pt x="191335" y="0"/>
                </a:lnTo>
                <a:lnTo>
                  <a:pt x="0" y="0"/>
                </a:lnTo>
                <a:lnTo>
                  <a:pt x="0" y="191335"/>
                </a:lnTo>
                <a:close/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5740" y="1063147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69">
                <a:moveTo>
                  <a:pt x="0" y="191335"/>
                </a:moveTo>
                <a:lnTo>
                  <a:pt x="191335" y="191335"/>
                </a:lnTo>
                <a:lnTo>
                  <a:pt x="191335" y="0"/>
                </a:lnTo>
                <a:lnTo>
                  <a:pt x="0" y="0"/>
                </a:lnTo>
                <a:lnTo>
                  <a:pt x="0" y="191335"/>
                </a:lnTo>
                <a:close/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17717" y="1063147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0" y="191335"/>
                </a:moveTo>
                <a:lnTo>
                  <a:pt x="191335" y="191335"/>
                </a:lnTo>
                <a:lnTo>
                  <a:pt x="191335" y="0"/>
                </a:lnTo>
                <a:lnTo>
                  <a:pt x="0" y="0"/>
                </a:lnTo>
                <a:lnTo>
                  <a:pt x="0" y="191335"/>
                </a:lnTo>
                <a:close/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91725" y="680473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0" y="191335"/>
                </a:moveTo>
                <a:lnTo>
                  <a:pt x="191338" y="191335"/>
                </a:lnTo>
                <a:lnTo>
                  <a:pt x="191338" y="0"/>
                </a:lnTo>
                <a:lnTo>
                  <a:pt x="0" y="0"/>
                </a:lnTo>
                <a:lnTo>
                  <a:pt x="0" y="191335"/>
                </a:lnTo>
                <a:close/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43704" y="1445820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0" y="191335"/>
                </a:moveTo>
                <a:lnTo>
                  <a:pt x="191338" y="191335"/>
                </a:lnTo>
                <a:lnTo>
                  <a:pt x="191338" y="0"/>
                </a:lnTo>
                <a:lnTo>
                  <a:pt x="0" y="0"/>
                </a:lnTo>
                <a:lnTo>
                  <a:pt x="0" y="191335"/>
                </a:lnTo>
                <a:close/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56701" y="1828494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0" y="191335"/>
                </a:moveTo>
                <a:lnTo>
                  <a:pt x="191335" y="191335"/>
                </a:lnTo>
                <a:lnTo>
                  <a:pt x="191335" y="0"/>
                </a:lnTo>
                <a:lnTo>
                  <a:pt x="0" y="0"/>
                </a:lnTo>
                <a:lnTo>
                  <a:pt x="0" y="191335"/>
                </a:lnTo>
                <a:close/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17717" y="1809359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0" y="191338"/>
                </a:moveTo>
                <a:lnTo>
                  <a:pt x="191335" y="191338"/>
                </a:lnTo>
                <a:lnTo>
                  <a:pt x="191335" y="0"/>
                </a:lnTo>
                <a:lnTo>
                  <a:pt x="0" y="0"/>
                </a:lnTo>
                <a:lnTo>
                  <a:pt x="0" y="191338"/>
                </a:lnTo>
                <a:close/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30711" y="1809359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0" y="191338"/>
                </a:moveTo>
                <a:lnTo>
                  <a:pt x="191338" y="191338"/>
                </a:lnTo>
                <a:lnTo>
                  <a:pt x="191338" y="0"/>
                </a:lnTo>
                <a:lnTo>
                  <a:pt x="0" y="0"/>
                </a:lnTo>
                <a:lnTo>
                  <a:pt x="0" y="191338"/>
                </a:lnTo>
                <a:close/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78736" y="2096366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0" y="191335"/>
                </a:moveTo>
                <a:lnTo>
                  <a:pt x="191338" y="191335"/>
                </a:lnTo>
                <a:lnTo>
                  <a:pt x="191338" y="0"/>
                </a:lnTo>
                <a:lnTo>
                  <a:pt x="0" y="0"/>
                </a:lnTo>
                <a:lnTo>
                  <a:pt x="0" y="191335"/>
                </a:lnTo>
                <a:close/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13387" y="871809"/>
            <a:ext cx="478790" cy="191770"/>
          </a:xfrm>
          <a:custGeom>
            <a:avLst/>
            <a:gdLst/>
            <a:ahLst/>
            <a:cxnLst/>
            <a:rect l="l" t="t" r="r" b="b"/>
            <a:pathLst>
              <a:path w="478789" h="191769">
                <a:moveTo>
                  <a:pt x="478337" y="0"/>
                </a:moveTo>
                <a:lnTo>
                  <a:pt x="0" y="191333"/>
                </a:lnTo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83066" y="871809"/>
            <a:ext cx="478790" cy="191770"/>
          </a:xfrm>
          <a:custGeom>
            <a:avLst/>
            <a:gdLst/>
            <a:ahLst/>
            <a:cxnLst/>
            <a:rect l="l" t="t" r="r" b="b"/>
            <a:pathLst>
              <a:path w="478789" h="191769">
                <a:moveTo>
                  <a:pt x="0" y="0"/>
                </a:moveTo>
                <a:lnTo>
                  <a:pt x="478344" y="191333"/>
                </a:lnTo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74399" y="1254483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191340" y="0"/>
                </a:moveTo>
                <a:lnTo>
                  <a:pt x="0" y="191333"/>
                </a:lnTo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47299" y="1244702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69">
                <a:moveTo>
                  <a:pt x="191333" y="191340"/>
                </a:moveTo>
                <a:lnTo>
                  <a:pt x="0" y="0"/>
                </a:lnTo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99277" y="1244702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191333" y="191340"/>
                </a:moveTo>
                <a:lnTo>
                  <a:pt x="0" y="0"/>
                </a:lnTo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38099" y="1251081"/>
            <a:ext cx="478790" cy="191770"/>
          </a:xfrm>
          <a:custGeom>
            <a:avLst/>
            <a:gdLst/>
            <a:ahLst/>
            <a:cxnLst/>
            <a:rect l="l" t="t" r="r" b="b"/>
            <a:pathLst>
              <a:path w="478789" h="191769">
                <a:moveTo>
                  <a:pt x="478342" y="0"/>
                </a:moveTo>
                <a:lnTo>
                  <a:pt x="0" y="191340"/>
                </a:lnTo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52369" y="1637156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191335" y="0"/>
                </a:moveTo>
                <a:lnTo>
                  <a:pt x="0" y="191338"/>
                </a:lnTo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25263" y="1627376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191338" y="191338"/>
                </a:moveTo>
                <a:lnTo>
                  <a:pt x="0" y="0"/>
                </a:lnTo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22743" y="1627376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191333" y="0"/>
                </a:moveTo>
                <a:lnTo>
                  <a:pt x="0" y="191338"/>
                </a:lnTo>
              </a:path>
            </a:pathLst>
          </a:custGeom>
          <a:ln w="3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239644" y="1459800"/>
            <a:ext cx="116839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0" b="1" i="1">
                <a:latin typeface="Times New Roman"/>
                <a:cs typeface="Times New Roman"/>
              </a:rPr>
              <a:t>K</a:t>
            </a:r>
            <a:r>
              <a:rPr dirty="0" baseline="-16666" sz="750" spc="15" b="1" i="1">
                <a:latin typeface="Times New Roman"/>
                <a:cs typeface="Times New Roman"/>
              </a:rPr>
              <a:t>5</a:t>
            </a:r>
            <a:endParaRPr baseline="-16666" sz="7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41</a:t>
            </a:fld>
            <a:r>
              <a:rPr dirty="0" spc="-5"/>
              <a:t>/57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813658" y="1459800"/>
            <a:ext cx="116839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0" b="1" i="1">
                <a:latin typeface="Times New Roman"/>
                <a:cs typeface="Times New Roman"/>
              </a:rPr>
              <a:t>K</a:t>
            </a:r>
            <a:r>
              <a:rPr dirty="0" baseline="-16666" sz="750" spc="15" b="1" i="1">
                <a:latin typeface="Times New Roman"/>
                <a:cs typeface="Times New Roman"/>
              </a:rPr>
              <a:t>6</a:t>
            </a:r>
            <a:endParaRPr baseline="-16666" sz="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7673" y="1459800"/>
            <a:ext cx="116839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0" b="1" i="1">
                <a:latin typeface="Times New Roman"/>
                <a:cs typeface="Times New Roman"/>
              </a:rPr>
              <a:t>K</a:t>
            </a:r>
            <a:r>
              <a:rPr dirty="0" baseline="-16666" sz="750" spc="15" b="1" i="1">
                <a:latin typeface="Times New Roman"/>
                <a:cs typeface="Times New Roman"/>
              </a:rPr>
              <a:t>7</a:t>
            </a:r>
            <a:endParaRPr baseline="-16666" sz="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00669" y="1077126"/>
            <a:ext cx="116839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0" b="1" i="1">
                <a:latin typeface="Times New Roman"/>
                <a:cs typeface="Times New Roman"/>
              </a:rPr>
              <a:t>K</a:t>
            </a:r>
            <a:r>
              <a:rPr dirty="0" baseline="-16666" sz="750" spc="15" b="1" i="1">
                <a:latin typeface="Times New Roman"/>
                <a:cs typeface="Times New Roman"/>
              </a:rPr>
              <a:t>3</a:t>
            </a:r>
            <a:endParaRPr baseline="-16666" sz="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2646" y="1077126"/>
            <a:ext cx="116839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0" b="1" i="1">
                <a:latin typeface="Times New Roman"/>
                <a:cs typeface="Times New Roman"/>
              </a:rPr>
              <a:t>K</a:t>
            </a:r>
            <a:r>
              <a:rPr dirty="0" baseline="-16666" sz="750" spc="15" b="1" i="1">
                <a:latin typeface="Times New Roman"/>
                <a:cs typeface="Times New Roman"/>
              </a:rPr>
              <a:t>2</a:t>
            </a:r>
            <a:endParaRPr baseline="-16666" sz="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294" y="215459"/>
            <a:ext cx="3488690" cy="6178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0">
                <a:latin typeface="Calibri"/>
                <a:cs typeface="Calibri"/>
              </a:rPr>
              <a:t>following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heap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100" i="1">
                <a:latin typeface="Times New Roman"/>
                <a:cs typeface="Times New Roman"/>
              </a:rPr>
              <a:t>n </a:t>
            </a:r>
            <a:r>
              <a:rPr dirty="0" sz="900" spc="35">
                <a:latin typeface="Calibri"/>
                <a:cs typeface="Calibri"/>
              </a:rPr>
              <a:t>nodes is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complete </a:t>
            </a:r>
            <a:r>
              <a:rPr dirty="0" sz="900" spc="-20">
                <a:latin typeface="Calibri"/>
                <a:cs typeface="Calibri"/>
              </a:rPr>
              <a:t>&amp;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node key</a:t>
            </a:r>
            <a:r>
              <a:rPr dirty="0" sz="90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values: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6172" sz="1350" spc="150" i="1">
                <a:latin typeface="Times New Roman"/>
                <a:cs typeface="Times New Roman"/>
              </a:rPr>
              <a:t>K</a:t>
            </a:r>
            <a:r>
              <a:rPr dirty="0" sz="600" spc="100">
                <a:latin typeface="PMingLiU"/>
                <a:cs typeface="PMingLiU"/>
              </a:rPr>
              <a:t>1</a:t>
            </a:r>
            <a:r>
              <a:rPr dirty="0" baseline="6172" sz="1350" spc="150" i="1">
                <a:latin typeface="Times New Roman"/>
                <a:cs typeface="Times New Roman"/>
              </a:rPr>
              <a:t>, K</a:t>
            </a:r>
            <a:r>
              <a:rPr dirty="0" sz="600" spc="100">
                <a:latin typeface="PMingLiU"/>
                <a:cs typeface="PMingLiU"/>
              </a:rPr>
              <a:t>2</a:t>
            </a:r>
            <a:r>
              <a:rPr dirty="0" baseline="6172" sz="1350" spc="150" i="1">
                <a:latin typeface="Times New Roman"/>
                <a:cs typeface="Times New Roman"/>
              </a:rPr>
              <a:t>, </a:t>
            </a:r>
            <a:r>
              <a:rPr dirty="0" baseline="6172" sz="1350" spc="37" i="1">
                <a:latin typeface="Times New Roman"/>
                <a:cs typeface="Times New Roman"/>
              </a:rPr>
              <a:t>. . . , </a:t>
            </a:r>
            <a:r>
              <a:rPr dirty="0" baseline="6172" sz="1350" spc="165" i="1">
                <a:latin typeface="Times New Roman"/>
                <a:cs typeface="Times New Roman"/>
              </a:rPr>
              <a:t>K</a:t>
            </a:r>
            <a:r>
              <a:rPr dirty="0" sz="600" spc="110" i="1">
                <a:latin typeface="Arial"/>
                <a:cs typeface="Arial"/>
              </a:rPr>
              <a:t>n</a:t>
            </a:r>
            <a:r>
              <a:rPr dirty="0" baseline="6172" sz="1350" spc="165">
                <a:latin typeface="Calibri"/>
                <a:cs typeface="Calibri"/>
              </a:rPr>
              <a:t>, </a:t>
            </a:r>
            <a:r>
              <a:rPr dirty="0" baseline="6172" sz="1350" spc="37">
                <a:latin typeface="Calibri"/>
                <a:cs typeface="Calibri"/>
              </a:rPr>
              <a:t>satisfy </a:t>
            </a:r>
            <a:r>
              <a:rPr dirty="0" baseline="6172" sz="1350" spc="0">
                <a:latin typeface="Calibri"/>
                <a:cs typeface="Calibri"/>
              </a:rPr>
              <a:t>the </a:t>
            </a:r>
            <a:r>
              <a:rPr dirty="0" baseline="6172" sz="1350" spc="52">
                <a:latin typeface="Calibri"/>
                <a:cs typeface="Calibri"/>
              </a:rPr>
              <a:t>Max-Heap </a:t>
            </a:r>
            <a:r>
              <a:rPr dirty="0" baseline="6172" sz="1350" spc="75" b="1">
                <a:solidFill>
                  <a:srgbClr val="0000FF"/>
                </a:solidFill>
                <a:latin typeface="Calibri"/>
                <a:cs typeface="Calibri"/>
              </a:rPr>
              <a:t>key </a:t>
            </a:r>
            <a:r>
              <a:rPr dirty="0" baseline="6172" sz="1350" spc="75" b="1">
                <a:solidFill>
                  <a:srgbClr val="0000FF"/>
                </a:solidFill>
                <a:latin typeface="Calibri"/>
                <a:cs typeface="Calibri"/>
              </a:rPr>
              <a:t>ordering</a:t>
            </a:r>
            <a:r>
              <a:rPr dirty="0" baseline="6172" sz="1350" spc="2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baseline="6172" sz="1350" spc="0">
                <a:latin typeface="Calibri"/>
                <a:cs typeface="Calibri"/>
              </a:rPr>
              <a:t>property.</a:t>
            </a:r>
            <a:endParaRPr baseline="6172"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L="986155">
              <a:lnSpc>
                <a:spcPct val="100000"/>
              </a:lnSpc>
            </a:pPr>
            <a:r>
              <a:rPr dirty="0" sz="750" spc="-20" b="1" i="1">
                <a:latin typeface="Times New Roman"/>
                <a:cs typeface="Times New Roman"/>
              </a:rPr>
              <a:t>K</a:t>
            </a:r>
            <a:r>
              <a:rPr dirty="0" baseline="-16666" sz="750" spc="-30" b="1" i="1">
                <a:latin typeface="Times New Roman"/>
                <a:cs typeface="Times New Roman"/>
              </a:rPr>
              <a:t>1</a:t>
            </a:r>
            <a:endParaRPr baseline="-16666" sz="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78638" y="1459800"/>
            <a:ext cx="116839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0" b="1" i="1">
                <a:latin typeface="Times New Roman"/>
                <a:cs typeface="Times New Roman"/>
              </a:rPr>
              <a:t>K</a:t>
            </a:r>
            <a:r>
              <a:rPr dirty="0" baseline="-16666" sz="750" spc="15" b="1" i="1">
                <a:latin typeface="Times New Roman"/>
                <a:cs typeface="Times New Roman"/>
              </a:rPr>
              <a:t>4</a:t>
            </a:r>
            <a:endParaRPr baseline="-16666" sz="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49038" y="1888605"/>
            <a:ext cx="59690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00" spc="10" b="1" i="1">
                <a:latin typeface="Times New Roman"/>
                <a:cs typeface="Times New Roman"/>
              </a:rPr>
              <a:t>8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1634" y="1842481"/>
            <a:ext cx="88900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 b="1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33516" y="1842481"/>
            <a:ext cx="15049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1111" sz="1125" spc="-75" b="1" i="1">
                <a:latin typeface="Times New Roman"/>
                <a:cs typeface="Times New Roman"/>
              </a:rPr>
              <a:t>K</a:t>
            </a:r>
            <a:r>
              <a:rPr dirty="0" sz="500" spc="10" b="1" i="1">
                <a:latin typeface="Times New Roman"/>
                <a:cs typeface="Times New Roman"/>
              </a:rPr>
              <a:t>10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65649" y="1823351"/>
            <a:ext cx="116839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0" b="1" i="1">
                <a:latin typeface="Times New Roman"/>
                <a:cs typeface="Times New Roman"/>
              </a:rPr>
              <a:t>K</a:t>
            </a:r>
            <a:r>
              <a:rPr dirty="0" baseline="-16666" sz="750" spc="15" b="1" i="1">
                <a:latin typeface="Times New Roman"/>
                <a:cs typeface="Times New Roman"/>
              </a:rPr>
              <a:t>9</a:t>
            </a:r>
            <a:endParaRPr baseline="-16666" sz="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8338" y="1711204"/>
            <a:ext cx="14732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0" b="1" i="1">
                <a:latin typeface="Times New Roman"/>
                <a:cs typeface="Times New Roman"/>
              </a:rPr>
              <a:t>...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33540" y="2076970"/>
            <a:ext cx="187960" cy="1473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35"/>
              </a:lnSpc>
            </a:pPr>
            <a:r>
              <a:rPr dirty="0" sz="1250" b="1" i="1">
                <a:latin typeface="Times New Roman"/>
                <a:cs typeface="Times New Roman"/>
              </a:rPr>
              <a:t>...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07555" y="2076970"/>
            <a:ext cx="474980" cy="1473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35"/>
              </a:lnSpc>
            </a:pPr>
            <a:r>
              <a:rPr dirty="0" sz="1250" b="1" i="1">
                <a:latin typeface="Times New Roman"/>
                <a:cs typeface="Times New Roman"/>
              </a:rPr>
              <a:t>...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250" b="1" i="1">
                <a:latin typeface="Times New Roman"/>
                <a:cs typeface="Times New Roman"/>
              </a:rPr>
              <a:t>...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17299" y="1730330"/>
            <a:ext cx="14732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0" b="1" i="1">
                <a:latin typeface="Times New Roman"/>
                <a:cs typeface="Times New Roman"/>
              </a:rPr>
              <a:t>...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72901" y="2057835"/>
            <a:ext cx="187960" cy="1473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35"/>
              </a:lnSpc>
            </a:pPr>
            <a:r>
              <a:rPr dirty="0" sz="1250" b="1" i="1">
                <a:latin typeface="Times New Roman"/>
                <a:cs typeface="Times New Roman"/>
              </a:rPr>
              <a:t>...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7294" y="2110355"/>
            <a:ext cx="3733800" cy="648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9040">
              <a:lnSpc>
                <a:spcPct val="100000"/>
              </a:lnSpc>
              <a:spcBef>
                <a:spcPts val="95"/>
              </a:spcBef>
            </a:pPr>
            <a:r>
              <a:rPr dirty="0" sz="750" spc="-20" b="1" i="1">
                <a:latin typeface="Times New Roman"/>
                <a:cs typeface="Times New Roman"/>
              </a:rPr>
              <a:t>K</a:t>
            </a:r>
            <a:r>
              <a:rPr dirty="0" baseline="-16666" sz="750" spc="-30" b="1" i="1">
                <a:latin typeface="Times New Roman"/>
                <a:cs typeface="Times New Roman"/>
              </a:rPr>
              <a:t>n</a:t>
            </a:r>
            <a:endParaRPr baseline="-16666"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6172" sz="1350" spc="82">
                <a:latin typeface="Calibri"/>
                <a:cs typeface="Calibri"/>
              </a:rPr>
              <a:t>The </a:t>
            </a:r>
            <a:r>
              <a:rPr dirty="0" baseline="6172" sz="1350" spc="52">
                <a:latin typeface="Calibri"/>
                <a:cs typeface="Calibri"/>
              </a:rPr>
              <a:t>Max-Heap </a:t>
            </a:r>
            <a:r>
              <a:rPr dirty="0" baseline="6172" sz="1350" spc="37">
                <a:latin typeface="Calibri"/>
                <a:cs typeface="Calibri"/>
              </a:rPr>
              <a:t>node </a:t>
            </a:r>
            <a:r>
              <a:rPr dirty="0" baseline="6172" sz="1350" spc="75" b="1">
                <a:solidFill>
                  <a:srgbClr val="0000FF"/>
                </a:solidFill>
                <a:latin typeface="Calibri"/>
                <a:cs typeface="Calibri"/>
              </a:rPr>
              <a:t>key </a:t>
            </a:r>
            <a:r>
              <a:rPr dirty="0" baseline="6172" sz="1350" spc="75" b="1">
                <a:solidFill>
                  <a:srgbClr val="0000FF"/>
                </a:solidFill>
                <a:latin typeface="Calibri"/>
                <a:cs typeface="Calibri"/>
              </a:rPr>
              <a:t>ordering </a:t>
            </a:r>
            <a:r>
              <a:rPr dirty="0" baseline="6172" sz="1350" spc="7">
                <a:latin typeface="Calibri"/>
                <a:cs typeface="Calibri"/>
              </a:rPr>
              <a:t>property </a:t>
            </a:r>
            <a:r>
              <a:rPr dirty="0" baseline="6172" sz="1350" spc="75">
                <a:latin typeface="Calibri"/>
                <a:cs typeface="Calibri"/>
              </a:rPr>
              <a:t>means </a:t>
            </a:r>
            <a:r>
              <a:rPr dirty="0" baseline="6172" sz="1350" spc="-7">
                <a:latin typeface="Calibri"/>
                <a:cs typeface="Calibri"/>
              </a:rPr>
              <a:t>that </a:t>
            </a:r>
            <a:r>
              <a:rPr dirty="0" baseline="6172" sz="1350" spc="0">
                <a:latin typeface="Calibri"/>
                <a:cs typeface="Calibri"/>
              </a:rPr>
              <a:t>the </a:t>
            </a:r>
            <a:r>
              <a:rPr dirty="0" baseline="6172" sz="1350" spc="44" b="1">
                <a:solidFill>
                  <a:srgbClr val="0000FF"/>
                </a:solidFill>
                <a:latin typeface="Calibri"/>
                <a:cs typeface="Calibri"/>
              </a:rPr>
              <a:t>root’s </a:t>
            </a:r>
            <a:r>
              <a:rPr dirty="0" baseline="6172" sz="1350" spc="37">
                <a:latin typeface="Calibri"/>
                <a:cs typeface="Calibri"/>
              </a:rPr>
              <a:t>key</a:t>
            </a:r>
            <a:r>
              <a:rPr dirty="0" baseline="6172" sz="1350" spc="345">
                <a:latin typeface="Calibri"/>
                <a:cs typeface="Calibri"/>
              </a:rPr>
              <a:t> </a:t>
            </a: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1</a:t>
            </a:r>
            <a:endParaRPr sz="6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baseline="6172" sz="1350" spc="44">
                <a:latin typeface="Calibri"/>
                <a:cs typeface="Calibri"/>
              </a:rPr>
              <a:t>and </a:t>
            </a:r>
            <a:r>
              <a:rPr dirty="0" baseline="6172" sz="1350" spc="7">
                <a:latin typeface="Calibri"/>
                <a:cs typeface="Calibri"/>
              </a:rPr>
              <a:t>its </a:t>
            </a:r>
            <a:r>
              <a:rPr dirty="0" baseline="6172" sz="1350" spc="75" b="1">
                <a:solidFill>
                  <a:srgbClr val="0000FF"/>
                </a:solidFill>
                <a:latin typeface="Calibri"/>
                <a:cs typeface="Calibri"/>
              </a:rPr>
              <a:t>children’s </a:t>
            </a:r>
            <a:r>
              <a:rPr dirty="0" baseline="6172" sz="1350" spc="60">
                <a:latin typeface="Calibri"/>
                <a:cs typeface="Calibri"/>
              </a:rPr>
              <a:t>keys </a:t>
            </a:r>
            <a:r>
              <a:rPr dirty="0" baseline="6172" sz="1350" spc="150" i="1">
                <a:latin typeface="Times New Roman"/>
                <a:cs typeface="Times New Roman"/>
              </a:rPr>
              <a:t>K</a:t>
            </a:r>
            <a:r>
              <a:rPr dirty="0" sz="600" spc="100">
                <a:latin typeface="PMingLiU"/>
                <a:cs typeface="PMingLiU"/>
              </a:rPr>
              <a:t>2</a:t>
            </a:r>
            <a:r>
              <a:rPr dirty="0" baseline="6172" sz="1350" spc="150" i="1">
                <a:latin typeface="Times New Roman"/>
                <a:cs typeface="Times New Roman"/>
              </a:rPr>
              <a:t>, </a:t>
            </a: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3 </a:t>
            </a:r>
            <a:r>
              <a:rPr dirty="0" baseline="6172" sz="1350" spc="37">
                <a:latin typeface="Calibri"/>
                <a:cs typeface="Calibri"/>
              </a:rPr>
              <a:t>satisfy </a:t>
            </a:r>
            <a:r>
              <a:rPr dirty="0" baseline="6172" sz="1350" spc="0">
                <a:latin typeface="Calibri"/>
                <a:cs typeface="Calibri"/>
              </a:rPr>
              <a:t>the</a:t>
            </a:r>
            <a:r>
              <a:rPr dirty="0" baseline="6172" sz="1350" spc="112">
                <a:latin typeface="Calibri"/>
                <a:cs typeface="Calibri"/>
              </a:rPr>
              <a:t> </a:t>
            </a:r>
            <a:r>
              <a:rPr dirty="0" baseline="6172" sz="1350" spc="0">
                <a:latin typeface="Calibri"/>
                <a:cs typeface="Calibri"/>
              </a:rPr>
              <a:t>following:</a:t>
            </a:r>
            <a:endParaRPr baseline="6172" sz="13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7288" y="2746175"/>
            <a:ext cx="581025" cy="554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-635">
              <a:lnSpc>
                <a:spcPct val="128699"/>
              </a:lnSpc>
              <a:spcBef>
                <a:spcPts val="100"/>
              </a:spcBef>
            </a:pP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1</a:t>
            </a:r>
            <a:r>
              <a:rPr dirty="0" sz="600" spc="125">
                <a:latin typeface="PMingLiU"/>
                <a:cs typeface="PMingLiU"/>
              </a:rPr>
              <a:t> </a:t>
            </a:r>
            <a:r>
              <a:rPr dirty="0" baseline="6172" sz="1350" spc="390" i="1">
                <a:latin typeface="Calibri"/>
                <a:cs typeface="Calibri"/>
              </a:rPr>
              <a:t>≥</a:t>
            </a:r>
            <a:r>
              <a:rPr dirty="0" baseline="6172" sz="1350" spc="390" i="1">
                <a:latin typeface="Calibri"/>
                <a:cs typeface="Calibri"/>
              </a:rPr>
              <a:t> </a:t>
            </a:r>
            <a:r>
              <a:rPr dirty="0" baseline="6172" sz="1350" spc="150" i="1">
                <a:latin typeface="Times New Roman"/>
                <a:cs typeface="Times New Roman"/>
              </a:rPr>
              <a:t>K</a:t>
            </a:r>
            <a:r>
              <a:rPr dirty="0" sz="600" spc="100">
                <a:latin typeface="PMingLiU"/>
                <a:cs typeface="PMingLiU"/>
              </a:rPr>
              <a:t>2</a:t>
            </a:r>
            <a:r>
              <a:rPr dirty="0" baseline="6172" sz="1350" spc="150" i="1">
                <a:latin typeface="Times New Roman"/>
                <a:cs typeface="Times New Roman"/>
              </a:rPr>
              <a:t>, </a:t>
            </a:r>
            <a:r>
              <a:rPr dirty="0" baseline="6172" sz="1350" spc="150" i="1">
                <a:latin typeface="Times New Roman"/>
                <a:cs typeface="Times New Roman"/>
              </a:rPr>
              <a:t> </a:t>
            </a: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2</a:t>
            </a:r>
            <a:r>
              <a:rPr dirty="0" sz="600" spc="125">
                <a:latin typeface="PMingLiU"/>
                <a:cs typeface="PMingLiU"/>
              </a:rPr>
              <a:t> </a:t>
            </a:r>
            <a:r>
              <a:rPr dirty="0" baseline="6172" sz="1350" spc="390" i="1">
                <a:latin typeface="Calibri"/>
                <a:cs typeface="Calibri"/>
              </a:rPr>
              <a:t>≥</a:t>
            </a:r>
            <a:r>
              <a:rPr dirty="0" baseline="6172" sz="1350" spc="390" i="1">
                <a:latin typeface="Calibri"/>
                <a:cs typeface="Calibri"/>
              </a:rPr>
              <a:t> </a:t>
            </a:r>
            <a:r>
              <a:rPr dirty="0" baseline="6172" sz="1350" spc="150" i="1">
                <a:latin typeface="Times New Roman"/>
                <a:cs typeface="Times New Roman"/>
              </a:rPr>
              <a:t>K</a:t>
            </a:r>
            <a:r>
              <a:rPr dirty="0" sz="600" spc="100">
                <a:latin typeface="PMingLiU"/>
                <a:cs typeface="PMingLiU"/>
              </a:rPr>
              <a:t>4</a:t>
            </a:r>
            <a:r>
              <a:rPr dirty="0" baseline="6172" sz="1350" spc="150" i="1">
                <a:latin typeface="Times New Roman"/>
                <a:cs typeface="Times New Roman"/>
              </a:rPr>
              <a:t>, </a:t>
            </a:r>
            <a:r>
              <a:rPr dirty="0" baseline="6172" sz="1350" spc="150" i="1">
                <a:latin typeface="Times New Roman"/>
                <a:cs typeface="Times New Roman"/>
              </a:rPr>
              <a:t> </a:t>
            </a: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3 </a:t>
            </a:r>
            <a:r>
              <a:rPr dirty="0" baseline="6172" sz="1350" spc="390" i="1">
                <a:latin typeface="Calibri"/>
                <a:cs typeface="Calibri"/>
              </a:rPr>
              <a:t>≥</a:t>
            </a:r>
            <a:r>
              <a:rPr dirty="0" baseline="6172" sz="1350" spc="457" i="1">
                <a:latin typeface="Calibri"/>
                <a:cs typeface="Calibri"/>
              </a:rPr>
              <a:t> </a:t>
            </a:r>
            <a:r>
              <a:rPr dirty="0" baseline="6172" sz="1350" spc="150" i="1">
                <a:latin typeface="Times New Roman"/>
                <a:cs typeface="Times New Roman"/>
              </a:rPr>
              <a:t>K</a:t>
            </a:r>
            <a:r>
              <a:rPr dirty="0" sz="600" spc="100">
                <a:latin typeface="PMingLiU"/>
                <a:cs typeface="PMingLiU"/>
              </a:rPr>
              <a:t>6</a:t>
            </a:r>
            <a:r>
              <a:rPr dirty="0" baseline="6172" sz="1350" spc="150" i="1">
                <a:latin typeface="Times New Roman"/>
                <a:cs typeface="Times New Roman"/>
              </a:rPr>
              <a:t>,</a:t>
            </a:r>
            <a:endParaRPr baseline="6172" sz="1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20567" y="2746175"/>
            <a:ext cx="581025" cy="554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8699"/>
              </a:lnSpc>
              <a:spcBef>
                <a:spcPts val="100"/>
              </a:spcBef>
            </a:pP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1 </a:t>
            </a:r>
            <a:r>
              <a:rPr dirty="0" baseline="6172" sz="1350" spc="390" i="1">
                <a:latin typeface="Calibri"/>
                <a:cs typeface="Calibri"/>
              </a:rPr>
              <a:t>≥</a:t>
            </a:r>
            <a:r>
              <a:rPr dirty="0" baseline="6172" sz="1350" spc="390" i="1">
                <a:latin typeface="Calibri"/>
                <a:cs typeface="Calibri"/>
              </a:rPr>
              <a:t> </a:t>
            </a:r>
            <a:r>
              <a:rPr dirty="0" baseline="6172" sz="1350" spc="150" i="1">
                <a:latin typeface="Times New Roman"/>
                <a:cs typeface="Times New Roman"/>
              </a:rPr>
              <a:t>K</a:t>
            </a:r>
            <a:r>
              <a:rPr dirty="0" sz="600" spc="100">
                <a:latin typeface="PMingLiU"/>
                <a:cs typeface="PMingLiU"/>
              </a:rPr>
              <a:t>3</a:t>
            </a:r>
            <a:r>
              <a:rPr dirty="0" baseline="6172" sz="1350" spc="150" i="1">
                <a:latin typeface="Times New Roman"/>
                <a:cs typeface="Times New Roman"/>
              </a:rPr>
              <a:t>,  </a:t>
            </a: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2 </a:t>
            </a:r>
            <a:r>
              <a:rPr dirty="0" baseline="6172" sz="1350" spc="390" i="1">
                <a:latin typeface="Calibri"/>
                <a:cs typeface="Calibri"/>
              </a:rPr>
              <a:t>≥</a:t>
            </a:r>
            <a:r>
              <a:rPr dirty="0" baseline="6172" sz="1350" spc="390" i="1">
                <a:latin typeface="Calibri"/>
                <a:cs typeface="Calibri"/>
              </a:rPr>
              <a:t> </a:t>
            </a:r>
            <a:r>
              <a:rPr dirty="0" baseline="6172" sz="1350" spc="150" i="1">
                <a:latin typeface="Times New Roman"/>
                <a:cs typeface="Times New Roman"/>
              </a:rPr>
              <a:t>K</a:t>
            </a:r>
            <a:r>
              <a:rPr dirty="0" sz="600" spc="100">
                <a:latin typeface="PMingLiU"/>
                <a:cs typeface="PMingLiU"/>
              </a:rPr>
              <a:t>5</a:t>
            </a:r>
            <a:r>
              <a:rPr dirty="0" baseline="6172" sz="1350" spc="150" i="1">
                <a:latin typeface="Times New Roman"/>
                <a:cs typeface="Times New Roman"/>
              </a:rPr>
              <a:t>,  </a:t>
            </a: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3 </a:t>
            </a:r>
            <a:r>
              <a:rPr dirty="0" baseline="6172" sz="1350" spc="390" i="1">
                <a:latin typeface="Calibri"/>
                <a:cs typeface="Calibri"/>
              </a:rPr>
              <a:t>≥</a:t>
            </a:r>
            <a:r>
              <a:rPr dirty="0" baseline="6172" sz="1350" spc="457" i="1">
                <a:latin typeface="Calibri"/>
                <a:cs typeface="Calibri"/>
              </a:rPr>
              <a:t> </a:t>
            </a:r>
            <a:r>
              <a:rPr dirty="0" baseline="6172" sz="1350" spc="150" i="1">
                <a:latin typeface="Times New Roman"/>
                <a:cs typeface="Times New Roman"/>
              </a:rPr>
              <a:t>K</a:t>
            </a:r>
            <a:r>
              <a:rPr dirty="0" sz="600" spc="100">
                <a:latin typeface="PMingLiU"/>
                <a:cs typeface="PMingLiU"/>
              </a:rPr>
              <a:t>7</a:t>
            </a:r>
            <a:r>
              <a:rPr dirty="0" baseline="6172" sz="1350" spc="150" i="1">
                <a:latin typeface="Times New Roman"/>
                <a:cs typeface="Times New Roman"/>
              </a:rPr>
              <a:t>,</a:t>
            </a:r>
            <a:endParaRPr baseline="6172" sz="1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37242" y="2746175"/>
            <a:ext cx="1637030" cy="554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8699"/>
              </a:lnSpc>
              <a:spcBef>
                <a:spcPts val="100"/>
              </a:spcBef>
            </a:pPr>
            <a:r>
              <a:rPr dirty="0" baseline="6172" sz="1350" spc="75">
                <a:latin typeface="Tahoma"/>
                <a:cs typeface="Tahoma"/>
              </a:rPr>
              <a:t>[</a:t>
            </a:r>
            <a:r>
              <a:rPr dirty="0" baseline="6172" sz="1350" spc="75" i="1">
                <a:latin typeface="Times New Roman"/>
                <a:cs typeface="Times New Roman"/>
              </a:rPr>
              <a:t>K</a:t>
            </a:r>
            <a:r>
              <a:rPr dirty="0" sz="600" spc="50">
                <a:latin typeface="PMingLiU"/>
                <a:cs typeface="PMingLiU"/>
              </a:rPr>
              <a:t>2 </a:t>
            </a:r>
            <a:r>
              <a:rPr dirty="0" baseline="6172" sz="1350" spc="150" i="1">
                <a:latin typeface="Times New Roman"/>
                <a:cs typeface="Times New Roman"/>
              </a:rPr>
              <a:t>&gt; K</a:t>
            </a:r>
            <a:r>
              <a:rPr dirty="0" sz="600" spc="100">
                <a:latin typeface="PMingLiU"/>
                <a:cs typeface="PMingLiU"/>
              </a:rPr>
              <a:t>3</a:t>
            </a:r>
            <a:r>
              <a:rPr dirty="0" baseline="6172" sz="1350" spc="150" i="1">
                <a:latin typeface="Times New Roman"/>
                <a:cs typeface="Times New Roman"/>
              </a:rPr>
              <a:t>, </a:t>
            </a: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2 </a:t>
            </a:r>
            <a:r>
              <a:rPr dirty="0" baseline="6172" sz="1350" spc="82">
                <a:latin typeface="Tahoma"/>
                <a:cs typeface="Tahoma"/>
              </a:rPr>
              <a:t>= </a:t>
            </a:r>
            <a:r>
              <a:rPr dirty="0" baseline="6172" sz="1350" spc="150" i="1">
                <a:latin typeface="Times New Roman"/>
                <a:cs typeface="Times New Roman"/>
              </a:rPr>
              <a:t>K</a:t>
            </a:r>
            <a:r>
              <a:rPr dirty="0" sz="600" spc="100">
                <a:latin typeface="PMingLiU"/>
                <a:cs typeface="PMingLiU"/>
              </a:rPr>
              <a:t>3</a:t>
            </a:r>
            <a:r>
              <a:rPr dirty="0" baseline="6172" sz="1350" spc="150" i="1">
                <a:latin typeface="Times New Roman"/>
                <a:cs typeface="Times New Roman"/>
              </a:rPr>
              <a:t>, </a:t>
            </a: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2 </a:t>
            </a:r>
            <a:r>
              <a:rPr dirty="0" baseline="6172" sz="1350" spc="150" i="1">
                <a:latin typeface="Times New Roman"/>
                <a:cs typeface="Times New Roman"/>
              </a:rPr>
              <a:t>&lt; </a:t>
            </a:r>
            <a:r>
              <a:rPr dirty="0" baseline="6172" sz="1350" spc="89" i="1">
                <a:latin typeface="Times New Roman"/>
                <a:cs typeface="Times New Roman"/>
              </a:rPr>
              <a:t>K</a:t>
            </a:r>
            <a:r>
              <a:rPr dirty="0" sz="600" spc="60">
                <a:latin typeface="PMingLiU"/>
                <a:cs typeface="PMingLiU"/>
              </a:rPr>
              <a:t>3</a:t>
            </a:r>
            <a:r>
              <a:rPr dirty="0" baseline="6172" sz="1350" spc="89">
                <a:latin typeface="Tahoma"/>
                <a:cs typeface="Tahoma"/>
              </a:rPr>
              <a:t>]  </a:t>
            </a:r>
            <a:r>
              <a:rPr dirty="0" baseline="6172" sz="1350" spc="75">
                <a:latin typeface="Tahoma"/>
                <a:cs typeface="Tahoma"/>
              </a:rPr>
              <a:t>[</a:t>
            </a:r>
            <a:r>
              <a:rPr dirty="0" baseline="6172" sz="1350" spc="75" i="1">
                <a:latin typeface="Times New Roman"/>
                <a:cs typeface="Times New Roman"/>
              </a:rPr>
              <a:t>K</a:t>
            </a:r>
            <a:r>
              <a:rPr dirty="0" sz="600" spc="50">
                <a:latin typeface="PMingLiU"/>
                <a:cs typeface="PMingLiU"/>
              </a:rPr>
              <a:t>4 </a:t>
            </a:r>
            <a:r>
              <a:rPr dirty="0" baseline="6172" sz="1350" spc="150" i="1">
                <a:latin typeface="Times New Roman"/>
                <a:cs typeface="Times New Roman"/>
              </a:rPr>
              <a:t>&gt; K</a:t>
            </a:r>
            <a:r>
              <a:rPr dirty="0" sz="600" spc="100">
                <a:latin typeface="PMingLiU"/>
                <a:cs typeface="PMingLiU"/>
              </a:rPr>
              <a:t>5</a:t>
            </a:r>
            <a:r>
              <a:rPr dirty="0" baseline="6172" sz="1350" spc="150" i="1">
                <a:latin typeface="Times New Roman"/>
                <a:cs typeface="Times New Roman"/>
              </a:rPr>
              <a:t>, </a:t>
            </a: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4 </a:t>
            </a:r>
            <a:r>
              <a:rPr dirty="0" baseline="6172" sz="1350" spc="82">
                <a:latin typeface="Tahoma"/>
                <a:cs typeface="Tahoma"/>
              </a:rPr>
              <a:t>= </a:t>
            </a:r>
            <a:r>
              <a:rPr dirty="0" baseline="6172" sz="1350" spc="150" i="1">
                <a:latin typeface="Times New Roman"/>
                <a:cs typeface="Times New Roman"/>
              </a:rPr>
              <a:t>K</a:t>
            </a:r>
            <a:r>
              <a:rPr dirty="0" sz="600" spc="100">
                <a:latin typeface="PMingLiU"/>
                <a:cs typeface="PMingLiU"/>
              </a:rPr>
              <a:t>5</a:t>
            </a:r>
            <a:r>
              <a:rPr dirty="0" baseline="6172" sz="1350" spc="150" i="1">
                <a:latin typeface="Times New Roman"/>
                <a:cs typeface="Times New Roman"/>
              </a:rPr>
              <a:t>, </a:t>
            </a: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4 </a:t>
            </a:r>
            <a:r>
              <a:rPr dirty="0" baseline="6172" sz="1350" spc="150" i="1">
                <a:latin typeface="Times New Roman"/>
                <a:cs typeface="Times New Roman"/>
              </a:rPr>
              <a:t>&lt; </a:t>
            </a:r>
            <a:r>
              <a:rPr dirty="0" baseline="6172" sz="1350" spc="89" i="1">
                <a:latin typeface="Times New Roman"/>
                <a:cs typeface="Times New Roman"/>
              </a:rPr>
              <a:t>K</a:t>
            </a:r>
            <a:r>
              <a:rPr dirty="0" sz="600" spc="60">
                <a:latin typeface="PMingLiU"/>
                <a:cs typeface="PMingLiU"/>
              </a:rPr>
              <a:t>5</a:t>
            </a:r>
            <a:r>
              <a:rPr dirty="0" baseline="6172" sz="1350" spc="89">
                <a:latin typeface="Tahoma"/>
                <a:cs typeface="Tahoma"/>
              </a:rPr>
              <a:t>]  </a:t>
            </a:r>
            <a:r>
              <a:rPr dirty="0" baseline="6172" sz="1350" spc="75">
                <a:latin typeface="Tahoma"/>
                <a:cs typeface="Tahoma"/>
              </a:rPr>
              <a:t>[</a:t>
            </a:r>
            <a:r>
              <a:rPr dirty="0" baseline="6172" sz="1350" spc="75" i="1">
                <a:latin typeface="Times New Roman"/>
                <a:cs typeface="Times New Roman"/>
              </a:rPr>
              <a:t>K</a:t>
            </a:r>
            <a:r>
              <a:rPr dirty="0" sz="600" spc="50">
                <a:latin typeface="PMingLiU"/>
                <a:cs typeface="PMingLiU"/>
              </a:rPr>
              <a:t>6</a:t>
            </a:r>
            <a:r>
              <a:rPr dirty="0" sz="600" spc="35">
                <a:latin typeface="PMingLiU"/>
                <a:cs typeface="PMingLiU"/>
              </a:rPr>
              <a:t> </a:t>
            </a:r>
            <a:r>
              <a:rPr dirty="0" baseline="6172" sz="1350" spc="150" i="1">
                <a:latin typeface="Times New Roman"/>
                <a:cs typeface="Times New Roman"/>
              </a:rPr>
              <a:t>&gt;</a:t>
            </a:r>
            <a:r>
              <a:rPr dirty="0" baseline="6172" sz="1350" spc="22" i="1">
                <a:latin typeface="Times New Roman"/>
                <a:cs typeface="Times New Roman"/>
              </a:rPr>
              <a:t> </a:t>
            </a:r>
            <a:r>
              <a:rPr dirty="0" baseline="6172" sz="1350" spc="150" i="1">
                <a:latin typeface="Times New Roman"/>
                <a:cs typeface="Times New Roman"/>
              </a:rPr>
              <a:t>K</a:t>
            </a:r>
            <a:r>
              <a:rPr dirty="0" sz="600" spc="100">
                <a:latin typeface="PMingLiU"/>
                <a:cs typeface="PMingLiU"/>
              </a:rPr>
              <a:t>7</a:t>
            </a:r>
            <a:r>
              <a:rPr dirty="0" baseline="6172" sz="1350" spc="150" i="1">
                <a:latin typeface="Times New Roman"/>
                <a:cs typeface="Times New Roman"/>
              </a:rPr>
              <a:t>,</a:t>
            </a:r>
            <a:r>
              <a:rPr dirty="0" baseline="6172" sz="1350" spc="240" i="1">
                <a:latin typeface="Times New Roman"/>
                <a:cs typeface="Times New Roman"/>
              </a:rPr>
              <a:t> </a:t>
            </a: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6</a:t>
            </a:r>
            <a:r>
              <a:rPr dirty="0" sz="600" spc="35">
                <a:latin typeface="PMingLiU"/>
                <a:cs typeface="PMingLiU"/>
              </a:rPr>
              <a:t> </a:t>
            </a:r>
            <a:r>
              <a:rPr dirty="0" baseline="6172" sz="1350" spc="82">
                <a:latin typeface="Tahoma"/>
                <a:cs typeface="Tahoma"/>
              </a:rPr>
              <a:t>=</a:t>
            </a:r>
            <a:r>
              <a:rPr dirty="0" baseline="6172" sz="1350" spc="-52">
                <a:latin typeface="Tahoma"/>
                <a:cs typeface="Tahoma"/>
              </a:rPr>
              <a:t> </a:t>
            </a:r>
            <a:r>
              <a:rPr dirty="0" baseline="6172" sz="1350" spc="150" i="1">
                <a:latin typeface="Times New Roman"/>
                <a:cs typeface="Times New Roman"/>
              </a:rPr>
              <a:t>K</a:t>
            </a:r>
            <a:r>
              <a:rPr dirty="0" sz="600" spc="100">
                <a:latin typeface="PMingLiU"/>
                <a:cs typeface="PMingLiU"/>
              </a:rPr>
              <a:t>7</a:t>
            </a:r>
            <a:r>
              <a:rPr dirty="0" baseline="6172" sz="1350" spc="150" i="1">
                <a:latin typeface="Times New Roman"/>
                <a:cs typeface="Times New Roman"/>
              </a:rPr>
              <a:t>,</a:t>
            </a:r>
            <a:r>
              <a:rPr dirty="0" baseline="6172" sz="1350" spc="240" i="1">
                <a:latin typeface="Times New Roman"/>
                <a:cs typeface="Times New Roman"/>
              </a:rPr>
              <a:t> </a:t>
            </a: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6</a:t>
            </a:r>
            <a:r>
              <a:rPr dirty="0" sz="600" spc="35">
                <a:latin typeface="PMingLiU"/>
                <a:cs typeface="PMingLiU"/>
              </a:rPr>
              <a:t> </a:t>
            </a:r>
            <a:r>
              <a:rPr dirty="0" baseline="6172" sz="1350" spc="150" i="1">
                <a:latin typeface="Times New Roman"/>
                <a:cs typeface="Times New Roman"/>
              </a:rPr>
              <a:t>&lt;</a:t>
            </a:r>
            <a:r>
              <a:rPr dirty="0" baseline="6172" sz="1350" spc="22" i="1">
                <a:latin typeface="Times New Roman"/>
                <a:cs typeface="Times New Roman"/>
              </a:rPr>
              <a:t> </a:t>
            </a:r>
            <a:r>
              <a:rPr dirty="0" baseline="6172" sz="1350" spc="89" i="1">
                <a:latin typeface="Times New Roman"/>
                <a:cs typeface="Times New Roman"/>
              </a:rPr>
              <a:t>K</a:t>
            </a:r>
            <a:r>
              <a:rPr dirty="0" sz="600" spc="60">
                <a:latin typeface="PMingLiU"/>
                <a:cs typeface="PMingLiU"/>
              </a:rPr>
              <a:t>7</a:t>
            </a:r>
            <a:r>
              <a:rPr dirty="0" baseline="6172" sz="1350" spc="89">
                <a:latin typeface="Tahoma"/>
                <a:cs typeface="Tahoma"/>
              </a:rPr>
              <a:t>]</a:t>
            </a:r>
            <a:endParaRPr baseline="6172" sz="135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95971" y="3126392"/>
            <a:ext cx="1625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 i="1">
                <a:latin typeface="Times New Roman"/>
                <a:cs typeface="Times New Roman"/>
              </a:rPr>
              <a:t>.</a:t>
            </a:r>
            <a:r>
              <a:rPr dirty="0" sz="900" spc="-114" i="1">
                <a:latin typeface="Times New Roman"/>
                <a:cs typeface="Times New Roman"/>
              </a:rPr>
              <a:t> </a:t>
            </a:r>
            <a:r>
              <a:rPr dirty="0" sz="900" spc="25" i="1">
                <a:latin typeface="Times New Roman"/>
                <a:cs typeface="Times New Roman"/>
              </a:rPr>
              <a:t>.</a:t>
            </a:r>
            <a:r>
              <a:rPr dirty="0" sz="900" spc="-114" i="1">
                <a:latin typeface="Times New Roman"/>
                <a:cs typeface="Times New Roman"/>
              </a:rPr>
              <a:t> </a:t>
            </a:r>
            <a:r>
              <a:rPr dirty="0" sz="900" spc="25" i="1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4082415" cy="4692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40"/>
              <a:t>Linked</a:t>
            </a:r>
            <a:r>
              <a:rPr dirty="0" spc="-50"/>
              <a:t> </a:t>
            </a:r>
            <a:r>
              <a:rPr dirty="0" spc="40"/>
              <a:t>List</a:t>
            </a:r>
          </a:p>
          <a:p>
            <a:pPr marL="264160" marR="5080">
              <a:lnSpc>
                <a:spcPct val="101000"/>
              </a:lnSpc>
            </a:pPr>
            <a:r>
              <a:rPr dirty="0" sz="900" spc="40">
                <a:solidFill>
                  <a:srgbClr val="000000"/>
                </a:solidFill>
              </a:rPr>
              <a:t>Remember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linked list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insertion </a:t>
            </a:r>
            <a:r>
              <a:rPr dirty="0" sz="900" spc="30">
                <a:solidFill>
                  <a:srgbClr val="000000"/>
                </a:solidFill>
              </a:rPr>
              <a:t>and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deletion </a:t>
            </a:r>
            <a:r>
              <a:rPr dirty="0" sz="900" spc="-5">
                <a:solidFill>
                  <a:srgbClr val="000000"/>
                </a:solidFill>
              </a:rPr>
              <a:t>of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7 </a:t>
            </a:r>
            <a:r>
              <a:rPr dirty="0" sz="900" spc="-5">
                <a:solidFill>
                  <a:srgbClr val="000000"/>
                </a:solidFill>
              </a:rPr>
              <a:t>into </a:t>
            </a:r>
            <a:r>
              <a:rPr dirty="0" sz="900" spc="60">
                <a:solidFill>
                  <a:srgbClr val="000000"/>
                </a:solidFill>
              </a:rPr>
              <a:t>a </a:t>
            </a:r>
            <a:r>
              <a:rPr dirty="0" sz="900" spc="0">
                <a:solidFill>
                  <a:srgbClr val="000000"/>
                </a:solidFill>
              </a:rPr>
              <a:t>list </a:t>
            </a:r>
            <a:r>
              <a:rPr dirty="0" sz="900">
                <a:solidFill>
                  <a:srgbClr val="000000"/>
                </a:solidFill>
              </a:rPr>
              <a:t>from </a:t>
            </a:r>
            <a:r>
              <a:rPr dirty="0" sz="900" spc="0">
                <a:solidFill>
                  <a:srgbClr val="000000"/>
                </a:solidFill>
              </a:rPr>
              <a:t>the </a:t>
            </a:r>
            <a:r>
              <a:rPr dirty="0" sz="900" spc="30">
                <a:solidFill>
                  <a:srgbClr val="000000"/>
                </a:solidFill>
              </a:rPr>
              <a:t>Week </a:t>
            </a:r>
            <a:r>
              <a:rPr dirty="0" sz="900" spc="35">
                <a:solidFill>
                  <a:srgbClr val="000000"/>
                </a:solidFill>
              </a:rPr>
              <a:t>4  </a:t>
            </a:r>
            <a:r>
              <a:rPr dirty="0" sz="900" spc="25">
                <a:solidFill>
                  <a:srgbClr val="000000"/>
                </a:solidFill>
              </a:rPr>
              <a:t>Lecture: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2725" y="615891"/>
            <a:ext cx="2274446" cy="816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9431" y="1665450"/>
            <a:ext cx="2334118" cy="838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1469" y="2668403"/>
            <a:ext cx="2420410" cy="541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41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85547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5"/>
              <a:t>Formalised </a:t>
            </a:r>
            <a:r>
              <a:rPr dirty="0" spc="60"/>
              <a:t>Heap </a:t>
            </a:r>
            <a:r>
              <a:rPr dirty="0" spc="25"/>
              <a:t>Property</a:t>
            </a:r>
            <a:r>
              <a:rPr dirty="0" spc="25"/>
              <a:t> </a:t>
            </a:r>
            <a:r>
              <a:rPr dirty="0" spc="3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44" y="315081"/>
            <a:ext cx="3737610" cy="2846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heap </a:t>
            </a:r>
            <a:r>
              <a:rPr dirty="0" sz="900" spc="60">
                <a:latin typeface="Calibri"/>
                <a:cs typeface="Calibri"/>
              </a:rPr>
              <a:t>a satisfes </a:t>
            </a:r>
            <a:r>
              <a:rPr dirty="0" sz="900" spc="0">
                <a:latin typeface="Calibri"/>
                <a:cs typeface="Calibri"/>
              </a:rPr>
              <a:t>the following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properties: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60" b="1">
                <a:latin typeface="Calibri"/>
                <a:cs typeface="Calibri"/>
              </a:rPr>
              <a:t>Defnition </a:t>
            </a:r>
            <a:r>
              <a:rPr dirty="0" sz="900" spc="40" b="1">
                <a:latin typeface="Calibri"/>
                <a:cs typeface="Calibri"/>
              </a:rPr>
              <a:t>1: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Complete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binary</a:t>
            </a:r>
            <a:r>
              <a:rPr dirty="0" sz="9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tree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complete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binary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tree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binary </a:t>
            </a:r>
            <a:r>
              <a:rPr dirty="0" sz="900" spc="0">
                <a:latin typeface="Calibri"/>
                <a:cs typeface="Calibri"/>
              </a:rPr>
              <a:t>tree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with: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35" i="1">
                <a:solidFill>
                  <a:srgbClr val="0000FF"/>
                </a:solidFill>
                <a:latin typeface="Calibri"/>
                <a:cs typeface="Calibri"/>
              </a:rPr>
              <a:t>leaves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0">
                <a:latin typeface="Calibri"/>
                <a:cs typeface="Calibri"/>
              </a:rPr>
              <a:t>at </a:t>
            </a:r>
            <a:r>
              <a:rPr dirty="0" sz="900" spc="15">
                <a:latin typeface="Calibri"/>
                <a:cs typeface="Calibri"/>
              </a:rPr>
              <a:t>most </a:t>
            </a:r>
            <a:r>
              <a:rPr dirty="0" sz="900" spc="-10" i="1">
                <a:solidFill>
                  <a:srgbClr val="0000FF"/>
                </a:solidFill>
                <a:latin typeface="Calibri"/>
                <a:cs typeface="Calibri"/>
              </a:rPr>
              <a:t>two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adjacent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levels</a:t>
            </a:r>
            <a:r>
              <a:rPr dirty="0" sz="900" spc="25">
                <a:latin typeface="Calibri"/>
                <a:cs typeface="Calibri"/>
              </a:rPr>
              <a:t>: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l-1 </a:t>
            </a:r>
            <a:r>
              <a:rPr dirty="0" sz="900" spc="30">
                <a:latin typeface="Calibri"/>
                <a:cs typeface="Calibri"/>
              </a:rPr>
              <a:t>and</a:t>
            </a:r>
            <a:r>
              <a:rPr dirty="0" sz="900" spc="90">
                <a:latin typeface="Calibri"/>
                <a:cs typeface="Calibri"/>
              </a:rPr>
              <a:t> </a:t>
            </a:r>
            <a:r>
              <a:rPr dirty="0" sz="900" spc="0" i="1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z="900" spc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  <a:spcBef>
                <a:spcPts val="720"/>
              </a:spcBef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5">
                <a:latin typeface="Calibri"/>
                <a:cs typeface="Calibri"/>
              </a:rPr>
              <a:t>leaves </a:t>
            </a:r>
            <a:r>
              <a:rPr dirty="0" sz="900" spc="0">
                <a:latin typeface="Calibri"/>
                <a:cs typeface="Calibri"/>
              </a:rPr>
              <a:t>at the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bottom-most </a:t>
            </a:r>
            <a:r>
              <a:rPr dirty="0" sz="900" spc="5">
                <a:latin typeface="Calibri"/>
                <a:cs typeface="Calibri"/>
              </a:rPr>
              <a:t>level </a:t>
            </a:r>
            <a:r>
              <a:rPr dirty="0" sz="900" spc="-10" i="1">
                <a:solidFill>
                  <a:srgbClr val="0000FF"/>
                </a:solidFill>
                <a:latin typeface="Calibri"/>
                <a:cs typeface="Calibri"/>
              </a:rPr>
              <a:t>l  </a:t>
            </a:r>
            <a:r>
              <a:rPr dirty="0" sz="900" spc="5">
                <a:latin typeface="Calibri"/>
                <a:cs typeface="Calibri"/>
              </a:rPr>
              <a:t>lie </a:t>
            </a:r>
            <a:r>
              <a:rPr dirty="0" sz="900" spc="0">
                <a:latin typeface="Calibri"/>
                <a:cs typeface="Calibri"/>
              </a:rPr>
              <a:t>in the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leftmost </a:t>
            </a:r>
            <a:r>
              <a:rPr dirty="0" sz="900" spc="15">
                <a:latin typeface="Calibri"/>
                <a:cs typeface="Calibri"/>
              </a:rPr>
              <a:t>positions </a:t>
            </a:r>
            <a:r>
              <a:rPr dirty="0" sz="900" spc="-5">
                <a:latin typeface="Calibri"/>
                <a:cs typeface="Calibri"/>
              </a:rPr>
              <a:t>of</a:t>
            </a:r>
            <a:r>
              <a:rPr dirty="0" sz="900" spc="125">
                <a:latin typeface="Calibri"/>
                <a:cs typeface="Calibri"/>
              </a:rPr>
              <a:t> </a:t>
            </a:r>
            <a:r>
              <a:rPr dirty="0" sz="900" spc="0" i="1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z="900" spc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0">
                <a:latin typeface="Calibri"/>
                <a:cs typeface="Calibri"/>
              </a:rPr>
              <a:t>This </a:t>
            </a:r>
            <a:r>
              <a:rPr dirty="0" sz="900" spc="50">
                <a:latin typeface="Calibri"/>
                <a:cs typeface="Calibri"/>
              </a:rPr>
              <a:t>means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5">
                <a:latin typeface="Calibri"/>
                <a:cs typeface="Calibri"/>
              </a:rPr>
              <a:t>complete </a:t>
            </a:r>
            <a:r>
              <a:rPr dirty="0" sz="900" spc="25">
                <a:latin typeface="Calibri"/>
                <a:cs typeface="Calibri"/>
              </a:rPr>
              <a:t>binary </a:t>
            </a:r>
            <a:r>
              <a:rPr dirty="0" sz="900" spc="0">
                <a:latin typeface="Calibri"/>
                <a:cs typeface="Calibri"/>
              </a:rPr>
              <a:t>tree’s </a:t>
            </a:r>
            <a:r>
              <a:rPr dirty="0" sz="900" spc="35">
                <a:latin typeface="Calibri"/>
                <a:cs typeface="Calibri"/>
              </a:rPr>
              <a:t>nodes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30">
                <a:latin typeface="Calibri"/>
                <a:cs typeface="Calibri"/>
              </a:rPr>
              <a:t>added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10">
                <a:latin typeface="Calibri"/>
                <a:cs typeface="Calibri"/>
              </a:rPr>
              <a:t>this 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order: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246379" indent="-153670">
              <a:lnSpc>
                <a:spcPct val="100000"/>
              </a:lnSpc>
              <a:buClr>
                <a:srgbClr val="3333B2"/>
              </a:buClr>
              <a:buFont typeface="Calibri"/>
              <a:buAutoNum type="arabicPeriod"/>
              <a:tabLst>
                <a:tab pos="247015" algn="l"/>
              </a:tabLst>
            </a:pPr>
            <a:r>
              <a:rPr dirty="0" sz="900" spc="-5">
                <a:latin typeface="Calibri"/>
                <a:cs typeface="Calibri"/>
              </a:rPr>
              <a:t>root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node,</a:t>
            </a:r>
            <a:endParaRPr sz="900">
              <a:latin typeface="Calibri"/>
              <a:cs typeface="Calibri"/>
            </a:endParaRPr>
          </a:p>
          <a:p>
            <a:pPr marL="246379" indent="-1536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Calibri"/>
              <a:buAutoNum type="arabicPeriod"/>
              <a:tabLst>
                <a:tab pos="247015" algn="l"/>
              </a:tabLst>
            </a:pPr>
            <a:r>
              <a:rPr dirty="0" sz="900" spc="-5">
                <a:latin typeface="Calibri"/>
                <a:cs typeface="Calibri"/>
              </a:rPr>
              <a:t>root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node’s </a:t>
            </a:r>
            <a:r>
              <a:rPr dirty="0" sz="900" spc="75">
                <a:latin typeface="Calibri"/>
                <a:cs typeface="Calibri"/>
              </a:rPr>
              <a:t>— </a:t>
            </a:r>
            <a:r>
              <a:rPr dirty="0" sz="900" spc="-10">
                <a:latin typeface="Calibri"/>
                <a:cs typeface="Calibri"/>
              </a:rPr>
              <a:t>left </a:t>
            </a:r>
            <a:r>
              <a:rPr dirty="0" sz="900" spc="15">
                <a:latin typeface="Calibri"/>
                <a:cs typeface="Calibri"/>
              </a:rPr>
              <a:t>child </a:t>
            </a:r>
            <a:r>
              <a:rPr dirty="0" sz="900" spc="25">
                <a:latin typeface="Calibri"/>
                <a:cs typeface="Calibri"/>
              </a:rPr>
              <a:t>node, </a:t>
            </a:r>
            <a:r>
              <a:rPr dirty="0" sz="900" spc="5">
                <a:latin typeface="Calibri"/>
                <a:cs typeface="Calibri"/>
              </a:rPr>
              <a:t>then </a:t>
            </a:r>
            <a:r>
              <a:rPr dirty="0" sz="900" spc="0">
                <a:latin typeface="Calibri"/>
                <a:cs typeface="Calibri"/>
              </a:rPr>
              <a:t>right </a:t>
            </a:r>
            <a:r>
              <a:rPr dirty="0" sz="900" spc="15">
                <a:latin typeface="Calibri"/>
                <a:cs typeface="Calibri"/>
              </a:rPr>
              <a:t>child </a:t>
            </a:r>
            <a:r>
              <a:rPr dirty="0" sz="900" spc="25">
                <a:latin typeface="Calibri"/>
                <a:cs typeface="Calibri"/>
              </a:rPr>
              <a:t>node,</a:t>
            </a:r>
            <a:endParaRPr sz="900">
              <a:latin typeface="Calibri"/>
              <a:cs typeface="Calibri"/>
            </a:endParaRPr>
          </a:p>
          <a:p>
            <a:pPr marL="246379" indent="-1536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Calibri"/>
              <a:buAutoNum type="arabicPeriod"/>
              <a:tabLst>
                <a:tab pos="247015" algn="l"/>
              </a:tabLst>
            </a:pPr>
            <a:r>
              <a:rPr dirty="0" sz="900" spc="-10">
                <a:latin typeface="Calibri"/>
                <a:cs typeface="Calibri"/>
              </a:rPr>
              <a:t>left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child </a:t>
            </a:r>
            <a:r>
              <a:rPr dirty="0" sz="900" spc="25">
                <a:latin typeface="Calibri"/>
                <a:cs typeface="Calibri"/>
              </a:rPr>
              <a:t>node’s </a:t>
            </a:r>
            <a:r>
              <a:rPr dirty="0" sz="900" spc="75">
                <a:latin typeface="Calibri"/>
                <a:cs typeface="Calibri"/>
              </a:rPr>
              <a:t>— </a:t>
            </a:r>
            <a:r>
              <a:rPr dirty="0" sz="900" spc="-10">
                <a:latin typeface="Calibri"/>
                <a:cs typeface="Calibri"/>
              </a:rPr>
              <a:t>left </a:t>
            </a:r>
            <a:r>
              <a:rPr dirty="0" sz="900" spc="15">
                <a:latin typeface="Calibri"/>
                <a:cs typeface="Calibri"/>
              </a:rPr>
              <a:t>child </a:t>
            </a:r>
            <a:r>
              <a:rPr dirty="0" sz="900" spc="25">
                <a:latin typeface="Calibri"/>
                <a:cs typeface="Calibri"/>
              </a:rPr>
              <a:t>node, </a:t>
            </a:r>
            <a:r>
              <a:rPr dirty="0" sz="900" spc="5">
                <a:latin typeface="Calibri"/>
                <a:cs typeface="Calibri"/>
              </a:rPr>
              <a:t>then </a:t>
            </a:r>
            <a:r>
              <a:rPr dirty="0" sz="900" spc="0">
                <a:latin typeface="Calibri"/>
                <a:cs typeface="Calibri"/>
              </a:rPr>
              <a:t>right </a:t>
            </a:r>
            <a:r>
              <a:rPr dirty="0" sz="900" spc="10">
                <a:latin typeface="Calibri"/>
                <a:cs typeface="Calibri"/>
              </a:rPr>
              <a:t>child</a:t>
            </a:r>
            <a:r>
              <a:rPr dirty="0" sz="900" spc="5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node,</a:t>
            </a:r>
            <a:endParaRPr sz="900">
              <a:latin typeface="Calibri"/>
              <a:cs typeface="Calibri"/>
            </a:endParaRPr>
          </a:p>
          <a:p>
            <a:pPr marL="246379" indent="-1536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Calibri"/>
              <a:buAutoNum type="arabicPeriod"/>
              <a:tabLst>
                <a:tab pos="247015" algn="l"/>
              </a:tabLst>
            </a:pPr>
            <a:r>
              <a:rPr dirty="0" sz="900" spc="0">
                <a:latin typeface="Calibri"/>
                <a:cs typeface="Calibri"/>
              </a:rPr>
              <a:t>r</a:t>
            </a:r>
            <a:r>
              <a:rPr dirty="0" sz="900" spc="0">
                <a:latin typeface="Calibri"/>
                <a:cs typeface="Calibri"/>
              </a:rPr>
              <a:t>ight </a:t>
            </a:r>
            <a:r>
              <a:rPr dirty="0" sz="900" spc="15">
                <a:latin typeface="Calibri"/>
                <a:cs typeface="Calibri"/>
              </a:rPr>
              <a:t>child </a:t>
            </a:r>
            <a:r>
              <a:rPr dirty="0" sz="900" spc="25">
                <a:latin typeface="Calibri"/>
                <a:cs typeface="Calibri"/>
              </a:rPr>
              <a:t>node’s </a:t>
            </a:r>
            <a:r>
              <a:rPr dirty="0" sz="900" spc="75">
                <a:latin typeface="Calibri"/>
                <a:cs typeface="Calibri"/>
              </a:rPr>
              <a:t>— </a:t>
            </a:r>
            <a:r>
              <a:rPr dirty="0" sz="900" spc="-10">
                <a:latin typeface="Calibri"/>
                <a:cs typeface="Calibri"/>
              </a:rPr>
              <a:t>left </a:t>
            </a:r>
            <a:r>
              <a:rPr dirty="0" sz="900" spc="15">
                <a:latin typeface="Calibri"/>
                <a:cs typeface="Calibri"/>
              </a:rPr>
              <a:t>child </a:t>
            </a:r>
            <a:r>
              <a:rPr dirty="0" sz="900" spc="25">
                <a:latin typeface="Calibri"/>
                <a:cs typeface="Calibri"/>
              </a:rPr>
              <a:t>node, </a:t>
            </a:r>
            <a:r>
              <a:rPr dirty="0" sz="900" spc="5">
                <a:latin typeface="Calibri"/>
                <a:cs typeface="Calibri"/>
              </a:rPr>
              <a:t>then </a:t>
            </a:r>
            <a:r>
              <a:rPr dirty="0" sz="900" spc="0">
                <a:latin typeface="Calibri"/>
                <a:cs typeface="Calibri"/>
              </a:rPr>
              <a:t>right </a:t>
            </a:r>
            <a:r>
              <a:rPr dirty="0" sz="900" spc="15">
                <a:latin typeface="Calibri"/>
                <a:cs typeface="Calibri"/>
              </a:rPr>
              <a:t>child</a:t>
            </a:r>
            <a:r>
              <a:rPr dirty="0" sz="900" spc="2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node,</a:t>
            </a:r>
            <a:endParaRPr sz="900">
              <a:latin typeface="Calibri"/>
              <a:cs typeface="Calibri"/>
            </a:endParaRPr>
          </a:p>
          <a:p>
            <a:pPr marL="246379" marR="5080" indent="-153670">
              <a:lnSpc>
                <a:spcPct val="101000"/>
              </a:lnSpc>
              <a:spcBef>
                <a:spcPts val="300"/>
              </a:spcBef>
              <a:buClr>
                <a:srgbClr val="3333B2"/>
              </a:buClr>
              <a:buFont typeface="Calibri"/>
              <a:buAutoNum type="arabicPeriod"/>
              <a:tabLst>
                <a:tab pos="247015" algn="l"/>
              </a:tabLst>
            </a:pPr>
            <a:r>
              <a:rPr dirty="0" sz="900" spc="35">
                <a:latin typeface="Calibri"/>
                <a:cs typeface="Calibri"/>
              </a:rPr>
              <a:t>Only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moving </a:t>
            </a:r>
            <a:r>
              <a:rPr dirty="0" sz="900" spc="10">
                <a:latin typeface="Calibri"/>
                <a:cs typeface="Calibri"/>
              </a:rPr>
              <a:t>down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">
                <a:latin typeface="Calibri"/>
                <a:cs typeface="Calibri"/>
              </a:rPr>
              <a:t>level </a:t>
            </a:r>
            <a:r>
              <a:rPr dirty="0" sz="900" spc="25">
                <a:latin typeface="Calibri"/>
                <a:cs typeface="Calibri"/>
              </a:rPr>
              <a:t>when </a:t>
            </a:r>
            <a:r>
              <a:rPr dirty="0" sz="900" spc="10">
                <a:latin typeface="Calibri"/>
                <a:cs typeface="Calibri"/>
              </a:rPr>
              <a:t>all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5">
                <a:latin typeface="Calibri"/>
                <a:cs typeface="Calibri"/>
              </a:rPr>
              <a:t>nodes </a:t>
            </a:r>
            <a:r>
              <a:rPr dirty="0" sz="900" spc="0">
                <a:latin typeface="Calibri"/>
                <a:cs typeface="Calibri"/>
              </a:rPr>
              <a:t>at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5">
                <a:latin typeface="Calibri"/>
                <a:cs typeface="Calibri"/>
              </a:rPr>
              <a:t>level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35">
                <a:latin typeface="Calibri"/>
                <a:cs typeface="Calibri"/>
              </a:rPr>
              <a:t>flled, </a:t>
            </a:r>
            <a:r>
              <a:rPr dirty="0" sz="900" spc="-20">
                <a:latin typeface="Calibri"/>
                <a:cs typeface="Calibri"/>
              </a:rPr>
              <a:t>&amp;  </a:t>
            </a:r>
            <a:r>
              <a:rPr dirty="0" sz="900" spc="15">
                <a:latin typeface="Calibri"/>
                <a:cs typeface="Calibri"/>
              </a:rPr>
              <a:t>starting </a:t>
            </a:r>
            <a:r>
              <a:rPr dirty="0" sz="900" spc="40">
                <a:latin typeface="Calibri"/>
                <a:cs typeface="Calibri"/>
              </a:rPr>
              <a:t>again </a:t>
            </a:r>
            <a:r>
              <a:rPr dirty="0" sz="900" spc="0">
                <a:latin typeface="Calibri"/>
                <a:cs typeface="Calibri"/>
              </a:rPr>
              <a:t>at the </a:t>
            </a:r>
            <a:r>
              <a:rPr dirty="0" sz="900" spc="-10">
                <a:latin typeface="Calibri"/>
                <a:cs typeface="Calibri"/>
              </a:rPr>
              <a:t>left </a:t>
            </a:r>
            <a:r>
              <a:rPr dirty="0" sz="900" spc="15">
                <a:latin typeface="Calibri"/>
                <a:cs typeface="Calibri"/>
              </a:rPr>
              <a:t>most </a:t>
            </a:r>
            <a:r>
              <a:rPr dirty="0" sz="900" spc="25">
                <a:latin typeface="Calibri"/>
                <a:cs typeface="Calibri"/>
              </a:rPr>
              <a:t>node </a:t>
            </a:r>
            <a:r>
              <a:rPr dirty="0" sz="900" spc="-20">
                <a:latin typeface="Calibri"/>
                <a:cs typeface="Calibri"/>
              </a:rPr>
              <a:t>&amp; </a:t>
            </a:r>
            <a:r>
              <a:rPr dirty="0" sz="900" spc="30">
                <a:latin typeface="Calibri"/>
                <a:cs typeface="Calibri"/>
              </a:rPr>
              <a:t>adding </a:t>
            </a:r>
            <a:r>
              <a:rPr dirty="0" sz="900" spc="35">
                <a:latin typeface="Calibri"/>
                <a:cs typeface="Calibri"/>
              </a:rPr>
              <a:t>nodes </a:t>
            </a:r>
            <a:r>
              <a:rPr dirty="0" sz="900">
                <a:latin typeface="Calibri"/>
                <a:cs typeface="Calibri"/>
              </a:rPr>
              <a:t>from </a:t>
            </a:r>
            <a:r>
              <a:rPr dirty="0" sz="900" spc="-10">
                <a:latin typeface="Calibri"/>
                <a:cs typeface="Calibri"/>
              </a:rPr>
              <a:t>left </a:t>
            </a:r>
            <a:r>
              <a:rPr dirty="0" sz="900" spc="-15">
                <a:latin typeface="Calibri"/>
                <a:cs typeface="Calibri"/>
              </a:rPr>
              <a:t>to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0">
                <a:latin typeface="Calibri"/>
                <a:cs typeface="Calibri"/>
              </a:rPr>
              <a:t>right.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41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85547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5"/>
              <a:t>Formalised </a:t>
            </a:r>
            <a:r>
              <a:rPr dirty="0" spc="60"/>
              <a:t>Heap </a:t>
            </a:r>
            <a:r>
              <a:rPr dirty="0" spc="25"/>
              <a:t>Property</a:t>
            </a:r>
            <a:r>
              <a:rPr dirty="0" spc="25"/>
              <a:t> </a:t>
            </a:r>
            <a:r>
              <a:rPr dirty="0" spc="3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8553"/>
            <a:ext cx="3212465" cy="439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60" b="1">
                <a:latin typeface="Calibri"/>
                <a:cs typeface="Calibri"/>
              </a:rPr>
              <a:t>Defnition </a:t>
            </a:r>
            <a:r>
              <a:rPr dirty="0" sz="900" spc="40" b="1">
                <a:latin typeface="Calibri"/>
                <a:cs typeface="Calibri"/>
              </a:rPr>
              <a:t>2: </a:t>
            </a:r>
            <a:r>
              <a:rPr dirty="0" sz="900" spc="55" b="1">
                <a:solidFill>
                  <a:srgbClr val="0000FF"/>
                </a:solidFill>
                <a:latin typeface="Calibri"/>
                <a:cs typeface="Calibri"/>
              </a:rPr>
              <a:t>Heap </a:t>
            </a:r>
            <a:r>
              <a:rPr dirty="0" sz="900" spc="75" b="1">
                <a:solidFill>
                  <a:srgbClr val="0000FF"/>
                </a:solidFill>
                <a:latin typeface="Calibri"/>
                <a:cs typeface="Calibri"/>
              </a:rPr>
              <a:t>Key</a:t>
            </a:r>
            <a:r>
              <a:rPr dirty="0" sz="900" spc="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Order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15">
                <a:latin typeface="Calibri"/>
                <a:cs typeface="Calibri"/>
              </a:rPr>
              <a:t>All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heap’s </a:t>
            </a:r>
            <a:r>
              <a:rPr dirty="0" sz="900" spc="100" i="1">
                <a:latin typeface="Times New Roman"/>
                <a:cs typeface="Times New Roman"/>
              </a:rPr>
              <a:t>n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node key </a:t>
            </a:r>
            <a:r>
              <a:rPr dirty="0" sz="900" spc="55" b="1">
                <a:solidFill>
                  <a:srgbClr val="0000FF"/>
                </a:solidFill>
                <a:latin typeface="Calibri"/>
                <a:cs typeface="Calibri"/>
              </a:rPr>
              <a:t>values </a:t>
            </a:r>
            <a:r>
              <a:rPr dirty="0" sz="900" spc="25">
                <a:latin typeface="Calibri"/>
                <a:cs typeface="Calibri"/>
              </a:rPr>
              <a:t>satisfy </a:t>
            </a:r>
            <a:r>
              <a:rPr dirty="0" sz="900" spc="0">
                <a:latin typeface="Calibri"/>
                <a:cs typeface="Calibri"/>
              </a:rPr>
              <a:t>the following</a:t>
            </a:r>
            <a:r>
              <a:rPr dirty="0" sz="900" spc="100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property: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976840"/>
            <a:ext cx="391350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172" sz="1350" spc="37" b="1">
                <a:solidFill>
                  <a:srgbClr val="0000FF"/>
                </a:solidFill>
                <a:latin typeface="Calibri"/>
                <a:cs typeface="Calibri"/>
              </a:rPr>
              <a:t>Min-heap</a:t>
            </a:r>
            <a:r>
              <a:rPr dirty="0" baseline="6172" sz="1350" spc="37">
                <a:latin typeface="Calibri"/>
                <a:cs typeface="Calibri"/>
              </a:rPr>
              <a:t>: </a:t>
            </a:r>
            <a:r>
              <a:rPr dirty="0" baseline="6172" sz="1350" spc="0">
                <a:latin typeface="Calibri"/>
                <a:cs typeface="Calibri"/>
              </a:rPr>
              <a:t>the </a:t>
            </a:r>
            <a:r>
              <a:rPr dirty="0" baseline="6172" sz="1350" spc="37">
                <a:latin typeface="Calibri"/>
                <a:cs typeface="Calibri"/>
              </a:rPr>
              <a:t>key </a:t>
            </a:r>
            <a:r>
              <a:rPr dirty="0" baseline="6172" sz="1350" spc="225" i="1">
                <a:latin typeface="Times New Roman"/>
                <a:cs typeface="Times New Roman"/>
              </a:rPr>
              <a:t>K</a:t>
            </a:r>
            <a:r>
              <a:rPr dirty="0" sz="600" spc="150" i="1">
                <a:latin typeface="Arial"/>
                <a:cs typeface="Arial"/>
              </a:rPr>
              <a:t>i </a:t>
            </a:r>
            <a:r>
              <a:rPr dirty="0" baseline="6172" sz="1350" spc="0">
                <a:latin typeface="Calibri"/>
                <a:cs typeface="Calibri"/>
              </a:rPr>
              <a:t>at </a:t>
            </a:r>
            <a:r>
              <a:rPr dirty="0" baseline="6172" sz="1350" spc="75">
                <a:latin typeface="Calibri"/>
                <a:cs typeface="Calibri"/>
              </a:rPr>
              <a:t>each </a:t>
            </a:r>
            <a:r>
              <a:rPr dirty="0" baseline="6172" sz="1350" spc="37">
                <a:latin typeface="Calibri"/>
                <a:cs typeface="Calibri"/>
              </a:rPr>
              <a:t>node </a:t>
            </a:r>
            <a:r>
              <a:rPr dirty="0" baseline="6172" sz="1350" spc="0">
                <a:latin typeface="Calibri"/>
                <a:cs typeface="Calibri"/>
              </a:rPr>
              <a:t>in the tree </a:t>
            </a:r>
            <a:r>
              <a:rPr dirty="0" baseline="6172" sz="1350" spc="52">
                <a:latin typeface="Calibri"/>
                <a:cs typeface="Calibri"/>
              </a:rPr>
              <a:t>is </a:t>
            </a:r>
            <a:r>
              <a:rPr dirty="0" baseline="6172" sz="1350" spc="82" i="1">
                <a:solidFill>
                  <a:srgbClr val="0000FF"/>
                </a:solidFill>
                <a:latin typeface="Calibri"/>
                <a:cs typeface="Calibri"/>
              </a:rPr>
              <a:t>less </a:t>
            </a:r>
            <a:r>
              <a:rPr dirty="0" baseline="6172" sz="1350" spc="7" i="1">
                <a:solidFill>
                  <a:srgbClr val="0000FF"/>
                </a:solidFill>
                <a:latin typeface="Calibri"/>
                <a:cs typeface="Calibri"/>
              </a:rPr>
              <a:t>than or </a:t>
            </a:r>
            <a:r>
              <a:rPr dirty="0" baseline="6172" sz="1350" spc="37" i="1">
                <a:solidFill>
                  <a:srgbClr val="0000FF"/>
                </a:solidFill>
                <a:latin typeface="Calibri"/>
                <a:cs typeface="Calibri"/>
              </a:rPr>
              <a:t>equal </a:t>
            </a:r>
            <a:r>
              <a:rPr dirty="0" baseline="6172" sz="1350" spc="-15" i="1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dirty="0" baseline="6172" sz="1350" spc="135">
                <a:latin typeface="Tahoma"/>
                <a:cs typeface="Tahoma"/>
              </a:rPr>
              <a:t>(</a:t>
            </a:r>
            <a:r>
              <a:rPr dirty="0" baseline="6172" sz="1350" spc="135" i="1">
                <a:latin typeface="Calibri"/>
                <a:cs typeface="Calibri"/>
              </a:rPr>
              <a:t>≤</a:t>
            </a:r>
            <a:r>
              <a:rPr dirty="0" baseline="6172" sz="1350" spc="135">
                <a:latin typeface="Tahoma"/>
                <a:cs typeface="Tahoma"/>
              </a:rPr>
              <a:t>)</a:t>
            </a:r>
            <a:r>
              <a:rPr dirty="0" baseline="6172" sz="1350" spc="-44">
                <a:latin typeface="Tahoma"/>
                <a:cs typeface="Tahoma"/>
              </a:rPr>
              <a:t> </a:t>
            </a:r>
            <a:r>
              <a:rPr dirty="0" baseline="6172" sz="1350" spc="0">
                <a:latin typeface="Calibri"/>
                <a:cs typeface="Calibri"/>
              </a:rPr>
              <a:t>the</a:t>
            </a:r>
            <a:endParaRPr baseline="6172" sz="13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47" y="1036151"/>
            <a:ext cx="2776220" cy="457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7400"/>
              </a:lnSpc>
              <a:spcBef>
                <a:spcPts val="100"/>
              </a:spcBef>
            </a:pPr>
            <a:r>
              <a:rPr dirty="0" baseline="6172" sz="1350" spc="60">
                <a:latin typeface="Calibri"/>
                <a:cs typeface="Calibri"/>
              </a:rPr>
              <a:t>keys </a:t>
            </a: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2</a:t>
            </a:r>
            <a:r>
              <a:rPr dirty="0" sz="600" spc="125" i="1">
                <a:latin typeface="Arial"/>
                <a:cs typeface="Arial"/>
              </a:rPr>
              <a:t>i </a:t>
            </a:r>
            <a:r>
              <a:rPr dirty="0" baseline="6172" sz="1350" spc="44">
                <a:latin typeface="Calibri"/>
                <a:cs typeface="Calibri"/>
              </a:rPr>
              <a:t>and </a:t>
            </a:r>
            <a:r>
              <a:rPr dirty="0" baseline="6172" sz="1350" spc="202" i="1">
                <a:latin typeface="Times New Roman"/>
                <a:cs typeface="Times New Roman"/>
              </a:rPr>
              <a:t>K</a:t>
            </a:r>
            <a:r>
              <a:rPr dirty="0" sz="600" spc="135">
                <a:latin typeface="PMingLiU"/>
                <a:cs typeface="PMingLiU"/>
              </a:rPr>
              <a:t>2</a:t>
            </a:r>
            <a:r>
              <a:rPr dirty="0" sz="600" spc="135" i="1">
                <a:latin typeface="Arial"/>
                <a:cs typeface="Arial"/>
              </a:rPr>
              <a:t>i</a:t>
            </a:r>
            <a:r>
              <a:rPr dirty="0" sz="600" spc="135">
                <a:latin typeface="PMingLiU"/>
                <a:cs typeface="PMingLiU"/>
              </a:rPr>
              <a:t>+1 </a:t>
            </a:r>
            <a:r>
              <a:rPr dirty="0" baseline="6172" sz="1350" spc="-7">
                <a:latin typeface="Calibri"/>
                <a:cs typeface="Calibri"/>
              </a:rPr>
              <a:t>of </a:t>
            </a:r>
            <a:r>
              <a:rPr dirty="0" baseline="6172" sz="1350" spc="7">
                <a:latin typeface="Calibri"/>
                <a:cs typeface="Calibri"/>
              </a:rPr>
              <a:t>its </a:t>
            </a:r>
            <a:r>
              <a:rPr dirty="0" baseline="6172" sz="1350" spc="22">
                <a:latin typeface="Calibri"/>
                <a:cs typeface="Calibri"/>
              </a:rPr>
              <a:t>children </a:t>
            </a:r>
            <a:r>
              <a:rPr dirty="0" baseline="6172" sz="1350" spc="52">
                <a:latin typeface="Calibri"/>
                <a:cs typeface="Calibri"/>
              </a:rPr>
              <a:t>nodes </a:t>
            </a:r>
            <a:r>
              <a:rPr dirty="0" baseline="6172" sz="1350" spc="-7">
                <a:latin typeface="Calibri"/>
                <a:cs typeface="Calibri"/>
              </a:rPr>
              <a:t>(if </a:t>
            </a:r>
            <a:r>
              <a:rPr dirty="0" baseline="6172" sz="1350" spc="7">
                <a:latin typeface="Calibri"/>
                <a:cs typeface="Calibri"/>
              </a:rPr>
              <a:t>they </a:t>
            </a:r>
            <a:r>
              <a:rPr dirty="0" baseline="6172" sz="1350" spc="22">
                <a:latin typeface="Calibri"/>
                <a:cs typeface="Calibri"/>
              </a:rPr>
              <a:t>exist).  </a:t>
            </a:r>
            <a:r>
              <a:rPr dirty="0" sz="900" spc="15">
                <a:latin typeface="Calibri"/>
                <a:cs typeface="Calibri"/>
              </a:rPr>
              <a:t>Formally,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35">
                <a:latin typeface="Calibri"/>
                <a:cs typeface="Calibri"/>
              </a:rPr>
              <a:t>is</a:t>
            </a:r>
            <a:r>
              <a:rPr dirty="0" sz="900" spc="11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keys: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207" y="1551033"/>
            <a:ext cx="7137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9259" sz="1350" spc="157" i="1">
                <a:latin typeface="Times New Roman"/>
                <a:cs typeface="Times New Roman"/>
              </a:rPr>
              <a:t>K</a:t>
            </a:r>
            <a:r>
              <a:rPr dirty="0" sz="600" spc="105" i="1">
                <a:latin typeface="Verdana"/>
                <a:cs typeface="Verdana"/>
              </a:rPr>
              <a:t>b</a:t>
            </a:r>
            <a:r>
              <a:rPr dirty="0" sz="600" spc="105" i="1">
                <a:latin typeface="Arial"/>
                <a:cs typeface="Arial"/>
              </a:rPr>
              <a:t>j/</a:t>
            </a:r>
            <a:r>
              <a:rPr dirty="0" sz="600" spc="105">
                <a:latin typeface="PMingLiU"/>
                <a:cs typeface="PMingLiU"/>
              </a:rPr>
              <a:t>2</a:t>
            </a:r>
            <a:r>
              <a:rPr dirty="0" sz="600" spc="105" i="1">
                <a:latin typeface="Verdana"/>
                <a:cs typeface="Verdana"/>
              </a:rPr>
              <a:t>c</a:t>
            </a:r>
            <a:r>
              <a:rPr dirty="0" sz="600" spc="105" i="1">
                <a:latin typeface="Verdana"/>
                <a:cs typeface="Verdana"/>
              </a:rPr>
              <a:t> </a:t>
            </a:r>
            <a:r>
              <a:rPr dirty="0" baseline="9259" sz="1350" spc="390" i="1">
                <a:latin typeface="Calibri"/>
                <a:cs typeface="Calibri"/>
              </a:rPr>
              <a:t>≤</a:t>
            </a:r>
            <a:r>
              <a:rPr dirty="0" baseline="9259" sz="1350" spc="427" i="1">
                <a:latin typeface="Calibri"/>
                <a:cs typeface="Calibri"/>
              </a:rPr>
              <a:t> </a:t>
            </a:r>
            <a:r>
              <a:rPr dirty="0" baseline="9259" sz="1350" spc="262" i="1">
                <a:latin typeface="Times New Roman"/>
                <a:cs typeface="Times New Roman"/>
              </a:rPr>
              <a:t>K</a:t>
            </a:r>
            <a:r>
              <a:rPr dirty="0" baseline="4629" sz="900" spc="262" i="1">
                <a:latin typeface="Arial"/>
                <a:cs typeface="Arial"/>
              </a:rPr>
              <a:t>j</a:t>
            </a:r>
            <a:endParaRPr baseline="4629"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1551" y="1533329"/>
            <a:ext cx="142176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latin typeface="Times New Roman"/>
                <a:cs typeface="Times New Roman"/>
              </a:rPr>
              <a:t>for </a:t>
            </a:r>
            <a:r>
              <a:rPr dirty="0" sz="900" spc="-35">
                <a:latin typeface="Tahoma"/>
                <a:cs typeface="Tahoma"/>
              </a:rPr>
              <a:t>1 </a:t>
            </a:r>
            <a:r>
              <a:rPr dirty="0" sz="900" spc="260" i="1">
                <a:latin typeface="Calibri"/>
                <a:cs typeface="Calibri"/>
              </a:rPr>
              <a:t>≤ </a:t>
            </a:r>
            <a:r>
              <a:rPr dirty="0" sz="900" spc="60" i="1">
                <a:latin typeface="Calibri"/>
                <a:cs typeface="Calibri"/>
              </a:rPr>
              <a:t>b</a:t>
            </a:r>
            <a:r>
              <a:rPr dirty="0" sz="900" spc="60" i="1">
                <a:latin typeface="Times New Roman"/>
                <a:cs typeface="Times New Roman"/>
              </a:rPr>
              <a:t>j/</a:t>
            </a:r>
            <a:r>
              <a:rPr dirty="0" sz="900" spc="60">
                <a:latin typeface="Tahoma"/>
                <a:cs typeface="Tahoma"/>
              </a:rPr>
              <a:t>2</a:t>
            </a:r>
            <a:r>
              <a:rPr dirty="0" sz="900" spc="60" i="1">
                <a:latin typeface="Calibri"/>
                <a:cs typeface="Calibri"/>
              </a:rPr>
              <a:t>c </a:t>
            </a:r>
            <a:r>
              <a:rPr dirty="0" sz="900" spc="100" i="1">
                <a:latin typeface="Times New Roman"/>
                <a:cs typeface="Times New Roman"/>
              </a:rPr>
              <a:t>&lt; </a:t>
            </a:r>
            <a:r>
              <a:rPr dirty="0" sz="900" spc="125" i="1">
                <a:latin typeface="Times New Roman"/>
                <a:cs typeface="Times New Roman"/>
              </a:rPr>
              <a:t>j </a:t>
            </a:r>
            <a:r>
              <a:rPr dirty="0" sz="900" spc="260" i="1">
                <a:latin typeface="Calibri"/>
                <a:cs typeface="Calibri"/>
              </a:rPr>
              <a:t>≤</a:t>
            </a:r>
            <a:r>
              <a:rPr dirty="0" sz="900" spc="-35" i="1">
                <a:latin typeface="Calibri"/>
                <a:cs typeface="Calibri"/>
              </a:rPr>
              <a:t> </a:t>
            </a:r>
            <a:r>
              <a:rPr dirty="0" sz="900" spc="60" i="1">
                <a:latin typeface="Times New Roman"/>
                <a:cs typeface="Times New Roman"/>
              </a:rPr>
              <a:t>n.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319" y="1741059"/>
            <a:ext cx="3901440" cy="31305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baseline="6172" sz="1350" spc="75">
                <a:latin typeface="Calibri"/>
                <a:cs typeface="Calibri"/>
              </a:rPr>
              <a:t>This </a:t>
            </a:r>
            <a:r>
              <a:rPr dirty="0" baseline="6172" sz="1350" spc="75">
                <a:latin typeface="Calibri"/>
                <a:cs typeface="Calibri"/>
              </a:rPr>
              <a:t>can </a:t>
            </a:r>
            <a:r>
              <a:rPr dirty="0" baseline="6172" sz="1350" spc="44">
                <a:latin typeface="Calibri"/>
                <a:cs typeface="Calibri"/>
              </a:rPr>
              <a:t>be </a:t>
            </a:r>
            <a:r>
              <a:rPr dirty="0" baseline="6172" sz="1350" spc="60">
                <a:latin typeface="Calibri"/>
                <a:cs typeface="Calibri"/>
              </a:rPr>
              <a:t>used </a:t>
            </a:r>
            <a:r>
              <a:rPr dirty="0" baseline="6172" sz="1350" spc="-22">
                <a:latin typeface="Calibri"/>
                <a:cs typeface="Calibri"/>
              </a:rPr>
              <a:t>to </a:t>
            </a:r>
            <a:r>
              <a:rPr dirty="0" baseline="6172" sz="1350" spc="37">
                <a:latin typeface="Calibri"/>
                <a:cs typeface="Calibri"/>
              </a:rPr>
              <a:t>calculate </a:t>
            </a:r>
            <a:r>
              <a:rPr dirty="0" baseline="6172" sz="1350" spc="0">
                <a:latin typeface="Calibri"/>
                <a:cs typeface="Calibri"/>
              </a:rPr>
              <a:t>the </a:t>
            </a:r>
            <a:r>
              <a:rPr dirty="0" baseline="6172" sz="1350" spc="15">
                <a:latin typeface="Calibri"/>
                <a:cs typeface="Calibri"/>
              </a:rPr>
              <a:t>parent </a:t>
            </a:r>
            <a:r>
              <a:rPr dirty="0" baseline="6172" sz="1350" spc="-7">
                <a:latin typeface="Calibri"/>
                <a:cs typeface="Calibri"/>
              </a:rPr>
              <a:t>of </a:t>
            </a:r>
            <a:r>
              <a:rPr dirty="0" baseline="6172" sz="1350" spc="44">
                <a:latin typeface="Calibri"/>
                <a:cs typeface="Calibri"/>
              </a:rPr>
              <a:t>any </a:t>
            </a:r>
            <a:r>
              <a:rPr dirty="0" baseline="6172" sz="1350" spc="37">
                <a:latin typeface="Calibri"/>
                <a:cs typeface="Calibri"/>
              </a:rPr>
              <a:t>key </a:t>
            </a:r>
            <a:r>
              <a:rPr dirty="0" baseline="6172" sz="1350" spc="247" i="1">
                <a:latin typeface="Times New Roman"/>
                <a:cs typeface="Times New Roman"/>
              </a:rPr>
              <a:t>K</a:t>
            </a:r>
            <a:r>
              <a:rPr dirty="0" sz="600" spc="165" i="1">
                <a:latin typeface="Arial"/>
                <a:cs typeface="Arial"/>
              </a:rPr>
              <a:t>j </a:t>
            </a:r>
            <a:r>
              <a:rPr dirty="0" baseline="6172" sz="1350" spc="89">
                <a:latin typeface="Tahoma"/>
                <a:cs typeface="Tahoma"/>
              </a:rPr>
              <a:t>(</a:t>
            </a:r>
            <a:r>
              <a:rPr dirty="0" baseline="6172" sz="1350" spc="89" i="1">
                <a:latin typeface="Times New Roman"/>
                <a:cs typeface="Times New Roman"/>
              </a:rPr>
              <a:t>j </a:t>
            </a:r>
            <a:r>
              <a:rPr dirty="0" baseline="6172" sz="1350" spc="150" i="1">
                <a:latin typeface="Times New Roman"/>
                <a:cs typeface="Times New Roman"/>
              </a:rPr>
              <a:t>&gt; </a:t>
            </a:r>
            <a:r>
              <a:rPr dirty="0" baseline="6172" sz="1350">
                <a:latin typeface="Tahoma"/>
                <a:cs typeface="Tahoma"/>
              </a:rPr>
              <a:t>1)</a:t>
            </a:r>
            <a:r>
              <a:rPr dirty="0" baseline="6172" sz="1350">
                <a:latin typeface="Calibri"/>
                <a:cs typeface="Calibri"/>
              </a:rPr>
              <a:t>, </a:t>
            </a:r>
            <a:r>
              <a:rPr dirty="0" baseline="6172" sz="1350" spc="44">
                <a:latin typeface="Calibri"/>
                <a:cs typeface="Calibri"/>
              </a:rPr>
              <a:t>e.g. </a:t>
            </a:r>
            <a:r>
              <a:rPr dirty="0" baseline="6172" sz="1350" spc="15">
                <a:latin typeface="Calibri"/>
                <a:cs typeface="Calibri"/>
              </a:rPr>
              <a:t>parent</a:t>
            </a:r>
            <a:r>
              <a:rPr dirty="0" baseline="6172" sz="1350" spc="37">
                <a:latin typeface="Calibri"/>
                <a:cs typeface="Calibri"/>
              </a:rPr>
              <a:t> </a:t>
            </a:r>
            <a:r>
              <a:rPr dirty="0" baseline="6172" sz="1350" spc="-7">
                <a:latin typeface="Calibri"/>
                <a:cs typeface="Calibri"/>
              </a:rPr>
              <a:t>of</a:t>
            </a:r>
            <a:endParaRPr baseline="6172"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baseline="9259" sz="1350" spc="165" i="1">
                <a:latin typeface="Times New Roman"/>
                <a:cs typeface="Times New Roman"/>
              </a:rPr>
              <a:t>K</a:t>
            </a:r>
            <a:r>
              <a:rPr dirty="0" baseline="4629" sz="900" spc="165">
                <a:latin typeface="PMingLiU"/>
                <a:cs typeface="PMingLiU"/>
              </a:rPr>
              <a:t>13</a:t>
            </a:r>
            <a:r>
              <a:rPr dirty="0" baseline="4629" sz="900" spc="60">
                <a:latin typeface="PMingLiU"/>
                <a:cs typeface="PMingLiU"/>
              </a:rPr>
              <a:t> </a:t>
            </a:r>
            <a:r>
              <a:rPr dirty="0" baseline="9259" sz="1350" spc="82">
                <a:latin typeface="Tahoma"/>
                <a:cs typeface="Tahoma"/>
              </a:rPr>
              <a:t>=</a:t>
            </a:r>
            <a:r>
              <a:rPr dirty="0" baseline="9259" sz="1350" spc="-37">
                <a:latin typeface="Tahoma"/>
                <a:cs typeface="Tahoma"/>
              </a:rPr>
              <a:t> </a:t>
            </a:r>
            <a:r>
              <a:rPr dirty="0" baseline="9259" sz="1350" spc="127" i="1">
                <a:latin typeface="Times New Roman"/>
                <a:cs typeface="Times New Roman"/>
              </a:rPr>
              <a:t>K</a:t>
            </a:r>
            <a:r>
              <a:rPr dirty="0" sz="600" spc="85" i="1">
                <a:latin typeface="Verdana"/>
                <a:cs typeface="Verdana"/>
              </a:rPr>
              <a:t>b</a:t>
            </a:r>
            <a:r>
              <a:rPr dirty="0" sz="600" spc="85">
                <a:latin typeface="PMingLiU"/>
                <a:cs typeface="PMingLiU"/>
              </a:rPr>
              <a:t>13</a:t>
            </a:r>
            <a:r>
              <a:rPr dirty="0" sz="600" spc="85" i="1">
                <a:latin typeface="Arial"/>
                <a:cs typeface="Arial"/>
              </a:rPr>
              <a:t>/</a:t>
            </a:r>
            <a:r>
              <a:rPr dirty="0" sz="600" spc="85">
                <a:latin typeface="PMingLiU"/>
                <a:cs typeface="PMingLiU"/>
              </a:rPr>
              <a:t>2</a:t>
            </a:r>
            <a:r>
              <a:rPr dirty="0" sz="600" spc="85" i="1">
                <a:latin typeface="Verdana"/>
                <a:cs typeface="Verdana"/>
              </a:rPr>
              <a:t>c</a:t>
            </a:r>
            <a:r>
              <a:rPr dirty="0" sz="600" spc="-10" i="1">
                <a:latin typeface="Verdana"/>
                <a:cs typeface="Verdana"/>
              </a:rPr>
              <a:t> </a:t>
            </a:r>
            <a:r>
              <a:rPr dirty="0" baseline="9259" sz="1350" spc="82">
                <a:latin typeface="Tahoma"/>
                <a:cs typeface="Tahoma"/>
              </a:rPr>
              <a:t>=</a:t>
            </a:r>
            <a:r>
              <a:rPr dirty="0" baseline="9259" sz="1350" spc="-37">
                <a:latin typeface="Tahoma"/>
                <a:cs typeface="Tahoma"/>
              </a:rPr>
              <a:t> </a:t>
            </a:r>
            <a:r>
              <a:rPr dirty="0" baseline="9259" sz="1350" spc="89" i="1">
                <a:latin typeface="Times New Roman"/>
                <a:cs typeface="Times New Roman"/>
              </a:rPr>
              <a:t>K</a:t>
            </a:r>
            <a:r>
              <a:rPr dirty="0" sz="600" spc="60" i="1">
                <a:latin typeface="Verdana"/>
                <a:cs typeface="Verdana"/>
              </a:rPr>
              <a:t>b</a:t>
            </a:r>
            <a:r>
              <a:rPr dirty="0" sz="600" spc="60">
                <a:latin typeface="PMingLiU"/>
                <a:cs typeface="PMingLiU"/>
              </a:rPr>
              <a:t>6</a:t>
            </a:r>
            <a:r>
              <a:rPr dirty="0" sz="600" spc="60" i="1">
                <a:latin typeface="Arial"/>
                <a:cs typeface="Arial"/>
              </a:rPr>
              <a:t>.</a:t>
            </a:r>
            <a:r>
              <a:rPr dirty="0" sz="600" spc="60">
                <a:latin typeface="PMingLiU"/>
                <a:cs typeface="PMingLiU"/>
              </a:rPr>
              <a:t>5</a:t>
            </a:r>
            <a:r>
              <a:rPr dirty="0" sz="600" spc="60" i="1">
                <a:latin typeface="Verdana"/>
                <a:cs typeface="Verdana"/>
              </a:rPr>
              <a:t>c</a:t>
            </a:r>
            <a:r>
              <a:rPr dirty="0" sz="600" spc="-10" i="1">
                <a:latin typeface="Verdana"/>
                <a:cs typeface="Verdana"/>
              </a:rPr>
              <a:t> </a:t>
            </a:r>
            <a:r>
              <a:rPr dirty="0" baseline="9259" sz="1350" spc="82">
                <a:latin typeface="Tahoma"/>
                <a:cs typeface="Tahoma"/>
              </a:rPr>
              <a:t>=</a:t>
            </a:r>
            <a:r>
              <a:rPr dirty="0" baseline="9259" sz="1350" spc="-37">
                <a:latin typeface="Tahoma"/>
                <a:cs typeface="Tahoma"/>
              </a:rPr>
              <a:t> </a:t>
            </a:r>
            <a:r>
              <a:rPr dirty="0" baseline="9259" sz="1350" spc="187" i="1">
                <a:latin typeface="Times New Roman"/>
                <a:cs typeface="Times New Roman"/>
              </a:rPr>
              <a:t>K</a:t>
            </a:r>
            <a:r>
              <a:rPr dirty="0" baseline="4629" sz="900" spc="187">
                <a:latin typeface="PMingLiU"/>
                <a:cs typeface="PMingLiU"/>
              </a:rPr>
              <a:t>6</a:t>
            </a:r>
            <a:r>
              <a:rPr dirty="0" baseline="4629" sz="900" spc="52">
                <a:latin typeface="PMingLiU"/>
                <a:cs typeface="PMingLiU"/>
              </a:rPr>
              <a:t> </a:t>
            </a:r>
            <a:r>
              <a:rPr dirty="0" baseline="9259" sz="1350" spc="-30">
                <a:latin typeface="Calibri"/>
                <a:cs typeface="Calibri"/>
              </a:rPr>
              <a:t>&amp;</a:t>
            </a:r>
            <a:r>
              <a:rPr dirty="0" baseline="9259" sz="1350" spc="60">
                <a:latin typeface="Calibri"/>
                <a:cs typeface="Calibri"/>
              </a:rPr>
              <a:t> </a:t>
            </a:r>
            <a:r>
              <a:rPr dirty="0" baseline="9259" sz="1350" spc="15">
                <a:latin typeface="Calibri"/>
                <a:cs typeface="Calibri"/>
              </a:rPr>
              <a:t>parent</a:t>
            </a:r>
            <a:r>
              <a:rPr dirty="0" baseline="9259" sz="1350" spc="60">
                <a:latin typeface="Calibri"/>
                <a:cs typeface="Calibri"/>
              </a:rPr>
              <a:t> </a:t>
            </a:r>
            <a:r>
              <a:rPr dirty="0" baseline="9259" sz="1350" spc="-7">
                <a:latin typeface="Calibri"/>
                <a:cs typeface="Calibri"/>
              </a:rPr>
              <a:t>of</a:t>
            </a:r>
            <a:r>
              <a:rPr dirty="0" baseline="9259" sz="1350" spc="60">
                <a:latin typeface="Calibri"/>
                <a:cs typeface="Calibri"/>
              </a:rPr>
              <a:t> </a:t>
            </a:r>
            <a:r>
              <a:rPr dirty="0" baseline="9259" sz="1350" spc="187" i="1">
                <a:latin typeface="Times New Roman"/>
                <a:cs typeface="Times New Roman"/>
              </a:rPr>
              <a:t>K</a:t>
            </a:r>
            <a:r>
              <a:rPr dirty="0" baseline="4629" sz="900" spc="187">
                <a:latin typeface="PMingLiU"/>
                <a:cs typeface="PMingLiU"/>
              </a:rPr>
              <a:t>6</a:t>
            </a:r>
            <a:r>
              <a:rPr dirty="0" baseline="4629" sz="900" spc="60">
                <a:latin typeface="PMingLiU"/>
                <a:cs typeface="PMingLiU"/>
              </a:rPr>
              <a:t> </a:t>
            </a:r>
            <a:r>
              <a:rPr dirty="0" baseline="9259" sz="1350" spc="82">
                <a:latin typeface="Tahoma"/>
                <a:cs typeface="Tahoma"/>
              </a:rPr>
              <a:t>=</a:t>
            </a:r>
            <a:r>
              <a:rPr dirty="0" baseline="9259" sz="1350" spc="-37">
                <a:latin typeface="Tahoma"/>
                <a:cs typeface="Tahoma"/>
              </a:rPr>
              <a:t> </a:t>
            </a:r>
            <a:r>
              <a:rPr dirty="0" baseline="9259" sz="1350" spc="127" i="1">
                <a:latin typeface="Times New Roman"/>
                <a:cs typeface="Times New Roman"/>
              </a:rPr>
              <a:t>K</a:t>
            </a:r>
            <a:r>
              <a:rPr dirty="0" sz="600" spc="85" i="1">
                <a:latin typeface="Verdana"/>
                <a:cs typeface="Verdana"/>
              </a:rPr>
              <a:t>b</a:t>
            </a:r>
            <a:r>
              <a:rPr dirty="0" sz="600" spc="85">
                <a:latin typeface="PMingLiU"/>
                <a:cs typeface="PMingLiU"/>
              </a:rPr>
              <a:t>6</a:t>
            </a:r>
            <a:r>
              <a:rPr dirty="0" sz="600" spc="85" i="1">
                <a:latin typeface="Arial"/>
                <a:cs typeface="Arial"/>
              </a:rPr>
              <a:t>/</a:t>
            </a:r>
            <a:r>
              <a:rPr dirty="0" sz="600" spc="85">
                <a:latin typeface="PMingLiU"/>
                <a:cs typeface="PMingLiU"/>
              </a:rPr>
              <a:t>2</a:t>
            </a:r>
            <a:r>
              <a:rPr dirty="0" sz="600" spc="85" i="1">
                <a:latin typeface="Verdana"/>
                <a:cs typeface="Verdana"/>
              </a:rPr>
              <a:t>c</a:t>
            </a:r>
            <a:r>
              <a:rPr dirty="0" sz="600" spc="-10" i="1">
                <a:latin typeface="Verdana"/>
                <a:cs typeface="Verdana"/>
              </a:rPr>
              <a:t> </a:t>
            </a:r>
            <a:r>
              <a:rPr dirty="0" baseline="9259" sz="1350" spc="82">
                <a:latin typeface="Tahoma"/>
                <a:cs typeface="Tahoma"/>
              </a:rPr>
              <a:t>=</a:t>
            </a:r>
            <a:r>
              <a:rPr dirty="0" baseline="9259" sz="1350" spc="-37">
                <a:latin typeface="Tahoma"/>
                <a:cs typeface="Tahoma"/>
              </a:rPr>
              <a:t> </a:t>
            </a:r>
            <a:r>
              <a:rPr dirty="0" baseline="9259" sz="1350" spc="89" i="1">
                <a:latin typeface="Times New Roman"/>
                <a:cs typeface="Times New Roman"/>
              </a:rPr>
              <a:t>K</a:t>
            </a:r>
            <a:r>
              <a:rPr dirty="0" sz="600" spc="60" i="1">
                <a:latin typeface="Verdana"/>
                <a:cs typeface="Verdana"/>
              </a:rPr>
              <a:t>b</a:t>
            </a:r>
            <a:r>
              <a:rPr dirty="0" sz="600" spc="60">
                <a:latin typeface="PMingLiU"/>
                <a:cs typeface="PMingLiU"/>
              </a:rPr>
              <a:t>3</a:t>
            </a:r>
            <a:r>
              <a:rPr dirty="0" sz="600" spc="60" i="1">
                <a:latin typeface="Verdana"/>
                <a:cs typeface="Verdana"/>
              </a:rPr>
              <a:t>c</a:t>
            </a:r>
            <a:r>
              <a:rPr dirty="0" sz="600" spc="-10" i="1">
                <a:latin typeface="Verdana"/>
                <a:cs typeface="Verdana"/>
              </a:rPr>
              <a:t> </a:t>
            </a:r>
            <a:r>
              <a:rPr dirty="0" baseline="9259" sz="1350" spc="82">
                <a:latin typeface="Tahoma"/>
                <a:cs typeface="Tahoma"/>
              </a:rPr>
              <a:t>=</a:t>
            </a:r>
            <a:r>
              <a:rPr dirty="0" baseline="9259" sz="1350" spc="-37">
                <a:latin typeface="Tahoma"/>
                <a:cs typeface="Tahoma"/>
              </a:rPr>
              <a:t> </a:t>
            </a:r>
            <a:r>
              <a:rPr dirty="0" baseline="9259" sz="1350" spc="150" i="1">
                <a:latin typeface="Times New Roman"/>
                <a:cs typeface="Times New Roman"/>
              </a:rPr>
              <a:t>K</a:t>
            </a:r>
            <a:r>
              <a:rPr dirty="0" baseline="4629" sz="900" spc="150">
                <a:latin typeface="PMingLiU"/>
                <a:cs typeface="PMingLiU"/>
              </a:rPr>
              <a:t>3</a:t>
            </a:r>
            <a:r>
              <a:rPr dirty="0" baseline="9259" sz="1350" spc="150">
                <a:latin typeface="Calibri"/>
                <a:cs typeface="Calibri"/>
              </a:rPr>
              <a:t>.</a:t>
            </a:r>
            <a:endParaRPr baseline="9259"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21" y="2205121"/>
            <a:ext cx="391350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172" sz="1350" spc="52" b="1">
                <a:solidFill>
                  <a:srgbClr val="0000FF"/>
                </a:solidFill>
                <a:latin typeface="Calibri"/>
                <a:cs typeface="Calibri"/>
              </a:rPr>
              <a:t>Max-heap</a:t>
            </a:r>
            <a:r>
              <a:rPr dirty="0" baseline="6172" sz="1350" spc="52">
                <a:latin typeface="Calibri"/>
                <a:cs typeface="Calibri"/>
              </a:rPr>
              <a:t>: </a:t>
            </a:r>
            <a:r>
              <a:rPr dirty="0" baseline="6172" sz="1350" spc="0">
                <a:latin typeface="Calibri"/>
                <a:cs typeface="Calibri"/>
              </a:rPr>
              <a:t>the </a:t>
            </a:r>
            <a:r>
              <a:rPr dirty="0" baseline="6172" sz="1350" spc="37">
                <a:latin typeface="Calibri"/>
                <a:cs typeface="Calibri"/>
              </a:rPr>
              <a:t>key </a:t>
            </a:r>
            <a:r>
              <a:rPr dirty="0" baseline="6172" sz="1350" spc="225" i="1">
                <a:latin typeface="Times New Roman"/>
                <a:cs typeface="Times New Roman"/>
              </a:rPr>
              <a:t>K</a:t>
            </a:r>
            <a:r>
              <a:rPr dirty="0" sz="600" spc="150" i="1">
                <a:latin typeface="Arial"/>
                <a:cs typeface="Arial"/>
              </a:rPr>
              <a:t>i </a:t>
            </a:r>
            <a:r>
              <a:rPr dirty="0" baseline="6172" sz="1350" spc="0">
                <a:latin typeface="Calibri"/>
                <a:cs typeface="Calibri"/>
              </a:rPr>
              <a:t>at </a:t>
            </a:r>
            <a:r>
              <a:rPr dirty="0" baseline="6172" sz="1350" spc="75">
                <a:latin typeface="Calibri"/>
                <a:cs typeface="Calibri"/>
              </a:rPr>
              <a:t>each </a:t>
            </a:r>
            <a:r>
              <a:rPr dirty="0" baseline="6172" sz="1350" spc="37">
                <a:latin typeface="Calibri"/>
                <a:cs typeface="Calibri"/>
              </a:rPr>
              <a:t>node </a:t>
            </a:r>
            <a:r>
              <a:rPr dirty="0" baseline="6172" sz="1350" spc="0">
                <a:latin typeface="Calibri"/>
                <a:cs typeface="Calibri"/>
              </a:rPr>
              <a:t>in the tree </a:t>
            </a:r>
            <a:r>
              <a:rPr dirty="0" baseline="6172" sz="1350" spc="52">
                <a:latin typeface="Calibri"/>
                <a:cs typeface="Calibri"/>
              </a:rPr>
              <a:t>is </a:t>
            </a:r>
            <a:r>
              <a:rPr dirty="0" baseline="6172" sz="1350" spc="15" i="1">
                <a:solidFill>
                  <a:srgbClr val="0000FF"/>
                </a:solidFill>
                <a:latin typeface="Calibri"/>
                <a:cs typeface="Calibri"/>
              </a:rPr>
              <a:t>greater </a:t>
            </a:r>
            <a:r>
              <a:rPr dirty="0" baseline="6172" sz="1350" spc="7" i="1">
                <a:solidFill>
                  <a:srgbClr val="0000FF"/>
                </a:solidFill>
                <a:latin typeface="Calibri"/>
                <a:cs typeface="Calibri"/>
              </a:rPr>
              <a:t>than or </a:t>
            </a:r>
            <a:r>
              <a:rPr dirty="0" baseline="6172" sz="1350" spc="37" i="1">
                <a:solidFill>
                  <a:srgbClr val="0000FF"/>
                </a:solidFill>
                <a:latin typeface="Calibri"/>
                <a:cs typeface="Calibri"/>
              </a:rPr>
              <a:t>equal </a:t>
            </a:r>
            <a:r>
              <a:rPr dirty="0" baseline="6172" sz="1350" spc="-15" i="1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dirty="0" baseline="6172" sz="1350" spc="112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baseline="6172" sz="1350" spc="135">
                <a:latin typeface="Tahoma"/>
                <a:cs typeface="Tahoma"/>
              </a:rPr>
              <a:t>(</a:t>
            </a:r>
            <a:r>
              <a:rPr dirty="0" baseline="6172" sz="1350" spc="135" i="1">
                <a:latin typeface="Calibri"/>
                <a:cs typeface="Calibri"/>
              </a:rPr>
              <a:t>≥</a:t>
            </a:r>
            <a:r>
              <a:rPr dirty="0" baseline="6172" sz="1350" spc="135">
                <a:latin typeface="Tahoma"/>
                <a:cs typeface="Tahoma"/>
              </a:rPr>
              <a:t>)</a:t>
            </a:r>
            <a:endParaRPr baseline="6172" sz="13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48" y="2264419"/>
            <a:ext cx="2966085" cy="457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7400"/>
              </a:lnSpc>
              <a:spcBef>
                <a:spcPts val="100"/>
              </a:spcBef>
            </a:pPr>
            <a:r>
              <a:rPr dirty="0" baseline="6172" sz="1350" spc="0">
                <a:latin typeface="Calibri"/>
                <a:cs typeface="Calibri"/>
              </a:rPr>
              <a:t>the </a:t>
            </a:r>
            <a:r>
              <a:rPr dirty="0" baseline="6172" sz="1350" spc="60">
                <a:latin typeface="Calibri"/>
                <a:cs typeface="Calibri"/>
              </a:rPr>
              <a:t>keys </a:t>
            </a: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2</a:t>
            </a:r>
            <a:r>
              <a:rPr dirty="0" sz="600" spc="125" i="1">
                <a:latin typeface="Arial"/>
                <a:cs typeface="Arial"/>
              </a:rPr>
              <a:t>i </a:t>
            </a:r>
            <a:r>
              <a:rPr dirty="0" baseline="6172" sz="1350" spc="44">
                <a:latin typeface="Calibri"/>
                <a:cs typeface="Calibri"/>
              </a:rPr>
              <a:t>and </a:t>
            </a:r>
            <a:r>
              <a:rPr dirty="0" baseline="6172" sz="1350" spc="202" i="1">
                <a:latin typeface="Times New Roman"/>
                <a:cs typeface="Times New Roman"/>
              </a:rPr>
              <a:t>K</a:t>
            </a:r>
            <a:r>
              <a:rPr dirty="0" sz="600" spc="135">
                <a:latin typeface="PMingLiU"/>
                <a:cs typeface="PMingLiU"/>
              </a:rPr>
              <a:t>2</a:t>
            </a:r>
            <a:r>
              <a:rPr dirty="0" sz="600" spc="135" i="1">
                <a:latin typeface="Arial"/>
                <a:cs typeface="Arial"/>
              </a:rPr>
              <a:t>i</a:t>
            </a:r>
            <a:r>
              <a:rPr dirty="0" sz="600" spc="135">
                <a:latin typeface="PMingLiU"/>
                <a:cs typeface="PMingLiU"/>
              </a:rPr>
              <a:t>+1 </a:t>
            </a:r>
            <a:r>
              <a:rPr dirty="0" baseline="6172" sz="1350" spc="-7">
                <a:latin typeface="Calibri"/>
                <a:cs typeface="Calibri"/>
              </a:rPr>
              <a:t>of </a:t>
            </a:r>
            <a:r>
              <a:rPr dirty="0" baseline="6172" sz="1350" spc="7">
                <a:latin typeface="Calibri"/>
                <a:cs typeface="Calibri"/>
              </a:rPr>
              <a:t>its </a:t>
            </a:r>
            <a:r>
              <a:rPr dirty="0" baseline="6172" sz="1350" spc="22">
                <a:latin typeface="Calibri"/>
                <a:cs typeface="Calibri"/>
              </a:rPr>
              <a:t>children </a:t>
            </a:r>
            <a:r>
              <a:rPr dirty="0" baseline="6172" sz="1350" spc="52">
                <a:latin typeface="Calibri"/>
                <a:cs typeface="Calibri"/>
              </a:rPr>
              <a:t>nodes </a:t>
            </a:r>
            <a:r>
              <a:rPr dirty="0" baseline="6172" sz="1350" spc="-7">
                <a:latin typeface="Calibri"/>
                <a:cs typeface="Calibri"/>
              </a:rPr>
              <a:t>(if </a:t>
            </a:r>
            <a:r>
              <a:rPr dirty="0" baseline="6172" sz="1350" spc="7">
                <a:latin typeface="Calibri"/>
                <a:cs typeface="Calibri"/>
              </a:rPr>
              <a:t>they </a:t>
            </a:r>
            <a:r>
              <a:rPr dirty="0" baseline="6172" sz="1350" spc="22">
                <a:latin typeface="Calibri"/>
                <a:cs typeface="Calibri"/>
              </a:rPr>
              <a:t>exist). </a:t>
            </a:r>
            <a:r>
              <a:rPr dirty="0" sz="900" spc="15">
                <a:latin typeface="Calibri"/>
                <a:cs typeface="Calibri"/>
              </a:rPr>
              <a:t> Formally,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35">
                <a:latin typeface="Calibri"/>
                <a:cs typeface="Calibri"/>
              </a:rPr>
              <a:t>is</a:t>
            </a:r>
            <a:r>
              <a:rPr dirty="0" sz="900" spc="11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keys: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208" y="2779326"/>
            <a:ext cx="7137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9259" sz="1350" spc="157" i="1">
                <a:latin typeface="Times New Roman"/>
                <a:cs typeface="Times New Roman"/>
              </a:rPr>
              <a:t>K</a:t>
            </a:r>
            <a:r>
              <a:rPr dirty="0" sz="600" spc="105" i="1">
                <a:latin typeface="Verdana"/>
                <a:cs typeface="Verdana"/>
              </a:rPr>
              <a:t>b</a:t>
            </a:r>
            <a:r>
              <a:rPr dirty="0" sz="600" spc="105" i="1">
                <a:latin typeface="Arial"/>
                <a:cs typeface="Arial"/>
              </a:rPr>
              <a:t>j/</a:t>
            </a:r>
            <a:r>
              <a:rPr dirty="0" sz="600" spc="105">
                <a:latin typeface="PMingLiU"/>
                <a:cs typeface="PMingLiU"/>
              </a:rPr>
              <a:t>2</a:t>
            </a:r>
            <a:r>
              <a:rPr dirty="0" sz="600" spc="105" i="1">
                <a:latin typeface="Verdana"/>
                <a:cs typeface="Verdana"/>
              </a:rPr>
              <a:t>c </a:t>
            </a:r>
            <a:r>
              <a:rPr dirty="0" baseline="9259" sz="1350" spc="390" i="1">
                <a:latin typeface="Calibri"/>
                <a:cs typeface="Calibri"/>
              </a:rPr>
              <a:t>≥</a:t>
            </a:r>
            <a:r>
              <a:rPr dirty="0" baseline="9259" sz="1350" spc="427" i="1">
                <a:latin typeface="Calibri"/>
                <a:cs typeface="Calibri"/>
              </a:rPr>
              <a:t> </a:t>
            </a:r>
            <a:r>
              <a:rPr dirty="0" baseline="9259" sz="1350" spc="262" i="1">
                <a:latin typeface="Times New Roman"/>
                <a:cs typeface="Times New Roman"/>
              </a:rPr>
              <a:t>K</a:t>
            </a:r>
            <a:r>
              <a:rPr dirty="0" baseline="4629" sz="900" spc="262" i="1">
                <a:latin typeface="Arial"/>
                <a:cs typeface="Arial"/>
              </a:rPr>
              <a:t>j</a:t>
            </a:r>
            <a:endParaRPr baseline="4629"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1551" y="2761610"/>
            <a:ext cx="142176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latin typeface="Times New Roman"/>
                <a:cs typeface="Times New Roman"/>
              </a:rPr>
              <a:t>for </a:t>
            </a:r>
            <a:r>
              <a:rPr dirty="0" sz="900" spc="-35">
                <a:latin typeface="Tahoma"/>
                <a:cs typeface="Tahoma"/>
              </a:rPr>
              <a:t>1 </a:t>
            </a:r>
            <a:r>
              <a:rPr dirty="0" sz="900" spc="260" i="1">
                <a:latin typeface="Calibri"/>
                <a:cs typeface="Calibri"/>
              </a:rPr>
              <a:t>≤ </a:t>
            </a:r>
            <a:r>
              <a:rPr dirty="0" sz="900" spc="60" i="1">
                <a:latin typeface="Calibri"/>
                <a:cs typeface="Calibri"/>
              </a:rPr>
              <a:t>b</a:t>
            </a:r>
            <a:r>
              <a:rPr dirty="0" sz="900" spc="60" i="1">
                <a:latin typeface="Times New Roman"/>
                <a:cs typeface="Times New Roman"/>
              </a:rPr>
              <a:t>j/</a:t>
            </a:r>
            <a:r>
              <a:rPr dirty="0" sz="900" spc="60">
                <a:latin typeface="Tahoma"/>
                <a:cs typeface="Tahoma"/>
              </a:rPr>
              <a:t>2</a:t>
            </a:r>
            <a:r>
              <a:rPr dirty="0" sz="900" spc="60" i="1">
                <a:latin typeface="Calibri"/>
                <a:cs typeface="Calibri"/>
              </a:rPr>
              <a:t>c </a:t>
            </a:r>
            <a:r>
              <a:rPr dirty="0" sz="900" spc="100" i="1">
                <a:latin typeface="Times New Roman"/>
                <a:cs typeface="Times New Roman"/>
              </a:rPr>
              <a:t>&lt; </a:t>
            </a:r>
            <a:r>
              <a:rPr dirty="0" sz="900" spc="125" i="1">
                <a:latin typeface="Times New Roman"/>
                <a:cs typeface="Times New Roman"/>
              </a:rPr>
              <a:t>j </a:t>
            </a:r>
            <a:r>
              <a:rPr dirty="0" sz="900" spc="260" i="1">
                <a:latin typeface="Calibri"/>
                <a:cs typeface="Calibri"/>
              </a:rPr>
              <a:t>≤</a:t>
            </a:r>
            <a:r>
              <a:rPr dirty="0" sz="900" spc="-35" i="1">
                <a:latin typeface="Calibri"/>
                <a:cs typeface="Calibri"/>
              </a:rPr>
              <a:t> </a:t>
            </a:r>
            <a:r>
              <a:rPr dirty="0" sz="900" spc="60" i="1">
                <a:latin typeface="Times New Roman"/>
                <a:cs typeface="Times New Roman"/>
              </a:rPr>
              <a:t>n.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3092185"/>
            <a:ext cx="3624579" cy="233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19"/>
              </a:lnSpc>
              <a:spcBef>
                <a:spcPts val="95"/>
              </a:spcBef>
            </a:pPr>
            <a:r>
              <a:rPr dirty="0" sz="700" spc="15">
                <a:latin typeface="Calibri"/>
                <a:cs typeface="Calibri"/>
              </a:rPr>
              <a:t>Where: </a:t>
            </a:r>
            <a:r>
              <a:rPr dirty="0" sz="700" spc="114" b="1" i="1">
                <a:latin typeface="Arial"/>
                <a:cs typeface="Arial"/>
              </a:rPr>
              <a:t>b</a:t>
            </a:r>
            <a:r>
              <a:rPr dirty="0" sz="700" spc="114" b="1" i="1">
                <a:latin typeface="Times New Roman"/>
                <a:cs typeface="Times New Roman"/>
              </a:rPr>
              <a:t>x/y</a:t>
            </a:r>
            <a:r>
              <a:rPr dirty="0" sz="700" spc="114" b="1" i="1">
                <a:latin typeface="Arial"/>
                <a:cs typeface="Arial"/>
              </a:rPr>
              <a:t>c </a:t>
            </a:r>
            <a:r>
              <a:rPr dirty="0" sz="700" spc="25">
                <a:latin typeface="Calibri"/>
                <a:cs typeface="Calibri"/>
              </a:rPr>
              <a:t>is </a:t>
            </a:r>
            <a:r>
              <a:rPr dirty="0" sz="700" spc="0">
                <a:latin typeface="Calibri"/>
                <a:cs typeface="Calibri"/>
              </a:rPr>
              <a:t>the </a:t>
            </a:r>
            <a:r>
              <a:rPr dirty="0" sz="700" spc="75" b="1">
                <a:solidFill>
                  <a:srgbClr val="0000FF"/>
                </a:solidFill>
                <a:latin typeface="Calibri"/>
                <a:cs typeface="Calibri"/>
              </a:rPr>
              <a:t>foor </a:t>
            </a:r>
            <a:r>
              <a:rPr dirty="0" sz="700" spc="-5">
                <a:latin typeface="Calibri"/>
                <a:cs typeface="Calibri"/>
              </a:rPr>
              <a:t>of </a:t>
            </a:r>
            <a:r>
              <a:rPr dirty="0" sz="700" spc="114" i="1">
                <a:latin typeface="Times New Roman"/>
                <a:cs typeface="Times New Roman"/>
              </a:rPr>
              <a:t>x/y</a:t>
            </a:r>
            <a:r>
              <a:rPr dirty="0" sz="700" spc="114">
                <a:latin typeface="Calibri"/>
                <a:cs typeface="Calibri"/>
              </a:rPr>
              <a:t>, </a:t>
            </a:r>
            <a:r>
              <a:rPr dirty="0" sz="700" spc="5">
                <a:latin typeface="Calibri"/>
                <a:cs typeface="Calibri"/>
              </a:rPr>
              <a:t>i.e. </a:t>
            </a:r>
            <a:r>
              <a:rPr dirty="0" sz="700" spc="15">
                <a:latin typeface="Calibri"/>
                <a:cs typeface="Calibri"/>
              </a:rPr>
              <a:t>largest </a:t>
            </a:r>
            <a:r>
              <a:rPr dirty="0" sz="700" spc="10">
                <a:latin typeface="Calibri"/>
                <a:cs typeface="Calibri"/>
              </a:rPr>
              <a:t>whole number </a:t>
            </a:r>
            <a:r>
              <a:rPr dirty="0" sz="700" spc="50" i="1">
                <a:solidFill>
                  <a:srgbClr val="0000FF"/>
                </a:solidFill>
                <a:latin typeface="Calibri"/>
                <a:cs typeface="Calibri"/>
              </a:rPr>
              <a:t>less </a:t>
            </a:r>
            <a:r>
              <a:rPr dirty="0" sz="700" spc="5" i="1">
                <a:solidFill>
                  <a:srgbClr val="0000FF"/>
                </a:solidFill>
                <a:latin typeface="Calibri"/>
                <a:cs typeface="Calibri"/>
              </a:rPr>
              <a:t>than or </a:t>
            </a:r>
            <a:r>
              <a:rPr dirty="0" sz="700" spc="25" i="1">
                <a:solidFill>
                  <a:srgbClr val="0000FF"/>
                </a:solidFill>
                <a:latin typeface="Calibri"/>
                <a:cs typeface="Calibri"/>
              </a:rPr>
              <a:t>equal </a:t>
            </a:r>
            <a:r>
              <a:rPr dirty="0" sz="700" spc="-10" i="1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dirty="0" sz="700" spc="114" i="1">
                <a:latin typeface="Times New Roman"/>
                <a:cs typeface="Times New Roman"/>
              </a:rPr>
              <a:t>x/y</a:t>
            </a:r>
            <a:r>
              <a:rPr dirty="0" sz="700" spc="114">
                <a:latin typeface="Calibri"/>
                <a:cs typeface="Calibri"/>
              </a:rPr>
              <a:t>,</a:t>
            </a:r>
            <a:r>
              <a:rPr dirty="0" sz="700">
                <a:latin typeface="Calibri"/>
                <a:cs typeface="Calibri"/>
              </a:rPr>
              <a:t> </a:t>
            </a:r>
            <a:r>
              <a:rPr dirty="0" sz="700" spc="25">
                <a:latin typeface="Calibri"/>
                <a:cs typeface="Calibri"/>
              </a:rPr>
              <a:t>e.g.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ts val="819"/>
              </a:lnSpc>
            </a:pPr>
            <a:r>
              <a:rPr dirty="0" sz="700" spc="60" i="1">
                <a:latin typeface="Arial"/>
                <a:cs typeface="Arial"/>
              </a:rPr>
              <a:t>b</a:t>
            </a:r>
            <a:r>
              <a:rPr dirty="0" sz="700" spc="60">
                <a:latin typeface="PMingLiU"/>
                <a:cs typeface="PMingLiU"/>
              </a:rPr>
              <a:t>9</a:t>
            </a:r>
            <a:r>
              <a:rPr dirty="0" sz="700" spc="60" i="1">
                <a:latin typeface="Times New Roman"/>
                <a:cs typeface="Times New Roman"/>
              </a:rPr>
              <a:t>/</a:t>
            </a:r>
            <a:r>
              <a:rPr dirty="0" sz="700" spc="60">
                <a:latin typeface="PMingLiU"/>
                <a:cs typeface="PMingLiU"/>
              </a:rPr>
              <a:t>2</a:t>
            </a:r>
            <a:r>
              <a:rPr dirty="0" sz="700" spc="60" i="1">
                <a:latin typeface="Arial"/>
                <a:cs typeface="Arial"/>
              </a:rPr>
              <a:t>c</a:t>
            </a:r>
            <a:r>
              <a:rPr dirty="0" sz="700" spc="25" i="1">
                <a:latin typeface="Arial"/>
                <a:cs typeface="Arial"/>
              </a:rPr>
              <a:t> </a:t>
            </a:r>
            <a:r>
              <a:rPr dirty="0" sz="700" spc="235">
                <a:latin typeface="PMingLiU"/>
                <a:cs typeface="PMingLiU"/>
              </a:rPr>
              <a:t>=</a:t>
            </a:r>
            <a:r>
              <a:rPr dirty="0" sz="700" spc="30">
                <a:latin typeface="PMingLiU"/>
                <a:cs typeface="PMingLiU"/>
              </a:rPr>
              <a:t> </a:t>
            </a:r>
            <a:r>
              <a:rPr dirty="0" sz="700" spc="30" i="1">
                <a:latin typeface="Arial"/>
                <a:cs typeface="Arial"/>
              </a:rPr>
              <a:t>b</a:t>
            </a:r>
            <a:r>
              <a:rPr dirty="0" sz="700" spc="30">
                <a:latin typeface="PMingLiU"/>
                <a:cs typeface="PMingLiU"/>
              </a:rPr>
              <a:t>4</a:t>
            </a:r>
            <a:r>
              <a:rPr dirty="0" sz="700" spc="30" i="1">
                <a:latin typeface="Times New Roman"/>
                <a:cs typeface="Times New Roman"/>
              </a:rPr>
              <a:t>.</a:t>
            </a:r>
            <a:r>
              <a:rPr dirty="0" sz="700" spc="30">
                <a:latin typeface="PMingLiU"/>
                <a:cs typeface="PMingLiU"/>
              </a:rPr>
              <a:t>5</a:t>
            </a:r>
            <a:r>
              <a:rPr dirty="0" sz="700" spc="30" i="1">
                <a:latin typeface="Arial"/>
                <a:cs typeface="Arial"/>
              </a:rPr>
              <a:t>c</a:t>
            </a:r>
            <a:r>
              <a:rPr dirty="0" sz="700" spc="25" i="1">
                <a:latin typeface="Arial"/>
                <a:cs typeface="Arial"/>
              </a:rPr>
              <a:t> </a:t>
            </a:r>
            <a:r>
              <a:rPr dirty="0" sz="700" spc="235">
                <a:latin typeface="PMingLiU"/>
                <a:cs typeface="PMingLiU"/>
              </a:rPr>
              <a:t>=</a:t>
            </a:r>
            <a:r>
              <a:rPr dirty="0" sz="700" spc="30">
                <a:latin typeface="PMingLiU"/>
                <a:cs typeface="PMingLiU"/>
              </a:rPr>
              <a:t> </a:t>
            </a:r>
            <a:r>
              <a:rPr dirty="0" sz="700" spc="35">
                <a:latin typeface="PMingLiU"/>
                <a:cs typeface="PMingLiU"/>
              </a:rPr>
              <a:t>4</a:t>
            </a:r>
            <a:r>
              <a:rPr dirty="0" sz="700" spc="35">
                <a:latin typeface="Calibri"/>
                <a:cs typeface="Calibri"/>
              </a:rPr>
              <a:t>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863089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75"/>
              <a:t>Heaps </a:t>
            </a:r>
            <a:r>
              <a:rPr dirty="0" spc="50"/>
              <a:t>– </a:t>
            </a:r>
            <a:r>
              <a:rPr dirty="0" spc="10"/>
              <a:t>Implementation</a:t>
            </a:r>
            <a:r>
              <a:rPr dirty="0" spc="-20"/>
              <a:t> </a:t>
            </a:r>
            <a:r>
              <a:rPr dirty="0" spc="25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32489"/>
            <a:ext cx="3825240" cy="328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15">
                <a:latin typeface="Calibri"/>
                <a:cs typeface="Calibri"/>
              </a:rPr>
              <a:t>array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>
                <a:latin typeface="Calibri"/>
                <a:cs typeface="Calibri"/>
              </a:rPr>
              <a:t>generic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0">
                <a:latin typeface="Calibri"/>
                <a:cs typeface="Calibri"/>
              </a:rPr>
              <a:t>tree </a:t>
            </a:r>
            <a:r>
              <a:rPr dirty="0" sz="900" spc="25">
                <a:latin typeface="Calibri"/>
                <a:cs typeface="Calibri"/>
              </a:rPr>
              <a:t>given </a:t>
            </a:r>
            <a:r>
              <a:rPr dirty="0" sz="900" spc="25">
                <a:latin typeface="Calibri"/>
                <a:cs typeface="Calibri"/>
              </a:rPr>
              <a:t>above, </a:t>
            </a:r>
            <a:r>
              <a:rPr dirty="0" sz="900" spc="40">
                <a:latin typeface="Calibri"/>
                <a:cs typeface="Calibri"/>
              </a:rPr>
              <a:t>shows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0">
                <a:latin typeface="Calibri"/>
                <a:cs typeface="Calibri"/>
              </a:rPr>
              <a:t>position </a:t>
            </a:r>
            <a:r>
              <a:rPr dirty="0" sz="900" spc="-5">
                <a:latin typeface="Calibri"/>
                <a:cs typeface="Calibri"/>
              </a:rPr>
              <a:t>of  </a:t>
            </a:r>
            <a:r>
              <a:rPr dirty="0" baseline="6172" sz="1350" spc="0">
                <a:latin typeface="Calibri"/>
                <a:cs typeface="Calibri"/>
              </a:rPr>
              <a:t>the</a:t>
            </a:r>
            <a:r>
              <a:rPr dirty="0" baseline="6172" sz="1350" spc="0">
                <a:latin typeface="Calibri"/>
                <a:cs typeface="Calibri"/>
              </a:rPr>
              <a:t> </a:t>
            </a:r>
            <a:r>
              <a:rPr dirty="0" baseline="6172" sz="1350" spc="150" i="1">
                <a:latin typeface="Times New Roman"/>
                <a:cs typeface="Times New Roman"/>
              </a:rPr>
              <a:t>K</a:t>
            </a:r>
            <a:r>
              <a:rPr dirty="0" sz="600" spc="100">
                <a:latin typeface="PMingLiU"/>
                <a:cs typeface="PMingLiU"/>
              </a:rPr>
              <a:t>1</a:t>
            </a:r>
            <a:r>
              <a:rPr dirty="0" baseline="6172" sz="1350" spc="150" i="1">
                <a:latin typeface="Times New Roman"/>
                <a:cs typeface="Times New Roman"/>
              </a:rPr>
              <a:t>, K</a:t>
            </a:r>
            <a:r>
              <a:rPr dirty="0" sz="600" spc="100">
                <a:latin typeface="PMingLiU"/>
                <a:cs typeface="PMingLiU"/>
              </a:rPr>
              <a:t>2</a:t>
            </a:r>
            <a:r>
              <a:rPr dirty="0" baseline="6172" sz="1350" spc="150" i="1">
                <a:latin typeface="Times New Roman"/>
                <a:cs typeface="Times New Roman"/>
              </a:rPr>
              <a:t>, </a:t>
            </a:r>
            <a:r>
              <a:rPr dirty="0" baseline="6172" sz="1350" spc="37" i="1">
                <a:latin typeface="Times New Roman"/>
                <a:cs typeface="Times New Roman"/>
              </a:rPr>
              <a:t>. . . , </a:t>
            </a:r>
            <a:r>
              <a:rPr dirty="0" baseline="6172" sz="1350" spc="225" i="1">
                <a:latin typeface="Times New Roman"/>
                <a:cs typeface="Times New Roman"/>
              </a:rPr>
              <a:t>K</a:t>
            </a:r>
            <a:r>
              <a:rPr dirty="0" sz="600" spc="150" i="1">
                <a:latin typeface="Arial"/>
                <a:cs typeface="Arial"/>
              </a:rPr>
              <a:t>n </a:t>
            </a:r>
            <a:r>
              <a:rPr dirty="0" baseline="6172" sz="1350" spc="60">
                <a:latin typeface="Calibri"/>
                <a:cs typeface="Calibri"/>
              </a:rPr>
              <a:t>keys </a:t>
            </a:r>
            <a:r>
              <a:rPr dirty="0" baseline="6172" sz="1350" spc="0">
                <a:latin typeface="Calibri"/>
                <a:cs typeface="Calibri"/>
              </a:rPr>
              <a:t>in the</a:t>
            </a:r>
            <a:r>
              <a:rPr dirty="0" baseline="6172" sz="1350" spc="187">
                <a:latin typeface="Calibri"/>
                <a:cs typeface="Calibri"/>
              </a:rPr>
              <a:t> </a:t>
            </a:r>
            <a:r>
              <a:rPr dirty="0" baseline="6172" sz="1350" spc="0">
                <a:latin typeface="Calibri"/>
                <a:cs typeface="Calibri"/>
              </a:rPr>
              <a:t>array.</a:t>
            </a:r>
            <a:endParaRPr baseline="6172"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0632" y="888065"/>
            <a:ext cx="428625" cy="214629"/>
          </a:xfrm>
          <a:custGeom>
            <a:avLst/>
            <a:gdLst/>
            <a:ahLst/>
            <a:cxnLst/>
            <a:rect l="l" t="t" r="r" b="b"/>
            <a:pathLst>
              <a:path w="428625" h="214630">
                <a:moveTo>
                  <a:pt x="0" y="214220"/>
                </a:moveTo>
                <a:lnTo>
                  <a:pt x="428443" y="214220"/>
                </a:lnTo>
                <a:lnTo>
                  <a:pt x="428443" y="0"/>
                </a:lnTo>
                <a:lnTo>
                  <a:pt x="0" y="0"/>
                </a:lnTo>
                <a:lnTo>
                  <a:pt x="0" y="214220"/>
                </a:lnTo>
                <a:close/>
              </a:path>
            </a:pathLst>
          </a:custGeom>
          <a:ln w="35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0169" y="895206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30" h="214630">
                <a:moveTo>
                  <a:pt x="0" y="0"/>
                </a:moveTo>
                <a:lnTo>
                  <a:pt x="214223" y="214220"/>
                </a:lnTo>
              </a:path>
            </a:pathLst>
          </a:custGeom>
          <a:ln w="2142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169" y="895206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30" h="214630">
                <a:moveTo>
                  <a:pt x="214223" y="0"/>
                </a:moveTo>
                <a:lnTo>
                  <a:pt x="0" y="214220"/>
                </a:lnTo>
              </a:path>
            </a:pathLst>
          </a:custGeom>
          <a:ln w="2142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50404" y="886280"/>
            <a:ext cx="432018" cy="430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88585" y="1109902"/>
            <a:ext cx="28575" cy="57150"/>
          </a:xfrm>
          <a:custGeom>
            <a:avLst/>
            <a:gdLst/>
            <a:ahLst/>
            <a:cxnLst/>
            <a:rect l="l" t="t" r="r" b="b"/>
            <a:pathLst>
              <a:path w="28575" h="57150">
                <a:moveTo>
                  <a:pt x="14276" y="0"/>
                </a:moveTo>
                <a:lnTo>
                  <a:pt x="0" y="57127"/>
                </a:lnTo>
                <a:lnTo>
                  <a:pt x="28559" y="57127"/>
                </a:lnTo>
                <a:lnTo>
                  <a:pt x="14276" y="0"/>
                </a:lnTo>
                <a:close/>
              </a:path>
            </a:pathLst>
          </a:custGeom>
          <a:solidFill>
            <a:srgbClr val="008F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88585" y="1109902"/>
            <a:ext cx="28575" cy="57150"/>
          </a:xfrm>
          <a:custGeom>
            <a:avLst/>
            <a:gdLst/>
            <a:ahLst/>
            <a:cxnLst/>
            <a:rect l="l" t="t" r="r" b="b"/>
            <a:pathLst>
              <a:path w="28575" h="57150">
                <a:moveTo>
                  <a:pt x="28559" y="57127"/>
                </a:moveTo>
                <a:lnTo>
                  <a:pt x="14276" y="0"/>
                </a:lnTo>
                <a:lnTo>
                  <a:pt x="0" y="57127"/>
                </a:lnTo>
                <a:lnTo>
                  <a:pt x="28559" y="57127"/>
                </a:lnTo>
                <a:close/>
              </a:path>
            </a:pathLst>
          </a:custGeom>
          <a:ln w="3570">
            <a:solidFill>
              <a:srgbClr val="008F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02802" y="1109902"/>
            <a:ext cx="28575" cy="57150"/>
          </a:xfrm>
          <a:custGeom>
            <a:avLst/>
            <a:gdLst/>
            <a:ahLst/>
            <a:cxnLst/>
            <a:rect l="l" t="t" r="r" b="b"/>
            <a:pathLst>
              <a:path w="28575" h="57150">
                <a:moveTo>
                  <a:pt x="14283" y="0"/>
                </a:moveTo>
                <a:lnTo>
                  <a:pt x="0" y="57127"/>
                </a:lnTo>
                <a:lnTo>
                  <a:pt x="28567" y="57127"/>
                </a:lnTo>
                <a:lnTo>
                  <a:pt x="14283" y="0"/>
                </a:lnTo>
                <a:close/>
              </a:path>
            </a:pathLst>
          </a:custGeom>
          <a:solidFill>
            <a:srgbClr val="008F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02802" y="1109902"/>
            <a:ext cx="28575" cy="57150"/>
          </a:xfrm>
          <a:custGeom>
            <a:avLst/>
            <a:gdLst/>
            <a:ahLst/>
            <a:cxnLst/>
            <a:rect l="l" t="t" r="r" b="b"/>
            <a:pathLst>
              <a:path w="28575" h="57150">
                <a:moveTo>
                  <a:pt x="28567" y="57127"/>
                </a:moveTo>
                <a:lnTo>
                  <a:pt x="14283" y="0"/>
                </a:lnTo>
                <a:lnTo>
                  <a:pt x="0" y="57127"/>
                </a:lnTo>
                <a:lnTo>
                  <a:pt x="28567" y="57127"/>
                </a:lnTo>
                <a:close/>
              </a:path>
            </a:pathLst>
          </a:custGeom>
          <a:ln w="3570">
            <a:solidFill>
              <a:srgbClr val="008F8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8384" y="886280"/>
          <a:ext cx="2797810" cy="36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04"/>
                <a:gridCol w="110489"/>
                <a:gridCol w="106680"/>
                <a:gridCol w="106679"/>
                <a:gridCol w="106679"/>
                <a:gridCol w="106679"/>
                <a:gridCol w="106679"/>
                <a:gridCol w="213994"/>
                <a:gridCol w="213994"/>
                <a:gridCol w="213994"/>
                <a:gridCol w="213994"/>
                <a:gridCol w="213994"/>
                <a:gridCol w="213994"/>
                <a:gridCol w="213994"/>
                <a:gridCol w="427989"/>
              </a:tblGrid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 b="1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baseline="-32407" sz="900" spc="15">
                          <a:latin typeface="Times New Roman"/>
                          <a:cs typeface="Times New Roman"/>
                        </a:rPr>
                        <a:t>1</a:t>
                      </a:r>
                      <a:endParaRPr baseline="-32407"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 b="1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baseline="-32407" sz="900" spc="15">
                          <a:latin typeface="Times New Roman"/>
                          <a:cs typeface="Times New Roman"/>
                        </a:rPr>
                        <a:t>2</a:t>
                      </a:r>
                      <a:endParaRPr baseline="-32407"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 b="1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baseline="-32407" sz="900" spc="15">
                          <a:latin typeface="Times New Roman"/>
                          <a:cs typeface="Times New Roman"/>
                        </a:rPr>
                        <a:t>3</a:t>
                      </a:r>
                      <a:endParaRPr baseline="-32407"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 b="1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baseline="-32407" sz="900" spc="15">
                          <a:latin typeface="Times New Roman"/>
                          <a:cs typeface="Times New Roman"/>
                        </a:rPr>
                        <a:t>4</a:t>
                      </a:r>
                      <a:endParaRPr baseline="-32407"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 b="1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baseline="-32407" sz="900" spc="15">
                          <a:latin typeface="Times New Roman"/>
                          <a:cs typeface="Times New Roman"/>
                        </a:rPr>
                        <a:t>5</a:t>
                      </a:r>
                      <a:endParaRPr baseline="-32407"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 b="1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baseline="-32407" sz="900" spc="15">
                          <a:latin typeface="Times New Roman"/>
                          <a:cs typeface="Times New Roman"/>
                        </a:rPr>
                        <a:t>6</a:t>
                      </a:r>
                      <a:endParaRPr baseline="-32407"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 b="1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baseline="-32407" sz="900" spc="15">
                          <a:latin typeface="Times New Roman"/>
                          <a:cs typeface="Times New Roman"/>
                        </a:rPr>
                        <a:t>7</a:t>
                      </a:r>
                      <a:endParaRPr baseline="-32407"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 b="1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baseline="-32407" sz="900" spc="15">
                          <a:latin typeface="Times New Roman"/>
                          <a:cs typeface="Times New Roman"/>
                        </a:rPr>
                        <a:t>8</a:t>
                      </a:r>
                      <a:endParaRPr baseline="-32407"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700" spc="10" b="1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baseline="-32407" sz="900" spc="15">
                          <a:latin typeface="Times New Roman"/>
                          <a:cs typeface="Times New Roman"/>
                        </a:rPr>
                        <a:t>9</a:t>
                      </a:r>
                      <a:endParaRPr baseline="-32407"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baseline="27777" sz="1050" spc="0" b="1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600" spc="0">
                          <a:latin typeface="Times New Roman"/>
                          <a:cs typeface="Times New Roman"/>
                        </a:rPr>
                        <a:t>10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5"/>
                        </a:lnSpc>
                      </a:pPr>
                      <a:r>
                        <a:rPr dirty="0" sz="1400" spc="0">
                          <a:latin typeface="Times New Roman"/>
                          <a:cs typeface="Times New Roman"/>
                        </a:rPr>
                        <a:t>...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98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8F8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8F8F"/>
                      </a:solidFill>
                      <a:prstDash val="solid"/>
                    </a:lnL>
                    <a:lnR w="9525">
                      <a:solidFill>
                        <a:srgbClr val="008F8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8F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8F8F"/>
                      </a:solidFill>
                      <a:prstDash val="solid"/>
                    </a:lnL>
                    <a:lnR w="9525">
                      <a:solidFill>
                        <a:srgbClr val="008F8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8F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8F8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41</a:t>
            </a:fld>
            <a:r>
              <a:rPr dirty="0" spc="-5"/>
              <a:t>/57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06968" y="811578"/>
            <a:ext cx="16192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0">
                <a:latin typeface="Times New Roman"/>
                <a:cs typeface="Times New Roman"/>
              </a:rPr>
              <a:t>...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2363" y="891786"/>
            <a:ext cx="86360" cy="1346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00" spc="0" i="1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6632" y="949745"/>
            <a:ext cx="63500" cy="116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730" y="898097"/>
            <a:ext cx="248920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10">
                <a:latin typeface="Times New Roman"/>
                <a:cs typeface="Times New Roman"/>
              </a:rPr>
              <a:t>Heap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0300" y="748147"/>
            <a:ext cx="312610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26695" algn="l"/>
                <a:tab pos="440690" algn="l"/>
                <a:tab pos="654685" algn="l"/>
                <a:tab pos="869315" algn="l"/>
                <a:tab pos="1083310" algn="l"/>
                <a:tab pos="1297305" algn="l"/>
                <a:tab pos="1511935" algn="l"/>
                <a:tab pos="1725930" algn="l"/>
                <a:tab pos="1939925" algn="l"/>
                <a:tab pos="2754630" algn="l"/>
                <a:tab pos="2947035" algn="l"/>
              </a:tabLst>
            </a:pP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    </a:t>
            </a:r>
            <a:r>
              <a:rPr dirty="0" sz="800" spc="-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dirty="0" sz="8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8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800" spc="10">
                <a:solidFill>
                  <a:srgbClr val="0000FF"/>
                </a:solidFill>
                <a:latin typeface="Times New Roman"/>
                <a:cs typeface="Times New Roman"/>
              </a:rPr>
              <a:t>n+1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6632" y="1148848"/>
            <a:ext cx="181610" cy="1346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00" spc="0" b="1">
                <a:solidFill>
                  <a:srgbClr val="008F00"/>
                </a:solidFill>
                <a:latin typeface="Times New Roman"/>
                <a:cs typeface="Times New Roman"/>
              </a:rPr>
              <a:t>new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294" y="1298804"/>
            <a:ext cx="3913504" cy="185483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769620">
              <a:lnSpc>
                <a:spcPct val="100000"/>
              </a:lnSpc>
              <a:spcBef>
                <a:spcPts val="115"/>
              </a:spcBef>
            </a:pPr>
            <a:r>
              <a:rPr dirty="0" sz="700" b="1" i="1">
                <a:solidFill>
                  <a:srgbClr val="008F8F"/>
                </a:solidFill>
                <a:latin typeface="Times New Roman"/>
                <a:cs typeface="Times New Roman"/>
              </a:rPr>
              <a:t>i </a:t>
            </a:r>
            <a:r>
              <a:rPr dirty="0" sz="700" spc="0" b="1" i="1">
                <a:solidFill>
                  <a:srgbClr val="008F8F"/>
                </a:solidFill>
                <a:latin typeface="Times New Roman"/>
                <a:cs typeface="Times New Roman"/>
              </a:rPr>
              <a:t>=</a:t>
            </a:r>
            <a:r>
              <a:rPr dirty="0" sz="700" spc="-5" b="1" i="1">
                <a:solidFill>
                  <a:srgbClr val="008F8F"/>
                </a:solidFill>
                <a:latin typeface="Times New Roman"/>
                <a:cs typeface="Times New Roman"/>
              </a:rPr>
              <a:t> </a:t>
            </a:r>
            <a:r>
              <a:rPr dirty="0" sz="700" spc="0" b="1" i="1">
                <a:solidFill>
                  <a:srgbClr val="008F8F"/>
                </a:solidFill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 marR="149860">
              <a:lnSpc>
                <a:spcPct val="110200"/>
              </a:lnSpc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0">
                <a:latin typeface="Calibri"/>
                <a:cs typeface="Calibri"/>
              </a:rPr>
              <a:t>tree’s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25">
                <a:latin typeface="Calibri"/>
                <a:cs typeface="Calibri"/>
              </a:rPr>
              <a:t>achieved </a:t>
            </a:r>
            <a:r>
              <a:rPr dirty="0" sz="900" spc="15">
                <a:latin typeface="Calibri"/>
                <a:cs typeface="Calibri"/>
              </a:rPr>
              <a:t>by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5">
                <a:latin typeface="Calibri"/>
                <a:cs typeface="Calibri"/>
              </a:rPr>
              <a:t>using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0">
                <a:latin typeface="Calibri"/>
                <a:cs typeface="Calibri"/>
              </a:rPr>
              <a:t>array’s </a:t>
            </a:r>
            <a:r>
              <a:rPr dirty="0" sz="900" spc="15">
                <a:latin typeface="Calibri"/>
                <a:cs typeface="Calibri"/>
              </a:rPr>
              <a:t>index </a:t>
            </a:r>
            <a:r>
              <a:rPr dirty="0" sz="900" spc="35">
                <a:latin typeface="Calibri"/>
                <a:cs typeface="Calibri"/>
              </a:rPr>
              <a:t>values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 </a:t>
            </a:r>
            <a:r>
              <a:rPr dirty="0" baseline="6172" sz="1350" spc="60">
                <a:latin typeface="Calibri"/>
                <a:cs typeface="Calibri"/>
              </a:rPr>
              <a:t>keys </a:t>
            </a:r>
            <a:r>
              <a:rPr dirty="0" baseline="6172" sz="1350" spc="-30">
                <a:latin typeface="Calibri"/>
                <a:cs typeface="Calibri"/>
              </a:rPr>
              <a:t>for </a:t>
            </a:r>
            <a:r>
              <a:rPr dirty="0" baseline="6172" sz="1350" spc="0">
                <a:latin typeface="Calibri"/>
                <a:cs typeface="Calibri"/>
              </a:rPr>
              <a:t>the </a:t>
            </a:r>
            <a:r>
              <a:rPr dirty="0" baseline="6172" sz="1350" spc="15" i="1">
                <a:solidFill>
                  <a:srgbClr val="0000FF"/>
                </a:solidFill>
                <a:latin typeface="Calibri"/>
                <a:cs typeface="Calibri"/>
              </a:rPr>
              <a:t>parent </a:t>
            </a:r>
            <a:r>
              <a:rPr dirty="0" baseline="6172" sz="1350" spc="75">
                <a:latin typeface="Calibri"/>
                <a:cs typeface="Calibri"/>
              </a:rPr>
              <a:t>– </a:t>
            </a:r>
            <a:r>
              <a:rPr dirty="0" baseline="6172" sz="1350" spc="172" i="1">
                <a:latin typeface="Times New Roman"/>
                <a:cs typeface="Times New Roman"/>
              </a:rPr>
              <a:t>K</a:t>
            </a:r>
            <a:r>
              <a:rPr dirty="0" sz="600" spc="114" i="1">
                <a:latin typeface="Arial"/>
                <a:cs typeface="Arial"/>
              </a:rPr>
              <a:t>i</a:t>
            </a:r>
            <a:r>
              <a:rPr dirty="0" baseline="6172" sz="1350" spc="172">
                <a:latin typeface="Calibri"/>
                <a:cs typeface="Calibri"/>
              </a:rPr>
              <a:t>, </a:t>
            </a:r>
            <a:r>
              <a:rPr dirty="0" baseline="6172" sz="1350" spc="-7" i="1">
                <a:solidFill>
                  <a:srgbClr val="0000FF"/>
                </a:solidFill>
                <a:latin typeface="Calibri"/>
                <a:cs typeface="Calibri"/>
              </a:rPr>
              <a:t>left </a:t>
            </a:r>
            <a:r>
              <a:rPr dirty="0" baseline="6172" sz="1350" spc="37" i="1">
                <a:solidFill>
                  <a:srgbClr val="0000FF"/>
                </a:solidFill>
                <a:latin typeface="Calibri"/>
                <a:cs typeface="Calibri"/>
              </a:rPr>
              <a:t>child </a:t>
            </a:r>
            <a:r>
              <a:rPr dirty="0" baseline="6172" sz="1350" spc="75">
                <a:latin typeface="Calibri"/>
                <a:cs typeface="Calibri"/>
              </a:rPr>
              <a:t>– </a:t>
            </a:r>
            <a:r>
              <a:rPr dirty="0" baseline="6172" sz="1350" spc="187" i="1">
                <a:latin typeface="Times New Roman"/>
                <a:cs typeface="Times New Roman"/>
              </a:rPr>
              <a:t>K</a:t>
            </a:r>
            <a:r>
              <a:rPr dirty="0" sz="600" spc="125">
                <a:latin typeface="PMingLiU"/>
                <a:cs typeface="PMingLiU"/>
              </a:rPr>
              <a:t>2</a:t>
            </a:r>
            <a:r>
              <a:rPr dirty="0" sz="600" spc="125" i="1">
                <a:latin typeface="Arial"/>
                <a:cs typeface="Arial"/>
              </a:rPr>
              <a:t>i </a:t>
            </a:r>
            <a:r>
              <a:rPr dirty="0" baseline="6172" sz="1350" spc="-30">
                <a:latin typeface="Calibri"/>
                <a:cs typeface="Calibri"/>
              </a:rPr>
              <a:t>&amp; </a:t>
            </a:r>
            <a:r>
              <a:rPr dirty="0" baseline="6172" sz="1350" i="1">
                <a:solidFill>
                  <a:srgbClr val="0000FF"/>
                </a:solidFill>
                <a:latin typeface="Calibri"/>
                <a:cs typeface="Calibri"/>
              </a:rPr>
              <a:t>right </a:t>
            </a:r>
            <a:r>
              <a:rPr dirty="0" baseline="6172" sz="1350" spc="37" i="1">
                <a:solidFill>
                  <a:srgbClr val="0000FF"/>
                </a:solidFill>
                <a:latin typeface="Calibri"/>
                <a:cs typeface="Calibri"/>
              </a:rPr>
              <a:t>child </a:t>
            </a:r>
            <a:r>
              <a:rPr dirty="0" baseline="6172" sz="1350" spc="75">
                <a:latin typeface="Calibri"/>
                <a:cs typeface="Calibri"/>
              </a:rPr>
              <a:t>– </a:t>
            </a:r>
            <a:r>
              <a:rPr dirty="0" baseline="6172" sz="1350" spc="202" i="1">
                <a:latin typeface="Times New Roman"/>
                <a:cs typeface="Times New Roman"/>
              </a:rPr>
              <a:t>K</a:t>
            </a:r>
            <a:r>
              <a:rPr dirty="0" sz="600" spc="135">
                <a:latin typeface="PMingLiU"/>
                <a:cs typeface="PMingLiU"/>
              </a:rPr>
              <a:t>2</a:t>
            </a:r>
            <a:r>
              <a:rPr dirty="0" sz="600" spc="135" i="1">
                <a:latin typeface="Arial"/>
                <a:cs typeface="Arial"/>
              </a:rPr>
              <a:t>i</a:t>
            </a:r>
            <a:r>
              <a:rPr dirty="0" sz="600" spc="135">
                <a:latin typeface="PMingLiU"/>
                <a:cs typeface="PMingLiU"/>
              </a:rPr>
              <a:t>+1</a:t>
            </a:r>
            <a:r>
              <a:rPr dirty="0" sz="600" spc="204">
                <a:latin typeface="PMingLiU"/>
                <a:cs typeface="PMingLiU"/>
              </a:rPr>
              <a:t> </a:t>
            </a:r>
            <a:r>
              <a:rPr dirty="0" baseline="6172" sz="1350" spc="15">
                <a:latin typeface="Calibri"/>
                <a:cs typeface="Calibri"/>
              </a:rPr>
              <a:t>relationship.</a:t>
            </a:r>
            <a:endParaRPr baseline="6172"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900" spc="25">
                <a:latin typeface="Calibri"/>
                <a:cs typeface="Calibri"/>
              </a:rPr>
              <a:t>Index </a:t>
            </a:r>
            <a:r>
              <a:rPr dirty="0" sz="900" spc="10">
                <a:latin typeface="Calibri"/>
                <a:cs typeface="Calibri"/>
              </a:rPr>
              <a:t>position </a:t>
            </a:r>
            <a:r>
              <a:rPr dirty="0" sz="900" spc="55" i="1">
                <a:latin typeface="Times New Roman"/>
                <a:cs typeface="Times New Roman"/>
              </a:rPr>
              <a:t>i </a:t>
            </a:r>
            <a:r>
              <a:rPr dirty="0" sz="900" spc="55">
                <a:latin typeface="Tahoma"/>
                <a:cs typeface="Tahoma"/>
              </a:rPr>
              <a:t>= </a:t>
            </a:r>
            <a:r>
              <a:rPr dirty="0" sz="900" spc="-35">
                <a:latin typeface="Tahoma"/>
                <a:cs typeface="Tahoma"/>
              </a:rPr>
              <a:t>0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>
                <a:latin typeface="Calibri"/>
                <a:cs typeface="Calibri"/>
              </a:rPr>
              <a:t>often </a:t>
            </a:r>
            <a:r>
              <a:rPr dirty="0" sz="900" spc="-5">
                <a:latin typeface="Calibri"/>
                <a:cs typeface="Calibri"/>
              </a:rPr>
              <a:t>not </a:t>
            </a:r>
            <a:r>
              <a:rPr dirty="0" sz="900" spc="35">
                <a:latin typeface="Calibri"/>
                <a:cs typeface="Calibri"/>
              </a:rPr>
              <a:t>used,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-30">
                <a:latin typeface="Calibri"/>
                <a:cs typeface="Calibri"/>
              </a:rPr>
              <a:t>it </a:t>
            </a:r>
            <a:r>
              <a:rPr dirty="0" sz="900" spc="40">
                <a:latin typeface="Calibri"/>
                <a:cs typeface="Calibri"/>
              </a:rPr>
              <a:t>does </a:t>
            </a:r>
            <a:r>
              <a:rPr dirty="0" sz="900" spc="-5">
                <a:latin typeface="Calibri"/>
                <a:cs typeface="Calibri"/>
              </a:rPr>
              <a:t>not </a:t>
            </a:r>
            <a:r>
              <a:rPr dirty="0" sz="900" spc="25">
                <a:latin typeface="Calibri"/>
                <a:cs typeface="Calibri"/>
              </a:rPr>
              <a:t>satisfy </a:t>
            </a:r>
            <a:r>
              <a:rPr dirty="0" sz="900" spc="10">
                <a:latin typeface="Calibri"/>
                <a:cs typeface="Calibri"/>
              </a:rPr>
              <a:t>this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relationship.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710"/>
              </a:spcBef>
            </a:pPr>
            <a:r>
              <a:rPr dirty="0" sz="900" spc="-15">
                <a:latin typeface="Calibri"/>
                <a:cs typeface="Calibri"/>
              </a:rPr>
              <a:t>It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40">
                <a:latin typeface="Calibri"/>
                <a:cs typeface="Calibri"/>
              </a:rPr>
              <a:t>also </a:t>
            </a:r>
            <a:r>
              <a:rPr dirty="0" sz="900" spc="50">
                <a:latin typeface="Calibri"/>
                <a:cs typeface="Calibri"/>
              </a:rPr>
              <a:t>necessary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5">
                <a:latin typeface="Calibri"/>
                <a:cs typeface="Calibri"/>
              </a:rPr>
              <a:t>record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number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15">
                <a:latin typeface="Calibri"/>
                <a:cs typeface="Calibri"/>
              </a:rPr>
              <a:t>items </a:t>
            </a:r>
            <a:r>
              <a:rPr dirty="0" sz="900" spc="0">
                <a:latin typeface="Calibri"/>
                <a:cs typeface="Calibri"/>
              </a:rPr>
              <a:t>in the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100" i="1">
                <a:latin typeface="Times New Roman"/>
                <a:cs typeface="Times New Roman"/>
              </a:rPr>
              <a:t>n </a:t>
            </a:r>
            <a:r>
              <a:rPr dirty="0" sz="900" spc="-20">
                <a:latin typeface="Calibri"/>
                <a:cs typeface="Calibri"/>
              </a:rPr>
              <a:t>&amp; </a:t>
            </a:r>
            <a:r>
              <a:rPr dirty="0" sz="900" spc="10">
                <a:latin typeface="Calibri"/>
                <a:cs typeface="Calibri"/>
              </a:rPr>
              <a:t>this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40">
                <a:latin typeface="Calibri"/>
                <a:cs typeface="Calibri"/>
              </a:rPr>
              <a:t>used 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identify </a:t>
            </a:r>
            <a:r>
              <a:rPr dirty="0" sz="900" spc="15">
                <a:latin typeface="Calibri"/>
                <a:cs typeface="Calibri"/>
              </a:rPr>
              <a:t>where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5">
                <a:latin typeface="Calibri"/>
                <a:cs typeface="Calibri"/>
              </a:rPr>
              <a:t>new </a:t>
            </a:r>
            <a:r>
              <a:rPr dirty="0" sz="900">
                <a:latin typeface="Calibri"/>
                <a:cs typeface="Calibri"/>
              </a:rPr>
              <a:t>item </a:t>
            </a:r>
            <a:r>
              <a:rPr dirty="0" sz="900" spc="25">
                <a:latin typeface="Calibri"/>
                <a:cs typeface="Calibri"/>
              </a:rPr>
              <a:t>should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25">
                <a:latin typeface="Calibri"/>
                <a:cs typeface="Calibri"/>
              </a:rPr>
              <a:t>inserted, </a:t>
            </a:r>
            <a:r>
              <a:rPr dirty="0" sz="900" spc="10">
                <a:latin typeface="Calibri"/>
                <a:cs typeface="Calibri"/>
              </a:rPr>
              <a:t>i.e. </a:t>
            </a:r>
            <a:r>
              <a:rPr dirty="0" sz="900" spc="0">
                <a:latin typeface="Calibri"/>
                <a:cs typeface="Calibri"/>
              </a:rPr>
              <a:t>at </a:t>
            </a:r>
            <a:r>
              <a:rPr dirty="0" sz="900" spc="100" i="1">
                <a:latin typeface="Times New Roman"/>
                <a:cs typeface="Times New Roman"/>
              </a:rPr>
              <a:t>n </a:t>
            </a:r>
            <a:r>
              <a:rPr dirty="0" sz="900" spc="55">
                <a:latin typeface="Tahoma"/>
                <a:cs typeface="Tahoma"/>
              </a:rPr>
              <a:t>+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1</a:t>
            </a:r>
            <a:r>
              <a:rPr dirty="0" sz="900" spc="-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 marR="45720">
              <a:lnSpc>
                <a:spcPct val="101000"/>
              </a:lnSpc>
              <a:spcBef>
                <a:spcPts val="705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0">
                <a:latin typeface="Calibri"/>
                <a:cs typeface="Calibri"/>
              </a:rPr>
              <a:t>fact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15">
                <a:latin typeface="Calibri"/>
                <a:cs typeface="Calibri"/>
              </a:rPr>
              <a:t>must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complete </a:t>
            </a:r>
            <a:r>
              <a:rPr dirty="0" sz="900" spc="25">
                <a:latin typeface="Calibri"/>
                <a:cs typeface="Calibri"/>
              </a:rPr>
              <a:t>binary </a:t>
            </a:r>
            <a:r>
              <a:rPr dirty="0" sz="900" spc="0">
                <a:latin typeface="Calibri"/>
                <a:cs typeface="Calibri"/>
              </a:rPr>
              <a:t>tree </a:t>
            </a:r>
            <a:r>
              <a:rPr dirty="0" sz="900" spc="50">
                <a:latin typeface="Calibri"/>
                <a:cs typeface="Calibri"/>
              </a:rPr>
              <a:t>means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5">
                <a:latin typeface="Calibri"/>
                <a:cs typeface="Calibri"/>
              </a:rPr>
              <a:t>there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15">
                <a:latin typeface="Calibri"/>
                <a:cs typeface="Calibri"/>
              </a:rPr>
              <a:t>no  </a:t>
            </a:r>
            <a:r>
              <a:rPr dirty="0" sz="900" spc="5">
                <a:latin typeface="Calibri"/>
                <a:cs typeface="Calibri"/>
              </a:rPr>
              <a:t>internal </a:t>
            </a:r>
            <a:r>
              <a:rPr dirty="0" sz="900" spc="60">
                <a:latin typeface="Calibri"/>
                <a:cs typeface="Calibri"/>
              </a:rPr>
              <a:t>gaps </a:t>
            </a:r>
            <a:r>
              <a:rPr dirty="0" sz="900" spc="0">
                <a:latin typeface="Calibri"/>
                <a:cs typeface="Calibri"/>
              </a:rPr>
              <a:t>in the </a:t>
            </a:r>
            <a:r>
              <a:rPr dirty="0" sz="900" spc="25">
                <a:latin typeface="Calibri"/>
                <a:cs typeface="Calibri"/>
              </a:rPr>
              <a:t>binary</a:t>
            </a:r>
            <a:r>
              <a:rPr dirty="0" sz="900" spc="130">
                <a:latin typeface="Calibri"/>
                <a:cs typeface="Calibri"/>
              </a:rPr>
              <a:t> </a:t>
            </a:r>
            <a:r>
              <a:rPr dirty="0" sz="900" spc="0">
                <a:latin typeface="Calibri"/>
                <a:cs typeface="Calibri"/>
              </a:rPr>
              <a:t>tree.</a:t>
            </a:r>
            <a:endParaRPr sz="900">
              <a:latin typeface="Calibri"/>
              <a:cs typeface="Calibri"/>
            </a:endParaRPr>
          </a:p>
          <a:p>
            <a:pPr marL="12700" marR="106045">
              <a:lnSpc>
                <a:spcPct val="101000"/>
              </a:lnSpc>
              <a:spcBef>
                <a:spcPts val="710"/>
              </a:spcBef>
            </a:pPr>
            <a:r>
              <a:rPr dirty="0" sz="900" spc="25">
                <a:latin typeface="Calibri"/>
                <a:cs typeface="Calibri"/>
              </a:rPr>
              <a:t>Therefore </a:t>
            </a:r>
            <a:r>
              <a:rPr dirty="0" sz="900" spc="5">
                <a:latin typeface="Calibri"/>
                <a:cs typeface="Calibri"/>
              </a:rPr>
              <a:t>there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15">
                <a:latin typeface="Calibri"/>
                <a:cs typeface="Calibri"/>
              </a:rPr>
              <a:t>no </a:t>
            </a:r>
            <a:r>
              <a:rPr dirty="0" sz="900" spc="60">
                <a:latin typeface="Calibri"/>
                <a:cs typeface="Calibri"/>
              </a:rPr>
              <a:t>gaps </a:t>
            </a:r>
            <a:r>
              <a:rPr dirty="0" sz="900" spc="0">
                <a:latin typeface="Calibri"/>
                <a:cs typeface="Calibri"/>
              </a:rPr>
              <a:t>in the array, </a:t>
            </a:r>
            <a:r>
              <a:rPr dirty="0" sz="900" spc="10">
                <a:latin typeface="Calibri"/>
                <a:cs typeface="Calibri"/>
              </a:rPr>
              <a:t>i.e. all </a:t>
            </a:r>
            <a:r>
              <a:rPr dirty="0" sz="900" spc="15">
                <a:latin typeface="Calibri"/>
                <a:cs typeface="Calibri"/>
              </a:rPr>
              <a:t>index positions </a:t>
            </a:r>
            <a:r>
              <a:rPr dirty="0" sz="900">
                <a:latin typeface="Calibri"/>
                <a:cs typeface="Calibri"/>
              </a:rPr>
              <a:t>from </a:t>
            </a:r>
            <a:r>
              <a:rPr dirty="0" sz="900" spc="35">
                <a:latin typeface="Calibri"/>
                <a:cs typeface="Calibri"/>
              </a:rPr>
              <a:t>1 </a:t>
            </a:r>
            <a:r>
              <a:rPr dirty="0" sz="900" spc="25">
                <a:latin typeface="Calibri"/>
                <a:cs typeface="Calibri"/>
              </a:rPr>
              <a:t>up </a:t>
            </a:r>
            <a:r>
              <a:rPr dirty="0" sz="900" spc="-15">
                <a:latin typeface="Calibri"/>
                <a:cs typeface="Calibri"/>
              </a:rPr>
              <a:t>to 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number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15">
                <a:latin typeface="Calibri"/>
                <a:cs typeface="Calibri"/>
              </a:rPr>
              <a:t>items </a:t>
            </a:r>
            <a:r>
              <a:rPr dirty="0" sz="900" spc="100" i="1">
                <a:latin typeface="Times New Roman"/>
                <a:cs typeface="Times New Roman"/>
              </a:rPr>
              <a:t>n </a:t>
            </a:r>
            <a:r>
              <a:rPr dirty="0" sz="900" spc="0">
                <a:latin typeface="Calibri"/>
                <a:cs typeface="Calibri"/>
              </a:rPr>
              <a:t>in the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25">
                <a:latin typeface="Calibri"/>
                <a:cs typeface="Calibri"/>
              </a:rPr>
              <a:t>are</a:t>
            </a:r>
            <a:r>
              <a:rPr dirty="0" sz="900" spc="180">
                <a:latin typeface="Calibri"/>
                <a:cs typeface="Calibri"/>
              </a:rPr>
              <a:t> </a:t>
            </a:r>
            <a:r>
              <a:rPr dirty="0" sz="900" spc="35">
                <a:latin typeface="Calibri"/>
                <a:cs typeface="Calibri"/>
              </a:rPr>
              <a:t>flled.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8973"/>
            <a:ext cx="4044950" cy="5626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100" spc="75">
                <a:solidFill>
                  <a:srgbClr val="3333B2"/>
                </a:solidFill>
                <a:latin typeface="Calibri"/>
                <a:cs typeface="Calibri"/>
              </a:rPr>
              <a:t>Heaps </a:t>
            </a:r>
            <a:r>
              <a:rPr dirty="0" sz="1100" spc="50">
                <a:solidFill>
                  <a:srgbClr val="3333B2"/>
                </a:solidFill>
                <a:latin typeface="Calibri"/>
                <a:cs typeface="Calibri"/>
              </a:rPr>
              <a:t>– Logical </a:t>
            </a:r>
            <a:r>
              <a:rPr dirty="0" sz="1100" spc="-25">
                <a:solidFill>
                  <a:srgbClr val="3333B2"/>
                </a:solidFill>
                <a:latin typeface="Calibri"/>
                <a:cs typeface="Calibri"/>
              </a:rPr>
              <a:t>&amp; </a:t>
            </a:r>
            <a:r>
              <a:rPr dirty="0" sz="1100" spc="10">
                <a:solidFill>
                  <a:srgbClr val="3333B2"/>
                </a:solidFill>
                <a:latin typeface="Calibri"/>
                <a:cs typeface="Calibri"/>
              </a:rPr>
              <a:t>Implementation</a:t>
            </a:r>
            <a:r>
              <a:rPr dirty="0" sz="1100" spc="-14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dirty="0" sz="1100" spc="40">
                <a:solidFill>
                  <a:srgbClr val="3333B2"/>
                </a:solidFill>
                <a:latin typeface="Calibri"/>
                <a:cs typeface="Calibri"/>
              </a:rPr>
              <a:t>Views</a:t>
            </a:r>
            <a:endParaRPr sz="1100">
              <a:latin typeface="Calibri"/>
              <a:cs typeface="Calibri"/>
            </a:endParaRPr>
          </a:p>
          <a:p>
            <a:pPr marL="264160" marR="5080">
              <a:lnSpc>
                <a:spcPct val="101000"/>
              </a:lnSpc>
              <a:spcBef>
                <a:spcPts val="325"/>
              </a:spcBef>
            </a:pPr>
            <a:r>
              <a:rPr dirty="0" sz="900" spc="5">
                <a:latin typeface="Calibri"/>
                <a:cs typeface="Calibri"/>
              </a:rPr>
              <a:t>Illustrating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0">
                <a:latin typeface="Calibri"/>
                <a:cs typeface="Calibri"/>
              </a:rPr>
              <a:t>relationship </a:t>
            </a:r>
            <a:r>
              <a:rPr dirty="0" sz="900" spc="15">
                <a:latin typeface="Calibri"/>
                <a:cs typeface="Calibri"/>
              </a:rPr>
              <a:t>between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heap’s logical </a:t>
            </a:r>
            <a:r>
              <a:rPr dirty="0" sz="900" spc="15">
                <a:latin typeface="Calibri"/>
                <a:cs typeface="Calibri"/>
              </a:rPr>
              <a:t>complete </a:t>
            </a:r>
            <a:r>
              <a:rPr dirty="0" sz="900" spc="25">
                <a:latin typeface="Calibri"/>
                <a:cs typeface="Calibri"/>
              </a:rPr>
              <a:t>binary </a:t>
            </a:r>
            <a:r>
              <a:rPr dirty="0" sz="900" spc="0">
                <a:latin typeface="Calibri"/>
                <a:cs typeface="Calibri"/>
              </a:rPr>
              <a:t>tree </a:t>
            </a:r>
            <a:r>
              <a:rPr dirty="0" sz="900" spc="-20">
                <a:latin typeface="Calibri"/>
                <a:cs typeface="Calibri"/>
              </a:rPr>
              <a:t>&amp;  </a:t>
            </a:r>
            <a:r>
              <a:rPr dirty="0" sz="900" spc="5">
                <a:latin typeface="Calibri"/>
                <a:cs typeface="Calibri"/>
              </a:rPr>
              <a:t>its </a:t>
            </a:r>
            <a:r>
              <a:rPr dirty="0" sz="900" spc="15">
                <a:latin typeface="Calibri"/>
                <a:cs typeface="Calibri"/>
              </a:rPr>
              <a:t>array </a:t>
            </a:r>
            <a:r>
              <a:rPr dirty="0" sz="900" spc="10">
                <a:latin typeface="Calibri"/>
                <a:cs typeface="Calibri"/>
              </a:rPr>
              <a:t>structure</a:t>
            </a:r>
            <a:r>
              <a:rPr dirty="0" sz="900" spc="100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implementation.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5737" y="1361040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0" y="170071"/>
                </a:moveTo>
                <a:lnTo>
                  <a:pt x="170071" y="170071"/>
                </a:lnTo>
                <a:lnTo>
                  <a:pt x="170071" y="0"/>
                </a:lnTo>
                <a:lnTo>
                  <a:pt x="0" y="0"/>
                </a:lnTo>
                <a:lnTo>
                  <a:pt x="0" y="1700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25958" y="1361040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0" y="170071"/>
                </a:moveTo>
                <a:lnTo>
                  <a:pt x="170073" y="170071"/>
                </a:lnTo>
                <a:lnTo>
                  <a:pt x="170073" y="0"/>
                </a:lnTo>
                <a:lnTo>
                  <a:pt x="0" y="0"/>
                </a:lnTo>
                <a:lnTo>
                  <a:pt x="0" y="1700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36173" y="1361040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0" y="170071"/>
                </a:moveTo>
                <a:lnTo>
                  <a:pt x="170071" y="170071"/>
                </a:lnTo>
                <a:lnTo>
                  <a:pt x="170071" y="0"/>
                </a:lnTo>
                <a:lnTo>
                  <a:pt x="0" y="0"/>
                </a:lnTo>
                <a:lnTo>
                  <a:pt x="0" y="1700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81065" y="1020896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0" y="170071"/>
                </a:moveTo>
                <a:lnTo>
                  <a:pt x="170071" y="170071"/>
                </a:lnTo>
                <a:lnTo>
                  <a:pt x="170071" y="0"/>
                </a:lnTo>
                <a:lnTo>
                  <a:pt x="0" y="0"/>
                </a:lnTo>
                <a:lnTo>
                  <a:pt x="0" y="1700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60629" y="1020896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0" y="170071"/>
                </a:moveTo>
                <a:lnTo>
                  <a:pt x="170071" y="170071"/>
                </a:lnTo>
                <a:lnTo>
                  <a:pt x="170071" y="0"/>
                </a:lnTo>
                <a:lnTo>
                  <a:pt x="0" y="0"/>
                </a:lnTo>
                <a:lnTo>
                  <a:pt x="0" y="1700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70844" y="68075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0" y="170071"/>
                </a:moveTo>
                <a:lnTo>
                  <a:pt x="170073" y="170071"/>
                </a:lnTo>
                <a:lnTo>
                  <a:pt x="170073" y="0"/>
                </a:lnTo>
                <a:lnTo>
                  <a:pt x="0" y="0"/>
                </a:lnTo>
                <a:lnTo>
                  <a:pt x="0" y="1700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50410" y="1361040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0" y="170071"/>
                </a:moveTo>
                <a:lnTo>
                  <a:pt x="170073" y="170071"/>
                </a:lnTo>
                <a:lnTo>
                  <a:pt x="170073" y="0"/>
                </a:lnTo>
                <a:lnTo>
                  <a:pt x="0" y="0"/>
                </a:lnTo>
                <a:lnTo>
                  <a:pt x="0" y="1700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95303" y="1701186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0" y="170071"/>
                </a:moveTo>
                <a:lnTo>
                  <a:pt x="170071" y="170071"/>
                </a:lnTo>
                <a:lnTo>
                  <a:pt x="170071" y="0"/>
                </a:lnTo>
                <a:lnTo>
                  <a:pt x="0" y="0"/>
                </a:lnTo>
                <a:lnTo>
                  <a:pt x="0" y="1700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60629" y="168417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0" y="170073"/>
                </a:moveTo>
                <a:lnTo>
                  <a:pt x="170071" y="170073"/>
                </a:lnTo>
                <a:lnTo>
                  <a:pt x="170071" y="0"/>
                </a:lnTo>
                <a:lnTo>
                  <a:pt x="0" y="0"/>
                </a:lnTo>
                <a:lnTo>
                  <a:pt x="0" y="17007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05520" y="168417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0" y="170073"/>
                </a:moveTo>
                <a:lnTo>
                  <a:pt x="170073" y="170073"/>
                </a:lnTo>
                <a:lnTo>
                  <a:pt x="170073" y="0"/>
                </a:lnTo>
                <a:lnTo>
                  <a:pt x="0" y="0"/>
                </a:lnTo>
                <a:lnTo>
                  <a:pt x="0" y="17007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25958" y="193928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0" y="170071"/>
                </a:moveTo>
                <a:lnTo>
                  <a:pt x="170073" y="170071"/>
                </a:lnTo>
                <a:lnTo>
                  <a:pt x="170073" y="0"/>
                </a:lnTo>
                <a:lnTo>
                  <a:pt x="0" y="0"/>
                </a:lnTo>
                <a:lnTo>
                  <a:pt x="0" y="1700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45667" y="850822"/>
            <a:ext cx="425450" cy="170180"/>
          </a:xfrm>
          <a:custGeom>
            <a:avLst/>
            <a:gdLst/>
            <a:ahLst/>
            <a:cxnLst/>
            <a:rect l="l" t="t" r="r" b="b"/>
            <a:pathLst>
              <a:path w="425450" h="170180">
                <a:moveTo>
                  <a:pt x="425177" y="0"/>
                </a:moveTo>
                <a:lnTo>
                  <a:pt x="0" y="170069"/>
                </a:lnTo>
              </a:path>
            </a:pathLst>
          </a:custGeom>
          <a:ln w="11338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40920" y="850822"/>
            <a:ext cx="425450" cy="170180"/>
          </a:xfrm>
          <a:custGeom>
            <a:avLst/>
            <a:gdLst/>
            <a:ahLst/>
            <a:cxnLst/>
            <a:rect l="l" t="t" r="r" b="b"/>
            <a:pathLst>
              <a:path w="425450" h="170180">
                <a:moveTo>
                  <a:pt x="0" y="0"/>
                </a:moveTo>
                <a:lnTo>
                  <a:pt x="425183" y="170069"/>
                </a:lnTo>
              </a:path>
            </a:pathLst>
          </a:custGeom>
          <a:ln w="11338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34314" y="1187944"/>
            <a:ext cx="425450" cy="170180"/>
          </a:xfrm>
          <a:custGeom>
            <a:avLst/>
            <a:gdLst/>
            <a:ahLst/>
            <a:cxnLst/>
            <a:rect l="l" t="t" r="r" b="b"/>
            <a:pathLst>
              <a:path w="425450" h="170180">
                <a:moveTo>
                  <a:pt x="425181" y="0"/>
                </a:moveTo>
                <a:lnTo>
                  <a:pt x="0" y="170075"/>
                </a:lnTo>
              </a:path>
            </a:pathLst>
          </a:custGeom>
          <a:ln w="11338">
            <a:solidFill>
              <a:srgbClr val="0000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22011" y="118227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170069" y="170075"/>
                </a:moveTo>
                <a:lnTo>
                  <a:pt x="0" y="0"/>
                </a:lnTo>
              </a:path>
            </a:pathLst>
          </a:custGeom>
          <a:ln w="11338">
            <a:solidFill>
              <a:srgbClr val="0000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0990" y="1190968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170075" y="0"/>
                </a:moveTo>
                <a:lnTo>
                  <a:pt x="0" y="170069"/>
                </a:lnTo>
              </a:path>
            </a:pathLst>
          </a:custGeom>
          <a:ln w="11338">
            <a:solidFill>
              <a:srgbClr val="D100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42447" y="118227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70069" y="170075"/>
                </a:moveTo>
                <a:lnTo>
                  <a:pt x="0" y="0"/>
                </a:lnTo>
              </a:path>
            </a:pathLst>
          </a:custGeom>
          <a:ln w="11338">
            <a:solidFill>
              <a:srgbClr val="D100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80339" y="1531112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170071" y="0"/>
                </a:moveTo>
                <a:lnTo>
                  <a:pt x="0" y="170073"/>
                </a:lnTo>
              </a:path>
            </a:pathLst>
          </a:custGeom>
          <a:ln w="11338">
            <a:solidFill>
              <a:srgbClr val="00D1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11791" y="1522419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170073" y="170073"/>
                </a:moveTo>
                <a:lnTo>
                  <a:pt x="0" y="0"/>
                </a:lnTo>
              </a:path>
            </a:pathLst>
          </a:custGeom>
          <a:ln w="11338">
            <a:solidFill>
              <a:srgbClr val="00D1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53983" y="1522419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170069" y="0"/>
                </a:moveTo>
                <a:lnTo>
                  <a:pt x="0" y="170073"/>
                </a:lnTo>
              </a:path>
            </a:pathLst>
          </a:custGeom>
          <a:ln w="11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245367" y="1372055"/>
            <a:ext cx="106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35" b="1" i="1">
                <a:latin typeface="Times New Roman"/>
                <a:cs typeface="Times New Roman"/>
              </a:rPr>
              <a:t>K</a:t>
            </a:r>
            <a:r>
              <a:rPr dirty="0" baseline="-18518" sz="675" spc="7" b="1" i="1">
                <a:latin typeface="Times New Roman"/>
                <a:cs typeface="Times New Roman"/>
              </a:rPr>
              <a:t>5</a:t>
            </a:r>
            <a:endParaRPr baseline="-18518" sz="6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55588" y="1372055"/>
            <a:ext cx="106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35" b="1" i="1">
                <a:latin typeface="Times New Roman"/>
                <a:cs typeface="Times New Roman"/>
              </a:rPr>
              <a:t>K</a:t>
            </a:r>
            <a:r>
              <a:rPr dirty="0" baseline="-18518" sz="675" spc="7" b="1" i="1">
                <a:latin typeface="Times New Roman"/>
                <a:cs typeface="Times New Roman"/>
              </a:rPr>
              <a:t>6</a:t>
            </a:r>
            <a:endParaRPr baseline="-18518" sz="67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65809" y="1372055"/>
            <a:ext cx="106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35" b="1" i="1">
                <a:latin typeface="Times New Roman"/>
                <a:cs typeface="Times New Roman"/>
              </a:rPr>
              <a:t>K</a:t>
            </a:r>
            <a:r>
              <a:rPr dirty="0" baseline="-18518" sz="675" spc="7" b="1" i="1">
                <a:latin typeface="Times New Roman"/>
                <a:cs typeface="Times New Roman"/>
              </a:rPr>
              <a:t>7</a:t>
            </a:r>
            <a:endParaRPr baseline="-18518" sz="67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10701" y="1031910"/>
            <a:ext cx="106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35" b="1" i="1">
                <a:latin typeface="Times New Roman"/>
                <a:cs typeface="Times New Roman"/>
              </a:rPr>
              <a:t>K</a:t>
            </a:r>
            <a:r>
              <a:rPr dirty="0" baseline="-18518" sz="675" spc="7" b="1" i="1">
                <a:latin typeface="Times New Roman"/>
                <a:cs typeface="Times New Roman"/>
              </a:rPr>
              <a:t>3</a:t>
            </a:r>
            <a:endParaRPr baseline="-18518" sz="67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90265" y="1031910"/>
            <a:ext cx="106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35" b="1" i="1">
                <a:latin typeface="Times New Roman"/>
                <a:cs typeface="Times New Roman"/>
              </a:rPr>
              <a:t>K</a:t>
            </a:r>
            <a:r>
              <a:rPr dirty="0" baseline="-18518" sz="675" spc="7" b="1" i="1">
                <a:latin typeface="Times New Roman"/>
                <a:cs typeface="Times New Roman"/>
              </a:rPr>
              <a:t>2</a:t>
            </a:r>
            <a:endParaRPr baseline="-18518" sz="67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00486" y="691765"/>
            <a:ext cx="106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35" b="1" i="1">
                <a:latin typeface="Times New Roman"/>
                <a:cs typeface="Times New Roman"/>
              </a:rPr>
              <a:t>K</a:t>
            </a:r>
            <a:r>
              <a:rPr dirty="0" baseline="-18518" sz="675" spc="7" b="1" i="1">
                <a:latin typeface="Times New Roman"/>
                <a:cs typeface="Times New Roman"/>
              </a:rPr>
              <a:t>1</a:t>
            </a:r>
            <a:endParaRPr baseline="-18518" sz="6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80050" y="1372055"/>
            <a:ext cx="106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35" b="1" i="1">
                <a:latin typeface="Times New Roman"/>
                <a:cs typeface="Times New Roman"/>
              </a:rPr>
              <a:t>K</a:t>
            </a:r>
            <a:r>
              <a:rPr dirty="0" baseline="-18518" sz="675" spc="7" b="1" i="1">
                <a:latin typeface="Times New Roman"/>
                <a:cs typeface="Times New Roman"/>
              </a:rPr>
              <a:t>4</a:t>
            </a:r>
            <a:endParaRPr baseline="-18518" sz="67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5967" y="1753205"/>
            <a:ext cx="5588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5" b="1" i="1">
                <a:latin typeface="Times New Roman"/>
                <a:cs typeface="Times New Roman"/>
              </a:rPr>
              <a:t>8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24943" y="1712207"/>
            <a:ext cx="81915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0" b="1" i="1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73261" y="1712207"/>
            <a:ext cx="136525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12820" sz="975" spc="-52" b="1" i="1">
                <a:latin typeface="Times New Roman"/>
                <a:cs typeface="Times New Roman"/>
              </a:rPr>
              <a:t>K</a:t>
            </a:r>
            <a:r>
              <a:rPr dirty="0" sz="450" spc="5" b="1" i="1">
                <a:latin typeface="Times New Roman"/>
                <a:cs typeface="Times New Roman"/>
              </a:rPr>
              <a:t>10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35164" y="1695203"/>
            <a:ext cx="10668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35" b="1" i="1">
                <a:latin typeface="Times New Roman"/>
                <a:cs typeface="Times New Roman"/>
              </a:rPr>
              <a:t>K</a:t>
            </a:r>
            <a:r>
              <a:rPr dirty="0" baseline="-18518" sz="675" spc="7" b="1" i="1">
                <a:latin typeface="Times New Roman"/>
                <a:cs typeface="Times New Roman"/>
              </a:rPr>
              <a:t>9</a:t>
            </a:r>
            <a:endParaRPr baseline="-18518" sz="67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55606" y="1950310"/>
            <a:ext cx="109855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-35" b="1" i="1">
                <a:latin typeface="Times New Roman"/>
                <a:cs typeface="Times New Roman"/>
              </a:rPr>
              <a:t>K</a:t>
            </a:r>
            <a:r>
              <a:rPr dirty="0" baseline="-18518" sz="675" spc="7" b="1" i="1">
                <a:latin typeface="Times New Roman"/>
                <a:cs typeface="Times New Roman"/>
              </a:rPr>
              <a:t>n</a:t>
            </a:r>
            <a:endParaRPr baseline="-18518" sz="67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57511" y="1595519"/>
            <a:ext cx="133985" cy="1987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0" b="1" i="1">
                <a:latin typeface="Times New Roman"/>
                <a:cs typeface="Times New Roman"/>
              </a:rPr>
              <a:t>...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73305" y="1920636"/>
            <a:ext cx="169545" cy="1339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z="1100" b="1" i="1">
                <a:latin typeface="Times New Roman"/>
                <a:cs typeface="Times New Roman"/>
              </a:rPr>
              <a:t>...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83526" y="1920636"/>
            <a:ext cx="424815" cy="1339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z="1100" b="1" i="1">
                <a:latin typeface="Times New Roman"/>
                <a:cs typeface="Times New Roman"/>
              </a:rPr>
              <a:t>...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100" b="1" i="1">
                <a:latin typeface="Times New Roman"/>
                <a:cs typeface="Times New Roman"/>
              </a:rPr>
              <a:t>...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92164" y="1612519"/>
            <a:ext cx="133985" cy="1987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0" b="1" i="1">
                <a:latin typeface="Times New Roman"/>
                <a:cs typeface="Times New Roman"/>
              </a:rPr>
              <a:t>...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63814" y="1903627"/>
            <a:ext cx="169545" cy="1339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z="1100" b="1" i="1">
                <a:latin typeface="Times New Roman"/>
                <a:cs typeface="Times New Roman"/>
              </a:rPr>
              <a:t>...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9603" y="2422889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0"/>
                </a:moveTo>
                <a:lnTo>
                  <a:pt x="206152" y="206152"/>
                </a:lnTo>
              </a:path>
            </a:pathLst>
          </a:custGeom>
          <a:ln w="68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09683" y="2412809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206152" y="0"/>
                </a:moveTo>
                <a:lnTo>
                  <a:pt x="0" y="206155"/>
                </a:lnTo>
              </a:path>
            </a:pathLst>
          </a:custGeom>
          <a:ln w="68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9603" y="2422892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6149"/>
                </a:moveTo>
                <a:lnTo>
                  <a:pt x="206152" y="206149"/>
                </a:lnTo>
                <a:lnTo>
                  <a:pt x="206152" y="0"/>
                </a:lnTo>
                <a:lnTo>
                  <a:pt x="0" y="0"/>
                </a:lnTo>
                <a:lnTo>
                  <a:pt x="0" y="206149"/>
                </a:lnTo>
                <a:close/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30358" y="2422892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6149"/>
                </a:moveTo>
                <a:lnTo>
                  <a:pt x="206149" y="206149"/>
                </a:lnTo>
                <a:lnTo>
                  <a:pt x="206149" y="0"/>
                </a:lnTo>
                <a:lnTo>
                  <a:pt x="0" y="0"/>
                </a:lnTo>
                <a:lnTo>
                  <a:pt x="0" y="206149"/>
                </a:lnTo>
                <a:close/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36505" y="2422892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6149"/>
                </a:moveTo>
                <a:lnTo>
                  <a:pt x="206152" y="206149"/>
                </a:lnTo>
                <a:lnTo>
                  <a:pt x="206152" y="0"/>
                </a:lnTo>
                <a:lnTo>
                  <a:pt x="0" y="0"/>
                </a:lnTo>
                <a:lnTo>
                  <a:pt x="0" y="206149"/>
                </a:lnTo>
                <a:close/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42659" y="2422892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6149"/>
                </a:moveTo>
                <a:lnTo>
                  <a:pt x="206149" y="206149"/>
                </a:lnTo>
                <a:lnTo>
                  <a:pt x="206149" y="0"/>
                </a:lnTo>
                <a:lnTo>
                  <a:pt x="0" y="0"/>
                </a:lnTo>
                <a:lnTo>
                  <a:pt x="0" y="206149"/>
                </a:lnTo>
                <a:close/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448806" y="2422892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6149"/>
                </a:moveTo>
                <a:lnTo>
                  <a:pt x="206152" y="206149"/>
                </a:lnTo>
                <a:lnTo>
                  <a:pt x="206152" y="0"/>
                </a:lnTo>
                <a:lnTo>
                  <a:pt x="0" y="0"/>
                </a:lnTo>
                <a:lnTo>
                  <a:pt x="0" y="206149"/>
                </a:lnTo>
                <a:close/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05756" y="2422892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6149"/>
                </a:moveTo>
                <a:lnTo>
                  <a:pt x="206149" y="206149"/>
                </a:lnTo>
                <a:lnTo>
                  <a:pt x="206149" y="0"/>
                </a:lnTo>
                <a:lnTo>
                  <a:pt x="0" y="0"/>
                </a:lnTo>
                <a:lnTo>
                  <a:pt x="0" y="206149"/>
                </a:lnTo>
                <a:close/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11905" y="2422892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6149"/>
                </a:moveTo>
                <a:lnTo>
                  <a:pt x="206152" y="206149"/>
                </a:lnTo>
                <a:lnTo>
                  <a:pt x="206152" y="0"/>
                </a:lnTo>
                <a:lnTo>
                  <a:pt x="0" y="0"/>
                </a:lnTo>
                <a:lnTo>
                  <a:pt x="0" y="206149"/>
                </a:lnTo>
                <a:close/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624204" y="2422892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6149"/>
                </a:moveTo>
                <a:lnTo>
                  <a:pt x="206152" y="206149"/>
                </a:lnTo>
                <a:lnTo>
                  <a:pt x="206152" y="0"/>
                </a:lnTo>
                <a:lnTo>
                  <a:pt x="0" y="0"/>
                </a:lnTo>
                <a:lnTo>
                  <a:pt x="0" y="206149"/>
                </a:lnTo>
                <a:close/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18057" y="2422892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6149"/>
                </a:moveTo>
                <a:lnTo>
                  <a:pt x="206149" y="206149"/>
                </a:lnTo>
                <a:lnTo>
                  <a:pt x="206149" y="0"/>
                </a:lnTo>
                <a:lnTo>
                  <a:pt x="0" y="0"/>
                </a:lnTo>
                <a:lnTo>
                  <a:pt x="0" y="206149"/>
                </a:lnTo>
                <a:close/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654961" y="2422892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6149"/>
                </a:moveTo>
                <a:lnTo>
                  <a:pt x="206149" y="206149"/>
                </a:lnTo>
                <a:lnTo>
                  <a:pt x="206149" y="0"/>
                </a:lnTo>
                <a:lnTo>
                  <a:pt x="0" y="0"/>
                </a:lnTo>
                <a:lnTo>
                  <a:pt x="0" y="206149"/>
                </a:lnTo>
                <a:close/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861108" y="2422892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6149"/>
                </a:moveTo>
                <a:lnTo>
                  <a:pt x="206152" y="206149"/>
                </a:lnTo>
                <a:lnTo>
                  <a:pt x="206152" y="0"/>
                </a:lnTo>
                <a:lnTo>
                  <a:pt x="0" y="0"/>
                </a:lnTo>
                <a:lnTo>
                  <a:pt x="0" y="206149"/>
                </a:lnTo>
                <a:close/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79563" y="2422892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6149"/>
                </a:moveTo>
                <a:lnTo>
                  <a:pt x="206149" y="206149"/>
                </a:lnTo>
                <a:lnTo>
                  <a:pt x="206149" y="0"/>
                </a:lnTo>
                <a:lnTo>
                  <a:pt x="0" y="0"/>
                </a:lnTo>
                <a:lnTo>
                  <a:pt x="0" y="206149"/>
                </a:lnTo>
                <a:close/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08830" y="2629041"/>
            <a:ext cx="206375" cy="103505"/>
          </a:xfrm>
          <a:custGeom>
            <a:avLst/>
            <a:gdLst/>
            <a:ahLst/>
            <a:cxnLst/>
            <a:rect l="l" t="t" r="r" b="b"/>
            <a:pathLst>
              <a:path w="206375" h="103505">
                <a:moveTo>
                  <a:pt x="0" y="0"/>
                </a:moveTo>
                <a:lnTo>
                  <a:pt x="0" y="103074"/>
                </a:lnTo>
                <a:lnTo>
                  <a:pt x="206149" y="103074"/>
                </a:lnTo>
                <a:lnTo>
                  <a:pt x="206149" y="62304"/>
                </a:lnTo>
              </a:path>
            </a:pathLst>
          </a:custGeom>
          <a:ln w="6872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314980" y="2636371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54974"/>
                </a:moveTo>
                <a:lnTo>
                  <a:pt x="0" y="0"/>
                </a:lnTo>
              </a:path>
            </a:pathLst>
          </a:custGeom>
          <a:ln w="6872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301241" y="2636371"/>
            <a:ext cx="27940" cy="55244"/>
          </a:xfrm>
          <a:custGeom>
            <a:avLst/>
            <a:gdLst/>
            <a:ahLst/>
            <a:cxnLst/>
            <a:rect l="l" t="t" r="r" b="b"/>
            <a:pathLst>
              <a:path w="27940" h="55244">
                <a:moveTo>
                  <a:pt x="13738" y="0"/>
                </a:moveTo>
                <a:lnTo>
                  <a:pt x="0" y="54974"/>
                </a:lnTo>
                <a:lnTo>
                  <a:pt x="27483" y="54974"/>
                </a:lnTo>
                <a:lnTo>
                  <a:pt x="13738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301241" y="2636371"/>
            <a:ext cx="27940" cy="55244"/>
          </a:xfrm>
          <a:custGeom>
            <a:avLst/>
            <a:gdLst/>
            <a:ahLst/>
            <a:cxnLst/>
            <a:rect l="l" t="t" r="r" b="b"/>
            <a:pathLst>
              <a:path w="27940" h="55244">
                <a:moveTo>
                  <a:pt x="27483" y="54974"/>
                </a:moveTo>
                <a:lnTo>
                  <a:pt x="13738" y="0"/>
                </a:lnTo>
                <a:lnTo>
                  <a:pt x="0" y="54974"/>
                </a:lnTo>
                <a:lnTo>
                  <a:pt x="27483" y="54974"/>
                </a:lnTo>
                <a:close/>
              </a:path>
            </a:pathLst>
          </a:custGeom>
          <a:ln w="3435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314980" y="2691346"/>
            <a:ext cx="206375" cy="41275"/>
          </a:xfrm>
          <a:custGeom>
            <a:avLst/>
            <a:gdLst/>
            <a:ahLst/>
            <a:cxnLst/>
            <a:rect l="l" t="t" r="r" b="b"/>
            <a:pathLst>
              <a:path w="206375" h="41275">
                <a:moveTo>
                  <a:pt x="0" y="40769"/>
                </a:moveTo>
                <a:lnTo>
                  <a:pt x="206154" y="40769"/>
                </a:lnTo>
                <a:lnTo>
                  <a:pt x="206154" y="0"/>
                </a:lnTo>
              </a:path>
            </a:pathLst>
          </a:custGeom>
          <a:ln w="6872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21134" y="2636371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54974"/>
                </a:moveTo>
                <a:lnTo>
                  <a:pt x="0" y="0"/>
                </a:lnTo>
              </a:path>
            </a:pathLst>
          </a:custGeom>
          <a:ln w="6872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07388" y="2636371"/>
            <a:ext cx="27940" cy="55244"/>
          </a:xfrm>
          <a:custGeom>
            <a:avLst/>
            <a:gdLst/>
            <a:ahLst/>
            <a:cxnLst/>
            <a:rect l="l" t="t" r="r" b="b"/>
            <a:pathLst>
              <a:path w="27940" h="55244">
                <a:moveTo>
                  <a:pt x="13745" y="0"/>
                </a:moveTo>
                <a:lnTo>
                  <a:pt x="0" y="54974"/>
                </a:lnTo>
                <a:lnTo>
                  <a:pt x="27491" y="54974"/>
                </a:lnTo>
                <a:lnTo>
                  <a:pt x="13745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07388" y="2636371"/>
            <a:ext cx="27940" cy="55244"/>
          </a:xfrm>
          <a:custGeom>
            <a:avLst/>
            <a:gdLst/>
            <a:ahLst/>
            <a:cxnLst/>
            <a:rect l="l" t="t" r="r" b="b"/>
            <a:pathLst>
              <a:path w="27940" h="55244">
                <a:moveTo>
                  <a:pt x="27491" y="54974"/>
                </a:moveTo>
                <a:lnTo>
                  <a:pt x="13745" y="0"/>
                </a:lnTo>
                <a:lnTo>
                  <a:pt x="0" y="54974"/>
                </a:lnTo>
                <a:lnTo>
                  <a:pt x="27491" y="54974"/>
                </a:lnTo>
                <a:close/>
              </a:path>
            </a:pathLst>
          </a:custGeom>
          <a:ln w="3435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376827" y="2629041"/>
            <a:ext cx="350520" cy="206375"/>
          </a:xfrm>
          <a:custGeom>
            <a:avLst/>
            <a:gdLst/>
            <a:ahLst/>
            <a:cxnLst/>
            <a:rect l="l" t="t" r="r" b="b"/>
            <a:pathLst>
              <a:path w="350519" h="206375">
                <a:moveTo>
                  <a:pt x="0" y="0"/>
                </a:moveTo>
                <a:lnTo>
                  <a:pt x="0" y="206152"/>
                </a:lnTo>
                <a:lnTo>
                  <a:pt x="350453" y="206152"/>
                </a:lnTo>
                <a:lnTo>
                  <a:pt x="350453" y="62304"/>
                </a:lnTo>
              </a:path>
            </a:pathLst>
          </a:custGeom>
          <a:ln w="6872">
            <a:solidFill>
              <a:srgbClr val="0000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711825" y="2634653"/>
            <a:ext cx="443220" cy="30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551884" y="2691346"/>
            <a:ext cx="206375" cy="350520"/>
          </a:xfrm>
          <a:custGeom>
            <a:avLst/>
            <a:gdLst/>
            <a:ahLst/>
            <a:cxnLst/>
            <a:rect l="l" t="t" r="r" b="b"/>
            <a:pathLst>
              <a:path w="206375" h="350519">
                <a:moveTo>
                  <a:pt x="0" y="349996"/>
                </a:moveTo>
                <a:lnTo>
                  <a:pt x="206154" y="349996"/>
                </a:lnTo>
                <a:lnTo>
                  <a:pt x="206154" y="0"/>
                </a:lnTo>
              </a:path>
            </a:pathLst>
          </a:custGeom>
          <a:ln w="6872">
            <a:solidFill>
              <a:srgbClr val="00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758038" y="2636371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54974"/>
                </a:moveTo>
                <a:lnTo>
                  <a:pt x="0" y="0"/>
                </a:lnTo>
              </a:path>
            </a:pathLst>
          </a:custGeom>
          <a:ln w="6872">
            <a:solidFill>
              <a:srgbClr val="00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744292" y="2636371"/>
            <a:ext cx="27940" cy="55244"/>
          </a:xfrm>
          <a:custGeom>
            <a:avLst/>
            <a:gdLst/>
            <a:ahLst/>
            <a:cxnLst/>
            <a:rect l="l" t="t" r="r" b="b"/>
            <a:pathLst>
              <a:path w="27939" h="55244">
                <a:moveTo>
                  <a:pt x="13745" y="0"/>
                </a:moveTo>
                <a:lnTo>
                  <a:pt x="0" y="54974"/>
                </a:lnTo>
                <a:lnTo>
                  <a:pt x="27491" y="54974"/>
                </a:lnTo>
                <a:lnTo>
                  <a:pt x="13745" y="0"/>
                </a:lnTo>
                <a:close/>
              </a:path>
            </a:pathLst>
          </a:custGeom>
          <a:solidFill>
            <a:srgbClr val="00AF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744292" y="2636371"/>
            <a:ext cx="27940" cy="55244"/>
          </a:xfrm>
          <a:custGeom>
            <a:avLst/>
            <a:gdLst/>
            <a:ahLst/>
            <a:cxnLst/>
            <a:rect l="l" t="t" r="r" b="b"/>
            <a:pathLst>
              <a:path w="27939" h="55244">
                <a:moveTo>
                  <a:pt x="27491" y="54974"/>
                </a:moveTo>
                <a:lnTo>
                  <a:pt x="13745" y="0"/>
                </a:lnTo>
                <a:lnTo>
                  <a:pt x="0" y="54974"/>
                </a:lnTo>
                <a:lnTo>
                  <a:pt x="27491" y="54974"/>
                </a:lnTo>
                <a:close/>
              </a:path>
            </a:pathLst>
          </a:custGeom>
          <a:ln w="3435">
            <a:solidFill>
              <a:srgbClr val="00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789129" y="2629041"/>
            <a:ext cx="763270" cy="412750"/>
          </a:xfrm>
          <a:custGeom>
            <a:avLst/>
            <a:gdLst/>
            <a:ahLst/>
            <a:cxnLst/>
            <a:rect l="l" t="t" r="r" b="b"/>
            <a:pathLst>
              <a:path w="763269" h="412750">
                <a:moveTo>
                  <a:pt x="0" y="0"/>
                </a:moveTo>
                <a:lnTo>
                  <a:pt x="0" y="412301"/>
                </a:lnTo>
                <a:lnTo>
                  <a:pt x="762754" y="412301"/>
                </a:lnTo>
                <a:lnTo>
                  <a:pt x="762754" y="62304"/>
                </a:lnTo>
              </a:path>
            </a:pathLst>
          </a:custGeom>
          <a:ln w="6872">
            <a:solidFill>
              <a:srgbClr val="00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551883" y="2636371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54974"/>
                </a:moveTo>
                <a:lnTo>
                  <a:pt x="0" y="0"/>
                </a:lnTo>
              </a:path>
            </a:pathLst>
          </a:custGeom>
          <a:ln w="6872">
            <a:solidFill>
              <a:srgbClr val="00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538145" y="2636371"/>
            <a:ext cx="27940" cy="55244"/>
          </a:xfrm>
          <a:custGeom>
            <a:avLst/>
            <a:gdLst/>
            <a:ahLst/>
            <a:cxnLst/>
            <a:rect l="l" t="t" r="r" b="b"/>
            <a:pathLst>
              <a:path w="27939" h="55244">
                <a:moveTo>
                  <a:pt x="13738" y="0"/>
                </a:moveTo>
                <a:lnTo>
                  <a:pt x="0" y="54974"/>
                </a:lnTo>
                <a:lnTo>
                  <a:pt x="27483" y="54974"/>
                </a:lnTo>
                <a:lnTo>
                  <a:pt x="13738" y="0"/>
                </a:lnTo>
                <a:close/>
              </a:path>
            </a:pathLst>
          </a:custGeom>
          <a:solidFill>
            <a:srgbClr val="00AF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538145" y="2636371"/>
            <a:ext cx="27940" cy="55244"/>
          </a:xfrm>
          <a:custGeom>
            <a:avLst/>
            <a:gdLst/>
            <a:ahLst/>
            <a:cxnLst/>
            <a:rect l="l" t="t" r="r" b="b"/>
            <a:pathLst>
              <a:path w="27939" h="55244">
                <a:moveTo>
                  <a:pt x="27483" y="54974"/>
                </a:moveTo>
                <a:lnTo>
                  <a:pt x="13738" y="0"/>
                </a:lnTo>
                <a:lnTo>
                  <a:pt x="0" y="54974"/>
                </a:lnTo>
                <a:lnTo>
                  <a:pt x="27483" y="54974"/>
                </a:lnTo>
                <a:close/>
              </a:path>
            </a:pathLst>
          </a:custGeom>
          <a:ln w="3435">
            <a:solidFill>
              <a:srgbClr val="00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562363" y="2629041"/>
            <a:ext cx="783590" cy="309245"/>
          </a:xfrm>
          <a:custGeom>
            <a:avLst/>
            <a:gdLst/>
            <a:ahLst/>
            <a:cxnLst/>
            <a:rect l="l" t="t" r="r" b="b"/>
            <a:pathLst>
              <a:path w="783589" h="309244">
                <a:moveTo>
                  <a:pt x="0" y="0"/>
                </a:moveTo>
                <a:lnTo>
                  <a:pt x="0" y="309226"/>
                </a:lnTo>
                <a:lnTo>
                  <a:pt x="783373" y="309226"/>
                </a:lnTo>
                <a:lnTo>
                  <a:pt x="783373" y="62304"/>
                </a:lnTo>
              </a:path>
            </a:pathLst>
          </a:custGeom>
          <a:ln w="6872">
            <a:solidFill>
              <a:srgbClr val="D100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345737" y="2636371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54974"/>
                </a:moveTo>
                <a:lnTo>
                  <a:pt x="0" y="0"/>
                </a:lnTo>
              </a:path>
            </a:pathLst>
          </a:custGeom>
          <a:ln w="6872">
            <a:solidFill>
              <a:srgbClr val="D100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331991" y="2636371"/>
            <a:ext cx="27940" cy="55244"/>
          </a:xfrm>
          <a:custGeom>
            <a:avLst/>
            <a:gdLst/>
            <a:ahLst/>
            <a:cxnLst/>
            <a:rect l="l" t="t" r="r" b="b"/>
            <a:pathLst>
              <a:path w="27939" h="55244">
                <a:moveTo>
                  <a:pt x="13745" y="0"/>
                </a:moveTo>
                <a:lnTo>
                  <a:pt x="0" y="54974"/>
                </a:lnTo>
                <a:lnTo>
                  <a:pt x="27491" y="54974"/>
                </a:lnTo>
                <a:lnTo>
                  <a:pt x="13745" y="0"/>
                </a:lnTo>
                <a:close/>
              </a:path>
            </a:pathLst>
          </a:custGeom>
          <a:solidFill>
            <a:srgbClr val="D100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331991" y="2636371"/>
            <a:ext cx="27940" cy="55244"/>
          </a:xfrm>
          <a:custGeom>
            <a:avLst/>
            <a:gdLst/>
            <a:ahLst/>
            <a:cxnLst/>
            <a:rect l="l" t="t" r="r" b="b"/>
            <a:pathLst>
              <a:path w="27939" h="55244">
                <a:moveTo>
                  <a:pt x="27491" y="54974"/>
                </a:moveTo>
                <a:lnTo>
                  <a:pt x="13745" y="0"/>
                </a:lnTo>
                <a:lnTo>
                  <a:pt x="0" y="54974"/>
                </a:lnTo>
                <a:lnTo>
                  <a:pt x="27491" y="54974"/>
                </a:lnTo>
                <a:close/>
              </a:path>
            </a:pathLst>
          </a:custGeom>
          <a:ln w="3435">
            <a:solidFill>
              <a:srgbClr val="D100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995283" y="2629041"/>
            <a:ext cx="969010" cy="515620"/>
          </a:xfrm>
          <a:custGeom>
            <a:avLst/>
            <a:gdLst/>
            <a:ahLst/>
            <a:cxnLst/>
            <a:rect l="l" t="t" r="r" b="b"/>
            <a:pathLst>
              <a:path w="969010" h="515619">
                <a:moveTo>
                  <a:pt x="0" y="0"/>
                </a:moveTo>
                <a:lnTo>
                  <a:pt x="0" y="515375"/>
                </a:lnTo>
                <a:lnTo>
                  <a:pt x="968901" y="515375"/>
                </a:lnTo>
                <a:lnTo>
                  <a:pt x="968901" y="62304"/>
                </a:lnTo>
              </a:path>
            </a:pathLst>
          </a:custGeom>
          <a:ln w="68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964185" y="2636371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54974"/>
                </a:moveTo>
                <a:lnTo>
                  <a:pt x="0" y="0"/>
                </a:lnTo>
              </a:path>
            </a:pathLst>
          </a:custGeom>
          <a:ln w="68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950446" y="2636371"/>
            <a:ext cx="27940" cy="55244"/>
          </a:xfrm>
          <a:custGeom>
            <a:avLst/>
            <a:gdLst/>
            <a:ahLst/>
            <a:cxnLst/>
            <a:rect l="l" t="t" r="r" b="b"/>
            <a:pathLst>
              <a:path w="27939" h="55244">
                <a:moveTo>
                  <a:pt x="13738" y="0"/>
                </a:moveTo>
                <a:lnTo>
                  <a:pt x="0" y="54974"/>
                </a:lnTo>
                <a:lnTo>
                  <a:pt x="27483" y="54974"/>
                </a:lnTo>
                <a:lnTo>
                  <a:pt x="13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950446" y="2636371"/>
            <a:ext cx="27940" cy="55244"/>
          </a:xfrm>
          <a:custGeom>
            <a:avLst/>
            <a:gdLst/>
            <a:ahLst/>
            <a:cxnLst/>
            <a:rect l="l" t="t" r="r" b="b"/>
            <a:pathLst>
              <a:path w="27939" h="55244">
                <a:moveTo>
                  <a:pt x="27483" y="54974"/>
                </a:moveTo>
                <a:lnTo>
                  <a:pt x="13738" y="0"/>
                </a:lnTo>
                <a:lnTo>
                  <a:pt x="0" y="54974"/>
                </a:lnTo>
                <a:lnTo>
                  <a:pt x="27483" y="54974"/>
                </a:lnTo>
                <a:close/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943911" y="2679891"/>
            <a:ext cx="80010" cy="176530"/>
          </a:xfrm>
          <a:custGeom>
            <a:avLst/>
            <a:gdLst/>
            <a:ahLst/>
            <a:cxnLst/>
            <a:rect l="l" t="t" r="r" b="b"/>
            <a:pathLst>
              <a:path w="80009" h="176530">
                <a:moveTo>
                  <a:pt x="0" y="175915"/>
                </a:moveTo>
                <a:lnTo>
                  <a:pt x="79961" y="0"/>
                </a:lnTo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023873" y="2636232"/>
            <a:ext cx="20320" cy="43815"/>
          </a:xfrm>
          <a:custGeom>
            <a:avLst/>
            <a:gdLst/>
            <a:ahLst/>
            <a:cxnLst/>
            <a:rect l="l" t="t" r="r" b="b"/>
            <a:pathLst>
              <a:path w="20319" h="43814">
                <a:moveTo>
                  <a:pt x="0" y="43658"/>
                </a:moveTo>
                <a:lnTo>
                  <a:pt x="19844" y="0"/>
                </a:lnTo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008505" y="2635913"/>
            <a:ext cx="35560" cy="55880"/>
          </a:xfrm>
          <a:custGeom>
            <a:avLst/>
            <a:gdLst/>
            <a:ahLst/>
            <a:cxnLst/>
            <a:rect l="l" t="t" r="r" b="b"/>
            <a:pathLst>
              <a:path w="35559" h="55880">
                <a:moveTo>
                  <a:pt x="24736" y="55432"/>
                </a:moveTo>
                <a:lnTo>
                  <a:pt x="35272" y="0"/>
                </a:lnTo>
                <a:lnTo>
                  <a:pt x="0" y="43977"/>
                </a:lnTo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582641" y="2636831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0"/>
                </a:moveTo>
                <a:lnTo>
                  <a:pt x="0" y="218975"/>
                </a:lnTo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568895" y="2636831"/>
            <a:ext cx="27940" cy="55244"/>
          </a:xfrm>
          <a:custGeom>
            <a:avLst/>
            <a:gdLst/>
            <a:ahLst/>
            <a:cxnLst/>
            <a:rect l="l" t="t" r="r" b="b"/>
            <a:pathLst>
              <a:path w="27939" h="55244">
                <a:moveTo>
                  <a:pt x="27491" y="54972"/>
                </a:moveTo>
                <a:lnTo>
                  <a:pt x="13745" y="0"/>
                </a:lnTo>
                <a:lnTo>
                  <a:pt x="0" y="54972"/>
                </a:lnTo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3067261" y="2422892"/>
            <a:ext cx="412750" cy="206375"/>
          </a:xfrm>
          <a:prstGeom prst="rect">
            <a:avLst/>
          </a:prstGeom>
          <a:ln w="343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3350">
              <a:lnSpc>
                <a:spcPts val="1160"/>
              </a:lnSpc>
            </a:pPr>
            <a:r>
              <a:rPr dirty="0" sz="1350" spc="0">
                <a:latin typeface="Times New Roman"/>
                <a:cs typeface="Times New Roman"/>
              </a:rPr>
              <a:t>...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41</a:t>
            </a:fld>
            <a:r>
              <a:rPr dirty="0" spc="-5"/>
              <a:t>/57</a:t>
            </a:r>
          </a:p>
        </p:txBody>
      </p:sp>
      <p:sp>
        <p:nvSpPr>
          <p:cNvPr id="86" name="object 86"/>
          <p:cNvSpPr txBox="1"/>
          <p:nvPr/>
        </p:nvSpPr>
        <p:spPr>
          <a:xfrm>
            <a:off x="869367" y="2287766"/>
            <a:ext cx="21475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440" algn="l"/>
                <a:tab pos="424815" algn="l"/>
                <a:tab pos="630555" algn="l"/>
                <a:tab pos="836930" algn="l"/>
                <a:tab pos="1043305" algn="l"/>
                <a:tab pos="1249045" algn="l"/>
                <a:tab pos="1455420" algn="l"/>
                <a:tab pos="1661160" algn="l"/>
                <a:tab pos="1867535" algn="l"/>
              </a:tabLst>
            </a:pPr>
            <a:r>
              <a:rPr dirty="0" sz="800">
                <a:solidFill>
                  <a:srgbClr val="0000FF"/>
                </a:solidFill>
                <a:latin typeface="Times New Roman"/>
                <a:cs typeface="Times New Roman"/>
              </a:rPr>
              <a:t>0	1	2	3	4	5	6	7	8	9</a:t>
            </a:r>
            <a:r>
              <a:rPr dirty="0" sz="800" spc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108833" y="2481768"/>
            <a:ext cx="49530" cy="113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550" spc="5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46985" y="2425993"/>
            <a:ext cx="7112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50" spc="15" b="1" i="1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273755" y="2425994"/>
            <a:ext cx="7112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50" spc="15" b="1" i="1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335596" y="2481770"/>
            <a:ext cx="49530" cy="113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550" spc="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459284" y="2425994"/>
            <a:ext cx="7112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50" spc="15" b="1" i="1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521132" y="2481770"/>
            <a:ext cx="49530" cy="113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550" spc="5">
                <a:latin typeface="Times New Roman"/>
                <a:cs typeface="Times New Roman"/>
              </a:rPr>
              <a:t>3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665438" y="2425994"/>
            <a:ext cx="7112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50" spc="15" b="1" i="1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727286" y="2481770"/>
            <a:ext cx="49530" cy="113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550" spc="5">
                <a:latin typeface="Times New Roman"/>
                <a:cs typeface="Times New Roman"/>
              </a:rPr>
              <a:t>4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871593" y="2425994"/>
            <a:ext cx="7112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50" spc="15" b="1" i="1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933440" y="2481770"/>
            <a:ext cx="49530" cy="113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550" spc="5">
                <a:latin typeface="Times New Roman"/>
                <a:cs typeface="Times New Roman"/>
              </a:rPr>
              <a:t>5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077747" y="2425994"/>
            <a:ext cx="7112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50" spc="15" b="1" i="1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139595" y="2481770"/>
            <a:ext cx="49530" cy="113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550" spc="5">
                <a:latin typeface="Times New Roman"/>
                <a:cs typeface="Times New Roman"/>
              </a:rPr>
              <a:t>6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304512" y="2425994"/>
            <a:ext cx="7112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50" spc="15" b="1" i="1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366360" y="2481770"/>
            <a:ext cx="49530" cy="113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550" spc="5">
                <a:latin typeface="Times New Roman"/>
                <a:cs typeface="Times New Roman"/>
              </a:rPr>
              <a:t>7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551896" y="2481770"/>
            <a:ext cx="49530" cy="113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550" spc="5">
                <a:latin typeface="Times New Roman"/>
                <a:cs typeface="Times New Roman"/>
              </a:rPr>
              <a:t>8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490048" y="2425994"/>
            <a:ext cx="483234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05740" algn="l"/>
                <a:tab pos="412115" algn="l"/>
              </a:tabLst>
            </a:pPr>
            <a:r>
              <a:rPr dirty="0" sz="650" spc="15" b="1" i="1">
                <a:latin typeface="Times New Roman"/>
                <a:cs typeface="Times New Roman"/>
              </a:rPr>
              <a:t>K</a:t>
            </a:r>
            <a:r>
              <a:rPr dirty="0" sz="650" spc="15" b="1" i="1">
                <a:latin typeface="Times New Roman"/>
                <a:cs typeface="Times New Roman"/>
              </a:rPr>
              <a:t>	</a:t>
            </a:r>
            <a:r>
              <a:rPr dirty="0" sz="650" spc="15" b="1" i="1">
                <a:latin typeface="Times New Roman"/>
                <a:cs typeface="Times New Roman"/>
              </a:rPr>
              <a:t>K</a:t>
            </a:r>
            <a:r>
              <a:rPr dirty="0" sz="650" spc="15" b="1" i="1">
                <a:latin typeface="Times New Roman"/>
                <a:cs typeface="Times New Roman"/>
              </a:rPr>
              <a:t>	</a:t>
            </a:r>
            <a:r>
              <a:rPr dirty="0" sz="650" spc="15" b="1" i="1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758050" y="2481770"/>
            <a:ext cx="292100" cy="113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05740" algn="l"/>
              </a:tabLst>
            </a:pPr>
            <a:r>
              <a:rPr dirty="0" sz="550" spc="5">
                <a:latin typeface="Times New Roman"/>
                <a:cs typeface="Times New Roman"/>
              </a:rPr>
              <a:t>9</a:t>
            </a:r>
            <a:r>
              <a:rPr dirty="0" sz="550" spc="5">
                <a:latin typeface="Times New Roman"/>
                <a:cs typeface="Times New Roman"/>
              </a:rPr>
              <a:t>	</a:t>
            </a:r>
            <a:r>
              <a:rPr dirty="0" sz="550" spc="5">
                <a:latin typeface="Times New Roman"/>
                <a:cs typeface="Times New Roman"/>
              </a:rPr>
              <a:t>10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685711" y="2422892"/>
            <a:ext cx="412750" cy="206375"/>
          </a:xfrm>
          <a:prstGeom prst="rect">
            <a:avLst/>
          </a:prstGeom>
          <a:ln w="343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3350">
              <a:lnSpc>
                <a:spcPts val="1160"/>
              </a:lnSpc>
            </a:pPr>
            <a:r>
              <a:rPr dirty="0" sz="1350" spc="0">
                <a:latin typeface="Times New Roman"/>
                <a:cs typeface="Times New Roman"/>
              </a:rPr>
              <a:t>...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582653" y="2481770"/>
            <a:ext cx="49530" cy="113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550" spc="5">
                <a:latin typeface="Times New Roman"/>
                <a:cs typeface="Times New Roman"/>
              </a:rPr>
              <a:t>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508112" y="2287768"/>
            <a:ext cx="768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98315" y="2432067"/>
            <a:ext cx="24066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Heap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013352" y="2957177"/>
            <a:ext cx="156845" cy="234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0">
                <a:latin typeface="Times New Roman"/>
                <a:cs typeface="Times New Roman"/>
              </a:rPr>
              <a:t>...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48769" y="2838296"/>
            <a:ext cx="16637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10">
                <a:latin typeface="Times New Roman"/>
                <a:cs typeface="Times New Roman"/>
              </a:rPr>
              <a:t>root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05035" y="2838296"/>
            <a:ext cx="29464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5">
                <a:latin typeface="Times New Roman"/>
                <a:cs typeface="Times New Roman"/>
              </a:rPr>
              <a:t>last</a:t>
            </a:r>
            <a:r>
              <a:rPr dirty="0" sz="650" spc="-45">
                <a:latin typeface="Times New Roman"/>
                <a:cs typeface="Times New Roman"/>
              </a:rPr>
              <a:t> </a:t>
            </a:r>
            <a:r>
              <a:rPr dirty="0" sz="650" spc="10">
                <a:latin typeface="Times New Roman"/>
                <a:cs typeface="Times New Roman"/>
              </a:rPr>
              <a:t>key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520812" y="2425994"/>
            <a:ext cx="71120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50" spc="15" b="1" i="1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41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61734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40"/>
              <a:t>Heapsort </a:t>
            </a:r>
            <a:r>
              <a:rPr dirty="0" spc="-25"/>
              <a:t>&amp; </a:t>
            </a:r>
            <a:r>
              <a:rPr dirty="0" spc="5"/>
              <a:t>its</a:t>
            </a:r>
            <a:r>
              <a:rPr dirty="0" spc="90"/>
              <a:t> </a:t>
            </a:r>
            <a:r>
              <a:rPr dirty="0" spc="15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24415"/>
            <a:ext cx="3867785" cy="21082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357505">
              <a:lnSpc>
                <a:spcPct val="101000"/>
              </a:lnSpc>
              <a:spcBef>
                <a:spcPts val="85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most </a:t>
            </a:r>
            <a:r>
              <a:rPr dirty="0" sz="900" spc="25">
                <a:latin typeface="Calibri"/>
                <a:cs typeface="Calibri"/>
              </a:rPr>
              <a:t>common </a:t>
            </a:r>
            <a:r>
              <a:rPr dirty="0" sz="900" spc="50">
                <a:latin typeface="Calibri"/>
                <a:cs typeface="Calibri"/>
              </a:rPr>
              <a:t>use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heap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main data 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50">
                <a:latin typeface="Calibri"/>
                <a:cs typeface="Calibri"/>
              </a:rPr>
              <a:t>use </a:t>
            </a:r>
            <a:r>
              <a:rPr dirty="0" sz="900" spc="25">
                <a:latin typeface="Calibri"/>
                <a:cs typeface="Calibri"/>
              </a:rPr>
              <a:t>when </a:t>
            </a:r>
            <a:r>
              <a:rPr dirty="0" sz="900" spc="10">
                <a:latin typeface="Calibri"/>
                <a:cs typeface="Calibri"/>
              </a:rPr>
              <a:t>implementing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Heapsort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algorithm.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Heapsort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">
                <a:latin typeface="Calibri"/>
                <a:cs typeface="Calibri"/>
              </a:rPr>
              <a:t>two-step</a:t>
            </a:r>
            <a:r>
              <a:rPr dirty="0" sz="900" spc="15">
                <a:latin typeface="Calibri"/>
                <a:cs typeface="Calibri"/>
              </a:rPr>
              <a:t> </a:t>
            </a:r>
            <a:r>
              <a:rPr dirty="0" sz="900" spc="35">
                <a:latin typeface="Calibri"/>
                <a:cs typeface="Calibri"/>
              </a:rPr>
              <a:t>process: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246379" indent="-153670">
              <a:lnSpc>
                <a:spcPct val="100000"/>
              </a:lnSpc>
              <a:buClr>
                <a:srgbClr val="3333B2"/>
              </a:buClr>
              <a:buFont typeface="Calibri"/>
              <a:buAutoNum type="arabicPeriod"/>
              <a:tabLst>
                <a:tab pos="247015" algn="l"/>
              </a:tabLst>
            </a:pPr>
            <a:r>
              <a:rPr dirty="0" sz="900" spc="55">
                <a:latin typeface="Calibri"/>
                <a:cs typeface="Calibri"/>
              </a:rPr>
              <a:t>The</a:t>
            </a:r>
            <a:r>
              <a:rPr dirty="0" sz="900" spc="5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put into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heap</a:t>
            </a:r>
            <a:r>
              <a:rPr dirty="0" sz="900" spc="5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B2"/>
              </a:buClr>
              <a:buFont typeface="Calibri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46379" indent="-153670">
              <a:lnSpc>
                <a:spcPct val="100000"/>
              </a:lnSpc>
              <a:buClr>
                <a:srgbClr val="3333B2"/>
              </a:buClr>
              <a:buFont typeface="Calibri"/>
              <a:buAutoNum type="arabicPeriod"/>
              <a:tabLst>
                <a:tab pos="247015" algn="l"/>
              </a:tabLst>
            </a:pPr>
            <a:r>
              <a:rPr dirty="0" sz="900" spc="55">
                <a:latin typeface="Calibri"/>
                <a:cs typeface="Calibri"/>
              </a:rPr>
              <a:t>The</a:t>
            </a:r>
            <a:r>
              <a:rPr dirty="0" sz="900" spc="5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5">
                <a:latin typeface="Calibri"/>
                <a:cs typeface="Calibri"/>
              </a:rPr>
              <a:t>then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extracted </a:t>
            </a:r>
            <a:r>
              <a:rPr dirty="0" sz="900">
                <a:latin typeface="Calibri"/>
                <a:cs typeface="Calibri"/>
              </a:rPr>
              <a:t>from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sorted</a:t>
            </a:r>
            <a:r>
              <a:rPr dirty="0" sz="900" spc="2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order</a:t>
            </a:r>
            <a:r>
              <a:rPr dirty="0" sz="900" spc="3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246379" marR="5080">
              <a:lnSpc>
                <a:spcPct val="101000"/>
              </a:lnSpc>
              <a:spcBef>
                <a:spcPts val="710"/>
              </a:spcBef>
            </a:pPr>
            <a:r>
              <a:rPr dirty="0" sz="900" spc="50">
                <a:latin typeface="Calibri"/>
                <a:cs typeface="Calibri"/>
              </a:rPr>
              <a:t>This </a:t>
            </a:r>
            <a:r>
              <a:rPr dirty="0" sz="900" spc="15">
                <a:latin typeface="Calibri"/>
                <a:cs typeface="Calibri"/>
              </a:rPr>
              <a:t>entails </a:t>
            </a:r>
            <a:r>
              <a:rPr dirty="0" sz="900" spc="-30">
                <a:latin typeface="Calibri"/>
                <a:cs typeface="Calibri"/>
              </a:rPr>
              <a:t>it </a:t>
            </a:r>
            <a:r>
              <a:rPr dirty="0" sz="900" spc="25">
                <a:latin typeface="Calibri"/>
                <a:cs typeface="Calibri"/>
              </a:rPr>
              <a:t>usually being </a:t>
            </a:r>
            <a:r>
              <a:rPr dirty="0" sz="900" spc="30">
                <a:latin typeface="Calibri"/>
                <a:cs typeface="Calibri"/>
              </a:rPr>
              <a:t>added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queue</a:t>
            </a:r>
            <a:r>
              <a:rPr dirty="0" sz="900" spc="50">
                <a:latin typeface="Calibri"/>
                <a:cs typeface="Calibri"/>
              </a:rPr>
              <a:t>, </a:t>
            </a:r>
            <a:r>
              <a:rPr dirty="0" sz="900">
                <a:latin typeface="Calibri"/>
                <a:cs typeface="Calibri"/>
              </a:rPr>
              <a:t>often </a:t>
            </a:r>
            <a:r>
              <a:rPr dirty="0" sz="900" spc="10">
                <a:latin typeface="Calibri"/>
                <a:cs typeface="Calibri"/>
              </a:rPr>
              <a:t>implemented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40">
                <a:latin typeface="Calibri"/>
                <a:cs typeface="Calibri"/>
              </a:rPr>
              <a:t>an  </a:t>
            </a:r>
            <a:r>
              <a:rPr dirty="0" sz="900" spc="0">
                <a:latin typeface="Calibri"/>
                <a:cs typeface="Calibri"/>
              </a:rPr>
              <a:t>array,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5">
                <a:latin typeface="Calibri"/>
                <a:cs typeface="Calibri"/>
              </a:rPr>
              <a:t>its </a:t>
            </a:r>
            <a:r>
              <a:rPr dirty="0" sz="900" spc="50">
                <a:latin typeface="Calibri"/>
                <a:cs typeface="Calibri"/>
              </a:rPr>
              <a:t>size </a:t>
            </a:r>
            <a:r>
              <a:rPr dirty="0" sz="900" spc="35">
                <a:latin typeface="Calibri"/>
                <a:cs typeface="Calibri"/>
              </a:rPr>
              <a:t>is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known.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5">
                <a:latin typeface="Calibri"/>
                <a:cs typeface="Calibri"/>
              </a:rPr>
              <a:t>The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performance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of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Heapsort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35">
                <a:latin typeface="Calibri"/>
                <a:cs typeface="Calibri"/>
              </a:rPr>
              <a:t>is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of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35" i="1">
                <a:latin typeface="Times New Roman"/>
                <a:cs typeface="Times New Roman"/>
              </a:rPr>
              <a:t>O</a:t>
            </a:r>
            <a:r>
              <a:rPr dirty="0" sz="900" spc="35">
                <a:latin typeface="Tahoma"/>
                <a:cs typeface="Tahoma"/>
              </a:rPr>
              <a:t>(</a:t>
            </a:r>
            <a:r>
              <a:rPr dirty="0" sz="900" spc="-130">
                <a:latin typeface="Tahoma"/>
                <a:cs typeface="Tahoma"/>
              </a:rPr>
              <a:t> </a:t>
            </a:r>
            <a:r>
              <a:rPr dirty="0" sz="900" spc="130" i="1">
                <a:latin typeface="Times New Roman"/>
                <a:cs typeface="Times New Roman"/>
              </a:rPr>
              <a:t>N</a:t>
            </a:r>
            <a:r>
              <a:rPr dirty="0" sz="900" spc="25" i="1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ahoma"/>
                <a:cs typeface="Tahoma"/>
              </a:rPr>
              <a:t>log(</a:t>
            </a:r>
            <a:r>
              <a:rPr dirty="0" sz="900" spc="25" i="1">
                <a:latin typeface="Times New Roman"/>
                <a:cs typeface="Times New Roman"/>
              </a:rPr>
              <a:t>N</a:t>
            </a:r>
            <a:r>
              <a:rPr dirty="0" sz="900" spc="-130" i="1">
                <a:latin typeface="Times New Roman"/>
                <a:cs typeface="Times New Roman"/>
              </a:rPr>
              <a:t> </a:t>
            </a:r>
            <a:r>
              <a:rPr dirty="0" sz="900" spc="5">
                <a:latin typeface="Tahoma"/>
                <a:cs typeface="Tahoma"/>
              </a:rPr>
              <a:t>)</a:t>
            </a:r>
            <a:r>
              <a:rPr dirty="0" sz="900" spc="-130">
                <a:latin typeface="Tahoma"/>
                <a:cs typeface="Tahoma"/>
              </a:rPr>
              <a:t> </a:t>
            </a:r>
            <a:r>
              <a:rPr dirty="0" sz="900" spc="10">
                <a:latin typeface="Tahoma"/>
                <a:cs typeface="Tahoma"/>
              </a:rPr>
              <a:t>)</a:t>
            </a:r>
            <a:r>
              <a:rPr dirty="0" sz="900" spc="1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41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59309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50"/>
              <a:t>Heapso</a:t>
            </a:r>
            <a:r>
              <a:rPr dirty="0" spc="75"/>
              <a:t>r</a:t>
            </a:r>
            <a:r>
              <a:rPr dirty="0" spc="-7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04617"/>
            <a:ext cx="3913504" cy="2847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60">
                <a:latin typeface="Calibri"/>
                <a:cs typeface="Calibri"/>
              </a:rPr>
              <a:t>Basic </a:t>
            </a:r>
            <a:r>
              <a:rPr dirty="0" sz="900" spc="30">
                <a:latin typeface="Calibri"/>
                <a:cs typeface="Calibri"/>
              </a:rPr>
              <a:t>concepts </a:t>
            </a:r>
            <a:r>
              <a:rPr dirty="0" sz="900" spc="15">
                <a:latin typeface="Calibri"/>
                <a:cs typeface="Calibri"/>
              </a:rPr>
              <a:t>behind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Heapsort</a:t>
            </a:r>
            <a:r>
              <a:rPr dirty="0" sz="900" spc="5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are: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246379" indent="-153670">
              <a:lnSpc>
                <a:spcPct val="100000"/>
              </a:lnSpc>
              <a:buClr>
                <a:srgbClr val="3333B2"/>
              </a:buClr>
              <a:buFont typeface="Calibri"/>
              <a:buAutoNum type="arabicPeriod"/>
              <a:tabLst>
                <a:tab pos="247015" algn="l"/>
              </a:tabLst>
            </a:pPr>
            <a:r>
              <a:rPr dirty="0" sz="900" spc="25">
                <a:latin typeface="Calibri"/>
                <a:cs typeface="Calibri"/>
              </a:rPr>
              <a:t>T</a:t>
            </a:r>
            <a:r>
              <a:rPr dirty="0" sz="900" spc="25">
                <a:latin typeface="Calibri"/>
                <a:cs typeface="Calibri"/>
              </a:rPr>
              <a:t>ake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00" i="1">
                <a:latin typeface="Times New Roman"/>
                <a:cs typeface="Times New Roman"/>
              </a:rPr>
              <a:t>n </a:t>
            </a:r>
            <a:r>
              <a:rPr dirty="0" sz="900" spc="40">
                <a:latin typeface="Calibri"/>
                <a:cs typeface="Calibri"/>
              </a:rPr>
              <a:t>keys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30">
                <a:latin typeface="Calibri"/>
                <a:cs typeface="Calibri"/>
              </a:rPr>
              <a:t>be</a:t>
            </a:r>
            <a:r>
              <a:rPr dirty="0" sz="900" spc="-114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sorted:</a:t>
            </a:r>
            <a:endParaRPr sz="900">
              <a:latin typeface="Calibri"/>
              <a:cs typeface="Calibri"/>
            </a:endParaRPr>
          </a:p>
          <a:p>
            <a:pPr marL="336550">
              <a:lnSpc>
                <a:spcPct val="100000"/>
              </a:lnSpc>
              <a:spcBef>
                <a:spcPts val="910"/>
              </a:spcBef>
            </a:pPr>
            <a:r>
              <a:rPr dirty="0" baseline="6172" sz="1350" spc="150" i="1">
                <a:latin typeface="Times New Roman"/>
                <a:cs typeface="Times New Roman"/>
              </a:rPr>
              <a:t>K</a:t>
            </a:r>
            <a:r>
              <a:rPr dirty="0" sz="600" spc="100">
                <a:latin typeface="PMingLiU"/>
                <a:cs typeface="PMingLiU"/>
              </a:rPr>
              <a:t>1</a:t>
            </a:r>
            <a:r>
              <a:rPr dirty="0" baseline="6172" sz="1350" spc="150" i="1">
                <a:latin typeface="Times New Roman"/>
                <a:cs typeface="Times New Roman"/>
              </a:rPr>
              <a:t>, </a:t>
            </a:r>
            <a:r>
              <a:rPr dirty="0" baseline="6172" sz="1350" spc="150" i="1">
                <a:latin typeface="Times New Roman"/>
                <a:cs typeface="Times New Roman"/>
              </a:rPr>
              <a:t>K</a:t>
            </a:r>
            <a:r>
              <a:rPr dirty="0" sz="600" spc="100">
                <a:latin typeface="PMingLiU"/>
                <a:cs typeface="PMingLiU"/>
              </a:rPr>
              <a:t>2</a:t>
            </a:r>
            <a:r>
              <a:rPr dirty="0" baseline="6172" sz="1350" spc="150" i="1">
                <a:latin typeface="Times New Roman"/>
                <a:cs typeface="Times New Roman"/>
              </a:rPr>
              <a:t>, </a:t>
            </a:r>
            <a:r>
              <a:rPr dirty="0" baseline="6172" sz="1350" spc="37" i="1">
                <a:latin typeface="Times New Roman"/>
                <a:cs typeface="Times New Roman"/>
              </a:rPr>
              <a:t>...,</a:t>
            </a:r>
            <a:r>
              <a:rPr dirty="0" baseline="6172" sz="1350" spc="75" i="1">
                <a:latin typeface="Times New Roman"/>
                <a:cs typeface="Times New Roman"/>
              </a:rPr>
              <a:t> </a:t>
            </a:r>
            <a:r>
              <a:rPr dirty="0" baseline="6172" sz="1350" spc="225" i="1">
                <a:latin typeface="Times New Roman"/>
                <a:cs typeface="Times New Roman"/>
              </a:rPr>
              <a:t>K</a:t>
            </a:r>
            <a:r>
              <a:rPr dirty="0" sz="600" spc="150" i="1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705"/>
              </a:spcBef>
            </a:pP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15">
                <a:latin typeface="Calibri"/>
                <a:cs typeface="Calibri"/>
              </a:rPr>
              <a:t>insert </a:t>
            </a:r>
            <a:r>
              <a:rPr dirty="0" sz="900" spc="5">
                <a:latin typeface="Calibri"/>
                <a:cs typeface="Calibri"/>
              </a:rPr>
              <a:t>them </a:t>
            </a:r>
            <a:r>
              <a:rPr dirty="0" sz="900" spc="-5">
                <a:latin typeface="Calibri"/>
                <a:cs typeface="Calibri"/>
              </a:rPr>
              <a:t>into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binary </a:t>
            </a:r>
            <a:r>
              <a:rPr dirty="0" sz="900" spc="0">
                <a:latin typeface="Calibri"/>
                <a:cs typeface="Calibri"/>
              </a:rPr>
              <a:t>tree, </a:t>
            </a:r>
            <a:r>
              <a:rPr dirty="0" sz="900" spc="50">
                <a:latin typeface="Calibri"/>
                <a:cs typeface="Calibri"/>
              </a:rPr>
              <a:t>such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-30">
                <a:latin typeface="Calibri"/>
                <a:cs typeface="Calibri"/>
              </a:rPr>
              <a:t>it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complete binary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tree</a:t>
            </a:r>
            <a:r>
              <a:rPr dirty="0" sz="900" spc="2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46379" indent="-153670">
              <a:lnSpc>
                <a:spcPct val="100000"/>
              </a:lnSpc>
              <a:buClr>
                <a:srgbClr val="3333B2"/>
              </a:buClr>
              <a:buFont typeface="Calibri"/>
              <a:buAutoNum type="arabicPeriod" startAt="2"/>
              <a:tabLst>
                <a:tab pos="247015" algn="l"/>
              </a:tabLst>
            </a:pPr>
            <a:r>
              <a:rPr dirty="0" sz="900" spc="25">
                <a:latin typeface="Calibri"/>
                <a:cs typeface="Calibri"/>
              </a:rPr>
              <a:t>Co</a:t>
            </a:r>
            <a:r>
              <a:rPr dirty="0" sz="900" spc="25">
                <a:latin typeface="Calibri"/>
                <a:cs typeface="Calibri"/>
              </a:rPr>
              <a:t>nvert </a:t>
            </a:r>
            <a:r>
              <a:rPr dirty="0" sz="900" spc="10">
                <a:latin typeface="Calibri"/>
                <a:cs typeface="Calibri"/>
              </a:rPr>
              <a:t>this </a:t>
            </a:r>
            <a:r>
              <a:rPr dirty="0" sz="900" spc="0">
                <a:latin typeface="Calibri"/>
                <a:cs typeface="Calibri"/>
              </a:rPr>
              <a:t>tree </a:t>
            </a:r>
            <a:r>
              <a:rPr dirty="0" sz="900" spc="-5">
                <a:latin typeface="Calibri"/>
                <a:cs typeface="Calibri"/>
              </a:rPr>
              <a:t>into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15">
                <a:latin typeface="Calibri"/>
                <a:cs typeface="Calibri"/>
              </a:rPr>
              <a:t>by </a:t>
            </a:r>
            <a:r>
              <a:rPr dirty="0" sz="900" spc="25">
                <a:latin typeface="Calibri"/>
                <a:cs typeface="Calibri"/>
              </a:rPr>
              <a:t>applying </a:t>
            </a:r>
            <a:r>
              <a:rPr dirty="0" sz="900" spc="10">
                <a:latin typeface="Calibri"/>
                <a:cs typeface="Calibri"/>
              </a:rPr>
              <a:t>“</a:t>
            </a:r>
            <a:r>
              <a:rPr dirty="0" sz="900" spc="10" b="1">
                <a:solidFill>
                  <a:srgbClr val="0000FF"/>
                </a:solidFill>
                <a:latin typeface="Calibri"/>
                <a:cs typeface="Calibri"/>
              </a:rPr>
              <a:t>sift-up</a:t>
            </a:r>
            <a:r>
              <a:rPr dirty="0" sz="900" spc="10">
                <a:latin typeface="Calibri"/>
                <a:cs typeface="Calibri"/>
              </a:rPr>
              <a:t>”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5">
                <a:latin typeface="Calibri"/>
                <a:cs typeface="Calibri"/>
              </a:rPr>
              <a:t>nodes</a:t>
            </a:r>
            <a:r>
              <a:rPr dirty="0" sz="900" spc="155">
                <a:latin typeface="Calibri"/>
                <a:cs typeface="Calibri"/>
              </a:rPr>
              <a:t> </a:t>
            </a:r>
            <a:r>
              <a:rPr dirty="0" sz="900" spc="0">
                <a:latin typeface="Calibri"/>
                <a:cs typeface="Calibri"/>
              </a:rPr>
              <a:t>in</a:t>
            </a:r>
            <a:endParaRPr sz="900">
              <a:latin typeface="Calibri"/>
              <a:cs typeface="Calibri"/>
            </a:endParaRPr>
          </a:p>
          <a:p>
            <a:pPr marL="246379">
              <a:lnSpc>
                <a:spcPct val="100000"/>
              </a:lnSpc>
              <a:spcBef>
                <a:spcPts val="10"/>
              </a:spcBef>
            </a:pP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reverse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level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 order</a:t>
            </a:r>
            <a:r>
              <a:rPr dirty="0" sz="900" spc="3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246379" marR="122555">
              <a:lnSpc>
                <a:spcPct val="101000"/>
              </a:lnSpc>
            </a:pPr>
            <a:r>
              <a:rPr dirty="0" sz="900" spc="30">
                <a:latin typeface="Calibri"/>
                <a:cs typeface="Calibri"/>
              </a:rPr>
              <a:t>For </a:t>
            </a:r>
            <a:r>
              <a:rPr dirty="0" sz="900" spc="25">
                <a:latin typeface="Calibri"/>
                <a:cs typeface="Calibri"/>
              </a:rPr>
              <a:t>example, </a:t>
            </a:r>
            <a:r>
              <a:rPr dirty="0" sz="900" spc="5">
                <a:latin typeface="Calibri"/>
                <a:cs typeface="Calibri"/>
              </a:rPr>
              <a:t>work </a:t>
            </a:r>
            <a:r>
              <a:rPr dirty="0" sz="900">
                <a:latin typeface="Calibri"/>
                <a:cs typeface="Calibri"/>
              </a:rPr>
              <a:t>from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last </a:t>
            </a:r>
            <a:r>
              <a:rPr dirty="0" sz="900" spc="35" i="1">
                <a:solidFill>
                  <a:srgbClr val="0000FF"/>
                </a:solidFill>
                <a:latin typeface="Calibri"/>
                <a:cs typeface="Calibri"/>
              </a:rPr>
              <a:t>node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i="1">
                <a:solidFill>
                  <a:srgbClr val="0000FF"/>
                </a:solidFill>
                <a:latin typeface="Calibri"/>
                <a:cs typeface="Calibri"/>
              </a:rPr>
              <a:t>root </a:t>
            </a:r>
            <a:r>
              <a:rPr dirty="0" sz="900" spc="35" i="1">
                <a:solidFill>
                  <a:srgbClr val="0000FF"/>
                </a:solidFill>
                <a:latin typeface="Calibri"/>
                <a:cs typeface="Calibri"/>
              </a:rPr>
              <a:t>node</a:t>
            </a:r>
            <a:r>
              <a:rPr dirty="0" sz="900" spc="35">
                <a:latin typeface="Calibri"/>
                <a:cs typeface="Calibri"/>
              </a:rPr>
              <a:t>, </a:t>
            </a:r>
            <a:r>
              <a:rPr dirty="0" sz="900" spc="10">
                <a:latin typeface="Calibri"/>
                <a:cs typeface="Calibri"/>
              </a:rPr>
              <a:t>i.e. </a:t>
            </a:r>
            <a:r>
              <a:rPr dirty="0" sz="900" spc="0" i="1">
                <a:solidFill>
                  <a:srgbClr val="0000FF"/>
                </a:solidFill>
                <a:latin typeface="Calibri"/>
                <a:cs typeface="Calibri"/>
              </a:rPr>
              <a:t>bottom </a:t>
            </a:r>
            <a:r>
              <a:rPr dirty="0" sz="900" spc="-10" i="1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dirty="0" sz="900" spc="0" i="1">
                <a:solidFill>
                  <a:srgbClr val="0000FF"/>
                </a:solidFill>
                <a:latin typeface="Calibri"/>
                <a:cs typeface="Calibri"/>
              </a:rPr>
              <a:t>top </a:t>
            </a:r>
            <a:r>
              <a:rPr dirty="0" sz="900" spc="-20">
                <a:latin typeface="Calibri"/>
                <a:cs typeface="Calibri"/>
              </a:rPr>
              <a:t>&amp;  </a:t>
            </a:r>
            <a:r>
              <a:rPr dirty="0" sz="900">
                <a:latin typeface="Calibri"/>
                <a:cs typeface="Calibri"/>
              </a:rPr>
              <a:t>from </a:t>
            </a:r>
            <a:r>
              <a:rPr dirty="0" sz="900" i="1">
                <a:solidFill>
                  <a:srgbClr val="0000FF"/>
                </a:solidFill>
                <a:latin typeface="Calibri"/>
                <a:cs typeface="Calibri"/>
              </a:rPr>
              <a:t>right </a:t>
            </a:r>
            <a:r>
              <a:rPr dirty="0" sz="900" spc="-10" i="1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dirty="0" sz="900" spc="-5" i="1">
                <a:solidFill>
                  <a:srgbClr val="0000FF"/>
                </a:solidFill>
                <a:latin typeface="Calibri"/>
                <a:cs typeface="Calibri"/>
              </a:rPr>
              <a:t>left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50">
                <a:latin typeface="Calibri"/>
                <a:cs typeface="Calibri"/>
              </a:rPr>
              <a:t>each </a:t>
            </a:r>
            <a:r>
              <a:rPr dirty="0" sz="900" spc="10">
                <a:latin typeface="Calibri"/>
                <a:cs typeface="Calibri"/>
              </a:rPr>
              <a:t>level. </a:t>
            </a:r>
            <a:r>
              <a:rPr dirty="0" sz="900" spc="40">
                <a:latin typeface="Calibri"/>
                <a:cs typeface="Calibri"/>
              </a:rPr>
              <a:t>(This </a:t>
            </a:r>
            <a:r>
              <a:rPr dirty="0" sz="900" spc="30">
                <a:latin typeface="Calibri"/>
                <a:cs typeface="Calibri"/>
              </a:rPr>
              <a:t>takes </a:t>
            </a:r>
            <a:r>
              <a:rPr dirty="0" sz="900">
                <a:latin typeface="Calibri"/>
                <a:cs typeface="Calibri"/>
              </a:rPr>
              <a:t>time </a:t>
            </a:r>
            <a:r>
              <a:rPr dirty="0" sz="900" spc="75" i="1">
                <a:latin typeface="Times New Roman"/>
                <a:cs typeface="Times New Roman"/>
              </a:rPr>
              <a:t>O</a:t>
            </a:r>
            <a:r>
              <a:rPr dirty="0" sz="900" spc="75">
                <a:latin typeface="Tahoma"/>
                <a:cs typeface="Tahoma"/>
              </a:rPr>
              <a:t>(</a:t>
            </a:r>
            <a:r>
              <a:rPr dirty="0" sz="900" spc="75" i="1">
                <a:latin typeface="Times New Roman"/>
                <a:cs typeface="Times New Roman"/>
              </a:rPr>
              <a:t>N</a:t>
            </a:r>
            <a:r>
              <a:rPr dirty="0" sz="900" spc="-135" i="1">
                <a:latin typeface="Times New Roman"/>
                <a:cs typeface="Times New Roman"/>
              </a:rPr>
              <a:t> </a:t>
            </a:r>
            <a:r>
              <a:rPr dirty="0" sz="900" spc="15">
                <a:latin typeface="Tahoma"/>
                <a:cs typeface="Tahoma"/>
              </a:rPr>
              <a:t>)</a:t>
            </a:r>
            <a:r>
              <a:rPr dirty="0" sz="900" spc="15">
                <a:latin typeface="Calibri"/>
                <a:cs typeface="Calibri"/>
              </a:rPr>
              <a:t>.)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246379" indent="-153670">
              <a:lnSpc>
                <a:spcPct val="100000"/>
              </a:lnSpc>
              <a:spcBef>
                <a:spcPts val="5"/>
              </a:spcBef>
              <a:buClr>
                <a:srgbClr val="3333B2"/>
              </a:buClr>
              <a:buFont typeface="Calibri"/>
              <a:buAutoNum type="arabicPeriod" startAt="3"/>
              <a:tabLst>
                <a:tab pos="247015" algn="l"/>
              </a:tabLst>
            </a:pPr>
            <a:r>
              <a:rPr dirty="0" sz="900" spc="35">
                <a:latin typeface="Calibri"/>
                <a:cs typeface="Calibri"/>
              </a:rPr>
              <a:t>Repeatedly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do </a:t>
            </a:r>
            <a:r>
              <a:rPr dirty="0" sz="900" spc="0">
                <a:latin typeface="Calibri"/>
                <a:cs typeface="Calibri"/>
              </a:rPr>
              <a:t>the following </a:t>
            </a:r>
            <a:r>
              <a:rPr dirty="0" sz="900" spc="35">
                <a:latin typeface="Calibri"/>
                <a:cs typeface="Calibri"/>
              </a:rPr>
              <a:t>steps </a:t>
            </a:r>
            <a:r>
              <a:rPr dirty="0" sz="900" spc="25">
                <a:latin typeface="Calibri"/>
                <a:cs typeface="Calibri"/>
              </a:rPr>
              <a:t>(1, </a:t>
            </a:r>
            <a:r>
              <a:rPr dirty="0" sz="900" spc="35">
                <a:latin typeface="Calibri"/>
                <a:cs typeface="Calibri"/>
              </a:rPr>
              <a:t>2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25">
                <a:latin typeface="Calibri"/>
                <a:cs typeface="Calibri"/>
              </a:rPr>
              <a:t>3) </a:t>
            </a:r>
            <a:r>
              <a:rPr dirty="0" sz="900" spc="-5">
                <a:latin typeface="Calibri"/>
                <a:cs typeface="Calibri"/>
              </a:rPr>
              <a:t>until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35">
                <a:latin typeface="Calibri"/>
                <a:cs typeface="Calibri"/>
              </a:rPr>
              <a:t>heap is </a:t>
            </a:r>
            <a:r>
              <a:rPr dirty="0" sz="900" spc="10">
                <a:latin typeface="Calibri"/>
                <a:cs typeface="Calibri"/>
              </a:rPr>
              <a:t>empty:</a:t>
            </a:r>
            <a:endParaRPr sz="900">
              <a:latin typeface="Calibri"/>
              <a:cs typeface="Calibri"/>
            </a:endParaRPr>
          </a:p>
          <a:p>
            <a:pPr lvl="1" marL="480695" marR="85090" indent="-199390">
              <a:lnSpc>
                <a:spcPts val="900"/>
              </a:lnSpc>
              <a:spcBef>
                <a:spcPts val="195"/>
              </a:spcBef>
              <a:buClr>
                <a:srgbClr val="3333B2"/>
              </a:buClr>
              <a:buFont typeface="Calibri"/>
              <a:buAutoNum type="arabicPeriod"/>
              <a:tabLst>
                <a:tab pos="481330" algn="l"/>
              </a:tabLst>
            </a:pPr>
            <a:r>
              <a:rPr dirty="0" sz="800" spc="40">
                <a:latin typeface="Calibri"/>
                <a:cs typeface="Calibri"/>
              </a:rPr>
              <a:t>Rem</a:t>
            </a:r>
            <a:r>
              <a:rPr dirty="0" sz="800" spc="40">
                <a:latin typeface="Calibri"/>
                <a:cs typeface="Calibri"/>
              </a:rPr>
              <a:t>ove </a:t>
            </a:r>
            <a:r>
              <a:rPr dirty="0" sz="800" spc="0">
                <a:latin typeface="Calibri"/>
                <a:cs typeface="Calibri"/>
              </a:rPr>
              <a:t>the </a:t>
            </a:r>
            <a:r>
              <a:rPr dirty="0" sz="800" spc="25">
                <a:latin typeface="Calibri"/>
                <a:cs typeface="Calibri"/>
              </a:rPr>
              <a:t>key </a:t>
            </a:r>
            <a:r>
              <a:rPr dirty="0" sz="800" spc="0">
                <a:latin typeface="Calibri"/>
                <a:cs typeface="Calibri"/>
              </a:rPr>
              <a:t>at the </a:t>
            </a:r>
            <a:r>
              <a:rPr dirty="0" sz="800" spc="-5">
                <a:latin typeface="Calibri"/>
                <a:cs typeface="Calibri"/>
              </a:rPr>
              <a:t>root of </a:t>
            </a:r>
            <a:r>
              <a:rPr dirty="0" sz="800" spc="0">
                <a:latin typeface="Calibri"/>
                <a:cs typeface="Calibri"/>
              </a:rPr>
              <a:t>the </a:t>
            </a:r>
            <a:r>
              <a:rPr dirty="0" sz="800" spc="30">
                <a:latin typeface="Calibri"/>
                <a:cs typeface="Calibri"/>
              </a:rPr>
              <a:t>heap </a:t>
            </a:r>
            <a:r>
              <a:rPr dirty="0" sz="800" spc="15">
                <a:latin typeface="Calibri"/>
                <a:cs typeface="Calibri"/>
              </a:rPr>
              <a:t>(which </a:t>
            </a:r>
            <a:r>
              <a:rPr dirty="0" sz="800" spc="30">
                <a:latin typeface="Calibri"/>
                <a:cs typeface="Calibri"/>
              </a:rPr>
              <a:t>is </a:t>
            </a:r>
            <a:r>
              <a:rPr dirty="0" sz="800" spc="0">
                <a:latin typeface="Calibri"/>
                <a:cs typeface="Calibri"/>
              </a:rPr>
              <a:t>the </a:t>
            </a:r>
            <a:r>
              <a:rPr dirty="0" sz="800" spc="15">
                <a:latin typeface="Calibri"/>
                <a:cs typeface="Calibri"/>
              </a:rPr>
              <a:t>smallest/largest </a:t>
            </a:r>
            <a:r>
              <a:rPr dirty="0" sz="800" spc="0">
                <a:latin typeface="Calibri"/>
                <a:cs typeface="Calibri"/>
              </a:rPr>
              <a:t>in the  </a:t>
            </a:r>
            <a:r>
              <a:rPr dirty="0" sz="800" spc="25">
                <a:latin typeface="Calibri"/>
                <a:cs typeface="Calibri"/>
              </a:rPr>
              <a:t>heap) </a:t>
            </a:r>
            <a:r>
              <a:rPr dirty="0" sz="800" spc="30">
                <a:latin typeface="Calibri"/>
                <a:cs typeface="Calibri"/>
              </a:rPr>
              <a:t>and place </a:t>
            </a:r>
            <a:r>
              <a:rPr dirty="0" sz="800" spc="-30">
                <a:latin typeface="Calibri"/>
                <a:cs typeface="Calibri"/>
              </a:rPr>
              <a:t>it </a:t>
            </a:r>
            <a:r>
              <a:rPr dirty="0" sz="800" spc="15">
                <a:latin typeface="Calibri"/>
                <a:cs typeface="Calibri"/>
              </a:rPr>
              <a:t>on </a:t>
            </a:r>
            <a:r>
              <a:rPr dirty="0" sz="800" spc="35">
                <a:latin typeface="Calibri"/>
                <a:cs typeface="Calibri"/>
              </a:rPr>
              <a:t>an </a:t>
            </a:r>
            <a:r>
              <a:rPr dirty="0" sz="800" spc="-5">
                <a:latin typeface="Calibri"/>
                <a:cs typeface="Calibri"/>
              </a:rPr>
              <a:t>output </a:t>
            </a:r>
            <a:r>
              <a:rPr dirty="0" sz="800" spc="25">
                <a:latin typeface="Calibri"/>
                <a:cs typeface="Calibri"/>
              </a:rPr>
              <a:t>queue.</a:t>
            </a:r>
            <a:endParaRPr sz="800">
              <a:latin typeface="Calibri"/>
              <a:cs typeface="Calibri"/>
            </a:endParaRPr>
          </a:p>
          <a:p>
            <a:pPr lvl="1" marL="480695" marR="260985" indent="-199390">
              <a:lnSpc>
                <a:spcPts val="900"/>
              </a:lnSpc>
              <a:spcBef>
                <a:spcPts val="700"/>
              </a:spcBef>
              <a:buClr>
                <a:srgbClr val="3333B2"/>
              </a:buClr>
              <a:buFont typeface="Calibri"/>
              <a:buAutoNum type="arabicPeriod"/>
              <a:tabLst>
                <a:tab pos="481330" algn="l"/>
              </a:tabLst>
            </a:pPr>
            <a:r>
              <a:rPr dirty="0" sz="800" spc="30">
                <a:latin typeface="Calibri"/>
                <a:cs typeface="Calibri"/>
              </a:rPr>
              <a:t>Detach</a:t>
            </a:r>
            <a:r>
              <a:rPr dirty="0" sz="800" spc="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from </a:t>
            </a:r>
            <a:r>
              <a:rPr dirty="0" sz="800" spc="0">
                <a:latin typeface="Calibri"/>
                <a:cs typeface="Calibri"/>
              </a:rPr>
              <a:t>the </a:t>
            </a:r>
            <a:r>
              <a:rPr dirty="0" sz="800" spc="30">
                <a:latin typeface="Calibri"/>
                <a:cs typeface="Calibri"/>
              </a:rPr>
              <a:t>heap </a:t>
            </a:r>
            <a:r>
              <a:rPr dirty="0" sz="800" spc="0">
                <a:latin typeface="Calibri"/>
                <a:cs typeface="Calibri"/>
              </a:rPr>
              <a:t>the </a:t>
            </a:r>
            <a:r>
              <a:rPr dirty="0" sz="800" spc="5">
                <a:latin typeface="Calibri"/>
                <a:cs typeface="Calibri"/>
              </a:rPr>
              <a:t>rightmost </a:t>
            </a:r>
            <a:r>
              <a:rPr dirty="0" sz="800" spc="10">
                <a:latin typeface="Calibri"/>
                <a:cs typeface="Calibri"/>
              </a:rPr>
              <a:t>leaf </a:t>
            </a:r>
            <a:r>
              <a:rPr dirty="0" sz="800" spc="25">
                <a:latin typeface="Calibri"/>
                <a:cs typeface="Calibri"/>
              </a:rPr>
              <a:t>node </a:t>
            </a:r>
            <a:r>
              <a:rPr dirty="0" sz="800" spc="0">
                <a:latin typeface="Calibri"/>
                <a:cs typeface="Calibri"/>
              </a:rPr>
              <a:t>at the bottom-most </a:t>
            </a:r>
            <a:r>
              <a:rPr dirty="0" sz="800" spc="10">
                <a:latin typeface="Calibri"/>
                <a:cs typeface="Calibri"/>
              </a:rPr>
              <a:t>level,  </a:t>
            </a:r>
            <a:r>
              <a:rPr dirty="0" sz="800" spc="5">
                <a:latin typeface="Calibri"/>
                <a:cs typeface="Calibri"/>
              </a:rPr>
              <a:t>extract its </a:t>
            </a:r>
            <a:r>
              <a:rPr dirty="0" sz="800" spc="25">
                <a:latin typeface="Calibri"/>
                <a:cs typeface="Calibri"/>
              </a:rPr>
              <a:t>key </a:t>
            </a:r>
            <a:r>
              <a:rPr dirty="0" sz="800" spc="60">
                <a:latin typeface="Calibri"/>
                <a:cs typeface="Calibri"/>
              </a:rPr>
              <a:t>K,</a:t>
            </a:r>
            <a:r>
              <a:rPr dirty="0" sz="800" spc="13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and </a:t>
            </a:r>
            <a:r>
              <a:rPr dirty="0" sz="800" spc="25">
                <a:latin typeface="Calibri"/>
                <a:cs typeface="Calibri"/>
              </a:rPr>
              <a:t>replace </a:t>
            </a:r>
            <a:r>
              <a:rPr dirty="0" sz="800" spc="0">
                <a:latin typeface="Calibri"/>
                <a:cs typeface="Calibri"/>
              </a:rPr>
              <a:t>the </a:t>
            </a:r>
            <a:r>
              <a:rPr dirty="0" sz="800" spc="25">
                <a:latin typeface="Calibri"/>
                <a:cs typeface="Calibri"/>
              </a:rPr>
              <a:t>key </a:t>
            </a:r>
            <a:r>
              <a:rPr dirty="0" sz="800" spc="0">
                <a:latin typeface="Calibri"/>
                <a:cs typeface="Calibri"/>
              </a:rPr>
              <a:t>at the </a:t>
            </a:r>
            <a:r>
              <a:rPr dirty="0" sz="800" spc="-5">
                <a:latin typeface="Calibri"/>
                <a:cs typeface="Calibri"/>
              </a:rPr>
              <a:t>root of </a:t>
            </a:r>
            <a:r>
              <a:rPr dirty="0" sz="800" spc="30">
                <a:latin typeface="Calibri"/>
                <a:cs typeface="Calibri"/>
              </a:rPr>
              <a:t>heap </a:t>
            </a:r>
            <a:r>
              <a:rPr dirty="0" sz="800" spc="-10">
                <a:latin typeface="Calibri"/>
                <a:cs typeface="Calibri"/>
              </a:rPr>
              <a:t>with </a:t>
            </a:r>
            <a:r>
              <a:rPr dirty="0" sz="800" spc="60">
                <a:latin typeface="Calibri"/>
                <a:cs typeface="Calibri"/>
              </a:rPr>
              <a:t>K.</a:t>
            </a:r>
            <a:endParaRPr sz="800">
              <a:latin typeface="Calibri"/>
              <a:cs typeface="Calibri"/>
            </a:endParaRPr>
          </a:p>
          <a:p>
            <a:pPr lvl="1" marL="480695" indent="-199390">
              <a:lnSpc>
                <a:spcPts val="930"/>
              </a:lnSpc>
              <a:spcBef>
                <a:spcPts val="620"/>
              </a:spcBef>
              <a:buClr>
                <a:srgbClr val="3333B2"/>
              </a:buClr>
              <a:buFont typeface="Calibri"/>
              <a:buAutoNum type="arabicPeriod"/>
              <a:tabLst>
                <a:tab pos="481330" algn="l"/>
              </a:tabLst>
            </a:pPr>
            <a:r>
              <a:rPr dirty="0" sz="800" spc="15">
                <a:latin typeface="Calibri"/>
                <a:cs typeface="Calibri"/>
              </a:rPr>
              <a:t>Finall</a:t>
            </a:r>
            <a:r>
              <a:rPr dirty="0" sz="800" spc="15">
                <a:latin typeface="Calibri"/>
                <a:cs typeface="Calibri"/>
              </a:rPr>
              <a:t>y, </a:t>
            </a:r>
            <a:r>
              <a:rPr dirty="0" sz="800" spc="25">
                <a:latin typeface="Calibri"/>
                <a:cs typeface="Calibri"/>
              </a:rPr>
              <a:t>apply </a:t>
            </a:r>
            <a:r>
              <a:rPr dirty="0" sz="800" spc="10">
                <a:latin typeface="Calibri"/>
                <a:cs typeface="Calibri"/>
              </a:rPr>
              <a:t>“</a:t>
            </a:r>
            <a:r>
              <a:rPr dirty="0" sz="800" spc="10" b="1">
                <a:solidFill>
                  <a:srgbClr val="0000FF"/>
                </a:solidFill>
                <a:latin typeface="Calibri"/>
                <a:cs typeface="Calibri"/>
              </a:rPr>
              <a:t>sift-up</a:t>
            </a:r>
            <a:r>
              <a:rPr dirty="0" sz="800" spc="10">
                <a:latin typeface="Calibri"/>
                <a:cs typeface="Calibri"/>
              </a:rPr>
              <a:t>” </a:t>
            </a:r>
            <a:r>
              <a:rPr dirty="0" sz="800" spc="-15">
                <a:latin typeface="Calibri"/>
                <a:cs typeface="Calibri"/>
              </a:rPr>
              <a:t>to </a:t>
            </a:r>
            <a:r>
              <a:rPr dirty="0" sz="800" spc="0">
                <a:latin typeface="Calibri"/>
                <a:cs typeface="Calibri"/>
              </a:rPr>
              <a:t>the </a:t>
            </a:r>
            <a:r>
              <a:rPr dirty="0" sz="800" i="1">
                <a:solidFill>
                  <a:srgbClr val="0000FF"/>
                </a:solidFill>
                <a:latin typeface="Calibri"/>
                <a:cs typeface="Calibri"/>
              </a:rPr>
              <a:t>root </a:t>
            </a:r>
            <a:r>
              <a:rPr dirty="0" sz="800" spc="-15">
                <a:latin typeface="Calibri"/>
                <a:cs typeface="Calibri"/>
              </a:rPr>
              <a:t>to </a:t>
            </a:r>
            <a:r>
              <a:rPr dirty="0" sz="800" spc="10">
                <a:latin typeface="Calibri"/>
                <a:cs typeface="Calibri"/>
              </a:rPr>
              <a:t>convert </a:t>
            </a:r>
            <a:r>
              <a:rPr dirty="0" sz="800" spc="0">
                <a:latin typeface="Calibri"/>
                <a:cs typeface="Calibri"/>
              </a:rPr>
              <a:t>the tree </a:t>
            </a:r>
            <a:r>
              <a:rPr dirty="0" sz="800" spc="30">
                <a:latin typeface="Calibri"/>
                <a:cs typeface="Calibri"/>
              </a:rPr>
              <a:t>back </a:t>
            </a:r>
            <a:r>
              <a:rPr dirty="0" sz="800" spc="-5">
                <a:latin typeface="Calibri"/>
                <a:cs typeface="Calibri"/>
              </a:rPr>
              <a:t>into </a:t>
            </a:r>
            <a:r>
              <a:rPr dirty="0" sz="800" spc="50">
                <a:latin typeface="Calibri"/>
                <a:cs typeface="Calibri"/>
              </a:rPr>
              <a:t>a </a:t>
            </a:r>
            <a:r>
              <a:rPr dirty="0" sz="800" spc="30">
                <a:latin typeface="Calibri"/>
                <a:cs typeface="Calibri"/>
              </a:rPr>
              <a:t>heap</a:t>
            </a:r>
            <a:r>
              <a:rPr dirty="0" sz="800" spc="105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again,</a:t>
            </a:r>
            <a:endParaRPr sz="800">
              <a:latin typeface="Calibri"/>
              <a:cs typeface="Calibri"/>
            </a:endParaRPr>
          </a:p>
          <a:p>
            <a:pPr marL="480695">
              <a:lnSpc>
                <a:spcPts val="930"/>
              </a:lnSpc>
            </a:pPr>
            <a:r>
              <a:rPr dirty="0" sz="800" spc="10">
                <a:latin typeface="Calibri"/>
                <a:cs typeface="Calibri"/>
              </a:rPr>
              <a:t>i.e. </a:t>
            </a:r>
            <a:r>
              <a:rPr dirty="0" sz="800" spc="-5">
                <a:latin typeface="Calibri"/>
                <a:cs typeface="Calibri"/>
              </a:rPr>
              <a:t>put </a:t>
            </a:r>
            <a:r>
              <a:rPr dirty="0" sz="800" spc="0">
                <a:latin typeface="Calibri"/>
                <a:cs typeface="Calibri"/>
              </a:rPr>
              <a:t>the </a:t>
            </a:r>
            <a:r>
              <a:rPr dirty="0" sz="800" spc="35">
                <a:latin typeface="Calibri"/>
                <a:cs typeface="Calibri"/>
              </a:rPr>
              <a:t>keys </a:t>
            </a:r>
            <a:r>
              <a:rPr dirty="0" sz="800" spc="-5">
                <a:latin typeface="Calibri"/>
                <a:cs typeface="Calibri"/>
              </a:rPr>
              <a:t>into </a:t>
            </a:r>
            <a:r>
              <a:rPr dirty="0" sz="800" spc="30">
                <a:latin typeface="Calibri"/>
                <a:cs typeface="Calibri"/>
              </a:rPr>
              <a:t>heap </a:t>
            </a:r>
            <a:r>
              <a:rPr dirty="0" sz="800" spc="5">
                <a:latin typeface="Calibri"/>
                <a:cs typeface="Calibri"/>
              </a:rPr>
              <a:t>order</a:t>
            </a:r>
            <a:r>
              <a:rPr dirty="0" sz="800" spc="4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again.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41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47129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40"/>
              <a:t>Heapsort </a:t>
            </a:r>
            <a:r>
              <a:rPr dirty="0" spc="60"/>
              <a:t>Pseudo</a:t>
            </a:r>
            <a:r>
              <a:rPr dirty="0" spc="5"/>
              <a:t> </a:t>
            </a:r>
            <a:r>
              <a:rPr dirty="0" spc="75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6864"/>
            <a:ext cx="3716654" cy="14128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90830">
              <a:lnSpc>
                <a:spcPct val="101000"/>
              </a:lnSpc>
              <a:spcBef>
                <a:spcPts val="85"/>
              </a:spcBef>
            </a:pPr>
            <a:r>
              <a:rPr dirty="0" sz="900" spc="50">
                <a:latin typeface="Calibri"/>
                <a:cs typeface="Calibri"/>
              </a:rPr>
              <a:t>Example </a:t>
            </a:r>
            <a:r>
              <a:rPr dirty="0" sz="900" spc="35">
                <a:latin typeface="Calibri"/>
                <a:cs typeface="Calibri"/>
              </a:rPr>
              <a:t>pseudo code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main </a:t>
            </a:r>
            <a:r>
              <a:rPr dirty="0" sz="900" spc="15">
                <a:latin typeface="Calibri"/>
                <a:cs typeface="Calibri"/>
              </a:rPr>
              <a:t>operations </a:t>
            </a:r>
            <a:r>
              <a:rPr dirty="0" sz="900" spc="40">
                <a:latin typeface="Calibri"/>
                <a:cs typeface="Calibri"/>
              </a:rPr>
              <a:t>used </a:t>
            </a:r>
            <a:r>
              <a:rPr dirty="0" sz="900" spc="0">
                <a:latin typeface="Calibri"/>
                <a:cs typeface="Calibri"/>
              </a:rPr>
              <a:t>in the </a:t>
            </a:r>
            <a:r>
              <a:rPr dirty="0" sz="900" spc="30">
                <a:latin typeface="Calibri"/>
                <a:cs typeface="Calibri"/>
              </a:rPr>
              <a:t>Heapsort  </a:t>
            </a:r>
            <a:r>
              <a:rPr dirty="0" sz="900" spc="10">
                <a:latin typeface="Calibri"/>
                <a:cs typeface="Calibri"/>
              </a:rPr>
              <a:t>algorithm, </a:t>
            </a:r>
            <a:r>
              <a:rPr dirty="0" sz="900" spc="50">
                <a:latin typeface="Calibri"/>
                <a:cs typeface="Calibri"/>
              </a:rPr>
              <a:t>based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logical </a:t>
            </a:r>
            <a:r>
              <a:rPr dirty="0" sz="900" spc="15">
                <a:latin typeface="Calibri"/>
                <a:cs typeface="Calibri"/>
              </a:rPr>
              <a:t>complete </a:t>
            </a:r>
            <a:r>
              <a:rPr dirty="0" sz="900" spc="25">
                <a:latin typeface="Calibri"/>
                <a:cs typeface="Calibri"/>
              </a:rPr>
              <a:t>binary </a:t>
            </a:r>
            <a:r>
              <a:rPr dirty="0" sz="900" spc="0">
                <a:latin typeface="Calibri"/>
                <a:cs typeface="Calibri"/>
              </a:rPr>
              <a:t>tree </a:t>
            </a:r>
            <a:r>
              <a:rPr dirty="0" sz="900" spc="10">
                <a:latin typeface="Calibri"/>
                <a:cs typeface="Calibri"/>
              </a:rPr>
              <a:t>view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60">
                <a:latin typeface="Calibri"/>
                <a:cs typeface="Calibri"/>
              </a:rPr>
              <a:t>a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heap.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710"/>
              </a:spcBef>
            </a:pPr>
            <a:r>
              <a:rPr dirty="0" sz="900" spc="-5">
                <a:latin typeface="Courier New"/>
                <a:cs typeface="Courier New"/>
              </a:rPr>
              <a:t>SortHeap() </a:t>
            </a:r>
            <a:r>
              <a:rPr dirty="0" sz="900" spc="40">
                <a:latin typeface="Calibri"/>
                <a:cs typeface="Calibri"/>
              </a:rPr>
              <a:t>used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5">
                <a:latin typeface="Calibri"/>
                <a:cs typeface="Calibri"/>
              </a:rPr>
              <a:t>sort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>
                <a:latin typeface="Calibri"/>
                <a:cs typeface="Calibri"/>
              </a:rPr>
              <a:t>initial </a:t>
            </a:r>
            <a:r>
              <a:rPr dirty="0" sz="900" spc="15">
                <a:latin typeface="Calibri"/>
                <a:cs typeface="Calibri"/>
              </a:rPr>
              <a:t>complete </a:t>
            </a:r>
            <a:r>
              <a:rPr dirty="0" sz="900" spc="25">
                <a:latin typeface="Calibri"/>
                <a:cs typeface="Calibri"/>
              </a:rPr>
              <a:t>binary </a:t>
            </a:r>
            <a:r>
              <a:rPr dirty="0" sz="900" spc="0">
                <a:latin typeface="Calibri"/>
                <a:cs typeface="Calibri"/>
              </a:rPr>
              <a:t>tree </a:t>
            </a:r>
            <a:r>
              <a:rPr dirty="0" sz="900" spc="-5">
                <a:latin typeface="Calibri"/>
                <a:cs typeface="Calibri"/>
              </a:rPr>
              <a:t>into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15">
                <a:latin typeface="Calibri"/>
                <a:cs typeface="Calibri"/>
              </a:rPr>
              <a:t>by  </a:t>
            </a:r>
            <a:r>
              <a:rPr dirty="0" sz="900" spc="0">
                <a:latin typeface="Calibri"/>
                <a:cs typeface="Calibri"/>
              </a:rPr>
              <a:t>putting </a:t>
            </a:r>
            <a:r>
              <a:rPr dirty="0" sz="900" spc="-30">
                <a:latin typeface="Calibri"/>
                <a:cs typeface="Calibri"/>
              </a:rPr>
              <a:t>it </a:t>
            </a:r>
            <a:r>
              <a:rPr dirty="0" sz="900" spc="-5">
                <a:latin typeface="Calibri"/>
                <a:cs typeface="Calibri"/>
              </a:rPr>
              <a:t>into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5">
                <a:latin typeface="Calibri"/>
                <a:cs typeface="Calibri"/>
              </a:rPr>
              <a:t>order (either </a:t>
            </a:r>
            <a:r>
              <a:rPr dirty="0" sz="900" spc="30">
                <a:latin typeface="Calibri"/>
                <a:cs typeface="Calibri"/>
              </a:rPr>
              <a:t>Max-heap </a:t>
            </a:r>
            <a:r>
              <a:rPr dirty="0" sz="900">
                <a:latin typeface="Calibri"/>
                <a:cs typeface="Calibri"/>
              </a:rPr>
              <a:t>or </a:t>
            </a:r>
            <a:r>
              <a:rPr dirty="0" sz="900" spc="15">
                <a:latin typeface="Calibri"/>
                <a:cs typeface="Calibri"/>
              </a:rPr>
              <a:t>Min-heap </a:t>
            </a:r>
            <a:r>
              <a:rPr dirty="0" sz="900" spc="10">
                <a:latin typeface="Calibri"/>
                <a:cs typeface="Calibri"/>
              </a:rPr>
              <a:t>order). </a:t>
            </a:r>
            <a:r>
              <a:rPr dirty="0" sz="900" spc="-15">
                <a:latin typeface="Calibri"/>
                <a:cs typeface="Calibri"/>
              </a:rPr>
              <a:t>It </a:t>
            </a:r>
            <a:r>
              <a:rPr dirty="0" sz="900" spc="60">
                <a:latin typeface="Calibri"/>
                <a:cs typeface="Calibri"/>
              </a:rPr>
              <a:t>uses </a:t>
            </a:r>
            <a:r>
              <a:rPr dirty="0" sz="900" spc="0">
                <a:latin typeface="Calibri"/>
                <a:cs typeface="Calibri"/>
              </a:rPr>
              <a:t>the  </a:t>
            </a:r>
            <a:r>
              <a:rPr dirty="0" sz="900" spc="-5">
                <a:latin typeface="Courier New"/>
                <a:cs typeface="Courier New"/>
              </a:rPr>
              <a:t>SiftKeyUp(node)</a:t>
            </a:r>
            <a:r>
              <a:rPr dirty="0" sz="900" spc="-365">
                <a:latin typeface="Courier New"/>
                <a:cs typeface="Courier New"/>
              </a:rPr>
              <a:t> </a:t>
            </a:r>
            <a:r>
              <a:rPr dirty="0" sz="900" spc="5">
                <a:latin typeface="Calibri"/>
                <a:cs typeface="Calibri"/>
              </a:rPr>
              <a:t>operation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5">
                <a:latin typeface="Calibri"/>
                <a:cs typeface="Calibri"/>
              </a:rPr>
              <a:t>do </a:t>
            </a:r>
            <a:r>
              <a:rPr dirty="0" sz="900" spc="-15">
                <a:latin typeface="Calibri"/>
                <a:cs typeface="Calibri"/>
              </a:rPr>
              <a:t>it.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latin typeface="Courier New"/>
                <a:cs typeface="Courier New"/>
              </a:rPr>
              <a:t>SortHeap():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Times New Roman"/>
              <a:cs typeface="Times New Roman"/>
            </a:endParaRPr>
          </a:p>
          <a:p>
            <a:pPr marL="316230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FOR node = </a:t>
            </a:r>
            <a:r>
              <a:rPr dirty="0" sz="800" spc="-5" i="1">
                <a:latin typeface="Courier New"/>
                <a:cs typeface="Courier New"/>
              </a:rPr>
              <a:t>rightmost node in bottom level </a:t>
            </a:r>
            <a:r>
              <a:rPr dirty="0" sz="800" spc="-5">
                <a:latin typeface="Courier New"/>
                <a:cs typeface="Courier New"/>
              </a:rPr>
              <a:t>TO </a:t>
            </a:r>
            <a:r>
              <a:rPr dirty="0" sz="800" spc="-5" i="1">
                <a:latin typeface="Courier New"/>
                <a:cs typeface="Courier New"/>
              </a:rPr>
              <a:t>root</a:t>
            </a:r>
            <a:r>
              <a:rPr dirty="0" sz="800" spc="25" i="1">
                <a:latin typeface="Courier New"/>
                <a:cs typeface="Courier New"/>
              </a:rPr>
              <a:t> </a:t>
            </a:r>
            <a:r>
              <a:rPr dirty="0" sz="800" spc="-5" i="1">
                <a:latin typeface="Courier New"/>
                <a:cs typeface="Courier New"/>
              </a:rPr>
              <a:t>node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DO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883" y="1836335"/>
            <a:ext cx="10579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Courier New"/>
                <a:cs typeface="Courier New"/>
              </a:rPr>
              <a:t>SiftKeyUp( node</a:t>
            </a:r>
            <a:r>
              <a:rPr dirty="0" sz="800" spc="-55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0723" y="1836335"/>
            <a:ext cx="1604645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// re-order heap with</a:t>
            </a:r>
            <a:r>
              <a:rPr dirty="0" sz="800" spc="-4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node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// as root into heap</a:t>
            </a:r>
            <a:r>
              <a:rPr dirty="0" sz="800" spc="-4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order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38" y="2064081"/>
            <a:ext cx="3890645" cy="946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END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</a:pPr>
            <a:r>
              <a:rPr dirty="0" sz="800" spc="-5">
                <a:latin typeface="Courier New"/>
                <a:cs typeface="Courier New"/>
              </a:rPr>
              <a:t>END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6400"/>
              </a:lnSpc>
              <a:spcBef>
                <a:spcPts val="5"/>
              </a:spcBef>
            </a:pPr>
            <a:r>
              <a:rPr dirty="0" baseline="6172" sz="1350" spc="44">
                <a:latin typeface="Calibri"/>
                <a:cs typeface="Calibri"/>
              </a:rPr>
              <a:t>For </a:t>
            </a:r>
            <a:r>
              <a:rPr dirty="0" baseline="6172" sz="1350" spc="0">
                <a:latin typeface="Calibri"/>
                <a:cs typeface="Calibri"/>
              </a:rPr>
              <a:t>the </a:t>
            </a:r>
            <a:r>
              <a:rPr dirty="0" baseline="6172" sz="1350" spc="37">
                <a:latin typeface="Calibri"/>
                <a:cs typeface="Calibri"/>
              </a:rPr>
              <a:t>general </a:t>
            </a:r>
            <a:r>
              <a:rPr dirty="0" baseline="6172" sz="1350" spc="52">
                <a:latin typeface="Calibri"/>
                <a:cs typeface="Calibri"/>
              </a:rPr>
              <a:t>heap </a:t>
            </a:r>
            <a:r>
              <a:rPr dirty="0" baseline="6172" sz="1350" spc="37">
                <a:latin typeface="Calibri"/>
                <a:cs typeface="Calibri"/>
              </a:rPr>
              <a:t>given </a:t>
            </a:r>
            <a:r>
              <a:rPr dirty="0" baseline="6172" sz="1350" spc="37">
                <a:latin typeface="Calibri"/>
                <a:cs typeface="Calibri"/>
              </a:rPr>
              <a:t>above, </a:t>
            </a:r>
            <a:r>
              <a:rPr dirty="0" baseline="6172" sz="1350" spc="-7">
                <a:latin typeface="Calibri"/>
                <a:cs typeface="Calibri"/>
              </a:rPr>
              <a:t>that </a:t>
            </a:r>
            <a:r>
              <a:rPr dirty="0" baseline="6172" sz="1350" spc="75">
                <a:latin typeface="Calibri"/>
                <a:cs typeface="Calibri"/>
              </a:rPr>
              <a:t>means </a:t>
            </a:r>
            <a:r>
              <a:rPr dirty="0" baseline="6172" sz="1350" spc="22">
                <a:latin typeface="Calibri"/>
                <a:cs typeface="Calibri"/>
              </a:rPr>
              <a:t>starting </a:t>
            </a:r>
            <a:r>
              <a:rPr dirty="0" baseline="6172" sz="1350" spc="0">
                <a:latin typeface="Calibri"/>
                <a:cs typeface="Calibri"/>
              </a:rPr>
              <a:t>at </a:t>
            </a:r>
            <a:r>
              <a:rPr dirty="0" baseline="6172" sz="1350" spc="37">
                <a:latin typeface="Calibri"/>
                <a:cs typeface="Calibri"/>
              </a:rPr>
              <a:t>node </a:t>
            </a:r>
            <a:r>
              <a:rPr dirty="0" baseline="6172" sz="1350" spc="225" i="1">
                <a:latin typeface="Times New Roman"/>
                <a:cs typeface="Times New Roman"/>
              </a:rPr>
              <a:t>K</a:t>
            </a:r>
            <a:r>
              <a:rPr dirty="0" sz="600" spc="150" i="1">
                <a:latin typeface="Arial"/>
                <a:cs typeface="Arial"/>
              </a:rPr>
              <a:t>n </a:t>
            </a:r>
            <a:r>
              <a:rPr dirty="0" baseline="6172" sz="1350" spc="-30">
                <a:latin typeface="Calibri"/>
                <a:cs typeface="Calibri"/>
              </a:rPr>
              <a:t>&amp; </a:t>
            </a:r>
            <a:r>
              <a:rPr dirty="0" baseline="6172" sz="1350" spc="22">
                <a:latin typeface="Calibri"/>
                <a:cs typeface="Calibri"/>
              </a:rPr>
              <a:t>working  </a:t>
            </a:r>
            <a:r>
              <a:rPr dirty="0" baseline="6172" sz="1350" spc="7">
                <a:latin typeface="Calibri"/>
                <a:cs typeface="Calibri"/>
              </a:rPr>
              <a:t>its </a:t>
            </a:r>
            <a:r>
              <a:rPr dirty="0" baseline="6172" sz="1350" spc="22">
                <a:latin typeface="Calibri"/>
                <a:cs typeface="Calibri"/>
              </a:rPr>
              <a:t>way </a:t>
            </a:r>
            <a:r>
              <a:rPr dirty="0" baseline="6172" sz="1350" spc="37">
                <a:latin typeface="Calibri"/>
                <a:cs typeface="Calibri"/>
              </a:rPr>
              <a:t>up </a:t>
            </a:r>
            <a:r>
              <a:rPr dirty="0" baseline="6172" sz="1350" spc="-22">
                <a:latin typeface="Calibri"/>
                <a:cs typeface="Calibri"/>
              </a:rPr>
              <a:t>to </a:t>
            </a:r>
            <a:r>
              <a:rPr dirty="0" baseline="6172" sz="1350" spc="0">
                <a:latin typeface="Calibri"/>
                <a:cs typeface="Calibri"/>
              </a:rPr>
              <a:t>the </a:t>
            </a:r>
            <a:r>
              <a:rPr dirty="0" baseline="6172" sz="1350" spc="-7">
                <a:latin typeface="Calibri"/>
                <a:cs typeface="Calibri"/>
              </a:rPr>
              <a:t>root </a:t>
            </a:r>
            <a:r>
              <a:rPr dirty="0" baseline="6172" sz="1350" spc="37">
                <a:latin typeface="Calibri"/>
                <a:cs typeface="Calibri"/>
              </a:rPr>
              <a:t>node</a:t>
            </a:r>
            <a:r>
              <a:rPr dirty="0" baseline="6172" sz="1350" spc="37">
                <a:latin typeface="Calibri"/>
                <a:cs typeface="Calibri"/>
              </a:rPr>
              <a:t> </a:t>
            </a:r>
            <a:r>
              <a:rPr dirty="0" baseline="6172" sz="1350" spc="150" i="1">
                <a:latin typeface="Times New Roman"/>
                <a:cs typeface="Times New Roman"/>
              </a:rPr>
              <a:t>K</a:t>
            </a:r>
            <a:r>
              <a:rPr dirty="0" sz="600" spc="100">
                <a:latin typeface="PMingLiU"/>
                <a:cs typeface="PMingLiU"/>
              </a:rPr>
              <a:t>1</a:t>
            </a:r>
            <a:r>
              <a:rPr dirty="0" baseline="6172" sz="1350" spc="150">
                <a:latin typeface="Calibri"/>
                <a:cs typeface="Calibri"/>
              </a:rPr>
              <a:t>, </a:t>
            </a:r>
            <a:r>
              <a:rPr dirty="0" baseline="6172" sz="1350" spc="22">
                <a:latin typeface="Calibri"/>
                <a:cs typeface="Calibri"/>
              </a:rPr>
              <a:t>working </a:t>
            </a:r>
            <a:r>
              <a:rPr dirty="0" baseline="6172" sz="1350">
                <a:latin typeface="Calibri"/>
                <a:cs typeface="Calibri"/>
              </a:rPr>
              <a:t>from </a:t>
            </a:r>
            <a:r>
              <a:rPr dirty="0" baseline="6172" sz="1350" spc="0">
                <a:latin typeface="Calibri"/>
                <a:cs typeface="Calibri"/>
              </a:rPr>
              <a:t>right </a:t>
            </a:r>
            <a:r>
              <a:rPr dirty="0" baseline="6172" sz="1350" spc="-22">
                <a:latin typeface="Calibri"/>
                <a:cs typeface="Calibri"/>
              </a:rPr>
              <a:t>to </a:t>
            </a:r>
            <a:r>
              <a:rPr dirty="0" baseline="6172" sz="1350" spc="-15">
                <a:latin typeface="Calibri"/>
                <a:cs typeface="Calibri"/>
              </a:rPr>
              <a:t>left </a:t>
            </a:r>
            <a:r>
              <a:rPr dirty="0" baseline="6172" sz="1350" spc="37">
                <a:latin typeface="Calibri"/>
                <a:cs typeface="Calibri"/>
              </a:rPr>
              <a:t>up </a:t>
            </a:r>
            <a:r>
              <a:rPr dirty="0" baseline="6172" sz="1350" spc="15">
                <a:latin typeface="Calibri"/>
                <a:cs typeface="Calibri"/>
              </a:rPr>
              <a:t>through </a:t>
            </a:r>
            <a:r>
              <a:rPr dirty="0" baseline="6172" sz="1350" spc="0">
                <a:latin typeface="Calibri"/>
                <a:cs typeface="Calibri"/>
              </a:rPr>
              <a:t>the tree’s  </a:t>
            </a:r>
            <a:r>
              <a:rPr dirty="0" sz="900" spc="25">
                <a:latin typeface="Calibri"/>
                <a:cs typeface="Calibri"/>
              </a:rPr>
              <a:t>levels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-7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root.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41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280416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40"/>
              <a:t>Heapsort </a:t>
            </a:r>
            <a:r>
              <a:rPr dirty="0" spc="60"/>
              <a:t>Pseudo </a:t>
            </a:r>
            <a:r>
              <a:rPr dirty="0" spc="55"/>
              <a:t>Code:</a:t>
            </a:r>
            <a:r>
              <a:rPr dirty="0" spc="130"/>
              <a:t> </a:t>
            </a:r>
            <a:r>
              <a:rPr dirty="0" spc="-10">
                <a:latin typeface="Courier New"/>
                <a:cs typeface="Courier New"/>
              </a:rPr>
              <a:t>removeHeapKey()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269488"/>
            <a:ext cx="3712845" cy="12490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5">
                <a:latin typeface="Courier New"/>
                <a:cs typeface="Courier New"/>
              </a:rPr>
              <a:t>removeHeapKey() </a:t>
            </a:r>
            <a:r>
              <a:rPr dirty="0" sz="900" spc="25">
                <a:latin typeface="Calibri"/>
                <a:cs typeface="Calibri"/>
              </a:rPr>
              <a:t>removes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0">
                <a:latin typeface="Calibri"/>
                <a:cs typeface="Calibri"/>
              </a:rPr>
              <a:t>at the </a:t>
            </a:r>
            <a:r>
              <a:rPr dirty="0" sz="900" spc="-5">
                <a:latin typeface="Calibri"/>
                <a:cs typeface="Calibri"/>
              </a:rPr>
              <a:t>root 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-20">
                <a:latin typeface="Calibri"/>
                <a:cs typeface="Calibri"/>
              </a:rPr>
              <a:t>&amp; </a:t>
            </a:r>
            <a:r>
              <a:rPr dirty="0" sz="900" spc="35">
                <a:latin typeface="Calibri"/>
                <a:cs typeface="Calibri"/>
              </a:rPr>
              <a:t>replaces </a:t>
            </a:r>
            <a:r>
              <a:rPr dirty="0" sz="900" spc="-30">
                <a:latin typeface="Calibri"/>
                <a:cs typeface="Calibri"/>
              </a:rPr>
              <a:t>it 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last node’s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5">
                <a:latin typeface="Calibri"/>
                <a:cs typeface="Calibri"/>
              </a:rPr>
              <a:t>then </a:t>
            </a:r>
            <a:r>
              <a:rPr dirty="0" sz="900" spc="15">
                <a:latin typeface="Calibri"/>
                <a:cs typeface="Calibri"/>
              </a:rPr>
              <a:t>re-orders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40">
                <a:latin typeface="Calibri"/>
                <a:cs typeface="Calibri"/>
              </a:rPr>
              <a:t>keys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35">
                <a:latin typeface="Calibri"/>
                <a:cs typeface="Calibri"/>
              </a:rPr>
              <a:t>heap</a:t>
            </a:r>
            <a:r>
              <a:rPr dirty="0" sz="900" spc="165">
                <a:latin typeface="Calibri"/>
                <a:cs typeface="Calibri"/>
              </a:rPr>
              <a:t> </a:t>
            </a:r>
            <a:r>
              <a:rPr dirty="0" sz="900" spc="0">
                <a:latin typeface="Calibri"/>
                <a:cs typeface="Calibri"/>
              </a:rPr>
              <a:t>order.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-5" b="1">
                <a:latin typeface="Courier New"/>
                <a:cs typeface="Courier New"/>
              </a:rPr>
              <a:t>removeHeapKey():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Times New Roman"/>
              <a:cs typeface="Times New Roman"/>
            </a:endParaRPr>
          </a:p>
          <a:p>
            <a:pPr marL="133985" marR="2173605">
              <a:lnSpc>
                <a:spcPts val="900"/>
              </a:lnSpc>
            </a:pPr>
            <a:r>
              <a:rPr dirty="0" sz="800" spc="-5">
                <a:latin typeface="Courier New"/>
                <a:cs typeface="Courier New"/>
              </a:rPr>
              <a:t>IF ( root equals NULL</a:t>
            </a:r>
            <a:r>
              <a:rPr dirty="0" sz="800" spc="-5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)  THEN</a:t>
            </a:r>
            <a:endParaRPr sz="800">
              <a:latin typeface="Courier New"/>
              <a:cs typeface="Courier New"/>
            </a:endParaRPr>
          </a:p>
          <a:p>
            <a:pPr marL="498475">
              <a:lnSpc>
                <a:spcPts val="840"/>
              </a:lnSpc>
              <a:tabLst>
                <a:tab pos="1226820" algn="l"/>
              </a:tabLst>
            </a:pPr>
            <a:r>
              <a:rPr dirty="0" sz="800" spc="-5">
                <a:latin typeface="Courier New"/>
                <a:cs typeface="Courier New"/>
              </a:rPr>
              <a:t>SKIP	// an empty</a:t>
            </a:r>
            <a:r>
              <a:rPr dirty="0" sz="800" spc="-1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heap</a:t>
            </a:r>
            <a:endParaRPr sz="800">
              <a:latin typeface="Courier New"/>
              <a:cs typeface="Courier New"/>
            </a:endParaRPr>
          </a:p>
          <a:p>
            <a:pPr marL="133985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ELSE</a:t>
            </a:r>
            <a:endParaRPr sz="800">
              <a:latin typeface="Courier New"/>
              <a:cs typeface="Courier New"/>
            </a:endParaRPr>
          </a:p>
          <a:p>
            <a:pPr marL="376555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key =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root.key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723" y="1598800"/>
            <a:ext cx="15443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// no key to move to</a:t>
            </a:r>
            <a:r>
              <a:rPr dirty="0" sz="800" spc="-4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root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0723" y="1826546"/>
            <a:ext cx="12401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// heap is now</a:t>
            </a:r>
            <a:r>
              <a:rPr dirty="0" sz="800" spc="-5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empty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687" y="1598800"/>
            <a:ext cx="1483360" cy="60261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65405">
              <a:lnSpc>
                <a:spcPts val="900"/>
              </a:lnSpc>
              <a:spcBef>
                <a:spcPts val="175"/>
              </a:spcBef>
            </a:pPr>
            <a:r>
              <a:rPr dirty="0" sz="800" spc="-5">
                <a:latin typeface="Courier New"/>
                <a:cs typeface="Courier New"/>
              </a:rPr>
              <a:t>IF ( last equals NULL</a:t>
            </a:r>
            <a:r>
              <a:rPr dirty="0" sz="800" spc="-5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)  THEN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ts val="840"/>
              </a:lnSpc>
            </a:pPr>
            <a:r>
              <a:rPr dirty="0" sz="800" spc="-5">
                <a:latin typeface="Courier New"/>
                <a:cs typeface="Courier New"/>
              </a:rPr>
              <a:t>delete( root</a:t>
            </a:r>
            <a:r>
              <a:rPr dirty="0" sz="800" spc="-2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ELSE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root.key =</a:t>
            </a:r>
            <a:r>
              <a:rPr dirty="0" sz="800" spc="-5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last.key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0723" y="2054291"/>
            <a:ext cx="14833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// move last key to</a:t>
            </a:r>
            <a:r>
              <a:rPr dirty="0" sz="800" spc="-4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root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5348" y="2282037"/>
            <a:ext cx="8756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delete( last</a:t>
            </a:r>
            <a:r>
              <a:rPr dirty="0" sz="800" spc="-6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0723" y="2282037"/>
            <a:ext cx="11798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// delete last</a:t>
            </a:r>
            <a:r>
              <a:rPr dirty="0" sz="800" spc="-5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node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5348" y="2509783"/>
            <a:ext cx="10579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Courier New"/>
                <a:cs typeface="Courier New"/>
              </a:rPr>
              <a:t>SiftKeyUp( root</a:t>
            </a:r>
            <a:r>
              <a:rPr dirty="0" sz="800" spc="-55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0723" y="2509783"/>
            <a:ext cx="19691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// re-order heap into heap</a:t>
            </a:r>
            <a:r>
              <a:rPr dirty="0" sz="800" spc="-2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order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758" y="2623655"/>
            <a:ext cx="815340" cy="602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END</a:t>
            </a:r>
            <a:endParaRPr sz="800">
              <a:latin typeface="Courier New"/>
              <a:cs typeface="Courier New"/>
            </a:endParaRPr>
          </a:p>
          <a:p>
            <a:pPr marL="12700" marR="5080" indent="181610">
              <a:lnSpc>
                <a:spcPct val="186800"/>
              </a:lnSpc>
            </a:pPr>
            <a:r>
              <a:rPr dirty="0" sz="800" spc="-5">
                <a:latin typeface="Courier New"/>
                <a:cs typeface="Courier New"/>
              </a:rPr>
              <a:t>RETURN</a:t>
            </a:r>
            <a:r>
              <a:rPr dirty="0" sz="800" spc="-7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key </a:t>
            </a:r>
            <a:r>
              <a:rPr dirty="0" sz="800" spc="-5">
                <a:latin typeface="Courier New"/>
                <a:cs typeface="Courier New"/>
              </a:rPr>
              <a:t> END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41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313690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40"/>
              <a:t>Heapsort </a:t>
            </a:r>
            <a:r>
              <a:rPr dirty="0" spc="60"/>
              <a:t>Pseudo </a:t>
            </a:r>
            <a:r>
              <a:rPr dirty="0" spc="55"/>
              <a:t>Code: </a:t>
            </a:r>
            <a:r>
              <a:rPr dirty="0" spc="-10">
                <a:latin typeface="Courier New"/>
                <a:cs typeface="Courier New"/>
              </a:rPr>
              <a:t>SiftKeyUp( parent</a:t>
            </a:r>
            <a:r>
              <a:rPr dirty="0" spc="75">
                <a:latin typeface="Courier New"/>
                <a:cs typeface="Courier New"/>
              </a:rPr>
              <a:t> </a:t>
            </a:r>
            <a:r>
              <a:rPr dirty="0" spc="-10">
                <a:latin typeface="Courier New"/>
                <a:cs typeface="Courier New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15031"/>
            <a:ext cx="4216400" cy="12490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343535">
              <a:lnSpc>
                <a:spcPct val="101000"/>
              </a:lnSpc>
              <a:spcBef>
                <a:spcPts val="85"/>
              </a:spcBef>
            </a:pPr>
            <a:r>
              <a:rPr dirty="0" sz="900" spc="-5">
                <a:latin typeface="Courier New"/>
                <a:cs typeface="Courier New"/>
              </a:rPr>
              <a:t>SiftKeyUp(parent) </a:t>
            </a:r>
            <a:r>
              <a:rPr dirty="0" sz="900" spc="40">
                <a:latin typeface="Calibri"/>
                <a:cs typeface="Calibri"/>
              </a:rPr>
              <a:t>used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0">
                <a:latin typeface="Calibri"/>
                <a:cs typeface="Calibri"/>
              </a:rPr>
              <a:t>re-order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10">
                <a:latin typeface="Calibri"/>
                <a:cs typeface="Calibri"/>
              </a:rPr>
              <a:t>parent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-5">
                <a:latin typeface="Calibri"/>
                <a:cs typeface="Calibri"/>
              </a:rPr>
              <a:t>root into 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0">
                <a:latin typeface="Calibri"/>
                <a:cs typeface="Calibri"/>
              </a:rPr>
              <a:t>order.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-5" b="1">
                <a:latin typeface="Courier New"/>
                <a:cs typeface="Courier New"/>
              </a:rPr>
              <a:t>SiftKeyUp( parent</a:t>
            </a:r>
            <a:r>
              <a:rPr dirty="0" sz="800" spc="-1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):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Times New Roman"/>
              <a:cs typeface="Times New Roman"/>
            </a:endParaRPr>
          </a:p>
          <a:p>
            <a:pPr marL="133985" marR="2555240">
              <a:lnSpc>
                <a:spcPts val="900"/>
              </a:lnSpc>
            </a:pPr>
            <a:r>
              <a:rPr dirty="0" sz="800" spc="-5">
                <a:latin typeface="Courier New"/>
                <a:cs typeface="Courier New"/>
              </a:rPr>
              <a:t>IF ( parent equals NULL</a:t>
            </a:r>
            <a:r>
              <a:rPr dirty="0" sz="800" spc="-4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)  THEN</a:t>
            </a:r>
            <a:endParaRPr sz="800">
              <a:latin typeface="Courier New"/>
              <a:cs typeface="Courier New"/>
            </a:endParaRPr>
          </a:p>
          <a:p>
            <a:pPr marL="437515">
              <a:lnSpc>
                <a:spcPts val="840"/>
              </a:lnSpc>
              <a:tabLst>
                <a:tab pos="1166495" algn="l"/>
              </a:tabLst>
            </a:pPr>
            <a:r>
              <a:rPr dirty="0" sz="800" spc="-5">
                <a:latin typeface="Courier New"/>
                <a:cs typeface="Courier New"/>
              </a:rPr>
              <a:t>SKIP	// nothing to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do</a:t>
            </a:r>
            <a:endParaRPr sz="800">
              <a:latin typeface="Courier New"/>
              <a:cs typeface="Courier New"/>
            </a:endParaRPr>
          </a:p>
          <a:p>
            <a:pPr marL="133985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ELSE</a:t>
            </a:r>
            <a:endParaRPr sz="800">
              <a:latin typeface="Courier New"/>
              <a:cs typeface="Courier New"/>
            </a:endParaRPr>
          </a:p>
          <a:p>
            <a:pPr marL="376555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swapChild = </a:t>
            </a:r>
            <a:r>
              <a:rPr dirty="0" sz="800" spc="-5" b="1">
                <a:latin typeface="Courier New"/>
                <a:cs typeface="Courier New"/>
              </a:rPr>
              <a:t>getSwapChild( parent.leftChild, parent.rightChild</a:t>
            </a:r>
            <a:r>
              <a:rPr dirty="0" sz="800" spc="65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687" y="1644355"/>
            <a:ext cx="1725930" cy="37465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dirty="0" sz="800" spc="-5">
                <a:latin typeface="Courier New"/>
                <a:cs typeface="Courier New"/>
              </a:rPr>
              <a:t>IF ( swapChild equals NULL</a:t>
            </a:r>
            <a:r>
              <a:rPr dirty="0" sz="800" spc="-3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)  THEN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ts val="875"/>
              </a:lnSpc>
            </a:pPr>
            <a:r>
              <a:rPr dirty="0" sz="800" spc="-5">
                <a:latin typeface="Courier New"/>
                <a:cs typeface="Courier New"/>
              </a:rPr>
              <a:t>SKIP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9509" y="1872101"/>
            <a:ext cx="14833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// parent is a leaf</a:t>
            </a:r>
            <a:r>
              <a:rPr dirty="0" sz="800" spc="-4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node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758" y="1985973"/>
            <a:ext cx="4034154" cy="117221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437515" marR="733425" indent="-182245">
              <a:lnSpc>
                <a:spcPts val="900"/>
              </a:lnSpc>
              <a:spcBef>
                <a:spcPts val="175"/>
              </a:spcBef>
            </a:pPr>
            <a:r>
              <a:rPr dirty="0" sz="800" spc="-5">
                <a:latin typeface="Courier New"/>
                <a:cs typeface="Courier New"/>
              </a:rPr>
              <a:t>ELSIF ( </a:t>
            </a:r>
            <a:r>
              <a:rPr dirty="0" sz="800" spc="-5" b="1">
                <a:latin typeface="Courier New"/>
                <a:cs typeface="Courier New"/>
              </a:rPr>
              <a:t>inHeapOrder( parent.key, swapChild.Key ) </a:t>
            </a:r>
            <a:r>
              <a:rPr dirty="0" sz="800" spc="-5">
                <a:latin typeface="Courier New"/>
                <a:cs typeface="Courier New"/>
              </a:rPr>
              <a:t>)  THEN</a:t>
            </a:r>
            <a:endParaRPr sz="800">
              <a:latin typeface="Courier New"/>
              <a:cs typeface="Courier New"/>
            </a:endParaRPr>
          </a:p>
          <a:p>
            <a:pPr marL="741045">
              <a:lnSpc>
                <a:spcPts val="840"/>
              </a:lnSpc>
              <a:tabLst>
                <a:tab pos="2562860" algn="l"/>
              </a:tabLst>
            </a:pPr>
            <a:r>
              <a:rPr dirty="0" sz="800" spc="-5">
                <a:latin typeface="Courier New"/>
                <a:cs typeface="Courier New"/>
              </a:rPr>
              <a:t>SKIP	</a:t>
            </a:r>
            <a:r>
              <a:rPr dirty="0" sz="800" spc="-5">
                <a:latin typeface="Courier New"/>
                <a:cs typeface="Courier New"/>
              </a:rPr>
              <a:t>//</a:t>
            </a:r>
            <a:r>
              <a:rPr dirty="0" sz="800" spc="-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already</a:t>
            </a:r>
            <a:r>
              <a:rPr dirty="0" sz="800" spc="-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in</a:t>
            </a:r>
            <a:r>
              <a:rPr dirty="0" sz="800" spc="-5">
                <a:latin typeface="Courier New"/>
                <a:cs typeface="Courier New"/>
              </a:rPr>
              <a:t> heap</a:t>
            </a:r>
            <a:r>
              <a:rPr dirty="0" sz="800" spc="-4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order</a:t>
            </a:r>
            <a:endParaRPr sz="800">
              <a:latin typeface="Courier New"/>
              <a:cs typeface="Courier New"/>
            </a:endParaRPr>
          </a:p>
          <a:p>
            <a:pPr marL="437515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ELSE</a:t>
            </a:r>
            <a:endParaRPr sz="800">
              <a:latin typeface="Courier New"/>
              <a:cs typeface="Courier New"/>
            </a:endParaRPr>
          </a:p>
          <a:p>
            <a:pPr marL="680720">
              <a:lnSpc>
                <a:spcPts val="930"/>
              </a:lnSpc>
            </a:pPr>
            <a:r>
              <a:rPr dirty="0" sz="800" spc="-5" b="1">
                <a:latin typeface="Courier New"/>
                <a:cs typeface="Courier New"/>
              </a:rPr>
              <a:t>swapKeys( parent, </a:t>
            </a:r>
            <a:r>
              <a:rPr dirty="0" sz="800" spc="-5" b="1">
                <a:latin typeface="Courier New"/>
                <a:cs typeface="Courier New"/>
              </a:rPr>
              <a:t>swapChild</a:t>
            </a:r>
            <a:r>
              <a:rPr dirty="0" sz="800" spc="-5" b="1">
                <a:latin typeface="Courier New"/>
                <a:cs typeface="Courier New"/>
              </a:rPr>
              <a:t> ) </a:t>
            </a:r>
            <a:r>
              <a:rPr dirty="0" sz="800" spc="-5">
                <a:latin typeface="Courier New"/>
                <a:cs typeface="Courier New"/>
              </a:rPr>
              <a:t>// put </a:t>
            </a:r>
            <a:r>
              <a:rPr dirty="0" sz="800" spc="-5">
                <a:latin typeface="Courier New"/>
                <a:cs typeface="Courier New"/>
              </a:rPr>
              <a:t>in</a:t>
            </a:r>
            <a:r>
              <a:rPr dirty="0" sz="800" spc="-5">
                <a:latin typeface="Courier New"/>
                <a:cs typeface="Courier New"/>
              </a:rPr>
              <a:t> heap</a:t>
            </a:r>
            <a:r>
              <a:rPr dirty="0" sz="800" spc="1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order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Times New Roman"/>
              <a:cs typeface="Times New Roman"/>
            </a:endParaRPr>
          </a:p>
          <a:p>
            <a:pPr marL="680720">
              <a:lnSpc>
                <a:spcPts val="930"/>
              </a:lnSpc>
              <a:tabLst>
                <a:tab pos="2562860" algn="l"/>
              </a:tabLst>
            </a:pPr>
            <a:r>
              <a:rPr dirty="0" sz="800" spc="-5" b="1">
                <a:latin typeface="Courier New"/>
                <a:cs typeface="Courier New"/>
              </a:rPr>
              <a:t>SiftKeyUp(</a:t>
            </a:r>
            <a:r>
              <a:rPr dirty="0" sz="800" spc="1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swapChild</a:t>
            </a:r>
            <a:r>
              <a:rPr dirty="0" sz="800" spc="1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)	</a:t>
            </a:r>
            <a:r>
              <a:rPr dirty="0" sz="800" spc="-5">
                <a:latin typeface="Courier New"/>
                <a:cs typeface="Courier New"/>
              </a:rPr>
              <a:t>// </a:t>
            </a:r>
            <a:r>
              <a:rPr dirty="0" sz="800" spc="-5">
                <a:latin typeface="Courier New"/>
                <a:cs typeface="Courier New"/>
              </a:rPr>
              <a:t>continue</a:t>
            </a:r>
            <a:r>
              <a:rPr dirty="0" sz="800" spc="-3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re-orde</a:t>
            </a:r>
            <a:r>
              <a:rPr dirty="0" sz="800" spc="-5">
                <a:latin typeface="Courier New"/>
                <a:cs typeface="Courier New"/>
              </a:rPr>
              <a:t>ring</a:t>
            </a:r>
            <a:endParaRPr sz="800">
              <a:latin typeface="Courier New"/>
              <a:cs typeface="Courier New"/>
            </a:endParaRPr>
          </a:p>
          <a:p>
            <a:pPr marL="255270" marR="3405504" indent="181610">
              <a:lnSpc>
                <a:spcPts val="900"/>
              </a:lnSpc>
              <a:spcBef>
                <a:spcPts val="45"/>
              </a:spcBef>
            </a:pPr>
            <a:r>
              <a:rPr dirty="0" sz="800" spc="-5">
                <a:latin typeface="Courier New"/>
                <a:cs typeface="Courier New"/>
              </a:rPr>
              <a:t>END  </a:t>
            </a:r>
            <a:r>
              <a:rPr dirty="0" sz="800" spc="-5">
                <a:latin typeface="Courier New"/>
                <a:cs typeface="Courier New"/>
              </a:rPr>
              <a:t>END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75"/>
              </a:lnSpc>
            </a:pPr>
            <a:r>
              <a:rPr dirty="0" sz="800" spc="-5">
                <a:latin typeface="Courier New"/>
                <a:cs typeface="Courier New"/>
              </a:rPr>
              <a:t>END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41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380174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40"/>
              <a:t>Heapsort </a:t>
            </a:r>
            <a:r>
              <a:rPr dirty="0" spc="60"/>
              <a:t>Pseudo </a:t>
            </a:r>
            <a:r>
              <a:rPr dirty="0" spc="55"/>
              <a:t>Code: </a:t>
            </a:r>
            <a:r>
              <a:rPr dirty="0" spc="-10">
                <a:latin typeface="Courier New"/>
                <a:cs typeface="Courier New"/>
              </a:rPr>
              <a:t>getSwapChild( left, right</a:t>
            </a:r>
            <a:r>
              <a:rPr dirty="0" spc="100">
                <a:latin typeface="Courier New"/>
                <a:cs typeface="Courier New"/>
              </a:rPr>
              <a:t> </a:t>
            </a:r>
            <a:r>
              <a:rPr dirty="0" spc="-10">
                <a:latin typeface="Courier New"/>
                <a:cs typeface="Courier New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295295"/>
            <a:ext cx="3837304" cy="8426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85115">
              <a:lnSpc>
                <a:spcPct val="101000"/>
              </a:lnSpc>
              <a:spcBef>
                <a:spcPts val="85"/>
              </a:spcBef>
            </a:pPr>
            <a:r>
              <a:rPr dirty="0" sz="900" spc="-5">
                <a:latin typeface="Courier New"/>
                <a:cs typeface="Courier New"/>
              </a:rPr>
              <a:t>getSwapChild(left, right) </a:t>
            </a:r>
            <a:r>
              <a:rPr dirty="0" sz="900" spc="40">
                <a:latin typeface="Calibri"/>
                <a:cs typeface="Calibri"/>
              </a:rPr>
              <a:t>used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75">
                <a:latin typeface="Calibri"/>
                <a:cs typeface="Calibri"/>
              </a:rPr>
              <a:t>fnd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child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25">
                <a:latin typeface="Calibri"/>
                <a:cs typeface="Calibri"/>
              </a:rPr>
              <a:t>should</a:t>
            </a:r>
            <a:r>
              <a:rPr dirty="0" sz="900" spc="-7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be  swapped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100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parent.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</a:pPr>
            <a:r>
              <a:rPr dirty="0" sz="900" spc="30">
                <a:latin typeface="Calibri"/>
                <a:cs typeface="Calibri"/>
              </a:rPr>
              <a:t>That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child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0">
                <a:latin typeface="Calibri"/>
                <a:cs typeface="Calibri"/>
              </a:rPr>
              <a:t>the: </a:t>
            </a:r>
            <a:r>
              <a:rPr dirty="0" sz="900" spc="10">
                <a:latin typeface="Calibri"/>
                <a:cs typeface="Calibri"/>
              </a:rPr>
              <a:t>minimum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5">
                <a:latin typeface="Calibri"/>
                <a:cs typeface="Calibri"/>
              </a:rPr>
              <a:t>Min-heap </a:t>
            </a:r>
            <a:r>
              <a:rPr dirty="0" sz="900" spc="-20">
                <a:latin typeface="Calibri"/>
                <a:cs typeface="Calibri"/>
              </a:rPr>
              <a:t>&amp; </a:t>
            </a:r>
            <a:r>
              <a:rPr dirty="0" sz="900" spc="25">
                <a:latin typeface="Calibri"/>
                <a:cs typeface="Calibri"/>
              </a:rPr>
              <a:t>maximum key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60">
                <a:latin typeface="Calibri"/>
                <a:cs typeface="Calibri"/>
              </a:rPr>
              <a:t>a  </a:t>
            </a:r>
            <a:r>
              <a:rPr dirty="0" sz="900" spc="25">
                <a:latin typeface="Calibri"/>
                <a:cs typeface="Calibri"/>
              </a:rPr>
              <a:t>Max-heap.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-5" b="1">
                <a:latin typeface="Courier New"/>
                <a:cs typeface="Courier New"/>
              </a:rPr>
              <a:t>getSwapChild( left, right</a:t>
            </a:r>
            <a:r>
              <a:rPr dirty="0" sz="800" spc="-1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):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758" y="1218471"/>
            <a:ext cx="1422400" cy="37465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dirty="0" sz="800" spc="-5">
                <a:latin typeface="Courier New"/>
                <a:cs typeface="Courier New"/>
              </a:rPr>
              <a:t>IF ( left equals NULL</a:t>
            </a:r>
            <a:r>
              <a:rPr dirty="0" sz="800" spc="-5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)  THEN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ts val="875"/>
              </a:lnSpc>
            </a:pPr>
            <a:r>
              <a:rPr dirty="0" sz="800" spc="-5">
                <a:latin typeface="Courier New"/>
                <a:cs typeface="Courier New"/>
              </a:rPr>
              <a:t>RETURN</a:t>
            </a:r>
            <a:r>
              <a:rPr dirty="0" sz="800" spc="-1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NULL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9991" y="1446217"/>
            <a:ext cx="1786889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// both left &amp; right are</a:t>
            </a:r>
            <a:r>
              <a:rPr dirty="0" sz="800" spc="-3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NULL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// as its a "complete"</a:t>
            </a:r>
            <a:r>
              <a:rPr dirty="0" sz="800" spc="-3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tree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758" y="1787835"/>
            <a:ext cx="1665605" cy="37465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94310" marR="5080" indent="-182245">
              <a:lnSpc>
                <a:spcPts val="900"/>
              </a:lnSpc>
              <a:spcBef>
                <a:spcPts val="175"/>
              </a:spcBef>
            </a:pPr>
            <a:r>
              <a:rPr dirty="0" sz="800" spc="-5">
                <a:latin typeface="Courier New"/>
                <a:cs typeface="Courier New"/>
              </a:rPr>
              <a:t>ELSIF ( right equals NULL</a:t>
            </a:r>
            <a:r>
              <a:rPr dirty="0" sz="800" spc="-4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)  THEN</a:t>
            </a:r>
            <a:endParaRPr sz="800">
              <a:latin typeface="Courier New"/>
              <a:cs typeface="Courier New"/>
            </a:endParaRPr>
          </a:p>
          <a:p>
            <a:pPr marL="558800">
              <a:lnSpc>
                <a:spcPts val="875"/>
              </a:lnSpc>
            </a:pPr>
            <a:r>
              <a:rPr dirty="0" sz="800" spc="-5">
                <a:latin typeface="Courier New"/>
                <a:cs typeface="Courier New"/>
              </a:rPr>
              <a:t>RETURN</a:t>
            </a:r>
            <a:r>
              <a:rPr dirty="0" sz="800" spc="-1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left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9991" y="2015581"/>
            <a:ext cx="13011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// left is only</a:t>
            </a:r>
            <a:r>
              <a:rPr dirty="0" sz="800" spc="-5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child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758" y="2243326"/>
            <a:ext cx="4034154" cy="9442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4310">
              <a:lnSpc>
                <a:spcPts val="93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ELSIF ( </a:t>
            </a:r>
            <a:r>
              <a:rPr dirty="0" sz="800" spc="-5" b="1">
                <a:latin typeface="Courier New"/>
                <a:cs typeface="Courier New"/>
              </a:rPr>
              <a:t>inHeapOrder( left.key, right.Key ) </a:t>
            </a:r>
            <a:r>
              <a:rPr dirty="0" sz="800" spc="-5">
                <a:latin typeface="Courier New"/>
                <a:cs typeface="Courier New"/>
              </a:rPr>
              <a:t>) // children</a:t>
            </a:r>
            <a:r>
              <a:rPr dirty="0" sz="800" spc="5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exist</a:t>
            </a:r>
            <a:endParaRPr sz="800">
              <a:latin typeface="Courier New"/>
              <a:cs typeface="Courier New"/>
            </a:endParaRPr>
          </a:p>
          <a:p>
            <a:pPr algn="r" marR="126364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// compare</a:t>
            </a:r>
            <a:r>
              <a:rPr dirty="0" sz="800" spc="-6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keys</a:t>
            </a:r>
            <a:endParaRPr sz="800">
              <a:latin typeface="Courier New"/>
              <a:cs typeface="Courier New"/>
            </a:endParaRPr>
          </a:p>
          <a:p>
            <a:pPr marL="376555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THEN</a:t>
            </a:r>
            <a:endParaRPr sz="800">
              <a:latin typeface="Courier New"/>
              <a:cs typeface="Courier New"/>
            </a:endParaRPr>
          </a:p>
          <a:p>
            <a:pPr marL="741045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RETURN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left</a:t>
            </a:r>
            <a:endParaRPr sz="800">
              <a:latin typeface="Courier New"/>
              <a:cs typeface="Courier New"/>
            </a:endParaRPr>
          </a:p>
          <a:p>
            <a:pPr marL="376555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ELSE</a:t>
            </a:r>
            <a:endParaRPr sz="800">
              <a:latin typeface="Courier New"/>
              <a:cs typeface="Courier New"/>
            </a:endParaRPr>
          </a:p>
          <a:p>
            <a:pPr marL="741045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RETURN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right</a:t>
            </a:r>
            <a:endParaRPr sz="800">
              <a:latin typeface="Courier New"/>
              <a:cs typeface="Courier New"/>
            </a:endParaRPr>
          </a:p>
          <a:p>
            <a:pPr marL="376555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END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END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218313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40"/>
              <a:t>Diagram </a:t>
            </a:r>
            <a:r>
              <a:rPr dirty="0" spc="-5"/>
              <a:t>of </a:t>
            </a:r>
            <a:r>
              <a:rPr dirty="0" spc="15"/>
              <a:t>Tree </a:t>
            </a:r>
            <a:r>
              <a:rPr dirty="0" spc="-25"/>
              <a:t>&amp; </a:t>
            </a:r>
            <a:r>
              <a:rPr dirty="0" spc="40"/>
              <a:t>Node</a:t>
            </a:r>
            <a:r>
              <a:rPr dirty="0" spc="-40"/>
              <a:t> </a:t>
            </a:r>
            <a:r>
              <a:rPr dirty="0" spc="3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1339374" y="1534362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0" y="218662"/>
                </a:moveTo>
                <a:lnTo>
                  <a:pt x="218665" y="218662"/>
                </a:lnTo>
                <a:lnTo>
                  <a:pt x="218665" y="0"/>
                </a:lnTo>
                <a:lnTo>
                  <a:pt x="0" y="0"/>
                </a:lnTo>
                <a:lnTo>
                  <a:pt x="0" y="218662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7370" y="1097034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0" y="218662"/>
                </a:moveTo>
                <a:lnTo>
                  <a:pt x="218662" y="218662"/>
                </a:lnTo>
                <a:lnTo>
                  <a:pt x="218662" y="0"/>
                </a:lnTo>
                <a:lnTo>
                  <a:pt x="0" y="0"/>
                </a:lnTo>
                <a:lnTo>
                  <a:pt x="0" y="218662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95364" y="1534362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0" y="218662"/>
                </a:moveTo>
                <a:lnTo>
                  <a:pt x="218662" y="218662"/>
                </a:lnTo>
                <a:lnTo>
                  <a:pt x="218662" y="0"/>
                </a:lnTo>
                <a:lnTo>
                  <a:pt x="0" y="0"/>
                </a:lnTo>
                <a:lnTo>
                  <a:pt x="0" y="218662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74859" y="1304519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218659" y="218667"/>
                </a:moveTo>
                <a:lnTo>
                  <a:pt x="0" y="0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59396" y="1304519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218665" y="0"/>
                </a:moveTo>
                <a:lnTo>
                  <a:pt x="0" y="218667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51359" y="1534362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0" y="218662"/>
                </a:moveTo>
                <a:lnTo>
                  <a:pt x="218665" y="218662"/>
                </a:lnTo>
                <a:lnTo>
                  <a:pt x="218665" y="0"/>
                </a:lnTo>
                <a:lnTo>
                  <a:pt x="0" y="0"/>
                </a:lnTo>
                <a:lnTo>
                  <a:pt x="0" y="218662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79353" y="1097034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0" y="218662"/>
                </a:moveTo>
                <a:lnTo>
                  <a:pt x="218662" y="218662"/>
                </a:lnTo>
                <a:lnTo>
                  <a:pt x="218662" y="0"/>
                </a:lnTo>
                <a:lnTo>
                  <a:pt x="0" y="0"/>
                </a:lnTo>
                <a:lnTo>
                  <a:pt x="0" y="218662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07346" y="1534362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0" y="218662"/>
                </a:moveTo>
                <a:lnTo>
                  <a:pt x="218662" y="218662"/>
                </a:lnTo>
                <a:lnTo>
                  <a:pt x="218662" y="0"/>
                </a:lnTo>
                <a:lnTo>
                  <a:pt x="0" y="0"/>
                </a:lnTo>
                <a:lnTo>
                  <a:pt x="0" y="218662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79353" y="1971688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0" y="218662"/>
                </a:moveTo>
                <a:lnTo>
                  <a:pt x="218662" y="218662"/>
                </a:lnTo>
                <a:lnTo>
                  <a:pt x="218662" y="0"/>
                </a:lnTo>
                <a:lnTo>
                  <a:pt x="0" y="0"/>
                </a:lnTo>
                <a:lnTo>
                  <a:pt x="0" y="218662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51359" y="2409016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0" y="218662"/>
                </a:moveTo>
                <a:lnTo>
                  <a:pt x="218665" y="218662"/>
                </a:lnTo>
                <a:lnTo>
                  <a:pt x="218665" y="0"/>
                </a:lnTo>
                <a:lnTo>
                  <a:pt x="0" y="0"/>
                </a:lnTo>
                <a:lnTo>
                  <a:pt x="0" y="218662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60685" y="1315697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218667" y="0"/>
                </a:moveTo>
                <a:lnTo>
                  <a:pt x="0" y="218659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71377" y="2179174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218667" y="0"/>
                </a:moveTo>
                <a:lnTo>
                  <a:pt x="0" y="218665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86842" y="1304519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218659" y="218667"/>
                </a:moveTo>
                <a:lnTo>
                  <a:pt x="0" y="0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69533" y="1752538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218667" y="218661"/>
                </a:moveTo>
                <a:lnTo>
                  <a:pt x="0" y="0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23357" y="659707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0" y="218662"/>
                </a:moveTo>
                <a:lnTo>
                  <a:pt x="218665" y="218662"/>
                </a:lnTo>
                <a:lnTo>
                  <a:pt x="218665" y="0"/>
                </a:lnTo>
                <a:lnTo>
                  <a:pt x="0" y="0"/>
                </a:lnTo>
                <a:lnTo>
                  <a:pt x="0" y="218662"/>
                </a:lnTo>
                <a:close/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32691" y="572237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29">
                <a:moveTo>
                  <a:pt x="0" y="0"/>
                </a:moveTo>
                <a:lnTo>
                  <a:pt x="0" y="87463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76704" y="878369"/>
            <a:ext cx="546735" cy="219075"/>
          </a:xfrm>
          <a:custGeom>
            <a:avLst/>
            <a:gdLst/>
            <a:ahLst/>
            <a:cxnLst/>
            <a:rect l="l" t="t" r="r" b="b"/>
            <a:pathLst>
              <a:path w="546735" h="219075">
                <a:moveTo>
                  <a:pt x="546653" y="0"/>
                </a:moveTo>
                <a:lnTo>
                  <a:pt x="0" y="218659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42025" y="878369"/>
            <a:ext cx="546735" cy="219075"/>
          </a:xfrm>
          <a:custGeom>
            <a:avLst/>
            <a:gdLst/>
            <a:ahLst/>
            <a:cxnLst/>
            <a:rect l="l" t="t" r="r" b="b"/>
            <a:pathLst>
              <a:path w="546735" h="219075">
                <a:moveTo>
                  <a:pt x="0" y="0"/>
                </a:moveTo>
                <a:lnTo>
                  <a:pt x="546661" y="218659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20711" y="965833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 h="0">
                <a:moveTo>
                  <a:pt x="0" y="0"/>
                </a:moveTo>
                <a:lnTo>
                  <a:pt x="2733296" y="0"/>
                </a:lnTo>
              </a:path>
            </a:pathLst>
          </a:custGeom>
          <a:ln w="3644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20711" y="1403160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 h="0">
                <a:moveTo>
                  <a:pt x="0" y="0"/>
                </a:moveTo>
                <a:lnTo>
                  <a:pt x="2733296" y="0"/>
                </a:lnTo>
              </a:path>
            </a:pathLst>
          </a:custGeom>
          <a:ln w="3644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20711" y="1840488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 h="0">
                <a:moveTo>
                  <a:pt x="0" y="0"/>
                </a:moveTo>
                <a:lnTo>
                  <a:pt x="2733296" y="0"/>
                </a:lnTo>
              </a:path>
            </a:pathLst>
          </a:custGeom>
          <a:ln w="3644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20711" y="2277816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 h="0">
                <a:moveTo>
                  <a:pt x="0" y="0"/>
                </a:moveTo>
                <a:lnTo>
                  <a:pt x="2733296" y="0"/>
                </a:lnTo>
              </a:path>
            </a:pathLst>
          </a:custGeom>
          <a:ln w="3644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406850" y="1562843"/>
            <a:ext cx="8001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latin typeface="Times New Roman"/>
                <a:cs typeface="Times New Roman"/>
              </a:rPr>
              <a:t>7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332535" y="429676"/>
            <a:ext cx="19939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latin typeface="Times New Roman"/>
                <a:cs typeface="Times New Roman"/>
              </a:rPr>
              <a:t>root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9681" y="2375784"/>
            <a:ext cx="39052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2679" sz="1275">
                <a:latin typeface="Times New Roman"/>
                <a:cs typeface="Times New Roman"/>
              </a:rPr>
              <a:t>39</a:t>
            </a:r>
            <a:r>
              <a:rPr dirty="0" baseline="-32679" sz="1275" spc="187"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FF0000"/>
                </a:solidFill>
                <a:latin typeface="Times New Roman"/>
                <a:cs typeface="Times New Roman"/>
              </a:rPr>
              <a:t>h=1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45669" y="1501129"/>
            <a:ext cx="39052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2679" sz="1275">
                <a:latin typeface="Times New Roman"/>
                <a:cs typeface="Times New Roman"/>
              </a:rPr>
              <a:t>60</a:t>
            </a:r>
            <a:r>
              <a:rPr dirty="0" baseline="-32679" sz="1275" spc="187"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FF0000"/>
                </a:solidFill>
                <a:latin typeface="Times New Roman"/>
                <a:cs typeface="Times New Roman"/>
              </a:rPr>
              <a:t>h=1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33686" y="1501129"/>
            <a:ext cx="39052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2679" sz="1275">
                <a:latin typeface="Times New Roman"/>
                <a:cs typeface="Times New Roman"/>
              </a:rPr>
              <a:t>17</a:t>
            </a:r>
            <a:r>
              <a:rPr dirty="0" baseline="-32679" sz="1275" spc="187"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FF0000"/>
                </a:solidFill>
                <a:latin typeface="Times New Roman"/>
                <a:cs typeface="Times New Roman"/>
              </a:rPr>
              <a:t>h=1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67214" y="1501129"/>
            <a:ext cx="20129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solidFill>
                  <a:srgbClr val="FF0000"/>
                </a:solidFill>
                <a:latin typeface="Times New Roman"/>
                <a:cs typeface="Times New Roman"/>
              </a:rPr>
              <a:t>h=1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05692" y="1063801"/>
            <a:ext cx="39052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2679" sz="1275">
                <a:latin typeface="Times New Roman"/>
                <a:cs typeface="Times New Roman"/>
              </a:rPr>
              <a:t>10</a:t>
            </a:r>
            <a:r>
              <a:rPr dirty="0" baseline="-32679" sz="1275" spc="187"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FF0000"/>
                </a:solidFill>
                <a:latin typeface="Times New Roman"/>
                <a:cs typeface="Times New Roman"/>
              </a:rPr>
              <a:t>h=2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17675" y="1938457"/>
            <a:ext cx="39052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2679" sz="1275">
                <a:latin typeface="Times New Roman"/>
                <a:cs typeface="Times New Roman"/>
              </a:rPr>
              <a:t>41</a:t>
            </a:r>
            <a:r>
              <a:rPr dirty="0" baseline="-32679" sz="1275" spc="187"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FF0000"/>
                </a:solidFill>
                <a:latin typeface="Times New Roman"/>
                <a:cs typeface="Times New Roman"/>
              </a:rPr>
              <a:t>h=2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89681" y="1501129"/>
            <a:ext cx="39052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2679" sz="1275">
                <a:latin typeface="Times New Roman"/>
                <a:cs typeface="Times New Roman"/>
              </a:rPr>
              <a:t>37</a:t>
            </a:r>
            <a:r>
              <a:rPr dirty="0" baseline="-32679" sz="1275" spc="187"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FF0000"/>
                </a:solidFill>
                <a:latin typeface="Times New Roman"/>
                <a:cs typeface="Times New Roman"/>
              </a:rPr>
              <a:t>h=3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17675" y="1063801"/>
            <a:ext cx="39052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2679" sz="1275">
                <a:latin typeface="Times New Roman"/>
                <a:cs typeface="Times New Roman"/>
              </a:rPr>
              <a:t>42</a:t>
            </a:r>
            <a:r>
              <a:rPr dirty="0" baseline="-32679" sz="1275" spc="187"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FF0000"/>
                </a:solidFill>
                <a:latin typeface="Times New Roman"/>
                <a:cs typeface="Times New Roman"/>
              </a:rPr>
              <a:t>h=4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1687" y="626474"/>
            <a:ext cx="39052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2679" sz="1275">
                <a:latin typeface="Times New Roman"/>
                <a:cs typeface="Times New Roman"/>
              </a:rPr>
              <a:t>23</a:t>
            </a:r>
            <a:r>
              <a:rPr dirty="0" baseline="-32679" sz="1275" spc="187"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FF0000"/>
                </a:solidFill>
                <a:latin typeface="Times New Roman"/>
                <a:cs typeface="Times New Roman"/>
              </a:rPr>
              <a:t>h=5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8152" y="670206"/>
            <a:ext cx="3587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solidFill>
                  <a:srgbClr val="0000FF"/>
                </a:solidFill>
                <a:latin typeface="Times New Roman"/>
                <a:cs typeface="Times New Roman"/>
              </a:rPr>
              <a:t>Level</a:t>
            </a:r>
            <a:r>
              <a:rPr dirty="0" sz="850" spc="-7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8152" y="1107533"/>
            <a:ext cx="3587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solidFill>
                  <a:srgbClr val="0000FF"/>
                </a:solidFill>
                <a:latin typeface="Times New Roman"/>
                <a:cs typeface="Times New Roman"/>
              </a:rPr>
              <a:t>Level</a:t>
            </a:r>
            <a:r>
              <a:rPr dirty="0" sz="850" spc="-7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6283" y="1544861"/>
            <a:ext cx="3587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solidFill>
                  <a:srgbClr val="0000FF"/>
                </a:solidFill>
                <a:latin typeface="Times New Roman"/>
                <a:cs typeface="Times New Roman"/>
              </a:rPr>
              <a:t>Level</a:t>
            </a:r>
            <a:r>
              <a:rPr dirty="0" sz="850" spc="-7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8152" y="1982189"/>
            <a:ext cx="3587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solidFill>
                  <a:srgbClr val="0000FF"/>
                </a:solidFill>
                <a:latin typeface="Times New Roman"/>
                <a:cs typeface="Times New Roman"/>
              </a:rPr>
              <a:t>Level</a:t>
            </a:r>
            <a:r>
              <a:rPr dirty="0" sz="850" spc="-7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8152" y="2397654"/>
            <a:ext cx="3587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solidFill>
                  <a:srgbClr val="0000FF"/>
                </a:solidFill>
                <a:latin typeface="Times New Roman"/>
                <a:cs typeface="Times New Roman"/>
              </a:rPr>
              <a:t>Level</a:t>
            </a:r>
            <a:r>
              <a:rPr dirty="0" sz="850" spc="-7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2836984"/>
            <a:ext cx="3745229" cy="3009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75">
                <a:latin typeface="Calibri"/>
                <a:cs typeface="Calibri"/>
              </a:rPr>
              <a:t>A </a:t>
            </a:r>
            <a:r>
              <a:rPr dirty="0" sz="900" spc="0">
                <a:latin typeface="Calibri"/>
                <a:cs typeface="Calibri"/>
              </a:rPr>
              <a:t>tree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25">
                <a:latin typeface="Calibri"/>
                <a:cs typeface="Calibri"/>
              </a:rPr>
              <a:t>node </a:t>
            </a:r>
            <a:r>
              <a:rPr dirty="0" sz="900" spc="15">
                <a:latin typeface="Calibri"/>
                <a:cs typeface="Calibri"/>
              </a:rPr>
              <a:t>properties: </a:t>
            </a:r>
            <a:r>
              <a:rPr dirty="0" sz="900" spc="75" b="1">
                <a:solidFill>
                  <a:srgbClr val="0000FF"/>
                </a:solidFill>
                <a:latin typeface="Calibri"/>
                <a:cs typeface="Calibri"/>
              </a:rPr>
              <a:t>nodes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levels</a:t>
            </a:r>
            <a:r>
              <a:rPr dirty="0" sz="900" spc="50">
                <a:latin typeface="Calibri"/>
                <a:cs typeface="Calibri"/>
              </a:rPr>
              <a:t>,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height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tree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-30">
                <a:latin typeface="Calibri"/>
                <a:cs typeface="Calibri"/>
              </a:rPr>
              <a:t>it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0">
                <a:latin typeface="Calibri"/>
                <a:cs typeface="Calibri"/>
              </a:rPr>
              <a:t>the  </a:t>
            </a:r>
            <a:r>
              <a:rPr dirty="0" sz="900">
                <a:latin typeface="Calibri"/>
                <a:cs typeface="Calibri"/>
              </a:rPr>
              <a:t>root.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41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3843654" cy="35623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dirty="0" spc="40"/>
              <a:t>Heapsort </a:t>
            </a:r>
            <a:r>
              <a:rPr dirty="0" spc="60"/>
              <a:t>Pseudo</a:t>
            </a:r>
            <a:r>
              <a:rPr dirty="0" spc="50"/>
              <a:t> </a:t>
            </a:r>
            <a:r>
              <a:rPr dirty="0" spc="55"/>
              <a:t>Code:</a:t>
            </a:r>
          </a:p>
          <a:p>
            <a:pPr marL="12700">
              <a:lnSpc>
                <a:spcPts val="1305"/>
              </a:lnSpc>
            </a:pPr>
            <a:r>
              <a:rPr dirty="0" spc="-10">
                <a:latin typeface="Courier New"/>
                <a:cs typeface="Courier New"/>
              </a:rPr>
              <a:t>inHeapOrder(keyA, </a:t>
            </a:r>
            <a:r>
              <a:rPr dirty="0">
                <a:latin typeface="Courier New"/>
                <a:cs typeface="Courier New"/>
              </a:rPr>
              <a:t>keyB)</a:t>
            </a:r>
            <a:r>
              <a:rPr dirty="0"/>
              <a:t>, </a:t>
            </a:r>
            <a:r>
              <a:rPr dirty="0" spc="-10">
                <a:latin typeface="Courier New"/>
                <a:cs typeface="Courier New"/>
              </a:rPr>
              <a:t>swapKeys(nodeA,</a:t>
            </a:r>
            <a:r>
              <a:rPr dirty="0" spc="100">
                <a:latin typeface="Courier New"/>
                <a:cs typeface="Courier New"/>
              </a:rPr>
              <a:t> </a:t>
            </a:r>
            <a:r>
              <a:rPr dirty="0" spc="-10">
                <a:latin typeface="Courier New"/>
                <a:cs typeface="Courier New"/>
              </a:rPr>
              <a:t>nodeB)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pc="-5">
                <a:latin typeface="Courier New"/>
                <a:cs typeface="Courier New"/>
              </a:rPr>
              <a:t>inHeapOrder(keyA, keyB) </a:t>
            </a:r>
            <a:r>
              <a:rPr dirty="0" spc="40"/>
              <a:t>used </a:t>
            </a:r>
            <a:r>
              <a:rPr dirty="0" spc="-15"/>
              <a:t>to </a:t>
            </a:r>
            <a:r>
              <a:rPr dirty="0" spc="40"/>
              <a:t>check </a:t>
            </a:r>
            <a:r>
              <a:rPr dirty="0" spc="-5"/>
              <a:t>that </a:t>
            </a:r>
            <a:r>
              <a:rPr dirty="0" spc="0"/>
              <a:t>the </a:t>
            </a:r>
            <a:r>
              <a:rPr dirty="0" spc="-15"/>
              <a:t>two </a:t>
            </a:r>
            <a:r>
              <a:rPr dirty="0" spc="40"/>
              <a:t>keys </a:t>
            </a:r>
            <a:r>
              <a:rPr dirty="0" spc="25"/>
              <a:t>are </a:t>
            </a:r>
            <a:r>
              <a:rPr dirty="0" spc="0"/>
              <a:t>in </a:t>
            </a:r>
            <a:r>
              <a:rPr dirty="0" spc="35" i="1">
                <a:solidFill>
                  <a:srgbClr val="0000FF"/>
                </a:solidFill>
                <a:latin typeface="Calibri"/>
                <a:cs typeface="Calibri"/>
              </a:rPr>
              <a:t>heap  </a:t>
            </a:r>
            <a:r>
              <a:rPr dirty="0" spc="15" i="1">
                <a:solidFill>
                  <a:srgbClr val="0000FF"/>
                </a:solidFill>
                <a:latin typeface="Calibri"/>
                <a:cs typeface="Calibri"/>
              </a:rPr>
              <a:t>order</a:t>
            </a:r>
            <a:r>
              <a:rPr dirty="0" spc="15"/>
              <a:t>, </a:t>
            </a:r>
            <a:r>
              <a:rPr dirty="0" spc="10"/>
              <a:t>i.e. </a:t>
            </a:r>
            <a:r>
              <a:rPr dirty="0" spc="-20"/>
              <a:t>for </a:t>
            </a:r>
            <a:r>
              <a:rPr dirty="0" spc="35"/>
              <a:t>Max-Heap </a:t>
            </a:r>
            <a:r>
              <a:rPr dirty="0" spc="50"/>
              <a:t>use </a:t>
            </a:r>
            <a:r>
              <a:rPr dirty="0" spc="40"/>
              <a:t>“</a:t>
            </a:r>
            <a:r>
              <a:rPr dirty="0" spc="40" b="1" i="1">
                <a:latin typeface="Arial"/>
                <a:cs typeface="Arial"/>
              </a:rPr>
              <a:t>≥</a:t>
            </a:r>
            <a:r>
              <a:rPr dirty="0" spc="40"/>
              <a:t>”, </a:t>
            </a:r>
            <a:r>
              <a:rPr dirty="0" spc="-20"/>
              <a:t>for </a:t>
            </a:r>
            <a:r>
              <a:rPr dirty="0" spc="25"/>
              <a:t>Min-Heap </a:t>
            </a:r>
            <a:r>
              <a:rPr dirty="0" spc="50"/>
              <a:t>use</a:t>
            </a:r>
            <a:r>
              <a:rPr dirty="0" spc="85"/>
              <a:t> </a:t>
            </a:r>
            <a:r>
              <a:rPr dirty="0" spc="40"/>
              <a:t>“</a:t>
            </a:r>
            <a:r>
              <a:rPr dirty="0" spc="40" b="1" i="1">
                <a:latin typeface="Arial"/>
                <a:cs typeface="Arial"/>
              </a:rPr>
              <a:t>≤</a:t>
            </a:r>
            <a:r>
              <a:rPr dirty="0" spc="40"/>
              <a:t>”.</a:t>
            </a:r>
          </a:p>
          <a:p>
            <a:pPr marL="12700" marR="12700">
              <a:lnSpc>
                <a:spcPct val="101000"/>
              </a:lnSpc>
              <a:spcBef>
                <a:spcPts val="710"/>
              </a:spcBef>
            </a:pPr>
            <a:r>
              <a:rPr dirty="0" spc="-5">
                <a:latin typeface="Courier New"/>
                <a:cs typeface="Courier New"/>
              </a:rPr>
              <a:t>swapKeys( nodeA, nodeB ) </a:t>
            </a:r>
            <a:r>
              <a:rPr dirty="0" spc="40"/>
              <a:t>used </a:t>
            </a:r>
            <a:r>
              <a:rPr dirty="0" spc="-15"/>
              <a:t>to </a:t>
            </a:r>
            <a:r>
              <a:rPr dirty="0" spc="30"/>
              <a:t>swap </a:t>
            </a:r>
            <a:r>
              <a:rPr dirty="0" spc="25"/>
              <a:t>node </a:t>
            </a:r>
            <a:r>
              <a:rPr dirty="0" spc="40"/>
              <a:t>keys</a:t>
            </a:r>
            <a:r>
              <a:rPr dirty="0" spc="-125"/>
              <a:t> </a:t>
            </a:r>
            <a:r>
              <a:rPr dirty="0" spc="25"/>
              <a:t>when </a:t>
            </a:r>
            <a:r>
              <a:rPr dirty="0" spc="15"/>
              <a:t>re-ordering  </a:t>
            </a:r>
            <a:r>
              <a:rPr dirty="0" spc="0"/>
              <a:t>the</a:t>
            </a:r>
            <a:r>
              <a:rPr dirty="0" spc="35"/>
              <a:t> </a:t>
            </a:r>
            <a:r>
              <a:rPr dirty="0" spc="25"/>
              <a:t>heap.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-5" b="1">
                <a:latin typeface="Courier New"/>
                <a:cs typeface="Courier New"/>
              </a:rPr>
              <a:t>inHeapOrder( keyA, keyB</a:t>
            </a:r>
            <a:r>
              <a:rPr dirty="0" sz="800" spc="-1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):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Times New Roman"/>
              <a:cs typeface="Times New Roman"/>
            </a:endParaRPr>
          </a:p>
          <a:p>
            <a:pPr marL="194310" marR="1117600">
              <a:lnSpc>
                <a:spcPts val="900"/>
              </a:lnSpc>
              <a:tabLst>
                <a:tab pos="498475" algn="l"/>
              </a:tabLst>
            </a:pPr>
            <a:r>
              <a:rPr dirty="0" sz="800" spc="-5">
                <a:latin typeface="Courier New"/>
                <a:cs typeface="Courier New"/>
              </a:rPr>
              <a:t>IF	( keyA </a:t>
            </a:r>
            <a:r>
              <a:rPr dirty="0" sz="800" spc="-5" b="1">
                <a:latin typeface="Courier New"/>
                <a:cs typeface="Courier New"/>
              </a:rPr>
              <a:t>&gt;= </a:t>
            </a:r>
            <a:r>
              <a:rPr dirty="0" sz="800" spc="-5">
                <a:latin typeface="Courier New"/>
                <a:cs typeface="Courier New"/>
              </a:rPr>
              <a:t>keyB ) // Max-Heap order  THEN</a:t>
            </a:r>
            <a:endParaRPr sz="800">
              <a:latin typeface="Courier New"/>
              <a:cs typeface="Courier New"/>
            </a:endParaRPr>
          </a:p>
          <a:p>
            <a:pPr algn="ctr" marR="2016125">
              <a:lnSpc>
                <a:spcPts val="840"/>
              </a:lnSpc>
            </a:pPr>
            <a:r>
              <a:rPr dirty="0" sz="800" spc="-5">
                <a:latin typeface="Courier New"/>
                <a:cs typeface="Courier New"/>
              </a:rPr>
              <a:t>RETURN</a:t>
            </a:r>
            <a:r>
              <a:rPr dirty="0" sz="800" spc="-1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TRUE</a:t>
            </a:r>
            <a:endParaRPr sz="800">
              <a:latin typeface="Courier New"/>
              <a:cs typeface="Courier New"/>
            </a:endParaRPr>
          </a:p>
          <a:p>
            <a:pPr marL="194310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ELSE</a:t>
            </a:r>
            <a:endParaRPr sz="800">
              <a:latin typeface="Courier New"/>
              <a:cs typeface="Courier New"/>
            </a:endParaRPr>
          </a:p>
          <a:p>
            <a:pPr algn="ctr" marR="1955164">
              <a:lnSpc>
                <a:spcPts val="894"/>
              </a:lnSpc>
            </a:pPr>
            <a:r>
              <a:rPr dirty="0" sz="800" spc="-5">
                <a:latin typeface="Courier New"/>
                <a:cs typeface="Courier New"/>
              </a:rPr>
              <a:t>RETURN</a:t>
            </a:r>
            <a:r>
              <a:rPr dirty="0" sz="800" spc="-1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FALSE</a:t>
            </a:r>
            <a:endParaRPr sz="800">
              <a:latin typeface="Courier New"/>
              <a:cs typeface="Courier New"/>
            </a:endParaRPr>
          </a:p>
          <a:p>
            <a:pPr marL="194310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END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-5" b="1">
                <a:latin typeface="Courier New"/>
                <a:cs typeface="Courier New"/>
              </a:rPr>
              <a:t>swapKeys( nodeA, nodeB</a:t>
            </a:r>
            <a:r>
              <a:rPr dirty="0" sz="800" spc="-1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):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  <a:spcBef>
                <a:spcPts val="5"/>
              </a:spcBef>
            </a:pPr>
            <a:r>
              <a:rPr dirty="0" sz="800" spc="-5">
                <a:latin typeface="Courier New"/>
                <a:cs typeface="Courier New"/>
              </a:rPr>
              <a:t>tempNode.key =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nodeA.key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758" y="2800103"/>
            <a:ext cx="572135" cy="26098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dirty="0" sz="800" spc="-5">
                <a:latin typeface="Courier New"/>
                <a:cs typeface="Courier New"/>
              </a:rPr>
              <a:t>nodeA.key  nodeB.key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276" y="2800103"/>
            <a:ext cx="875665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dirty="0" sz="800" spc="-5">
                <a:latin typeface="Courier New"/>
                <a:cs typeface="Courier New"/>
              </a:rPr>
              <a:t>=</a:t>
            </a:r>
            <a:r>
              <a:rPr dirty="0" sz="800" spc="-2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nodeB.key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30"/>
              </a:lnSpc>
            </a:pPr>
            <a:r>
              <a:rPr dirty="0" sz="800" spc="-5">
                <a:latin typeface="Courier New"/>
                <a:cs typeface="Courier New"/>
              </a:rPr>
              <a:t>=</a:t>
            </a:r>
            <a:r>
              <a:rPr dirty="0" sz="800" spc="-5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tempNode.key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41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17094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40"/>
              <a:t>Heapsort</a:t>
            </a:r>
            <a:r>
              <a:rPr dirty="0"/>
              <a:t> </a:t>
            </a:r>
            <a:r>
              <a:rPr dirty="0" spc="5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76118"/>
            <a:ext cx="3895090" cy="27324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0">
                <a:latin typeface="Calibri"/>
                <a:cs typeface="Calibri"/>
              </a:rPr>
              <a:t>following </a:t>
            </a:r>
            <a:r>
              <a:rPr dirty="0" sz="900" spc="25">
                <a:latin typeface="Calibri"/>
                <a:cs typeface="Calibri"/>
              </a:rPr>
              <a:t>example, </a:t>
            </a:r>
            <a:r>
              <a:rPr dirty="0" sz="900" spc="40">
                <a:latin typeface="Calibri"/>
                <a:cs typeface="Calibri"/>
              </a:rPr>
              <a:t>shows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progression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25">
                <a:latin typeface="Calibri"/>
                <a:cs typeface="Calibri"/>
              </a:rPr>
              <a:t>events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30">
                <a:latin typeface="Calibri"/>
                <a:cs typeface="Calibri"/>
              </a:rPr>
              <a:t>Heapsort, </a:t>
            </a:r>
            <a:r>
              <a:rPr dirty="0" sz="900" spc="15">
                <a:latin typeface="Calibri"/>
                <a:cs typeface="Calibri"/>
              </a:rPr>
              <a:t>starting 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complete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binary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tree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40">
                <a:latin typeface="Calibri"/>
                <a:cs typeface="Calibri"/>
              </a:rPr>
              <a:t>six keys </a:t>
            </a:r>
            <a:r>
              <a:rPr dirty="0" sz="900" spc="25">
                <a:latin typeface="Calibri"/>
                <a:cs typeface="Calibri"/>
              </a:rPr>
              <a:t>2, 1, 3, 6, 4, 5, </a:t>
            </a:r>
            <a:r>
              <a:rPr dirty="0" sz="900" spc="0">
                <a:latin typeface="Calibri"/>
                <a:cs typeface="Calibri"/>
              </a:rPr>
              <a:t>distributed </a:t>
            </a:r>
            <a:r>
              <a:rPr dirty="0" sz="900" spc="10">
                <a:latin typeface="Calibri"/>
                <a:cs typeface="Calibri"/>
              </a:rPr>
              <a:t>over </a:t>
            </a:r>
            <a:r>
              <a:rPr dirty="0" sz="900" spc="0">
                <a:latin typeface="Calibri"/>
                <a:cs typeface="Calibri"/>
              </a:rPr>
              <a:t>the  </a:t>
            </a:r>
            <a:r>
              <a:rPr dirty="0" sz="900" spc="35">
                <a:latin typeface="Calibri"/>
                <a:cs typeface="Calibri"/>
              </a:rPr>
              <a:t>nodes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tree in </a:t>
            </a:r>
            <a:r>
              <a:rPr dirty="0" sz="900" spc="5">
                <a:latin typeface="Calibri"/>
                <a:cs typeface="Calibri"/>
              </a:rPr>
              <a:t>level</a:t>
            </a:r>
            <a:r>
              <a:rPr dirty="0" sz="900" spc="210">
                <a:latin typeface="Calibri"/>
                <a:cs typeface="Calibri"/>
              </a:rPr>
              <a:t> </a:t>
            </a:r>
            <a:r>
              <a:rPr dirty="0" sz="900" spc="0">
                <a:latin typeface="Calibri"/>
                <a:cs typeface="Calibri"/>
              </a:rPr>
              <a:t>order.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40" i="1">
                <a:solidFill>
                  <a:srgbClr val="0000FF"/>
                </a:solidFill>
                <a:latin typeface="Calibri"/>
                <a:cs typeface="Calibri"/>
              </a:rPr>
              <a:t>Removing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key </a:t>
            </a:r>
            <a:r>
              <a:rPr dirty="0" sz="900" spc="0">
                <a:latin typeface="Calibri"/>
                <a:cs typeface="Calibri"/>
              </a:rPr>
              <a:t>at the </a:t>
            </a:r>
            <a:r>
              <a:rPr dirty="0" sz="900" spc="-5">
                <a:latin typeface="Calibri"/>
                <a:cs typeface="Calibri"/>
              </a:rPr>
              <a:t>root of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heap, queuing</a:t>
            </a:r>
            <a:r>
              <a:rPr dirty="0" sz="900" spc="254">
                <a:latin typeface="Calibri"/>
                <a:cs typeface="Calibri"/>
              </a:rPr>
              <a:t> </a:t>
            </a:r>
            <a:r>
              <a:rPr dirty="0" sz="900" spc="-15">
                <a:latin typeface="Calibri"/>
                <a:cs typeface="Calibri"/>
              </a:rPr>
              <a:t>it.</a:t>
            </a:r>
            <a:endParaRPr sz="900">
              <a:latin typeface="Calibri"/>
              <a:cs typeface="Calibri"/>
            </a:endParaRPr>
          </a:p>
          <a:p>
            <a:pPr marL="12700" marR="205104">
              <a:lnSpc>
                <a:spcPct val="101000"/>
              </a:lnSpc>
              <a:spcBef>
                <a:spcPts val="710"/>
              </a:spcBef>
            </a:pPr>
            <a:r>
              <a:rPr dirty="0" sz="900" spc="40" i="1">
                <a:solidFill>
                  <a:srgbClr val="0000FF"/>
                </a:solidFill>
                <a:latin typeface="Calibri"/>
                <a:cs typeface="Calibri"/>
              </a:rPr>
              <a:t>Replacing </a:t>
            </a:r>
            <a:r>
              <a:rPr dirty="0" sz="900" spc="-30" i="1">
                <a:solidFill>
                  <a:srgbClr val="0000FF"/>
                </a:solidFill>
                <a:latin typeface="Calibri"/>
                <a:cs typeface="Calibri"/>
              </a:rPr>
              <a:t>it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detached </a:t>
            </a:r>
            <a:r>
              <a:rPr dirty="0" sz="900" spc="15">
                <a:latin typeface="Calibri"/>
                <a:cs typeface="Calibri"/>
              </a:rPr>
              <a:t>leaf </a:t>
            </a:r>
            <a:r>
              <a:rPr dirty="0" sz="900" spc="25">
                <a:latin typeface="Calibri"/>
                <a:cs typeface="Calibri"/>
              </a:rPr>
              <a:t>occurring last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5">
                <a:latin typeface="Calibri"/>
                <a:cs typeface="Calibri"/>
              </a:rPr>
              <a:t>level </a:t>
            </a:r>
            <a:r>
              <a:rPr dirty="0" sz="900" spc="0">
                <a:latin typeface="Calibri"/>
                <a:cs typeface="Calibri"/>
              </a:rPr>
              <a:t>order.  </a:t>
            </a:r>
            <a:r>
              <a:rPr dirty="0" sz="900" spc="25">
                <a:latin typeface="Calibri"/>
                <a:cs typeface="Calibri"/>
              </a:rPr>
              <a:t>(Both </a:t>
            </a:r>
            <a:r>
              <a:rPr dirty="0" sz="900" spc="15">
                <a:latin typeface="Calibri"/>
                <a:cs typeface="Calibri"/>
              </a:rPr>
              <a:t>operations take </a:t>
            </a:r>
            <a:r>
              <a:rPr dirty="0" sz="900" spc="25">
                <a:latin typeface="Calibri"/>
                <a:cs typeface="Calibri"/>
              </a:rPr>
              <a:t>constant</a:t>
            </a:r>
            <a:r>
              <a:rPr dirty="0" sz="900" spc="105">
                <a:latin typeface="Calibri"/>
                <a:cs typeface="Calibri"/>
              </a:rPr>
              <a:t> </a:t>
            </a:r>
            <a:r>
              <a:rPr dirty="0" sz="900" spc="0">
                <a:latin typeface="Calibri"/>
                <a:cs typeface="Calibri"/>
              </a:rPr>
              <a:t>time.)</a:t>
            </a:r>
            <a:endParaRPr sz="900">
              <a:latin typeface="Calibri"/>
              <a:cs typeface="Calibri"/>
            </a:endParaRPr>
          </a:p>
          <a:p>
            <a:pPr marL="12700" marR="6350">
              <a:lnSpc>
                <a:spcPct val="101000"/>
              </a:lnSpc>
              <a:spcBef>
                <a:spcPts val="705"/>
              </a:spcBef>
            </a:pPr>
            <a:r>
              <a:rPr dirty="0" sz="900" spc="25">
                <a:latin typeface="Calibri"/>
                <a:cs typeface="Calibri"/>
              </a:rPr>
              <a:t>Applying </a:t>
            </a:r>
            <a:r>
              <a:rPr dirty="0" sz="900" spc="10" i="1">
                <a:solidFill>
                  <a:srgbClr val="0000FF"/>
                </a:solidFill>
                <a:latin typeface="Calibri"/>
                <a:cs typeface="Calibri"/>
              </a:rPr>
              <a:t>sift-up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-5">
                <a:latin typeface="Calibri"/>
                <a:cs typeface="Calibri"/>
              </a:rPr>
              <a:t>root of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0">
                <a:latin typeface="Calibri"/>
                <a:cs typeface="Calibri"/>
              </a:rPr>
              <a:t>tree </a:t>
            </a:r>
            <a:r>
              <a:rPr dirty="0" sz="900" spc="30">
                <a:latin typeface="Calibri"/>
                <a:cs typeface="Calibri"/>
              </a:rPr>
              <a:t>may </a:t>
            </a:r>
            <a:r>
              <a:rPr dirty="0" sz="900" spc="55">
                <a:latin typeface="Calibri"/>
                <a:cs typeface="Calibri"/>
              </a:rPr>
              <a:t>cause </a:t>
            </a:r>
            <a:r>
              <a:rPr dirty="0" sz="900" spc="0">
                <a:latin typeface="Calibri"/>
                <a:cs typeface="Calibri"/>
              </a:rPr>
              <a:t>at </a:t>
            </a:r>
            <a:r>
              <a:rPr dirty="0" sz="900" spc="15">
                <a:latin typeface="Calibri"/>
                <a:cs typeface="Calibri"/>
              </a:rPr>
              <a:t>most </a:t>
            </a:r>
            <a:r>
              <a:rPr dirty="0" sz="900" spc="-20" i="1">
                <a:latin typeface="Calibri"/>
                <a:cs typeface="Calibri"/>
              </a:rPr>
              <a:t>b</a:t>
            </a:r>
            <a:r>
              <a:rPr dirty="0" sz="900" spc="-20">
                <a:latin typeface="Tahoma"/>
                <a:cs typeface="Tahoma"/>
              </a:rPr>
              <a:t>log </a:t>
            </a:r>
            <a:r>
              <a:rPr dirty="0" sz="900" spc="125" i="1">
                <a:latin typeface="Times New Roman"/>
                <a:cs typeface="Times New Roman"/>
              </a:rPr>
              <a:t>N</a:t>
            </a:r>
            <a:r>
              <a:rPr dirty="0" sz="900" spc="125" i="1">
                <a:latin typeface="Calibri"/>
                <a:cs typeface="Calibri"/>
              </a:rPr>
              <a:t>c </a:t>
            </a:r>
            <a:r>
              <a:rPr dirty="0" sz="900" spc="50">
                <a:latin typeface="Calibri"/>
                <a:cs typeface="Calibri"/>
              </a:rPr>
              <a:t>exchanges </a:t>
            </a:r>
            <a:r>
              <a:rPr dirty="0" sz="900" spc="0">
                <a:latin typeface="Calibri"/>
                <a:cs typeface="Calibri"/>
              </a:rPr>
              <a:t>in  the worst </a:t>
            </a:r>
            <a:r>
              <a:rPr dirty="0" sz="900" spc="50">
                <a:latin typeface="Calibri"/>
                <a:cs typeface="Calibri"/>
              </a:rPr>
              <a:t>case,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15">
                <a:latin typeface="Calibri"/>
                <a:cs typeface="Calibri"/>
              </a:rPr>
              <a:t>which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0">
                <a:latin typeface="Calibri"/>
                <a:cs typeface="Calibri"/>
              </a:rPr>
              <a:t>at the </a:t>
            </a:r>
            <a:r>
              <a:rPr dirty="0" sz="900" spc="-5">
                <a:latin typeface="Calibri"/>
                <a:cs typeface="Calibri"/>
              </a:rPr>
              <a:t>root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25">
                <a:latin typeface="Calibri"/>
                <a:cs typeface="Calibri"/>
              </a:rPr>
              <a:t>moved </a:t>
            </a:r>
            <a:r>
              <a:rPr dirty="0" sz="900" spc="10">
                <a:latin typeface="Calibri"/>
                <a:cs typeface="Calibri"/>
              </a:rPr>
              <a:t>down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0">
                <a:latin typeface="Calibri"/>
                <a:cs typeface="Calibri"/>
              </a:rPr>
              <a:t>lowest  position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5">
                <a:latin typeface="Calibri"/>
                <a:cs typeface="Calibri"/>
              </a:rPr>
              <a:t>complete </a:t>
            </a:r>
            <a:r>
              <a:rPr dirty="0" sz="900" spc="25">
                <a:latin typeface="Calibri"/>
                <a:cs typeface="Calibri"/>
              </a:rPr>
              <a:t>binary </a:t>
            </a:r>
            <a:r>
              <a:rPr dirty="0" sz="900" spc="0">
                <a:latin typeface="Calibri"/>
                <a:cs typeface="Calibri"/>
              </a:rPr>
              <a:t>tree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25">
                <a:latin typeface="Calibri"/>
                <a:cs typeface="Calibri"/>
              </a:rPr>
              <a:t>n</a:t>
            </a:r>
            <a:r>
              <a:rPr dirty="0" sz="900" spc="22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nodes.</a:t>
            </a:r>
            <a:endParaRPr sz="900">
              <a:latin typeface="Calibri"/>
              <a:cs typeface="Calibri"/>
            </a:endParaRPr>
          </a:p>
          <a:p>
            <a:pPr marL="12700" marR="37465">
              <a:lnSpc>
                <a:spcPct val="101000"/>
              </a:lnSpc>
              <a:spcBef>
                <a:spcPts val="710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cyclical </a:t>
            </a:r>
            <a:r>
              <a:rPr dirty="0" sz="900" spc="5" i="1">
                <a:solidFill>
                  <a:srgbClr val="0000FF"/>
                </a:solidFill>
                <a:latin typeface="Calibri"/>
                <a:cs typeface="Calibri"/>
              </a:rPr>
              <a:t>shifting </a:t>
            </a:r>
            <a:r>
              <a:rPr dirty="0" sz="900" spc="15">
                <a:latin typeface="Calibri"/>
                <a:cs typeface="Calibri"/>
              </a:rPr>
              <a:t>involves starting </a:t>
            </a:r>
            <a:r>
              <a:rPr dirty="0" sz="900" spc="0">
                <a:latin typeface="Calibri"/>
                <a:cs typeface="Calibri"/>
              </a:rPr>
              <a:t>at the </a:t>
            </a:r>
            <a:r>
              <a:rPr dirty="0" sz="900" spc="-5">
                <a:latin typeface="Calibri"/>
                <a:cs typeface="Calibri"/>
              </a:rPr>
              <a:t>root </a:t>
            </a:r>
            <a:r>
              <a:rPr dirty="0" sz="900" spc="25">
                <a:latin typeface="Calibri"/>
                <a:cs typeface="Calibri"/>
              </a:rPr>
              <a:t>node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25">
                <a:latin typeface="Calibri"/>
                <a:cs typeface="Calibri"/>
              </a:rPr>
              <a:t>moving </a:t>
            </a:r>
            <a:r>
              <a:rPr dirty="0" sz="900" spc="10">
                <a:latin typeface="Calibri"/>
                <a:cs typeface="Calibri"/>
              </a:rPr>
              <a:t>downward 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0">
                <a:latin typeface="Calibri"/>
                <a:cs typeface="Calibri"/>
              </a:rPr>
              <a:t>path </a:t>
            </a:r>
            <a:r>
              <a:rPr dirty="0" sz="900" spc="30">
                <a:latin typeface="Calibri"/>
                <a:cs typeface="Calibri"/>
              </a:rPr>
              <a:t>along </a:t>
            </a:r>
            <a:r>
              <a:rPr dirty="0" sz="900" spc="15">
                <a:latin typeface="Calibri"/>
                <a:cs typeface="Calibri"/>
              </a:rPr>
              <a:t>which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smallest </a:t>
            </a:r>
            <a:r>
              <a:rPr dirty="0" sz="900" spc="5">
                <a:latin typeface="Calibri"/>
                <a:cs typeface="Calibri"/>
              </a:rPr>
              <a:t>(or </a:t>
            </a:r>
            <a:r>
              <a:rPr dirty="0" sz="900" spc="25">
                <a:latin typeface="Calibri"/>
                <a:cs typeface="Calibri"/>
              </a:rPr>
              <a:t>largest)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40">
                <a:latin typeface="Calibri"/>
                <a:cs typeface="Calibri"/>
              </a:rPr>
              <a:t>keys </a:t>
            </a:r>
            <a:r>
              <a:rPr dirty="0" sz="900" spc="25">
                <a:latin typeface="Calibri"/>
                <a:cs typeface="Calibri"/>
              </a:rPr>
              <a:t>smaller </a:t>
            </a:r>
            <a:r>
              <a:rPr dirty="0" sz="900" spc="5">
                <a:latin typeface="Calibri"/>
                <a:cs typeface="Calibri"/>
              </a:rPr>
              <a:t>(or </a:t>
            </a:r>
            <a:r>
              <a:rPr dirty="0" sz="900" spc="25">
                <a:latin typeface="Calibri"/>
                <a:cs typeface="Calibri"/>
              </a:rPr>
              <a:t>larger)  </a:t>
            </a:r>
            <a:r>
              <a:rPr dirty="0" sz="900" spc="10">
                <a:latin typeface="Calibri"/>
                <a:cs typeface="Calibri"/>
              </a:rPr>
              <a:t>than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0">
                <a:latin typeface="Calibri"/>
                <a:cs typeface="Calibri"/>
              </a:rPr>
              <a:t>original </a:t>
            </a:r>
            <a:r>
              <a:rPr dirty="0" sz="900" spc="-5">
                <a:latin typeface="Calibri"/>
                <a:cs typeface="Calibri"/>
              </a:rPr>
              <a:t>root </a:t>
            </a:r>
            <a:r>
              <a:rPr dirty="0" sz="900" spc="25">
                <a:latin typeface="Calibri"/>
                <a:cs typeface="Calibri"/>
              </a:rPr>
              <a:t>key are </a:t>
            </a:r>
            <a:r>
              <a:rPr dirty="0" sz="900" spc="25">
                <a:latin typeface="Calibri"/>
                <a:cs typeface="Calibri"/>
              </a:rPr>
              <a:t>moved </a:t>
            </a:r>
            <a:r>
              <a:rPr dirty="0" sz="900" spc="15">
                <a:latin typeface="Calibri"/>
                <a:cs typeface="Calibri"/>
              </a:rPr>
              <a:t>upward,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5">
                <a:latin typeface="Calibri"/>
                <a:cs typeface="Calibri"/>
              </a:rPr>
              <a:t>order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25">
                <a:latin typeface="Calibri"/>
                <a:cs typeface="Calibri"/>
              </a:rPr>
              <a:t>create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0">
                <a:latin typeface="Calibri"/>
                <a:cs typeface="Calibri"/>
              </a:rPr>
              <a:t>“</a:t>
            </a:r>
            <a:r>
              <a:rPr dirty="0" sz="900" spc="0" b="1">
                <a:solidFill>
                  <a:srgbClr val="0000FF"/>
                </a:solidFill>
                <a:latin typeface="Calibri"/>
                <a:cs typeface="Calibri"/>
              </a:rPr>
              <a:t>hole</a:t>
            </a:r>
            <a:r>
              <a:rPr dirty="0" sz="900" spc="0">
                <a:latin typeface="Calibri"/>
                <a:cs typeface="Calibri"/>
              </a:rPr>
              <a:t>” </a:t>
            </a:r>
            <a:r>
              <a:rPr dirty="0" sz="900" spc="-20">
                <a:latin typeface="Calibri"/>
                <a:cs typeface="Calibri"/>
              </a:rPr>
              <a:t>for  </a:t>
            </a:r>
            <a:r>
              <a:rPr dirty="0" sz="900" spc="55">
                <a:latin typeface="Calibri"/>
                <a:cs typeface="Calibri"/>
              </a:rPr>
              <a:t>fnal</a:t>
            </a:r>
            <a:r>
              <a:rPr dirty="0" sz="900" spc="13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placement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-5">
                <a:latin typeface="Calibri"/>
                <a:cs typeface="Calibri"/>
              </a:rPr>
              <a:t>root </a:t>
            </a:r>
            <a:r>
              <a:rPr dirty="0" sz="900" spc="0">
                <a:latin typeface="Calibri"/>
                <a:cs typeface="Calibri"/>
              </a:rPr>
              <a:t>key, </a:t>
            </a:r>
            <a:r>
              <a:rPr dirty="0" sz="900" spc="15">
                <a:latin typeface="Calibri"/>
                <a:cs typeface="Calibri"/>
              </a:rPr>
              <a:t>which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-5">
                <a:latin typeface="Calibri"/>
                <a:cs typeface="Calibri"/>
              </a:rPr>
              <a:t>turn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25">
                <a:latin typeface="Calibri"/>
                <a:cs typeface="Calibri"/>
              </a:rPr>
              <a:t>moved </a:t>
            </a:r>
            <a:r>
              <a:rPr dirty="0" sz="900" spc="10">
                <a:latin typeface="Calibri"/>
                <a:cs typeface="Calibri"/>
              </a:rPr>
              <a:t>downward.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480059">
              <a:lnSpc>
                <a:spcPct val="101000"/>
              </a:lnSpc>
              <a:spcBef>
                <a:spcPts val="860"/>
              </a:spcBef>
            </a:pPr>
            <a:r>
              <a:rPr dirty="0" sz="900" spc="10">
                <a:latin typeface="Calibri"/>
                <a:cs typeface="Calibri"/>
              </a:rPr>
              <a:t>Note: </a:t>
            </a:r>
            <a:r>
              <a:rPr dirty="0" sz="900" spc="0">
                <a:latin typeface="Calibri"/>
                <a:cs typeface="Calibri"/>
              </a:rPr>
              <a:t>both the tree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>
                <a:latin typeface="Calibri"/>
                <a:cs typeface="Calibri"/>
              </a:rPr>
              <a:t>queue </a:t>
            </a:r>
            <a:r>
              <a:rPr dirty="0" sz="900" spc="0">
                <a:latin typeface="Calibri"/>
                <a:cs typeface="Calibri"/>
              </a:rPr>
              <a:t>in the </a:t>
            </a:r>
            <a:r>
              <a:rPr dirty="0" sz="900" spc="30">
                <a:latin typeface="Calibri"/>
                <a:cs typeface="Calibri"/>
              </a:rPr>
              <a:t>Heapsort </a:t>
            </a:r>
            <a:r>
              <a:rPr dirty="0" sz="900" spc="10">
                <a:latin typeface="Calibri"/>
                <a:cs typeface="Calibri"/>
              </a:rPr>
              <a:t>algorithm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30">
                <a:latin typeface="Calibri"/>
                <a:cs typeface="Calibri"/>
              </a:rPr>
              <a:t>be  </a:t>
            </a:r>
            <a:r>
              <a:rPr dirty="0" sz="900" spc="25">
                <a:latin typeface="Calibri"/>
                <a:cs typeface="Calibri"/>
              </a:rPr>
              <a:t>represented </a:t>
            </a:r>
            <a:r>
              <a:rPr dirty="0" sz="900" spc="10">
                <a:latin typeface="Calibri"/>
                <a:cs typeface="Calibri"/>
              </a:rPr>
              <a:t>sequentially, </a:t>
            </a:r>
            <a:r>
              <a:rPr dirty="0" sz="900" spc="30">
                <a:latin typeface="Calibri"/>
                <a:cs typeface="Calibri"/>
              </a:rPr>
              <a:t>e.g.</a:t>
            </a:r>
            <a:r>
              <a:rPr dirty="0" sz="900" spc="150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arrays,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65735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40"/>
              <a:t>Heapsort </a:t>
            </a:r>
            <a:r>
              <a:rPr dirty="0" spc="50"/>
              <a:t>Example: </a:t>
            </a:r>
            <a:r>
              <a:rPr dirty="0" spc="55"/>
              <a:t>Step </a:t>
            </a:r>
            <a:r>
              <a:rPr dirty="0" spc="4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248140"/>
            <a:ext cx="3901440" cy="1353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65">
                <a:latin typeface="Calibri"/>
                <a:cs typeface="Calibri"/>
              </a:rPr>
              <a:t>Use </a:t>
            </a:r>
            <a:r>
              <a:rPr dirty="0" sz="900" spc="30">
                <a:latin typeface="Calibri"/>
                <a:cs typeface="Calibri"/>
              </a:rPr>
              <a:t>Heapsort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5">
                <a:latin typeface="Calibri"/>
                <a:cs typeface="Calibri"/>
              </a:rPr>
              <a:t>sort </a:t>
            </a:r>
            <a:r>
              <a:rPr dirty="0" sz="900" spc="-5">
                <a:latin typeface="Calibri"/>
                <a:cs typeface="Calibri"/>
              </a:rPr>
              <a:t>into </a:t>
            </a:r>
            <a:r>
              <a:rPr dirty="0" sz="900" spc="35">
                <a:latin typeface="Calibri"/>
                <a:cs typeface="Calibri"/>
              </a:rPr>
              <a:t>descending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0">
                <a:latin typeface="Calibri"/>
                <a:cs typeface="Calibri"/>
              </a:rPr>
              <a:t>order, </a:t>
            </a:r>
            <a:r>
              <a:rPr dirty="0" sz="900" spc="10">
                <a:latin typeface="Calibri"/>
                <a:cs typeface="Calibri"/>
              </a:rPr>
              <a:t>i.e. </a:t>
            </a:r>
            <a:r>
              <a:rPr dirty="0" sz="900" spc="50">
                <a:latin typeface="Calibri"/>
                <a:cs typeface="Calibri"/>
              </a:rPr>
              <a:t>use </a:t>
            </a:r>
            <a:r>
              <a:rPr dirty="0" sz="900" spc="60">
                <a:latin typeface="Calibri"/>
                <a:cs typeface="Calibri"/>
              </a:rPr>
              <a:t>a</a:t>
            </a:r>
            <a:r>
              <a:rPr dirty="0" sz="900" spc="-80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Max-heap.</a:t>
            </a:r>
            <a:endParaRPr sz="900">
              <a:latin typeface="Calibri"/>
              <a:cs typeface="Calibri"/>
            </a:endParaRPr>
          </a:p>
          <a:p>
            <a:pPr marL="12700" marR="221615">
              <a:lnSpc>
                <a:spcPct val="101000"/>
              </a:lnSpc>
              <a:spcBef>
                <a:spcPts val="710"/>
              </a:spcBef>
            </a:pPr>
            <a:r>
              <a:rPr dirty="0" sz="900" spc="35">
                <a:latin typeface="Calibri"/>
                <a:cs typeface="Calibri"/>
              </a:rPr>
              <a:t>Given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unsorted </a:t>
            </a:r>
            <a:r>
              <a:rPr dirty="0" sz="900">
                <a:latin typeface="Calibri"/>
                <a:cs typeface="Calibri"/>
              </a:rPr>
              <a:t>input </a:t>
            </a:r>
            <a:r>
              <a:rPr dirty="0" sz="900" spc="30">
                <a:latin typeface="Calibri"/>
                <a:cs typeface="Calibri"/>
              </a:rPr>
              <a:t>values: </a:t>
            </a:r>
            <a:r>
              <a:rPr dirty="0" sz="900" spc="25">
                <a:latin typeface="Calibri"/>
                <a:cs typeface="Calibri"/>
              </a:rPr>
              <a:t>2, 1, 3, 6, 4, </a:t>
            </a:r>
            <a:r>
              <a:rPr dirty="0" sz="900" spc="35">
                <a:latin typeface="Calibri"/>
                <a:cs typeface="Calibri"/>
              </a:rPr>
              <a:t>5 </a:t>
            </a:r>
            <a:r>
              <a:rPr dirty="0" sz="900" spc="15">
                <a:latin typeface="Calibri"/>
                <a:cs typeface="Calibri"/>
              </a:rPr>
              <a:t>which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30">
                <a:latin typeface="Calibri"/>
                <a:cs typeface="Calibri"/>
              </a:rPr>
              <a:t>placed </a:t>
            </a:r>
            <a:r>
              <a:rPr dirty="0" sz="900" spc="-5">
                <a:latin typeface="Calibri"/>
                <a:cs typeface="Calibri"/>
              </a:rPr>
              <a:t>into </a:t>
            </a:r>
            <a:r>
              <a:rPr dirty="0" sz="900" spc="0">
                <a:latin typeface="Calibri"/>
                <a:cs typeface="Calibri"/>
              </a:rPr>
              <a:t>the  tree,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T0</a:t>
            </a:r>
            <a:r>
              <a:rPr dirty="0" sz="900" spc="50">
                <a:latin typeface="Calibri"/>
                <a:cs typeface="Calibri"/>
              </a:rPr>
              <a:t>,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25">
                <a:latin typeface="Calibri"/>
                <a:cs typeface="Calibri"/>
              </a:rPr>
              <a:t>shown</a:t>
            </a:r>
            <a:r>
              <a:rPr dirty="0" sz="900" spc="30">
                <a:latin typeface="Calibri"/>
                <a:cs typeface="Calibri"/>
              </a:rPr>
              <a:t> </a:t>
            </a:r>
            <a:r>
              <a:rPr dirty="0" sz="900" spc="0">
                <a:latin typeface="Calibri"/>
                <a:cs typeface="Calibri"/>
              </a:rPr>
              <a:t>below.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Step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1: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710"/>
              </a:spcBef>
            </a:pPr>
            <a:r>
              <a:rPr dirty="0" sz="900" spc="25">
                <a:latin typeface="Calibri"/>
                <a:cs typeface="Calibri"/>
              </a:rPr>
              <a:t>Original </a:t>
            </a:r>
            <a:r>
              <a:rPr dirty="0" sz="900" spc="0">
                <a:latin typeface="Calibri"/>
                <a:cs typeface="Calibri"/>
              </a:rPr>
              <a:t>tree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T0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converted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T1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heap </a:t>
            </a:r>
            <a:r>
              <a:rPr dirty="0" sz="900" spc="15">
                <a:latin typeface="Calibri"/>
                <a:cs typeface="Calibri"/>
              </a:rPr>
              <a:t>by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40">
                <a:latin typeface="Calibri"/>
                <a:cs typeface="Calibri"/>
              </a:rPr>
              <a:t>exchanges: </a:t>
            </a:r>
            <a:r>
              <a:rPr dirty="0" sz="900" spc="30">
                <a:latin typeface="Calibri"/>
                <a:cs typeface="Calibri"/>
              </a:rPr>
              <a:t>swap </a:t>
            </a:r>
            <a:r>
              <a:rPr dirty="0" sz="900" spc="35">
                <a:latin typeface="Calibri"/>
                <a:cs typeface="Calibri"/>
              </a:rPr>
              <a:t>3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25">
                <a:latin typeface="Calibri"/>
                <a:cs typeface="Calibri"/>
              </a:rPr>
              <a:t>5;  </a:t>
            </a:r>
            <a:r>
              <a:rPr dirty="0" sz="900" spc="30">
                <a:latin typeface="Calibri"/>
                <a:cs typeface="Calibri"/>
              </a:rPr>
              <a:t>swap </a:t>
            </a:r>
            <a:r>
              <a:rPr dirty="0" sz="900" spc="35">
                <a:latin typeface="Calibri"/>
                <a:cs typeface="Calibri"/>
              </a:rPr>
              <a:t>1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35">
                <a:latin typeface="Calibri"/>
                <a:cs typeface="Calibri"/>
              </a:rPr>
              <a:t>6 </a:t>
            </a:r>
            <a:r>
              <a:rPr dirty="0" sz="900" spc="140">
                <a:latin typeface="Calibri"/>
                <a:cs typeface="Calibri"/>
              </a:rPr>
              <a:t>(</a:t>
            </a:r>
            <a:r>
              <a:rPr dirty="0" sz="900" spc="140" i="1">
                <a:latin typeface="Calibri"/>
                <a:cs typeface="Calibri"/>
              </a:rPr>
              <a:t>≥ </a:t>
            </a:r>
            <a:r>
              <a:rPr dirty="0" sz="900" spc="25">
                <a:latin typeface="Calibri"/>
                <a:cs typeface="Calibri"/>
              </a:rPr>
              <a:t>4); </a:t>
            </a:r>
            <a:r>
              <a:rPr dirty="0" sz="900">
                <a:latin typeface="Calibri"/>
                <a:cs typeface="Calibri"/>
              </a:rPr>
              <a:t>followed </a:t>
            </a:r>
            <a:r>
              <a:rPr dirty="0" sz="900" spc="15">
                <a:latin typeface="Calibri"/>
                <a:cs typeface="Calibri"/>
              </a:rPr>
              <a:t>by </a:t>
            </a:r>
            <a:r>
              <a:rPr dirty="0" sz="900" spc="25">
                <a:latin typeface="Calibri"/>
                <a:cs typeface="Calibri"/>
              </a:rPr>
              <a:t>swapping </a:t>
            </a:r>
            <a:r>
              <a:rPr dirty="0" sz="900" spc="35">
                <a:latin typeface="Calibri"/>
                <a:cs typeface="Calibri"/>
              </a:rPr>
              <a:t>2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35">
                <a:latin typeface="Calibri"/>
                <a:cs typeface="Calibri"/>
              </a:rPr>
              <a:t>6 </a:t>
            </a:r>
            <a:r>
              <a:rPr dirty="0" sz="900" spc="140">
                <a:latin typeface="Calibri"/>
                <a:cs typeface="Calibri"/>
              </a:rPr>
              <a:t>(</a:t>
            </a:r>
            <a:r>
              <a:rPr dirty="0" sz="900" spc="140" i="1">
                <a:latin typeface="Calibri"/>
                <a:cs typeface="Calibri"/>
              </a:rPr>
              <a:t>≥ </a:t>
            </a:r>
            <a:r>
              <a:rPr dirty="0" sz="900" spc="25">
                <a:latin typeface="Calibri"/>
                <a:cs typeface="Calibri"/>
              </a:rPr>
              <a:t>5)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5">
                <a:latin typeface="Calibri"/>
                <a:cs typeface="Calibri"/>
              </a:rPr>
              <a:t>then </a:t>
            </a:r>
            <a:r>
              <a:rPr dirty="0" sz="900" spc="30">
                <a:latin typeface="Calibri"/>
                <a:cs typeface="Calibri"/>
              </a:rPr>
              <a:t>swap</a:t>
            </a:r>
            <a:r>
              <a:rPr dirty="0" sz="900" spc="185">
                <a:latin typeface="Calibri"/>
                <a:cs typeface="Calibri"/>
              </a:rPr>
              <a:t> </a:t>
            </a:r>
            <a:r>
              <a:rPr dirty="0" sz="900" spc="35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35">
                <a:latin typeface="Calibri"/>
                <a:cs typeface="Calibri"/>
              </a:rPr>
              <a:t>4 </a:t>
            </a:r>
            <a:r>
              <a:rPr dirty="0" sz="900" spc="140">
                <a:latin typeface="Calibri"/>
                <a:cs typeface="Calibri"/>
              </a:rPr>
              <a:t>(</a:t>
            </a:r>
            <a:r>
              <a:rPr dirty="0" sz="900" spc="140" i="1">
                <a:latin typeface="Calibri"/>
                <a:cs typeface="Calibri"/>
              </a:rPr>
              <a:t>≥</a:t>
            </a:r>
            <a:r>
              <a:rPr dirty="0" sz="900" spc="100" i="1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1).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8564" y="272784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253"/>
                </a:moveTo>
                <a:lnTo>
                  <a:pt x="202250" y="202253"/>
                </a:lnTo>
                <a:lnTo>
                  <a:pt x="202250" y="0"/>
                </a:lnTo>
                <a:lnTo>
                  <a:pt x="0" y="0"/>
                </a:lnTo>
                <a:lnTo>
                  <a:pt x="0" y="202253"/>
                </a:lnTo>
                <a:close/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81941" y="2323344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253"/>
                </a:moveTo>
                <a:lnTo>
                  <a:pt x="202253" y="202253"/>
                </a:lnTo>
                <a:lnTo>
                  <a:pt x="202253" y="0"/>
                </a:lnTo>
                <a:lnTo>
                  <a:pt x="0" y="0"/>
                </a:lnTo>
                <a:lnTo>
                  <a:pt x="0" y="202253"/>
                </a:lnTo>
                <a:close/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5188" y="191883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0" y="202253"/>
                </a:moveTo>
                <a:lnTo>
                  <a:pt x="202250" y="202253"/>
                </a:lnTo>
                <a:lnTo>
                  <a:pt x="202250" y="0"/>
                </a:lnTo>
                <a:lnTo>
                  <a:pt x="0" y="0"/>
                </a:lnTo>
                <a:lnTo>
                  <a:pt x="0" y="202253"/>
                </a:lnTo>
                <a:close/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8431" y="2323344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0" y="202253"/>
                </a:moveTo>
                <a:lnTo>
                  <a:pt x="202253" y="202253"/>
                </a:lnTo>
                <a:lnTo>
                  <a:pt x="202253" y="0"/>
                </a:lnTo>
                <a:lnTo>
                  <a:pt x="0" y="0"/>
                </a:lnTo>
                <a:lnTo>
                  <a:pt x="0" y="202253"/>
                </a:lnTo>
                <a:close/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5055" y="272784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0" y="202253"/>
                </a:moveTo>
                <a:lnTo>
                  <a:pt x="202250" y="202253"/>
                </a:lnTo>
                <a:lnTo>
                  <a:pt x="202250" y="0"/>
                </a:lnTo>
                <a:lnTo>
                  <a:pt x="0" y="0"/>
                </a:lnTo>
                <a:lnTo>
                  <a:pt x="0" y="202253"/>
                </a:lnTo>
                <a:close/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1810" y="272784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0" y="202253"/>
                </a:moveTo>
                <a:lnTo>
                  <a:pt x="202253" y="202253"/>
                </a:lnTo>
                <a:lnTo>
                  <a:pt x="202253" y="0"/>
                </a:lnTo>
                <a:lnTo>
                  <a:pt x="0" y="0"/>
                </a:lnTo>
                <a:lnTo>
                  <a:pt x="0" y="202253"/>
                </a:lnTo>
                <a:close/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559" y="2121091"/>
            <a:ext cx="506095" cy="202565"/>
          </a:xfrm>
          <a:custGeom>
            <a:avLst/>
            <a:gdLst/>
            <a:ahLst/>
            <a:cxnLst/>
            <a:rect l="l" t="t" r="r" b="b"/>
            <a:pathLst>
              <a:path w="506094" h="202564">
                <a:moveTo>
                  <a:pt x="505628" y="0"/>
                </a:moveTo>
                <a:lnTo>
                  <a:pt x="0" y="202253"/>
                </a:lnTo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77437" y="2121091"/>
            <a:ext cx="506095" cy="202565"/>
          </a:xfrm>
          <a:custGeom>
            <a:avLst/>
            <a:gdLst/>
            <a:ahLst/>
            <a:cxnLst/>
            <a:rect l="l" t="t" r="r" b="b"/>
            <a:pathLst>
              <a:path w="506094" h="202564">
                <a:moveTo>
                  <a:pt x="0" y="0"/>
                </a:moveTo>
                <a:lnTo>
                  <a:pt x="505631" y="202253"/>
                </a:lnTo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79692" y="252559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248" y="0"/>
                </a:moveTo>
                <a:lnTo>
                  <a:pt x="0" y="202250"/>
                </a:lnTo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6180" y="252559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202250" y="0"/>
                </a:moveTo>
                <a:lnTo>
                  <a:pt x="0" y="202250"/>
                </a:lnTo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0684" y="252559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202251" y="202250"/>
                </a:moveTo>
                <a:lnTo>
                  <a:pt x="0" y="0"/>
                </a:lnTo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89828" y="272784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253"/>
                </a:moveTo>
                <a:lnTo>
                  <a:pt x="202253" y="202253"/>
                </a:lnTo>
                <a:lnTo>
                  <a:pt x="202253" y="0"/>
                </a:lnTo>
                <a:lnTo>
                  <a:pt x="0" y="0"/>
                </a:lnTo>
                <a:lnTo>
                  <a:pt x="0" y="202253"/>
                </a:lnTo>
                <a:close/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93204" y="2323344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253"/>
                </a:moveTo>
                <a:lnTo>
                  <a:pt x="202250" y="202253"/>
                </a:lnTo>
                <a:lnTo>
                  <a:pt x="202250" y="0"/>
                </a:lnTo>
                <a:lnTo>
                  <a:pt x="0" y="0"/>
                </a:lnTo>
                <a:lnTo>
                  <a:pt x="0" y="202253"/>
                </a:lnTo>
                <a:close/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96580" y="272784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253"/>
                </a:moveTo>
                <a:lnTo>
                  <a:pt x="202250" y="202253"/>
                </a:lnTo>
                <a:lnTo>
                  <a:pt x="202250" y="0"/>
                </a:lnTo>
                <a:lnTo>
                  <a:pt x="0" y="0"/>
                </a:lnTo>
                <a:lnTo>
                  <a:pt x="0" y="202253"/>
                </a:lnTo>
                <a:close/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06716" y="2323344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253"/>
                </a:moveTo>
                <a:lnTo>
                  <a:pt x="202250" y="202253"/>
                </a:lnTo>
                <a:lnTo>
                  <a:pt x="202250" y="0"/>
                </a:lnTo>
                <a:lnTo>
                  <a:pt x="0" y="0"/>
                </a:lnTo>
                <a:lnTo>
                  <a:pt x="0" y="202253"/>
                </a:lnTo>
                <a:close/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03340" y="272784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253"/>
                </a:moveTo>
                <a:lnTo>
                  <a:pt x="202250" y="202253"/>
                </a:lnTo>
                <a:lnTo>
                  <a:pt x="202250" y="0"/>
                </a:lnTo>
                <a:lnTo>
                  <a:pt x="0" y="0"/>
                </a:lnTo>
                <a:lnTo>
                  <a:pt x="0" y="202253"/>
                </a:lnTo>
                <a:close/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99956" y="191883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253"/>
                </a:moveTo>
                <a:lnTo>
                  <a:pt x="202253" y="202253"/>
                </a:lnTo>
                <a:lnTo>
                  <a:pt x="202253" y="0"/>
                </a:lnTo>
                <a:lnTo>
                  <a:pt x="0" y="0"/>
                </a:lnTo>
                <a:lnTo>
                  <a:pt x="0" y="202253"/>
                </a:lnTo>
                <a:close/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94332" y="2121091"/>
            <a:ext cx="506095" cy="202565"/>
          </a:xfrm>
          <a:custGeom>
            <a:avLst/>
            <a:gdLst/>
            <a:ahLst/>
            <a:cxnLst/>
            <a:rect l="l" t="t" r="r" b="b"/>
            <a:pathLst>
              <a:path w="506095" h="202564">
                <a:moveTo>
                  <a:pt x="505624" y="0"/>
                </a:moveTo>
                <a:lnTo>
                  <a:pt x="0" y="202253"/>
                </a:lnTo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02212" y="2121091"/>
            <a:ext cx="506095" cy="202565"/>
          </a:xfrm>
          <a:custGeom>
            <a:avLst/>
            <a:gdLst/>
            <a:ahLst/>
            <a:cxnLst/>
            <a:rect l="l" t="t" r="r" b="b"/>
            <a:pathLst>
              <a:path w="506095" h="202564">
                <a:moveTo>
                  <a:pt x="0" y="0"/>
                </a:moveTo>
                <a:lnTo>
                  <a:pt x="505631" y="202253"/>
                </a:lnTo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04460" y="252559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255" y="0"/>
                </a:moveTo>
                <a:lnTo>
                  <a:pt x="0" y="202250"/>
                </a:lnTo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90948" y="252559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255" y="0"/>
                </a:moveTo>
                <a:lnTo>
                  <a:pt x="0" y="202250"/>
                </a:lnTo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95452" y="252559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255" y="202250"/>
                </a:moveTo>
                <a:lnTo>
                  <a:pt x="0" y="0"/>
                </a:lnTo>
              </a:path>
            </a:pathLst>
          </a:custGeom>
          <a:ln w="3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84196" y="2019963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 h="0">
                <a:moveTo>
                  <a:pt x="0" y="0"/>
                </a:moveTo>
                <a:lnTo>
                  <a:pt x="676421" y="0"/>
                </a:lnTo>
              </a:path>
            </a:pathLst>
          </a:custGeom>
          <a:ln w="2696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79720" y="1972773"/>
            <a:ext cx="94380" cy="94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640028" y="2753246"/>
            <a:ext cx="755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0" b="1">
                <a:latin typeface="Times New Roman"/>
                <a:cs typeface="Times New Roman"/>
              </a:rPr>
              <a:t>5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41</a:t>
            </a:fld>
            <a:r>
              <a:rPr dirty="0" spc="-5"/>
              <a:t>/57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43404" y="2348742"/>
            <a:ext cx="755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0" b="1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6652" y="1944238"/>
            <a:ext cx="755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0" b="1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9892" y="2348742"/>
            <a:ext cx="755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0" b="1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516" y="2753246"/>
            <a:ext cx="755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0" b="1">
                <a:latin typeface="Times New Roman"/>
                <a:cs typeface="Times New Roman"/>
              </a:rPr>
              <a:t>6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33269" y="2753243"/>
            <a:ext cx="755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0" b="1">
                <a:latin typeface="Times New Roman"/>
                <a:cs typeface="Times New Roman"/>
              </a:rPr>
              <a:t>4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51284" y="2753243"/>
            <a:ext cx="755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0" b="1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54668" y="2348739"/>
            <a:ext cx="755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0" b="1">
                <a:latin typeface="Times New Roman"/>
                <a:cs typeface="Times New Roman"/>
              </a:rPr>
              <a:t>4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58044" y="2753243"/>
            <a:ext cx="755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0" b="1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68180" y="2348739"/>
            <a:ext cx="755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0" b="1">
                <a:latin typeface="Times New Roman"/>
                <a:cs typeface="Times New Roman"/>
              </a:rPr>
              <a:t>5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64804" y="2753243"/>
            <a:ext cx="755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0" b="1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61427" y="1944235"/>
            <a:ext cx="755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0" b="1">
                <a:latin typeface="Times New Roman"/>
                <a:cs typeface="Times New Roman"/>
              </a:rPr>
              <a:t>6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6864" y="1907374"/>
            <a:ext cx="41529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5" b="1">
                <a:solidFill>
                  <a:srgbClr val="0000FF"/>
                </a:solidFill>
                <a:latin typeface="Times New Roman"/>
                <a:cs typeface="Times New Roman"/>
              </a:rPr>
              <a:t>T0 −</a:t>
            </a:r>
            <a:r>
              <a:rPr dirty="0" sz="750" spc="-8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750" spc="10" b="1">
                <a:solidFill>
                  <a:srgbClr val="0000FF"/>
                </a:solidFill>
                <a:latin typeface="Times New Roman"/>
                <a:cs typeface="Times New Roman"/>
              </a:rPr>
              <a:t>tree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90640" y="1907374"/>
            <a:ext cx="454659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15" b="1">
                <a:solidFill>
                  <a:srgbClr val="0000FF"/>
                </a:solidFill>
                <a:latin typeface="Times New Roman"/>
                <a:cs typeface="Times New Roman"/>
              </a:rPr>
              <a:t>T1 −</a:t>
            </a:r>
            <a:r>
              <a:rPr dirty="0" sz="750" spc="-7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750" spc="10" b="1">
                <a:solidFill>
                  <a:srgbClr val="0000FF"/>
                </a:solidFill>
                <a:latin typeface="Times New Roman"/>
                <a:cs typeface="Times New Roman"/>
              </a:rPr>
              <a:t>heap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7294" y="3139066"/>
            <a:ext cx="14757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5" b="1">
                <a:solidFill>
                  <a:srgbClr val="007F00"/>
                </a:solidFill>
                <a:latin typeface="Calibri"/>
                <a:cs typeface="Calibri"/>
              </a:rPr>
              <a:t>Output </a:t>
            </a:r>
            <a:r>
              <a:rPr dirty="0" sz="900" spc="55" b="1">
                <a:solidFill>
                  <a:srgbClr val="007F00"/>
                </a:solidFill>
                <a:latin typeface="Calibri"/>
                <a:cs typeface="Calibri"/>
              </a:rPr>
              <a:t>Queue contains:</a:t>
            </a:r>
            <a:r>
              <a:rPr dirty="0" sz="900" spc="50" b="1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900" spc="75" b="1">
                <a:solidFill>
                  <a:srgbClr val="007F00"/>
                </a:solidFill>
                <a:latin typeface="Calibri"/>
                <a:cs typeface="Calibri"/>
              </a:rPr>
              <a:t>—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97294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40"/>
              <a:t>Heapsort </a:t>
            </a:r>
            <a:r>
              <a:rPr dirty="0" spc="50"/>
              <a:t>Example: </a:t>
            </a:r>
            <a:r>
              <a:rPr dirty="0" spc="65"/>
              <a:t>Steps </a:t>
            </a:r>
            <a:r>
              <a:rPr dirty="0" spc="40"/>
              <a:t>2 </a:t>
            </a:r>
            <a:r>
              <a:rPr dirty="0" spc="-25"/>
              <a:t>&amp;</a:t>
            </a:r>
            <a:r>
              <a:rPr dirty="0" spc="50"/>
              <a:t> </a:t>
            </a:r>
            <a:r>
              <a:rPr dirty="0" spc="4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28213"/>
            <a:ext cx="3784600" cy="1215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Step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2: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710"/>
              </a:spcBef>
            </a:pPr>
            <a:r>
              <a:rPr dirty="0" sz="900" spc="50">
                <a:latin typeface="Calibri"/>
                <a:cs typeface="Calibri"/>
              </a:rPr>
              <a:t>Key </a:t>
            </a:r>
            <a:r>
              <a:rPr dirty="0" sz="900" spc="35" b="1">
                <a:solidFill>
                  <a:srgbClr val="007F00"/>
                </a:solidFill>
                <a:latin typeface="Calibri"/>
                <a:cs typeface="Calibri"/>
              </a:rPr>
              <a:t>6 </a:t>
            </a:r>
            <a:r>
              <a:rPr dirty="0" sz="900" spc="0">
                <a:latin typeface="Calibri"/>
                <a:cs typeface="Calibri"/>
              </a:rPr>
              <a:t>at the </a:t>
            </a:r>
            <a:r>
              <a:rPr dirty="0" sz="900" spc="-5">
                <a:latin typeface="Calibri"/>
                <a:cs typeface="Calibri"/>
              </a:rPr>
              <a:t>root of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T1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30">
                <a:latin typeface="Calibri"/>
                <a:cs typeface="Calibri"/>
              </a:rPr>
              <a:t>placed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-5">
                <a:latin typeface="Calibri"/>
                <a:cs typeface="Calibri"/>
              </a:rPr>
              <a:t>output </a:t>
            </a:r>
            <a:r>
              <a:rPr dirty="0" sz="900" spc="25">
                <a:latin typeface="Calibri"/>
                <a:cs typeface="Calibri"/>
              </a:rPr>
              <a:t>queue. Rightmost </a:t>
            </a:r>
            <a:r>
              <a:rPr dirty="0" sz="900" spc="15">
                <a:latin typeface="Calibri"/>
                <a:cs typeface="Calibri"/>
              </a:rPr>
              <a:t>leaf </a:t>
            </a:r>
            <a:r>
              <a:rPr dirty="0" sz="900" spc="0">
                <a:latin typeface="Calibri"/>
                <a:cs typeface="Calibri"/>
              </a:rPr>
              <a:t>at </a:t>
            </a:r>
            <a:r>
              <a:rPr dirty="0" sz="900" spc="-5">
                <a:latin typeface="Calibri"/>
                <a:cs typeface="Calibri"/>
              </a:rPr>
              <a:t>bottom  </a:t>
            </a:r>
            <a:r>
              <a:rPr dirty="0" sz="900" spc="5">
                <a:latin typeface="Calibri"/>
                <a:cs typeface="Calibri"/>
              </a:rPr>
              <a:t>level </a:t>
            </a:r>
            <a:r>
              <a:rPr dirty="0" sz="900" spc="25">
                <a:latin typeface="Calibri"/>
                <a:cs typeface="Calibri"/>
              </a:rPr>
              <a:t>detached,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5">
                <a:latin typeface="Calibri"/>
                <a:cs typeface="Calibri"/>
              </a:rPr>
              <a:t>its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35">
                <a:latin typeface="Calibri"/>
                <a:cs typeface="Calibri"/>
              </a:rPr>
              <a:t>3 </a:t>
            </a:r>
            <a:r>
              <a:rPr dirty="0" sz="900" spc="30">
                <a:latin typeface="Calibri"/>
                <a:cs typeface="Calibri"/>
              </a:rPr>
              <a:t>placed </a:t>
            </a:r>
            <a:r>
              <a:rPr dirty="0" sz="900" spc="0">
                <a:latin typeface="Calibri"/>
                <a:cs typeface="Calibri"/>
              </a:rPr>
              <a:t>at the </a:t>
            </a:r>
            <a:r>
              <a:rPr dirty="0" sz="900" spc="-5">
                <a:latin typeface="Calibri"/>
                <a:cs typeface="Calibri"/>
              </a:rPr>
              <a:t>root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5">
                <a:latin typeface="Calibri"/>
                <a:cs typeface="Calibri"/>
              </a:rPr>
              <a:t>get</a:t>
            </a:r>
            <a:r>
              <a:rPr dirty="0" sz="900" spc="165">
                <a:latin typeface="Calibri"/>
                <a:cs typeface="Calibri"/>
              </a:rPr>
              <a:t>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T2</a:t>
            </a:r>
            <a:r>
              <a:rPr dirty="0" sz="900" spc="5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Step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3:</a:t>
            </a:r>
            <a:endParaRPr sz="900">
              <a:latin typeface="Calibri"/>
              <a:cs typeface="Calibri"/>
            </a:endParaRPr>
          </a:p>
          <a:p>
            <a:pPr marL="12700" marR="320675">
              <a:lnSpc>
                <a:spcPct val="101000"/>
              </a:lnSpc>
              <a:spcBef>
                <a:spcPts val="710"/>
              </a:spcBef>
            </a:pP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T2 </a:t>
            </a:r>
            <a:r>
              <a:rPr dirty="0" sz="900" spc="15">
                <a:latin typeface="Calibri"/>
                <a:cs typeface="Calibri"/>
              </a:rPr>
              <a:t>converted </a:t>
            </a:r>
            <a:r>
              <a:rPr dirty="0" sz="900" spc="40">
                <a:latin typeface="Calibri"/>
                <a:cs typeface="Calibri"/>
              </a:rPr>
              <a:t>back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T3 </a:t>
            </a:r>
            <a:r>
              <a:rPr dirty="0" sz="900" spc="15">
                <a:latin typeface="Calibri"/>
                <a:cs typeface="Calibri"/>
              </a:rPr>
              <a:t>by </a:t>
            </a:r>
            <a:r>
              <a:rPr dirty="0" sz="900" spc="25">
                <a:latin typeface="Calibri"/>
                <a:cs typeface="Calibri"/>
              </a:rPr>
              <a:t>applying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sift-up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-5">
                <a:latin typeface="Calibri"/>
                <a:cs typeface="Calibri"/>
              </a:rPr>
              <a:t>root </a:t>
            </a:r>
            <a:r>
              <a:rPr dirty="0" sz="900" spc="25">
                <a:latin typeface="Calibri"/>
                <a:cs typeface="Calibri"/>
              </a:rPr>
              <a:t>node 3, </a:t>
            </a:r>
            <a:r>
              <a:rPr dirty="0" sz="900" spc="10">
                <a:latin typeface="Calibri"/>
                <a:cs typeface="Calibri"/>
              </a:rPr>
              <a:t>i.e.  </a:t>
            </a:r>
            <a:r>
              <a:rPr dirty="0" sz="900" spc="25">
                <a:latin typeface="Calibri"/>
                <a:cs typeface="Calibri"/>
              </a:rPr>
              <a:t>swapping </a:t>
            </a:r>
            <a:r>
              <a:rPr dirty="0" sz="900" spc="35">
                <a:latin typeface="Calibri"/>
                <a:cs typeface="Calibri"/>
              </a:rPr>
              <a:t>3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35">
                <a:latin typeface="Calibri"/>
                <a:cs typeface="Calibri"/>
              </a:rPr>
              <a:t>5 </a:t>
            </a:r>
            <a:r>
              <a:rPr dirty="0" sz="900" spc="140">
                <a:latin typeface="Calibri"/>
                <a:cs typeface="Calibri"/>
              </a:rPr>
              <a:t>(</a:t>
            </a:r>
            <a:r>
              <a:rPr dirty="0" sz="900" spc="140" i="1">
                <a:latin typeface="Calibri"/>
                <a:cs typeface="Calibri"/>
              </a:rPr>
              <a:t>≥</a:t>
            </a:r>
            <a:r>
              <a:rPr dirty="0" sz="900" spc="114" i="1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4).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93" y="2727894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69">
                <a:moveTo>
                  <a:pt x="0" y="216692"/>
                </a:moveTo>
                <a:lnTo>
                  <a:pt x="216689" y="216692"/>
                </a:lnTo>
                <a:lnTo>
                  <a:pt x="216689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0828" y="2294512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69">
                <a:moveTo>
                  <a:pt x="0" y="216692"/>
                </a:moveTo>
                <a:lnTo>
                  <a:pt x="216692" y="216692"/>
                </a:lnTo>
                <a:lnTo>
                  <a:pt x="216692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5865" y="2727894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69">
                <a:moveTo>
                  <a:pt x="0" y="216692"/>
                </a:moveTo>
                <a:lnTo>
                  <a:pt x="216689" y="216692"/>
                </a:lnTo>
                <a:lnTo>
                  <a:pt x="216689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90977" y="2294512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69">
                <a:moveTo>
                  <a:pt x="0" y="216692"/>
                </a:moveTo>
                <a:lnTo>
                  <a:pt x="216692" y="216692"/>
                </a:lnTo>
                <a:lnTo>
                  <a:pt x="216692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40900" y="1861127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69">
                <a:moveTo>
                  <a:pt x="0" y="216692"/>
                </a:moveTo>
                <a:lnTo>
                  <a:pt x="216689" y="216692"/>
                </a:lnTo>
                <a:lnTo>
                  <a:pt x="216689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67697" y="2727894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69">
                <a:moveTo>
                  <a:pt x="0" y="216692"/>
                </a:moveTo>
                <a:lnTo>
                  <a:pt x="216692" y="216692"/>
                </a:lnTo>
                <a:lnTo>
                  <a:pt x="216692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92732" y="2294512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69">
                <a:moveTo>
                  <a:pt x="0" y="216692"/>
                </a:moveTo>
                <a:lnTo>
                  <a:pt x="216689" y="216692"/>
                </a:lnTo>
                <a:lnTo>
                  <a:pt x="216689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17766" y="2727894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69">
                <a:moveTo>
                  <a:pt x="0" y="216692"/>
                </a:moveTo>
                <a:lnTo>
                  <a:pt x="216689" y="216692"/>
                </a:lnTo>
                <a:lnTo>
                  <a:pt x="216689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42801" y="1861127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69">
                <a:moveTo>
                  <a:pt x="0" y="216692"/>
                </a:moveTo>
                <a:lnTo>
                  <a:pt x="216692" y="216692"/>
                </a:lnTo>
                <a:lnTo>
                  <a:pt x="216692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92878" y="2294512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69">
                <a:moveTo>
                  <a:pt x="0" y="216692"/>
                </a:moveTo>
                <a:lnTo>
                  <a:pt x="216689" y="216692"/>
                </a:lnTo>
                <a:lnTo>
                  <a:pt x="216689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25967" y="1969472"/>
            <a:ext cx="725170" cy="0"/>
          </a:xfrm>
          <a:custGeom>
            <a:avLst/>
            <a:gdLst/>
            <a:ahLst/>
            <a:cxnLst/>
            <a:rect l="l" t="t" r="r" b="b"/>
            <a:pathLst>
              <a:path w="725169" h="0">
                <a:moveTo>
                  <a:pt x="0" y="0"/>
                </a:moveTo>
                <a:lnTo>
                  <a:pt x="724711" y="0"/>
                </a:lnTo>
              </a:path>
            </a:pathLst>
          </a:custGeom>
          <a:ln w="2889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64006" y="1918913"/>
            <a:ext cx="101118" cy="10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9175" y="2077820"/>
            <a:ext cx="542290" cy="217170"/>
          </a:xfrm>
          <a:custGeom>
            <a:avLst/>
            <a:gdLst/>
            <a:ahLst/>
            <a:cxnLst/>
            <a:rect l="l" t="t" r="r" b="b"/>
            <a:pathLst>
              <a:path w="542290" h="217169">
                <a:moveTo>
                  <a:pt x="541725" y="0"/>
                </a:moveTo>
                <a:lnTo>
                  <a:pt x="0" y="216692"/>
                </a:lnTo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57595" y="2077820"/>
            <a:ext cx="542290" cy="217170"/>
          </a:xfrm>
          <a:custGeom>
            <a:avLst/>
            <a:gdLst/>
            <a:ahLst/>
            <a:cxnLst/>
            <a:rect l="l" t="t" r="r" b="b"/>
            <a:pathLst>
              <a:path w="542289" h="217169">
                <a:moveTo>
                  <a:pt x="0" y="0"/>
                </a:moveTo>
                <a:lnTo>
                  <a:pt x="541721" y="216692"/>
                </a:lnTo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4138" y="2511205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69">
                <a:moveTo>
                  <a:pt x="216689" y="0"/>
                </a:moveTo>
                <a:lnTo>
                  <a:pt x="0" y="216689"/>
                </a:lnTo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7520" y="2511205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69">
                <a:moveTo>
                  <a:pt x="216689" y="216689"/>
                </a:moveTo>
                <a:lnTo>
                  <a:pt x="0" y="0"/>
                </a:lnTo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01079" y="2077820"/>
            <a:ext cx="542290" cy="217170"/>
          </a:xfrm>
          <a:custGeom>
            <a:avLst/>
            <a:gdLst/>
            <a:ahLst/>
            <a:cxnLst/>
            <a:rect l="l" t="t" r="r" b="b"/>
            <a:pathLst>
              <a:path w="542289" h="217169">
                <a:moveTo>
                  <a:pt x="541721" y="0"/>
                </a:moveTo>
                <a:lnTo>
                  <a:pt x="0" y="216692"/>
                </a:lnTo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59496" y="2077820"/>
            <a:ext cx="542290" cy="217170"/>
          </a:xfrm>
          <a:custGeom>
            <a:avLst/>
            <a:gdLst/>
            <a:ahLst/>
            <a:cxnLst/>
            <a:rect l="l" t="t" r="r" b="b"/>
            <a:pathLst>
              <a:path w="542289" h="217169">
                <a:moveTo>
                  <a:pt x="0" y="0"/>
                </a:moveTo>
                <a:lnTo>
                  <a:pt x="541729" y="216692"/>
                </a:lnTo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76037" y="2511205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69">
                <a:moveTo>
                  <a:pt x="216694" y="0"/>
                </a:moveTo>
                <a:lnTo>
                  <a:pt x="0" y="216689"/>
                </a:lnTo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09419" y="2511205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69">
                <a:moveTo>
                  <a:pt x="216694" y="216689"/>
                </a:moveTo>
                <a:lnTo>
                  <a:pt x="0" y="0"/>
                </a:lnTo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32547" y="2756011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3159771"/>
            <a:ext cx="2417445" cy="30607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900" spc="35" b="1">
                <a:solidFill>
                  <a:srgbClr val="007F00"/>
                </a:solidFill>
                <a:latin typeface="Calibri"/>
                <a:cs typeface="Calibri"/>
              </a:rPr>
              <a:t>Output </a:t>
            </a:r>
            <a:r>
              <a:rPr dirty="0" sz="900" spc="55" b="1">
                <a:solidFill>
                  <a:srgbClr val="007F00"/>
                </a:solidFill>
                <a:latin typeface="Calibri"/>
                <a:cs typeface="Calibri"/>
              </a:rPr>
              <a:t>Queue contains:</a:t>
            </a:r>
            <a:r>
              <a:rPr dirty="0" sz="900" spc="80" b="1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900" spc="35" b="1">
                <a:solidFill>
                  <a:srgbClr val="007F00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600" spc="50" b="1">
                <a:latin typeface="Calibri"/>
                <a:cs typeface="Calibri"/>
              </a:rPr>
              <a:t>5SENG003W </a:t>
            </a:r>
            <a:r>
              <a:rPr dirty="0" sz="600" spc="35" b="1">
                <a:latin typeface="Calibri"/>
                <a:cs typeface="Calibri"/>
              </a:rPr>
              <a:t>Lecture </a:t>
            </a:r>
            <a:r>
              <a:rPr dirty="0" sz="600" spc="25" b="1">
                <a:latin typeface="Calibri"/>
                <a:cs typeface="Calibri"/>
              </a:rPr>
              <a:t>6: </a:t>
            </a:r>
            <a:r>
              <a:rPr dirty="0" sz="600" spc="50" b="1">
                <a:latin typeface="Calibri"/>
                <a:cs typeface="Calibri"/>
              </a:rPr>
              <a:t>Stacks, </a:t>
            </a:r>
            <a:r>
              <a:rPr dirty="0" sz="600" spc="40" b="1">
                <a:latin typeface="Calibri"/>
                <a:cs typeface="Calibri"/>
              </a:rPr>
              <a:t>Queues </a:t>
            </a:r>
            <a:r>
              <a:rPr dirty="0" sz="600" spc="0" b="1">
                <a:latin typeface="Calibri"/>
                <a:cs typeface="Calibri"/>
              </a:rPr>
              <a:t>&amp; </a:t>
            </a:r>
            <a:r>
              <a:rPr dirty="0" sz="600" spc="25" b="1">
                <a:latin typeface="Calibri"/>
                <a:cs typeface="Calibri"/>
              </a:rPr>
              <a:t>Priority </a:t>
            </a:r>
            <a:r>
              <a:rPr dirty="0" sz="600" spc="40" b="1">
                <a:latin typeface="Calibri"/>
                <a:cs typeface="Calibri"/>
              </a:rPr>
              <a:t>Queues</a:t>
            </a:r>
            <a:r>
              <a:rPr dirty="0" sz="600" spc="75" b="1">
                <a:latin typeface="Calibri"/>
                <a:cs typeface="Calibri"/>
              </a:rPr>
              <a:t> </a:t>
            </a:r>
            <a:r>
              <a:rPr dirty="0" sz="600" spc="35" b="1">
                <a:latin typeface="Calibri"/>
                <a:cs typeface="Calibri"/>
              </a:rPr>
              <a:t>(Heaps)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53</a:t>
            </a:fld>
            <a:r>
              <a:rPr dirty="0" spc="-5"/>
              <a:t>/57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57581" y="2322629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82616" y="2756011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57728" y="2322629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07659" y="1889247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34448" y="2756011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59482" y="2322629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84517" y="2756011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09552" y="1889247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59629" y="2322629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6470" y="1849755"/>
            <a:ext cx="44323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solidFill>
                  <a:srgbClr val="0000FF"/>
                </a:solidFill>
                <a:latin typeface="Times New Roman"/>
                <a:cs typeface="Times New Roman"/>
              </a:rPr>
              <a:t>T2 −</a:t>
            </a:r>
            <a:r>
              <a:rPr dirty="0" sz="850" spc="-8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50" spc="-5" b="1">
                <a:solidFill>
                  <a:srgbClr val="0000FF"/>
                </a:solidFill>
                <a:latin typeface="Times New Roman"/>
                <a:cs typeface="Times New Roman"/>
              </a:rPr>
              <a:t>tree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55136" y="1849755"/>
            <a:ext cx="48514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solidFill>
                  <a:srgbClr val="0000FF"/>
                </a:solidFill>
                <a:latin typeface="Times New Roman"/>
                <a:cs typeface="Times New Roman"/>
              </a:rPr>
              <a:t>T3 −</a:t>
            </a:r>
            <a:r>
              <a:rPr dirty="0" sz="850" spc="-8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50" spc="-5" b="1">
                <a:solidFill>
                  <a:srgbClr val="0000FF"/>
                </a:solidFill>
                <a:latin typeface="Times New Roman"/>
                <a:cs typeface="Times New Roman"/>
              </a:rPr>
              <a:t>heap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97294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40"/>
              <a:t>Heapsort </a:t>
            </a:r>
            <a:r>
              <a:rPr dirty="0" spc="50"/>
              <a:t>Example: </a:t>
            </a:r>
            <a:r>
              <a:rPr dirty="0" spc="65"/>
              <a:t>Steps </a:t>
            </a:r>
            <a:r>
              <a:rPr dirty="0" spc="40"/>
              <a:t>4 </a:t>
            </a:r>
            <a:r>
              <a:rPr dirty="0" spc="-25"/>
              <a:t>&amp;</a:t>
            </a:r>
            <a:r>
              <a:rPr dirty="0" spc="50"/>
              <a:t> </a:t>
            </a:r>
            <a:r>
              <a:rPr dirty="0" spc="4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28213"/>
            <a:ext cx="3793490" cy="1215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Step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4:</a:t>
            </a:r>
            <a:endParaRPr sz="900">
              <a:latin typeface="Calibri"/>
              <a:cs typeface="Calibri"/>
            </a:endParaRPr>
          </a:p>
          <a:p>
            <a:pPr marL="12700" marR="159385">
              <a:lnSpc>
                <a:spcPct val="101000"/>
              </a:lnSpc>
              <a:spcBef>
                <a:spcPts val="710"/>
              </a:spcBef>
            </a:pPr>
            <a:r>
              <a:rPr dirty="0" sz="900" spc="50">
                <a:latin typeface="Calibri"/>
                <a:cs typeface="Calibri"/>
              </a:rPr>
              <a:t>Key </a:t>
            </a:r>
            <a:r>
              <a:rPr dirty="0" sz="900" spc="35" b="1">
                <a:solidFill>
                  <a:srgbClr val="007F00"/>
                </a:solidFill>
                <a:latin typeface="Calibri"/>
                <a:cs typeface="Calibri"/>
              </a:rPr>
              <a:t>5 </a:t>
            </a:r>
            <a:r>
              <a:rPr dirty="0" sz="900" spc="0">
                <a:latin typeface="Calibri"/>
                <a:cs typeface="Calibri"/>
              </a:rPr>
              <a:t>at the </a:t>
            </a:r>
            <a:r>
              <a:rPr dirty="0" sz="900" spc="-5">
                <a:latin typeface="Calibri"/>
                <a:cs typeface="Calibri"/>
              </a:rPr>
              <a:t>root </a:t>
            </a:r>
            <a:r>
              <a:rPr dirty="0" sz="900" spc="30">
                <a:latin typeface="Calibri"/>
                <a:cs typeface="Calibri"/>
              </a:rPr>
              <a:t>placed </a:t>
            </a:r>
            <a:r>
              <a:rPr dirty="0" sz="900" spc="15">
                <a:latin typeface="Calibri"/>
                <a:cs typeface="Calibri"/>
              </a:rPr>
              <a:t>on </a:t>
            </a:r>
            <a:r>
              <a:rPr dirty="0" sz="900" spc="-5">
                <a:latin typeface="Calibri"/>
                <a:cs typeface="Calibri"/>
              </a:rPr>
              <a:t>output </a:t>
            </a:r>
            <a:r>
              <a:rPr dirty="0" sz="900" spc="25">
                <a:latin typeface="Calibri"/>
                <a:cs typeface="Calibri"/>
              </a:rPr>
              <a:t>queue. Rightmost </a:t>
            </a:r>
            <a:r>
              <a:rPr dirty="0" sz="900" spc="15">
                <a:latin typeface="Calibri"/>
                <a:cs typeface="Calibri"/>
              </a:rPr>
              <a:t>leaf </a:t>
            </a:r>
            <a:r>
              <a:rPr dirty="0" sz="900" spc="0">
                <a:latin typeface="Calibri"/>
                <a:cs typeface="Calibri"/>
              </a:rPr>
              <a:t>at </a:t>
            </a:r>
            <a:r>
              <a:rPr dirty="0" sz="900" spc="-5">
                <a:latin typeface="Calibri"/>
                <a:cs typeface="Calibri"/>
              </a:rPr>
              <a:t>bottom </a:t>
            </a:r>
            <a:r>
              <a:rPr dirty="0" sz="900" spc="5">
                <a:latin typeface="Calibri"/>
                <a:cs typeface="Calibri"/>
              </a:rPr>
              <a:t>level  </a:t>
            </a:r>
            <a:r>
              <a:rPr dirty="0" sz="900" spc="25">
                <a:latin typeface="Calibri"/>
                <a:cs typeface="Calibri"/>
              </a:rPr>
              <a:t>detached,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5">
                <a:latin typeface="Calibri"/>
                <a:cs typeface="Calibri"/>
              </a:rPr>
              <a:t>its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35">
                <a:latin typeface="Calibri"/>
                <a:cs typeface="Calibri"/>
              </a:rPr>
              <a:t>2 </a:t>
            </a:r>
            <a:r>
              <a:rPr dirty="0" sz="900" spc="30">
                <a:latin typeface="Calibri"/>
                <a:cs typeface="Calibri"/>
              </a:rPr>
              <a:t>placed </a:t>
            </a:r>
            <a:r>
              <a:rPr dirty="0" sz="900" spc="0">
                <a:latin typeface="Calibri"/>
                <a:cs typeface="Calibri"/>
              </a:rPr>
              <a:t>at the </a:t>
            </a:r>
            <a:r>
              <a:rPr dirty="0" sz="900">
                <a:latin typeface="Calibri"/>
                <a:cs typeface="Calibri"/>
              </a:rPr>
              <a:t>root,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25">
                <a:latin typeface="Calibri"/>
                <a:cs typeface="Calibri"/>
              </a:rPr>
              <a:t>give</a:t>
            </a:r>
            <a:r>
              <a:rPr dirty="0" sz="900" spc="125">
                <a:latin typeface="Calibri"/>
                <a:cs typeface="Calibri"/>
              </a:rPr>
              <a:t>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T4</a:t>
            </a:r>
            <a:r>
              <a:rPr dirty="0" sz="900" spc="5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Step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5: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710"/>
              </a:spcBef>
            </a:pP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T4 </a:t>
            </a:r>
            <a:r>
              <a:rPr dirty="0" sz="900" spc="15">
                <a:latin typeface="Calibri"/>
                <a:cs typeface="Calibri"/>
              </a:rPr>
              <a:t>converted </a:t>
            </a:r>
            <a:r>
              <a:rPr dirty="0" sz="900" spc="40">
                <a:latin typeface="Calibri"/>
                <a:cs typeface="Calibri"/>
              </a:rPr>
              <a:t>back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65" b="1">
                <a:solidFill>
                  <a:srgbClr val="0000FF"/>
                </a:solidFill>
                <a:latin typeface="Calibri"/>
                <a:cs typeface="Calibri"/>
              </a:rPr>
              <a:t>T5 </a:t>
            </a:r>
            <a:r>
              <a:rPr dirty="0" sz="900" spc="15">
                <a:latin typeface="Calibri"/>
                <a:cs typeface="Calibri"/>
              </a:rPr>
              <a:t>by </a:t>
            </a:r>
            <a:r>
              <a:rPr dirty="0" sz="900" spc="25">
                <a:latin typeface="Calibri"/>
                <a:cs typeface="Calibri"/>
              </a:rPr>
              <a:t>applying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sift-up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-5">
                <a:latin typeface="Calibri"/>
                <a:cs typeface="Calibri"/>
              </a:rPr>
              <a:t>root </a:t>
            </a:r>
            <a:r>
              <a:rPr dirty="0" sz="900" spc="25">
                <a:latin typeface="Calibri"/>
                <a:cs typeface="Calibri"/>
              </a:rPr>
              <a:t>2, </a:t>
            </a:r>
            <a:r>
              <a:rPr dirty="0" sz="900" spc="10">
                <a:latin typeface="Calibri"/>
                <a:cs typeface="Calibri"/>
              </a:rPr>
              <a:t>i.e. </a:t>
            </a:r>
            <a:r>
              <a:rPr dirty="0" sz="900" spc="25">
                <a:latin typeface="Calibri"/>
                <a:cs typeface="Calibri"/>
              </a:rPr>
              <a:t>swapping </a:t>
            </a:r>
            <a:r>
              <a:rPr dirty="0" sz="900" spc="35">
                <a:latin typeface="Calibri"/>
                <a:cs typeface="Calibri"/>
              </a:rPr>
              <a:t>2 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35">
                <a:latin typeface="Calibri"/>
                <a:cs typeface="Calibri"/>
              </a:rPr>
              <a:t>4 </a:t>
            </a:r>
            <a:r>
              <a:rPr dirty="0" sz="900" spc="140">
                <a:latin typeface="Calibri"/>
                <a:cs typeface="Calibri"/>
              </a:rPr>
              <a:t>(</a:t>
            </a:r>
            <a:r>
              <a:rPr dirty="0" sz="900" spc="140" i="1">
                <a:latin typeface="Calibri"/>
                <a:cs typeface="Calibri"/>
              </a:rPr>
              <a:t>≥</a:t>
            </a:r>
            <a:r>
              <a:rPr dirty="0" sz="900" spc="100" i="1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3).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93" y="2727894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69">
                <a:moveTo>
                  <a:pt x="0" y="216692"/>
                </a:moveTo>
                <a:lnTo>
                  <a:pt x="216689" y="216692"/>
                </a:lnTo>
                <a:lnTo>
                  <a:pt x="216689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0828" y="2294512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69">
                <a:moveTo>
                  <a:pt x="0" y="216692"/>
                </a:moveTo>
                <a:lnTo>
                  <a:pt x="216692" y="216692"/>
                </a:lnTo>
                <a:lnTo>
                  <a:pt x="216692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67697" y="2727894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69">
                <a:moveTo>
                  <a:pt x="0" y="216692"/>
                </a:moveTo>
                <a:lnTo>
                  <a:pt x="216692" y="216692"/>
                </a:lnTo>
                <a:lnTo>
                  <a:pt x="216692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92878" y="2294512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69">
                <a:moveTo>
                  <a:pt x="0" y="216692"/>
                </a:moveTo>
                <a:lnTo>
                  <a:pt x="216689" y="216692"/>
                </a:lnTo>
                <a:lnTo>
                  <a:pt x="216689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90977" y="2294512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69">
                <a:moveTo>
                  <a:pt x="0" y="216692"/>
                </a:moveTo>
                <a:lnTo>
                  <a:pt x="216692" y="216692"/>
                </a:lnTo>
                <a:lnTo>
                  <a:pt x="216692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40900" y="1861127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69">
                <a:moveTo>
                  <a:pt x="0" y="216692"/>
                </a:moveTo>
                <a:lnTo>
                  <a:pt x="216689" y="216692"/>
                </a:lnTo>
                <a:lnTo>
                  <a:pt x="216689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42801" y="1861127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69">
                <a:moveTo>
                  <a:pt x="0" y="216692"/>
                </a:moveTo>
                <a:lnTo>
                  <a:pt x="216692" y="216692"/>
                </a:lnTo>
                <a:lnTo>
                  <a:pt x="216692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92732" y="2294512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69">
                <a:moveTo>
                  <a:pt x="0" y="216692"/>
                </a:moveTo>
                <a:lnTo>
                  <a:pt x="216689" y="216692"/>
                </a:lnTo>
                <a:lnTo>
                  <a:pt x="216689" y="0"/>
                </a:lnTo>
                <a:lnTo>
                  <a:pt x="0" y="0"/>
                </a:lnTo>
                <a:lnTo>
                  <a:pt x="0" y="216692"/>
                </a:lnTo>
                <a:close/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25967" y="1969472"/>
            <a:ext cx="725170" cy="0"/>
          </a:xfrm>
          <a:custGeom>
            <a:avLst/>
            <a:gdLst/>
            <a:ahLst/>
            <a:cxnLst/>
            <a:rect l="l" t="t" r="r" b="b"/>
            <a:pathLst>
              <a:path w="725169" h="0">
                <a:moveTo>
                  <a:pt x="0" y="0"/>
                </a:moveTo>
                <a:lnTo>
                  <a:pt x="724711" y="0"/>
                </a:lnTo>
              </a:path>
            </a:pathLst>
          </a:custGeom>
          <a:ln w="2889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64006" y="1918913"/>
            <a:ext cx="101118" cy="10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9175" y="2077820"/>
            <a:ext cx="542290" cy="217170"/>
          </a:xfrm>
          <a:custGeom>
            <a:avLst/>
            <a:gdLst/>
            <a:ahLst/>
            <a:cxnLst/>
            <a:rect l="l" t="t" r="r" b="b"/>
            <a:pathLst>
              <a:path w="542290" h="217169">
                <a:moveTo>
                  <a:pt x="541725" y="0"/>
                </a:moveTo>
                <a:lnTo>
                  <a:pt x="0" y="216692"/>
                </a:lnTo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57595" y="2077820"/>
            <a:ext cx="542290" cy="217170"/>
          </a:xfrm>
          <a:custGeom>
            <a:avLst/>
            <a:gdLst/>
            <a:ahLst/>
            <a:cxnLst/>
            <a:rect l="l" t="t" r="r" b="b"/>
            <a:pathLst>
              <a:path w="542289" h="217169">
                <a:moveTo>
                  <a:pt x="0" y="0"/>
                </a:moveTo>
                <a:lnTo>
                  <a:pt x="541721" y="216692"/>
                </a:lnTo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4138" y="2511205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69">
                <a:moveTo>
                  <a:pt x="216689" y="0"/>
                </a:moveTo>
                <a:lnTo>
                  <a:pt x="0" y="216689"/>
                </a:lnTo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01079" y="2077820"/>
            <a:ext cx="542290" cy="217170"/>
          </a:xfrm>
          <a:custGeom>
            <a:avLst/>
            <a:gdLst/>
            <a:ahLst/>
            <a:cxnLst/>
            <a:rect l="l" t="t" r="r" b="b"/>
            <a:pathLst>
              <a:path w="542289" h="217169">
                <a:moveTo>
                  <a:pt x="541721" y="0"/>
                </a:moveTo>
                <a:lnTo>
                  <a:pt x="0" y="216692"/>
                </a:lnTo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59496" y="2077820"/>
            <a:ext cx="542290" cy="217170"/>
          </a:xfrm>
          <a:custGeom>
            <a:avLst/>
            <a:gdLst/>
            <a:ahLst/>
            <a:cxnLst/>
            <a:rect l="l" t="t" r="r" b="b"/>
            <a:pathLst>
              <a:path w="542289" h="217169">
                <a:moveTo>
                  <a:pt x="0" y="0"/>
                </a:moveTo>
                <a:lnTo>
                  <a:pt x="541729" y="216692"/>
                </a:lnTo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76037" y="2511205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69">
                <a:moveTo>
                  <a:pt x="216694" y="0"/>
                </a:moveTo>
                <a:lnTo>
                  <a:pt x="0" y="216689"/>
                </a:lnTo>
              </a:path>
            </a:pathLst>
          </a:custGeom>
          <a:ln w="3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32547" y="2756011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045367" y="3344384"/>
            <a:ext cx="215900" cy="12001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00" spc="0">
                <a:latin typeface="Calibri"/>
                <a:cs typeface="Calibri"/>
              </a:rPr>
              <a:t>54/57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7581" y="2322629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34448" y="2756011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59629" y="2322629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57720" y="2322629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07651" y="1889247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09552" y="1889247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9482" y="2322629"/>
            <a:ext cx="7937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6478" y="1849755"/>
            <a:ext cx="44323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solidFill>
                  <a:srgbClr val="0000FF"/>
                </a:solidFill>
                <a:latin typeface="Times New Roman"/>
                <a:cs typeface="Times New Roman"/>
              </a:rPr>
              <a:t>T4 −</a:t>
            </a:r>
            <a:r>
              <a:rPr dirty="0" sz="850" spc="-8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50" spc="-5" b="1">
                <a:solidFill>
                  <a:srgbClr val="0000FF"/>
                </a:solidFill>
                <a:latin typeface="Times New Roman"/>
                <a:cs typeface="Times New Roman"/>
              </a:rPr>
              <a:t>tree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55144" y="1849755"/>
            <a:ext cx="48514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" b="1">
                <a:solidFill>
                  <a:srgbClr val="0000FF"/>
                </a:solidFill>
                <a:latin typeface="Times New Roman"/>
                <a:cs typeface="Times New Roman"/>
              </a:rPr>
              <a:t>T5 −</a:t>
            </a:r>
            <a:r>
              <a:rPr dirty="0" sz="850" spc="-8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50" spc="-5" b="1">
                <a:solidFill>
                  <a:srgbClr val="0000FF"/>
                </a:solidFill>
                <a:latin typeface="Times New Roman"/>
                <a:cs typeface="Times New Roman"/>
              </a:rPr>
              <a:t>heap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7294" y="3153963"/>
            <a:ext cx="15519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5" b="1">
                <a:solidFill>
                  <a:srgbClr val="007F00"/>
                </a:solidFill>
                <a:latin typeface="Calibri"/>
                <a:cs typeface="Calibri"/>
              </a:rPr>
              <a:t>Output </a:t>
            </a:r>
            <a:r>
              <a:rPr dirty="0" sz="900" spc="55" b="1">
                <a:solidFill>
                  <a:srgbClr val="007F00"/>
                </a:solidFill>
                <a:latin typeface="Calibri"/>
                <a:cs typeface="Calibri"/>
              </a:rPr>
              <a:t>Queue contains: </a:t>
            </a:r>
            <a:r>
              <a:rPr dirty="0" sz="900" spc="25" b="1">
                <a:solidFill>
                  <a:srgbClr val="007F00"/>
                </a:solidFill>
                <a:latin typeface="Calibri"/>
                <a:cs typeface="Calibri"/>
              </a:rPr>
              <a:t>6,</a:t>
            </a:r>
            <a:r>
              <a:rPr dirty="0" sz="900" spc="40" b="1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900" spc="35" b="1">
                <a:solidFill>
                  <a:srgbClr val="007F00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96532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40"/>
              <a:t>Heapsort </a:t>
            </a:r>
            <a:r>
              <a:rPr dirty="0" spc="50"/>
              <a:t>Example: </a:t>
            </a:r>
            <a:r>
              <a:rPr dirty="0" spc="55"/>
              <a:t>Step </a:t>
            </a:r>
            <a:r>
              <a:rPr dirty="0" spc="40"/>
              <a:t>6 </a:t>
            </a:r>
            <a:r>
              <a:rPr dirty="0" spc="50"/>
              <a:t>–</a:t>
            </a:r>
            <a:r>
              <a:rPr dirty="0" spc="60"/>
              <a:t> </a:t>
            </a:r>
            <a:r>
              <a:rPr dirty="0" spc="4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71876"/>
            <a:ext cx="3881120" cy="1443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75" b="1">
                <a:solidFill>
                  <a:srgbClr val="0000FF"/>
                </a:solidFill>
                <a:latin typeface="Calibri"/>
                <a:cs typeface="Calibri"/>
              </a:rPr>
              <a:t>Steps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6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–</a:t>
            </a:r>
            <a:r>
              <a:rPr dirty="0" sz="9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9:</a:t>
            </a:r>
            <a:endParaRPr sz="900">
              <a:latin typeface="Calibri"/>
              <a:cs typeface="Calibri"/>
            </a:endParaRPr>
          </a:p>
          <a:p>
            <a:pPr marL="12700" marR="128905">
              <a:lnSpc>
                <a:spcPct val="101000"/>
              </a:lnSpc>
              <a:spcBef>
                <a:spcPts val="710"/>
              </a:spcBef>
            </a:pPr>
            <a:r>
              <a:rPr dirty="0" sz="900" spc="35">
                <a:latin typeface="Calibri"/>
                <a:cs typeface="Calibri"/>
              </a:rPr>
              <a:t>Repeatedly </a:t>
            </a:r>
            <a:r>
              <a:rPr dirty="0" sz="900" spc="25">
                <a:latin typeface="Calibri"/>
                <a:cs typeface="Calibri"/>
              </a:rPr>
              <a:t>apply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-15">
                <a:latin typeface="Calibri"/>
                <a:cs typeface="Calibri"/>
              </a:rPr>
              <a:t>two </a:t>
            </a:r>
            <a:r>
              <a:rPr dirty="0" sz="900" spc="55">
                <a:latin typeface="Calibri"/>
                <a:cs typeface="Calibri"/>
              </a:rPr>
              <a:t>phases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sorting </a:t>
            </a:r>
            <a:r>
              <a:rPr dirty="0" sz="900" spc="40">
                <a:latin typeface="Calibri"/>
                <a:cs typeface="Calibri"/>
              </a:rPr>
              <a:t>process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25">
                <a:latin typeface="Calibri"/>
                <a:cs typeface="Calibri"/>
              </a:rPr>
              <a:t>end </a:t>
            </a:r>
            <a:r>
              <a:rPr dirty="0" sz="900" spc="25">
                <a:latin typeface="Calibri"/>
                <a:cs typeface="Calibri"/>
              </a:rPr>
              <a:t>up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0">
                <a:latin typeface="Calibri"/>
                <a:cs typeface="Calibri"/>
              </a:rPr>
              <a:t>the  following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state: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35" b="1">
                <a:solidFill>
                  <a:srgbClr val="007F00"/>
                </a:solidFill>
                <a:latin typeface="Calibri"/>
                <a:cs typeface="Calibri"/>
              </a:rPr>
              <a:t>Output </a:t>
            </a:r>
            <a:r>
              <a:rPr dirty="0" sz="900" spc="55" b="1">
                <a:solidFill>
                  <a:srgbClr val="007F00"/>
                </a:solidFill>
                <a:latin typeface="Calibri"/>
                <a:cs typeface="Calibri"/>
              </a:rPr>
              <a:t>Queue contains: </a:t>
            </a:r>
            <a:r>
              <a:rPr dirty="0" sz="900" spc="25" b="1">
                <a:solidFill>
                  <a:srgbClr val="007F00"/>
                </a:solidFill>
                <a:latin typeface="Calibri"/>
                <a:cs typeface="Calibri"/>
              </a:rPr>
              <a:t>6, 5, 4,</a:t>
            </a:r>
            <a:r>
              <a:rPr dirty="0" sz="900" spc="110" b="1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900" spc="35" b="1">
                <a:solidFill>
                  <a:srgbClr val="007F00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Step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10: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25">
                <a:latin typeface="Calibri"/>
                <a:cs typeface="Calibri"/>
              </a:rPr>
              <a:t>From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T9</a:t>
            </a:r>
            <a:r>
              <a:rPr dirty="0" sz="900" spc="50">
                <a:latin typeface="Calibri"/>
                <a:cs typeface="Calibri"/>
              </a:rPr>
              <a:t>, </a:t>
            </a:r>
            <a:r>
              <a:rPr dirty="0" sz="900" spc="-5">
                <a:latin typeface="Calibri"/>
                <a:cs typeface="Calibri"/>
              </a:rPr>
              <a:t>root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35">
                <a:latin typeface="Calibri"/>
                <a:cs typeface="Calibri"/>
              </a:rPr>
              <a:t>2 </a:t>
            </a:r>
            <a:r>
              <a:rPr dirty="0" sz="900" spc="25">
                <a:latin typeface="Calibri"/>
                <a:cs typeface="Calibri"/>
              </a:rPr>
              <a:t>queued. </a:t>
            </a:r>
            <a:r>
              <a:rPr dirty="0" sz="900" spc="50">
                <a:latin typeface="Calibri"/>
                <a:cs typeface="Calibri"/>
              </a:rPr>
              <a:t>Last </a:t>
            </a:r>
            <a:r>
              <a:rPr dirty="0" sz="900" spc="15">
                <a:latin typeface="Calibri"/>
                <a:cs typeface="Calibri"/>
              </a:rPr>
              <a:t>leaf </a:t>
            </a:r>
            <a:r>
              <a:rPr dirty="0" sz="900" spc="10">
                <a:latin typeface="Calibri"/>
                <a:cs typeface="Calibri"/>
              </a:rPr>
              <a:t>(i.e. </a:t>
            </a:r>
            <a:r>
              <a:rPr dirty="0" sz="900" spc="25">
                <a:latin typeface="Calibri"/>
                <a:cs typeface="Calibri"/>
              </a:rPr>
              <a:t>key 1) detached, </a:t>
            </a:r>
            <a:r>
              <a:rPr dirty="0" sz="900" spc="10">
                <a:latin typeface="Calibri"/>
                <a:cs typeface="Calibri"/>
              </a:rPr>
              <a:t>etc, </a:t>
            </a:r>
            <a:r>
              <a:rPr dirty="0" sz="900" spc="-15">
                <a:latin typeface="Calibri"/>
                <a:cs typeface="Calibri"/>
              </a:rPr>
              <a:t>to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give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T10</a:t>
            </a:r>
            <a:r>
              <a:rPr dirty="0" sz="900" spc="5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5597" y="1876601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69" h="204469">
                <a:moveTo>
                  <a:pt x="0" y="204100"/>
                </a:moveTo>
                <a:lnTo>
                  <a:pt x="204100" y="204100"/>
                </a:lnTo>
                <a:lnTo>
                  <a:pt x="204100" y="0"/>
                </a:lnTo>
                <a:lnTo>
                  <a:pt x="0" y="0"/>
                </a:lnTo>
                <a:lnTo>
                  <a:pt x="0" y="204100"/>
                </a:lnTo>
                <a:close/>
              </a:path>
            </a:pathLst>
          </a:custGeom>
          <a:ln w="3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57734" y="1902346"/>
            <a:ext cx="7620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5" b="1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55</a:t>
            </a:fld>
            <a:r>
              <a:rPr dirty="0" spc="-5"/>
              <a:t>/57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91014" y="1865156"/>
            <a:ext cx="508634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5" b="1">
                <a:solidFill>
                  <a:srgbClr val="0000FF"/>
                </a:solidFill>
                <a:latin typeface="Times New Roman"/>
                <a:cs typeface="Times New Roman"/>
              </a:rPr>
              <a:t>T10 −</a:t>
            </a:r>
            <a:r>
              <a:rPr dirty="0" sz="800" spc="-7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00" spc="-5" b="1">
                <a:solidFill>
                  <a:srgbClr val="0000FF"/>
                </a:solidFill>
                <a:latin typeface="Times New Roman"/>
                <a:cs typeface="Times New Roman"/>
              </a:rPr>
              <a:t>heap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174285"/>
            <a:ext cx="3584575" cy="1076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5" b="1">
                <a:solidFill>
                  <a:srgbClr val="007F00"/>
                </a:solidFill>
                <a:latin typeface="Calibri"/>
                <a:cs typeface="Calibri"/>
              </a:rPr>
              <a:t>Output </a:t>
            </a:r>
            <a:r>
              <a:rPr dirty="0" sz="900" spc="55" b="1">
                <a:solidFill>
                  <a:srgbClr val="007F00"/>
                </a:solidFill>
                <a:latin typeface="Calibri"/>
                <a:cs typeface="Calibri"/>
              </a:rPr>
              <a:t>Queue contains: </a:t>
            </a:r>
            <a:r>
              <a:rPr dirty="0" sz="900" spc="25" b="1">
                <a:solidFill>
                  <a:srgbClr val="007F00"/>
                </a:solidFill>
                <a:latin typeface="Calibri"/>
                <a:cs typeface="Calibri"/>
              </a:rPr>
              <a:t>6, 5, 4, 3,</a:t>
            </a:r>
            <a:r>
              <a:rPr dirty="0" sz="900" spc="130" b="1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900" spc="35" b="1">
                <a:solidFill>
                  <a:srgbClr val="007F00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55" b="1">
                <a:solidFill>
                  <a:srgbClr val="0000FF"/>
                </a:solidFill>
                <a:latin typeface="Calibri"/>
                <a:cs typeface="Calibri"/>
              </a:rPr>
              <a:t>Final </a:t>
            </a: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Step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11: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705"/>
              </a:spcBef>
            </a:pPr>
            <a:r>
              <a:rPr dirty="0" sz="900" spc="55" b="1">
                <a:solidFill>
                  <a:srgbClr val="0000FF"/>
                </a:solidFill>
                <a:latin typeface="Calibri"/>
                <a:cs typeface="Calibri"/>
              </a:rPr>
              <a:t>T10 </a:t>
            </a:r>
            <a:r>
              <a:rPr dirty="0" sz="900" spc="30">
                <a:latin typeface="Calibri"/>
                <a:cs typeface="Calibri"/>
              </a:rPr>
              <a:t>Root </a:t>
            </a:r>
            <a:r>
              <a:rPr dirty="0" sz="900" spc="25">
                <a:latin typeface="Calibri"/>
                <a:cs typeface="Calibri"/>
              </a:rPr>
              <a:t>key </a:t>
            </a:r>
            <a:r>
              <a:rPr dirty="0" sz="900" spc="35">
                <a:latin typeface="Calibri"/>
                <a:cs typeface="Calibri"/>
              </a:rPr>
              <a:t>1 </a:t>
            </a:r>
            <a:r>
              <a:rPr dirty="0" sz="900" spc="0">
                <a:latin typeface="Calibri"/>
                <a:cs typeface="Calibri"/>
              </a:rPr>
              <a:t>in the tree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25">
                <a:latin typeface="Calibri"/>
                <a:cs typeface="Calibri"/>
              </a:rPr>
              <a:t>already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5">
                <a:latin typeface="Calibri"/>
                <a:cs typeface="Calibri"/>
              </a:rPr>
              <a:t>heap </a:t>
            </a:r>
            <a:r>
              <a:rPr dirty="0" sz="900" spc="15">
                <a:latin typeface="Calibri"/>
                <a:cs typeface="Calibri"/>
              </a:rPr>
              <a:t>which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5">
                <a:latin typeface="Calibri"/>
                <a:cs typeface="Calibri"/>
              </a:rPr>
              <a:t>then </a:t>
            </a:r>
            <a:r>
              <a:rPr dirty="0" sz="900" spc="-5">
                <a:latin typeface="Calibri"/>
                <a:cs typeface="Calibri"/>
              </a:rPr>
              <a:t>output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  </a:t>
            </a:r>
            <a:r>
              <a:rPr dirty="0" sz="900" spc="25">
                <a:latin typeface="Calibri"/>
                <a:cs typeface="Calibri"/>
              </a:rPr>
              <a:t>queue,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25">
                <a:latin typeface="Calibri"/>
                <a:cs typeface="Calibri"/>
              </a:rPr>
              <a:t>give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40" b="1">
                <a:solidFill>
                  <a:srgbClr val="FF0000"/>
                </a:solidFill>
                <a:latin typeface="Calibri"/>
                <a:cs typeface="Calibri"/>
              </a:rPr>
              <a:t>empty </a:t>
            </a:r>
            <a:r>
              <a:rPr dirty="0" sz="900" spc="0">
                <a:latin typeface="Calibri"/>
                <a:cs typeface="Calibri"/>
              </a:rPr>
              <a:t>tree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T11</a:t>
            </a:r>
            <a:r>
              <a:rPr dirty="0" sz="900" spc="50">
                <a:latin typeface="Calibri"/>
                <a:cs typeface="Calibri"/>
              </a:rPr>
              <a:t>, </a:t>
            </a:r>
            <a:r>
              <a:rPr dirty="0" sz="900" spc="15">
                <a:latin typeface="Calibri"/>
                <a:cs typeface="Calibri"/>
              </a:rPr>
              <a:t>which terminates</a:t>
            </a:r>
            <a:r>
              <a:rPr dirty="0" sz="900" spc="5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Heapsort.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85" b="1">
                <a:solidFill>
                  <a:srgbClr val="007F00"/>
                </a:solidFill>
                <a:latin typeface="Calibri"/>
                <a:cs typeface="Calibri"/>
              </a:rPr>
              <a:t>FINAL </a:t>
            </a:r>
            <a:r>
              <a:rPr dirty="0" sz="900" spc="35" b="1">
                <a:solidFill>
                  <a:srgbClr val="007F00"/>
                </a:solidFill>
                <a:latin typeface="Calibri"/>
                <a:cs typeface="Calibri"/>
              </a:rPr>
              <a:t>Output </a:t>
            </a:r>
            <a:r>
              <a:rPr dirty="0" sz="900" spc="55" b="1">
                <a:solidFill>
                  <a:srgbClr val="007F00"/>
                </a:solidFill>
                <a:latin typeface="Calibri"/>
                <a:cs typeface="Calibri"/>
              </a:rPr>
              <a:t>Queue contains: </a:t>
            </a:r>
            <a:r>
              <a:rPr dirty="0" sz="900" spc="25" b="1">
                <a:solidFill>
                  <a:srgbClr val="007F00"/>
                </a:solidFill>
                <a:latin typeface="Calibri"/>
                <a:cs typeface="Calibri"/>
              </a:rPr>
              <a:t>6, 5, 4, 3, 2,</a:t>
            </a:r>
            <a:r>
              <a:rPr dirty="0" sz="900" spc="110" b="1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007F00"/>
                </a:solidFill>
                <a:latin typeface="Calibri"/>
                <a:cs typeface="Calibri"/>
              </a:rPr>
              <a:t>1</a:t>
            </a:r>
            <a:r>
              <a:rPr dirty="0" sz="900" spc="2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212788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40"/>
              <a:t>Heapsort </a:t>
            </a:r>
            <a:r>
              <a:rPr dirty="0" spc="50"/>
              <a:t>– </a:t>
            </a:r>
            <a:r>
              <a:rPr dirty="0" spc="10"/>
              <a:t>Implementation</a:t>
            </a:r>
            <a:r>
              <a:rPr dirty="0"/>
              <a:t> </a:t>
            </a:r>
            <a:r>
              <a:rPr dirty="0" spc="35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293771"/>
            <a:ext cx="28892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5">
                <a:latin typeface="Calibri"/>
                <a:cs typeface="Calibri"/>
              </a:rPr>
              <a:t>implementation </a:t>
            </a:r>
            <a:r>
              <a:rPr dirty="0" sz="900" spc="25">
                <a:latin typeface="Calibri"/>
                <a:cs typeface="Calibri"/>
              </a:rPr>
              <a:t>arrays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above </a:t>
            </a:r>
            <a:r>
              <a:rPr dirty="0" sz="900" spc="30">
                <a:latin typeface="Calibri"/>
                <a:cs typeface="Calibri"/>
              </a:rPr>
              <a:t>Heapsort</a:t>
            </a:r>
            <a:r>
              <a:rPr dirty="0" sz="900" spc="8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steps.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982" y="879273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40">
                <a:moveTo>
                  <a:pt x="0" y="0"/>
                </a:moveTo>
                <a:lnTo>
                  <a:pt x="205586" y="205589"/>
                </a:lnTo>
              </a:path>
            </a:pathLst>
          </a:custGeom>
          <a:ln w="205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1982" y="879273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40">
                <a:moveTo>
                  <a:pt x="205586" y="0"/>
                </a:moveTo>
                <a:lnTo>
                  <a:pt x="0" y="205589"/>
                </a:lnTo>
              </a:path>
            </a:pathLst>
          </a:custGeom>
          <a:ln w="205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67838" y="2729544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0" y="0"/>
                </a:moveTo>
                <a:lnTo>
                  <a:pt x="205589" y="205584"/>
                </a:lnTo>
              </a:path>
            </a:pathLst>
          </a:custGeom>
          <a:ln w="205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67838" y="2729544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205589" y="0"/>
                </a:moveTo>
                <a:lnTo>
                  <a:pt x="0" y="205584"/>
                </a:lnTo>
              </a:path>
            </a:pathLst>
          </a:custGeom>
          <a:ln w="205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66125" y="2720977"/>
          <a:ext cx="1451610" cy="20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15"/>
                <a:gridCol w="208915"/>
                <a:gridCol w="205739"/>
                <a:gridCol w="205740"/>
                <a:gridCol w="205740"/>
                <a:gridCol w="205740"/>
                <a:gridCol w="205740"/>
              </a:tblGrid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867838" y="879273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40">
                <a:moveTo>
                  <a:pt x="0" y="0"/>
                </a:moveTo>
                <a:lnTo>
                  <a:pt x="205589" y="205589"/>
                </a:lnTo>
              </a:path>
            </a:pathLst>
          </a:custGeom>
          <a:ln w="205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67838" y="879273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40">
                <a:moveTo>
                  <a:pt x="205589" y="0"/>
                </a:moveTo>
                <a:lnTo>
                  <a:pt x="0" y="205589"/>
                </a:lnTo>
              </a:path>
            </a:pathLst>
          </a:custGeom>
          <a:ln w="205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1982" y="1496034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0" y="0"/>
                </a:moveTo>
                <a:lnTo>
                  <a:pt x="205586" y="205581"/>
                </a:lnTo>
              </a:path>
            </a:pathLst>
          </a:custGeom>
          <a:ln w="205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1982" y="1496034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205586" y="0"/>
                </a:moveTo>
                <a:lnTo>
                  <a:pt x="0" y="205581"/>
                </a:lnTo>
              </a:path>
            </a:pathLst>
          </a:custGeom>
          <a:ln w="205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1982" y="2112786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0" y="0"/>
                </a:moveTo>
                <a:lnTo>
                  <a:pt x="205586" y="205589"/>
                </a:lnTo>
              </a:path>
            </a:pathLst>
          </a:custGeom>
          <a:ln w="205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1982" y="2112786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205586" y="0"/>
                </a:moveTo>
                <a:lnTo>
                  <a:pt x="0" y="205589"/>
                </a:lnTo>
              </a:path>
            </a:pathLst>
          </a:custGeom>
          <a:ln w="205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1982" y="2729544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0" y="0"/>
                </a:moveTo>
                <a:lnTo>
                  <a:pt x="205586" y="205584"/>
                </a:lnTo>
              </a:path>
            </a:pathLst>
          </a:custGeom>
          <a:ln w="205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1982" y="2729544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205586" y="0"/>
                </a:moveTo>
                <a:lnTo>
                  <a:pt x="0" y="205584"/>
                </a:lnTo>
              </a:path>
            </a:pathLst>
          </a:custGeom>
          <a:ln w="205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67838" y="1496034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0" y="0"/>
                </a:moveTo>
                <a:lnTo>
                  <a:pt x="205589" y="205581"/>
                </a:lnTo>
              </a:path>
            </a:pathLst>
          </a:custGeom>
          <a:ln w="205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67838" y="1496034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205589" y="0"/>
                </a:moveTo>
                <a:lnTo>
                  <a:pt x="0" y="205581"/>
                </a:lnTo>
              </a:path>
            </a:pathLst>
          </a:custGeom>
          <a:ln w="205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67838" y="2112786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0" y="0"/>
                </a:moveTo>
                <a:lnTo>
                  <a:pt x="205589" y="205589"/>
                </a:lnTo>
              </a:path>
            </a:pathLst>
          </a:custGeom>
          <a:ln w="205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67838" y="2112786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205589" y="0"/>
                </a:moveTo>
                <a:lnTo>
                  <a:pt x="0" y="205589"/>
                </a:lnTo>
              </a:path>
            </a:pathLst>
          </a:custGeom>
          <a:ln w="205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88370" y="737632"/>
            <a:ext cx="13100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804" algn="l"/>
                <a:tab pos="423545" algn="l"/>
                <a:tab pos="629285" algn="l"/>
                <a:tab pos="834390" algn="l"/>
                <a:tab pos="1040130" algn="l"/>
                <a:tab pos="1245870" algn="l"/>
              </a:tabLst>
            </a:pPr>
            <a:r>
              <a:rPr dirty="0" sz="800">
                <a:solidFill>
                  <a:srgbClr val="0000FF"/>
                </a:solidFill>
                <a:latin typeface="Times New Roman"/>
                <a:cs typeface="Times New Roman"/>
              </a:rPr>
              <a:t>0	1	2	3	4	5	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55</a:t>
            </a:fld>
            <a:r>
              <a:rPr dirty="0" spc="-5"/>
              <a:t>/57</a:t>
            </a: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10269" y="870712"/>
          <a:ext cx="1451610" cy="20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15"/>
                <a:gridCol w="208915"/>
                <a:gridCol w="205739"/>
                <a:gridCol w="205740"/>
                <a:gridCol w="205740"/>
                <a:gridCol w="205740"/>
                <a:gridCol w="205740"/>
              </a:tblGrid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6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5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415521" y="875480"/>
            <a:ext cx="365125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15" b="1">
                <a:solidFill>
                  <a:srgbClr val="0000FF"/>
                </a:solidFill>
                <a:latin typeface="Times New Roman"/>
                <a:cs typeface="Times New Roman"/>
              </a:rPr>
              <a:t>T0 −</a:t>
            </a:r>
            <a:r>
              <a:rPr dirty="0" sz="650" spc="-7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650" spc="5" b="1">
                <a:solidFill>
                  <a:srgbClr val="0000FF"/>
                </a:solidFill>
                <a:latin typeface="Times New Roman"/>
                <a:cs typeface="Times New Roman"/>
              </a:rPr>
              <a:t>tree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4962" y="3013567"/>
            <a:ext cx="953135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10" b="1">
                <a:solidFill>
                  <a:srgbClr val="008F00"/>
                </a:solidFill>
                <a:latin typeface="Times New Roman"/>
                <a:cs typeface="Times New Roman"/>
              </a:rPr>
              <a:t>Queue: 6</a:t>
            </a:r>
            <a:r>
              <a:rPr dirty="0" sz="650" spc="185" b="1">
                <a:solidFill>
                  <a:srgbClr val="008F00"/>
                </a:solidFill>
                <a:latin typeface="Times New Roman"/>
                <a:cs typeface="Times New Roman"/>
              </a:rPr>
              <a:t> </a:t>
            </a:r>
            <a:r>
              <a:rPr dirty="0" sz="650" spc="10" b="1">
                <a:solidFill>
                  <a:srgbClr val="008F00"/>
                </a:solidFill>
                <a:latin typeface="Times New Roman"/>
                <a:cs typeface="Times New Roman"/>
              </a:rPr>
              <a:t>5</a:t>
            </a:r>
            <a:r>
              <a:rPr dirty="0" sz="650" spc="185" b="1">
                <a:solidFill>
                  <a:srgbClr val="008F00"/>
                </a:solidFill>
                <a:latin typeface="Times New Roman"/>
                <a:cs typeface="Times New Roman"/>
              </a:rPr>
              <a:t> </a:t>
            </a:r>
            <a:r>
              <a:rPr dirty="0" sz="650" spc="10" b="1">
                <a:solidFill>
                  <a:srgbClr val="008F00"/>
                </a:solidFill>
                <a:latin typeface="Times New Roman"/>
                <a:cs typeface="Times New Roman"/>
              </a:rPr>
              <a:t>4</a:t>
            </a:r>
            <a:r>
              <a:rPr dirty="0" sz="650" spc="185" b="1">
                <a:solidFill>
                  <a:srgbClr val="008F00"/>
                </a:solidFill>
                <a:latin typeface="Times New Roman"/>
                <a:cs typeface="Times New Roman"/>
              </a:rPr>
              <a:t> </a:t>
            </a:r>
            <a:r>
              <a:rPr dirty="0" sz="650" spc="10" b="1">
                <a:solidFill>
                  <a:srgbClr val="008F00"/>
                </a:solidFill>
                <a:latin typeface="Times New Roman"/>
                <a:cs typeface="Times New Roman"/>
              </a:rPr>
              <a:t>3</a:t>
            </a:r>
            <a:r>
              <a:rPr dirty="0" sz="650" spc="185" b="1">
                <a:solidFill>
                  <a:srgbClr val="008F00"/>
                </a:solidFill>
                <a:latin typeface="Times New Roman"/>
                <a:cs typeface="Times New Roman"/>
              </a:rPr>
              <a:t> </a:t>
            </a:r>
            <a:r>
              <a:rPr dirty="0" sz="650" spc="10" b="1">
                <a:solidFill>
                  <a:srgbClr val="008F00"/>
                </a:solidFill>
                <a:latin typeface="Times New Roman"/>
                <a:cs typeface="Times New Roman"/>
              </a:rPr>
              <a:t>2</a:t>
            </a:r>
            <a:r>
              <a:rPr dirty="0" sz="650" spc="25" b="1">
                <a:solidFill>
                  <a:srgbClr val="008F00"/>
                </a:solidFill>
                <a:latin typeface="Times New Roman"/>
                <a:cs typeface="Times New Roman"/>
              </a:rPr>
              <a:t> </a:t>
            </a:r>
            <a:r>
              <a:rPr dirty="0" sz="650" spc="10" b="1">
                <a:solidFill>
                  <a:srgbClr val="008F00"/>
                </a:solidFill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56399" y="2725746"/>
            <a:ext cx="170815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10" b="1">
                <a:solidFill>
                  <a:srgbClr val="FF0000"/>
                </a:solidFill>
                <a:latin typeface="Times New Roman"/>
                <a:cs typeface="Times New Roman"/>
              </a:rPr>
              <a:t>T11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50817" y="875480"/>
            <a:ext cx="399415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15" b="1">
                <a:solidFill>
                  <a:srgbClr val="0000FF"/>
                </a:solidFill>
                <a:latin typeface="Times New Roman"/>
                <a:cs typeface="Times New Roman"/>
              </a:rPr>
              <a:t>T1 −</a:t>
            </a:r>
            <a:r>
              <a:rPr dirty="0" sz="650" spc="-7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650" spc="10" b="1">
                <a:solidFill>
                  <a:srgbClr val="0000FF"/>
                </a:solidFill>
                <a:latin typeface="Times New Roman"/>
                <a:cs typeface="Times New Roman"/>
              </a:rPr>
              <a:t>heap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44221" y="737632"/>
            <a:ext cx="13100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804" algn="l"/>
                <a:tab pos="423545" algn="l"/>
                <a:tab pos="629285" algn="l"/>
                <a:tab pos="834390" algn="l"/>
                <a:tab pos="1040130" algn="l"/>
                <a:tab pos="1245870" algn="l"/>
              </a:tabLst>
            </a:pPr>
            <a:r>
              <a:rPr dirty="0" sz="800">
                <a:solidFill>
                  <a:srgbClr val="0000FF"/>
                </a:solidFill>
                <a:latin typeface="Times New Roman"/>
                <a:cs typeface="Times New Roman"/>
              </a:rPr>
              <a:t>0	1	2	3	4	5	6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866125" y="870712"/>
          <a:ext cx="1451610" cy="20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15"/>
                <a:gridCol w="208915"/>
                <a:gridCol w="205739"/>
                <a:gridCol w="205740"/>
                <a:gridCol w="205740"/>
                <a:gridCol w="205740"/>
                <a:gridCol w="205740"/>
              </a:tblGrid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50" b="1">
                          <a:solidFill>
                            <a:srgbClr val="008F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5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50" b="1">
                          <a:solidFill>
                            <a:srgbClr val="AF00A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353858" y="2725746"/>
            <a:ext cx="442595" cy="130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0" spc="10" b="1">
                <a:solidFill>
                  <a:srgbClr val="0000FF"/>
                </a:solidFill>
                <a:latin typeface="Times New Roman"/>
                <a:cs typeface="Times New Roman"/>
              </a:rPr>
              <a:t>T10 </a:t>
            </a:r>
            <a:r>
              <a:rPr dirty="0" sz="650" spc="15" b="1">
                <a:solidFill>
                  <a:srgbClr val="0000FF"/>
                </a:solidFill>
                <a:latin typeface="Times New Roman"/>
                <a:cs typeface="Times New Roman"/>
              </a:rPr>
              <a:t>−</a:t>
            </a:r>
            <a:r>
              <a:rPr dirty="0" sz="650" spc="-6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650" spc="10" b="1">
                <a:solidFill>
                  <a:srgbClr val="0000FF"/>
                </a:solidFill>
                <a:latin typeface="Times New Roman"/>
                <a:cs typeface="Times New Roman"/>
              </a:rPr>
              <a:t>heap</a:t>
            </a:r>
            <a:endParaRPr sz="65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810269" y="2720977"/>
          <a:ext cx="1451610" cy="20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15"/>
                <a:gridCol w="208915"/>
                <a:gridCol w="205739"/>
                <a:gridCol w="205740"/>
                <a:gridCol w="205740"/>
                <a:gridCol w="205740"/>
                <a:gridCol w="205740"/>
              </a:tblGrid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solidFill>
                            <a:srgbClr val="AF00A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75909" y="1369110"/>
          <a:ext cx="3940175" cy="1335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/>
                <a:gridCol w="205739"/>
                <a:gridCol w="209550"/>
                <a:gridCol w="206375"/>
                <a:gridCol w="206375"/>
                <a:gridCol w="206375"/>
                <a:gridCol w="206375"/>
                <a:gridCol w="206375"/>
                <a:gridCol w="610869"/>
                <a:gridCol w="210185"/>
                <a:gridCol w="210185"/>
                <a:gridCol w="207010"/>
                <a:gridCol w="207010"/>
                <a:gridCol w="207010"/>
                <a:gridCol w="207010"/>
                <a:gridCol w="207010"/>
              </a:tblGrid>
              <a:tr h="120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844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6040">
                        <a:lnSpc>
                          <a:spcPts val="844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ts val="844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844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844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844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844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844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844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844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844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844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844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44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51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650" spc="1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T2 −</a:t>
                      </a:r>
                      <a:r>
                        <a:rPr dirty="0" sz="650" spc="-4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tree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solidFill>
                            <a:srgbClr val="AF00A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36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5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650" spc="1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T3 −</a:t>
                      </a:r>
                      <a:r>
                        <a:rPr dirty="0" sz="650" spc="-1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heap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solidFill>
                            <a:srgbClr val="008F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solidFill>
                            <a:srgbClr val="AF00A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dirty="0" sz="650" spc="10" b="1">
                          <a:solidFill>
                            <a:srgbClr val="008F00"/>
                          </a:solidFill>
                          <a:latin typeface="Times New Roman"/>
                          <a:cs typeface="Times New Roman"/>
                        </a:rPr>
                        <a:t>Queue:</a:t>
                      </a:r>
                      <a:r>
                        <a:rPr dirty="0" sz="650" spc="175" b="1">
                          <a:solidFill>
                            <a:srgbClr val="008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10" b="1">
                          <a:solidFill>
                            <a:srgbClr val="008F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ts val="860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66040">
                        <a:lnSpc>
                          <a:spcPts val="860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66675">
                        <a:lnSpc>
                          <a:spcPts val="860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67310">
                        <a:lnSpc>
                          <a:spcPts val="860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68580">
                        <a:lnSpc>
                          <a:spcPts val="860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69215">
                        <a:lnSpc>
                          <a:spcPts val="860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69850">
                        <a:lnSpc>
                          <a:spcPts val="860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6350">
                        <a:lnSpc>
                          <a:spcPts val="860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ts val="860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ts val="860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ts val="860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ts val="860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860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860"/>
                        </a:lnSpc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51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spc="1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T4 −</a:t>
                      </a:r>
                      <a:r>
                        <a:rPr dirty="0" sz="650" spc="-4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tree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solidFill>
                            <a:srgbClr val="AF00A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36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650" spc="1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T5 −</a:t>
                      </a:r>
                      <a:r>
                        <a:rPr dirty="0" sz="650" spc="-1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heap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solidFill>
                            <a:srgbClr val="008F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latin typeface="Times New Roman"/>
                          <a:cs typeface="Times New Roman"/>
                        </a:rPr>
                        <a:t>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650" b="1">
                          <a:solidFill>
                            <a:srgbClr val="AF00A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650" spc="10" b="1">
                          <a:solidFill>
                            <a:srgbClr val="008F00"/>
                          </a:solidFill>
                          <a:latin typeface="Times New Roman"/>
                          <a:cs typeface="Times New Roman"/>
                        </a:rPr>
                        <a:t>Queue:</a:t>
                      </a:r>
                      <a:r>
                        <a:rPr dirty="0" sz="650" spc="180" b="1">
                          <a:solidFill>
                            <a:srgbClr val="008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10" b="1">
                          <a:solidFill>
                            <a:srgbClr val="008F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dirty="0" sz="650" b="1">
                          <a:solidFill>
                            <a:srgbClr val="008F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715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algn="r" marR="66040">
                        <a:lnSpc>
                          <a:spcPts val="715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ts val="715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715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715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715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715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715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715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715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715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715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715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715"/>
                        </a:lnSpc>
                        <a:spcBef>
                          <a:spcPts val="320"/>
                        </a:spcBef>
                      </a:pPr>
                      <a:r>
                        <a:rPr dirty="0"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55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247840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5"/>
              <a:t>Applications </a:t>
            </a:r>
            <a:r>
              <a:rPr dirty="0" spc="-5"/>
              <a:t>of </a:t>
            </a:r>
            <a:r>
              <a:rPr dirty="0" spc="75"/>
              <a:t>Heaps </a:t>
            </a:r>
            <a:r>
              <a:rPr dirty="0" spc="50"/>
              <a:t>– </a:t>
            </a:r>
            <a:r>
              <a:rPr dirty="0" spc="10"/>
              <a:t>Priority</a:t>
            </a:r>
            <a:r>
              <a:rPr dirty="0" spc="55"/>
              <a:t> </a:t>
            </a:r>
            <a:r>
              <a:rPr dirty="0" spc="6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10382"/>
            <a:ext cx="3914140" cy="28981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454025">
              <a:lnSpc>
                <a:spcPct val="101000"/>
              </a:lnSpc>
              <a:spcBef>
                <a:spcPts val="85"/>
              </a:spcBef>
            </a:pPr>
            <a:r>
              <a:rPr dirty="0" sz="900" spc="15">
                <a:latin typeface="Calibri"/>
                <a:cs typeface="Calibri"/>
              </a:rPr>
              <a:t>In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5">
                <a:latin typeface="Calibri"/>
                <a:cs typeface="Calibri"/>
              </a:rPr>
              <a:t>number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25">
                <a:latin typeface="Calibri"/>
                <a:cs typeface="Calibri"/>
              </a:rPr>
              <a:t>applications, </a:t>
            </a:r>
            <a:r>
              <a:rPr dirty="0" sz="900" spc="5">
                <a:latin typeface="Calibri"/>
                <a:cs typeface="Calibri"/>
              </a:rPr>
              <a:t>there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set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15">
                <a:latin typeface="Calibri"/>
                <a:cs typeface="Calibri"/>
              </a:rPr>
              <a:t>items on which only </a:t>
            </a:r>
            <a:r>
              <a:rPr dirty="0" sz="900" spc="-15">
                <a:latin typeface="Calibri"/>
                <a:cs typeface="Calibri"/>
              </a:rPr>
              <a:t>two  </a:t>
            </a:r>
            <a:r>
              <a:rPr dirty="0" sz="900" spc="15">
                <a:latin typeface="Calibri"/>
                <a:cs typeface="Calibri"/>
              </a:rPr>
              <a:t>operations </a:t>
            </a:r>
            <a:r>
              <a:rPr dirty="0" sz="900" spc="25">
                <a:latin typeface="Calibri"/>
                <a:cs typeface="Calibri"/>
              </a:rPr>
              <a:t>are</a:t>
            </a:r>
            <a:r>
              <a:rPr dirty="0" sz="900" spc="60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performed: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246379" indent="-153670">
              <a:lnSpc>
                <a:spcPct val="100000"/>
              </a:lnSpc>
              <a:buClr>
                <a:srgbClr val="3333B2"/>
              </a:buClr>
              <a:buFont typeface="Calibri"/>
              <a:buAutoNum type="arabicPeriod"/>
              <a:tabLst>
                <a:tab pos="247015" algn="l"/>
              </a:tabLst>
            </a:pP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dd an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item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">
                <a:latin typeface="Calibri"/>
                <a:cs typeface="Calibri"/>
              </a:rPr>
              <a:t>current </a:t>
            </a:r>
            <a:r>
              <a:rPr dirty="0" sz="900" spc="25">
                <a:latin typeface="Calibri"/>
                <a:cs typeface="Calibri"/>
              </a:rPr>
              <a:t>set,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and</a:t>
            </a:r>
            <a:endParaRPr sz="900">
              <a:latin typeface="Calibri"/>
              <a:cs typeface="Calibri"/>
            </a:endParaRPr>
          </a:p>
          <a:p>
            <a:pPr marL="246379" indent="-153670">
              <a:lnSpc>
                <a:spcPct val="100000"/>
              </a:lnSpc>
              <a:spcBef>
                <a:spcPts val="720"/>
              </a:spcBef>
              <a:buClr>
                <a:srgbClr val="3333B2"/>
              </a:buClr>
              <a:buFont typeface="Calibri"/>
              <a:buAutoNum type="arabicPeriod"/>
              <a:tabLst>
                <a:tab pos="247015" algn="l"/>
              </a:tabLst>
            </a:pP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xtract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the item </a:t>
            </a:r>
            <a:r>
              <a:rPr dirty="0" sz="900">
                <a:latin typeface="Calibri"/>
                <a:cs typeface="Calibri"/>
              </a:rPr>
              <a:t>from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set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55">
                <a:latin typeface="Calibri"/>
                <a:cs typeface="Calibri"/>
              </a:rPr>
              <a:t>has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maximum </a:t>
            </a:r>
            <a:r>
              <a:rPr dirty="0" sz="900">
                <a:latin typeface="Calibri"/>
                <a:cs typeface="Calibri"/>
              </a:rPr>
              <a:t>or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minimum</a:t>
            </a:r>
            <a:r>
              <a:rPr dirty="0" sz="900" spc="2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value.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7150">
              <a:lnSpc>
                <a:spcPct val="101000"/>
              </a:lnSpc>
            </a:pPr>
            <a:r>
              <a:rPr dirty="0" sz="900" spc="30">
                <a:latin typeface="Calibri"/>
                <a:cs typeface="Calibri"/>
              </a:rPr>
              <a:t>For </a:t>
            </a:r>
            <a:r>
              <a:rPr dirty="0" sz="900" spc="25">
                <a:latin typeface="Calibri"/>
                <a:cs typeface="Calibri"/>
              </a:rPr>
              <a:t>example,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15">
                <a:latin typeface="Calibri"/>
                <a:cs typeface="Calibri"/>
              </a:rPr>
              <a:t>discrete-event </a:t>
            </a:r>
            <a:r>
              <a:rPr dirty="0" sz="900" spc="10">
                <a:latin typeface="Calibri"/>
                <a:cs typeface="Calibri"/>
              </a:rPr>
              <a:t>simulation </a:t>
            </a:r>
            <a:r>
              <a:rPr dirty="0" sz="900" spc="40">
                <a:latin typeface="Calibri"/>
                <a:cs typeface="Calibri"/>
              </a:rPr>
              <a:t>systems, </a:t>
            </a:r>
            <a:r>
              <a:rPr dirty="0" sz="900" spc="15">
                <a:latin typeface="Calibri"/>
                <a:cs typeface="Calibri"/>
              </a:rPr>
              <a:t>you </a:t>
            </a:r>
            <a:r>
              <a:rPr dirty="0" sz="900" spc="30">
                <a:latin typeface="Calibri"/>
                <a:cs typeface="Calibri"/>
              </a:rPr>
              <a:t>may </a:t>
            </a:r>
            <a:r>
              <a:rPr dirty="0" sz="900" spc="25">
                <a:latin typeface="Calibri"/>
                <a:cs typeface="Calibri"/>
              </a:rPr>
              <a:t>wish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5">
                <a:latin typeface="Calibri"/>
                <a:cs typeface="Calibri"/>
              </a:rPr>
              <a:t>simulate  </a:t>
            </a:r>
            <a:r>
              <a:rPr dirty="0" sz="900" spc="25">
                <a:latin typeface="Calibri"/>
                <a:cs typeface="Calibri"/>
              </a:rPr>
              <a:t>events </a:t>
            </a:r>
            <a:r>
              <a:rPr dirty="0" sz="900" spc="0">
                <a:latin typeface="Calibri"/>
                <a:cs typeface="Calibri"/>
              </a:rPr>
              <a:t>in the </a:t>
            </a:r>
            <a:r>
              <a:rPr dirty="0" sz="900" spc="5">
                <a:latin typeface="Calibri"/>
                <a:cs typeface="Calibri"/>
              </a:rPr>
              <a:t>temporal order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15">
                <a:latin typeface="Calibri"/>
                <a:cs typeface="Calibri"/>
              </a:rPr>
              <a:t>which </a:t>
            </a:r>
            <a:r>
              <a:rPr dirty="0" sz="900" spc="5">
                <a:latin typeface="Calibri"/>
                <a:cs typeface="Calibri"/>
              </a:rPr>
              <a:t>they</a:t>
            </a:r>
            <a:r>
              <a:rPr dirty="0" sz="900" spc="65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occur.</a:t>
            </a:r>
            <a:endParaRPr sz="900">
              <a:latin typeface="Calibri"/>
              <a:cs typeface="Calibri"/>
            </a:endParaRPr>
          </a:p>
          <a:p>
            <a:pPr marL="12700" marR="538480">
              <a:lnSpc>
                <a:spcPct val="101000"/>
              </a:lnSpc>
              <a:spcBef>
                <a:spcPts val="710"/>
              </a:spcBef>
            </a:pPr>
            <a:r>
              <a:rPr dirty="0" sz="900" spc="25">
                <a:latin typeface="Calibri"/>
                <a:cs typeface="Calibri"/>
              </a:rPr>
              <a:t>Similar </a:t>
            </a:r>
            <a:r>
              <a:rPr dirty="0" sz="900" spc="15">
                <a:latin typeface="Calibri"/>
                <a:cs typeface="Calibri"/>
              </a:rPr>
              <a:t>requirements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largest-in </a:t>
            </a:r>
            <a:r>
              <a:rPr dirty="0" sz="900" spc="5">
                <a:latin typeface="Calibri"/>
                <a:cs typeface="Calibri"/>
              </a:rPr>
              <a:t>(or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smallest-in</a:t>
            </a:r>
            <a:r>
              <a:rPr dirty="0" sz="900" spc="50">
                <a:latin typeface="Calibri"/>
                <a:cs typeface="Calibri"/>
              </a:rPr>
              <a:t>), </a:t>
            </a: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frst-out </a:t>
            </a:r>
            <a:r>
              <a:rPr dirty="0" sz="900" spc="25">
                <a:latin typeface="Calibri"/>
                <a:cs typeface="Calibri"/>
              </a:rPr>
              <a:t>set  </a:t>
            </a:r>
            <a:r>
              <a:rPr dirty="0" sz="900" spc="10">
                <a:latin typeface="Calibri"/>
                <a:cs typeface="Calibri"/>
              </a:rPr>
              <a:t>representation </a:t>
            </a:r>
            <a:r>
              <a:rPr dirty="0" sz="900" spc="25">
                <a:latin typeface="Calibri"/>
                <a:cs typeface="Calibri"/>
              </a:rPr>
              <a:t>are </a:t>
            </a:r>
            <a:r>
              <a:rPr dirty="0" sz="900" spc="0">
                <a:latin typeface="Calibri"/>
                <a:cs typeface="Calibri"/>
              </a:rPr>
              <a:t>found in </a:t>
            </a:r>
            <a:r>
              <a:rPr dirty="0" sz="900" spc="30">
                <a:latin typeface="Calibri"/>
                <a:cs typeface="Calibri"/>
              </a:rPr>
              <a:t>many</a:t>
            </a:r>
            <a:r>
              <a:rPr dirty="0" sz="900" spc="175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algorithms.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30">
                <a:latin typeface="Calibri"/>
                <a:cs typeface="Calibri"/>
              </a:rPr>
              <a:t>For </a:t>
            </a:r>
            <a:r>
              <a:rPr dirty="0" sz="900" spc="25">
                <a:latin typeface="Calibri"/>
                <a:cs typeface="Calibri"/>
              </a:rPr>
              <a:t>example,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operating </a:t>
            </a:r>
            <a:r>
              <a:rPr dirty="0" sz="900" spc="35">
                <a:latin typeface="Calibri"/>
                <a:cs typeface="Calibri"/>
              </a:rPr>
              <a:t>system </a:t>
            </a:r>
            <a:r>
              <a:rPr dirty="0" sz="900" spc="30">
                <a:latin typeface="Calibri"/>
                <a:cs typeface="Calibri"/>
              </a:rPr>
              <a:t>task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40">
                <a:latin typeface="Calibri"/>
                <a:cs typeface="Calibri"/>
              </a:rPr>
              <a:t>process </a:t>
            </a:r>
            <a:r>
              <a:rPr dirty="0" sz="900" spc="5">
                <a:latin typeface="Calibri"/>
                <a:cs typeface="Calibri"/>
              </a:rPr>
              <a:t>(or </a:t>
            </a:r>
            <a:r>
              <a:rPr dirty="0" sz="900" spc="10">
                <a:latin typeface="Calibri"/>
                <a:cs typeface="Calibri"/>
              </a:rPr>
              <a:t>thread)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30">
                <a:latin typeface="Calibri"/>
                <a:cs typeface="Calibri"/>
              </a:rPr>
              <a:t>scheduling.</a:t>
            </a:r>
            <a:endParaRPr sz="900">
              <a:latin typeface="Calibri"/>
              <a:cs typeface="Calibri"/>
            </a:endParaRPr>
          </a:p>
          <a:p>
            <a:pPr marL="12700" marR="18415">
              <a:lnSpc>
                <a:spcPct val="101000"/>
              </a:lnSpc>
              <a:spcBef>
                <a:spcPts val="705"/>
              </a:spcBef>
            </a:pPr>
            <a:r>
              <a:rPr dirty="0" sz="900" spc="75">
                <a:latin typeface="Calibri"/>
                <a:cs typeface="Calibri"/>
              </a:rPr>
              <a:t>Such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0">
                <a:latin typeface="Calibri"/>
                <a:cs typeface="Calibri"/>
              </a:rPr>
              <a:t>task takes </a:t>
            </a:r>
            <a:r>
              <a:rPr dirty="0" sz="900" spc="35">
                <a:latin typeface="Calibri"/>
                <a:cs typeface="Calibri"/>
              </a:rPr>
              <a:t>place </a:t>
            </a:r>
            <a:r>
              <a:rPr dirty="0" sz="900" spc="25">
                <a:latin typeface="Calibri"/>
                <a:cs typeface="Calibri"/>
              </a:rPr>
              <a:t>inside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60">
                <a:latin typeface="Calibri"/>
                <a:cs typeface="Calibri"/>
              </a:rPr>
              <a:t>Java </a:t>
            </a:r>
            <a:r>
              <a:rPr dirty="0" sz="900" spc="10">
                <a:latin typeface="Calibri"/>
                <a:cs typeface="Calibri"/>
              </a:rPr>
              <a:t>Virtual </a:t>
            </a:r>
            <a:r>
              <a:rPr dirty="0" sz="900" spc="25">
                <a:latin typeface="Calibri"/>
                <a:cs typeface="Calibri"/>
              </a:rPr>
              <a:t>Machine </a:t>
            </a:r>
            <a:r>
              <a:rPr dirty="0" sz="900" spc="50">
                <a:latin typeface="Calibri"/>
                <a:cs typeface="Calibri"/>
              </a:rPr>
              <a:t>(JVM) </a:t>
            </a:r>
            <a:r>
              <a:rPr dirty="0" sz="900" spc="25">
                <a:latin typeface="Calibri"/>
                <a:cs typeface="Calibri"/>
              </a:rPr>
              <a:t>when </a:t>
            </a:r>
            <a:r>
              <a:rPr dirty="0" sz="900" spc="-30">
                <a:latin typeface="Calibri"/>
                <a:cs typeface="Calibri"/>
              </a:rPr>
              <a:t>it </a:t>
            </a:r>
            <a:r>
              <a:rPr dirty="0" sz="900" spc="55">
                <a:latin typeface="Calibri"/>
                <a:cs typeface="Calibri"/>
              </a:rPr>
              <a:t>has </a:t>
            </a:r>
            <a:r>
              <a:rPr dirty="0" sz="900" spc="-15">
                <a:latin typeface="Calibri"/>
                <a:cs typeface="Calibri"/>
              </a:rPr>
              <a:t>to  </a:t>
            </a:r>
            <a:r>
              <a:rPr dirty="0" sz="900" spc="30">
                <a:latin typeface="Calibri"/>
                <a:cs typeface="Calibri"/>
              </a:rPr>
              <a:t>decide </a:t>
            </a:r>
            <a:r>
              <a:rPr dirty="0" sz="900" spc="15">
                <a:latin typeface="Calibri"/>
                <a:cs typeface="Calibri"/>
              </a:rPr>
              <a:t>which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>
                <a:latin typeface="Calibri"/>
                <a:cs typeface="Calibri"/>
              </a:rPr>
              <a:t>“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runnable threads</a:t>
            </a:r>
            <a:r>
              <a:rPr dirty="0" sz="900" spc="30">
                <a:latin typeface="Calibri"/>
                <a:cs typeface="Calibri"/>
              </a:rPr>
              <a:t>”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5">
                <a:latin typeface="Calibri"/>
                <a:cs typeface="Calibri"/>
              </a:rPr>
              <a:t>run</a:t>
            </a:r>
            <a:r>
              <a:rPr dirty="0" sz="900" spc="55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next.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75">
                <a:latin typeface="Calibri"/>
                <a:cs typeface="Calibri"/>
              </a:rPr>
              <a:t>Such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set </a:t>
            </a:r>
            <a:r>
              <a:rPr dirty="0" sz="900" spc="-10">
                <a:latin typeface="Calibri"/>
                <a:cs typeface="Calibri"/>
              </a:rPr>
              <a:t>with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largest-in, </a:t>
            </a:r>
            <a:r>
              <a:rPr dirty="0" sz="900" spc="25" i="1">
                <a:solidFill>
                  <a:srgbClr val="0000FF"/>
                </a:solidFill>
                <a:latin typeface="Calibri"/>
                <a:cs typeface="Calibri"/>
              </a:rPr>
              <a:t>frst-out </a:t>
            </a:r>
            <a:r>
              <a:rPr dirty="0" sz="900" spc="15">
                <a:latin typeface="Calibri"/>
                <a:cs typeface="Calibri"/>
              </a:rPr>
              <a:t>behaviour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25">
                <a:latin typeface="Calibri"/>
                <a:cs typeface="Calibri"/>
              </a:rPr>
              <a:t>called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priority</a:t>
            </a:r>
            <a:r>
              <a:rPr dirty="0" sz="900" spc="1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queue</a:t>
            </a:r>
            <a:r>
              <a:rPr dirty="0" sz="900" spc="5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710"/>
              </a:spcBef>
            </a:pPr>
            <a:r>
              <a:rPr dirty="0" sz="900" spc="30">
                <a:latin typeface="Calibri"/>
                <a:cs typeface="Calibri"/>
              </a:rPr>
              <a:t>For </a:t>
            </a:r>
            <a:r>
              <a:rPr dirty="0" sz="900" spc="25">
                <a:latin typeface="Calibri"/>
                <a:cs typeface="Calibri"/>
              </a:rPr>
              <a:t>example,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value </a:t>
            </a:r>
            <a:r>
              <a:rPr dirty="0" sz="900" spc="0">
                <a:latin typeface="Calibri"/>
                <a:cs typeface="Calibri"/>
              </a:rPr>
              <a:t>(</a:t>
            </a:r>
            <a:r>
              <a:rPr dirty="0" sz="900" spc="0" i="1">
                <a:solidFill>
                  <a:srgbClr val="0000FF"/>
                </a:solidFill>
                <a:latin typeface="Calibri"/>
                <a:cs typeface="Calibri"/>
              </a:rPr>
              <a:t>priority</a:t>
            </a:r>
            <a:r>
              <a:rPr dirty="0" sz="900" spc="0">
                <a:latin typeface="Calibri"/>
                <a:cs typeface="Calibri"/>
              </a:rPr>
              <a:t>)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50">
                <a:latin typeface="Calibri"/>
                <a:cs typeface="Calibri"/>
              </a:rPr>
              <a:t>each </a:t>
            </a:r>
            <a:r>
              <a:rPr dirty="0" sz="900">
                <a:latin typeface="Calibri"/>
                <a:cs typeface="Calibri"/>
              </a:rPr>
              <a:t>item </a:t>
            </a:r>
            <a:r>
              <a:rPr dirty="0" sz="900" spc="30">
                <a:latin typeface="Calibri"/>
                <a:cs typeface="Calibri"/>
              </a:rPr>
              <a:t>(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processes/threads</a:t>
            </a:r>
            <a:r>
              <a:rPr dirty="0" sz="900" spc="30">
                <a:latin typeface="Calibri"/>
                <a:cs typeface="Calibri"/>
              </a:rPr>
              <a:t>) establishes  </a:t>
            </a:r>
            <a:r>
              <a:rPr dirty="0" sz="900" spc="5">
                <a:latin typeface="Calibri"/>
                <a:cs typeface="Calibri"/>
              </a:rPr>
              <a:t>its </a:t>
            </a:r>
            <a:r>
              <a:rPr dirty="0" sz="900">
                <a:latin typeface="Calibri"/>
                <a:cs typeface="Calibri"/>
              </a:rPr>
              <a:t>priority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25">
                <a:latin typeface="Calibri"/>
                <a:cs typeface="Calibri"/>
              </a:rPr>
              <a:t>leaving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30">
                <a:latin typeface="Calibri"/>
                <a:cs typeface="Calibri"/>
              </a:rPr>
              <a:t>queue </a:t>
            </a:r>
            <a:r>
              <a:rPr dirty="0" sz="900" spc="0">
                <a:latin typeface="Calibri"/>
                <a:cs typeface="Calibri"/>
              </a:rPr>
              <a:t>in </a:t>
            </a:r>
            <a:r>
              <a:rPr dirty="0" sz="900" spc="15">
                <a:latin typeface="Calibri"/>
                <a:cs typeface="Calibri"/>
              </a:rPr>
              <a:t>preference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 other </a:t>
            </a:r>
            <a:r>
              <a:rPr dirty="0" sz="900" spc="15">
                <a:latin typeface="Calibri"/>
                <a:cs typeface="Calibri"/>
              </a:rPr>
              <a:t>items  </a:t>
            </a:r>
            <a:r>
              <a:rPr dirty="0" sz="900" spc="30">
                <a:latin typeface="Calibri"/>
                <a:cs typeface="Calibri"/>
              </a:rPr>
              <a:t>(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processes/threads</a:t>
            </a:r>
            <a:r>
              <a:rPr dirty="0" sz="900" spc="30">
                <a:latin typeface="Calibri"/>
                <a:cs typeface="Calibri"/>
              </a:rPr>
              <a:t>) </a:t>
            </a:r>
            <a:r>
              <a:rPr dirty="0" sz="900" spc="0">
                <a:latin typeface="Calibri"/>
                <a:cs typeface="Calibri"/>
              </a:rPr>
              <a:t>in the</a:t>
            </a:r>
            <a:r>
              <a:rPr dirty="0" sz="900" spc="8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queue.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60325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5"/>
              <a:t>Lecture</a:t>
            </a:r>
            <a:r>
              <a:rPr dirty="0" spc="-20"/>
              <a:t> </a:t>
            </a:r>
            <a:r>
              <a:rPr dirty="0" spc="4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999" y="1177727"/>
            <a:ext cx="3210560" cy="66103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400" spc="150">
                <a:solidFill>
                  <a:srgbClr val="0000FF"/>
                </a:solidFill>
                <a:latin typeface="Calibri"/>
                <a:cs typeface="Calibri"/>
              </a:rPr>
              <a:t>PART</a:t>
            </a:r>
            <a:r>
              <a:rPr dirty="0" sz="1400" spc="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400" spc="4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dirty="0" sz="1400" spc="60" i="1">
                <a:solidFill>
                  <a:srgbClr val="0000FF"/>
                </a:solidFill>
                <a:latin typeface="Calibri"/>
                <a:cs typeface="Calibri"/>
              </a:rPr>
              <a:t>Static </a:t>
            </a:r>
            <a:r>
              <a:rPr dirty="0" sz="1400" spc="100" i="1">
                <a:solidFill>
                  <a:srgbClr val="0000FF"/>
                </a:solidFill>
                <a:latin typeface="Calibri"/>
                <a:cs typeface="Calibri"/>
              </a:rPr>
              <a:t>versus </a:t>
            </a:r>
            <a:r>
              <a:rPr dirty="0" sz="1400" spc="85" i="1">
                <a:solidFill>
                  <a:srgbClr val="0000FF"/>
                </a:solidFill>
                <a:latin typeface="Calibri"/>
                <a:cs typeface="Calibri"/>
              </a:rPr>
              <a:t>Dynamic</a:t>
            </a:r>
            <a:r>
              <a:rPr dirty="0" sz="1400" spc="5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400" spc="50" i="1">
                <a:solidFill>
                  <a:srgbClr val="0000FF"/>
                </a:solidFill>
                <a:latin typeface="Calibri"/>
                <a:cs typeface="Calibri"/>
              </a:rPr>
              <a:t>Implementations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294830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5"/>
              <a:t>Static </a:t>
            </a:r>
            <a:r>
              <a:rPr dirty="0" spc="15"/>
              <a:t>Implementations </a:t>
            </a:r>
            <a:r>
              <a:rPr dirty="0" spc="-25"/>
              <a:t>&amp; </a:t>
            </a:r>
            <a:r>
              <a:rPr dirty="0" spc="15"/>
              <a:t>Memory</a:t>
            </a:r>
            <a:r>
              <a:rPr dirty="0" spc="-70"/>
              <a:t> </a:t>
            </a:r>
            <a:r>
              <a:rPr dirty="0" spc="3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01556"/>
            <a:ext cx="3913504" cy="26314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98425">
              <a:lnSpc>
                <a:spcPct val="101000"/>
              </a:lnSpc>
              <a:spcBef>
                <a:spcPts val="85"/>
              </a:spcBef>
            </a:pPr>
            <a:r>
              <a:rPr dirty="0" sz="900" spc="30">
                <a:latin typeface="Calibri"/>
                <a:cs typeface="Calibri"/>
              </a:rPr>
              <a:t>Arrays (and </a:t>
            </a:r>
            <a:r>
              <a:rPr dirty="0" sz="900" spc="15">
                <a:latin typeface="Calibri"/>
                <a:cs typeface="Calibri"/>
              </a:rPr>
              <a:t>structures </a:t>
            </a:r>
            <a:r>
              <a:rPr dirty="0" sz="900">
                <a:latin typeface="Calibri"/>
                <a:cs typeface="Calibri"/>
              </a:rPr>
              <a:t>or </a:t>
            </a:r>
            <a:r>
              <a:rPr dirty="0" sz="900" spc="25">
                <a:latin typeface="Calibri"/>
                <a:cs typeface="Calibri"/>
              </a:rPr>
              <a:t>records) are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static </a:t>
            </a:r>
            <a:r>
              <a:rPr dirty="0" sz="900" spc="15">
                <a:latin typeface="Calibri"/>
                <a:cs typeface="Calibri"/>
              </a:rPr>
              <a:t>which </a:t>
            </a:r>
            <a:r>
              <a:rPr dirty="0" sz="900" spc="50">
                <a:latin typeface="Calibri"/>
                <a:cs typeface="Calibri"/>
              </a:rPr>
              <a:t>means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compiler  </a:t>
            </a:r>
            <a:r>
              <a:rPr dirty="0" sz="900" spc="25">
                <a:latin typeface="Calibri"/>
                <a:cs typeface="Calibri"/>
              </a:rPr>
              <a:t>allocates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05" b="1">
                <a:solidFill>
                  <a:srgbClr val="0000FF"/>
                </a:solidFill>
                <a:latin typeface="Calibri"/>
                <a:cs typeface="Calibri"/>
              </a:rPr>
              <a:t>fxed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amount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memory </a:t>
            </a:r>
            <a:r>
              <a:rPr dirty="0" sz="900" spc="80" b="1">
                <a:solidFill>
                  <a:srgbClr val="0000FF"/>
                </a:solidFill>
                <a:latin typeface="Calibri"/>
                <a:cs typeface="Calibri"/>
              </a:rPr>
              <a:t>space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25">
                <a:latin typeface="Calibri"/>
                <a:cs typeface="Calibri"/>
              </a:rPr>
              <a:t>storage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</a:t>
            </a:r>
            <a:r>
              <a:rPr dirty="0" sz="900" spc="-90">
                <a:latin typeface="Calibri"/>
                <a:cs typeface="Calibri"/>
              </a:rPr>
              <a:t> </a:t>
            </a:r>
            <a:r>
              <a:rPr dirty="0" sz="900" spc="0">
                <a:latin typeface="Calibri"/>
                <a:cs typeface="Calibri"/>
              </a:rPr>
              <a:t>array.</a:t>
            </a:r>
            <a:endParaRPr sz="900">
              <a:latin typeface="Calibri"/>
              <a:cs typeface="Calibri"/>
            </a:endParaRPr>
          </a:p>
          <a:p>
            <a:pPr marL="12700" marR="74295">
              <a:lnSpc>
                <a:spcPct val="101000"/>
              </a:lnSpc>
              <a:spcBef>
                <a:spcPts val="710"/>
              </a:spcBef>
            </a:pPr>
            <a:r>
              <a:rPr dirty="0" sz="900" spc="80">
                <a:latin typeface="Calibri"/>
                <a:cs typeface="Calibri"/>
              </a:rPr>
              <a:t>As </a:t>
            </a:r>
            <a:r>
              <a:rPr dirty="0" sz="900" spc="-5">
                <a:latin typeface="Calibri"/>
                <a:cs typeface="Calibri"/>
              </a:rPr>
              <a:t>will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40">
                <a:latin typeface="Calibri"/>
                <a:cs typeface="Calibri"/>
              </a:rPr>
              <a:t>seen,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arrays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40">
                <a:latin typeface="Calibri"/>
                <a:cs typeface="Calibri"/>
              </a:rPr>
              <a:t>used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15">
                <a:latin typeface="Calibri"/>
                <a:cs typeface="Calibri"/>
              </a:rPr>
              <a:t>store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5">
                <a:latin typeface="Calibri"/>
                <a:cs typeface="Calibri"/>
              </a:rPr>
              <a:t>structures </a:t>
            </a:r>
            <a:r>
              <a:rPr dirty="0" sz="900" spc="50">
                <a:latin typeface="Calibri"/>
                <a:cs typeface="Calibri"/>
              </a:rPr>
              <a:t>such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35" i="1">
                <a:solidFill>
                  <a:srgbClr val="0000FF"/>
                </a:solidFill>
                <a:latin typeface="Calibri"/>
                <a:cs typeface="Calibri"/>
              </a:rPr>
              <a:t>stacks,  </a:t>
            </a:r>
            <a:r>
              <a:rPr dirty="0" sz="900" spc="50" i="1">
                <a:solidFill>
                  <a:srgbClr val="0000FF"/>
                </a:solidFill>
                <a:latin typeface="Calibri"/>
                <a:cs typeface="Calibri"/>
              </a:rPr>
              <a:t>queues, </a:t>
            </a:r>
            <a:r>
              <a:rPr dirty="0" sz="900" spc="15" i="1">
                <a:solidFill>
                  <a:srgbClr val="0000FF"/>
                </a:solidFill>
                <a:latin typeface="Calibri"/>
                <a:cs typeface="Calibri"/>
              </a:rPr>
              <a:t>lists,</a:t>
            </a:r>
            <a:r>
              <a:rPr dirty="0" sz="900" spc="3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etc.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10">
                <a:latin typeface="Calibri"/>
                <a:cs typeface="Calibri"/>
              </a:rPr>
              <a:t>However, </a:t>
            </a:r>
            <a:r>
              <a:rPr dirty="0" sz="900" spc="50">
                <a:latin typeface="Calibri"/>
                <a:cs typeface="Calibri"/>
              </a:rPr>
              <a:t>such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static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implementations </a:t>
            </a:r>
            <a:r>
              <a:rPr dirty="0" sz="900" spc="30">
                <a:latin typeface="Calibri"/>
                <a:cs typeface="Calibri"/>
              </a:rPr>
              <a:t>have</a:t>
            </a:r>
            <a:r>
              <a:rPr dirty="0" sz="900" spc="60">
                <a:latin typeface="Calibri"/>
                <a:cs typeface="Calibri"/>
              </a:rPr>
              <a:t> </a:t>
            </a:r>
            <a:r>
              <a:rPr dirty="0" sz="900" spc="55" b="1">
                <a:solidFill>
                  <a:srgbClr val="FF0000"/>
                </a:solidFill>
                <a:latin typeface="Calibri"/>
                <a:cs typeface="Calibri"/>
              </a:rPr>
              <a:t>disadvantages</a:t>
            </a:r>
            <a:r>
              <a:rPr dirty="0" sz="900" spc="55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246379" marR="114300" indent="-126364">
              <a:lnSpc>
                <a:spcPct val="101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50">
                <a:latin typeface="Calibri"/>
                <a:cs typeface="Calibri"/>
              </a:rPr>
              <a:t>size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array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55">
                <a:latin typeface="Calibri"/>
                <a:cs typeface="Calibri"/>
              </a:rPr>
              <a:t>fxed,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maximum </a:t>
            </a:r>
            <a:r>
              <a:rPr dirty="0" sz="900" spc="15">
                <a:latin typeface="Calibri"/>
                <a:cs typeface="Calibri"/>
              </a:rPr>
              <a:t>number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15">
                <a:latin typeface="Calibri"/>
                <a:cs typeface="Calibri"/>
              </a:rPr>
              <a:t>items which </a:t>
            </a:r>
            <a:r>
              <a:rPr dirty="0" sz="900" spc="50">
                <a:latin typeface="Calibri"/>
                <a:cs typeface="Calibri"/>
              </a:rPr>
              <a:t>can 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15">
                <a:latin typeface="Calibri"/>
                <a:cs typeface="Calibri"/>
              </a:rPr>
              <a:t>stored </a:t>
            </a:r>
            <a:r>
              <a:rPr dirty="0" sz="900" spc="0">
                <a:latin typeface="Calibri"/>
                <a:cs typeface="Calibri"/>
              </a:rPr>
              <a:t>at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given </a:t>
            </a:r>
            <a:r>
              <a:rPr dirty="0" sz="900">
                <a:latin typeface="Calibri"/>
                <a:cs typeface="Calibri"/>
              </a:rPr>
              <a:t>time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25">
                <a:latin typeface="Calibri"/>
                <a:cs typeface="Calibri"/>
              </a:rPr>
              <a:t>constrained </a:t>
            </a:r>
            <a:r>
              <a:rPr dirty="0" sz="900" spc="15">
                <a:latin typeface="Calibri"/>
                <a:cs typeface="Calibri"/>
              </a:rPr>
              <a:t>by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array</a:t>
            </a:r>
            <a:r>
              <a:rPr dirty="0" sz="900" spc="30">
                <a:latin typeface="Calibri"/>
                <a:cs typeface="Calibri"/>
              </a:rPr>
              <a:t> </a:t>
            </a:r>
            <a:r>
              <a:rPr dirty="0" sz="900" spc="35">
                <a:latin typeface="Calibri"/>
                <a:cs typeface="Calibri"/>
              </a:rPr>
              <a:t>size.</a:t>
            </a:r>
            <a:endParaRPr sz="900">
              <a:latin typeface="Calibri"/>
              <a:cs typeface="Calibri"/>
            </a:endParaRPr>
          </a:p>
          <a:p>
            <a:pPr marL="246379" marR="5080">
              <a:lnSpc>
                <a:spcPct val="101000"/>
              </a:lnSpc>
              <a:spcBef>
                <a:spcPts val="5"/>
              </a:spcBef>
            </a:pPr>
            <a:r>
              <a:rPr dirty="0" sz="900" spc="90" b="1">
                <a:solidFill>
                  <a:srgbClr val="FF0000"/>
                </a:solidFill>
                <a:latin typeface="Calibri"/>
                <a:cs typeface="Calibri"/>
              </a:rPr>
              <a:t>Big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disadvantage </a:t>
            </a:r>
            <a:r>
              <a:rPr dirty="0" sz="900" spc="40">
                <a:latin typeface="Calibri"/>
                <a:cs typeface="Calibri"/>
              </a:rPr>
              <a:t>since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maximum </a:t>
            </a:r>
            <a:r>
              <a:rPr dirty="0" sz="900" spc="50">
                <a:latin typeface="Calibri"/>
                <a:cs typeface="Calibri"/>
              </a:rPr>
              <a:t>size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30">
                <a:latin typeface="Calibri"/>
                <a:cs typeface="Calibri"/>
              </a:rPr>
              <a:t>may </a:t>
            </a:r>
            <a:r>
              <a:rPr dirty="0" sz="900" spc="-5">
                <a:latin typeface="Calibri"/>
                <a:cs typeface="Calibri"/>
              </a:rPr>
              <a:t>not 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15">
                <a:latin typeface="Calibri"/>
                <a:cs typeface="Calibri"/>
              </a:rPr>
              <a:t>known </a:t>
            </a:r>
            <a:r>
              <a:rPr dirty="0" sz="900" spc="0">
                <a:latin typeface="Calibri"/>
                <a:cs typeface="Calibri"/>
              </a:rPr>
              <a:t>in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35">
                <a:latin typeface="Calibri"/>
                <a:cs typeface="Calibri"/>
              </a:rPr>
              <a:t>advance.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6379" marR="156210" indent="-126364">
              <a:lnSpc>
                <a:spcPct val="101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 </a:t>
            </a: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compiler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allocates memory </a:t>
            </a:r>
            <a:r>
              <a:rPr dirty="0" sz="900" spc="80" b="1">
                <a:solidFill>
                  <a:srgbClr val="0000FF"/>
                </a:solidFill>
                <a:latin typeface="Calibri"/>
                <a:cs typeface="Calibri"/>
              </a:rPr>
              <a:t>space </a:t>
            </a:r>
            <a:r>
              <a:rPr dirty="0" sz="900" spc="25" b="1">
                <a:solidFill>
                  <a:srgbClr val="0000FF"/>
                </a:solidFill>
                <a:latin typeface="Calibri"/>
                <a:cs typeface="Calibri"/>
              </a:rPr>
              <a:t>for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all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elements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array.  </a:t>
            </a:r>
            <a:r>
              <a:rPr dirty="0" sz="900">
                <a:latin typeface="Calibri"/>
                <a:cs typeface="Calibri"/>
              </a:rPr>
              <a:t>If/when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30" b="1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dirty="0" sz="900" spc="25" b="1">
                <a:solidFill>
                  <a:srgbClr val="FF0000"/>
                </a:solidFill>
                <a:latin typeface="Calibri"/>
                <a:cs typeface="Calibri"/>
              </a:rPr>
              <a:t>full,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memory </a:t>
            </a:r>
            <a:r>
              <a:rPr dirty="0" sz="900" spc="80" b="1">
                <a:solidFill>
                  <a:srgbClr val="FF0000"/>
                </a:solidFill>
                <a:latin typeface="Calibri"/>
                <a:cs typeface="Calibri"/>
              </a:rPr>
              <a:t>space </a:t>
            </a:r>
            <a:r>
              <a:rPr dirty="0" sz="900" spc="25" b="1">
                <a:solidFill>
                  <a:srgbClr val="FF0000"/>
                </a:solidFill>
                <a:latin typeface="Calibri"/>
                <a:cs typeface="Calibri"/>
              </a:rPr>
              <a:t>will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900" spc="1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FF0000"/>
                </a:solidFill>
                <a:latin typeface="Calibri"/>
                <a:cs typeface="Calibri"/>
              </a:rPr>
              <a:t>wasted</a:t>
            </a:r>
            <a:r>
              <a:rPr dirty="0" sz="900" spc="4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dirty="0" baseline="9259" sz="900" spc="540">
                <a:solidFill>
                  <a:srgbClr val="3333B2"/>
                </a:solidFill>
                <a:latin typeface="Arial"/>
                <a:cs typeface="Arial"/>
              </a:rPr>
              <a:t>I</a:t>
            </a:r>
            <a:r>
              <a:rPr dirty="0" baseline="9259" sz="900" spc="209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900" spc="25">
                <a:latin typeface="Calibri"/>
                <a:cs typeface="Calibri"/>
              </a:rPr>
              <a:t>Insert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10">
                <a:latin typeface="Calibri"/>
                <a:cs typeface="Calibri"/>
              </a:rPr>
              <a:t>delete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operations </a:t>
            </a:r>
            <a:r>
              <a:rPr dirty="0" sz="900" spc="75" b="1">
                <a:solidFill>
                  <a:srgbClr val="FF0000"/>
                </a:solidFill>
                <a:latin typeface="Calibri"/>
                <a:cs typeface="Calibri"/>
              </a:rPr>
              <a:t>can </a:t>
            </a:r>
            <a:r>
              <a:rPr dirty="0" sz="900" spc="50" b="1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dirty="0" sz="900" spc="55" b="1">
                <a:solidFill>
                  <a:srgbClr val="FF0000"/>
                </a:solidFill>
                <a:latin typeface="Calibri"/>
                <a:cs typeface="Calibri"/>
              </a:rPr>
              <a:t>ineffcient</a:t>
            </a:r>
            <a:r>
              <a:rPr dirty="0" sz="900" spc="55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246379" marR="26670">
              <a:lnSpc>
                <a:spcPct val="101000"/>
              </a:lnSpc>
              <a:spcBef>
                <a:spcPts val="5"/>
              </a:spcBef>
            </a:pPr>
            <a:r>
              <a:rPr dirty="0" sz="900" spc="50">
                <a:latin typeface="Calibri"/>
                <a:cs typeface="Calibri"/>
              </a:rPr>
              <a:t>Due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25">
                <a:latin typeface="Calibri"/>
                <a:cs typeface="Calibri"/>
              </a:rPr>
              <a:t>having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-5">
                <a:latin typeface="Calibri"/>
                <a:cs typeface="Calibri"/>
              </a:rPr>
              <a:t>“shunt” </a:t>
            </a:r>
            <a:r>
              <a:rPr dirty="0" sz="900" spc="25">
                <a:latin typeface="Calibri"/>
                <a:cs typeface="Calibri"/>
              </a:rPr>
              <a:t>data around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30">
                <a:latin typeface="Calibri"/>
                <a:cs typeface="Calibri"/>
              </a:rPr>
              <a:t>accommodate </a:t>
            </a:r>
            <a:r>
              <a:rPr dirty="0" sz="900" spc="15">
                <a:latin typeface="Calibri"/>
                <a:cs typeface="Calibri"/>
              </a:rPr>
              <a:t>new </a:t>
            </a:r>
            <a:r>
              <a:rPr dirty="0" sz="900" spc="35">
                <a:latin typeface="Calibri"/>
                <a:cs typeface="Calibri"/>
              </a:rPr>
              <a:t>values </a:t>
            </a:r>
            <a:r>
              <a:rPr dirty="0" sz="900" spc="0">
                <a:latin typeface="Calibri"/>
                <a:cs typeface="Calibri"/>
              </a:rPr>
              <a:t>in the  array.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314007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50"/>
              <a:t>Dynamic </a:t>
            </a:r>
            <a:r>
              <a:rPr dirty="0" spc="15"/>
              <a:t>Implementations </a:t>
            </a:r>
            <a:r>
              <a:rPr dirty="0" spc="-25"/>
              <a:t>&amp; </a:t>
            </a:r>
            <a:r>
              <a:rPr dirty="0" spc="15"/>
              <a:t>Memory</a:t>
            </a:r>
            <a:r>
              <a:rPr dirty="0" spc="-65"/>
              <a:t> </a:t>
            </a:r>
            <a:r>
              <a:rPr dirty="0" spc="3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54628"/>
            <a:ext cx="3841750" cy="15367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23825">
              <a:lnSpc>
                <a:spcPct val="101000"/>
              </a:lnSpc>
              <a:spcBef>
                <a:spcPts val="85"/>
              </a:spcBef>
            </a:pPr>
            <a:r>
              <a:rPr dirty="0" sz="900" spc="5">
                <a:latin typeface="Calibri"/>
                <a:cs typeface="Calibri"/>
              </a:rPr>
              <a:t>To </a:t>
            </a:r>
            <a:r>
              <a:rPr dirty="0" sz="900" spc="15">
                <a:latin typeface="Calibri"/>
                <a:cs typeface="Calibri"/>
              </a:rPr>
              <a:t>avoid </a:t>
            </a:r>
            <a:r>
              <a:rPr dirty="0" sz="900" spc="25">
                <a:latin typeface="Calibri"/>
                <a:cs typeface="Calibri"/>
              </a:rPr>
              <a:t>these </a:t>
            </a:r>
            <a:r>
              <a:rPr dirty="0" sz="900" spc="35">
                <a:latin typeface="Calibri"/>
                <a:cs typeface="Calibri"/>
              </a:rPr>
              <a:t>disadvantages </a:t>
            </a:r>
            <a:r>
              <a:rPr dirty="0" sz="900" spc="15">
                <a:latin typeface="Calibri"/>
                <a:cs typeface="Calibri"/>
              </a:rPr>
              <a:t>we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50">
                <a:latin typeface="Calibri"/>
                <a:cs typeface="Calibri"/>
              </a:rPr>
              <a:t>use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dynamic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implementation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of  </a:t>
            </a:r>
            <a:r>
              <a:rPr dirty="0" sz="900" spc="60" b="1">
                <a:solidFill>
                  <a:srgbClr val="0000FF"/>
                </a:solidFill>
                <a:latin typeface="Calibri"/>
                <a:cs typeface="Calibri"/>
              </a:rPr>
              <a:t>dynamic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r>
              <a:rPr dirty="0" sz="900" spc="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structures</a:t>
            </a:r>
            <a:r>
              <a:rPr dirty="0" sz="900" spc="5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100">
                <a:latin typeface="Calibri"/>
                <a:cs typeface="Calibri"/>
              </a:rPr>
              <a:t>So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general </a:t>
            </a:r>
            <a:r>
              <a:rPr dirty="0" sz="900" spc="10">
                <a:latin typeface="Calibri"/>
                <a:cs typeface="Calibri"/>
              </a:rPr>
              <a:t>principle </a:t>
            </a:r>
            <a:r>
              <a:rPr dirty="0" sz="900" spc="25">
                <a:latin typeface="Calibri"/>
                <a:cs typeface="Calibri"/>
              </a:rPr>
              <a:t>should </a:t>
            </a:r>
            <a:r>
              <a:rPr dirty="0" sz="900" spc="30">
                <a:latin typeface="Calibri"/>
                <a:cs typeface="Calibri"/>
              </a:rPr>
              <a:t>be</a:t>
            </a:r>
            <a:r>
              <a:rPr dirty="0" sz="900" spc="25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adopted: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246379" marR="524510">
              <a:lnSpc>
                <a:spcPct val="101000"/>
              </a:lnSpc>
            </a:pPr>
            <a:r>
              <a:rPr dirty="0" sz="900" spc="65" i="1">
                <a:latin typeface="Calibri"/>
                <a:cs typeface="Calibri"/>
              </a:rPr>
              <a:t>The </a:t>
            </a:r>
            <a:r>
              <a:rPr dirty="0" sz="900" spc="15" i="1">
                <a:latin typeface="Calibri"/>
                <a:cs typeface="Calibri"/>
              </a:rPr>
              <a:t>amount </a:t>
            </a:r>
            <a:r>
              <a:rPr dirty="0" sz="900" spc="0" i="1">
                <a:latin typeface="Calibri"/>
                <a:cs typeface="Calibri"/>
              </a:rPr>
              <a:t>of </a:t>
            </a:r>
            <a:r>
              <a:rPr dirty="0" sz="900" spc="30" i="1">
                <a:latin typeface="Calibri"/>
                <a:cs typeface="Calibri"/>
              </a:rPr>
              <a:t>memory </a:t>
            </a:r>
            <a:r>
              <a:rPr dirty="0" sz="900" spc="50" i="1">
                <a:latin typeface="Calibri"/>
                <a:cs typeface="Calibri"/>
              </a:rPr>
              <a:t>used </a:t>
            </a:r>
            <a:r>
              <a:rPr dirty="0" sz="900" spc="-10" i="1">
                <a:latin typeface="Calibri"/>
                <a:cs typeface="Calibri"/>
              </a:rPr>
              <a:t>to </a:t>
            </a:r>
            <a:r>
              <a:rPr dirty="0" sz="900" spc="25" i="1">
                <a:latin typeface="Calibri"/>
                <a:cs typeface="Calibri"/>
              </a:rPr>
              <a:t>store </a:t>
            </a:r>
            <a:r>
              <a:rPr dirty="0" sz="900" spc="30" i="1">
                <a:latin typeface="Calibri"/>
                <a:cs typeface="Calibri"/>
              </a:rPr>
              <a:t>a </a:t>
            </a:r>
            <a:r>
              <a:rPr dirty="0" sz="900" spc="5" i="1">
                <a:latin typeface="Calibri"/>
                <a:cs typeface="Calibri"/>
              </a:rPr>
              <a:t>data </a:t>
            </a:r>
            <a:r>
              <a:rPr dirty="0" sz="900" spc="15" i="1">
                <a:latin typeface="Calibri"/>
                <a:cs typeface="Calibri"/>
              </a:rPr>
              <a:t>structure </a:t>
            </a:r>
            <a:r>
              <a:rPr dirty="0" sz="900" spc="30" i="1">
                <a:latin typeface="Calibri"/>
                <a:cs typeface="Calibri"/>
              </a:rPr>
              <a:t>should  </a:t>
            </a:r>
            <a:r>
              <a:rPr dirty="0" sz="900" spc="40" i="1">
                <a:latin typeface="Calibri"/>
                <a:cs typeface="Calibri"/>
              </a:rPr>
              <a:t>change </a:t>
            </a:r>
            <a:r>
              <a:rPr dirty="0" sz="900" spc="60" i="1">
                <a:latin typeface="Calibri"/>
                <a:cs typeface="Calibri"/>
              </a:rPr>
              <a:t>as </a:t>
            </a:r>
            <a:r>
              <a:rPr dirty="0" sz="900" spc="10" i="1">
                <a:latin typeface="Calibri"/>
                <a:cs typeface="Calibri"/>
              </a:rPr>
              <a:t>the </a:t>
            </a:r>
            <a:r>
              <a:rPr dirty="0" sz="900" spc="50" i="1">
                <a:latin typeface="Calibri"/>
                <a:cs typeface="Calibri"/>
              </a:rPr>
              <a:t>size </a:t>
            </a:r>
            <a:r>
              <a:rPr dirty="0" sz="900" spc="0" i="1">
                <a:latin typeface="Calibri"/>
                <a:cs typeface="Calibri"/>
              </a:rPr>
              <a:t>of </a:t>
            </a:r>
            <a:r>
              <a:rPr dirty="0" sz="900" spc="10" i="1">
                <a:latin typeface="Calibri"/>
                <a:cs typeface="Calibri"/>
              </a:rPr>
              <a:t>the </a:t>
            </a:r>
            <a:r>
              <a:rPr dirty="0" sz="900" spc="5" i="1">
                <a:latin typeface="Calibri"/>
                <a:cs typeface="Calibri"/>
              </a:rPr>
              <a:t>data </a:t>
            </a:r>
            <a:r>
              <a:rPr dirty="0" sz="900" spc="15" i="1">
                <a:latin typeface="Calibri"/>
                <a:cs typeface="Calibri"/>
              </a:rPr>
              <a:t>structure</a:t>
            </a:r>
            <a:r>
              <a:rPr dirty="0" sz="900" spc="150" i="1">
                <a:latin typeface="Calibri"/>
                <a:cs typeface="Calibri"/>
              </a:rPr>
              <a:t> </a:t>
            </a:r>
            <a:r>
              <a:rPr dirty="0" sz="900" spc="40" i="1">
                <a:latin typeface="Calibri"/>
                <a:cs typeface="Calibri"/>
              </a:rPr>
              <a:t>changes.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</a:pPr>
            <a:r>
              <a:rPr dirty="0" sz="900" spc="25">
                <a:latin typeface="Calibri"/>
                <a:cs typeface="Calibri"/>
              </a:rPr>
              <a:t>Consequently,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0">
                <a:latin typeface="Calibri"/>
                <a:cs typeface="Calibri"/>
              </a:rPr>
              <a:t>amount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25">
                <a:latin typeface="Calibri"/>
                <a:cs typeface="Calibri"/>
              </a:rPr>
              <a:t>memory </a:t>
            </a:r>
            <a:r>
              <a:rPr dirty="0" sz="900" spc="40">
                <a:latin typeface="Calibri"/>
                <a:cs typeface="Calibri"/>
              </a:rPr>
              <a:t>used </a:t>
            </a:r>
            <a:r>
              <a:rPr dirty="0" sz="900" spc="15">
                <a:latin typeface="Calibri"/>
                <a:cs typeface="Calibri"/>
              </a:rPr>
              <a:t>by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25">
                <a:latin typeface="Calibri"/>
                <a:cs typeface="Calibri"/>
              </a:rPr>
              <a:t>should </a:t>
            </a:r>
            <a:r>
              <a:rPr dirty="0" sz="900" spc="30">
                <a:latin typeface="Calibri"/>
                <a:cs typeface="Calibri"/>
              </a:rPr>
              <a:t>be  </a:t>
            </a:r>
            <a:r>
              <a:rPr dirty="0" sz="900" spc="40" b="1">
                <a:solidFill>
                  <a:srgbClr val="0000FF"/>
                </a:solidFill>
                <a:latin typeface="Calibri"/>
                <a:cs typeface="Calibri"/>
              </a:rPr>
              <a:t>directly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proportional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0">
                <a:latin typeface="Calibri"/>
                <a:cs typeface="Calibri"/>
              </a:rPr>
              <a:t>amount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information </a:t>
            </a:r>
            <a:r>
              <a:rPr dirty="0" sz="900" spc="15">
                <a:latin typeface="Calibri"/>
                <a:cs typeface="Calibri"/>
              </a:rPr>
              <a:t>stored </a:t>
            </a:r>
            <a:r>
              <a:rPr dirty="0" sz="900" spc="0">
                <a:latin typeface="Calibri"/>
                <a:cs typeface="Calibri"/>
              </a:rPr>
              <a:t>in the </a:t>
            </a:r>
            <a:r>
              <a:rPr dirty="0" sz="900" spc="10">
                <a:latin typeface="Calibri"/>
                <a:cs typeface="Calibri"/>
              </a:rPr>
              <a:t>structure </a:t>
            </a:r>
            <a:r>
              <a:rPr dirty="0" sz="900" spc="0">
                <a:latin typeface="Calibri"/>
                <a:cs typeface="Calibri"/>
              </a:rPr>
              <a:t>at  </a:t>
            </a:r>
            <a:r>
              <a:rPr dirty="0" sz="900" spc="30">
                <a:latin typeface="Calibri"/>
                <a:cs typeface="Calibri"/>
              </a:rPr>
              <a:t>any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0">
                <a:latin typeface="Calibri"/>
                <a:cs typeface="Calibri"/>
              </a:rPr>
              <a:t>time.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50"/>
              <a:t>5SENG003W </a:t>
            </a:r>
            <a:r>
              <a:rPr dirty="0" spc="35"/>
              <a:t>Lecture </a:t>
            </a:r>
            <a:r>
              <a:rPr dirty="0" spc="25"/>
              <a:t>6: </a:t>
            </a:r>
            <a:r>
              <a:rPr dirty="0" spc="50"/>
              <a:t>Stacks, </a:t>
            </a:r>
            <a:r>
              <a:rPr dirty="0" spc="40"/>
              <a:t>Queues </a:t>
            </a:r>
            <a:r>
              <a:rPr dirty="0" spc="0"/>
              <a:t>&amp; </a:t>
            </a:r>
            <a:r>
              <a:rPr dirty="0" spc="25"/>
              <a:t>Priority </a:t>
            </a:r>
            <a:r>
              <a:rPr dirty="0" spc="40"/>
              <a:t>Queues</a:t>
            </a:r>
            <a:r>
              <a:rPr dirty="0" spc="75"/>
              <a:t> </a:t>
            </a:r>
            <a:r>
              <a:rPr dirty="0" spc="35"/>
              <a:t>(Heaps)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5"/>
              <a:t>11</a:t>
            </a:fld>
            <a:r>
              <a:rPr dirty="0" spc="-5"/>
              <a:t>/57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428"/>
            <a:ext cx="161925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50"/>
              <a:t>Dynamic</a:t>
            </a:r>
            <a:r>
              <a:rPr dirty="0" spc="25"/>
              <a:t> </a:t>
            </a:r>
            <a:r>
              <a:rPr dirty="0" spc="15"/>
              <a:t>Implementations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61538"/>
            <a:ext cx="3743960" cy="24250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12065">
              <a:lnSpc>
                <a:spcPct val="101000"/>
              </a:lnSpc>
              <a:spcBef>
                <a:spcPts val="85"/>
              </a:spcBef>
            </a:pPr>
            <a:r>
              <a:rPr dirty="0" sz="900" spc="30">
                <a:latin typeface="Calibri"/>
                <a:cs typeface="Calibri"/>
              </a:rPr>
              <a:t>When </a:t>
            </a:r>
            <a:r>
              <a:rPr dirty="0" sz="900" spc="15">
                <a:latin typeface="Calibri"/>
                <a:cs typeface="Calibri"/>
              </a:rPr>
              <a:t>constructing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5">
                <a:latin typeface="Calibri"/>
                <a:cs typeface="Calibri"/>
              </a:rPr>
              <a:t>structures where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5">
                <a:latin typeface="Calibri"/>
                <a:cs typeface="Calibri"/>
              </a:rPr>
              <a:t>number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5">
                <a:latin typeface="Calibri"/>
                <a:cs typeface="Calibri"/>
              </a:rPr>
              <a:t>items stored  </a:t>
            </a:r>
            <a:r>
              <a:rPr dirty="0" sz="900" spc="50">
                <a:latin typeface="Calibri"/>
                <a:cs typeface="Calibri"/>
              </a:rPr>
              <a:t>can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only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be </a:t>
            </a:r>
            <a:r>
              <a:rPr dirty="0" sz="900" spc="35" b="1">
                <a:solidFill>
                  <a:srgbClr val="0000FF"/>
                </a:solidFill>
                <a:latin typeface="Calibri"/>
                <a:cs typeface="Calibri"/>
              </a:rPr>
              <a:t>determined </a:t>
            </a:r>
            <a:r>
              <a:rPr dirty="0" sz="900" spc="15" b="1">
                <a:solidFill>
                  <a:srgbClr val="0000FF"/>
                </a:solidFill>
                <a:latin typeface="Calibri"/>
                <a:cs typeface="Calibri"/>
              </a:rPr>
              <a:t>at </a:t>
            </a:r>
            <a:r>
              <a:rPr dirty="0" sz="900" spc="30" b="1">
                <a:solidFill>
                  <a:srgbClr val="0000FF"/>
                </a:solidFill>
                <a:latin typeface="Calibri"/>
                <a:cs typeface="Calibri"/>
              </a:rPr>
              <a:t>run-time </a:t>
            </a:r>
            <a:r>
              <a:rPr dirty="0" sz="900" spc="15">
                <a:latin typeface="Calibri"/>
                <a:cs typeface="Calibri"/>
              </a:rPr>
              <a:t>we </a:t>
            </a:r>
            <a:r>
              <a:rPr dirty="0" sz="900" spc="30">
                <a:latin typeface="Calibri"/>
                <a:cs typeface="Calibri"/>
              </a:rPr>
              <a:t>need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5">
                <a:latin typeface="Calibri"/>
                <a:cs typeface="Calibri"/>
              </a:rPr>
              <a:t>obtain </a:t>
            </a:r>
            <a:r>
              <a:rPr dirty="0" sz="900" spc="25">
                <a:latin typeface="Calibri"/>
                <a:cs typeface="Calibri"/>
              </a:rPr>
              <a:t>memory </a:t>
            </a:r>
            <a:r>
              <a:rPr dirty="0" sz="900">
                <a:latin typeface="Calibri"/>
                <a:cs typeface="Calibri"/>
              </a:rPr>
              <a:t>from </a:t>
            </a:r>
            <a:r>
              <a:rPr dirty="0" sz="900" spc="0">
                <a:latin typeface="Calibri"/>
                <a:cs typeface="Calibri"/>
              </a:rPr>
              <a:t>the  </a:t>
            </a:r>
            <a:r>
              <a:rPr dirty="0" sz="900" spc="5">
                <a:latin typeface="Calibri"/>
                <a:cs typeface="Calibri"/>
              </a:rPr>
              <a:t>“</a:t>
            </a:r>
            <a:r>
              <a:rPr dirty="0" sz="900" spc="5" b="1">
                <a:solidFill>
                  <a:srgbClr val="0000FF"/>
                </a:solidFill>
                <a:latin typeface="Calibri"/>
                <a:cs typeface="Calibri"/>
              </a:rPr>
              <a:t>heap</a:t>
            </a:r>
            <a:r>
              <a:rPr dirty="0" sz="900" spc="5">
                <a:latin typeface="Calibri"/>
                <a:cs typeface="Calibri"/>
              </a:rPr>
              <a:t>”.</a:t>
            </a:r>
            <a:endParaRPr sz="900">
              <a:latin typeface="Calibri"/>
              <a:cs typeface="Calibri"/>
            </a:endParaRPr>
          </a:p>
          <a:p>
            <a:pPr marL="12700" marR="14604">
              <a:lnSpc>
                <a:spcPct val="101000"/>
              </a:lnSpc>
              <a:spcBef>
                <a:spcPts val="710"/>
              </a:spcBef>
            </a:pPr>
            <a:r>
              <a:rPr dirty="0" sz="900" spc="55">
                <a:latin typeface="Calibri"/>
                <a:cs typeface="Calibri"/>
              </a:rPr>
              <a:t>The </a:t>
            </a:r>
            <a:r>
              <a:rPr dirty="0" sz="900" spc="50" b="1">
                <a:solidFill>
                  <a:srgbClr val="0000FF"/>
                </a:solidFill>
                <a:latin typeface="Calibri"/>
                <a:cs typeface="Calibri"/>
              </a:rPr>
              <a:t>heap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40">
                <a:latin typeface="Calibri"/>
                <a:cs typeface="Calibri"/>
              </a:rPr>
              <a:t>an </a:t>
            </a:r>
            <a:r>
              <a:rPr dirty="0" sz="900" spc="35">
                <a:latin typeface="Calibri"/>
                <a:cs typeface="Calibri"/>
              </a:rPr>
              <a:t>area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25">
                <a:latin typeface="Calibri"/>
                <a:cs typeface="Calibri"/>
              </a:rPr>
              <a:t>memory </a:t>
            </a:r>
            <a:r>
              <a:rPr dirty="0" sz="900" spc="25">
                <a:latin typeface="Calibri"/>
                <a:cs typeface="Calibri"/>
              </a:rPr>
              <a:t>available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5">
                <a:latin typeface="Calibri"/>
                <a:cs typeface="Calibri"/>
              </a:rPr>
              <a:t>program during </a:t>
            </a:r>
            <a:r>
              <a:rPr dirty="0" sz="900" spc="5">
                <a:latin typeface="Calibri"/>
                <a:cs typeface="Calibri"/>
              </a:rPr>
              <a:t>run-time </a:t>
            </a:r>
            <a:r>
              <a:rPr dirty="0" sz="900" spc="-20">
                <a:latin typeface="Calibri"/>
                <a:cs typeface="Calibri"/>
              </a:rPr>
              <a:t>for  </a:t>
            </a:r>
            <a:r>
              <a:rPr dirty="0" sz="900" spc="25">
                <a:latin typeface="Calibri"/>
                <a:cs typeface="Calibri"/>
              </a:rPr>
              <a:t>requests </a:t>
            </a:r>
            <a:r>
              <a:rPr dirty="0" sz="900" spc="-20">
                <a:latin typeface="Calibri"/>
                <a:cs typeface="Calibri"/>
              </a:rPr>
              <a:t>for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-5">
                <a:latin typeface="Calibri"/>
                <a:cs typeface="Calibri"/>
              </a:rPr>
              <a:t>that </a:t>
            </a:r>
            <a:r>
              <a:rPr dirty="0" sz="900" spc="25">
                <a:latin typeface="Calibri"/>
                <a:cs typeface="Calibri"/>
              </a:rPr>
              <a:t>grows </a:t>
            </a:r>
            <a:r>
              <a:rPr dirty="0" sz="900">
                <a:latin typeface="Calibri"/>
                <a:cs typeface="Calibri"/>
              </a:rPr>
              <a:t>or </a:t>
            </a:r>
            <a:r>
              <a:rPr dirty="0" sz="900" spc="30">
                <a:latin typeface="Calibri"/>
                <a:cs typeface="Calibri"/>
              </a:rPr>
              <a:t>shrinks </a:t>
            </a:r>
            <a:r>
              <a:rPr dirty="0" sz="900" spc="75">
                <a:latin typeface="Calibri"/>
                <a:cs typeface="Calibri"/>
              </a:rPr>
              <a:t>as </a:t>
            </a:r>
            <a:r>
              <a:rPr dirty="0" sz="900" spc="60">
                <a:latin typeface="Calibri"/>
                <a:cs typeface="Calibri"/>
              </a:rPr>
              <a:t>a </a:t>
            </a:r>
            <a:r>
              <a:rPr dirty="0" sz="900" spc="15">
                <a:latin typeface="Calibri"/>
                <a:cs typeface="Calibri"/>
              </a:rPr>
              <a:t>program </a:t>
            </a:r>
            <a:r>
              <a:rPr dirty="0" sz="900" spc="35">
                <a:latin typeface="Calibri"/>
                <a:cs typeface="Calibri"/>
              </a:rPr>
              <a:t>is</a:t>
            </a:r>
            <a:r>
              <a:rPr dirty="0" sz="900" spc="7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executed.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15">
                <a:latin typeface="Calibri"/>
                <a:cs typeface="Calibri"/>
              </a:rPr>
              <a:t>Memory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10">
                <a:latin typeface="Calibri"/>
                <a:cs typeface="Calibri"/>
              </a:rPr>
              <a:t>obtained </a:t>
            </a:r>
            <a:r>
              <a:rPr dirty="0" sz="900" spc="35">
                <a:latin typeface="Calibri"/>
                <a:cs typeface="Calibri"/>
              </a:rPr>
              <a:t>using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>
                <a:latin typeface="Calibri"/>
                <a:cs typeface="Calibri"/>
              </a:rPr>
              <a:t>’new’ </a:t>
            </a:r>
            <a:r>
              <a:rPr dirty="0" sz="900" spc="5">
                <a:latin typeface="Calibri"/>
                <a:cs typeface="Calibri"/>
              </a:rPr>
              <a:t>operator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25">
                <a:latin typeface="Calibri"/>
                <a:cs typeface="Calibri"/>
              </a:rPr>
              <a:t>create objects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30">
                <a:latin typeface="Calibri"/>
                <a:cs typeface="Calibri"/>
              </a:rPr>
              <a:t>any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type.</a:t>
            </a:r>
            <a:endParaRPr sz="900">
              <a:latin typeface="Calibri"/>
              <a:cs typeface="Calibri"/>
            </a:endParaRPr>
          </a:p>
          <a:p>
            <a:pPr marL="12700" marR="44450">
              <a:lnSpc>
                <a:spcPct val="101000"/>
              </a:lnSpc>
              <a:spcBef>
                <a:spcPts val="705"/>
              </a:spcBef>
            </a:pPr>
            <a:r>
              <a:rPr dirty="0" sz="900" spc="-10">
                <a:latin typeface="Calibri"/>
                <a:cs typeface="Calibri"/>
              </a:rPr>
              <a:t>“</a:t>
            </a:r>
            <a:r>
              <a:rPr dirty="0" sz="900" spc="-10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900" spc="-10">
                <a:latin typeface="Calibri"/>
                <a:cs typeface="Calibri"/>
              </a:rPr>
              <a:t>” </a:t>
            </a:r>
            <a:r>
              <a:rPr dirty="0" sz="900" spc="35">
                <a:latin typeface="Calibri"/>
                <a:cs typeface="Calibri"/>
              </a:rPr>
              <a:t>is </a:t>
            </a:r>
            <a:r>
              <a:rPr dirty="0" sz="900" spc="25">
                <a:latin typeface="Calibri"/>
                <a:cs typeface="Calibri"/>
              </a:rPr>
              <a:t>applied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10">
                <a:latin typeface="Calibri"/>
                <a:cs typeface="Calibri"/>
              </a:rPr>
              <a:t>type </a:t>
            </a:r>
            <a:r>
              <a:rPr dirty="0" sz="900" spc="-5">
                <a:latin typeface="Calibri"/>
                <a:cs typeface="Calibri"/>
              </a:rPr>
              <a:t>of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data </a:t>
            </a:r>
            <a:r>
              <a:rPr dirty="0" sz="900" spc="10">
                <a:latin typeface="Calibri"/>
                <a:cs typeface="Calibri"/>
              </a:rPr>
              <a:t>object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30">
                <a:latin typeface="Calibri"/>
                <a:cs typeface="Calibri"/>
              </a:rPr>
              <a:t>be </a:t>
            </a:r>
            <a:r>
              <a:rPr dirty="0" sz="900" spc="25">
                <a:latin typeface="Calibri"/>
                <a:cs typeface="Calibri"/>
              </a:rPr>
              <a:t>created </a:t>
            </a:r>
            <a:r>
              <a:rPr dirty="0" sz="900" spc="30">
                <a:latin typeface="Calibri"/>
                <a:cs typeface="Calibri"/>
              </a:rPr>
              <a:t>and </a:t>
            </a:r>
            <a:r>
              <a:rPr dirty="0" sz="900" spc="10">
                <a:latin typeface="Calibri"/>
                <a:cs typeface="Calibri"/>
              </a:rPr>
              <a:t>returns </a:t>
            </a:r>
            <a:r>
              <a:rPr dirty="0" sz="900" spc="60">
                <a:latin typeface="Calibri"/>
                <a:cs typeface="Calibri"/>
              </a:rPr>
              <a:t>a  </a:t>
            </a:r>
            <a:r>
              <a:rPr dirty="0" sz="900" spc="15">
                <a:latin typeface="Calibri"/>
                <a:cs typeface="Calibri"/>
              </a:rPr>
              <a:t>reference </a:t>
            </a:r>
            <a:r>
              <a:rPr dirty="0" sz="900" spc="5">
                <a:latin typeface="Calibri"/>
                <a:cs typeface="Calibri"/>
              </a:rPr>
              <a:t>(or </a:t>
            </a:r>
            <a:r>
              <a:rPr dirty="0" sz="900" spc="0">
                <a:latin typeface="Calibri"/>
                <a:cs typeface="Calibri"/>
              </a:rPr>
              <a:t>pointer) </a:t>
            </a:r>
            <a:r>
              <a:rPr dirty="0" sz="900" spc="-15">
                <a:latin typeface="Calibri"/>
                <a:cs typeface="Calibri"/>
              </a:rPr>
              <a:t>to </a:t>
            </a:r>
            <a:r>
              <a:rPr dirty="0" sz="900" spc="0">
                <a:latin typeface="Calibri"/>
                <a:cs typeface="Calibri"/>
              </a:rPr>
              <a:t>the </a:t>
            </a:r>
            <a:r>
              <a:rPr dirty="0" sz="900" spc="25">
                <a:latin typeface="Calibri"/>
                <a:cs typeface="Calibri"/>
              </a:rPr>
              <a:t>created </a:t>
            </a:r>
            <a:r>
              <a:rPr dirty="0" sz="900" spc="10">
                <a:latin typeface="Calibri"/>
                <a:cs typeface="Calibri"/>
              </a:rPr>
              <a:t>object, </a:t>
            </a:r>
            <a:r>
              <a:rPr dirty="0" sz="900" spc="30">
                <a:latin typeface="Calibri"/>
                <a:cs typeface="Calibri"/>
              </a:rPr>
              <a:t>e.g.</a:t>
            </a:r>
            <a:r>
              <a:rPr dirty="0" sz="900" spc="165">
                <a:latin typeface="Calibri"/>
                <a:cs typeface="Calibri"/>
              </a:rPr>
              <a:t> </a:t>
            </a:r>
            <a:r>
              <a:rPr dirty="0" sz="900" spc="25">
                <a:latin typeface="Calibri"/>
                <a:cs typeface="Calibri"/>
              </a:rPr>
              <a:t>integers.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latin typeface="Courier New"/>
                <a:cs typeface="Courier New"/>
              </a:rPr>
              <a:t>JAVA:</a:t>
            </a:r>
            <a:endParaRPr sz="90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latin typeface="Courier New"/>
                <a:cs typeface="Courier New"/>
              </a:rPr>
              <a:t>Integer year = new Integer( 2001 )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900" spc="-5">
                <a:latin typeface="Courier New"/>
                <a:cs typeface="Courier New"/>
              </a:rPr>
              <a:t>C++:</a:t>
            </a:r>
            <a:endParaRPr sz="90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latin typeface="Courier New"/>
                <a:cs typeface="Courier New"/>
              </a:rPr>
              <a:t>int</a:t>
            </a:r>
            <a:r>
              <a:rPr dirty="0" baseline="-9259" sz="1350" spc="-7">
                <a:latin typeface="Courier New"/>
                <a:cs typeface="Courier New"/>
              </a:rPr>
              <a:t>* </a:t>
            </a:r>
            <a:r>
              <a:rPr dirty="0" sz="900" spc="-5">
                <a:latin typeface="Courier New"/>
                <a:cs typeface="Courier New"/>
              </a:rPr>
              <a:t>yearPtr = new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int;</a:t>
            </a:r>
            <a:endParaRPr sz="90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  <a:spcBef>
                <a:spcPts val="10"/>
              </a:spcBef>
            </a:pPr>
            <a:r>
              <a:rPr dirty="0" baseline="-9259" sz="1350" spc="-7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yearPtr = 2001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 Stacks, Queues &amp; Priority Queues (Heaps)</dc:title>
  <dcterms:created xsi:type="dcterms:W3CDTF">2022-02-16T05:39:51Z</dcterms:created>
  <dcterms:modified xsi:type="dcterms:W3CDTF">2022-02-16T05:39:51Z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2021-11-09T00:00:00Z</vt:filetime>
  </property>
  <property fmtid="{D5CDD505-2E9C-101B-9397-08002B2CF9AE}" pid="3" name="Creator">
    <vt:lpwstr>LaTeX with Beamer class version 3.24</vt:lpwstr>
  </property>
  <property fmtid="{D5CDD505-2E9C-101B-9397-08002B2CF9AE}" pid="4" name="LastSaved">
    <vt:filetime>2022-02-16T00:00:00Z</vt:filetime>
  </property>
</Properties>
</file>