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  <p:sldMasterId id="2147483796" r:id="rId3"/>
    <p:sldMasterId id="2147483808" r:id="rId4"/>
  </p:sldMasterIdLst>
  <p:notesMasterIdLst>
    <p:notesMasterId r:id="rId30"/>
  </p:notesMasterIdLst>
  <p:sldIdLst>
    <p:sldId id="360" r:id="rId5"/>
    <p:sldId id="376" r:id="rId6"/>
    <p:sldId id="378" r:id="rId7"/>
    <p:sldId id="382" r:id="rId8"/>
    <p:sldId id="383" r:id="rId9"/>
    <p:sldId id="384" r:id="rId10"/>
    <p:sldId id="385" r:id="rId11"/>
    <p:sldId id="388" r:id="rId12"/>
    <p:sldId id="392" r:id="rId13"/>
    <p:sldId id="393" r:id="rId14"/>
    <p:sldId id="394" r:id="rId15"/>
    <p:sldId id="395" r:id="rId16"/>
    <p:sldId id="396" r:id="rId17"/>
    <p:sldId id="397" r:id="rId18"/>
    <p:sldId id="435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37" r:id="rId29"/>
  </p:sldIdLst>
  <p:sldSz cx="10058400" cy="7772400"/>
  <p:notesSz cx="6858000" cy="9144000"/>
  <p:defaultTextStyle>
    <a:defPPr>
      <a:defRPr lang="en-US"/>
    </a:defPPr>
    <a:lvl1pPr marL="0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231" autoAdjust="0"/>
  </p:normalViewPr>
  <p:slideViewPr>
    <p:cSldViewPr>
      <p:cViewPr varScale="1">
        <p:scale>
          <a:sx n="69" d="100"/>
          <a:sy n="69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5F4F-9020-48C0-88D6-C3B244F8F43B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BA9E-D6BF-4B19-9D8D-712D607A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3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 defTabSz="930275">
              <a:defRPr sz="2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 defTabSz="930275">
              <a:defRPr sz="2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 defTabSz="930275">
              <a:defRPr sz="2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 defTabSz="930275">
              <a:defRPr sz="2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defTabSz="9302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A429A-831B-4466-B069-C330361F1D7C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rPr>
              <a:pPr marL="0" marR="0" lvl="0" indent="0" defTabSz="9302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1675"/>
            <a:ext cx="4622800" cy="3467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5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6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9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39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45105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902113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35316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80422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25528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70634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315739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60845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2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7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78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54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1"/>
            <a:ext cx="5111750" cy="5853112"/>
          </a:xfrm>
        </p:spPr>
        <p:txBody>
          <a:bodyPr/>
          <a:lstStyle>
            <a:lvl1pPr>
              <a:defRPr sz="3190"/>
            </a:lvl1pPr>
            <a:lvl2pPr>
              <a:defRPr sz="2750"/>
            </a:lvl2pPr>
            <a:lvl3pPr>
              <a:defRPr sz="242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3" cy="4691063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0"/>
            </a:lvl1pPr>
            <a:lvl2pPr marL="451056" indent="0">
              <a:buNone/>
              <a:defRPr sz="2750"/>
            </a:lvl2pPr>
            <a:lvl3pPr marL="902113" indent="0">
              <a:buNone/>
              <a:defRPr sz="2420"/>
            </a:lvl3pPr>
            <a:lvl4pPr marL="1353169" indent="0">
              <a:buNone/>
              <a:defRPr sz="1980"/>
            </a:lvl4pPr>
            <a:lvl5pPr marL="1804226" indent="0">
              <a:buNone/>
              <a:defRPr sz="1980"/>
            </a:lvl5pPr>
            <a:lvl6pPr marL="2255283" indent="0">
              <a:buNone/>
              <a:defRPr sz="1980"/>
            </a:lvl6pPr>
            <a:lvl7pPr marL="2706340" indent="0">
              <a:buNone/>
              <a:defRPr sz="1980"/>
            </a:lvl7pPr>
            <a:lvl8pPr marL="3157396" indent="0">
              <a:buNone/>
              <a:defRPr sz="1980"/>
            </a:lvl8pPr>
            <a:lvl9pPr marL="3608453" indent="0">
              <a:buNone/>
              <a:defRPr sz="1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9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5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77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2861" indent="0" algn="ctr">
              <a:buNone/>
              <a:defRPr/>
            </a:lvl2pPr>
            <a:lvl3pPr marL="1005722" indent="0" algn="ctr">
              <a:buNone/>
              <a:defRPr/>
            </a:lvl3pPr>
            <a:lvl4pPr marL="1508584" indent="0" algn="ctr">
              <a:buNone/>
              <a:defRPr/>
            </a:lvl4pPr>
            <a:lvl5pPr marL="2011445" indent="0" algn="ctr">
              <a:buNone/>
              <a:defRPr/>
            </a:lvl5pPr>
            <a:lvl6pPr marL="2514306" indent="0" algn="ctr">
              <a:buNone/>
              <a:defRPr/>
            </a:lvl6pPr>
            <a:lvl7pPr marL="3017167" indent="0" algn="ctr">
              <a:buNone/>
              <a:defRPr/>
            </a:lvl7pPr>
            <a:lvl8pPr marL="3520029" indent="0" algn="ctr">
              <a:buNone/>
              <a:defRPr/>
            </a:lvl8pPr>
            <a:lvl9pPr marL="402288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2A173-6623-4AE4-B7CA-AD71FEFB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2594D-CF4F-4C3A-9A32-59915623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1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861" indent="0">
              <a:buNone/>
              <a:defRPr sz="1980"/>
            </a:lvl2pPr>
            <a:lvl3pPr marL="1005722" indent="0">
              <a:buNone/>
              <a:defRPr sz="1760"/>
            </a:lvl3pPr>
            <a:lvl4pPr marL="1508584" indent="0">
              <a:buNone/>
              <a:defRPr sz="1540"/>
            </a:lvl4pPr>
            <a:lvl5pPr marL="2011445" indent="0">
              <a:buNone/>
              <a:defRPr sz="1540"/>
            </a:lvl5pPr>
            <a:lvl6pPr marL="2514306" indent="0">
              <a:buNone/>
              <a:defRPr sz="1540"/>
            </a:lvl6pPr>
            <a:lvl7pPr marL="3017167" indent="0">
              <a:buNone/>
              <a:defRPr sz="1540"/>
            </a:lvl7pPr>
            <a:lvl8pPr marL="3520029" indent="0">
              <a:buNone/>
              <a:defRPr sz="1540"/>
            </a:lvl8pPr>
            <a:lvl9pPr marL="4022889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7F88A-3DDC-4569-B623-5DA6FFEB4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6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3F3D6-DDEB-477F-A8DB-85B58F64D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16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61" indent="0">
              <a:buNone/>
              <a:defRPr sz="2200" b="1"/>
            </a:lvl2pPr>
            <a:lvl3pPr marL="1005722" indent="0">
              <a:buNone/>
              <a:defRPr sz="1980" b="1"/>
            </a:lvl3pPr>
            <a:lvl4pPr marL="1508584" indent="0">
              <a:buNone/>
              <a:defRPr sz="1760" b="1"/>
            </a:lvl4pPr>
            <a:lvl5pPr marL="2011445" indent="0">
              <a:buNone/>
              <a:defRPr sz="1760" b="1"/>
            </a:lvl5pPr>
            <a:lvl6pPr marL="2514306" indent="0">
              <a:buNone/>
              <a:defRPr sz="1760" b="1"/>
            </a:lvl6pPr>
            <a:lvl7pPr marL="3017167" indent="0">
              <a:buNone/>
              <a:defRPr sz="1760" b="1"/>
            </a:lvl7pPr>
            <a:lvl8pPr marL="3520029" indent="0">
              <a:buNone/>
              <a:defRPr sz="1760" b="1"/>
            </a:lvl8pPr>
            <a:lvl9pPr marL="4022889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61" indent="0">
              <a:buNone/>
              <a:defRPr sz="2200" b="1"/>
            </a:lvl2pPr>
            <a:lvl3pPr marL="1005722" indent="0">
              <a:buNone/>
              <a:defRPr sz="1980" b="1"/>
            </a:lvl3pPr>
            <a:lvl4pPr marL="1508584" indent="0">
              <a:buNone/>
              <a:defRPr sz="1760" b="1"/>
            </a:lvl4pPr>
            <a:lvl5pPr marL="2011445" indent="0">
              <a:buNone/>
              <a:defRPr sz="1760" b="1"/>
            </a:lvl5pPr>
            <a:lvl6pPr marL="2514306" indent="0">
              <a:buNone/>
              <a:defRPr sz="1760" b="1"/>
            </a:lvl6pPr>
            <a:lvl7pPr marL="3017167" indent="0">
              <a:buNone/>
              <a:defRPr sz="1760" b="1"/>
            </a:lvl7pPr>
            <a:lvl8pPr marL="3520029" indent="0">
              <a:buNone/>
              <a:defRPr sz="1760" b="1"/>
            </a:lvl8pPr>
            <a:lvl9pPr marL="4022889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E91E-8940-41EF-9081-C29C08047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2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DB0F-2635-4917-A975-36288CB4B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2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A38E3-A133-45DE-AFAB-B95A3853E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21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861" indent="0">
              <a:buNone/>
              <a:defRPr sz="1320"/>
            </a:lvl2pPr>
            <a:lvl3pPr marL="1005722" indent="0">
              <a:buNone/>
              <a:defRPr sz="1100"/>
            </a:lvl3pPr>
            <a:lvl4pPr marL="1508584" indent="0">
              <a:buNone/>
              <a:defRPr sz="990"/>
            </a:lvl4pPr>
            <a:lvl5pPr marL="2011445" indent="0">
              <a:buNone/>
              <a:defRPr sz="990"/>
            </a:lvl5pPr>
            <a:lvl6pPr marL="2514306" indent="0">
              <a:buNone/>
              <a:defRPr sz="990"/>
            </a:lvl6pPr>
            <a:lvl7pPr marL="3017167" indent="0">
              <a:buNone/>
              <a:defRPr sz="990"/>
            </a:lvl7pPr>
            <a:lvl8pPr marL="3520029" indent="0">
              <a:buNone/>
              <a:defRPr sz="990"/>
            </a:lvl8pPr>
            <a:lvl9pPr marL="4022889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7246-75B1-4BB9-9B61-FB9F88D50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1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861" indent="0">
              <a:buNone/>
              <a:defRPr sz="3080"/>
            </a:lvl2pPr>
            <a:lvl3pPr marL="1005722" indent="0">
              <a:buNone/>
              <a:defRPr sz="2640"/>
            </a:lvl3pPr>
            <a:lvl4pPr marL="1508584" indent="0">
              <a:buNone/>
              <a:defRPr sz="2200"/>
            </a:lvl4pPr>
            <a:lvl5pPr marL="2011445" indent="0">
              <a:buNone/>
              <a:defRPr sz="2200"/>
            </a:lvl5pPr>
            <a:lvl6pPr marL="2514306" indent="0">
              <a:buNone/>
              <a:defRPr sz="2200"/>
            </a:lvl6pPr>
            <a:lvl7pPr marL="3017167" indent="0">
              <a:buNone/>
              <a:defRPr sz="2200"/>
            </a:lvl7pPr>
            <a:lvl8pPr marL="3520029" indent="0">
              <a:buNone/>
              <a:defRPr sz="2200"/>
            </a:lvl8pPr>
            <a:lvl9pPr marL="4022889" indent="0">
              <a:buNone/>
              <a:defRPr sz="22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861" indent="0">
              <a:buNone/>
              <a:defRPr sz="1320"/>
            </a:lvl2pPr>
            <a:lvl3pPr marL="1005722" indent="0">
              <a:buNone/>
              <a:defRPr sz="1100"/>
            </a:lvl3pPr>
            <a:lvl4pPr marL="1508584" indent="0">
              <a:buNone/>
              <a:defRPr sz="990"/>
            </a:lvl4pPr>
            <a:lvl5pPr marL="2011445" indent="0">
              <a:buNone/>
              <a:defRPr sz="990"/>
            </a:lvl5pPr>
            <a:lvl6pPr marL="2514306" indent="0">
              <a:buNone/>
              <a:defRPr sz="990"/>
            </a:lvl6pPr>
            <a:lvl7pPr marL="3017167" indent="0">
              <a:buNone/>
              <a:defRPr sz="990"/>
            </a:lvl7pPr>
            <a:lvl8pPr marL="3520029" indent="0">
              <a:buNone/>
              <a:defRPr sz="990"/>
            </a:lvl8pPr>
            <a:lvl9pPr marL="4022889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7A1BB-A185-48F4-B192-2C49AFB5E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9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497C-D406-4B47-99BF-299C859AD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1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6610" y="172720"/>
            <a:ext cx="2137410" cy="6736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2720"/>
            <a:ext cx="6244590" cy="6736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C9935-36F6-4E28-A6A0-FE59DA8C1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2920" indent="0" algn="ctr">
              <a:buNone/>
              <a:defRPr/>
            </a:lvl2pPr>
            <a:lvl3pPr marL="1005840" indent="0" algn="ctr">
              <a:buNone/>
              <a:defRPr/>
            </a:lvl3pPr>
            <a:lvl4pPr marL="1508760" indent="0" algn="ctr">
              <a:buNone/>
              <a:defRPr/>
            </a:lvl4pPr>
            <a:lvl5pPr marL="2011680" indent="0" algn="ctr">
              <a:buNone/>
              <a:defRPr/>
            </a:lvl5pPr>
            <a:lvl6pPr marL="2514600" indent="0" algn="ctr">
              <a:buNone/>
              <a:defRPr/>
            </a:lvl6pPr>
            <a:lvl7pPr marL="3017520" indent="0" algn="ctr">
              <a:buNone/>
              <a:defRPr/>
            </a:lvl7pPr>
            <a:lvl8pPr marL="3520440" indent="0" algn="ctr">
              <a:buNone/>
              <a:defRPr/>
            </a:lvl8pPr>
            <a:lvl9pPr marL="402336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163DC-56C0-4B27-BED8-18584A0B6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722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C0B35-D9C1-4F36-A4C1-945E9CE74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91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1019F-E0A2-45B3-9B1F-F9E62E7F2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106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45360"/>
            <a:ext cx="4191000" cy="466344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FD32C-DD80-4036-BADF-E7FC51573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79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0C67A-B39B-48D0-B786-C033B43A1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4003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1D699-169C-4538-BC6D-C11189582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7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02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D1D5C-528A-4375-83E2-4CCA97242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8601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A864A-B5B8-41EE-B833-96F52033F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496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328E2-2543-48ED-85AD-941A71B20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446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4F97-21CB-4EB2-A8B5-85CDB8205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453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6610" y="172720"/>
            <a:ext cx="2137410" cy="6736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2720"/>
            <a:ext cx="6244590" cy="6736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266E-30B3-4CC8-98BF-6A5A340B69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55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2019-01-09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42"/>
            <a:ext cx="8229601" cy="1143000"/>
          </a:xfrm>
          <a:prstGeom prst="rect">
            <a:avLst/>
          </a:prstGeom>
        </p:spPr>
        <p:txBody>
          <a:bodyPr vert="horz" lIns="82012" tIns="41005" rIns="82012" bIns="410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1" cy="4525963"/>
          </a:xfrm>
          <a:prstGeom prst="rect">
            <a:avLst/>
          </a:prstGeom>
        </p:spPr>
        <p:txBody>
          <a:bodyPr vert="horz" lIns="82012" tIns="41005" rIns="82012" bIns="410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l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2019-01-09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ct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02113" rtl="0" eaLnBrk="1" latinLnBrk="0" hangingPunct="1"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292" indent="-338292" algn="l" defTabSz="902113" rtl="0" eaLnBrk="1" latinLnBrk="0" hangingPunct="1">
        <a:spcBef>
          <a:spcPct val="20000"/>
        </a:spcBef>
        <a:buFont typeface="Arial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732966" indent="-281910" algn="l" defTabSz="902113" rtl="0" eaLnBrk="1" latinLnBrk="0" hangingPunct="1">
        <a:spcBef>
          <a:spcPct val="20000"/>
        </a:spcBef>
        <a:buFont typeface="Arial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12764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578698" indent="-225529" algn="l" defTabSz="902113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29754" indent="-225529" algn="l" defTabSz="902113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0814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3186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8292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3398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5105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90211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69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80422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5528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70634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5739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60845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172720"/>
            <a:ext cx="85496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2245360"/>
            <a:ext cx="854964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>
              <a:defRPr sz="154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81520"/>
            <a:ext cx="318516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>
              <a:defRPr sz="154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defRPr sz="154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CCDD24-3A47-4E14-8FCD-03C8AD1E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5pPr>
      <a:lvl6pPr marL="502861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6pPr>
      <a:lvl7pPr marL="1005722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7pPr>
      <a:lvl8pPr marL="1508584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8pPr>
      <a:lvl9pPr marL="2011445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9pPr>
    </p:titleStyle>
    <p:bodyStyle>
      <a:lvl1pPr marL="377146" indent="-377146" algn="l" rtl="0" eaLnBrk="0" fontAlgn="base" hangingPunct="0">
        <a:spcBef>
          <a:spcPct val="20000"/>
        </a:spcBef>
        <a:spcAft>
          <a:spcPct val="0"/>
        </a:spcAft>
        <a:buChar char="•"/>
        <a:defRPr sz="3520">
          <a:solidFill>
            <a:schemeClr val="tx1"/>
          </a:solidFill>
          <a:latin typeface="+mn-lt"/>
          <a:ea typeface="+mn-ea"/>
          <a:cs typeface="+mn-cs"/>
        </a:defRPr>
      </a:lvl1pPr>
      <a:lvl2pPr marL="817149" indent="-314289" algn="l" rtl="0" eaLnBrk="0" fontAlgn="base" hangingPunct="0">
        <a:spcBef>
          <a:spcPct val="20000"/>
        </a:spcBef>
        <a:spcAft>
          <a:spcPct val="0"/>
        </a:spcAft>
        <a:buChar char="–"/>
        <a:defRPr sz="3080">
          <a:solidFill>
            <a:schemeClr val="tx1"/>
          </a:solidFill>
          <a:latin typeface="+mn-lt"/>
        </a:defRPr>
      </a:lvl2pPr>
      <a:lvl3pPr marL="1257154" indent="-251430" algn="l" rtl="0" eaLnBrk="0" fontAlgn="base" hangingPunct="0">
        <a:spcBef>
          <a:spcPct val="20000"/>
        </a:spcBef>
        <a:spcAft>
          <a:spcPct val="0"/>
        </a:spcAft>
        <a:buChar char="•"/>
        <a:defRPr sz="2640">
          <a:solidFill>
            <a:schemeClr val="tx1"/>
          </a:solidFill>
          <a:latin typeface="+mn-lt"/>
        </a:defRPr>
      </a:lvl3pPr>
      <a:lvl4pPr marL="1760014" indent="-25143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2875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5pPr>
      <a:lvl6pPr marL="2765737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3268598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771459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4274321" indent="-25143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861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22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584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445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167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029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2889" algn="l" defTabSz="1005722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172720"/>
            <a:ext cx="85496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2245360"/>
            <a:ext cx="854964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540">
                <a:solidFill>
                  <a:srgbClr val="0000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81520"/>
            <a:ext cx="318516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540">
                <a:solidFill>
                  <a:srgbClr val="0000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540">
                <a:solidFill>
                  <a:srgbClr val="000000"/>
                </a:solidFill>
              </a:defRPr>
            </a:lvl1pPr>
          </a:lstStyle>
          <a:p>
            <a:fld id="{AFD6ACC9-D743-4344-8F8F-CD72734C8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41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5pPr>
      <a:lvl6pPr marL="50292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6pPr>
      <a:lvl7pPr marL="100584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7pPr>
      <a:lvl8pPr marL="150876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8pPr>
      <a:lvl9pPr marL="2011680" algn="ctr" rtl="0" eaLnBrk="0" fontAlgn="base" hangingPunct="0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itchFamily="18" charset="0"/>
        </a:defRPr>
      </a:lvl9pPr>
    </p:titleStyle>
    <p:bodyStyle>
      <a:lvl1pPr marL="377190" indent="-377190" algn="l" rtl="0" eaLnBrk="0" fontAlgn="base" hangingPunct="0">
        <a:spcBef>
          <a:spcPct val="20000"/>
        </a:spcBef>
        <a:spcAft>
          <a:spcPct val="0"/>
        </a:spcAft>
        <a:buChar char="•"/>
        <a:defRPr sz="352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eaLnBrk="0" fontAlgn="base" hangingPunct="0">
        <a:spcBef>
          <a:spcPct val="20000"/>
        </a:spcBef>
        <a:spcAft>
          <a:spcPct val="0"/>
        </a:spcAft>
        <a:buChar char="–"/>
        <a:defRPr sz="3080">
          <a:solidFill>
            <a:schemeClr val="tx1"/>
          </a:solidFill>
          <a:latin typeface="+mn-lt"/>
        </a:defRPr>
      </a:lvl2pPr>
      <a:lvl3pPr marL="1257300" indent="-251460" algn="l" rtl="0" eaLnBrk="0" fontAlgn="base" hangingPunct="0">
        <a:spcBef>
          <a:spcPct val="20000"/>
        </a:spcBef>
        <a:spcAft>
          <a:spcPct val="0"/>
        </a:spcAft>
        <a:buChar char="•"/>
        <a:defRPr sz="2640">
          <a:solidFill>
            <a:schemeClr val="tx1"/>
          </a:solidFill>
          <a:latin typeface="+mn-lt"/>
        </a:defRPr>
      </a:lvl3pPr>
      <a:lvl4pPr marL="1760220" indent="-25146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314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5pPr>
      <a:lvl6pPr marL="276606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326898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77190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4274820" indent="-25146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artition_of_a_set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17802"/>
            <a:ext cx="2527300" cy="3162300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03002"/>
            <a:ext cx="67052" cy="52666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64567"/>
            <a:ext cx="67052" cy="52795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65375"/>
            <a:ext cx="67062" cy="52790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4613"/>
            <a:ext cx="12700" cy="520700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43533"/>
            <a:ext cx="63732" cy="266701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7" y="4137440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9331"/>
            <a:ext cx="63734" cy="409498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4" y="3819651"/>
            <a:ext cx="63737" cy="520700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8091"/>
            <a:ext cx="63740" cy="287365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8376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38" y="3921909"/>
            <a:ext cx="63733" cy="50288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4" y="3936287"/>
            <a:ext cx="63733" cy="287365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7152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42911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6239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5" y="412853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2" y="4243474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21273"/>
            <a:ext cx="63738" cy="1790700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43465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30769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30761"/>
            <a:ext cx="63745" cy="287365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4345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6" y="4230752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30751"/>
            <a:ext cx="63740" cy="287360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30751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01070"/>
            <a:ext cx="5054470" cy="29467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114300"/>
            <a:ext cx="10058400" cy="825103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600"/>
            <a:ext cx="10058400" cy="756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914902"/>
            <a:ext cx="1328890" cy="12308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482601"/>
            <a:ext cx="8673015" cy="557329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Algorithms: Theory, Design and Implementation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41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620129" y="469901"/>
            <a:ext cx="4081245" cy="6329917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Categories of algorithms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Sorting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Search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algorithms</a:t>
            </a:r>
            <a:endParaRPr kumimoji="0" lang="en-GB" altLang="zh-CN" sz="23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Path-finding in AI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Network Flow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Computational Geometry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endParaRPr kumimoji="0" lang="en-US" altLang="zh-CN" sz="23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Sum of Vertex Degrees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652260"/>
            <a:ext cx="8549640" cy="67056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/>
              <a:t>Sum of degrees </a:t>
            </a:r>
            <a:r>
              <a:rPr lang="en-US">
                <a:solidFill>
                  <a:schemeClr val="hlink"/>
                </a:solidFill>
              </a:rPr>
              <a:t>= 2e</a:t>
            </a:r>
            <a:r>
              <a:rPr lang="en-US">
                <a:solidFill>
                  <a:schemeClr val="bg2"/>
                </a:solidFill>
              </a:rPr>
              <a:t> (</a:t>
            </a:r>
            <a:r>
              <a:rPr lang="en-US">
                <a:solidFill>
                  <a:schemeClr val="hlink"/>
                </a:solidFill>
              </a:rPr>
              <a:t>e </a:t>
            </a:r>
            <a:r>
              <a:rPr lang="en-US">
                <a:solidFill>
                  <a:schemeClr val="bg2"/>
                </a:solidFill>
              </a:rPr>
              <a:t>is number of edges)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352800" y="2628901"/>
            <a:ext cx="2842895" cy="1997710"/>
            <a:chOff x="3364" y="1492"/>
            <a:chExt cx="1628" cy="1144"/>
          </a:xfrm>
        </p:grpSpPr>
        <p:sp>
          <p:nvSpPr>
            <p:cNvPr id="18437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8438" name="Group 37"/>
            <p:cNvGrpSpPr>
              <a:grpSpLocks/>
            </p:cNvGrpSpPr>
            <p:nvPr/>
          </p:nvGrpSpPr>
          <p:grpSpPr bwMode="auto">
            <a:xfrm>
              <a:off x="3364" y="1536"/>
              <a:ext cx="1628" cy="1100"/>
              <a:chOff x="3364" y="1536"/>
              <a:chExt cx="1628" cy="1100"/>
            </a:xfrm>
          </p:grpSpPr>
          <p:sp>
            <p:nvSpPr>
              <p:cNvPr id="18439" name="Oval 9"/>
              <p:cNvSpPr>
                <a:spLocks noChangeArrowheads="1"/>
              </p:cNvSpPr>
              <p:nvPr/>
            </p:nvSpPr>
            <p:spPr bwMode="auto">
              <a:xfrm>
                <a:off x="4708" y="168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40" name="Oval 12"/>
              <p:cNvSpPr>
                <a:spLocks noChangeArrowheads="1"/>
              </p:cNvSpPr>
              <p:nvPr/>
            </p:nvSpPr>
            <p:spPr bwMode="auto">
              <a:xfrm>
                <a:off x="3364" y="226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41" name="Oval 13"/>
              <p:cNvSpPr>
                <a:spLocks noChangeArrowheads="1"/>
              </p:cNvSpPr>
              <p:nvPr/>
            </p:nvSpPr>
            <p:spPr bwMode="auto">
              <a:xfrm>
                <a:off x="4324" y="235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42" name="Line 23"/>
              <p:cNvSpPr>
                <a:spLocks noChangeShapeType="1"/>
              </p:cNvSpPr>
              <p:nvPr/>
            </p:nvSpPr>
            <p:spPr bwMode="auto">
              <a:xfrm flipH="1">
                <a:off x="3504" y="1776"/>
                <a:ext cx="28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43" name="Line 24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576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44" name="Line 25"/>
              <p:cNvSpPr>
                <a:spLocks noChangeShapeType="1"/>
              </p:cNvSpPr>
              <p:nvPr/>
            </p:nvSpPr>
            <p:spPr bwMode="auto">
              <a:xfrm flipV="1">
                <a:off x="4512" y="1968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45" name="Rectangle 28"/>
              <p:cNvSpPr>
                <a:spLocks noChangeArrowheads="1"/>
              </p:cNvSpPr>
              <p:nvPr/>
            </p:nvSpPr>
            <p:spPr bwMode="auto">
              <a:xfrm>
                <a:off x="3744" y="1536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8</a:t>
                </a:r>
              </a:p>
            </p:txBody>
          </p:sp>
          <p:sp>
            <p:nvSpPr>
              <p:cNvPr id="18446" name="Rectangle 29"/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10</a:t>
                </a:r>
              </a:p>
            </p:txBody>
          </p:sp>
          <p:sp>
            <p:nvSpPr>
              <p:cNvPr id="18447" name="Rectangle 33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9</a:t>
                </a:r>
              </a:p>
            </p:txBody>
          </p:sp>
          <p:sp>
            <p:nvSpPr>
              <p:cNvPr id="18448" name="Rectangle 34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5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In-Degree of a Vertex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316980"/>
            <a:ext cx="8549640" cy="117348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/>
              <a:t>In-Degree is number of incoming edges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In-Degree(2) = 1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In-Degree(8) = 0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51025" y="2049146"/>
            <a:ext cx="6866255" cy="4009390"/>
            <a:chOff x="1060" y="1108"/>
            <a:chExt cx="3932" cy="2296"/>
          </a:xfrm>
        </p:grpSpPr>
        <p:sp>
          <p:nvSpPr>
            <p:cNvPr id="19461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19483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19484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8</a:t>
              </a:r>
            </a:p>
          </p:txBody>
        </p:sp>
        <p:sp>
          <p:nvSpPr>
            <p:cNvPr id="19485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10</a:t>
              </a:r>
            </a:p>
          </p:txBody>
        </p:sp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19487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19488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19489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9</a:t>
              </a:r>
            </a:p>
          </p:txBody>
        </p:sp>
        <p:sp>
          <p:nvSpPr>
            <p:cNvPr id="19490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11</a:t>
              </a:r>
            </a:p>
          </p:txBody>
        </p:sp>
        <p:sp>
          <p:nvSpPr>
            <p:cNvPr id="19491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6</a:t>
              </a:r>
            </a:p>
          </p:txBody>
        </p:sp>
        <p:sp>
          <p:nvSpPr>
            <p:cNvPr id="19492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5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Out-Degree of a Vertex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316980"/>
            <a:ext cx="8549640" cy="117348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Out-Degree is number of outbound edges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Out-Degree(2) = 1</a:t>
            </a:r>
            <a:r>
              <a:rPr lang="en-US" dirty="0"/>
              <a:t>, </a:t>
            </a:r>
            <a:r>
              <a:rPr lang="en-US" dirty="0">
                <a:solidFill>
                  <a:schemeClr val="hlink"/>
                </a:solidFill>
              </a:rPr>
              <a:t>Out-Degree(8) = 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51025" y="2049146"/>
            <a:ext cx="6866255" cy="4009390"/>
            <a:chOff x="1060" y="1108"/>
            <a:chExt cx="3932" cy="2296"/>
          </a:xfrm>
        </p:grpSpPr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1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2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3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4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5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06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20507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20508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8</a:t>
              </a:r>
            </a:p>
          </p:txBody>
        </p:sp>
        <p:sp>
          <p:nvSpPr>
            <p:cNvPr id="20509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10</a:t>
              </a:r>
            </a:p>
          </p:txBody>
        </p:sp>
        <p:sp>
          <p:nvSpPr>
            <p:cNvPr id="20510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20511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20512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20513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9</a:t>
              </a:r>
            </a:p>
          </p:txBody>
        </p:sp>
        <p:sp>
          <p:nvSpPr>
            <p:cNvPr id="20514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11</a:t>
              </a:r>
            </a:p>
          </p:txBody>
        </p:sp>
        <p:sp>
          <p:nvSpPr>
            <p:cNvPr id="20515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6</a:t>
              </a:r>
            </a:p>
          </p:txBody>
        </p:sp>
        <p:sp>
          <p:nvSpPr>
            <p:cNvPr id="20516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2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Sum of In- and Out-Degrees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/>
              <a:t>each edge contributes 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 to the in-degree of some vertex and 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 to the out-degree of some other vertex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sum of in-degrees </a:t>
            </a:r>
            <a:r>
              <a:rPr lang="en-US">
                <a:solidFill>
                  <a:schemeClr val="hlink"/>
                </a:solidFill>
              </a:rPr>
              <a:t>= </a:t>
            </a:r>
            <a:r>
              <a:rPr lang="en-US">
                <a:solidFill>
                  <a:schemeClr val="bg2"/>
                </a:solidFill>
              </a:rPr>
              <a:t>sum of out-degrees </a:t>
            </a:r>
            <a:r>
              <a:rPr lang="en-US">
                <a:solidFill>
                  <a:schemeClr val="hlink"/>
                </a:solidFill>
              </a:rPr>
              <a:t>= e</a:t>
            </a:r>
            <a:r>
              <a:rPr lang="en-US">
                <a:solidFill>
                  <a:schemeClr val="bg2"/>
                </a:solidFill>
              </a:rPr>
              <a:t>,</a:t>
            </a:r>
            <a:endParaRPr lang="en-US">
              <a:solidFill>
                <a:schemeClr val="hlink"/>
              </a:solidFill>
            </a:endParaRPr>
          </a:p>
          <a:p>
            <a:pPr lvl="1">
              <a:buFontTx/>
              <a:buNone/>
            </a:pPr>
            <a:r>
              <a:rPr lang="en-US" sz="3520"/>
              <a:t>where </a:t>
            </a:r>
            <a:r>
              <a:rPr lang="en-US" sz="3520">
                <a:solidFill>
                  <a:schemeClr val="hlink"/>
                </a:solidFill>
              </a:rPr>
              <a:t>e</a:t>
            </a:r>
            <a:r>
              <a:rPr lang="en-US" sz="3520"/>
              <a:t> is the number of edges in the digraph</a:t>
            </a:r>
          </a:p>
        </p:txBody>
      </p:sp>
    </p:spTree>
    <p:extLst>
      <p:ext uri="{BB962C8B-B14F-4D97-AF65-F5344CB8AC3E}">
        <p14:creationId xmlns:p14="http://schemas.microsoft.com/office/powerpoint/2010/main" val="26138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important graphs: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52634" y="1905953"/>
            <a:ext cx="8549640" cy="452628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planar</a:t>
            </a:r>
            <a:r>
              <a:rPr lang="en-GB" dirty="0"/>
              <a:t> graph - </a:t>
            </a:r>
            <a:r>
              <a:rPr lang="en-GB" sz="2640" dirty="0"/>
              <a:t>vertices and edges can be drawn in a plane such that no two of the edges intersect</a:t>
            </a:r>
            <a:endParaRPr lang="en-GB" dirty="0"/>
          </a:p>
          <a:p>
            <a:r>
              <a:rPr lang="en-GB" dirty="0"/>
              <a:t>A </a:t>
            </a:r>
            <a:r>
              <a:rPr lang="en-GB" i="1" dirty="0"/>
              <a:t>cycle</a:t>
            </a:r>
            <a:r>
              <a:rPr lang="en-GB" dirty="0"/>
              <a:t> graph - </a:t>
            </a:r>
            <a:r>
              <a:rPr lang="en-GB" sz="2640" dirty="0"/>
              <a:t>length </a:t>
            </a:r>
            <a:r>
              <a:rPr lang="en-GB" sz="2640" i="1" dirty="0"/>
              <a:t>n ≥ 3</a:t>
            </a:r>
            <a:r>
              <a:rPr lang="en-GB" sz="2640" dirty="0"/>
              <a:t>, vertices can be named </a:t>
            </a:r>
            <a:r>
              <a:rPr lang="en-GB" sz="2640" i="1" dirty="0"/>
              <a:t>v</a:t>
            </a:r>
            <a:r>
              <a:rPr lang="en-GB" sz="2640" baseline="-25000" dirty="0"/>
              <a:t>1</a:t>
            </a:r>
            <a:r>
              <a:rPr lang="en-GB" sz="2640" dirty="0"/>
              <a:t>, ..., </a:t>
            </a:r>
            <a:r>
              <a:rPr lang="en-GB" sz="2640" i="1" dirty="0" err="1"/>
              <a:t>v</a:t>
            </a:r>
            <a:r>
              <a:rPr lang="en-GB" sz="2640" baseline="-25000" dirty="0" err="1"/>
              <a:t>n</a:t>
            </a:r>
            <a:r>
              <a:rPr lang="en-GB" sz="2640" dirty="0"/>
              <a:t> so that the edges are </a:t>
            </a:r>
            <a:r>
              <a:rPr lang="en-GB" sz="2640" i="1" dirty="0"/>
              <a:t>v</a:t>
            </a:r>
            <a:r>
              <a:rPr lang="en-GB" sz="2640" baseline="-25000" dirty="0"/>
              <a:t>i−1</a:t>
            </a:r>
            <a:r>
              <a:rPr lang="en-GB" sz="2640" i="1" dirty="0"/>
              <a:t>v</a:t>
            </a:r>
            <a:r>
              <a:rPr lang="en-GB" sz="2640" i="1" baseline="-25000" dirty="0"/>
              <a:t>i</a:t>
            </a:r>
            <a:r>
              <a:rPr lang="en-GB" sz="2640" dirty="0"/>
              <a:t> for each </a:t>
            </a:r>
            <a:r>
              <a:rPr lang="en-GB" sz="2640" i="1" dirty="0" err="1"/>
              <a:t>i</a:t>
            </a:r>
            <a:r>
              <a:rPr lang="en-GB" sz="2640" dirty="0"/>
              <a:t> = 2,...,</a:t>
            </a:r>
            <a:r>
              <a:rPr lang="en-GB" sz="2640" i="1" dirty="0"/>
              <a:t>n</a:t>
            </a:r>
            <a:r>
              <a:rPr lang="en-GB" sz="2640" dirty="0"/>
              <a:t> in addition to </a:t>
            </a:r>
            <a:r>
              <a:rPr lang="en-GB" sz="2640" i="1" dirty="0"/>
              <a:t>v</a:t>
            </a:r>
            <a:r>
              <a:rPr lang="en-GB" sz="2640" baseline="-25000" dirty="0"/>
              <a:t>n</a:t>
            </a:r>
            <a:r>
              <a:rPr lang="en-GB" sz="2640" i="1" dirty="0"/>
              <a:t>v</a:t>
            </a:r>
            <a:r>
              <a:rPr lang="en-GB" sz="2640" baseline="-25000" dirty="0"/>
              <a:t>1</a:t>
            </a:r>
            <a:endParaRPr lang="en-GB" dirty="0"/>
          </a:p>
          <a:p>
            <a:r>
              <a:rPr lang="en-GB" dirty="0"/>
              <a:t>A </a:t>
            </a:r>
            <a:r>
              <a:rPr lang="en-GB" i="1" dirty="0"/>
              <a:t>bipartite</a:t>
            </a:r>
            <a:r>
              <a:rPr lang="en-GB" dirty="0"/>
              <a:t> graph - </a:t>
            </a:r>
            <a:r>
              <a:rPr lang="en-GB" sz="2640" dirty="0"/>
              <a:t>the vertex set can be </a:t>
            </a:r>
            <a:r>
              <a:rPr lang="en-GB" sz="2640" dirty="0">
                <a:hlinkClick r:id="rId2" tooltip="Partition of a set"/>
              </a:rPr>
              <a:t>partitioned</a:t>
            </a:r>
            <a:r>
              <a:rPr lang="en-GB" sz="2640" dirty="0"/>
              <a:t> into two sets, </a:t>
            </a:r>
            <a:r>
              <a:rPr lang="en-GB" sz="2640" i="1" dirty="0"/>
              <a:t>W</a:t>
            </a:r>
            <a:r>
              <a:rPr lang="en-GB" sz="2640" dirty="0"/>
              <a:t> and </a:t>
            </a:r>
            <a:r>
              <a:rPr lang="en-GB" sz="2640" i="1" dirty="0"/>
              <a:t>X</a:t>
            </a:r>
            <a:r>
              <a:rPr lang="en-GB" sz="2640" dirty="0"/>
              <a:t>, so that no two vertices in </a:t>
            </a:r>
            <a:r>
              <a:rPr lang="en-GB" sz="2640" i="1" dirty="0"/>
              <a:t>W</a:t>
            </a:r>
            <a:r>
              <a:rPr lang="en-GB" sz="2640" dirty="0"/>
              <a:t> are adjacent and no two vertices in </a:t>
            </a:r>
            <a:r>
              <a:rPr lang="en-GB" sz="2640" i="1" dirty="0"/>
              <a:t>X</a:t>
            </a:r>
            <a:r>
              <a:rPr lang="en-GB" sz="2640" dirty="0"/>
              <a:t> are adjacent</a:t>
            </a:r>
          </a:p>
          <a:p>
            <a:r>
              <a:rPr lang="en-GB" dirty="0"/>
              <a:t>A </a:t>
            </a:r>
            <a:r>
              <a:rPr lang="en-GB" i="1" dirty="0"/>
              <a:t>tree</a:t>
            </a:r>
            <a:r>
              <a:rPr lang="en-GB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63326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5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 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35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396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41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r>
              <a:rPr kumimoji="0" lang="en-US" altLang="zh-CN" sz="36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endParaRPr kumimoji="0" lang="en-US" altLang="zh-CN" sz="77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4330701" y="718303"/>
            <a:ext cx="5753178" cy="7085929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138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	</a:t>
            </a:r>
            <a:endParaRPr kumimoji="0" lang="en-US" altLang="zh-CN" sz="13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286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GRAPHS</a:t>
            </a:r>
            <a:endParaRPr kumimoji="0" lang="en-US" altLang="zh-CN" sz="231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514350" marR="0" lvl="0" indent="-514350" defTabSz="902008" eaLnBrk="1" fontAlgn="auto" latinLnBrk="0" hangingPunct="1">
              <a:lnSpc>
                <a:spcPts val="31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Definitions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representation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US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Depth-first, Breadth-first search algorithms</a:t>
            </a: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GB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Single source shortest path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kumimoji="0" lang="en-GB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All pairs </a:t>
            </a: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shortest path (Dijkstra’s algorithm)</a:t>
            </a:r>
            <a:endParaRPr kumimoji="0" lang="en-GB" altLang="zh-CN" sz="231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514350" marR="0" lvl="0" indent="-51435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5057" algn="l"/>
                <a:tab pos="62640" algn="l"/>
              </a:tabLst>
              <a:defRPr/>
            </a:pPr>
            <a:r>
              <a:rPr kumimoji="0" lang="en-GB" altLang="zh-CN" sz="231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Minimum spanning tree algorithms</a:t>
            </a: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GB" altLang="zh-CN" sz="2310" i="1" kern="0" dirty="0" err="1">
                <a:solidFill>
                  <a:prstClr val="black"/>
                </a:solidFill>
                <a:cs typeface="Times New Roman" pitchFamily="18" charset="0"/>
              </a:rPr>
              <a:t>kruskal</a:t>
            </a: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 and Prim algorithms)</a:t>
            </a:r>
            <a:endParaRPr lang="en-US" altLang="zh-CN" sz="2310" i="1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R="0" lvl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5057" algn="l"/>
                <a:tab pos="62640" algn="l"/>
              </a:tabLst>
              <a:defRPr/>
            </a:pP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7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How to represent a </a:t>
            </a:r>
            <a:r>
              <a:rPr lang="en-GB" sz="4400" i="1"/>
              <a:t>Vertex</a:t>
            </a:r>
            <a:r>
              <a:rPr lang="en-GB" sz="4400"/>
              <a:t> in Java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4" y="2064862"/>
            <a:ext cx="8031003" cy="490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8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2634" y="638175"/>
            <a:ext cx="8549640" cy="1257300"/>
          </a:xfrm>
          <a:noFill/>
        </p:spPr>
        <p:txBody>
          <a:bodyPr/>
          <a:lstStyle/>
          <a:p>
            <a:r>
              <a:rPr lang="en-US"/>
              <a:t>Fine with Vertices, but how about </a:t>
            </a:r>
            <a:r>
              <a:rPr lang="en-US" i="1"/>
              <a:t>Edge Representation</a:t>
            </a:r>
            <a:r>
              <a:rPr lang="en-US"/>
              <a:t>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2293621"/>
            <a:ext cx="8549640" cy="4760278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i="1"/>
              <a:t>Unlike trees, free-form since any vertex can be connected with any number of other vertices…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/>
              <a:t>Therefore,</a:t>
            </a:r>
          </a:p>
          <a:p>
            <a:pPr>
              <a:buClr>
                <a:schemeClr val="tx2"/>
              </a:buClr>
            </a:pPr>
            <a:r>
              <a:rPr lang="en-US" b="1"/>
              <a:t>Adjacency Matrix</a:t>
            </a:r>
          </a:p>
          <a:p>
            <a:pPr>
              <a:buClr>
                <a:schemeClr val="tx2"/>
              </a:buClr>
            </a:pPr>
            <a:r>
              <a:rPr lang="en-US" b="1"/>
              <a:t>Adjacency Lists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/>
              <a:t>Linked Adjacency Lists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/>
              <a:t>Array Adjacency Lists</a:t>
            </a:r>
          </a:p>
        </p:txBody>
      </p:sp>
    </p:spTree>
    <p:extLst>
      <p:ext uri="{BB962C8B-B14F-4D97-AF65-F5344CB8AC3E}">
        <p14:creationId xmlns:p14="http://schemas.microsoft.com/office/powerpoint/2010/main" val="29409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Adjacency Matrix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623060"/>
            <a:ext cx="8549640" cy="58674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3080">
                <a:solidFill>
                  <a:schemeClr val="hlink"/>
                </a:solidFill>
              </a:rPr>
              <a:t>0/1 n x n </a:t>
            </a:r>
            <a:r>
              <a:rPr lang="en-US" sz="3080"/>
              <a:t>matrix</a:t>
            </a:r>
            <a:r>
              <a:rPr lang="en-US" sz="3080">
                <a:solidFill>
                  <a:schemeClr val="bg2"/>
                </a:solidFill>
              </a:rPr>
              <a:t>, where </a:t>
            </a:r>
            <a:r>
              <a:rPr lang="en-US" sz="3080">
                <a:solidFill>
                  <a:schemeClr val="hlink"/>
                </a:solidFill>
              </a:rPr>
              <a:t>n = </a:t>
            </a:r>
            <a:r>
              <a:rPr lang="en-US" sz="3080">
                <a:solidFill>
                  <a:schemeClr val="bg2"/>
                </a:solidFill>
              </a:rPr>
              <a:t># of vertices</a:t>
            </a:r>
            <a:endParaRPr lang="en-US" sz="308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3080">
                <a:solidFill>
                  <a:schemeClr val="hlink"/>
                </a:solidFill>
              </a:rPr>
              <a:t>A(i,j) = 1</a:t>
            </a:r>
            <a:r>
              <a:rPr lang="en-US" sz="3080"/>
              <a:t> iff </a:t>
            </a:r>
            <a:r>
              <a:rPr lang="en-US" sz="3080">
                <a:solidFill>
                  <a:schemeClr val="hlink"/>
                </a:solidFill>
              </a:rPr>
              <a:t>(i,j)</a:t>
            </a:r>
            <a:r>
              <a:rPr lang="en-US" sz="3080"/>
              <a:t> is an edge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93725" y="4312285"/>
            <a:ext cx="3338830" cy="2332990"/>
            <a:chOff x="340" y="2404"/>
            <a:chExt cx="1912" cy="1336"/>
          </a:xfrm>
        </p:grpSpPr>
        <p:sp>
          <p:nvSpPr>
            <p:cNvPr id="26667" name="Oval 4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68" name="Oval 5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69" name="Oval 6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0" name="Oval 7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1" name="Oval 8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2" name="Line 9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3" name="Line 10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4" name="Line 11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5" name="Line 12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76" name="Rectangle 13"/>
            <p:cNvSpPr>
              <a:spLocks noChangeArrowheads="1"/>
            </p:cNvSpPr>
            <p:nvPr/>
          </p:nvSpPr>
          <p:spPr bwMode="auto">
            <a:xfrm>
              <a:off x="1008" y="244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26677" name="Rectangle 14"/>
            <p:cNvSpPr>
              <a:spLocks noChangeArrowheads="1"/>
            </p:cNvSpPr>
            <p:nvPr/>
          </p:nvSpPr>
          <p:spPr bwMode="auto">
            <a:xfrm>
              <a:off x="2016" y="259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26678" name="Rectangle 15"/>
            <p:cNvSpPr>
              <a:spLocks noChangeArrowheads="1"/>
            </p:cNvSpPr>
            <p:nvPr/>
          </p:nvSpPr>
          <p:spPr bwMode="auto">
            <a:xfrm>
              <a:off x="384" y="297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26679" name="Rectangle 16"/>
            <p:cNvSpPr>
              <a:spLocks noChangeArrowheads="1"/>
            </p:cNvSpPr>
            <p:nvPr/>
          </p:nvSpPr>
          <p:spPr bwMode="auto">
            <a:xfrm>
              <a:off x="768" y="336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26680" name="Rectangle 17"/>
            <p:cNvSpPr>
              <a:spLocks noChangeArrowheads="1"/>
            </p:cNvSpPr>
            <p:nvPr/>
          </p:nvSpPr>
          <p:spPr bwMode="auto">
            <a:xfrm>
              <a:off x="1728" y="35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26681" name="Line 18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861560" y="3970020"/>
            <a:ext cx="3436620" cy="3101340"/>
            <a:chOff x="2784" y="2208"/>
            <a:chExt cx="1968" cy="1776"/>
          </a:xfrm>
        </p:grpSpPr>
        <p:sp>
          <p:nvSpPr>
            <p:cNvPr id="26655" name="Rectangle 20"/>
            <p:cNvSpPr>
              <a:spLocks noChangeArrowheads="1"/>
            </p:cNvSpPr>
            <p:nvPr/>
          </p:nvSpPr>
          <p:spPr bwMode="auto">
            <a:xfrm>
              <a:off x="3120" y="220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6656" name="Rectangle 21"/>
            <p:cNvSpPr>
              <a:spLocks noChangeArrowheads="1"/>
            </p:cNvSpPr>
            <p:nvPr/>
          </p:nvSpPr>
          <p:spPr bwMode="auto">
            <a:xfrm>
              <a:off x="3456" y="220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6657" name="Rectangle 22"/>
            <p:cNvSpPr>
              <a:spLocks noChangeArrowheads="1"/>
            </p:cNvSpPr>
            <p:nvPr/>
          </p:nvSpPr>
          <p:spPr bwMode="auto">
            <a:xfrm>
              <a:off x="3792" y="220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6658" name="Rectangle 23"/>
            <p:cNvSpPr>
              <a:spLocks noChangeArrowheads="1"/>
            </p:cNvSpPr>
            <p:nvPr/>
          </p:nvSpPr>
          <p:spPr bwMode="auto">
            <a:xfrm>
              <a:off x="4128" y="220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6659" name="Rectangle 24"/>
            <p:cNvSpPr>
              <a:spLocks noChangeArrowheads="1"/>
            </p:cNvSpPr>
            <p:nvPr/>
          </p:nvSpPr>
          <p:spPr bwMode="auto">
            <a:xfrm>
              <a:off x="4464" y="220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6660" name="Line 25"/>
            <p:cNvSpPr>
              <a:spLocks noChangeShapeType="1"/>
            </p:cNvSpPr>
            <p:nvPr/>
          </p:nvSpPr>
          <p:spPr bwMode="auto">
            <a:xfrm>
              <a:off x="2880" y="2496"/>
              <a:ext cx="18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61" name="Line 26"/>
            <p:cNvSpPr>
              <a:spLocks noChangeShapeType="1"/>
            </p:cNvSpPr>
            <p:nvPr/>
          </p:nvSpPr>
          <p:spPr bwMode="auto">
            <a:xfrm>
              <a:off x="3072" y="2304"/>
              <a:ext cx="0" cy="1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62" name="Rectangle 27"/>
            <p:cNvSpPr>
              <a:spLocks noChangeArrowheads="1"/>
            </p:cNvSpPr>
            <p:nvPr/>
          </p:nvSpPr>
          <p:spPr bwMode="auto">
            <a:xfrm>
              <a:off x="2784" y="2496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6663" name="Rectangle 28"/>
            <p:cNvSpPr>
              <a:spLocks noChangeArrowheads="1"/>
            </p:cNvSpPr>
            <p:nvPr/>
          </p:nvSpPr>
          <p:spPr bwMode="auto">
            <a:xfrm>
              <a:off x="2784" y="2784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6664" name="Rectangle 29"/>
            <p:cNvSpPr>
              <a:spLocks noChangeArrowheads="1"/>
            </p:cNvSpPr>
            <p:nvPr/>
          </p:nvSpPr>
          <p:spPr bwMode="auto">
            <a:xfrm>
              <a:off x="2784" y="307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6665" name="Rectangle 30"/>
            <p:cNvSpPr>
              <a:spLocks noChangeArrowheads="1"/>
            </p:cNvSpPr>
            <p:nvPr/>
          </p:nvSpPr>
          <p:spPr bwMode="auto">
            <a:xfrm>
              <a:off x="2784" y="336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6666" name="Rectangle 31"/>
            <p:cNvSpPr>
              <a:spLocks noChangeArrowheads="1"/>
            </p:cNvSpPr>
            <p:nvPr/>
          </p:nvSpPr>
          <p:spPr bwMode="auto">
            <a:xfrm>
              <a:off x="2784" y="364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ysClr val="windowText" lastClr="000000"/>
                  </a:solidFill>
                </a:rPr>
                <a:t>5</a:t>
              </a:r>
            </a:p>
          </p:txBody>
        </p:sp>
      </p:grp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448300" y="447294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6035040" y="447294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621780" y="447294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7208520" y="447294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7795260" y="447294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5448300" y="497586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035040" y="497586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6621780" y="497586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7208520" y="497586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7795260" y="497586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5448300" y="547878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6035040" y="547878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6621780" y="547878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7208520" y="547878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7795260" y="547878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5448300" y="598170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6035040" y="598170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6621780" y="598170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7208520" y="598170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7795260" y="598170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5448300" y="648462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6035040" y="648462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621780" y="648462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7208520" y="648462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7795260" y="6484621"/>
            <a:ext cx="335280" cy="4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tx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26093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33" grpId="0" build="p" autoUpdateAnimBg="0"/>
      <p:bldP spid="25634" grpId="0" build="p" autoUpdateAnimBg="0"/>
      <p:bldP spid="25635" grpId="0" build="p" autoUpdateAnimBg="0"/>
      <p:bldP spid="25636" grpId="0" build="p" autoUpdateAnimBg="0"/>
      <p:bldP spid="25637" grpId="0" build="p" autoUpdateAnimBg="0"/>
      <p:bldP spid="25638" grpId="0" build="p" autoUpdateAnimBg="0"/>
      <p:bldP spid="25639" grpId="0" build="p" autoUpdateAnimBg="0"/>
      <p:bldP spid="25640" grpId="0" build="p" autoUpdateAnimBg="0"/>
      <p:bldP spid="25641" grpId="0" build="p" autoUpdateAnimBg="0"/>
      <p:bldP spid="25642" grpId="0" build="p" autoUpdateAnimBg="0"/>
      <p:bldP spid="25643" grpId="0" build="p" autoUpdateAnimBg="0"/>
      <p:bldP spid="25644" grpId="0" build="p" autoUpdateAnimBg="0"/>
      <p:bldP spid="25645" grpId="0" build="p" autoUpdateAnimBg="0"/>
      <p:bldP spid="25646" grpId="0" build="p" autoUpdateAnimBg="0"/>
      <p:bldP spid="25647" grpId="0" build="p" autoUpdateAnimBg="0"/>
      <p:bldP spid="25648" grpId="0" build="p" autoUpdateAnimBg="0"/>
      <p:bldP spid="25649" grpId="0" build="p" autoUpdateAnimBg="0"/>
      <p:bldP spid="25650" grpId="0" build="p" autoUpdateAnimBg="0"/>
      <p:bldP spid="25651" grpId="0" build="p" autoUpdateAnimBg="0"/>
      <p:bldP spid="25652" grpId="0" build="p" autoUpdateAnimBg="0"/>
      <p:bldP spid="25653" grpId="0" build="p" autoUpdateAnimBg="0"/>
      <p:bldP spid="25654" grpId="0" build="p" autoUpdateAnimBg="0"/>
      <p:bldP spid="25655" grpId="0" build="p" autoUpdateAnimBg="0"/>
      <p:bldP spid="25656" grpId="0" build="p" autoUpdateAnimBg="0"/>
      <p:bldP spid="2565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Adjacency Matrix Properties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791960"/>
            <a:ext cx="8549640" cy="27940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77545" y="1706880"/>
            <a:ext cx="7704455" cy="3101340"/>
            <a:chOff x="388" y="912"/>
            <a:chExt cx="4412" cy="1776"/>
          </a:xfrm>
        </p:grpSpPr>
        <p:grpSp>
          <p:nvGrpSpPr>
            <p:cNvPr id="27654" name="Group 19"/>
            <p:cNvGrpSpPr>
              <a:grpSpLocks/>
            </p:cNvGrpSpPr>
            <p:nvPr/>
          </p:nvGrpSpPr>
          <p:grpSpPr bwMode="auto">
            <a:xfrm>
              <a:off x="388" y="1108"/>
              <a:ext cx="1912" cy="1336"/>
              <a:chOff x="388" y="1108"/>
              <a:chExt cx="1912" cy="1336"/>
            </a:xfrm>
          </p:grpSpPr>
          <p:sp>
            <p:nvSpPr>
              <p:cNvPr id="27694" name="Oval 4"/>
              <p:cNvSpPr>
                <a:spLocks noChangeArrowheads="1"/>
              </p:cNvSpPr>
              <p:nvPr/>
            </p:nvSpPr>
            <p:spPr bwMode="auto">
              <a:xfrm>
                <a:off x="388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95" name="Oval 5"/>
              <p:cNvSpPr>
                <a:spLocks noChangeArrowheads="1"/>
              </p:cNvSpPr>
              <p:nvPr/>
            </p:nvSpPr>
            <p:spPr bwMode="auto">
              <a:xfrm>
                <a:off x="1012" y="110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96" name="Oval 6"/>
              <p:cNvSpPr>
                <a:spLocks noChangeArrowheads="1"/>
              </p:cNvSpPr>
              <p:nvPr/>
            </p:nvSpPr>
            <p:spPr bwMode="auto">
              <a:xfrm>
                <a:off x="2020" y="130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97" name="Oval 7"/>
              <p:cNvSpPr>
                <a:spLocks noChangeArrowheads="1"/>
              </p:cNvSpPr>
              <p:nvPr/>
            </p:nvSpPr>
            <p:spPr bwMode="auto">
              <a:xfrm>
                <a:off x="772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98" name="Oval 8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99" name="Line 9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38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00" name="Line 10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624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01" name="Line 11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02" name="Line 12"/>
              <p:cNvSpPr>
                <a:spLocks noChangeShapeType="1"/>
              </p:cNvSpPr>
              <p:nvPr/>
            </p:nvSpPr>
            <p:spPr bwMode="auto">
              <a:xfrm flipH="1">
                <a:off x="1968" y="1536"/>
                <a:ext cx="28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03" name="Rectangle 13"/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2</a:t>
                </a:r>
              </a:p>
            </p:txBody>
          </p:sp>
          <p:sp>
            <p:nvSpPr>
              <p:cNvPr id="27704" name="Rectangle 1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3</a:t>
                </a:r>
              </a:p>
            </p:txBody>
          </p:sp>
          <p:sp>
            <p:nvSpPr>
              <p:cNvPr id="27705" name="Rectangle 15"/>
              <p:cNvSpPr>
                <a:spLocks noChangeArrowheads="1"/>
              </p:cNvSpPr>
              <p:nvPr/>
            </p:nvSpPr>
            <p:spPr bwMode="auto">
              <a:xfrm>
                <a:off x="432" y="1680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1</a:t>
                </a:r>
              </a:p>
            </p:txBody>
          </p:sp>
          <p:sp>
            <p:nvSpPr>
              <p:cNvPr id="27706" name="Rectangle 16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4</a:t>
                </a:r>
              </a:p>
            </p:txBody>
          </p:sp>
          <p:sp>
            <p:nvSpPr>
              <p:cNvPr id="27707" name="Rectangle 17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/>
                  <a:t>5</a:t>
                </a:r>
              </a:p>
            </p:txBody>
          </p:sp>
          <p:sp>
            <p:nvSpPr>
              <p:cNvPr id="27708" name="Line 18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655" name="Group 32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27682" name="Rectangle 20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27683" name="Rectangle 21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7684" name="Rectangle 22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7685" name="Rectangle 23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27686" name="Rectangle 24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27687" name="Line 25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88" name="Line 26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89" name="Rectangle 27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27690" name="Rectangle 28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7691" name="Rectangle 29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7692" name="Rectangle 30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27693" name="Rectangle 31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</p:grpSp>
        <p:sp>
          <p:nvSpPr>
            <p:cNvPr id="27656" name="Rectangle 33"/>
            <p:cNvSpPr>
              <a:spLocks noChangeArrowheads="1"/>
            </p:cNvSpPr>
            <p:nvPr/>
          </p:nvSpPr>
          <p:spPr bwMode="auto">
            <a:xfrm>
              <a:off x="3168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57" name="Rectangle 34"/>
            <p:cNvSpPr>
              <a:spLocks noChangeArrowheads="1"/>
            </p:cNvSpPr>
            <p:nvPr/>
          </p:nvSpPr>
          <p:spPr bwMode="auto">
            <a:xfrm>
              <a:off x="3504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58" name="Rectangle 35"/>
            <p:cNvSpPr>
              <a:spLocks noChangeArrowheads="1"/>
            </p:cNvSpPr>
            <p:nvPr/>
          </p:nvSpPr>
          <p:spPr bwMode="auto">
            <a:xfrm>
              <a:off x="3840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59" name="Rectangle 36"/>
            <p:cNvSpPr>
              <a:spLocks noChangeArrowheads="1"/>
            </p:cNvSpPr>
            <p:nvPr/>
          </p:nvSpPr>
          <p:spPr bwMode="auto">
            <a:xfrm>
              <a:off x="4176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60" name="Rectangle 37"/>
            <p:cNvSpPr>
              <a:spLocks noChangeArrowheads="1"/>
            </p:cNvSpPr>
            <p:nvPr/>
          </p:nvSpPr>
          <p:spPr bwMode="auto">
            <a:xfrm>
              <a:off x="4512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1" name="Rectangle 38"/>
            <p:cNvSpPr>
              <a:spLocks noChangeArrowheads="1"/>
            </p:cNvSpPr>
            <p:nvPr/>
          </p:nvSpPr>
          <p:spPr bwMode="auto">
            <a:xfrm>
              <a:off x="3168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62" name="Rectangle 39"/>
            <p:cNvSpPr>
              <a:spLocks noChangeArrowheads="1"/>
            </p:cNvSpPr>
            <p:nvPr/>
          </p:nvSpPr>
          <p:spPr bwMode="auto">
            <a:xfrm>
              <a:off x="3504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3" name="Rectangle 40"/>
            <p:cNvSpPr>
              <a:spLocks noChangeArrowheads="1"/>
            </p:cNvSpPr>
            <p:nvPr/>
          </p:nvSpPr>
          <p:spPr bwMode="auto">
            <a:xfrm>
              <a:off x="3840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4" name="Rectangle 41"/>
            <p:cNvSpPr>
              <a:spLocks noChangeArrowheads="1"/>
            </p:cNvSpPr>
            <p:nvPr/>
          </p:nvSpPr>
          <p:spPr bwMode="auto">
            <a:xfrm>
              <a:off x="4176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5" name="Rectangle 42"/>
            <p:cNvSpPr>
              <a:spLocks noChangeArrowheads="1"/>
            </p:cNvSpPr>
            <p:nvPr/>
          </p:nvSpPr>
          <p:spPr bwMode="auto">
            <a:xfrm>
              <a:off x="4512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3168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7" name="Rectangle 44"/>
            <p:cNvSpPr>
              <a:spLocks noChangeArrowheads="1"/>
            </p:cNvSpPr>
            <p:nvPr/>
          </p:nvSpPr>
          <p:spPr bwMode="auto">
            <a:xfrm>
              <a:off x="3504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8" name="Rectangle 45"/>
            <p:cNvSpPr>
              <a:spLocks noChangeArrowheads="1"/>
            </p:cNvSpPr>
            <p:nvPr/>
          </p:nvSpPr>
          <p:spPr bwMode="auto">
            <a:xfrm>
              <a:off x="3840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69" name="Rectangle 46"/>
            <p:cNvSpPr>
              <a:spLocks noChangeArrowheads="1"/>
            </p:cNvSpPr>
            <p:nvPr/>
          </p:nvSpPr>
          <p:spPr bwMode="auto">
            <a:xfrm>
              <a:off x="4176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70" name="Rectangle 47"/>
            <p:cNvSpPr>
              <a:spLocks noChangeArrowheads="1"/>
            </p:cNvSpPr>
            <p:nvPr/>
          </p:nvSpPr>
          <p:spPr bwMode="auto">
            <a:xfrm>
              <a:off x="4512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71" name="Rectangle 48"/>
            <p:cNvSpPr>
              <a:spLocks noChangeArrowheads="1"/>
            </p:cNvSpPr>
            <p:nvPr/>
          </p:nvSpPr>
          <p:spPr bwMode="auto">
            <a:xfrm>
              <a:off x="3168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72" name="Rectangle 49"/>
            <p:cNvSpPr>
              <a:spLocks noChangeArrowheads="1"/>
            </p:cNvSpPr>
            <p:nvPr/>
          </p:nvSpPr>
          <p:spPr bwMode="auto">
            <a:xfrm>
              <a:off x="3504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73" name="Rectangle 50"/>
            <p:cNvSpPr>
              <a:spLocks noChangeArrowheads="1"/>
            </p:cNvSpPr>
            <p:nvPr/>
          </p:nvSpPr>
          <p:spPr bwMode="auto">
            <a:xfrm>
              <a:off x="3840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74" name="Rectangle 51"/>
            <p:cNvSpPr>
              <a:spLocks noChangeArrowheads="1"/>
            </p:cNvSpPr>
            <p:nvPr/>
          </p:nvSpPr>
          <p:spPr bwMode="auto">
            <a:xfrm>
              <a:off x="4176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75" name="Rectangle 52"/>
            <p:cNvSpPr>
              <a:spLocks noChangeArrowheads="1"/>
            </p:cNvSpPr>
            <p:nvPr/>
          </p:nvSpPr>
          <p:spPr bwMode="auto">
            <a:xfrm>
              <a:off x="4512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76" name="Rectangle 53"/>
            <p:cNvSpPr>
              <a:spLocks noChangeArrowheads="1"/>
            </p:cNvSpPr>
            <p:nvPr/>
          </p:nvSpPr>
          <p:spPr bwMode="auto">
            <a:xfrm>
              <a:off x="3168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77" name="Rectangle 54"/>
            <p:cNvSpPr>
              <a:spLocks noChangeArrowheads="1"/>
            </p:cNvSpPr>
            <p:nvPr/>
          </p:nvSpPr>
          <p:spPr bwMode="auto">
            <a:xfrm>
              <a:off x="3504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78" name="Rectangle 55"/>
            <p:cNvSpPr>
              <a:spLocks noChangeArrowheads="1"/>
            </p:cNvSpPr>
            <p:nvPr/>
          </p:nvSpPr>
          <p:spPr bwMode="auto">
            <a:xfrm>
              <a:off x="3840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79" name="Rectangle 56"/>
            <p:cNvSpPr>
              <a:spLocks noChangeArrowheads="1"/>
            </p:cNvSpPr>
            <p:nvPr/>
          </p:nvSpPr>
          <p:spPr bwMode="auto">
            <a:xfrm>
              <a:off x="4176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7680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7681" name="Line 58"/>
            <p:cNvSpPr>
              <a:spLocks noChangeShapeType="1"/>
            </p:cNvSpPr>
            <p:nvPr/>
          </p:nvSpPr>
          <p:spPr bwMode="auto">
            <a:xfrm>
              <a:off x="3216" y="1248"/>
              <a:ext cx="1536" cy="13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922020" y="4893787"/>
            <a:ext cx="8884920" cy="281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520" kern="0">
                <a:solidFill>
                  <a:schemeClr val="bg2"/>
                </a:solidFill>
              </a:rPr>
              <a:t>Diagonal entries are zero.</a:t>
            </a:r>
          </a:p>
          <a:p>
            <a:pPr defTabSz="100584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520" kern="0">
                <a:solidFill>
                  <a:schemeClr val="bg2"/>
                </a:solidFill>
              </a:rPr>
              <a:t>Adjacency matrix of an undirected graph is symmetric. </a:t>
            </a:r>
          </a:p>
          <a:p>
            <a:pPr marL="0" lvl="1" defTabSz="100584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3520" kern="0">
                <a:solidFill>
                  <a:sysClr val="windowText" lastClr="000000"/>
                </a:solidFill>
              </a:rPr>
              <a:t>A(i,j) = A(j,i) </a:t>
            </a:r>
            <a:r>
              <a:rPr lang="en-US" sz="3520" kern="0">
                <a:solidFill>
                  <a:schemeClr val="bg2"/>
                </a:solidFill>
              </a:rPr>
              <a:t>for all</a:t>
            </a:r>
            <a:r>
              <a:rPr lang="en-US" sz="3520" kern="0">
                <a:solidFill>
                  <a:sysClr val="windowText" lastClr="000000"/>
                </a:solidFill>
              </a:rPr>
              <a:t> i </a:t>
            </a:r>
            <a:r>
              <a:rPr lang="en-US" sz="3520" kern="0">
                <a:solidFill>
                  <a:schemeClr val="bg2"/>
                </a:solidFill>
              </a:rPr>
              <a:t>and </a:t>
            </a:r>
            <a:r>
              <a:rPr lang="en-US" sz="3520" kern="0">
                <a:solidFill>
                  <a:sysClr val="windowText" lastClr="000000"/>
                </a:solidFill>
              </a:rPr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val="32606764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592"/>
              </a:lnSpc>
            </a:pP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F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U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R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H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 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E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3554"/>
              </a:lnSpc>
              <a:tabLst>
                <a:tab pos="112751" algn="l"/>
                <a:tab pos="137806" algn="l"/>
              </a:tabLst>
            </a:pPr>
            <a:r>
              <a:rPr lang="en-US" altLang="zh-CN" sz="396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4142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zh-CN" sz="363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1284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endParaRPr lang="en-US" altLang="zh-CN" sz="77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653072" y="718303"/>
            <a:ext cx="6430807" cy="7085929"/>
          </a:xfrm>
          <a:prstGeom prst="rect">
            <a:avLst/>
          </a:prstGeom>
          <a:noFill/>
        </p:spPr>
        <p:txBody>
          <a:bodyPr wrap="square" lIns="0" tIns="0" rIns="0" bIns="45100" rtlCol="0">
            <a:spAutoFit/>
          </a:bodyPr>
          <a:lstStyle/>
          <a:p>
            <a:pPr defTabSz="902008">
              <a:lnSpc>
                <a:spcPts val="1381"/>
              </a:lnSpc>
              <a:tabLst>
                <a:tab pos="25057" algn="l"/>
                <a:tab pos="62640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	</a:t>
            </a:r>
            <a:endParaRPr lang="en-US" altLang="zh-CN" sz="132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r>
              <a:rPr lang="en-US" altLang="zh-CN" sz="2860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GRAPHS</a:t>
            </a:r>
            <a:endParaRPr lang="en-US" altLang="zh-CN" sz="2310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marL="514350" indent="-514350" defTabSz="902008">
              <a:lnSpc>
                <a:spcPts val="3159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US" altLang="zh-CN" sz="2310" b="1" i="1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Definitions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US" altLang="zh-CN" sz="2310" i="1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Graph representation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US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Depth-first, Breadth-first search algorithms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Single source shortest path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All pairs shortest path (Dijkstra’s algorithm)</a:t>
            </a: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Minimum spanning tree algorithms</a:t>
            </a: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GB" altLang="zh-CN" sz="2310" i="1" kern="0" dirty="0" err="1">
                <a:solidFill>
                  <a:prstClr val="black"/>
                </a:solidFill>
                <a:cs typeface="Times New Roman" pitchFamily="18" charset="0"/>
              </a:rPr>
              <a:t>kruskal</a:t>
            </a:r>
            <a:r>
              <a:rPr lang="en-GB" altLang="zh-CN" sz="2310" i="1" kern="0" dirty="0">
                <a:solidFill>
                  <a:prstClr val="black"/>
                </a:solidFill>
                <a:cs typeface="Times New Roman" pitchFamily="18" charset="0"/>
              </a:rPr>
              <a:t> and Prim algorithms)</a:t>
            </a:r>
            <a:endParaRPr lang="en-US" altLang="zh-CN" sz="2310" i="1" kern="0" dirty="0">
              <a:solidFill>
                <a:prstClr val="black"/>
              </a:solidFill>
              <a:cs typeface="Times New Roman" pitchFamily="18" charset="0"/>
            </a:endParaRPr>
          </a:p>
          <a:p>
            <a:pPr marL="514350" indent="-514350" defTabSz="902008">
              <a:lnSpc>
                <a:spcPts val="3651"/>
              </a:lnSpc>
              <a:buFont typeface="+mj-lt"/>
              <a:buAutoNum type="romanLcPeriod"/>
              <a:tabLst>
                <a:tab pos="25057" algn="l"/>
                <a:tab pos="62640" algn="l"/>
              </a:tabLst>
            </a:pPr>
            <a:endParaRPr lang="en-US" altLang="zh-CN" sz="2310" i="1" kern="0" dirty="0">
              <a:solidFill>
                <a:prstClr val="black"/>
              </a:solidFill>
              <a:cs typeface="Times New Roman" pitchFamily="18" charset="0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endParaRPr lang="en-US" altLang="zh-CN" sz="2310" i="1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Adjacency Matrix (Digraph)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791960"/>
            <a:ext cx="8549640" cy="2794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77545" y="1706880"/>
            <a:ext cx="7704455" cy="3101340"/>
            <a:chOff x="388" y="912"/>
            <a:chExt cx="4412" cy="1776"/>
          </a:xfrm>
        </p:grpSpPr>
        <p:sp>
          <p:nvSpPr>
            <p:cNvPr id="28678" name="Oval 4"/>
            <p:cNvSpPr>
              <a:spLocks noChangeArrowheads="1"/>
            </p:cNvSpPr>
            <p:nvPr/>
          </p:nvSpPr>
          <p:spPr bwMode="auto">
            <a:xfrm>
              <a:off x="388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79" name="Oval 5"/>
            <p:cNvSpPr>
              <a:spLocks noChangeArrowheads="1"/>
            </p:cNvSpPr>
            <p:nvPr/>
          </p:nvSpPr>
          <p:spPr bwMode="auto">
            <a:xfrm>
              <a:off x="1012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020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772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1732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 flipH="1">
              <a:off x="624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>
              <a:off x="1200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624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 flipH="1">
              <a:off x="1968" y="1536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87" name="Rectangle 13"/>
            <p:cNvSpPr>
              <a:spLocks noChangeArrowheads="1"/>
            </p:cNvSpPr>
            <p:nvPr/>
          </p:nvSpPr>
          <p:spPr bwMode="auto">
            <a:xfrm>
              <a:off x="1056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28688" name="Rectangle 14"/>
            <p:cNvSpPr>
              <a:spLocks noChangeArrowheads="1"/>
            </p:cNvSpPr>
            <p:nvPr/>
          </p:nvSpPr>
          <p:spPr bwMode="auto">
            <a:xfrm>
              <a:off x="2064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28689" name="Rectangle 15"/>
            <p:cNvSpPr>
              <a:spLocks noChangeArrowheads="1"/>
            </p:cNvSpPr>
            <p:nvPr/>
          </p:nvSpPr>
          <p:spPr bwMode="auto">
            <a:xfrm>
              <a:off x="432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816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1776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1056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693" name="Group 31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28719" name="Rectangle 1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28720" name="Rectangle 20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8721" name="Rectangle 21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8722" name="Rectangle 22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28723" name="Rectangle 23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28724" name="Line 24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25" name="Line 25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05840"/>
                <a:endParaRPr lang="en-GB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26" name="Rectangle 26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28727" name="Rectangle 27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8728" name="Rectangle 28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8729" name="Rectangle 29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28730" name="Rectangle 30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283" tIns="50642" rIns="101283" bIns="50642">
                <a:spAutoFit/>
              </a:bodyPr>
              <a:lstStyle/>
              <a:p>
                <a:pPr defTabSz="1005840">
                  <a:spcBef>
                    <a:spcPct val="50000"/>
                  </a:spcBef>
                </a:pPr>
                <a:r>
                  <a:rPr lang="en-US" sz="1980" kern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</p:grpSp>
        <p:sp>
          <p:nvSpPr>
            <p:cNvPr id="28694" name="Rectangle 32"/>
            <p:cNvSpPr>
              <a:spLocks noChangeArrowheads="1"/>
            </p:cNvSpPr>
            <p:nvPr/>
          </p:nvSpPr>
          <p:spPr bwMode="auto">
            <a:xfrm>
              <a:off x="3168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695" name="Rectangle 33"/>
            <p:cNvSpPr>
              <a:spLocks noChangeArrowheads="1"/>
            </p:cNvSpPr>
            <p:nvPr/>
          </p:nvSpPr>
          <p:spPr bwMode="auto">
            <a:xfrm>
              <a:off x="3504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696" name="Rectangle 34"/>
            <p:cNvSpPr>
              <a:spLocks noChangeArrowheads="1"/>
            </p:cNvSpPr>
            <p:nvPr/>
          </p:nvSpPr>
          <p:spPr bwMode="auto">
            <a:xfrm>
              <a:off x="3840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697" name="Rectangle 35"/>
            <p:cNvSpPr>
              <a:spLocks noChangeArrowheads="1"/>
            </p:cNvSpPr>
            <p:nvPr/>
          </p:nvSpPr>
          <p:spPr bwMode="auto">
            <a:xfrm>
              <a:off x="4176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698" name="Rectangle 36"/>
            <p:cNvSpPr>
              <a:spLocks noChangeArrowheads="1"/>
            </p:cNvSpPr>
            <p:nvPr/>
          </p:nvSpPr>
          <p:spPr bwMode="auto">
            <a:xfrm>
              <a:off x="4512" y="120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699" name="Rectangle 37"/>
            <p:cNvSpPr>
              <a:spLocks noChangeArrowheads="1"/>
            </p:cNvSpPr>
            <p:nvPr/>
          </p:nvSpPr>
          <p:spPr bwMode="auto">
            <a:xfrm>
              <a:off x="3168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00" name="Rectangle 38"/>
            <p:cNvSpPr>
              <a:spLocks noChangeArrowheads="1"/>
            </p:cNvSpPr>
            <p:nvPr/>
          </p:nvSpPr>
          <p:spPr bwMode="auto">
            <a:xfrm>
              <a:off x="3504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1" name="Rectangle 39"/>
            <p:cNvSpPr>
              <a:spLocks noChangeArrowheads="1"/>
            </p:cNvSpPr>
            <p:nvPr/>
          </p:nvSpPr>
          <p:spPr bwMode="auto">
            <a:xfrm>
              <a:off x="3840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2" name="Rectangle 40"/>
            <p:cNvSpPr>
              <a:spLocks noChangeArrowheads="1"/>
            </p:cNvSpPr>
            <p:nvPr/>
          </p:nvSpPr>
          <p:spPr bwMode="auto">
            <a:xfrm>
              <a:off x="4176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3" name="Rectangle 41"/>
            <p:cNvSpPr>
              <a:spLocks noChangeArrowheads="1"/>
            </p:cNvSpPr>
            <p:nvPr/>
          </p:nvSpPr>
          <p:spPr bwMode="auto">
            <a:xfrm>
              <a:off x="4512" y="1488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04" name="Rectangle 42"/>
            <p:cNvSpPr>
              <a:spLocks noChangeArrowheads="1"/>
            </p:cNvSpPr>
            <p:nvPr/>
          </p:nvSpPr>
          <p:spPr bwMode="auto">
            <a:xfrm>
              <a:off x="3168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5" name="Rectangle 43"/>
            <p:cNvSpPr>
              <a:spLocks noChangeArrowheads="1"/>
            </p:cNvSpPr>
            <p:nvPr/>
          </p:nvSpPr>
          <p:spPr bwMode="auto">
            <a:xfrm>
              <a:off x="3504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6" name="Rectangle 44"/>
            <p:cNvSpPr>
              <a:spLocks noChangeArrowheads="1"/>
            </p:cNvSpPr>
            <p:nvPr/>
          </p:nvSpPr>
          <p:spPr bwMode="auto">
            <a:xfrm>
              <a:off x="3840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7" name="Rectangle 45"/>
            <p:cNvSpPr>
              <a:spLocks noChangeArrowheads="1"/>
            </p:cNvSpPr>
            <p:nvPr/>
          </p:nvSpPr>
          <p:spPr bwMode="auto">
            <a:xfrm>
              <a:off x="4176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8" name="Rectangle 46"/>
            <p:cNvSpPr>
              <a:spLocks noChangeArrowheads="1"/>
            </p:cNvSpPr>
            <p:nvPr/>
          </p:nvSpPr>
          <p:spPr bwMode="auto">
            <a:xfrm>
              <a:off x="4512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09" name="Rectangle 47"/>
            <p:cNvSpPr>
              <a:spLocks noChangeArrowheads="1"/>
            </p:cNvSpPr>
            <p:nvPr/>
          </p:nvSpPr>
          <p:spPr bwMode="auto">
            <a:xfrm>
              <a:off x="3168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10" name="Rectangle 48"/>
            <p:cNvSpPr>
              <a:spLocks noChangeArrowheads="1"/>
            </p:cNvSpPr>
            <p:nvPr/>
          </p:nvSpPr>
          <p:spPr bwMode="auto">
            <a:xfrm>
              <a:off x="3504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11" name="Rectangle 49"/>
            <p:cNvSpPr>
              <a:spLocks noChangeArrowheads="1"/>
            </p:cNvSpPr>
            <p:nvPr/>
          </p:nvSpPr>
          <p:spPr bwMode="auto">
            <a:xfrm>
              <a:off x="3840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12" name="Rectangle 50"/>
            <p:cNvSpPr>
              <a:spLocks noChangeArrowheads="1"/>
            </p:cNvSpPr>
            <p:nvPr/>
          </p:nvSpPr>
          <p:spPr bwMode="auto">
            <a:xfrm>
              <a:off x="4176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13" name="Rectangle 51"/>
            <p:cNvSpPr>
              <a:spLocks noChangeArrowheads="1"/>
            </p:cNvSpPr>
            <p:nvPr/>
          </p:nvSpPr>
          <p:spPr bwMode="auto">
            <a:xfrm>
              <a:off x="4512" y="20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14" name="Rectangle 52"/>
            <p:cNvSpPr>
              <a:spLocks noChangeArrowheads="1"/>
            </p:cNvSpPr>
            <p:nvPr/>
          </p:nvSpPr>
          <p:spPr bwMode="auto">
            <a:xfrm>
              <a:off x="3168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15" name="Rectangle 53"/>
            <p:cNvSpPr>
              <a:spLocks noChangeArrowheads="1"/>
            </p:cNvSpPr>
            <p:nvPr/>
          </p:nvSpPr>
          <p:spPr bwMode="auto">
            <a:xfrm>
              <a:off x="3504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16" name="Rectangle 54"/>
            <p:cNvSpPr>
              <a:spLocks noChangeArrowheads="1"/>
            </p:cNvSpPr>
            <p:nvPr/>
          </p:nvSpPr>
          <p:spPr bwMode="auto">
            <a:xfrm>
              <a:off x="3840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717" name="Rectangle 55"/>
            <p:cNvSpPr>
              <a:spLocks noChangeArrowheads="1"/>
            </p:cNvSpPr>
            <p:nvPr/>
          </p:nvSpPr>
          <p:spPr bwMode="auto">
            <a:xfrm>
              <a:off x="4176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8718" name="Rectangle 56"/>
            <p:cNvSpPr>
              <a:spLocks noChangeArrowheads="1"/>
            </p:cNvSpPr>
            <p:nvPr/>
          </p:nvSpPr>
          <p:spPr bwMode="auto">
            <a:xfrm>
              <a:off x="4512" y="235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922020" y="4893788"/>
            <a:ext cx="8884920" cy="199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520" kern="0" dirty="0">
                <a:solidFill>
                  <a:schemeClr val="bg2"/>
                </a:solidFill>
              </a:rPr>
              <a:t>Diagonal entries are zero.</a:t>
            </a:r>
          </a:p>
          <a:p>
            <a:pPr defTabSz="100584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520" kern="0" dirty="0">
                <a:solidFill>
                  <a:schemeClr val="bg2"/>
                </a:solidFill>
              </a:rPr>
              <a:t>Adjacency matrix of a digraph need not be symmetric. </a:t>
            </a:r>
          </a:p>
        </p:txBody>
      </p:sp>
    </p:spTree>
    <p:extLst>
      <p:ext uri="{BB962C8B-B14F-4D97-AF65-F5344CB8AC3E}">
        <p14:creationId xmlns:p14="http://schemas.microsoft.com/office/powerpoint/2010/main" val="31222404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Adjacency Matrix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</a:rPr>
              <a:t>n</a:t>
            </a:r>
            <a:r>
              <a:rPr lang="en-US" baseline="3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bits of space</a:t>
            </a:r>
          </a:p>
          <a:p>
            <a:pPr>
              <a:buClr>
                <a:schemeClr val="tx2"/>
              </a:buClr>
            </a:pPr>
            <a:r>
              <a:rPr lang="en-US"/>
              <a:t>For an undirected graph, may store only lower or upper triangle (exclude diagonal).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(n-1)n/2</a:t>
            </a:r>
            <a:r>
              <a:rPr lang="en-US"/>
              <a:t> bits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O(n) </a:t>
            </a:r>
            <a:r>
              <a:rPr lang="en-US"/>
              <a:t>time to find vertex degree and/or vertices adjacent to a given vertex.</a:t>
            </a:r>
          </a:p>
        </p:txBody>
      </p:sp>
    </p:spTree>
    <p:extLst>
      <p:ext uri="{BB962C8B-B14F-4D97-AF65-F5344CB8AC3E}">
        <p14:creationId xmlns:p14="http://schemas.microsoft.com/office/powerpoint/2010/main" val="24518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Adjacency Lists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623060"/>
            <a:ext cx="8549640" cy="586740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Adjacency list for vertex</a:t>
            </a:r>
            <a:r>
              <a:rPr lang="en-US">
                <a:solidFill>
                  <a:schemeClr val="hlink"/>
                </a:solidFill>
              </a:rPr>
              <a:t> i </a:t>
            </a:r>
            <a:r>
              <a:rPr lang="en-US">
                <a:solidFill>
                  <a:schemeClr val="bg2"/>
                </a:solidFill>
              </a:rPr>
              <a:t>is a linear list of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vertices adjacent from vertex</a:t>
            </a:r>
            <a:r>
              <a:rPr lang="en-US">
                <a:solidFill>
                  <a:schemeClr val="hlink"/>
                </a:solidFill>
              </a:rPr>
              <a:t> i.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An array of</a:t>
            </a:r>
            <a:r>
              <a:rPr lang="en-US">
                <a:solidFill>
                  <a:schemeClr val="hlink"/>
                </a:solidFill>
              </a:rPr>
              <a:t> n </a:t>
            </a:r>
            <a:r>
              <a:rPr lang="en-US">
                <a:solidFill>
                  <a:schemeClr val="bg2"/>
                </a:solidFill>
              </a:rPr>
              <a:t>adjacency lists.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93725" y="4312285"/>
            <a:ext cx="3338830" cy="2332990"/>
            <a:chOff x="340" y="2404"/>
            <a:chExt cx="1912" cy="1336"/>
          </a:xfrm>
        </p:grpSpPr>
        <p:sp>
          <p:nvSpPr>
            <p:cNvPr id="30726" name="Oval 4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30" name="Oval 8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31" name="Line 9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35" name="Rectangle 13"/>
            <p:cNvSpPr>
              <a:spLocks noChangeArrowheads="1"/>
            </p:cNvSpPr>
            <p:nvPr/>
          </p:nvSpPr>
          <p:spPr bwMode="auto">
            <a:xfrm>
              <a:off x="1008" y="244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30736" name="Rectangle 14"/>
            <p:cNvSpPr>
              <a:spLocks noChangeArrowheads="1"/>
            </p:cNvSpPr>
            <p:nvPr/>
          </p:nvSpPr>
          <p:spPr bwMode="auto">
            <a:xfrm>
              <a:off x="2016" y="259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30737" name="Rectangle 15"/>
            <p:cNvSpPr>
              <a:spLocks noChangeArrowheads="1"/>
            </p:cNvSpPr>
            <p:nvPr/>
          </p:nvSpPr>
          <p:spPr bwMode="auto">
            <a:xfrm>
              <a:off x="384" y="297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30738" name="Rectangle 16"/>
            <p:cNvSpPr>
              <a:spLocks noChangeArrowheads="1"/>
            </p:cNvSpPr>
            <p:nvPr/>
          </p:nvSpPr>
          <p:spPr bwMode="auto">
            <a:xfrm>
              <a:off x="768" y="336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30739" name="Rectangle 17"/>
            <p:cNvSpPr>
              <a:spLocks noChangeArrowheads="1"/>
            </p:cNvSpPr>
            <p:nvPr/>
          </p:nvSpPr>
          <p:spPr bwMode="auto">
            <a:xfrm>
              <a:off x="1728" y="35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442460" y="3552669"/>
            <a:ext cx="5280660" cy="223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ysClr val="windowText" lastClr="000000"/>
                </a:solidFill>
              </a:rPr>
              <a:t>aList[1] = (2,4)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ysClr val="windowText" lastClr="000000"/>
                </a:solidFill>
              </a:rPr>
              <a:t>aList[2] = (1,5)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ysClr val="windowText" lastClr="000000"/>
                </a:solidFill>
              </a:rPr>
              <a:t>aList[3] = (5)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ysClr val="windowText" lastClr="000000"/>
                </a:solidFill>
              </a:rPr>
              <a:t>aList[4] = (5,1)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ysClr val="windowText" lastClr="000000"/>
                </a:solidFill>
              </a:rPr>
              <a:t>aList[5] = (2,4,3)</a:t>
            </a:r>
          </a:p>
        </p:txBody>
      </p:sp>
    </p:spTree>
    <p:extLst>
      <p:ext uri="{BB962C8B-B14F-4D97-AF65-F5344CB8AC3E}">
        <p14:creationId xmlns:p14="http://schemas.microsoft.com/office/powerpoint/2010/main" val="1388099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71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Linked Adjacency Lists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623060"/>
            <a:ext cx="8549640" cy="586740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Each adjacency list is a chain.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61365" y="2468246"/>
            <a:ext cx="3338830" cy="2332990"/>
            <a:chOff x="436" y="1348"/>
            <a:chExt cx="1912" cy="1336"/>
          </a:xfrm>
        </p:grpSpPr>
        <p:sp>
          <p:nvSpPr>
            <p:cNvPr id="31806" name="Oval 4"/>
            <p:cNvSpPr>
              <a:spLocks noChangeArrowheads="1"/>
            </p:cNvSpPr>
            <p:nvPr/>
          </p:nvSpPr>
          <p:spPr bwMode="auto">
            <a:xfrm>
              <a:off x="436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07" name="Oval 5"/>
            <p:cNvSpPr>
              <a:spLocks noChangeArrowheads="1"/>
            </p:cNvSpPr>
            <p:nvPr/>
          </p:nvSpPr>
          <p:spPr bwMode="auto">
            <a:xfrm>
              <a:off x="106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08" name="Oval 6"/>
            <p:cNvSpPr>
              <a:spLocks noChangeArrowheads="1"/>
            </p:cNvSpPr>
            <p:nvPr/>
          </p:nvSpPr>
          <p:spPr bwMode="auto">
            <a:xfrm>
              <a:off x="2068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09" name="Oval 7"/>
            <p:cNvSpPr>
              <a:spLocks noChangeArrowheads="1"/>
            </p:cNvSpPr>
            <p:nvPr/>
          </p:nvSpPr>
          <p:spPr bwMode="auto">
            <a:xfrm>
              <a:off x="820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10" name="Oval 8"/>
            <p:cNvSpPr>
              <a:spLocks noChangeArrowheads="1"/>
            </p:cNvSpPr>
            <p:nvPr/>
          </p:nvSpPr>
          <p:spPr bwMode="auto">
            <a:xfrm>
              <a:off x="178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11" name="Line 9"/>
            <p:cNvSpPr>
              <a:spLocks noChangeShapeType="1"/>
            </p:cNvSpPr>
            <p:nvPr/>
          </p:nvSpPr>
          <p:spPr bwMode="auto">
            <a:xfrm flipH="1">
              <a:off x="672" y="158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12" name="Line 10"/>
            <p:cNvSpPr>
              <a:spLocks noChangeShapeType="1"/>
            </p:cNvSpPr>
            <p:nvPr/>
          </p:nvSpPr>
          <p:spPr bwMode="auto">
            <a:xfrm>
              <a:off x="1248" y="163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13" name="Line 11"/>
            <p:cNvSpPr>
              <a:spLocks noChangeShapeType="1"/>
            </p:cNvSpPr>
            <p:nvPr/>
          </p:nvSpPr>
          <p:spPr bwMode="auto">
            <a:xfrm>
              <a:off x="672" y="216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14" name="Line 12"/>
            <p:cNvSpPr>
              <a:spLocks noChangeShapeType="1"/>
            </p:cNvSpPr>
            <p:nvPr/>
          </p:nvSpPr>
          <p:spPr bwMode="auto">
            <a:xfrm flipH="1">
              <a:off x="2016" y="1776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15" name="Rectangle 13"/>
            <p:cNvSpPr>
              <a:spLocks noChangeArrowheads="1"/>
            </p:cNvSpPr>
            <p:nvPr/>
          </p:nvSpPr>
          <p:spPr bwMode="auto">
            <a:xfrm>
              <a:off x="1104" y="139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31816" name="Rectangle 14"/>
            <p:cNvSpPr>
              <a:spLocks noChangeArrowheads="1"/>
            </p:cNvSpPr>
            <p:nvPr/>
          </p:nvSpPr>
          <p:spPr bwMode="auto">
            <a:xfrm>
              <a:off x="2112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31817" name="Rectangle 15"/>
            <p:cNvSpPr>
              <a:spLocks noChangeArrowheads="1"/>
            </p:cNvSpPr>
            <p:nvPr/>
          </p:nvSpPr>
          <p:spPr bwMode="auto">
            <a:xfrm>
              <a:off x="480" y="192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31818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31819" name="Rectangle 17"/>
            <p:cNvSpPr>
              <a:spLocks noChangeArrowheads="1"/>
            </p:cNvSpPr>
            <p:nvPr/>
          </p:nvSpPr>
          <p:spPr bwMode="auto">
            <a:xfrm>
              <a:off x="1824" y="244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31820" name="Line 18"/>
            <p:cNvSpPr>
              <a:spLocks noChangeShapeType="1"/>
            </p:cNvSpPr>
            <p:nvPr/>
          </p:nvSpPr>
          <p:spPr bwMode="auto">
            <a:xfrm>
              <a:off x="1104" y="249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610100" y="2545082"/>
            <a:ext cx="1753235" cy="2172336"/>
            <a:chOff x="2640" y="1392"/>
            <a:chExt cx="1004" cy="1244"/>
          </a:xfrm>
        </p:grpSpPr>
        <p:sp>
          <p:nvSpPr>
            <p:cNvPr id="31796" name="Rectangle 20"/>
            <p:cNvSpPr>
              <a:spLocks noChangeArrowheads="1"/>
            </p:cNvSpPr>
            <p:nvPr/>
          </p:nvSpPr>
          <p:spPr bwMode="auto">
            <a:xfrm>
              <a:off x="3412" y="144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7" name="Rectangle 21"/>
            <p:cNvSpPr>
              <a:spLocks noChangeArrowheads="1"/>
            </p:cNvSpPr>
            <p:nvPr/>
          </p:nvSpPr>
          <p:spPr bwMode="auto">
            <a:xfrm>
              <a:off x="3412" y="168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8" name="Rectangle 22"/>
            <p:cNvSpPr>
              <a:spLocks noChangeArrowheads="1"/>
            </p:cNvSpPr>
            <p:nvPr/>
          </p:nvSpPr>
          <p:spPr bwMode="auto">
            <a:xfrm>
              <a:off x="3412" y="192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9" name="Rectangle 23"/>
            <p:cNvSpPr>
              <a:spLocks noChangeArrowheads="1"/>
            </p:cNvSpPr>
            <p:nvPr/>
          </p:nvSpPr>
          <p:spPr bwMode="auto">
            <a:xfrm>
              <a:off x="3412" y="216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00" name="Rectangle 24"/>
            <p:cNvSpPr>
              <a:spLocks noChangeArrowheads="1"/>
            </p:cNvSpPr>
            <p:nvPr/>
          </p:nvSpPr>
          <p:spPr bwMode="auto">
            <a:xfrm>
              <a:off x="3412" y="240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01" name="Rectangle 25"/>
            <p:cNvSpPr>
              <a:spLocks noChangeArrowheads="1"/>
            </p:cNvSpPr>
            <p:nvPr/>
          </p:nvSpPr>
          <p:spPr bwMode="auto">
            <a:xfrm>
              <a:off x="2640" y="1392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bg2"/>
                  </a:solidFill>
                </a:rPr>
                <a:t>aList[1]</a:t>
              </a:r>
            </a:p>
          </p:txBody>
        </p:sp>
        <p:sp>
          <p:nvSpPr>
            <p:cNvPr id="31802" name="Rectangle 26"/>
            <p:cNvSpPr>
              <a:spLocks noChangeArrowheads="1"/>
            </p:cNvSpPr>
            <p:nvPr/>
          </p:nvSpPr>
          <p:spPr bwMode="auto">
            <a:xfrm>
              <a:off x="2640" y="2352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bg2"/>
                  </a:solidFill>
                </a:rPr>
                <a:t>aList[5]</a:t>
              </a:r>
            </a:p>
          </p:txBody>
        </p:sp>
        <p:sp>
          <p:nvSpPr>
            <p:cNvPr id="31803" name="Rectangle 27"/>
            <p:cNvSpPr>
              <a:spLocks noChangeArrowheads="1"/>
            </p:cNvSpPr>
            <p:nvPr/>
          </p:nvSpPr>
          <p:spPr bwMode="auto">
            <a:xfrm>
              <a:off x="3072" y="163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bg2"/>
                  </a:solidFill>
                </a:rPr>
                <a:t>[2]</a:t>
              </a:r>
            </a:p>
          </p:txBody>
        </p:sp>
        <p:sp>
          <p:nvSpPr>
            <p:cNvPr id="31804" name="Rectangle 28"/>
            <p:cNvSpPr>
              <a:spLocks noChangeArrowheads="1"/>
            </p:cNvSpPr>
            <p:nvPr/>
          </p:nvSpPr>
          <p:spPr bwMode="auto">
            <a:xfrm>
              <a:off x="3072" y="187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bg2"/>
                  </a:solidFill>
                </a:rPr>
                <a:t>[3]</a:t>
              </a:r>
            </a:p>
          </p:txBody>
        </p:sp>
        <p:sp>
          <p:nvSpPr>
            <p:cNvPr id="31805" name="Rectangle 29"/>
            <p:cNvSpPr>
              <a:spLocks noChangeArrowheads="1"/>
            </p:cNvSpPr>
            <p:nvPr/>
          </p:nvSpPr>
          <p:spPr bwMode="auto">
            <a:xfrm>
              <a:off x="3072" y="211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bg2"/>
                  </a:solidFill>
                </a:rPr>
                <a:t>[4]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118860" y="2545079"/>
            <a:ext cx="2507615" cy="412115"/>
            <a:chOff x="3504" y="1392"/>
            <a:chExt cx="1436" cy="236"/>
          </a:xfrm>
        </p:grpSpPr>
        <p:sp>
          <p:nvSpPr>
            <p:cNvPr id="31788" name="Rectangle 31"/>
            <p:cNvSpPr>
              <a:spLocks noChangeArrowheads="1"/>
            </p:cNvSpPr>
            <p:nvPr/>
          </p:nvSpPr>
          <p:spPr bwMode="auto">
            <a:xfrm>
              <a:off x="3844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89" name="Rectangle 32"/>
            <p:cNvSpPr>
              <a:spLocks noChangeArrowheads="1"/>
            </p:cNvSpPr>
            <p:nvPr/>
          </p:nvSpPr>
          <p:spPr bwMode="auto">
            <a:xfrm>
              <a:off x="3878" y="139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1790" name="Rectangle 33"/>
            <p:cNvSpPr>
              <a:spLocks noChangeArrowheads="1"/>
            </p:cNvSpPr>
            <p:nvPr/>
          </p:nvSpPr>
          <p:spPr bwMode="auto">
            <a:xfrm>
              <a:off x="4132" y="144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1" name="Rectangle 34"/>
            <p:cNvSpPr>
              <a:spLocks noChangeArrowheads="1"/>
            </p:cNvSpPr>
            <p:nvPr/>
          </p:nvSpPr>
          <p:spPr bwMode="auto">
            <a:xfrm>
              <a:off x="4468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2" name="Rectangle 35"/>
            <p:cNvSpPr>
              <a:spLocks noChangeArrowheads="1"/>
            </p:cNvSpPr>
            <p:nvPr/>
          </p:nvSpPr>
          <p:spPr bwMode="auto">
            <a:xfrm>
              <a:off x="4502" y="139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1793" name="Rectangle 36"/>
            <p:cNvSpPr>
              <a:spLocks noChangeArrowheads="1"/>
            </p:cNvSpPr>
            <p:nvPr/>
          </p:nvSpPr>
          <p:spPr bwMode="auto">
            <a:xfrm>
              <a:off x="4756" y="144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4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95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118860" y="2964179"/>
            <a:ext cx="2507615" cy="412115"/>
            <a:chOff x="3504" y="1632"/>
            <a:chExt cx="1436" cy="236"/>
          </a:xfrm>
        </p:grpSpPr>
        <p:sp>
          <p:nvSpPr>
            <p:cNvPr id="31780" name="Rectangle 40"/>
            <p:cNvSpPr>
              <a:spLocks noChangeArrowheads="1"/>
            </p:cNvSpPr>
            <p:nvPr/>
          </p:nvSpPr>
          <p:spPr bwMode="auto">
            <a:xfrm>
              <a:off x="3844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81" name="Rectangle 41"/>
            <p:cNvSpPr>
              <a:spLocks noChangeArrowheads="1"/>
            </p:cNvSpPr>
            <p:nvPr/>
          </p:nvSpPr>
          <p:spPr bwMode="auto">
            <a:xfrm>
              <a:off x="3878" y="163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1782" name="Rectangle 42"/>
            <p:cNvSpPr>
              <a:spLocks noChangeArrowheads="1"/>
            </p:cNvSpPr>
            <p:nvPr/>
          </p:nvSpPr>
          <p:spPr bwMode="auto">
            <a:xfrm>
              <a:off x="4132" y="16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83" name="Rectangle 43"/>
            <p:cNvSpPr>
              <a:spLocks noChangeArrowheads="1"/>
            </p:cNvSpPr>
            <p:nvPr/>
          </p:nvSpPr>
          <p:spPr bwMode="auto">
            <a:xfrm>
              <a:off x="4468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84" name="Rectangle 44"/>
            <p:cNvSpPr>
              <a:spLocks noChangeArrowheads="1"/>
            </p:cNvSpPr>
            <p:nvPr/>
          </p:nvSpPr>
          <p:spPr bwMode="auto">
            <a:xfrm>
              <a:off x="4502" y="163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1785" name="Rectangle 45"/>
            <p:cNvSpPr>
              <a:spLocks noChangeArrowheads="1"/>
            </p:cNvSpPr>
            <p:nvPr/>
          </p:nvSpPr>
          <p:spPr bwMode="auto">
            <a:xfrm>
              <a:off x="4756" y="168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86" name="Line 46"/>
            <p:cNvSpPr>
              <a:spLocks noChangeShapeType="1"/>
            </p:cNvSpPr>
            <p:nvPr/>
          </p:nvSpPr>
          <p:spPr bwMode="auto">
            <a:xfrm>
              <a:off x="3504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87" name="Line 47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6118860" y="3383278"/>
            <a:ext cx="1417955" cy="412115"/>
            <a:chOff x="3504" y="1872"/>
            <a:chExt cx="812" cy="236"/>
          </a:xfrm>
        </p:grpSpPr>
        <p:sp>
          <p:nvSpPr>
            <p:cNvPr id="31776" name="Rectangle 49"/>
            <p:cNvSpPr>
              <a:spLocks noChangeArrowheads="1"/>
            </p:cNvSpPr>
            <p:nvPr/>
          </p:nvSpPr>
          <p:spPr bwMode="auto">
            <a:xfrm>
              <a:off x="3844" y="192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7" name="Rectangle 50"/>
            <p:cNvSpPr>
              <a:spLocks noChangeArrowheads="1"/>
            </p:cNvSpPr>
            <p:nvPr/>
          </p:nvSpPr>
          <p:spPr bwMode="auto">
            <a:xfrm>
              <a:off x="4132" y="192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8" name="Line 51"/>
            <p:cNvSpPr>
              <a:spLocks noChangeShapeType="1"/>
            </p:cNvSpPr>
            <p:nvPr/>
          </p:nvSpPr>
          <p:spPr bwMode="auto">
            <a:xfrm>
              <a:off x="3504" y="20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9" name="Rectangle 52"/>
            <p:cNvSpPr>
              <a:spLocks noChangeArrowheads="1"/>
            </p:cNvSpPr>
            <p:nvPr/>
          </p:nvSpPr>
          <p:spPr bwMode="auto">
            <a:xfrm>
              <a:off x="3878" y="187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6118860" y="3802378"/>
            <a:ext cx="2507615" cy="412115"/>
            <a:chOff x="3504" y="2112"/>
            <a:chExt cx="1436" cy="236"/>
          </a:xfrm>
        </p:grpSpPr>
        <p:sp>
          <p:nvSpPr>
            <p:cNvPr id="31768" name="Rectangle 54"/>
            <p:cNvSpPr>
              <a:spLocks noChangeArrowheads="1"/>
            </p:cNvSpPr>
            <p:nvPr/>
          </p:nvSpPr>
          <p:spPr bwMode="auto">
            <a:xfrm>
              <a:off x="3844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9" name="Rectangle 55"/>
            <p:cNvSpPr>
              <a:spLocks noChangeArrowheads="1"/>
            </p:cNvSpPr>
            <p:nvPr/>
          </p:nvSpPr>
          <p:spPr bwMode="auto">
            <a:xfrm>
              <a:off x="4132" y="216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0" name="Rectangle 56"/>
            <p:cNvSpPr>
              <a:spLocks noChangeArrowheads="1"/>
            </p:cNvSpPr>
            <p:nvPr/>
          </p:nvSpPr>
          <p:spPr bwMode="auto">
            <a:xfrm>
              <a:off x="4468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1" name="Rectangle 57"/>
            <p:cNvSpPr>
              <a:spLocks noChangeArrowheads="1"/>
            </p:cNvSpPr>
            <p:nvPr/>
          </p:nvSpPr>
          <p:spPr bwMode="auto">
            <a:xfrm>
              <a:off x="4756" y="216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2" name="Line 58"/>
            <p:cNvSpPr>
              <a:spLocks noChangeShapeType="1"/>
            </p:cNvSpPr>
            <p:nvPr/>
          </p:nvSpPr>
          <p:spPr bwMode="auto">
            <a:xfrm>
              <a:off x="350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3" name="Line 59"/>
            <p:cNvSpPr>
              <a:spLocks noChangeShapeType="1"/>
            </p:cNvSpPr>
            <p:nvPr/>
          </p:nvSpPr>
          <p:spPr bwMode="auto">
            <a:xfrm>
              <a:off x="4224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74" name="Rectangle 60"/>
            <p:cNvSpPr>
              <a:spLocks noChangeArrowheads="1"/>
            </p:cNvSpPr>
            <p:nvPr/>
          </p:nvSpPr>
          <p:spPr bwMode="auto">
            <a:xfrm>
              <a:off x="3878" y="211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1775" name="Rectangle 61"/>
            <p:cNvSpPr>
              <a:spLocks noChangeArrowheads="1"/>
            </p:cNvSpPr>
            <p:nvPr/>
          </p:nvSpPr>
          <p:spPr bwMode="auto">
            <a:xfrm>
              <a:off x="4502" y="211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6118860" y="4221477"/>
            <a:ext cx="3764915" cy="412115"/>
            <a:chOff x="3504" y="2352"/>
            <a:chExt cx="2156" cy="236"/>
          </a:xfrm>
        </p:grpSpPr>
        <p:sp>
          <p:nvSpPr>
            <p:cNvPr id="31756" name="Rectangle 63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57" name="Line 64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58" name="Rectangle 65"/>
            <p:cNvSpPr>
              <a:spLocks noChangeArrowheads="1"/>
            </p:cNvSpPr>
            <p:nvPr/>
          </p:nvSpPr>
          <p:spPr bwMode="auto">
            <a:xfrm>
              <a:off x="3878" y="23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1759" name="Rectangle 66"/>
            <p:cNvSpPr>
              <a:spLocks noChangeArrowheads="1"/>
            </p:cNvSpPr>
            <p:nvPr/>
          </p:nvSpPr>
          <p:spPr bwMode="auto">
            <a:xfrm>
              <a:off x="4132" y="240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0" name="Rectangle 67"/>
            <p:cNvSpPr>
              <a:spLocks noChangeArrowheads="1"/>
            </p:cNvSpPr>
            <p:nvPr/>
          </p:nvSpPr>
          <p:spPr bwMode="auto">
            <a:xfrm>
              <a:off x="4468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1" name="Rectangle 68"/>
            <p:cNvSpPr>
              <a:spLocks noChangeArrowheads="1"/>
            </p:cNvSpPr>
            <p:nvPr/>
          </p:nvSpPr>
          <p:spPr bwMode="auto">
            <a:xfrm>
              <a:off x="4756" y="240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2" name="Line 69"/>
            <p:cNvSpPr>
              <a:spLocks noChangeShapeType="1"/>
            </p:cNvSpPr>
            <p:nvPr/>
          </p:nvSpPr>
          <p:spPr bwMode="auto">
            <a:xfrm>
              <a:off x="4224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3" name="Rectangle 70"/>
            <p:cNvSpPr>
              <a:spLocks noChangeArrowheads="1"/>
            </p:cNvSpPr>
            <p:nvPr/>
          </p:nvSpPr>
          <p:spPr bwMode="auto">
            <a:xfrm>
              <a:off x="5188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4" name="Rectangle 71"/>
            <p:cNvSpPr>
              <a:spLocks noChangeArrowheads="1"/>
            </p:cNvSpPr>
            <p:nvPr/>
          </p:nvSpPr>
          <p:spPr bwMode="auto">
            <a:xfrm>
              <a:off x="5476" y="240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5" name="Line 72"/>
            <p:cNvSpPr>
              <a:spLocks noChangeShapeType="1"/>
            </p:cNvSpPr>
            <p:nvPr/>
          </p:nvSpPr>
          <p:spPr bwMode="auto">
            <a:xfrm>
              <a:off x="4848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6" name="Rectangle 73"/>
            <p:cNvSpPr>
              <a:spLocks noChangeArrowheads="1"/>
            </p:cNvSpPr>
            <p:nvPr/>
          </p:nvSpPr>
          <p:spPr bwMode="auto">
            <a:xfrm>
              <a:off x="4502" y="23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1767" name="Rectangle 74"/>
            <p:cNvSpPr>
              <a:spLocks noChangeArrowheads="1"/>
            </p:cNvSpPr>
            <p:nvPr/>
          </p:nvSpPr>
          <p:spPr bwMode="auto">
            <a:xfrm>
              <a:off x="5222" y="23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>
                  <a:solidFill>
                    <a:schemeClr val="tx2"/>
                  </a:solidFill>
                </a:rPr>
                <a:t>3</a:t>
              </a:r>
            </a:p>
          </p:txBody>
        </p:sp>
      </p:grpSp>
      <p:sp>
        <p:nvSpPr>
          <p:cNvPr id="30796" name="Rectangle 76"/>
          <p:cNvSpPr>
            <a:spLocks noChangeArrowheads="1"/>
          </p:cNvSpPr>
          <p:nvPr/>
        </p:nvSpPr>
        <p:spPr bwMode="auto">
          <a:xfrm>
            <a:off x="754380" y="5730240"/>
            <a:ext cx="9220200" cy="177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 dirty="0">
                <a:solidFill>
                  <a:schemeClr val="bg2"/>
                </a:solidFill>
              </a:rPr>
              <a:t>Array Length</a:t>
            </a:r>
            <a:r>
              <a:rPr lang="en-US" sz="1980" kern="0" dirty="0">
                <a:solidFill>
                  <a:sysClr val="windowText" lastClr="000000"/>
                </a:solidFill>
              </a:rPr>
              <a:t> = n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 dirty="0">
                <a:solidFill>
                  <a:schemeClr val="bg2"/>
                </a:solidFill>
              </a:rPr>
              <a:t>e.g., # of chain nodes</a:t>
            </a:r>
            <a:r>
              <a:rPr lang="en-US" sz="1980" kern="0" dirty="0">
                <a:solidFill>
                  <a:sysClr val="windowText" lastClr="000000"/>
                </a:solidFill>
              </a:rPr>
              <a:t> = 2e </a:t>
            </a:r>
            <a:r>
              <a:rPr lang="en-US" sz="1980" kern="0" dirty="0">
                <a:solidFill>
                  <a:schemeClr val="bg2"/>
                </a:solidFill>
              </a:rPr>
              <a:t>(undirected graph)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 dirty="0">
                <a:solidFill>
                  <a:schemeClr val="bg2"/>
                </a:solidFill>
              </a:rPr>
              <a:t>e.g., # of chain nodes</a:t>
            </a:r>
            <a:r>
              <a:rPr lang="en-US" sz="1980" kern="0" dirty="0">
                <a:solidFill>
                  <a:sysClr val="windowText" lastClr="000000"/>
                </a:solidFill>
              </a:rPr>
              <a:t> = e </a:t>
            </a:r>
            <a:r>
              <a:rPr lang="en-US" sz="1980" kern="0" dirty="0">
                <a:solidFill>
                  <a:schemeClr val="bg2"/>
                </a:solidFill>
              </a:rPr>
              <a:t>(digraph)</a:t>
            </a:r>
          </a:p>
          <a:p>
            <a:pPr defTabSz="1005840">
              <a:spcBef>
                <a:spcPct val="50000"/>
              </a:spcBef>
            </a:pPr>
            <a:endParaRPr lang="en-US" sz="198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891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9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Array Adjacency 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623060"/>
            <a:ext cx="8549640" cy="586740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Each adjacency list is an array list.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61365" y="2468246"/>
            <a:ext cx="7446010" cy="2332990"/>
            <a:chOff x="436" y="1348"/>
            <a:chExt cx="4264" cy="1336"/>
          </a:xfrm>
        </p:grpSpPr>
        <p:sp>
          <p:nvSpPr>
            <p:cNvPr id="32774" name="Oval 4"/>
            <p:cNvSpPr>
              <a:spLocks noChangeArrowheads="1"/>
            </p:cNvSpPr>
            <p:nvPr/>
          </p:nvSpPr>
          <p:spPr bwMode="auto">
            <a:xfrm>
              <a:off x="436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5" name="Oval 5"/>
            <p:cNvSpPr>
              <a:spLocks noChangeArrowheads="1"/>
            </p:cNvSpPr>
            <p:nvPr/>
          </p:nvSpPr>
          <p:spPr bwMode="auto">
            <a:xfrm>
              <a:off x="106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6" name="Oval 6"/>
            <p:cNvSpPr>
              <a:spLocks noChangeArrowheads="1"/>
            </p:cNvSpPr>
            <p:nvPr/>
          </p:nvSpPr>
          <p:spPr bwMode="auto">
            <a:xfrm>
              <a:off x="2068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7" name="Oval 7"/>
            <p:cNvSpPr>
              <a:spLocks noChangeArrowheads="1"/>
            </p:cNvSpPr>
            <p:nvPr/>
          </p:nvSpPr>
          <p:spPr bwMode="auto">
            <a:xfrm>
              <a:off x="820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8" name="Oval 8"/>
            <p:cNvSpPr>
              <a:spLocks noChangeArrowheads="1"/>
            </p:cNvSpPr>
            <p:nvPr/>
          </p:nvSpPr>
          <p:spPr bwMode="auto">
            <a:xfrm>
              <a:off x="178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H="1">
              <a:off x="672" y="158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>
              <a:off x="1248" y="163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672" y="216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 flipH="1">
              <a:off x="2016" y="1776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83" name="Rectangle 13"/>
            <p:cNvSpPr>
              <a:spLocks noChangeArrowheads="1"/>
            </p:cNvSpPr>
            <p:nvPr/>
          </p:nvSpPr>
          <p:spPr bwMode="auto">
            <a:xfrm>
              <a:off x="1104" y="139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32784" name="Rectangle 14"/>
            <p:cNvSpPr>
              <a:spLocks noChangeArrowheads="1"/>
            </p:cNvSpPr>
            <p:nvPr/>
          </p:nvSpPr>
          <p:spPr bwMode="auto">
            <a:xfrm>
              <a:off x="2112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32785" name="Rectangle 15"/>
            <p:cNvSpPr>
              <a:spLocks noChangeArrowheads="1"/>
            </p:cNvSpPr>
            <p:nvPr/>
          </p:nvSpPr>
          <p:spPr bwMode="auto">
            <a:xfrm>
              <a:off x="480" y="192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32786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32787" name="Rectangle 17"/>
            <p:cNvSpPr>
              <a:spLocks noChangeArrowheads="1"/>
            </p:cNvSpPr>
            <p:nvPr/>
          </p:nvSpPr>
          <p:spPr bwMode="auto">
            <a:xfrm>
              <a:off x="1824" y="244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1104" y="249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89" name="Rectangle 19"/>
            <p:cNvSpPr>
              <a:spLocks noChangeArrowheads="1"/>
            </p:cNvSpPr>
            <p:nvPr/>
          </p:nvSpPr>
          <p:spPr bwMode="auto">
            <a:xfrm>
              <a:off x="3412" y="144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90" name="Rectangle 20"/>
            <p:cNvSpPr>
              <a:spLocks noChangeArrowheads="1"/>
            </p:cNvSpPr>
            <p:nvPr/>
          </p:nvSpPr>
          <p:spPr bwMode="auto">
            <a:xfrm>
              <a:off x="3412" y="168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91" name="Rectangle 21"/>
            <p:cNvSpPr>
              <a:spLocks noChangeArrowheads="1"/>
            </p:cNvSpPr>
            <p:nvPr/>
          </p:nvSpPr>
          <p:spPr bwMode="auto">
            <a:xfrm>
              <a:off x="3412" y="192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92" name="Rectangle 22"/>
            <p:cNvSpPr>
              <a:spLocks noChangeArrowheads="1"/>
            </p:cNvSpPr>
            <p:nvPr/>
          </p:nvSpPr>
          <p:spPr bwMode="auto">
            <a:xfrm>
              <a:off x="3412" y="216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93" name="Rectangle 23"/>
            <p:cNvSpPr>
              <a:spLocks noChangeArrowheads="1"/>
            </p:cNvSpPr>
            <p:nvPr/>
          </p:nvSpPr>
          <p:spPr bwMode="auto">
            <a:xfrm>
              <a:off x="3412" y="240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94" name="Rectangle 24"/>
            <p:cNvSpPr>
              <a:spLocks noChangeArrowheads="1"/>
            </p:cNvSpPr>
            <p:nvPr/>
          </p:nvSpPr>
          <p:spPr bwMode="auto">
            <a:xfrm>
              <a:off x="2640" y="1392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aList[1]</a:t>
              </a:r>
            </a:p>
          </p:txBody>
        </p:sp>
        <p:sp>
          <p:nvSpPr>
            <p:cNvPr id="32795" name="Rectangle 25"/>
            <p:cNvSpPr>
              <a:spLocks noChangeArrowheads="1"/>
            </p:cNvSpPr>
            <p:nvPr/>
          </p:nvSpPr>
          <p:spPr bwMode="auto">
            <a:xfrm>
              <a:off x="2640" y="2352"/>
              <a:ext cx="8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aList[5]</a:t>
              </a:r>
            </a:p>
          </p:txBody>
        </p:sp>
        <p:sp>
          <p:nvSpPr>
            <p:cNvPr id="32796" name="Rectangle 26"/>
            <p:cNvSpPr>
              <a:spLocks noChangeArrowheads="1"/>
            </p:cNvSpPr>
            <p:nvPr/>
          </p:nvSpPr>
          <p:spPr bwMode="auto">
            <a:xfrm>
              <a:off x="3072" y="163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[2]</a:t>
              </a:r>
            </a:p>
          </p:txBody>
        </p:sp>
        <p:sp>
          <p:nvSpPr>
            <p:cNvPr id="32797" name="Rectangle 27"/>
            <p:cNvSpPr>
              <a:spLocks noChangeArrowheads="1"/>
            </p:cNvSpPr>
            <p:nvPr/>
          </p:nvSpPr>
          <p:spPr bwMode="auto">
            <a:xfrm>
              <a:off x="3072" y="187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[3]</a:t>
              </a:r>
            </a:p>
          </p:txBody>
        </p:sp>
        <p:sp>
          <p:nvSpPr>
            <p:cNvPr id="32798" name="Rectangle 28"/>
            <p:cNvSpPr>
              <a:spLocks noChangeArrowheads="1"/>
            </p:cNvSpPr>
            <p:nvPr/>
          </p:nvSpPr>
          <p:spPr bwMode="auto">
            <a:xfrm>
              <a:off x="3072" y="211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[4]</a:t>
              </a:r>
            </a:p>
          </p:txBody>
        </p:sp>
        <p:sp>
          <p:nvSpPr>
            <p:cNvPr id="32799" name="Rectangle 29"/>
            <p:cNvSpPr>
              <a:spLocks noChangeArrowheads="1"/>
            </p:cNvSpPr>
            <p:nvPr/>
          </p:nvSpPr>
          <p:spPr bwMode="auto">
            <a:xfrm>
              <a:off x="3844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00" name="Rectangle 30"/>
            <p:cNvSpPr>
              <a:spLocks noChangeArrowheads="1"/>
            </p:cNvSpPr>
            <p:nvPr/>
          </p:nvSpPr>
          <p:spPr bwMode="auto">
            <a:xfrm>
              <a:off x="3878" y="139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32801" name="Rectangle 31"/>
            <p:cNvSpPr>
              <a:spLocks noChangeArrowheads="1"/>
            </p:cNvSpPr>
            <p:nvPr/>
          </p:nvSpPr>
          <p:spPr bwMode="auto">
            <a:xfrm>
              <a:off x="4132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02" name="Rectangle 32"/>
            <p:cNvSpPr>
              <a:spLocks noChangeArrowheads="1"/>
            </p:cNvSpPr>
            <p:nvPr/>
          </p:nvSpPr>
          <p:spPr bwMode="auto">
            <a:xfrm>
              <a:off x="4166" y="139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32803" name="Line 33"/>
            <p:cNvSpPr>
              <a:spLocks noChangeShapeType="1"/>
            </p:cNvSpPr>
            <p:nvPr/>
          </p:nvSpPr>
          <p:spPr bwMode="auto">
            <a:xfrm>
              <a:off x="3504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04" name="Rectangle 34"/>
            <p:cNvSpPr>
              <a:spLocks noChangeArrowheads="1"/>
            </p:cNvSpPr>
            <p:nvPr/>
          </p:nvSpPr>
          <p:spPr bwMode="auto">
            <a:xfrm>
              <a:off x="3844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05" name="Rectangle 35"/>
            <p:cNvSpPr>
              <a:spLocks noChangeArrowheads="1"/>
            </p:cNvSpPr>
            <p:nvPr/>
          </p:nvSpPr>
          <p:spPr bwMode="auto">
            <a:xfrm>
              <a:off x="3878" y="163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32806" name="Rectangle 36"/>
            <p:cNvSpPr>
              <a:spLocks noChangeArrowheads="1"/>
            </p:cNvSpPr>
            <p:nvPr/>
          </p:nvSpPr>
          <p:spPr bwMode="auto">
            <a:xfrm>
              <a:off x="4132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07" name="Rectangle 37"/>
            <p:cNvSpPr>
              <a:spLocks noChangeArrowheads="1"/>
            </p:cNvSpPr>
            <p:nvPr/>
          </p:nvSpPr>
          <p:spPr bwMode="auto">
            <a:xfrm>
              <a:off x="4166" y="163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32808" name="Line 38"/>
            <p:cNvSpPr>
              <a:spLocks noChangeShapeType="1"/>
            </p:cNvSpPr>
            <p:nvPr/>
          </p:nvSpPr>
          <p:spPr bwMode="auto">
            <a:xfrm>
              <a:off x="3504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3844" y="192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0" name="Line 40"/>
            <p:cNvSpPr>
              <a:spLocks noChangeShapeType="1"/>
            </p:cNvSpPr>
            <p:nvPr/>
          </p:nvSpPr>
          <p:spPr bwMode="auto">
            <a:xfrm>
              <a:off x="3504" y="20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1" name="Rectangle 41"/>
            <p:cNvSpPr>
              <a:spLocks noChangeArrowheads="1"/>
            </p:cNvSpPr>
            <p:nvPr/>
          </p:nvSpPr>
          <p:spPr bwMode="auto">
            <a:xfrm>
              <a:off x="3878" y="187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32812" name="Rectangle 42"/>
            <p:cNvSpPr>
              <a:spLocks noChangeArrowheads="1"/>
            </p:cNvSpPr>
            <p:nvPr/>
          </p:nvSpPr>
          <p:spPr bwMode="auto">
            <a:xfrm>
              <a:off x="3844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3" name="Rectangle 43"/>
            <p:cNvSpPr>
              <a:spLocks noChangeArrowheads="1"/>
            </p:cNvSpPr>
            <p:nvPr/>
          </p:nvSpPr>
          <p:spPr bwMode="auto">
            <a:xfrm>
              <a:off x="4132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4" name="Line 44"/>
            <p:cNvSpPr>
              <a:spLocks noChangeShapeType="1"/>
            </p:cNvSpPr>
            <p:nvPr/>
          </p:nvSpPr>
          <p:spPr bwMode="auto">
            <a:xfrm>
              <a:off x="350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5" name="Rectangle 45"/>
            <p:cNvSpPr>
              <a:spLocks noChangeArrowheads="1"/>
            </p:cNvSpPr>
            <p:nvPr/>
          </p:nvSpPr>
          <p:spPr bwMode="auto">
            <a:xfrm>
              <a:off x="3878" y="211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32816" name="Rectangle 46"/>
            <p:cNvSpPr>
              <a:spLocks noChangeArrowheads="1"/>
            </p:cNvSpPr>
            <p:nvPr/>
          </p:nvSpPr>
          <p:spPr bwMode="auto">
            <a:xfrm>
              <a:off x="4166" y="211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32817" name="Rectangle 47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8" name="Line 48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19" name="Rectangle 49"/>
            <p:cNvSpPr>
              <a:spLocks noChangeArrowheads="1"/>
            </p:cNvSpPr>
            <p:nvPr/>
          </p:nvSpPr>
          <p:spPr bwMode="auto">
            <a:xfrm>
              <a:off x="3878" y="23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32820" name="Rectangle 50"/>
            <p:cNvSpPr>
              <a:spLocks noChangeArrowheads="1"/>
            </p:cNvSpPr>
            <p:nvPr/>
          </p:nvSpPr>
          <p:spPr bwMode="auto">
            <a:xfrm>
              <a:off x="4132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21" name="Rectangle 51"/>
            <p:cNvSpPr>
              <a:spLocks noChangeArrowheads="1"/>
            </p:cNvSpPr>
            <p:nvPr/>
          </p:nvSpPr>
          <p:spPr bwMode="auto">
            <a:xfrm>
              <a:off x="4420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22" name="Rectangle 52"/>
            <p:cNvSpPr>
              <a:spLocks noChangeArrowheads="1"/>
            </p:cNvSpPr>
            <p:nvPr/>
          </p:nvSpPr>
          <p:spPr bwMode="auto">
            <a:xfrm>
              <a:off x="4166" y="23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32823" name="Rectangle 53"/>
            <p:cNvSpPr>
              <a:spLocks noChangeArrowheads="1"/>
            </p:cNvSpPr>
            <p:nvPr/>
          </p:nvSpPr>
          <p:spPr bwMode="auto">
            <a:xfrm>
              <a:off x="4454" y="23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</p:grp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754380" y="5730241"/>
            <a:ext cx="9220200" cy="177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bg2"/>
                </a:solidFill>
              </a:rPr>
              <a:t>Array Length</a:t>
            </a:r>
            <a:r>
              <a:rPr lang="en-US" sz="1980" kern="0">
                <a:solidFill>
                  <a:sysClr val="windowText" lastClr="000000"/>
                </a:solidFill>
              </a:rPr>
              <a:t> = n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bg2"/>
                </a:solidFill>
              </a:rPr>
              <a:t># of list elements</a:t>
            </a:r>
            <a:r>
              <a:rPr lang="en-US" sz="1980" kern="0">
                <a:solidFill>
                  <a:sysClr val="windowText" lastClr="000000"/>
                </a:solidFill>
              </a:rPr>
              <a:t> = 2e </a:t>
            </a:r>
            <a:r>
              <a:rPr lang="en-US" sz="1980" kern="0">
                <a:solidFill>
                  <a:schemeClr val="bg2"/>
                </a:solidFill>
              </a:rPr>
              <a:t>(undirected graph)</a:t>
            </a:r>
          </a:p>
          <a:p>
            <a:pPr defTabSz="1005840">
              <a:spcBef>
                <a:spcPct val="50000"/>
              </a:spcBef>
            </a:pPr>
            <a:r>
              <a:rPr lang="en-US" sz="1980" kern="0">
                <a:solidFill>
                  <a:schemeClr val="bg2"/>
                </a:solidFill>
              </a:rPr>
              <a:t># of list elements</a:t>
            </a:r>
            <a:r>
              <a:rPr lang="en-US" sz="1980" kern="0">
                <a:solidFill>
                  <a:sysClr val="windowText" lastClr="000000"/>
                </a:solidFill>
              </a:rPr>
              <a:t> = e </a:t>
            </a:r>
            <a:r>
              <a:rPr lang="en-US" sz="1980" kern="0">
                <a:solidFill>
                  <a:schemeClr val="bg2"/>
                </a:solidFill>
              </a:rPr>
              <a:t>(digraph)</a:t>
            </a:r>
          </a:p>
          <a:p>
            <a:pPr defTabSz="1005840">
              <a:spcBef>
                <a:spcPct val="50000"/>
              </a:spcBef>
            </a:pPr>
            <a:endParaRPr lang="en-US" sz="1980" ker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6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9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960" dirty="0"/>
              <a:t>Challenge for the class: </a:t>
            </a:r>
            <a:r>
              <a:rPr lang="en-GB" altLang="en-US" sz="3960" i="1" dirty="0"/>
              <a:t>How would you represent this weighted graph</a:t>
            </a:r>
            <a:r>
              <a:rPr lang="en-GB" altLang="en-US" sz="3960" dirty="0"/>
              <a:t>?</a:t>
            </a:r>
            <a:endParaRPr lang="en-GB" altLang="en-US" sz="396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3EC8E-86EA-4866-A16A-AF063866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3062"/>
            <a:ext cx="64008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2209800"/>
            <a:ext cx="8549640" cy="4526280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G = (V,E)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V</a:t>
            </a:r>
            <a:r>
              <a:rPr lang="en-US">
                <a:solidFill>
                  <a:schemeClr val="bg2"/>
                </a:solidFill>
              </a:rPr>
              <a:t> is the vertex set.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Vertices are also called nodes and points.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hlink"/>
                </a:solidFill>
              </a:rPr>
              <a:t>E</a:t>
            </a:r>
            <a:r>
              <a:rPr lang="en-US">
                <a:solidFill>
                  <a:schemeClr val="bg2"/>
                </a:solidFill>
              </a:rPr>
              <a:t> is the edge set.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Each edge connects two different vertices. 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Edges are also called arcs and lines.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Directed edge has an orientation </a:t>
            </a:r>
            <a:r>
              <a:rPr lang="en-US">
                <a:solidFill>
                  <a:schemeClr val="hlink"/>
                </a:solidFill>
              </a:rPr>
              <a:t>(u,v)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07479" y="6751794"/>
            <a:ext cx="1945323" cy="576262"/>
            <a:chOff x="806" y="3801"/>
            <a:chExt cx="1114" cy="330"/>
          </a:xfrm>
        </p:grpSpPr>
        <p:sp>
          <p:nvSpPr>
            <p:cNvPr id="3077" name="Line 4"/>
            <p:cNvSpPr>
              <a:spLocks noChangeShapeType="1"/>
            </p:cNvSpPr>
            <p:nvPr/>
          </p:nvSpPr>
          <p:spPr bwMode="auto">
            <a:xfrm>
              <a:off x="1008" y="3984"/>
              <a:ext cx="6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806" y="3801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/>
            <a:p>
              <a:pPr defTabSz="1005840"/>
              <a:r>
                <a:rPr lang="en-US" sz="3080" kern="0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3079" name="Rectangle 6"/>
            <p:cNvSpPr>
              <a:spLocks noChangeArrowheads="1"/>
            </p:cNvSpPr>
            <p:nvPr/>
          </p:nvSpPr>
          <p:spPr bwMode="auto">
            <a:xfrm>
              <a:off x="1344" y="3801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marL="0" lvl="1" defTabSz="1005840"/>
              <a:r>
                <a:rPr lang="en-US" sz="3080" kern="0">
                  <a:solidFill>
                    <a:sysClr val="windowText" lastClr="00000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60" b="1"/>
              <a:t>Connected</a:t>
            </a:r>
            <a:r>
              <a:rPr lang="en-GB" sz="3960"/>
              <a:t> vs. </a:t>
            </a:r>
            <a:r>
              <a:rPr lang="en-GB" sz="3960" b="1"/>
              <a:t>Non-connected</a:t>
            </a:r>
            <a:r>
              <a:rPr lang="en-GB" sz="3960"/>
              <a:t> Graphs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7" y="2064862"/>
            <a:ext cx="8226584" cy="434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0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/>
              <a:t>Directed</a:t>
            </a:r>
            <a:r>
              <a:rPr lang="en-US"/>
              <a:t> vs. </a:t>
            </a:r>
            <a:r>
              <a:rPr lang="en-US" b="1"/>
              <a:t>Undirected</a:t>
            </a:r>
            <a:r>
              <a:rPr lang="en-US"/>
              <a:t> Graphs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61260"/>
            <a:ext cx="8549640" cy="1173480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Undirected edge has no orientation </a:t>
            </a:r>
            <a:r>
              <a:rPr lang="en-US">
                <a:solidFill>
                  <a:schemeClr val="hlink"/>
                </a:solidFill>
              </a:rPr>
              <a:t>(u,v)</a:t>
            </a:r>
            <a:r>
              <a:rPr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58939" y="2979896"/>
            <a:ext cx="1945323" cy="576262"/>
            <a:chOff x="950" y="1641"/>
            <a:chExt cx="1114" cy="330"/>
          </a:xfrm>
        </p:grpSpPr>
        <p:sp>
          <p:nvSpPr>
            <p:cNvPr id="8198" name="Line 4"/>
            <p:cNvSpPr>
              <a:spLocks noChangeShapeType="1"/>
            </p:cNvSpPr>
            <p:nvPr/>
          </p:nvSpPr>
          <p:spPr bwMode="auto">
            <a:xfrm>
              <a:off x="1152" y="1824"/>
              <a:ext cx="6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950" y="1641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283" tIns="50642" rIns="101283" bIns="50642">
              <a:spAutoFit/>
            </a:bodyPr>
            <a:lstStyle/>
            <a:p>
              <a:pPr defTabSz="1005840"/>
              <a:r>
                <a:rPr lang="en-US" sz="3080" kern="0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1488" y="1641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marL="0" lvl="1" defTabSz="1005840"/>
              <a:r>
                <a:rPr lang="en-US" sz="3080" kern="0" dirty="0">
                  <a:solidFill>
                    <a:sysClr val="windowText" lastClr="000000"/>
                  </a:solidFill>
                </a:rPr>
                <a:t>     v</a:t>
              </a:r>
            </a:p>
          </p:txBody>
        </p:sp>
      </p:grp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38200" y="4221480"/>
            <a:ext cx="8549640" cy="20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270" tIns="50636" rIns="101270" bIns="50636">
            <a:spAutoFit/>
          </a:bodyPr>
          <a:lstStyle/>
          <a:p>
            <a:pPr defTabSz="100584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520" kern="0">
                <a:solidFill>
                  <a:schemeClr val="bg2"/>
                </a:solidFill>
              </a:rPr>
              <a:t> Undirected graph </a:t>
            </a:r>
            <a:r>
              <a:rPr lang="en-US" sz="3520" kern="0">
                <a:solidFill>
                  <a:sysClr val="windowText" lastClr="000000"/>
                </a:solidFill>
              </a:rPr>
              <a:t>=&gt;</a:t>
            </a:r>
            <a:r>
              <a:rPr lang="en-US" sz="3520" kern="0">
                <a:solidFill>
                  <a:schemeClr val="bg2"/>
                </a:solidFill>
              </a:rPr>
              <a:t> no oriented edge.</a:t>
            </a:r>
          </a:p>
          <a:p>
            <a:pPr defTabSz="100584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3520" kern="0">
                <a:solidFill>
                  <a:schemeClr val="bg2"/>
                </a:solidFill>
              </a:rPr>
              <a:t> Directed graph </a:t>
            </a:r>
            <a:r>
              <a:rPr lang="en-US" sz="3520" kern="0">
                <a:solidFill>
                  <a:sysClr val="windowText" lastClr="000000"/>
                </a:solidFill>
              </a:rPr>
              <a:t>=&gt;</a:t>
            </a:r>
            <a:r>
              <a:rPr lang="en-US" sz="3520" kern="0">
                <a:solidFill>
                  <a:schemeClr val="bg2"/>
                </a:solidFill>
              </a:rPr>
              <a:t> every edge has an </a:t>
            </a:r>
            <a:r>
              <a:rPr lang="en-US" sz="3960" kern="0">
                <a:solidFill>
                  <a:schemeClr val="bg2"/>
                </a:solidFill>
              </a:rPr>
              <a:t>orientation.</a:t>
            </a:r>
            <a:r>
              <a:rPr lang="en-US" sz="3520" kern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Undirected Graph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51025" y="2049146"/>
            <a:ext cx="6866255" cy="4009390"/>
            <a:chOff x="1060" y="1108"/>
            <a:chExt cx="3932" cy="2296"/>
          </a:xfrm>
        </p:grpSpPr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8</a:t>
              </a:r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10</a:t>
              </a: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924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9</a:t>
              </a:r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11</a:t>
              </a:r>
            </a:p>
          </p:txBody>
        </p:sp>
        <p:sp>
          <p:nvSpPr>
            <p:cNvPr id="925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6</a:t>
              </a:r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5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Directed Graph (Digraph)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51025" y="2049146"/>
            <a:ext cx="6866255" cy="4009390"/>
            <a:chOff x="1060" y="1108"/>
            <a:chExt cx="3932" cy="2296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8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10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9</a:t>
              </a: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11</a:t>
              </a: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6</a:t>
              </a:r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42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Street Map</a:t>
            </a:r>
            <a:br>
              <a:rPr lang="en-US"/>
            </a:br>
            <a:r>
              <a:rPr lang="en-US" sz="4400" i="1"/>
              <a:t>A hybrid (un)directed graph</a:t>
            </a:r>
            <a:endParaRPr lang="en-US" i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316980"/>
            <a:ext cx="8549640" cy="1257300"/>
          </a:xfrm>
          <a:noFill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/>
              <a:t>Some streets are one way.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851025" y="2049146"/>
            <a:ext cx="6866255" cy="4009390"/>
            <a:chOff x="1060" y="1108"/>
            <a:chExt cx="3932" cy="2296"/>
          </a:xfrm>
        </p:grpSpPr>
        <p:sp>
          <p:nvSpPr>
            <p:cNvPr id="13317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8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13339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13340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8</a:t>
              </a:r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10</a:t>
              </a:r>
            </a:p>
          </p:txBody>
        </p:sp>
        <p:sp>
          <p:nvSpPr>
            <p:cNvPr id="13342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13343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13344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13345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9</a:t>
              </a:r>
            </a:p>
          </p:txBody>
        </p:sp>
        <p:sp>
          <p:nvSpPr>
            <p:cNvPr id="13346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11</a:t>
              </a:r>
            </a:p>
          </p:txBody>
        </p:sp>
        <p:sp>
          <p:nvSpPr>
            <p:cNvPr id="13347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6</a:t>
              </a:r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7</a:t>
              </a:r>
            </a:p>
          </p:txBody>
        </p:sp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50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Vertex Degree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6372860"/>
            <a:ext cx="8549640" cy="103378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/>
              <a:t>Number of edges incident to vertex.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degree(2) = 2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degree(5) = 3</a:t>
            </a:r>
            <a:r>
              <a:rPr lang="en-US"/>
              <a:t>, </a:t>
            </a:r>
            <a:r>
              <a:rPr lang="en-US">
                <a:solidFill>
                  <a:schemeClr val="hlink"/>
                </a:solidFill>
              </a:rPr>
              <a:t>degree(3) = 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51025" y="2049146"/>
            <a:ext cx="6866255" cy="4009390"/>
            <a:chOff x="1060" y="1108"/>
            <a:chExt cx="3932" cy="2296"/>
          </a:xfrm>
        </p:grpSpPr>
        <p:sp>
          <p:nvSpPr>
            <p:cNvPr id="17413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5840"/>
              <a:endParaRPr lang="en-GB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3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2</a:t>
              </a:r>
            </a:p>
          </p:txBody>
        </p:sp>
        <p:sp>
          <p:nvSpPr>
            <p:cNvPr id="1743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3</a:t>
              </a:r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8</a:t>
              </a: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10</a:t>
              </a: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</a:t>
              </a: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4</a:t>
              </a: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5</a:t>
              </a:r>
            </a:p>
          </p:txBody>
        </p:sp>
        <p:sp>
          <p:nvSpPr>
            <p:cNvPr id="1744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9</a:t>
              </a:r>
            </a:p>
          </p:txBody>
        </p:sp>
        <p:sp>
          <p:nvSpPr>
            <p:cNvPr id="1744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11</a:t>
              </a:r>
            </a:p>
          </p:txBody>
        </p:sp>
        <p:sp>
          <p:nvSpPr>
            <p:cNvPr id="1744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6</a:t>
              </a:r>
            </a:p>
          </p:txBody>
        </p:sp>
        <p:sp>
          <p:nvSpPr>
            <p:cNvPr id="1744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83" tIns="50642" rIns="101283" bIns="50642">
              <a:spAutoFit/>
            </a:bodyPr>
            <a:lstStyle/>
            <a:p>
              <a:pPr defTabSz="1005840">
                <a:spcBef>
                  <a:spcPct val="50000"/>
                </a:spcBef>
              </a:pPr>
              <a:r>
                <a:rPr lang="en-US" sz="1980" kern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2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988</Words>
  <Application>Microsoft Office PowerPoint</Application>
  <PresentationFormat>Custom</PresentationFormat>
  <Paragraphs>512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等线</vt:lpstr>
      <vt:lpstr>宋体</vt:lpstr>
      <vt:lpstr>Arial</vt:lpstr>
      <vt:lpstr>Calibri</vt:lpstr>
      <vt:lpstr>Gill Sans MT</vt:lpstr>
      <vt:lpstr>Segoe UI</vt:lpstr>
      <vt:lpstr>Times New Roman</vt:lpstr>
      <vt:lpstr>Wingdings</vt:lpstr>
      <vt:lpstr>Gallery</vt:lpstr>
      <vt:lpstr>Office Theme</vt:lpstr>
      <vt:lpstr>Blank Presentation</vt:lpstr>
      <vt:lpstr>1_Blank Presentation</vt:lpstr>
      <vt:lpstr>PowerPoint Presentation</vt:lpstr>
      <vt:lpstr>PowerPoint Presentation</vt:lpstr>
      <vt:lpstr>Definitions</vt:lpstr>
      <vt:lpstr>Connected vs. Non-connected Graphs</vt:lpstr>
      <vt:lpstr>Directed vs. Undirected Graphs</vt:lpstr>
      <vt:lpstr>Undirected Graph</vt:lpstr>
      <vt:lpstr>Directed Graph (Digraph)</vt:lpstr>
      <vt:lpstr>Street Map A hybrid (un)directed graph</vt:lpstr>
      <vt:lpstr>Vertex Degree</vt:lpstr>
      <vt:lpstr>Sum of Vertex Degrees</vt:lpstr>
      <vt:lpstr>In-Degree of a Vertex</vt:lpstr>
      <vt:lpstr>Out-Degree of a Vertex</vt:lpstr>
      <vt:lpstr>Sum of In- and Out-Degrees</vt:lpstr>
      <vt:lpstr>Some important graphs:</vt:lpstr>
      <vt:lpstr>PowerPoint Presentation</vt:lpstr>
      <vt:lpstr>How to represent a Vertex in Java</vt:lpstr>
      <vt:lpstr>Fine with Vertices, but how about Edge Representation?</vt:lpstr>
      <vt:lpstr>Adjacency Matrix</vt:lpstr>
      <vt:lpstr>Adjacency Matrix Properties</vt:lpstr>
      <vt:lpstr>Adjacency Matrix (Digraph)</vt:lpstr>
      <vt:lpstr>Adjacency Matrix</vt:lpstr>
      <vt:lpstr>Adjacency Lists</vt:lpstr>
      <vt:lpstr>Linked Adjacency Lists</vt:lpstr>
      <vt:lpstr>Array Adjacency Lists</vt:lpstr>
      <vt:lpstr>Challenge for the class: How would you represent this weighted graph?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Epaminondas</dc:creator>
  <cp:lastModifiedBy>Epaminondas Kapetanios</cp:lastModifiedBy>
  <cp:revision>109</cp:revision>
  <dcterms:created xsi:type="dcterms:W3CDTF">2006-08-16T00:00:00Z</dcterms:created>
  <dcterms:modified xsi:type="dcterms:W3CDTF">2019-01-09T14:09:43Z</dcterms:modified>
</cp:coreProperties>
</file>