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84" r:id="rId2"/>
    <p:sldMasterId id="2147483796" r:id="rId3"/>
    <p:sldMasterId id="2147483808" r:id="rId4"/>
  </p:sldMasterIdLst>
  <p:notesMasterIdLst>
    <p:notesMasterId r:id="rId22"/>
  </p:notesMasterIdLst>
  <p:sldIdLst>
    <p:sldId id="360" r:id="rId5"/>
    <p:sldId id="376" r:id="rId6"/>
    <p:sldId id="431" r:id="rId7"/>
    <p:sldId id="432" r:id="rId8"/>
    <p:sldId id="433" r:id="rId9"/>
    <p:sldId id="439" r:id="rId10"/>
    <p:sldId id="456" r:id="rId11"/>
    <p:sldId id="467" r:id="rId12"/>
    <p:sldId id="443" r:id="rId13"/>
    <p:sldId id="440" r:id="rId14"/>
    <p:sldId id="441" r:id="rId15"/>
    <p:sldId id="444" r:id="rId16"/>
    <p:sldId id="468" r:id="rId17"/>
    <p:sldId id="458" r:id="rId18"/>
    <p:sldId id="446" r:id="rId19"/>
    <p:sldId id="455" r:id="rId20"/>
    <p:sldId id="457" r:id="rId21"/>
  </p:sldIdLst>
  <p:sldSz cx="10058400" cy="7772400"/>
  <p:notesSz cx="6858000" cy="9144000"/>
  <p:defaultTextStyle>
    <a:defPPr>
      <a:defRPr lang="en-US"/>
    </a:defPPr>
    <a:lvl1pPr marL="0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718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438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157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76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595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315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033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751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0231" autoAdjust="0"/>
  </p:normalViewPr>
  <p:slideViewPr>
    <p:cSldViewPr>
      <p:cViewPr varScale="1">
        <p:scale>
          <a:sx n="43" d="100"/>
          <a:sy n="43" d="100"/>
        </p:scale>
        <p:origin x="10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05F4F-9020-48C0-88D6-C3B244F8F43B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BA9E-D6BF-4B19-9D8D-712D607A3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43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718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438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157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876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595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315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033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751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32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32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32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32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32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302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5ADF72-3887-45A3-95E5-03EAC5FCA234}" type="slidenum">
              <a: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pPr marL="0" marR="0" lvl="0" indent="0" defTabSz="9302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9363" y="701675"/>
            <a:ext cx="4486275" cy="34671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Can construct shortest paths from the computed p[] data.</a:t>
            </a:r>
          </a:p>
        </p:txBody>
      </p:sp>
    </p:spTree>
    <p:extLst>
      <p:ext uri="{BB962C8B-B14F-4D97-AF65-F5344CB8AC3E}">
        <p14:creationId xmlns:p14="http://schemas.microsoft.com/office/powerpoint/2010/main" val="141553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5951" y="909273"/>
            <a:ext cx="6180367" cy="2880288"/>
          </a:xfrm>
        </p:spPr>
        <p:txBody>
          <a:bodyPr bIns="0" anchor="b">
            <a:normAutofit/>
          </a:bodyPr>
          <a:lstStyle>
            <a:lvl1pPr algn="l">
              <a:defRPr sz="5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5951" y="4002033"/>
            <a:ext cx="6180367" cy="1107970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60" b="0" cap="all" baseline="0">
                <a:solidFill>
                  <a:schemeClr val="tx1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5951" y="373216"/>
            <a:ext cx="3394921" cy="35042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8174" y="905503"/>
            <a:ext cx="882206" cy="57072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35951" y="3999014"/>
            <a:ext cx="618036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13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9831" y="905504"/>
            <a:ext cx="1213330" cy="528120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7840" y="905504"/>
            <a:ext cx="5831205" cy="5281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09831" y="905504"/>
            <a:ext cx="0" cy="528120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7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2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3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4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5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6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7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69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396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451056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902113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3pPr>
            <a:lvl4pPr marL="1353169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4pPr>
            <a:lvl5pPr marL="1804226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5pPr>
            <a:lvl6pPr marL="2255283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6pPr>
            <a:lvl7pPr marL="270634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7pPr>
            <a:lvl8pPr marL="3157396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8pPr>
            <a:lvl9pPr marL="3608453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00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5" y="1600207"/>
            <a:ext cx="4038601" cy="4525963"/>
          </a:xfrm>
        </p:spPr>
        <p:txBody>
          <a:bodyPr/>
          <a:lstStyle>
            <a:lvl1pPr>
              <a:defRPr sz="2750"/>
            </a:lvl1pPr>
            <a:lvl2pPr>
              <a:defRPr sz="242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5" y="1600207"/>
            <a:ext cx="4038601" cy="4525963"/>
          </a:xfrm>
        </p:spPr>
        <p:txBody>
          <a:bodyPr/>
          <a:lstStyle>
            <a:lvl1pPr>
              <a:defRPr sz="2750"/>
            </a:lvl1pPr>
            <a:lvl2pPr>
              <a:defRPr sz="242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2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20" b="1"/>
            </a:lvl1pPr>
            <a:lvl2pPr marL="451056" indent="0">
              <a:buNone/>
              <a:defRPr sz="1980" b="1"/>
            </a:lvl2pPr>
            <a:lvl3pPr marL="902113" indent="0">
              <a:buNone/>
              <a:defRPr sz="1760" b="1"/>
            </a:lvl3pPr>
            <a:lvl4pPr marL="1353169" indent="0">
              <a:buNone/>
              <a:defRPr sz="1540" b="1"/>
            </a:lvl4pPr>
            <a:lvl5pPr marL="1804226" indent="0">
              <a:buNone/>
              <a:defRPr sz="1540" b="1"/>
            </a:lvl5pPr>
            <a:lvl6pPr marL="2255283" indent="0">
              <a:buNone/>
              <a:defRPr sz="1540" b="1"/>
            </a:lvl6pPr>
            <a:lvl7pPr marL="2706340" indent="0">
              <a:buNone/>
              <a:defRPr sz="1540" b="1"/>
            </a:lvl7pPr>
            <a:lvl8pPr marL="3157396" indent="0">
              <a:buNone/>
              <a:defRPr sz="1540" b="1"/>
            </a:lvl8pPr>
            <a:lvl9pPr marL="3608453" indent="0">
              <a:buNone/>
              <a:defRPr sz="15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20"/>
            </a:lvl1pPr>
            <a:lvl2pPr>
              <a:defRPr sz="1980"/>
            </a:lvl2pPr>
            <a:lvl3pPr>
              <a:defRPr sz="176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20" b="1"/>
            </a:lvl1pPr>
            <a:lvl2pPr marL="451056" indent="0">
              <a:buNone/>
              <a:defRPr sz="1980" b="1"/>
            </a:lvl2pPr>
            <a:lvl3pPr marL="902113" indent="0">
              <a:buNone/>
              <a:defRPr sz="1760" b="1"/>
            </a:lvl3pPr>
            <a:lvl4pPr marL="1353169" indent="0">
              <a:buNone/>
              <a:defRPr sz="1540" b="1"/>
            </a:lvl4pPr>
            <a:lvl5pPr marL="1804226" indent="0">
              <a:buNone/>
              <a:defRPr sz="1540" b="1"/>
            </a:lvl5pPr>
            <a:lvl6pPr marL="2255283" indent="0">
              <a:buNone/>
              <a:defRPr sz="1540" b="1"/>
            </a:lvl6pPr>
            <a:lvl7pPr marL="2706340" indent="0">
              <a:buNone/>
              <a:defRPr sz="1540" b="1"/>
            </a:lvl7pPr>
            <a:lvl8pPr marL="3157396" indent="0">
              <a:buNone/>
              <a:defRPr sz="1540" b="1"/>
            </a:lvl8pPr>
            <a:lvl9pPr marL="3608453" indent="0">
              <a:buNone/>
              <a:defRPr sz="15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20"/>
            </a:lvl1pPr>
            <a:lvl2pPr>
              <a:defRPr sz="1980"/>
            </a:lvl2pPr>
            <a:lvl3pPr>
              <a:defRPr sz="176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7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78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54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198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1"/>
            <a:ext cx="5111750" cy="5853112"/>
          </a:xfrm>
        </p:spPr>
        <p:txBody>
          <a:bodyPr/>
          <a:lstStyle>
            <a:lvl1pPr>
              <a:defRPr sz="3190"/>
            </a:lvl1pPr>
            <a:lvl2pPr>
              <a:defRPr sz="2750"/>
            </a:lvl2pPr>
            <a:lvl3pPr>
              <a:defRPr sz="242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6"/>
            <a:ext cx="3008313" cy="4691063"/>
          </a:xfrm>
        </p:spPr>
        <p:txBody>
          <a:bodyPr/>
          <a:lstStyle>
            <a:lvl1pPr marL="0" indent="0">
              <a:buNone/>
              <a:defRPr sz="1430"/>
            </a:lvl1pPr>
            <a:lvl2pPr marL="451056" indent="0">
              <a:buNone/>
              <a:defRPr sz="1210"/>
            </a:lvl2pPr>
            <a:lvl3pPr marL="902113" indent="0">
              <a:buNone/>
              <a:defRPr sz="990"/>
            </a:lvl3pPr>
            <a:lvl4pPr marL="1353169" indent="0">
              <a:buNone/>
              <a:defRPr sz="880"/>
            </a:lvl4pPr>
            <a:lvl5pPr marL="1804226" indent="0">
              <a:buNone/>
              <a:defRPr sz="880"/>
            </a:lvl5pPr>
            <a:lvl6pPr marL="2255283" indent="0">
              <a:buNone/>
              <a:defRPr sz="880"/>
            </a:lvl6pPr>
            <a:lvl7pPr marL="2706340" indent="0">
              <a:buNone/>
              <a:defRPr sz="880"/>
            </a:lvl7pPr>
            <a:lvl8pPr marL="3157396" indent="0">
              <a:buNone/>
              <a:defRPr sz="880"/>
            </a:lvl8pPr>
            <a:lvl9pPr marL="3608453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7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389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198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90"/>
            </a:lvl1pPr>
            <a:lvl2pPr marL="451056" indent="0">
              <a:buNone/>
              <a:defRPr sz="2750"/>
            </a:lvl2pPr>
            <a:lvl3pPr marL="902113" indent="0">
              <a:buNone/>
              <a:defRPr sz="2420"/>
            </a:lvl3pPr>
            <a:lvl4pPr marL="1353169" indent="0">
              <a:buNone/>
              <a:defRPr sz="1980"/>
            </a:lvl4pPr>
            <a:lvl5pPr marL="1804226" indent="0">
              <a:buNone/>
              <a:defRPr sz="1980"/>
            </a:lvl5pPr>
            <a:lvl6pPr marL="2255283" indent="0">
              <a:buNone/>
              <a:defRPr sz="1980"/>
            </a:lvl6pPr>
            <a:lvl7pPr marL="2706340" indent="0">
              <a:buNone/>
              <a:defRPr sz="1980"/>
            </a:lvl7pPr>
            <a:lvl8pPr marL="3157396" indent="0">
              <a:buNone/>
              <a:defRPr sz="1980"/>
            </a:lvl8pPr>
            <a:lvl9pPr marL="3608453" indent="0">
              <a:buNone/>
              <a:defRPr sz="19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30"/>
            </a:lvl1pPr>
            <a:lvl2pPr marL="451056" indent="0">
              <a:buNone/>
              <a:defRPr sz="1210"/>
            </a:lvl2pPr>
            <a:lvl3pPr marL="902113" indent="0">
              <a:buNone/>
              <a:defRPr sz="990"/>
            </a:lvl3pPr>
            <a:lvl4pPr marL="1353169" indent="0">
              <a:buNone/>
              <a:defRPr sz="880"/>
            </a:lvl4pPr>
            <a:lvl5pPr marL="1804226" indent="0">
              <a:buNone/>
              <a:defRPr sz="880"/>
            </a:lvl5pPr>
            <a:lvl6pPr marL="2255283" indent="0">
              <a:buNone/>
              <a:defRPr sz="880"/>
            </a:lvl6pPr>
            <a:lvl7pPr marL="2706340" indent="0">
              <a:buNone/>
              <a:defRPr sz="880"/>
            </a:lvl7pPr>
            <a:lvl8pPr marL="3157396" indent="0">
              <a:buNone/>
              <a:defRPr sz="880"/>
            </a:lvl8pPr>
            <a:lvl9pPr marL="3608453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097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15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77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/>
            </a:lvl1pPr>
            <a:lvl2pPr marL="502861" indent="0" algn="ctr">
              <a:buNone/>
              <a:defRPr/>
            </a:lvl2pPr>
            <a:lvl3pPr marL="1005722" indent="0" algn="ctr">
              <a:buNone/>
              <a:defRPr/>
            </a:lvl3pPr>
            <a:lvl4pPr marL="1508584" indent="0" algn="ctr">
              <a:buNone/>
              <a:defRPr/>
            </a:lvl4pPr>
            <a:lvl5pPr marL="2011445" indent="0" algn="ctr">
              <a:buNone/>
              <a:defRPr/>
            </a:lvl5pPr>
            <a:lvl6pPr marL="2514306" indent="0" algn="ctr">
              <a:buNone/>
              <a:defRPr/>
            </a:lvl6pPr>
            <a:lvl7pPr marL="3017167" indent="0" algn="ctr">
              <a:buNone/>
              <a:defRPr/>
            </a:lvl7pPr>
            <a:lvl8pPr marL="3520029" indent="0" algn="ctr">
              <a:buNone/>
              <a:defRPr/>
            </a:lvl8pPr>
            <a:lvl9pPr marL="402288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2A173-6623-4AE4-B7CA-AD71FEFB4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2594D-CF4F-4C3A-9A32-599156236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514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861" indent="0">
              <a:buNone/>
              <a:defRPr sz="1980"/>
            </a:lvl2pPr>
            <a:lvl3pPr marL="1005722" indent="0">
              <a:buNone/>
              <a:defRPr sz="1760"/>
            </a:lvl3pPr>
            <a:lvl4pPr marL="1508584" indent="0">
              <a:buNone/>
              <a:defRPr sz="1540"/>
            </a:lvl4pPr>
            <a:lvl5pPr marL="2011445" indent="0">
              <a:buNone/>
              <a:defRPr sz="1540"/>
            </a:lvl5pPr>
            <a:lvl6pPr marL="2514306" indent="0">
              <a:buNone/>
              <a:defRPr sz="1540"/>
            </a:lvl6pPr>
            <a:lvl7pPr marL="3017167" indent="0">
              <a:buNone/>
              <a:defRPr sz="1540"/>
            </a:lvl7pPr>
            <a:lvl8pPr marL="3520029" indent="0">
              <a:buNone/>
              <a:defRPr sz="1540"/>
            </a:lvl8pPr>
            <a:lvl9pPr marL="4022889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7F88A-3DDC-4569-B623-5DA6FFEB4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66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245360"/>
            <a:ext cx="4191000" cy="466344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2245360"/>
            <a:ext cx="4191000" cy="466344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3F3D6-DDEB-477F-A8DB-85B58F64D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16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861" indent="0">
              <a:buNone/>
              <a:defRPr sz="2200" b="1"/>
            </a:lvl2pPr>
            <a:lvl3pPr marL="1005722" indent="0">
              <a:buNone/>
              <a:defRPr sz="1980" b="1"/>
            </a:lvl3pPr>
            <a:lvl4pPr marL="1508584" indent="0">
              <a:buNone/>
              <a:defRPr sz="1760" b="1"/>
            </a:lvl4pPr>
            <a:lvl5pPr marL="2011445" indent="0">
              <a:buNone/>
              <a:defRPr sz="1760" b="1"/>
            </a:lvl5pPr>
            <a:lvl6pPr marL="2514306" indent="0">
              <a:buNone/>
              <a:defRPr sz="1760" b="1"/>
            </a:lvl6pPr>
            <a:lvl7pPr marL="3017167" indent="0">
              <a:buNone/>
              <a:defRPr sz="1760" b="1"/>
            </a:lvl7pPr>
            <a:lvl8pPr marL="3520029" indent="0">
              <a:buNone/>
              <a:defRPr sz="1760" b="1"/>
            </a:lvl8pPr>
            <a:lvl9pPr marL="4022889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861" indent="0">
              <a:buNone/>
              <a:defRPr sz="2200" b="1"/>
            </a:lvl2pPr>
            <a:lvl3pPr marL="1005722" indent="0">
              <a:buNone/>
              <a:defRPr sz="1980" b="1"/>
            </a:lvl3pPr>
            <a:lvl4pPr marL="1508584" indent="0">
              <a:buNone/>
              <a:defRPr sz="1760" b="1"/>
            </a:lvl4pPr>
            <a:lvl5pPr marL="2011445" indent="0">
              <a:buNone/>
              <a:defRPr sz="1760" b="1"/>
            </a:lvl5pPr>
            <a:lvl6pPr marL="2514306" indent="0">
              <a:buNone/>
              <a:defRPr sz="1760" b="1"/>
            </a:lvl6pPr>
            <a:lvl7pPr marL="3017167" indent="0">
              <a:buNone/>
              <a:defRPr sz="1760" b="1"/>
            </a:lvl7pPr>
            <a:lvl8pPr marL="3520029" indent="0">
              <a:buNone/>
              <a:defRPr sz="1760" b="1"/>
            </a:lvl8pPr>
            <a:lvl9pPr marL="4022889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2E91E-8940-41EF-9081-C29C08047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924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BDB0F-2635-4917-A975-36288CB4B6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82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A38E3-A133-45DE-AFAB-B95A3853E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4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1990281"/>
            <a:ext cx="6178702" cy="2139677"/>
          </a:xfrm>
        </p:spPr>
        <p:txBody>
          <a:bodyPr anchor="b">
            <a:normAutofit/>
          </a:bodyPr>
          <a:lstStyle>
            <a:lvl1pPr algn="l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4313689"/>
            <a:ext cx="6178702" cy="1147986"/>
          </a:xfrm>
        </p:spPr>
        <p:txBody>
          <a:bodyPr tIns="91440">
            <a:normAutofit/>
          </a:bodyPr>
          <a:lstStyle>
            <a:lvl1pPr marL="0" indent="0" algn="l">
              <a:buNone/>
              <a:defRPr sz="1980">
                <a:solidFill>
                  <a:schemeClr val="tx1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87840" y="4312316"/>
            <a:ext cx="61787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211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861" indent="0">
              <a:buNone/>
              <a:defRPr sz="1320"/>
            </a:lvl2pPr>
            <a:lvl3pPr marL="1005722" indent="0">
              <a:buNone/>
              <a:defRPr sz="1100"/>
            </a:lvl3pPr>
            <a:lvl4pPr marL="1508584" indent="0">
              <a:buNone/>
              <a:defRPr sz="990"/>
            </a:lvl4pPr>
            <a:lvl5pPr marL="2011445" indent="0">
              <a:buNone/>
              <a:defRPr sz="990"/>
            </a:lvl5pPr>
            <a:lvl6pPr marL="2514306" indent="0">
              <a:buNone/>
              <a:defRPr sz="990"/>
            </a:lvl6pPr>
            <a:lvl7pPr marL="3017167" indent="0">
              <a:buNone/>
              <a:defRPr sz="990"/>
            </a:lvl7pPr>
            <a:lvl8pPr marL="3520029" indent="0">
              <a:buNone/>
              <a:defRPr sz="990"/>
            </a:lvl8pPr>
            <a:lvl9pPr marL="4022889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7246-75B1-4BB9-9B61-FB9F88D50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10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861" indent="0">
              <a:buNone/>
              <a:defRPr sz="3080"/>
            </a:lvl2pPr>
            <a:lvl3pPr marL="1005722" indent="0">
              <a:buNone/>
              <a:defRPr sz="2640"/>
            </a:lvl3pPr>
            <a:lvl4pPr marL="1508584" indent="0">
              <a:buNone/>
              <a:defRPr sz="2200"/>
            </a:lvl4pPr>
            <a:lvl5pPr marL="2011445" indent="0">
              <a:buNone/>
              <a:defRPr sz="2200"/>
            </a:lvl5pPr>
            <a:lvl6pPr marL="2514306" indent="0">
              <a:buNone/>
              <a:defRPr sz="2200"/>
            </a:lvl6pPr>
            <a:lvl7pPr marL="3017167" indent="0">
              <a:buNone/>
              <a:defRPr sz="2200"/>
            </a:lvl7pPr>
            <a:lvl8pPr marL="3520029" indent="0">
              <a:buNone/>
              <a:defRPr sz="2200"/>
            </a:lvl8pPr>
            <a:lvl9pPr marL="4022889" indent="0">
              <a:buNone/>
              <a:defRPr sz="22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861" indent="0">
              <a:buNone/>
              <a:defRPr sz="1320"/>
            </a:lvl2pPr>
            <a:lvl3pPr marL="1005722" indent="0">
              <a:buNone/>
              <a:defRPr sz="1100"/>
            </a:lvl3pPr>
            <a:lvl4pPr marL="1508584" indent="0">
              <a:buNone/>
              <a:defRPr sz="990"/>
            </a:lvl4pPr>
            <a:lvl5pPr marL="2011445" indent="0">
              <a:buNone/>
              <a:defRPr sz="990"/>
            </a:lvl5pPr>
            <a:lvl6pPr marL="2514306" indent="0">
              <a:buNone/>
              <a:defRPr sz="990"/>
            </a:lvl6pPr>
            <a:lvl7pPr marL="3017167" indent="0">
              <a:buNone/>
              <a:defRPr sz="990"/>
            </a:lvl7pPr>
            <a:lvl8pPr marL="3520029" indent="0">
              <a:buNone/>
              <a:defRPr sz="990"/>
            </a:lvl8pPr>
            <a:lvl9pPr marL="4022889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7A1BB-A185-48F4-B192-2C49AFB5E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499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1497C-D406-4B47-99BF-299C859AD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31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6610" y="172720"/>
            <a:ext cx="2137410" cy="67360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72720"/>
            <a:ext cx="6244590" cy="6736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C9935-36F6-4E28-A6A0-FE59DA8C1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73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/>
            </a:lvl1pPr>
            <a:lvl2pPr marL="502920" indent="0" algn="ctr">
              <a:buNone/>
              <a:defRPr/>
            </a:lvl2pPr>
            <a:lvl3pPr marL="1005840" indent="0" algn="ctr">
              <a:buNone/>
              <a:defRPr/>
            </a:lvl3pPr>
            <a:lvl4pPr marL="1508760" indent="0" algn="ctr">
              <a:buNone/>
              <a:defRPr/>
            </a:lvl4pPr>
            <a:lvl5pPr marL="2011680" indent="0" algn="ctr">
              <a:buNone/>
              <a:defRPr/>
            </a:lvl5pPr>
            <a:lvl6pPr marL="2514600" indent="0" algn="ctr">
              <a:buNone/>
              <a:defRPr/>
            </a:lvl6pPr>
            <a:lvl7pPr marL="3017520" indent="0" algn="ctr">
              <a:buNone/>
              <a:defRPr/>
            </a:lvl7pPr>
            <a:lvl8pPr marL="3520440" indent="0" algn="ctr">
              <a:buNone/>
              <a:defRPr/>
            </a:lvl8pPr>
            <a:lvl9pPr marL="402336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0163DC-56C0-4B27-BED8-18584A0B67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722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C0B35-D9C1-4F36-A4C1-945E9CE74B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91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1019F-E0A2-45B3-9B1F-F9E62E7F21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1068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245360"/>
            <a:ext cx="4191000" cy="466344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2245360"/>
            <a:ext cx="4191000" cy="466344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FD32C-DD80-4036-BADF-E7FC51573C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1798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0C67A-B39B-48D0-B786-C033B43A14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4003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81D699-169C-4538-BC6D-C111895823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77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1" y="912209"/>
            <a:ext cx="7228477" cy="12005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840" y="2282461"/>
            <a:ext cx="3438458" cy="38959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100" y="2282461"/>
            <a:ext cx="3438217" cy="3895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7023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D1D5C-528A-4375-83E2-4CCA972425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8601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A864A-B5B8-41EE-B833-96F52033FE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8496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1328E2-2543-48ED-85AD-941A71B20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4465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04F97-21CB-4EB2-A8B5-85CDB82051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9453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6610" y="172720"/>
            <a:ext cx="2137410" cy="67360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72720"/>
            <a:ext cx="6244590" cy="6736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266E-30B3-4CC8-98BF-6A5A340B69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55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911386"/>
            <a:ext cx="7228478" cy="1197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0" y="2288824"/>
            <a:ext cx="3438343" cy="90886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7840" y="3200840"/>
            <a:ext cx="3438343" cy="2997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8100" y="2292738"/>
            <a:ext cx="3438217" cy="90920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8100" y="3197691"/>
            <a:ext cx="3438217" cy="29890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946" y="905503"/>
            <a:ext cx="2668545" cy="2546733"/>
          </a:xfrm>
        </p:spPr>
        <p:txBody>
          <a:bodyPr anchor="b">
            <a:normAutofit/>
          </a:bodyPr>
          <a:lstStyle>
            <a:lvl1pPr algn="l"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322" y="905504"/>
            <a:ext cx="4210996" cy="5280003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2947" y="3632892"/>
            <a:ext cx="2670106" cy="2547938"/>
          </a:xfrm>
        </p:spPr>
        <p:txBody>
          <a:bodyPr>
            <a:normAutofit/>
          </a:bodyPr>
          <a:lstStyle>
            <a:lvl1pPr marL="0" indent="0" algn="l"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85923" y="3632890"/>
            <a:ext cx="26656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03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96152" y="546461"/>
            <a:ext cx="3862526" cy="5835648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563" y="1280115"/>
            <a:ext cx="3569429" cy="2074662"/>
          </a:xfrm>
        </p:spPr>
        <p:txBody>
          <a:bodyPr anchor="b">
            <a:normAutofit/>
          </a:bodyPr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04141" y="1272216"/>
            <a:ext cx="2458498" cy="438183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7841" y="3565457"/>
            <a:ext cx="3564315" cy="2270908"/>
          </a:xfrm>
        </p:spPr>
        <p:txBody>
          <a:bodyPr>
            <a:normAutofit/>
          </a:bodyPr>
          <a:lstStyle>
            <a:lvl1pPr marL="0" indent="0" algn="l">
              <a:buNone/>
              <a:defRPr sz="198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80330" y="6199172"/>
            <a:ext cx="3577662" cy="362806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1284" y="361127"/>
            <a:ext cx="3576708" cy="36372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85409" y="3562752"/>
            <a:ext cx="35662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4499"/>
            <a:ext cx="10058400" cy="4623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907954"/>
            <a:ext cx="10058401" cy="87802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914611"/>
            <a:ext cx="10058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7841" y="911790"/>
            <a:ext cx="7228477" cy="118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2284498"/>
            <a:ext cx="7228477" cy="391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1196" y="374420"/>
            <a:ext cx="2605121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840" y="373216"/>
            <a:ext cx="4437404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497" y="905503"/>
            <a:ext cx="875321" cy="57072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08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9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52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754380" rtl="0" eaLnBrk="1" latinLnBrk="0" hangingPunct="1">
        <a:lnSpc>
          <a:spcPct val="120000"/>
        </a:lnSpc>
        <a:spcBef>
          <a:spcPts val="1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4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5" y="274642"/>
            <a:ext cx="8229601" cy="1143000"/>
          </a:xfrm>
          <a:prstGeom prst="rect">
            <a:avLst/>
          </a:prstGeom>
        </p:spPr>
        <p:txBody>
          <a:bodyPr vert="horz" lIns="82012" tIns="41005" rIns="82012" bIns="4100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5" y="1600207"/>
            <a:ext cx="8229601" cy="4525963"/>
          </a:xfrm>
          <a:prstGeom prst="rect">
            <a:avLst/>
          </a:prstGeom>
        </p:spPr>
        <p:txBody>
          <a:bodyPr vert="horz" lIns="82012" tIns="41005" rIns="82012" bIns="410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7"/>
            <a:ext cx="2133600" cy="365125"/>
          </a:xfrm>
          <a:prstGeom prst="rect">
            <a:avLst/>
          </a:prstGeom>
        </p:spPr>
        <p:txBody>
          <a:bodyPr vert="horz" lIns="82012" tIns="41005" rIns="82012" bIns="41005" rtlCol="0" anchor="ctr"/>
          <a:lstStyle>
            <a:lvl1pPr algn="l">
              <a:defRPr sz="1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2113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02113"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 vert="horz" lIns="82012" tIns="41005" rIns="82012" bIns="41005" rtlCol="0" anchor="ctr"/>
          <a:lstStyle>
            <a:lvl1pPr algn="ctr">
              <a:defRPr sz="1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211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 vert="horz" lIns="82012" tIns="41005" rIns="82012" bIns="41005" rtlCol="0" anchor="ctr"/>
          <a:lstStyle>
            <a:lvl1pPr algn="r">
              <a:defRPr sz="1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2113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0211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ctr" defTabSz="902113" rtl="0" eaLnBrk="1" latinLnBrk="0" hangingPunct="1"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8292" indent="-338292" algn="l" defTabSz="902113" rtl="0" eaLnBrk="1" latinLnBrk="0" hangingPunct="1">
        <a:spcBef>
          <a:spcPct val="20000"/>
        </a:spcBef>
        <a:buFont typeface="Arial" pitchFamily="34" charset="0"/>
        <a:buChar char="•"/>
        <a:defRPr sz="3190" kern="1200">
          <a:solidFill>
            <a:schemeClr val="tx1"/>
          </a:solidFill>
          <a:latin typeface="+mn-lt"/>
          <a:ea typeface="+mn-ea"/>
          <a:cs typeface="+mn-cs"/>
        </a:defRPr>
      </a:lvl1pPr>
      <a:lvl2pPr marL="732966" indent="-281910" algn="l" defTabSz="902113" rtl="0" eaLnBrk="1" latinLnBrk="0" hangingPunct="1">
        <a:spcBef>
          <a:spcPct val="20000"/>
        </a:spcBef>
        <a:buFont typeface="Arial" pitchFamily="34" charset="0"/>
        <a:buChar char="–"/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127641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2420" kern="1200">
          <a:solidFill>
            <a:schemeClr val="tx1"/>
          </a:solidFill>
          <a:latin typeface="+mn-lt"/>
          <a:ea typeface="+mn-ea"/>
          <a:cs typeface="+mn-cs"/>
        </a:defRPr>
      </a:lvl3pPr>
      <a:lvl4pPr marL="1578698" indent="-225529" algn="l" defTabSz="902113" rtl="0" eaLnBrk="1" latinLnBrk="0" hangingPunct="1">
        <a:spcBef>
          <a:spcPct val="20000"/>
        </a:spcBef>
        <a:buFont typeface="Arial" pitchFamily="34" charset="0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29754" indent="-225529" algn="l" defTabSz="902113" rtl="0" eaLnBrk="1" latinLnBrk="0" hangingPunct="1">
        <a:spcBef>
          <a:spcPct val="20000"/>
        </a:spcBef>
        <a:buFont typeface="Arial" pitchFamily="34" charset="0"/>
        <a:buChar char="»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480814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2931869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382929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3833981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51056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902113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69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804226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55283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706340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57396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608453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380" y="172720"/>
            <a:ext cx="854964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380" y="2245360"/>
            <a:ext cx="8549640" cy="466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4380" y="7081520"/>
            <a:ext cx="209550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>
              <a:defRPr sz="154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81520"/>
            <a:ext cx="318516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ctr">
              <a:defRPr sz="154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81520"/>
            <a:ext cx="209550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defRPr sz="154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CCDD24-3A47-4E14-8FCD-03C8AD1E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5pPr>
      <a:lvl6pPr marL="502861"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6pPr>
      <a:lvl7pPr marL="1005722"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7pPr>
      <a:lvl8pPr marL="1508584"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8pPr>
      <a:lvl9pPr marL="2011445"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9pPr>
    </p:titleStyle>
    <p:bodyStyle>
      <a:lvl1pPr marL="377146" indent="-377146" algn="l" rtl="0" eaLnBrk="0" fontAlgn="base" hangingPunct="0">
        <a:spcBef>
          <a:spcPct val="20000"/>
        </a:spcBef>
        <a:spcAft>
          <a:spcPct val="0"/>
        </a:spcAft>
        <a:buChar char="•"/>
        <a:defRPr sz="3520">
          <a:solidFill>
            <a:schemeClr val="tx1"/>
          </a:solidFill>
          <a:latin typeface="+mn-lt"/>
          <a:ea typeface="+mn-ea"/>
          <a:cs typeface="+mn-cs"/>
        </a:defRPr>
      </a:lvl1pPr>
      <a:lvl2pPr marL="817149" indent="-314289" algn="l" rtl="0" eaLnBrk="0" fontAlgn="base" hangingPunct="0">
        <a:spcBef>
          <a:spcPct val="20000"/>
        </a:spcBef>
        <a:spcAft>
          <a:spcPct val="0"/>
        </a:spcAft>
        <a:buChar char="–"/>
        <a:defRPr sz="3080">
          <a:solidFill>
            <a:schemeClr val="tx1"/>
          </a:solidFill>
          <a:latin typeface="+mn-lt"/>
        </a:defRPr>
      </a:lvl2pPr>
      <a:lvl3pPr marL="1257154" indent="-251430" algn="l" rtl="0" eaLnBrk="0" fontAlgn="base" hangingPunct="0">
        <a:spcBef>
          <a:spcPct val="20000"/>
        </a:spcBef>
        <a:spcAft>
          <a:spcPct val="0"/>
        </a:spcAft>
        <a:buChar char="•"/>
        <a:defRPr sz="2640">
          <a:solidFill>
            <a:schemeClr val="tx1"/>
          </a:solidFill>
          <a:latin typeface="+mn-lt"/>
        </a:defRPr>
      </a:lvl3pPr>
      <a:lvl4pPr marL="1760014" indent="-25143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62875" indent="-25143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5pPr>
      <a:lvl6pPr marL="2765737" indent="-25143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3268598" indent="-25143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771459" indent="-25143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4274321" indent="-25143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572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861" algn="l" defTabSz="100572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722" algn="l" defTabSz="100572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584" algn="l" defTabSz="100572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445" algn="l" defTabSz="100572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algn="l" defTabSz="100572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167" algn="l" defTabSz="100572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029" algn="l" defTabSz="100572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2889" algn="l" defTabSz="100572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380" y="172720"/>
            <a:ext cx="854964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380" y="2245360"/>
            <a:ext cx="8549640" cy="466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4380" y="7081520"/>
            <a:ext cx="209550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540">
                <a:solidFill>
                  <a:srgbClr val="000000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81520"/>
            <a:ext cx="318516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540">
                <a:solidFill>
                  <a:srgbClr val="000000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81520"/>
            <a:ext cx="209550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540">
                <a:solidFill>
                  <a:srgbClr val="000000"/>
                </a:solidFill>
              </a:defRPr>
            </a:lvl1pPr>
          </a:lstStyle>
          <a:p>
            <a:fld id="{AFD6ACC9-D743-4344-8F8F-CD72734C8D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41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5pPr>
      <a:lvl6pPr marL="502920"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6pPr>
      <a:lvl7pPr marL="1005840"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7pPr>
      <a:lvl8pPr marL="1508760"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8pPr>
      <a:lvl9pPr marL="2011680"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9pPr>
    </p:titleStyle>
    <p:bodyStyle>
      <a:lvl1pPr marL="377190" indent="-377190" algn="l" rtl="0" eaLnBrk="0" fontAlgn="base" hangingPunct="0">
        <a:spcBef>
          <a:spcPct val="20000"/>
        </a:spcBef>
        <a:spcAft>
          <a:spcPct val="0"/>
        </a:spcAft>
        <a:buChar char="•"/>
        <a:defRPr sz="352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rtl="0" eaLnBrk="0" fontAlgn="base" hangingPunct="0">
        <a:spcBef>
          <a:spcPct val="20000"/>
        </a:spcBef>
        <a:spcAft>
          <a:spcPct val="0"/>
        </a:spcAft>
        <a:buChar char="–"/>
        <a:defRPr sz="3080">
          <a:solidFill>
            <a:schemeClr val="tx1"/>
          </a:solidFill>
          <a:latin typeface="+mn-lt"/>
        </a:defRPr>
      </a:lvl2pPr>
      <a:lvl3pPr marL="1257300" indent="-251460" algn="l" rtl="0" eaLnBrk="0" fontAlgn="base" hangingPunct="0">
        <a:spcBef>
          <a:spcPct val="20000"/>
        </a:spcBef>
        <a:spcAft>
          <a:spcPct val="0"/>
        </a:spcAft>
        <a:buChar char="•"/>
        <a:defRPr sz="2640">
          <a:solidFill>
            <a:schemeClr val="tx1"/>
          </a:solidFill>
          <a:latin typeface="+mn-lt"/>
        </a:defRPr>
      </a:lvl3pPr>
      <a:lvl4pPr marL="1760220" indent="-25146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63140" indent="-25146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5pPr>
      <a:lvl6pPr marL="2766060" indent="-25146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3268980" indent="-25146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771900" indent="-25146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4274820" indent="-25146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7543800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114300"/>
            <a:ext cx="10058400" cy="7543800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673100" y="2717802"/>
            <a:ext cx="2527300" cy="3162300"/>
          </a:xfrm>
          <a:custGeom>
            <a:avLst/>
            <a:gdLst>
              <a:gd name="connsiteX0" fmla="*/ 0 w 2527300"/>
              <a:gd name="connsiteY0" fmla="*/ 3162300 h 3162300"/>
              <a:gd name="connsiteX1" fmla="*/ 2527300 w 2527300"/>
              <a:gd name="connsiteY1" fmla="*/ 3162300 h 3162300"/>
              <a:gd name="connsiteX2" fmla="*/ 2527300 w 2527300"/>
              <a:gd name="connsiteY2" fmla="*/ 0 h 3162300"/>
              <a:gd name="connsiteX3" fmla="*/ 0 w 2527300"/>
              <a:gd name="connsiteY3" fmla="*/ 0 h 3162300"/>
              <a:gd name="connsiteX4" fmla="*/ 0 w 2527300"/>
              <a:gd name="connsiteY4" fmla="*/ 3162300 h 316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7300" h="3162300">
                <a:moveTo>
                  <a:pt x="0" y="3162300"/>
                </a:moveTo>
                <a:lnTo>
                  <a:pt x="2527300" y="3162300"/>
                </a:lnTo>
                <a:lnTo>
                  <a:pt x="2527300" y="0"/>
                </a:lnTo>
                <a:lnTo>
                  <a:pt x="0" y="0"/>
                </a:lnTo>
                <a:lnTo>
                  <a:pt x="0" y="31623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017585" y="2803002"/>
            <a:ext cx="67052" cy="52666"/>
          </a:xfrm>
          <a:custGeom>
            <a:avLst/>
            <a:gdLst>
              <a:gd name="connsiteX0" fmla="*/ 33530 w 67052"/>
              <a:gd name="connsiteY0" fmla="*/ 0 h 52666"/>
              <a:gd name="connsiteX1" fmla="*/ 67052 w 67052"/>
              <a:gd name="connsiteY1" fmla="*/ 52666 h 52666"/>
              <a:gd name="connsiteX2" fmla="*/ 0 w 67052"/>
              <a:gd name="connsiteY2" fmla="*/ 52666 h 52666"/>
              <a:gd name="connsiteX3" fmla="*/ 33530 w 67052"/>
              <a:gd name="connsiteY3" fmla="*/ 0 h 526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666">
                <a:moveTo>
                  <a:pt x="33530" y="0"/>
                </a:moveTo>
                <a:lnTo>
                  <a:pt x="67052" y="52666"/>
                </a:lnTo>
                <a:lnTo>
                  <a:pt x="0" y="52666"/>
                </a:lnTo>
                <a:lnTo>
                  <a:pt x="335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975809" y="2864567"/>
            <a:ext cx="67052" cy="52795"/>
          </a:xfrm>
          <a:custGeom>
            <a:avLst/>
            <a:gdLst>
              <a:gd name="connsiteX0" fmla="*/ 33745 w 67052"/>
              <a:gd name="connsiteY0" fmla="*/ 52795 h 52795"/>
              <a:gd name="connsiteX1" fmla="*/ 67052 w 67052"/>
              <a:gd name="connsiteY1" fmla="*/ 0 h 52795"/>
              <a:gd name="connsiteX2" fmla="*/ 0 w 67052"/>
              <a:gd name="connsiteY2" fmla="*/ 237 h 52795"/>
              <a:gd name="connsiteX3" fmla="*/ 33745 w 67052"/>
              <a:gd name="connsiteY3" fmla="*/ 52795 h 52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795">
                <a:moveTo>
                  <a:pt x="33745" y="52795"/>
                </a:moveTo>
                <a:lnTo>
                  <a:pt x="67052" y="0"/>
                </a:lnTo>
                <a:lnTo>
                  <a:pt x="0" y="237"/>
                </a:lnTo>
                <a:lnTo>
                  <a:pt x="33745" y="5279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057019" y="2865375"/>
            <a:ext cx="67062" cy="52790"/>
          </a:xfrm>
          <a:custGeom>
            <a:avLst/>
            <a:gdLst>
              <a:gd name="connsiteX0" fmla="*/ 33755 w 67062"/>
              <a:gd name="connsiteY0" fmla="*/ 52789 h 52789"/>
              <a:gd name="connsiteX1" fmla="*/ 67062 w 67062"/>
              <a:gd name="connsiteY1" fmla="*/ 0 h 52789"/>
              <a:gd name="connsiteX2" fmla="*/ 0 w 67062"/>
              <a:gd name="connsiteY2" fmla="*/ 246 h 52789"/>
              <a:gd name="connsiteX3" fmla="*/ 33755 w 67062"/>
              <a:gd name="connsiteY3" fmla="*/ 52789 h 52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62" h="52789">
                <a:moveTo>
                  <a:pt x="33755" y="52789"/>
                </a:moveTo>
                <a:lnTo>
                  <a:pt x="67062" y="0"/>
                </a:lnTo>
                <a:lnTo>
                  <a:pt x="0" y="246"/>
                </a:lnTo>
                <a:lnTo>
                  <a:pt x="33755" y="5278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73100" y="3934613"/>
            <a:ext cx="12700" cy="520700"/>
          </a:xfrm>
          <a:custGeom>
            <a:avLst/>
            <a:gdLst>
              <a:gd name="connsiteX0" fmla="*/ 1096 w 12700"/>
              <a:gd name="connsiteY0" fmla="*/ 0 h 520700"/>
              <a:gd name="connsiteX1" fmla="*/ 1096 w 12700"/>
              <a:gd name="connsiteY1" fmla="*/ 52070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20700">
                <a:moveTo>
                  <a:pt x="1096" y="0"/>
                </a:moveTo>
                <a:lnTo>
                  <a:pt x="1096" y="5207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13071" y="4243533"/>
            <a:ext cx="63732" cy="266701"/>
          </a:xfrm>
          <a:custGeom>
            <a:avLst/>
            <a:gdLst>
              <a:gd name="connsiteX0" fmla="*/ 0 w 63732"/>
              <a:gd name="connsiteY0" fmla="*/ 0 h 266700"/>
              <a:gd name="connsiteX1" fmla="*/ 63732 w 63732"/>
              <a:gd name="connsiteY1" fmla="*/ 0 h 266700"/>
              <a:gd name="connsiteX2" fmla="*/ 63732 w 63732"/>
              <a:gd name="connsiteY2" fmla="*/ 266700 h 266700"/>
              <a:gd name="connsiteX3" fmla="*/ 0 w 63732"/>
              <a:gd name="connsiteY3" fmla="*/ 266700 h 266700"/>
              <a:gd name="connsiteX4" fmla="*/ 0 w 63732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2" h="266700">
                <a:moveTo>
                  <a:pt x="0" y="0"/>
                </a:moveTo>
                <a:lnTo>
                  <a:pt x="63732" y="0"/>
                </a:lnTo>
                <a:lnTo>
                  <a:pt x="63732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832277" y="4137440"/>
            <a:ext cx="63734" cy="287365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951493" y="4089331"/>
            <a:ext cx="63734" cy="409498"/>
          </a:xfrm>
          <a:custGeom>
            <a:avLst/>
            <a:gdLst>
              <a:gd name="connsiteX0" fmla="*/ 63734 w 63734"/>
              <a:gd name="connsiteY0" fmla="*/ 409498 h 409498"/>
              <a:gd name="connsiteX1" fmla="*/ 0 w 63734"/>
              <a:gd name="connsiteY1" fmla="*/ 409498 h 409498"/>
              <a:gd name="connsiteX2" fmla="*/ 0 w 63734"/>
              <a:gd name="connsiteY2" fmla="*/ 0 h 409498"/>
              <a:gd name="connsiteX3" fmla="*/ 63734 w 63734"/>
              <a:gd name="connsiteY3" fmla="*/ 0 h 409498"/>
              <a:gd name="connsiteX4" fmla="*/ 63734 w 63734"/>
              <a:gd name="connsiteY4" fmla="*/ 409498 h 409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409498">
                <a:moveTo>
                  <a:pt x="63734" y="409498"/>
                </a:moveTo>
                <a:lnTo>
                  <a:pt x="0" y="409498"/>
                </a:lnTo>
                <a:lnTo>
                  <a:pt x="0" y="0"/>
                </a:lnTo>
                <a:lnTo>
                  <a:pt x="63734" y="0"/>
                </a:lnTo>
                <a:lnTo>
                  <a:pt x="63734" y="40949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1070704" y="3819651"/>
            <a:ext cx="63737" cy="520700"/>
          </a:xfrm>
          <a:custGeom>
            <a:avLst/>
            <a:gdLst>
              <a:gd name="connsiteX0" fmla="*/ 0 w 63737"/>
              <a:gd name="connsiteY0" fmla="*/ 0 h 520700"/>
              <a:gd name="connsiteX1" fmla="*/ 63737 w 63737"/>
              <a:gd name="connsiteY1" fmla="*/ 0 h 520700"/>
              <a:gd name="connsiteX2" fmla="*/ 63737 w 63737"/>
              <a:gd name="connsiteY2" fmla="*/ 520700 h 520700"/>
              <a:gd name="connsiteX3" fmla="*/ 0 w 63737"/>
              <a:gd name="connsiteY3" fmla="*/ 520700 h 520700"/>
              <a:gd name="connsiteX4" fmla="*/ 0 w 63737"/>
              <a:gd name="connsiteY4" fmla="*/ 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7" h="520700">
                <a:moveTo>
                  <a:pt x="0" y="0"/>
                </a:moveTo>
                <a:lnTo>
                  <a:pt x="63737" y="0"/>
                </a:lnTo>
                <a:lnTo>
                  <a:pt x="63737" y="520700"/>
                </a:lnTo>
                <a:lnTo>
                  <a:pt x="0" y="52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189912" y="4008091"/>
            <a:ext cx="63740" cy="287365"/>
          </a:xfrm>
          <a:custGeom>
            <a:avLst/>
            <a:gdLst>
              <a:gd name="connsiteX0" fmla="*/ 63739 w 63739"/>
              <a:gd name="connsiteY0" fmla="*/ 287365 h 287365"/>
              <a:gd name="connsiteX1" fmla="*/ 0 w 63739"/>
              <a:gd name="connsiteY1" fmla="*/ 287365 h 287365"/>
              <a:gd name="connsiteX2" fmla="*/ 0 w 63739"/>
              <a:gd name="connsiteY2" fmla="*/ 0 h 287365"/>
              <a:gd name="connsiteX3" fmla="*/ 63739 w 63739"/>
              <a:gd name="connsiteY3" fmla="*/ 0 h 287365"/>
              <a:gd name="connsiteX4" fmla="*/ 63739 w 63739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9" h="287365">
                <a:moveTo>
                  <a:pt x="63739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9" y="0"/>
                </a:lnTo>
                <a:lnTo>
                  <a:pt x="63739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1309122" y="4058376"/>
            <a:ext cx="63734" cy="287365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1428338" y="3921909"/>
            <a:ext cx="63733" cy="502889"/>
          </a:xfrm>
          <a:custGeom>
            <a:avLst/>
            <a:gdLst>
              <a:gd name="connsiteX0" fmla="*/ 63733 w 63733"/>
              <a:gd name="connsiteY0" fmla="*/ 502890 h 502890"/>
              <a:gd name="connsiteX1" fmla="*/ 0 w 63733"/>
              <a:gd name="connsiteY1" fmla="*/ 502890 h 502890"/>
              <a:gd name="connsiteX2" fmla="*/ 0 w 63733"/>
              <a:gd name="connsiteY2" fmla="*/ 0 h 502890"/>
              <a:gd name="connsiteX3" fmla="*/ 63733 w 63733"/>
              <a:gd name="connsiteY3" fmla="*/ 0 h 502890"/>
              <a:gd name="connsiteX4" fmla="*/ 63733 w 63733"/>
              <a:gd name="connsiteY4" fmla="*/ 502890 h 502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502890">
                <a:moveTo>
                  <a:pt x="63733" y="502890"/>
                </a:moveTo>
                <a:lnTo>
                  <a:pt x="0" y="502890"/>
                </a:lnTo>
                <a:lnTo>
                  <a:pt x="0" y="0"/>
                </a:lnTo>
                <a:lnTo>
                  <a:pt x="63733" y="0"/>
                </a:lnTo>
                <a:lnTo>
                  <a:pt x="63733" y="5028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1547554" y="3936287"/>
            <a:ext cx="63733" cy="287365"/>
          </a:xfrm>
          <a:custGeom>
            <a:avLst/>
            <a:gdLst>
              <a:gd name="connsiteX0" fmla="*/ 63733 w 63733"/>
              <a:gd name="connsiteY0" fmla="*/ 287365 h 287365"/>
              <a:gd name="connsiteX1" fmla="*/ 0 w 63733"/>
              <a:gd name="connsiteY1" fmla="*/ 287365 h 287365"/>
              <a:gd name="connsiteX2" fmla="*/ 0 w 63733"/>
              <a:gd name="connsiteY2" fmla="*/ 0 h 287365"/>
              <a:gd name="connsiteX3" fmla="*/ 63733 w 63733"/>
              <a:gd name="connsiteY3" fmla="*/ 0 h 287365"/>
              <a:gd name="connsiteX4" fmla="*/ 63733 w 6373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287365">
                <a:moveTo>
                  <a:pt x="6373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3" y="0"/>
                </a:lnTo>
                <a:lnTo>
                  <a:pt x="6373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666762" y="4087152"/>
            <a:ext cx="63734" cy="287365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1785973" y="4142911"/>
            <a:ext cx="63734" cy="266701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1905180" y="3936239"/>
            <a:ext cx="63743" cy="287365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2024395" y="4128537"/>
            <a:ext cx="63743" cy="266701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143602" y="4243474"/>
            <a:ext cx="63743" cy="266701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2262809" y="2721273"/>
            <a:ext cx="63738" cy="1790700"/>
          </a:xfrm>
          <a:custGeom>
            <a:avLst/>
            <a:gdLst>
              <a:gd name="connsiteX0" fmla="*/ 0 w 63738"/>
              <a:gd name="connsiteY0" fmla="*/ 0 h 1790700"/>
              <a:gd name="connsiteX1" fmla="*/ 63738 w 63738"/>
              <a:gd name="connsiteY1" fmla="*/ 0 h 1790700"/>
              <a:gd name="connsiteX2" fmla="*/ 63738 w 63738"/>
              <a:gd name="connsiteY2" fmla="*/ 1790700 h 1790700"/>
              <a:gd name="connsiteX3" fmla="*/ 0 w 63738"/>
              <a:gd name="connsiteY3" fmla="*/ 1790700 h 1790700"/>
              <a:gd name="connsiteX4" fmla="*/ 0 w 63738"/>
              <a:gd name="connsiteY4" fmla="*/ 0 h 179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8" h="1790700">
                <a:moveTo>
                  <a:pt x="0" y="0"/>
                </a:moveTo>
                <a:lnTo>
                  <a:pt x="63738" y="0"/>
                </a:lnTo>
                <a:lnTo>
                  <a:pt x="63738" y="1790700"/>
                </a:lnTo>
                <a:lnTo>
                  <a:pt x="0" y="179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382020" y="4243465"/>
            <a:ext cx="63734" cy="266701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2501225" y="4230769"/>
            <a:ext cx="63743" cy="287360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2620434" y="4230761"/>
            <a:ext cx="63745" cy="287365"/>
          </a:xfrm>
          <a:custGeom>
            <a:avLst/>
            <a:gdLst>
              <a:gd name="connsiteX0" fmla="*/ 63745 w 63745"/>
              <a:gd name="connsiteY0" fmla="*/ 287365 h 287365"/>
              <a:gd name="connsiteX1" fmla="*/ 0 w 63745"/>
              <a:gd name="connsiteY1" fmla="*/ 287365 h 287365"/>
              <a:gd name="connsiteX2" fmla="*/ 0 w 63745"/>
              <a:gd name="connsiteY2" fmla="*/ 0 h 287365"/>
              <a:gd name="connsiteX3" fmla="*/ 63745 w 63745"/>
              <a:gd name="connsiteY3" fmla="*/ 0 h 287365"/>
              <a:gd name="connsiteX4" fmla="*/ 63745 w 63745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5" h="287365">
                <a:moveTo>
                  <a:pt x="63745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5" y="0"/>
                </a:lnTo>
                <a:lnTo>
                  <a:pt x="63745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2739641" y="4243457"/>
            <a:ext cx="63743" cy="266701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2858856" y="4230752"/>
            <a:ext cx="63743" cy="287365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2978063" y="4230751"/>
            <a:ext cx="63740" cy="287360"/>
          </a:xfrm>
          <a:custGeom>
            <a:avLst/>
            <a:gdLst>
              <a:gd name="connsiteX0" fmla="*/ 63740 w 63740"/>
              <a:gd name="connsiteY0" fmla="*/ 287360 h 287360"/>
              <a:gd name="connsiteX1" fmla="*/ 0 w 63740"/>
              <a:gd name="connsiteY1" fmla="*/ 287360 h 287360"/>
              <a:gd name="connsiteX2" fmla="*/ 0 w 63740"/>
              <a:gd name="connsiteY2" fmla="*/ 0 h 287360"/>
              <a:gd name="connsiteX3" fmla="*/ 63740 w 63740"/>
              <a:gd name="connsiteY3" fmla="*/ 0 h 287360"/>
              <a:gd name="connsiteX4" fmla="*/ 63740 w 63740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0" h="287360">
                <a:moveTo>
                  <a:pt x="63740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0" y="0"/>
                </a:lnTo>
                <a:lnTo>
                  <a:pt x="63740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3098426" y="4230751"/>
            <a:ext cx="63743" cy="287360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4353860" y="3201070"/>
            <a:ext cx="5054470" cy="29467"/>
          </a:xfrm>
          <a:custGeom>
            <a:avLst/>
            <a:gdLst>
              <a:gd name="connsiteX0" fmla="*/ 7366 w 5054470"/>
              <a:gd name="connsiteY0" fmla="*/ 7366 h 29467"/>
              <a:gd name="connsiteX1" fmla="*/ 5047103 w 5054470"/>
              <a:gd name="connsiteY1" fmla="*/ 7366 h 29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54470" h="29467">
                <a:moveTo>
                  <a:pt x="7366" y="7366"/>
                </a:moveTo>
                <a:lnTo>
                  <a:pt x="5047103" y="7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4" name="Freeform 3"/>
          <p:cNvSpPr/>
          <p:nvPr/>
        </p:nvSpPr>
        <p:spPr>
          <a:xfrm>
            <a:off x="0" y="114300"/>
            <a:ext cx="10058400" cy="825103"/>
          </a:xfrm>
          <a:custGeom>
            <a:avLst/>
            <a:gdLst>
              <a:gd name="connsiteX0" fmla="*/ 0 w 10058400"/>
              <a:gd name="connsiteY0" fmla="*/ 0 h 825103"/>
              <a:gd name="connsiteX1" fmla="*/ 10058400 w 10058400"/>
              <a:gd name="connsiteY1" fmla="*/ 0 h 825103"/>
              <a:gd name="connsiteX2" fmla="*/ 10058400 w 10058400"/>
              <a:gd name="connsiteY2" fmla="*/ 825103 h 825103"/>
              <a:gd name="connsiteX3" fmla="*/ 0 w 10058400"/>
              <a:gd name="connsiteY3" fmla="*/ 825103 h 825103"/>
              <a:gd name="connsiteX4" fmla="*/ 0 w 10058400"/>
              <a:gd name="connsiteY4" fmla="*/ 0 h 825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825103">
                <a:moveTo>
                  <a:pt x="0" y="0"/>
                </a:moveTo>
                <a:lnTo>
                  <a:pt x="10058400" y="0"/>
                </a:lnTo>
                <a:lnTo>
                  <a:pt x="10058400" y="825103"/>
                </a:lnTo>
                <a:lnTo>
                  <a:pt x="0" y="825103"/>
                </a:lnTo>
                <a:lnTo>
                  <a:pt x="0" y="0"/>
                </a:lnTo>
              </a:path>
            </a:pathLst>
          </a:custGeom>
          <a:solidFill>
            <a:srgbClr val="77211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1600"/>
            <a:ext cx="10058400" cy="7569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74801" y="4914902"/>
            <a:ext cx="1328890" cy="123089"/>
          </a:xfrm>
          <a:prstGeom prst="rect">
            <a:avLst/>
          </a:prstGeom>
          <a:noFill/>
        </p:spPr>
        <p:txBody>
          <a:bodyPr wrap="none" lIns="0" tIns="0" rIns="0" bIns="456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F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O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U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R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T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H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E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D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I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T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I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O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N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673101" y="482601"/>
            <a:ext cx="8673015" cy="5573299"/>
          </a:xfrm>
          <a:prstGeom prst="rect">
            <a:avLst/>
          </a:prstGeom>
          <a:noFill/>
        </p:spPr>
        <p:txBody>
          <a:bodyPr wrap="none" lIns="0" tIns="0" rIns="0" bIns="456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247" algn="l"/>
                <a:tab pos="139634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Algorithms: Theory, Design and Implementation</a:t>
            </a: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419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247" algn="l"/>
                <a:tab pos="139634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0" lang="en-US" altLang="zh-CN" sz="3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247" algn="l"/>
                <a:tab pos="139634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1026" name="TextBox 1"/>
          <p:cNvSpPr txBox="1"/>
          <p:nvPr/>
        </p:nvSpPr>
        <p:spPr>
          <a:xfrm>
            <a:off x="3620129" y="469901"/>
            <a:ext cx="4081245" cy="6329917"/>
          </a:xfrm>
          <a:prstGeom prst="rect">
            <a:avLst/>
          </a:prstGeom>
          <a:noFill/>
        </p:spPr>
        <p:txBody>
          <a:bodyPr wrap="none" lIns="0" tIns="0" rIns="0" bIns="456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3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389" algn="l"/>
                <a:tab pos="63470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</a:t>
            </a:r>
            <a:endParaRPr kumimoji="0" lang="en-US" altLang="zh-CN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389" algn="l"/>
                <a:tab pos="63470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Categories of algorithms</a:t>
            </a:r>
            <a:endParaRPr kumimoji="0" lang="en-US" altLang="zh-CN" sz="2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Sorting algorithms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Search algorithms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Graph algorithms – Part II</a:t>
            </a:r>
            <a:endParaRPr kumimoji="0" lang="en-GB" altLang="zh-CN" sz="23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Path-finding in AI algorithms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Network Flow algorithms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Computational Geometry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endParaRPr kumimoji="0" lang="en-US" altLang="zh-CN" sz="23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380" y="6316980"/>
            <a:ext cx="8549640" cy="33528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A path from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chemeClr val="bg2"/>
                </a:solidFill>
              </a:rPr>
              <a:t> to </a:t>
            </a:r>
            <a:r>
              <a:rPr lang="en-US" altLang="en-US">
                <a:solidFill>
                  <a:schemeClr val="hlink"/>
                </a:solidFill>
              </a:rPr>
              <a:t>7</a:t>
            </a:r>
            <a:r>
              <a:rPr lang="en-US" alt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1599565" y="221678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658938" y="219233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1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1599565" y="397700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1658938" y="395255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2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3611245" y="221678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3670618" y="219233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3</a:t>
            </a:r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3527425" y="397700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3586798" y="395255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4</a:t>
            </a:r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5287645" y="297116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5347018" y="294671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7383145" y="188150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7442518" y="185705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6</a:t>
            </a:r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8808085" y="397700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8867458" y="395255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7</a:t>
            </a:r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1844040" y="2712720"/>
            <a:ext cx="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2095500" y="4221480"/>
            <a:ext cx="14249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2095500" y="2461260"/>
            <a:ext cx="15087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2011680" y="2712720"/>
            <a:ext cx="16764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 flipH="1">
            <a:off x="2011680" y="2712720"/>
            <a:ext cx="1760220" cy="13411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>
            <a:off x="4023360" y="2628900"/>
            <a:ext cx="134112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 flipV="1">
            <a:off x="2095500" y="3215640"/>
            <a:ext cx="3185160" cy="922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 flipH="1">
            <a:off x="3939540" y="3467100"/>
            <a:ext cx="1424940" cy="6705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>
            <a:off x="4023360" y="4221480"/>
            <a:ext cx="47777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5783580" y="3299460"/>
            <a:ext cx="3101340" cy="7543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 flipV="1">
            <a:off x="4107180" y="2125980"/>
            <a:ext cx="3268980" cy="2514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>
            <a:off x="7795260" y="2293620"/>
            <a:ext cx="12573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50" name="Freeform 30"/>
          <p:cNvSpPr>
            <a:spLocks/>
          </p:cNvSpPr>
          <p:nvPr/>
        </p:nvSpPr>
        <p:spPr bwMode="auto">
          <a:xfrm>
            <a:off x="876618" y="2545080"/>
            <a:ext cx="8010049" cy="3319622"/>
          </a:xfrm>
          <a:custGeom>
            <a:avLst/>
            <a:gdLst/>
            <a:ahLst/>
            <a:cxnLst>
              <a:cxn ang="0">
                <a:pos x="362" y="32"/>
              </a:cxn>
              <a:cxn ang="0">
                <a:pos x="272" y="89"/>
              </a:cxn>
              <a:cxn ang="0">
                <a:pos x="226" y="168"/>
              </a:cxn>
              <a:cxn ang="0">
                <a:pos x="193" y="236"/>
              </a:cxn>
              <a:cxn ang="0">
                <a:pos x="159" y="304"/>
              </a:cxn>
              <a:cxn ang="0">
                <a:pos x="125" y="372"/>
              </a:cxn>
              <a:cxn ang="0">
                <a:pos x="79" y="474"/>
              </a:cxn>
              <a:cxn ang="0">
                <a:pos x="45" y="564"/>
              </a:cxn>
              <a:cxn ang="0">
                <a:pos x="23" y="666"/>
              </a:cxn>
              <a:cxn ang="0">
                <a:pos x="11" y="757"/>
              </a:cxn>
              <a:cxn ang="0">
                <a:pos x="0" y="825"/>
              </a:cxn>
              <a:cxn ang="0">
                <a:pos x="0" y="893"/>
              </a:cxn>
              <a:cxn ang="0">
                <a:pos x="0" y="983"/>
              </a:cxn>
              <a:cxn ang="0">
                <a:pos x="23" y="1062"/>
              </a:cxn>
              <a:cxn ang="0">
                <a:pos x="68" y="1164"/>
              </a:cxn>
              <a:cxn ang="0">
                <a:pos x="125" y="1255"/>
              </a:cxn>
              <a:cxn ang="0">
                <a:pos x="215" y="1334"/>
              </a:cxn>
              <a:cxn ang="0">
                <a:pos x="328" y="1391"/>
              </a:cxn>
              <a:cxn ang="0">
                <a:pos x="442" y="1447"/>
              </a:cxn>
              <a:cxn ang="0">
                <a:pos x="645" y="1515"/>
              </a:cxn>
              <a:cxn ang="0">
                <a:pos x="872" y="1583"/>
              </a:cxn>
              <a:cxn ang="0">
                <a:pos x="1076" y="1617"/>
              </a:cxn>
              <a:cxn ang="0">
                <a:pos x="1348" y="1674"/>
              </a:cxn>
              <a:cxn ang="0">
                <a:pos x="1676" y="1775"/>
              </a:cxn>
              <a:cxn ang="0">
                <a:pos x="1914" y="1832"/>
              </a:cxn>
              <a:cxn ang="0">
                <a:pos x="2231" y="1877"/>
              </a:cxn>
              <a:cxn ang="0">
                <a:pos x="2548" y="1900"/>
              </a:cxn>
              <a:cxn ang="0">
                <a:pos x="2706" y="1900"/>
              </a:cxn>
              <a:cxn ang="0">
                <a:pos x="2910" y="1866"/>
              </a:cxn>
              <a:cxn ang="0">
                <a:pos x="3159" y="1843"/>
              </a:cxn>
              <a:cxn ang="0">
                <a:pos x="3295" y="1821"/>
              </a:cxn>
              <a:cxn ang="0">
                <a:pos x="3374" y="1775"/>
              </a:cxn>
              <a:cxn ang="0">
                <a:pos x="3454" y="1719"/>
              </a:cxn>
              <a:cxn ang="0">
                <a:pos x="3556" y="1696"/>
              </a:cxn>
              <a:cxn ang="0">
                <a:pos x="3646" y="1662"/>
              </a:cxn>
              <a:cxn ang="0">
                <a:pos x="3793" y="1617"/>
              </a:cxn>
              <a:cxn ang="0">
                <a:pos x="3873" y="1583"/>
              </a:cxn>
              <a:cxn ang="0">
                <a:pos x="3952" y="1515"/>
              </a:cxn>
              <a:cxn ang="0">
                <a:pos x="4020" y="1481"/>
              </a:cxn>
              <a:cxn ang="0">
                <a:pos x="4099" y="1458"/>
              </a:cxn>
              <a:cxn ang="0">
                <a:pos x="4178" y="1424"/>
              </a:cxn>
              <a:cxn ang="0">
                <a:pos x="4269" y="1368"/>
              </a:cxn>
              <a:cxn ang="0">
                <a:pos x="4360" y="1323"/>
              </a:cxn>
              <a:cxn ang="0">
                <a:pos x="4450" y="1255"/>
              </a:cxn>
              <a:cxn ang="0">
                <a:pos x="4518" y="1187"/>
              </a:cxn>
              <a:cxn ang="0">
                <a:pos x="4575" y="1130"/>
              </a:cxn>
            </a:cxnLst>
            <a:rect l="0" t="0" r="r" b="b"/>
            <a:pathLst>
              <a:path w="4587" h="1901">
                <a:moveTo>
                  <a:pt x="410" y="0"/>
                </a:moveTo>
                <a:lnTo>
                  <a:pt x="362" y="32"/>
                </a:lnTo>
                <a:lnTo>
                  <a:pt x="306" y="66"/>
                </a:lnTo>
                <a:lnTo>
                  <a:pt x="272" y="89"/>
                </a:lnTo>
                <a:lnTo>
                  <a:pt x="249" y="123"/>
                </a:lnTo>
                <a:lnTo>
                  <a:pt x="226" y="168"/>
                </a:lnTo>
                <a:lnTo>
                  <a:pt x="215" y="202"/>
                </a:lnTo>
                <a:lnTo>
                  <a:pt x="193" y="236"/>
                </a:lnTo>
                <a:lnTo>
                  <a:pt x="170" y="270"/>
                </a:lnTo>
                <a:lnTo>
                  <a:pt x="159" y="304"/>
                </a:lnTo>
                <a:lnTo>
                  <a:pt x="136" y="338"/>
                </a:lnTo>
                <a:lnTo>
                  <a:pt x="125" y="372"/>
                </a:lnTo>
                <a:lnTo>
                  <a:pt x="91" y="428"/>
                </a:lnTo>
                <a:lnTo>
                  <a:pt x="79" y="474"/>
                </a:lnTo>
                <a:lnTo>
                  <a:pt x="57" y="530"/>
                </a:lnTo>
                <a:lnTo>
                  <a:pt x="45" y="564"/>
                </a:lnTo>
                <a:lnTo>
                  <a:pt x="34" y="610"/>
                </a:lnTo>
                <a:lnTo>
                  <a:pt x="23" y="666"/>
                </a:lnTo>
                <a:lnTo>
                  <a:pt x="23" y="711"/>
                </a:lnTo>
                <a:lnTo>
                  <a:pt x="11" y="757"/>
                </a:lnTo>
                <a:lnTo>
                  <a:pt x="11" y="791"/>
                </a:lnTo>
                <a:lnTo>
                  <a:pt x="0" y="825"/>
                </a:lnTo>
                <a:lnTo>
                  <a:pt x="0" y="859"/>
                </a:lnTo>
                <a:lnTo>
                  <a:pt x="0" y="893"/>
                </a:lnTo>
                <a:lnTo>
                  <a:pt x="0" y="926"/>
                </a:lnTo>
                <a:lnTo>
                  <a:pt x="0" y="983"/>
                </a:lnTo>
                <a:lnTo>
                  <a:pt x="0" y="1017"/>
                </a:lnTo>
                <a:lnTo>
                  <a:pt x="23" y="1062"/>
                </a:lnTo>
                <a:lnTo>
                  <a:pt x="34" y="1096"/>
                </a:lnTo>
                <a:lnTo>
                  <a:pt x="68" y="1164"/>
                </a:lnTo>
                <a:lnTo>
                  <a:pt x="79" y="1198"/>
                </a:lnTo>
                <a:lnTo>
                  <a:pt x="125" y="1255"/>
                </a:lnTo>
                <a:lnTo>
                  <a:pt x="159" y="1300"/>
                </a:lnTo>
                <a:lnTo>
                  <a:pt x="215" y="1334"/>
                </a:lnTo>
                <a:lnTo>
                  <a:pt x="283" y="1368"/>
                </a:lnTo>
                <a:lnTo>
                  <a:pt x="328" y="1391"/>
                </a:lnTo>
                <a:lnTo>
                  <a:pt x="385" y="1424"/>
                </a:lnTo>
                <a:lnTo>
                  <a:pt x="442" y="1447"/>
                </a:lnTo>
                <a:lnTo>
                  <a:pt x="532" y="1481"/>
                </a:lnTo>
                <a:lnTo>
                  <a:pt x="645" y="1515"/>
                </a:lnTo>
                <a:lnTo>
                  <a:pt x="747" y="1549"/>
                </a:lnTo>
                <a:lnTo>
                  <a:pt x="872" y="1583"/>
                </a:lnTo>
                <a:lnTo>
                  <a:pt x="974" y="1594"/>
                </a:lnTo>
                <a:lnTo>
                  <a:pt x="1076" y="1617"/>
                </a:lnTo>
                <a:lnTo>
                  <a:pt x="1200" y="1640"/>
                </a:lnTo>
                <a:lnTo>
                  <a:pt x="1348" y="1674"/>
                </a:lnTo>
                <a:lnTo>
                  <a:pt x="1517" y="1730"/>
                </a:lnTo>
                <a:lnTo>
                  <a:pt x="1676" y="1775"/>
                </a:lnTo>
                <a:lnTo>
                  <a:pt x="1789" y="1809"/>
                </a:lnTo>
                <a:lnTo>
                  <a:pt x="1914" y="1832"/>
                </a:lnTo>
                <a:lnTo>
                  <a:pt x="2061" y="1855"/>
                </a:lnTo>
                <a:lnTo>
                  <a:pt x="2231" y="1877"/>
                </a:lnTo>
                <a:lnTo>
                  <a:pt x="2401" y="1889"/>
                </a:lnTo>
                <a:lnTo>
                  <a:pt x="2548" y="1900"/>
                </a:lnTo>
                <a:lnTo>
                  <a:pt x="2638" y="1900"/>
                </a:lnTo>
                <a:lnTo>
                  <a:pt x="2706" y="1900"/>
                </a:lnTo>
                <a:lnTo>
                  <a:pt x="2797" y="1877"/>
                </a:lnTo>
                <a:lnTo>
                  <a:pt x="2910" y="1866"/>
                </a:lnTo>
                <a:lnTo>
                  <a:pt x="3035" y="1843"/>
                </a:lnTo>
                <a:lnTo>
                  <a:pt x="3159" y="1843"/>
                </a:lnTo>
                <a:lnTo>
                  <a:pt x="3250" y="1832"/>
                </a:lnTo>
                <a:lnTo>
                  <a:pt x="3295" y="1821"/>
                </a:lnTo>
                <a:lnTo>
                  <a:pt x="3329" y="1798"/>
                </a:lnTo>
                <a:lnTo>
                  <a:pt x="3374" y="1775"/>
                </a:lnTo>
                <a:lnTo>
                  <a:pt x="3408" y="1753"/>
                </a:lnTo>
                <a:lnTo>
                  <a:pt x="3454" y="1719"/>
                </a:lnTo>
                <a:lnTo>
                  <a:pt x="3499" y="1707"/>
                </a:lnTo>
                <a:lnTo>
                  <a:pt x="3556" y="1696"/>
                </a:lnTo>
                <a:lnTo>
                  <a:pt x="3601" y="1685"/>
                </a:lnTo>
                <a:lnTo>
                  <a:pt x="3646" y="1662"/>
                </a:lnTo>
                <a:lnTo>
                  <a:pt x="3726" y="1640"/>
                </a:lnTo>
                <a:lnTo>
                  <a:pt x="3793" y="1617"/>
                </a:lnTo>
                <a:lnTo>
                  <a:pt x="3827" y="1606"/>
                </a:lnTo>
                <a:lnTo>
                  <a:pt x="3873" y="1583"/>
                </a:lnTo>
                <a:lnTo>
                  <a:pt x="3907" y="1549"/>
                </a:lnTo>
                <a:lnTo>
                  <a:pt x="3952" y="1515"/>
                </a:lnTo>
                <a:lnTo>
                  <a:pt x="3986" y="1504"/>
                </a:lnTo>
                <a:lnTo>
                  <a:pt x="4020" y="1481"/>
                </a:lnTo>
                <a:lnTo>
                  <a:pt x="4054" y="1481"/>
                </a:lnTo>
                <a:lnTo>
                  <a:pt x="4099" y="1458"/>
                </a:lnTo>
                <a:lnTo>
                  <a:pt x="4145" y="1436"/>
                </a:lnTo>
                <a:lnTo>
                  <a:pt x="4178" y="1424"/>
                </a:lnTo>
                <a:lnTo>
                  <a:pt x="4224" y="1402"/>
                </a:lnTo>
                <a:lnTo>
                  <a:pt x="4269" y="1368"/>
                </a:lnTo>
                <a:lnTo>
                  <a:pt x="4314" y="1345"/>
                </a:lnTo>
                <a:lnTo>
                  <a:pt x="4360" y="1323"/>
                </a:lnTo>
                <a:lnTo>
                  <a:pt x="4405" y="1289"/>
                </a:lnTo>
                <a:lnTo>
                  <a:pt x="4450" y="1255"/>
                </a:lnTo>
                <a:lnTo>
                  <a:pt x="4484" y="1221"/>
                </a:lnTo>
                <a:lnTo>
                  <a:pt x="4518" y="1187"/>
                </a:lnTo>
                <a:lnTo>
                  <a:pt x="4552" y="1164"/>
                </a:lnTo>
                <a:lnTo>
                  <a:pt x="4575" y="1130"/>
                </a:lnTo>
                <a:lnTo>
                  <a:pt x="4586" y="10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39" name="Rectangle 31"/>
          <p:cNvSpPr>
            <a:spLocks noChangeArrowheads="1"/>
          </p:cNvSpPr>
          <p:nvPr/>
        </p:nvSpPr>
        <p:spPr bwMode="auto">
          <a:xfrm>
            <a:off x="2514600" y="195834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1508760" y="296418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6</a:t>
            </a:r>
          </a:p>
        </p:txBody>
      </p:sp>
      <p:sp>
        <p:nvSpPr>
          <p:cNvPr id="94241" name="Rectangle 33"/>
          <p:cNvSpPr>
            <a:spLocks noChangeArrowheads="1"/>
          </p:cNvSpPr>
          <p:nvPr/>
        </p:nvSpPr>
        <p:spPr bwMode="auto">
          <a:xfrm>
            <a:off x="2346960" y="2628901"/>
            <a:ext cx="67056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16</a:t>
            </a:r>
          </a:p>
        </p:txBody>
      </p:sp>
      <p:sp>
        <p:nvSpPr>
          <p:cNvPr id="94242" name="Rectangle 34"/>
          <p:cNvSpPr>
            <a:spLocks noChangeArrowheads="1"/>
          </p:cNvSpPr>
          <p:nvPr/>
        </p:nvSpPr>
        <p:spPr bwMode="auto">
          <a:xfrm>
            <a:off x="3352800" y="288036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7</a:t>
            </a:r>
          </a:p>
        </p:txBody>
      </p:sp>
      <p:sp>
        <p:nvSpPr>
          <p:cNvPr id="94243" name="Rectangle 35"/>
          <p:cNvSpPr>
            <a:spLocks noChangeArrowheads="1"/>
          </p:cNvSpPr>
          <p:nvPr/>
        </p:nvSpPr>
        <p:spPr bwMode="auto">
          <a:xfrm>
            <a:off x="5280660" y="170688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8</a:t>
            </a:r>
          </a:p>
        </p:txBody>
      </p:sp>
      <p:sp>
        <p:nvSpPr>
          <p:cNvPr id="94244" name="Rectangle 36"/>
          <p:cNvSpPr>
            <a:spLocks noChangeArrowheads="1"/>
          </p:cNvSpPr>
          <p:nvPr/>
        </p:nvSpPr>
        <p:spPr bwMode="auto">
          <a:xfrm>
            <a:off x="6789420" y="2964181"/>
            <a:ext cx="67056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10</a:t>
            </a:r>
          </a:p>
        </p:txBody>
      </p:sp>
      <p:sp>
        <p:nvSpPr>
          <p:cNvPr id="94245" name="Rectangle 37"/>
          <p:cNvSpPr>
            <a:spLocks noChangeArrowheads="1"/>
          </p:cNvSpPr>
          <p:nvPr/>
        </p:nvSpPr>
        <p:spPr bwMode="auto">
          <a:xfrm>
            <a:off x="4610100" y="237744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94246" name="Rectangle 38"/>
          <p:cNvSpPr>
            <a:spLocks noChangeArrowheads="1"/>
          </p:cNvSpPr>
          <p:nvPr/>
        </p:nvSpPr>
        <p:spPr bwMode="auto">
          <a:xfrm>
            <a:off x="4526280" y="5311141"/>
            <a:ext cx="67056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14</a:t>
            </a:r>
          </a:p>
        </p:txBody>
      </p:sp>
      <p:sp>
        <p:nvSpPr>
          <p:cNvPr id="94247" name="Rectangle 39"/>
          <p:cNvSpPr>
            <a:spLocks noChangeArrowheads="1"/>
          </p:cNvSpPr>
          <p:nvPr/>
        </p:nvSpPr>
        <p:spPr bwMode="auto">
          <a:xfrm>
            <a:off x="4274820" y="296418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94248" name="Rectangle 40"/>
          <p:cNvSpPr>
            <a:spLocks noChangeArrowheads="1"/>
          </p:cNvSpPr>
          <p:nvPr/>
        </p:nvSpPr>
        <p:spPr bwMode="auto">
          <a:xfrm>
            <a:off x="5029200" y="346710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94249" name="Rectangle 41"/>
          <p:cNvSpPr>
            <a:spLocks noChangeArrowheads="1"/>
          </p:cNvSpPr>
          <p:nvPr/>
        </p:nvSpPr>
        <p:spPr bwMode="auto">
          <a:xfrm>
            <a:off x="2430780" y="413766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94250" name="Rectangle 42"/>
          <p:cNvSpPr>
            <a:spLocks noChangeArrowheads="1"/>
          </p:cNvSpPr>
          <p:nvPr/>
        </p:nvSpPr>
        <p:spPr bwMode="auto">
          <a:xfrm>
            <a:off x="5951220" y="413766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94251" name="Rectangle 43"/>
          <p:cNvSpPr>
            <a:spLocks noChangeArrowheads="1"/>
          </p:cNvSpPr>
          <p:nvPr/>
        </p:nvSpPr>
        <p:spPr bwMode="auto">
          <a:xfrm>
            <a:off x="8298180" y="254508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1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599565" y="2192338"/>
            <a:ext cx="488950" cy="513398"/>
            <a:chOff x="916" y="1190"/>
            <a:chExt cx="280" cy="294"/>
          </a:xfrm>
        </p:grpSpPr>
        <p:sp>
          <p:nvSpPr>
            <p:cNvPr id="5164" name="Oval 44"/>
            <p:cNvSpPr>
              <a:spLocks noChangeArrowheads="1"/>
            </p:cNvSpPr>
            <p:nvPr/>
          </p:nvSpPr>
          <p:spPr bwMode="auto">
            <a:xfrm>
              <a:off x="916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259" name="Rectangle 45"/>
            <p:cNvSpPr>
              <a:spLocks noChangeArrowheads="1"/>
            </p:cNvSpPr>
            <p:nvPr/>
          </p:nvSpPr>
          <p:spPr bwMode="auto">
            <a:xfrm>
              <a:off x="950" y="1190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1</a:t>
              </a: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8808085" y="3952558"/>
            <a:ext cx="488950" cy="513398"/>
            <a:chOff x="5044" y="2198"/>
            <a:chExt cx="280" cy="294"/>
          </a:xfrm>
        </p:grpSpPr>
        <p:sp>
          <p:nvSpPr>
            <p:cNvPr id="5167" name="Oval 47"/>
            <p:cNvSpPr>
              <a:spLocks noChangeArrowheads="1"/>
            </p:cNvSpPr>
            <p:nvPr/>
          </p:nvSpPr>
          <p:spPr bwMode="auto">
            <a:xfrm>
              <a:off x="5044" y="221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257" name="Rectangle 48"/>
            <p:cNvSpPr>
              <a:spLocks noChangeArrowheads="1"/>
            </p:cNvSpPr>
            <p:nvPr/>
          </p:nvSpPr>
          <p:spPr bwMode="auto">
            <a:xfrm>
              <a:off x="5078" y="219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7</a:t>
              </a:r>
            </a:p>
          </p:txBody>
        </p:sp>
      </p:grpSp>
      <p:sp>
        <p:nvSpPr>
          <p:cNvPr id="5170" name="Freeform 50"/>
          <p:cNvSpPr>
            <a:spLocks/>
          </p:cNvSpPr>
          <p:nvPr/>
        </p:nvSpPr>
        <p:spPr bwMode="auto">
          <a:xfrm>
            <a:off x="876618" y="2545080"/>
            <a:ext cx="8010049" cy="3319622"/>
          </a:xfrm>
          <a:custGeom>
            <a:avLst/>
            <a:gdLst/>
            <a:ahLst/>
            <a:cxnLst>
              <a:cxn ang="0">
                <a:pos x="362" y="32"/>
              </a:cxn>
              <a:cxn ang="0">
                <a:pos x="272" y="89"/>
              </a:cxn>
              <a:cxn ang="0">
                <a:pos x="226" y="168"/>
              </a:cxn>
              <a:cxn ang="0">
                <a:pos x="193" y="236"/>
              </a:cxn>
              <a:cxn ang="0">
                <a:pos x="159" y="304"/>
              </a:cxn>
              <a:cxn ang="0">
                <a:pos x="125" y="372"/>
              </a:cxn>
              <a:cxn ang="0">
                <a:pos x="79" y="474"/>
              </a:cxn>
              <a:cxn ang="0">
                <a:pos x="45" y="564"/>
              </a:cxn>
              <a:cxn ang="0">
                <a:pos x="23" y="666"/>
              </a:cxn>
              <a:cxn ang="0">
                <a:pos x="11" y="757"/>
              </a:cxn>
              <a:cxn ang="0">
                <a:pos x="0" y="825"/>
              </a:cxn>
              <a:cxn ang="0">
                <a:pos x="0" y="893"/>
              </a:cxn>
              <a:cxn ang="0">
                <a:pos x="0" y="983"/>
              </a:cxn>
              <a:cxn ang="0">
                <a:pos x="23" y="1062"/>
              </a:cxn>
              <a:cxn ang="0">
                <a:pos x="68" y="1164"/>
              </a:cxn>
              <a:cxn ang="0">
                <a:pos x="125" y="1255"/>
              </a:cxn>
              <a:cxn ang="0">
                <a:pos x="215" y="1334"/>
              </a:cxn>
              <a:cxn ang="0">
                <a:pos x="328" y="1391"/>
              </a:cxn>
              <a:cxn ang="0">
                <a:pos x="442" y="1447"/>
              </a:cxn>
              <a:cxn ang="0">
                <a:pos x="645" y="1515"/>
              </a:cxn>
              <a:cxn ang="0">
                <a:pos x="872" y="1583"/>
              </a:cxn>
              <a:cxn ang="0">
                <a:pos x="1076" y="1617"/>
              </a:cxn>
              <a:cxn ang="0">
                <a:pos x="1348" y="1674"/>
              </a:cxn>
              <a:cxn ang="0">
                <a:pos x="1676" y="1775"/>
              </a:cxn>
              <a:cxn ang="0">
                <a:pos x="1914" y="1832"/>
              </a:cxn>
              <a:cxn ang="0">
                <a:pos x="2231" y="1877"/>
              </a:cxn>
              <a:cxn ang="0">
                <a:pos x="2548" y="1900"/>
              </a:cxn>
              <a:cxn ang="0">
                <a:pos x="2706" y="1900"/>
              </a:cxn>
              <a:cxn ang="0">
                <a:pos x="2910" y="1866"/>
              </a:cxn>
              <a:cxn ang="0">
                <a:pos x="3159" y="1843"/>
              </a:cxn>
              <a:cxn ang="0">
                <a:pos x="3295" y="1821"/>
              </a:cxn>
              <a:cxn ang="0">
                <a:pos x="3374" y="1775"/>
              </a:cxn>
              <a:cxn ang="0">
                <a:pos x="3454" y="1719"/>
              </a:cxn>
              <a:cxn ang="0">
                <a:pos x="3556" y="1696"/>
              </a:cxn>
              <a:cxn ang="0">
                <a:pos x="3646" y="1662"/>
              </a:cxn>
              <a:cxn ang="0">
                <a:pos x="3793" y="1617"/>
              </a:cxn>
              <a:cxn ang="0">
                <a:pos x="3873" y="1583"/>
              </a:cxn>
              <a:cxn ang="0">
                <a:pos x="3952" y="1515"/>
              </a:cxn>
              <a:cxn ang="0">
                <a:pos x="4020" y="1481"/>
              </a:cxn>
              <a:cxn ang="0">
                <a:pos x="4099" y="1458"/>
              </a:cxn>
              <a:cxn ang="0">
                <a:pos x="4178" y="1424"/>
              </a:cxn>
              <a:cxn ang="0">
                <a:pos x="4269" y="1368"/>
              </a:cxn>
              <a:cxn ang="0">
                <a:pos x="4360" y="1323"/>
              </a:cxn>
              <a:cxn ang="0">
                <a:pos x="4450" y="1255"/>
              </a:cxn>
              <a:cxn ang="0">
                <a:pos x="4518" y="1187"/>
              </a:cxn>
              <a:cxn ang="0">
                <a:pos x="4575" y="1130"/>
              </a:cxn>
            </a:cxnLst>
            <a:rect l="0" t="0" r="r" b="b"/>
            <a:pathLst>
              <a:path w="4587" h="1901">
                <a:moveTo>
                  <a:pt x="410" y="0"/>
                </a:moveTo>
                <a:lnTo>
                  <a:pt x="362" y="32"/>
                </a:lnTo>
                <a:lnTo>
                  <a:pt x="306" y="66"/>
                </a:lnTo>
                <a:lnTo>
                  <a:pt x="272" y="89"/>
                </a:lnTo>
                <a:lnTo>
                  <a:pt x="249" y="123"/>
                </a:lnTo>
                <a:lnTo>
                  <a:pt x="226" y="168"/>
                </a:lnTo>
                <a:lnTo>
                  <a:pt x="215" y="202"/>
                </a:lnTo>
                <a:lnTo>
                  <a:pt x="193" y="236"/>
                </a:lnTo>
                <a:lnTo>
                  <a:pt x="170" y="270"/>
                </a:lnTo>
                <a:lnTo>
                  <a:pt x="159" y="304"/>
                </a:lnTo>
                <a:lnTo>
                  <a:pt x="136" y="338"/>
                </a:lnTo>
                <a:lnTo>
                  <a:pt x="125" y="372"/>
                </a:lnTo>
                <a:lnTo>
                  <a:pt x="91" y="428"/>
                </a:lnTo>
                <a:lnTo>
                  <a:pt x="79" y="474"/>
                </a:lnTo>
                <a:lnTo>
                  <a:pt x="57" y="530"/>
                </a:lnTo>
                <a:lnTo>
                  <a:pt x="45" y="564"/>
                </a:lnTo>
                <a:lnTo>
                  <a:pt x="34" y="610"/>
                </a:lnTo>
                <a:lnTo>
                  <a:pt x="23" y="666"/>
                </a:lnTo>
                <a:lnTo>
                  <a:pt x="23" y="711"/>
                </a:lnTo>
                <a:lnTo>
                  <a:pt x="11" y="757"/>
                </a:lnTo>
                <a:lnTo>
                  <a:pt x="11" y="791"/>
                </a:lnTo>
                <a:lnTo>
                  <a:pt x="0" y="825"/>
                </a:lnTo>
                <a:lnTo>
                  <a:pt x="0" y="859"/>
                </a:lnTo>
                <a:lnTo>
                  <a:pt x="0" y="893"/>
                </a:lnTo>
                <a:lnTo>
                  <a:pt x="0" y="926"/>
                </a:lnTo>
                <a:lnTo>
                  <a:pt x="0" y="983"/>
                </a:lnTo>
                <a:lnTo>
                  <a:pt x="0" y="1017"/>
                </a:lnTo>
                <a:lnTo>
                  <a:pt x="23" y="1062"/>
                </a:lnTo>
                <a:lnTo>
                  <a:pt x="34" y="1096"/>
                </a:lnTo>
                <a:lnTo>
                  <a:pt x="68" y="1164"/>
                </a:lnTo>
                <a:lnTo>
                  <a:pt x="79" y="1198"/>
                </a:lnTo>
                <a:lnTo>
                  <a:pt x="125" y="1255"/>
                </a:lnTo>
                <a:lnTo>
                  <a:pt x="159" y="1300"/>
                </a:lnTo>
                <a:lnTo>
                  <a:pt x="215" y="1334"/>
                </a:lnTo>
                <a:lnTo>
                  <a:pt x="283" y="1368"/>
                </a:lnTo>
                <a:lnTo>
                  <a:pt x="328" y="1391"/>
                </a:lnTo>
                <a:lnTo>
                  <a:pt x="385" y="1424"/>
                </a:lnTo>
                <a:lnTo>
                  <a:pt x="442" y="1447"/>
                </a:lnTo>
                <a:lnTo>
                  <a:pt x="532" y="1481"/>
                </a:lnTo>
                <a:lnTo>
                  <a:pt x="645" y="1515"/>
                </a:lnTo>
                <a:lnTo>
                  <a:pt x="747" y="1549"/>
                </a:lnTo>
                <a:lnTo>
                  <a:pt x="872" y="1583"/>
                </a:lnTo>
                <a:lnTo>
                  <a:pt x="974" y="1594"/>
                </a:lnTo>
                <a:lnTo>
                  <a:pt x="1076" y="1617"/>
                </a:lnTo>
                <a:lnTo>
                  <a:pt x="1200" y="1640"/>
                </a:lnTo>
                <a:lnTo>
                  <a:pt x="1348" y="1674"/>
                </a:lnTo>
                <a:lnTo>
                  <a:pt x="1517" y="1730"/>
                </a:lnTo>
                <a:lnTo>
                  <a:pt x="1676" y="1775"/>
                </a:lnTo>
                <a:lnTo>
                  <a:pt x="1789" y="1809"/>
                </a:lnTo>
                <a:lnTo>
                  <a:pt x="1914" y="1832"/>
                </a:lnTo>
                <a:lnTo>
                  <a:pt x="2061" y="1855"/>
                </a:lnTo>
                <a:lnTo>
                  <a:pt x="2231" y="1877"/>
                </a:lnTo>
                <a:lnTo>
                  <a:pt x="2401" y="1889"/>
                </a:lnTo>
                <a:lnTo>
                  <a:pt x="2548" y="1900"/>
                </a:lnTo>
                <a:lnTo>
                  <a:pt x="2638" y="1900"/>
                </a:lnTo>
                <a:lnTo>
                  <a:pt x="2706" y="1900"/>
                </a:lnTo>
                <a:lnTo>
                  <a:pt x="2797" y="1877"/>
                </a:lnTo>
                <a:lnTo>
                  <a:pt x="2910" y="1866"/>
                </a:lnTo>
                <a:lnTo>
                  <a:pt x="3035" y="1843"/>
                </a:lnTo>
                <a:lnTo>
                  <a:pt x="3159" y="1843"/>
                </a:lnTo>
                <a:lnTo>
                  <a:pt x="3250" y="1832"/>
                </a:lnTo>
                <a:lnTo>
                  <a:pt x="3295" y="1821"/>
                </a:lnTo>
                <a:lnTo>
                  <a:pt x="3329" y="1798"/>
                </a:lnTo>
                <a:lnTo>
                  <a:pt x="3374" y="1775"/>
                </a:lnTo>
                <a:lnTo>
                  <a:pt x="3408" y="1753"/>
                </a:lnTo>
                <a:lnTo>
                  <a:pt x="3454" y="1719"/>
                </a:lnTo>
                <a:lnTo>
                  <a:pt x="3499" y="1707"/>
                </a:lnTo>
                <a:lnTo>
                  <a:pt x="3556" y="1696"/>
                </a:lnTo>
                <a:lnTo>
                  <a:pt x="3601" y="1685"/>
                </a:lnTo>
                <a:lnTo>
                  <a:pt x="3646" y="1662"/>
                </a:lnTo>
                <a:lnTo>
                  <a:pt x="3726" y="1640"/>
                </a:lnTo>
                <a:lnTo>
                  <a:pt x="3793" y="1617"/>
                </a:lnTo>
                <a:lnTo>
                  <a:pt x="3827" y="1606"/>
                </a:lnTo>
                <a:lnTo>
                  <a:pt x="3873" y="1583"/>
                </a:lnTo>
                <a:lnTo>
                  <a:pt x="3907" y="1549"/>
                </a:lnTo>
                <a:lnTo>
                  <a:pt x="3952" y="1515"/>
                </a:lnTo>
                <a:lnTo>
                  <a:pt x="3986" y="1504"/>
                </a:lnTo>
                <a:lnTo>
                  <a:pt x="4020" y="1481"/>
                </a:lnTo>
                <a:lnTo>
                  <a:pt x="4054" y="1481"/>
                </a:lnTo>
                <a:lnTo>
                  <a:pt x="4099" y="1458"/>
                </a:lnTo>
                <a:lnTo>
                  <a:pt x="4145" y="1436"/>
                </a:lnTo>
                <a:lnTo>
                  <a:pt x="4178" y="1424"/>
                </a:lnTo>
                <a:lnTo>
                  <a:pt x="4224" y="1402"/>
                </a:lnTo>
                <a:lnTo>
                  <a:pt x="4269" y="1368"/>
                </a:lnTo>
                <a:lnTo>
                  <a:pt x="4314" y="1345"/>
                </a:lnTo>
                <a:lnTo>
                  <a:pt x="4360" y="1323"/>
                </a:lnTo>
                <a:lnTo>
                  <a:pt x="4405" y="1289"/>
                </a:lnTo>
                <a:lnTo>
                  <a:pt x="4450" y="1255"/>
                </a:lnTo>
                <a:lnTo>
                  <a:pt x="4484" y="1221"/>
                </a:lnTo>
                <a:lnTo>
                  <a:pt x="4518" y="1187"/>
                </a:lnTo>
                <a:lnTo>
                  <a:pt x="4552" y="1164"/>
                </a:lnTo>
                <a:lnTo>
                  <a:pt x="4575" y="1130"/>
                </a:lnTo>
                <a:lnTo>
                  <a:pt x="4586" y="1096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71" name="Rectangle 51"/>
          <p:cNvSpPr>
            <a:spLocks noChangeArrowheads="1"/>
          </p:cNvSpPr>
          <p:nvPr/>
        </p:nvSpPr>
        <p:spPr bwMode="auto">
          <a:xfrm>
            <a:off x="754380" y="6819900"/>
            <a:ext cx="8549640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77190" indent="-377190" defTabSz="1005840">
              <a:buNone/>
            </a:pPr>
            <a:r>
              <a:rPr lang="en-US" altLang="en-US" sz="3520" kern="0">
                <a:solidFill>
                  <a:srgbClr val="000000"/>
                </a:solidFill>
              </a:rPr>
              <a:t>Path length is  </a:t>
            </a:r>
            <a:r>
              <a:rPr lang="en-US" altLang="en-US" sz="3520" kern="0">
                <a:solidFill>
                  <a:srgbClr val="FF0033"/>
                </a:solidFill>
              </a:rPr>
              <a:t>14</a:t>
            </a:r>
            <a:r>
              <a:rPr lang="en-US" altLang="en-US" sz="3520" kern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26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7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380" y="6316980"/>
            <a:ext cx="8549640" cy="33528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Another path from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chemeClr val="bg2"/>
                </a:solidFill>
              </a:rPr>
              <a:t> to </a:t>
            </a:r>
            <a:r>
              <a:rPr lang="en-US" altLang="en-US">
                <a:solidFill>
                  <a:schemeClr val="hlink"/>
                </a:solidFill>
              </a:rPr>
              <a:t>7</a:t>
            </a:r>
            <a:r>
              <a:rPr lang="en-US" alt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1599565" y="2216785"/>
            <a:ext cx="488950" cy="4889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1658938" y="219233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1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1599565" y="397700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1658938" y="395255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2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3611245" y="221678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3670618" y="219233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3</a:t>
            </a:r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3527425" y="397700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3586798" y="395255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4</a:t>
            </a: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5287645" y="297116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5347018" y="294671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7383145" y="188150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7442518" y="185705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6</a:t>
            </a:r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8808085" y="3977005"/>
            <a:ext cx="488950" cy="4889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8867458" y="395255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7</a:t>
            </a: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1844040" y="2712720"/>
            <a:ext cx="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2095500" y="4221480"/>
            <a:ext cx="14249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2095500" y="2461260"/>
            <a:ext cx="150876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2011680" y="2712720"/>
            <a:ext cx="16764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 flipH="1">
            <a:off x="2011680" y="2712720"/>
            <a:ext cx="1760220" cy="13411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4023360" y="2628900"/>
            <a:ext cx="134112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V="1">
            <a:off x="2095500" y="3215640"/>
            <a:ext cx="3185160" cy="922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 flipH="1">
            <a:off x="3939540" y="3467100"/>
            <a:ext cx="1424940" cy="6705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4023360" y="4221480"/>
            <a:ext cx="47777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>
            <a:off x="5783580" y="3299460"/>
            <a:ext cx="3101340" cy="7543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 flipV="1">
            <a:off x="4107180" y="2125980"/>
            <a:ext cx="3268980" cy="25146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>
            <a:off x="7795260" y="2293620"/>
            <a:ext cx="1257300" cy="1676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74" name="Freeform 30"/>
          <p:cNvSpPr>
            <a:spLocks/>
          </p:cNvSpPr>
          <p:nvPr/>
        </p:nvSpPr>
        <p:spPr bwMode="auto">
          <a:xfrm>
            <a:off x="876618" y="2545080"/>
            <a:ext cx="8010049" cy="3319622"/>
          </a:xfrm>
          <a:custGeom>
            <a:avLst/>
            <a:gdLst/>
            <a:ahLst/>
            <a:cxnLst>
              <a:cxn ang="0">
                <a:pos x="362" y="32"/>
              </a:cxn>
              <a:cxn ang="0">
                <a:pos x="272" y="89"/>
              </a:cxn>
              <a:cxn ang="0">
                <a:pos x="226" y="168"/>
              </a:cxn>
              <a:cxn ang="0">
                <a:pos x="193" y="236"/>
              </a:cxn>
              <a:cxn ang="0">
                <a:pos x="159" y="304"/>
              </a:cxn>
              <a:cxn ang="0">
                <a:pos x="125" y="372"/>
              </a:cxn>
              <a:cxn ang="0">
                <a:pos x="79" y="474"/>
              </a:cxn>
              <a:cxn ang="0">
                <a:pos x="45" y="564"/>
              </a:cxn>
              <a:cxn ang="0">
                <a:pos x="23" y="666"/>
              </a:cxn>
              <a:cxn ang="0">
                <a:pos x="11" y="757"/>
              </a:cxn>
              <a:cxn ang="0">
                <a:pos x="0" y="825"/>
              </a:cxn>
              <a:cxn ang="0">
                <a:pos x="0" y="893"/>
              </a:cxn>
              <a:cxn ang="0">
                <a:pos x="0" y="983"/>
              </a:cxn>
              <a:cxn ang="0">
                <a:pos x="23" y="1062"/>
              </a:cxn>
              <a:cxn ang="0">
                <a:pos x="68" y="1164"/>
              </a:cxn>
              <a:cxn ang="0">
                <a:pos x="125" y="1255"/>
              </a:cxn>
              <a:cxn ang="0">
                <a:pos x="215" y="1334"/>
              </a:cxn>
              <a:cxn ang="0">
                <a:pos x="328" y="1391"/>
              </a:cxn>
              <a:cxn ang="0">
                <a:pos x="442" y="1447"/>
              </a:cxn>
              <a:cxn ang="0">
                <a:pos x="645" y="1515"/>
              </a:cxn>
              <a:cxn ang="0">
                <a:pos x="872" y="1583"/>
              </a:cxn>
              <a:cxn ang="0">
                <a:pos x="1076" y="1617"/>
              </a:cxn>
              <a:cxn ang="0">
                <a:pos x="1348" y="1674"/>
              </a:cxn>
              <a:cxn ang="0">
                <a:pos x="1676" y="1775"/>
              </a:cxn>
              <a:cxn ang="0">
                <a:pos x="1914" y="1832"/>
              </a:cxn>
              <a:cxn ang="0">
                <a:pos x="2231" y="1877"/>
              </a:cxn>
              <a:cxn ang="0">
                <a:pos x="2548" y="1900"/>
              </a:cxn>
              <a:cxn ang="0">
                <a:pos x="2706" y="1900"/>
              </a:cxn>
              <a:cxn ang="0">
                <a:pos x="2910" y="1866"/>
              </a:cxn>
              <a:cxn ang="0">
                <a:pos x="3159" y="1843"/>
              </a:cxn>
              <a:cxn ang="0">
                <a:pos x="3295" y="1821"/>
              </a:cxn>
              <a:cxn ang="0">
                <a:pos x="3374" y="1775"/>
              </a:cxn>
              <a:cxn ang="0">
                <a:pos x="3454" y="1719"/>
              </a:cxn>
              <a:cxn ang="0">
                <a:pos x="3556" y="1696"/>
              </a:cxn>
              <a:cxn ang="0">
                <a:pos x="3646" y="1662"/>
              </a:cxn>
              <a:cxn ang="0">
                <a:pos x="3793" y="1617"/>
              </a:cxn>
              <a:cxn ang="0">
                <a:pos x="3873" y="1583"/>
              </a:cxn>
              <a:cxn ang="0">
                <a:pos x="3952" y="1515"/>
              </a:cxn>
              <a:cxn ang="0">
                <a:pos x="4020" y="1481"/>
              </a:cxn>
              <a:cxn ang="0">
                <a:pos x="4099" y="1458"/>
              </a:cxn>
              <a:cxn ang="0">
                <a:pos x="4178" y="1424"/>
              </a:cxn>
              <a:cxn ang="0">
                <a:pos x="4269" y="1368"/>
              </a:cxn>
              <a:cxn ang="0">
                <a:pos x="4360" y="1323"/>
              </a:cxn>
              <a:cxn ang="0">
                <a:pos x="4450" y="1255"/>
              </a:cxn>
              <a:cxn ang="0">
                <a:pos x="4518" y="1187"/>
              </a:cxn>
              <a:cxn ang="0">
                <a:pos x="4575" y="1130"/>
              </a:cxn>
            </a:cxnLst>
            <a:rect l="0" t="0" r="r" b="b"/>
            <a:pathLst>
              <a:path w="4587" h="1901">
                <a:moveTo>
                  <a:pt x="410" y="0"/>
                </a:moveTo>
                <a:lnTo>
                  <a:pt x="362" y="32"/>
                </a:lnTo>
                <a:lnTo>
                  <a:pt x="306" y="66"/>
                </a:lnTo>
                <a:lnTo>
                  <a:pt x="272" y="89"/>
                </a:lnTo>
                <a:lnTo>
                  <a:pt x="249" y="123"/>
                </a:lnTo>
                <a:lnTo>
                  <a:pt x="226" y="168"/>
                </a:lnTo>
                <a:lnTo>
                  <a:pt x="215" y="202"/>
                </a:lnTo>
                <a:lnTo>
                  <a:pt x="193" y="236"/>
                </a:lnTo>
                <a:lnTo>
                  <a:pt x="170" y="270"/>
                </a:lnTo>
                <a:lnTo>
                  <a:pt x="159" y="304"/>
                </a:lnTo>
                <a:lnTo>
                  <a:pt x="136" y="338"/>
                </a:lnTo>
                <a:lnTo>
                  <a:pt x="125" y="372"/>
                </a:lnTo>
                <a:lnTo>
                  <a:pt x="91" y="428"/>
                </a:lnTo>
                <a:lnTo>
                  <a:pt x="79" y="474"/>
                </a:lnTo>
                <a:lnTo>
                  <a:pt x="57" y="530"/>
                </a:lnTo>
                <a:lnTo>
                  <a:pt x="45" y="564"/>
                </a:lnTo>
                <a:lnTo>
                  <a:pt x="34" y="610"/>
                </a:lnTo>
                <a:lnTo>
                  <a:pt x="23" y="666"/>
                </a:lnTo>
                <a:lnTo>
                  <a:pt x="23" y="711"/>
                </a:lnTo>
                <a:lnTo>
                  <a:pt x="11" y="757"/>
                </a:lnTo>
                <a:lnTo>
                  <a:pt x="11" y="791"/>
                </a:lnTo>
                <a:lnTo>
                  <a:pt x="0" y="825"/>
                </a:lnTo>
                <a:lnTo>
                  <a:pt x="0" y="859"/>
                </a:lnTo>
                <a:lnTo>
                  <a:pt x="0" y="893"/>
                </a:lnTo>
                <a:lnTo>
                  <a:pt x="0" y="926"/>
                </a:lnTo>
                <a:lnTo>
                  <a:pt x="0" y="983"/>
                </a:lnTo>
                <a:lnTo>
                  <a:pt x="0" y="1017"/>
                </a:lnTo>
                <a:lnTo>
                  <a:pt x="23" y="1062"/>
                </a:lnTo>
                <a:lnTo>
                  <a:pt x="34" y="1096"/>
                </a:lnTo>
                <a:lnTo>
                  <a:pt x="68" y="1164"/>
                </a:lnTo>
                <a:lnTo>
                  <a:pt x="79" y="1198"/>
                </a:lnTo>
                <a:lnTo>
                  <a:pt x="125" y="1255"/>
                </a:lnTo>
                <a:lnTo>
                  <a:pt x="159" y="1300"/>
                </a:lnTo>
                <a:lnTo>
                  <a:pt x="215" y="1334"/>
                </a:lnTo>
                <a:lnTo>
                  <a:pt x="283" y="1368"/>
                </a:lnTo>
                <a:lnTo>
                  <a:pt x="328" y="1391"/>
                </a:lnTo>
                <a:lnTo>
                  <a:pt x="385" y="1424"/>
                </a:lnTo>
                <a:lnTo>
                  <a:pt x="442" y="1447"/>
                </a:lnTo>
                <a:lnTo>
                  <a:pt x="532" y="1481"/>
                </a:lnTo>
                <a:lnTo>
                  <a:pt x="645" y="1515"/>
                </a:lnTo>
                <a:lnTo>
                  <a:pt x="747" y="1549"/>
                </a:lnTo>
                <a:lnTo>
                  <a:pt x="872" y="1583"/>
                </a:lnTo>
                <a:lnTo>
                  <a:pt x="974" y="1594"/>
                </a:lnTo>
                <a:lnTo>
                  <a:pt x="1076" y="1617"/>
                </a:lnTo>
                <a:lnTo>
                  <a:pt x="1200" y="1640"/>
                </a:lnTo>
                <a:lnTo>
                  <a:pt x="1348" y="1674"/>
                </a:lnTo>
                <a:lnTo>
                  <a:pt x="1517" y="1730"/>
                </a:lnTo>
                <a:lnTo>
                  <a:pt x="1676" y="1775"/>
                </a:lnTo>
                <a:lnTo>
                  <a:pt x="1789" y="1809"/>
                </a:lnTo>
                <a:lnTo>
                  <a:pt x="1914" y="1832"/>
                </a:lnTo>
                <a:lnTo>
                  <a:pt x="2061" y="1855"/>
                </a:lnTo>
                <a:lnTo>
                  <a:pt x="2231" y="1877"/>
                </a:lnTo>
                <a:lnTo>
                  <a:pt x="2401" y="1889"/>
                </a:lnTo>
                <a:lnTo>
                  <a:pt x="2548" y="1900"/>
                </a:lnTo>
                <a:lnTo>
                  <a:pt x="2638" y="1900"/>
                </a:lnTo>
                <a:lnTo>
                  <a:pt x="2706" y="1900"/>
                </a:lnTo>
                <a:lnTo>
                  <a:pt x="2797" y="1877"/>
                </a:lnTo>
                <a:lnTo>
                  <a:pt x="2910" y="1866"/>
                </a:lnTo>
                <a:lnTo>
                  <a:pt x="3035" y="1843"/>
                </a:lnTo>
                <a:lnTo>
                  <a:pt x="3159" y="1843"/>
                </a:lnTo>
                <a:lnTo>
                  <a:pt x="3250" y="1832"/>
                </a:lnTo>
                <a:lnTo>
                  <a:pt x="3295" y="1821"/>
                </a:lnTo>
                <a:lnTo>
                  <a:pt x="3329" y="1798"/>
                </a:lnTo>
                <a:lnTo>
                  <a:pt x="3374" y="1775"/>
                </a:lnTo>
                <a:lnTo>
                  <a:pt x="3408" y="1753"/>
                </a:lnTo>
                <a:lnTo>
                  <a:pt x="3454" y="1719"/>
                </a:lnTo>
                <a:lnTo>
                  <a:pt x="3499" y="1707"/>
                </a:lnTo>
                <a:lnTo>
                  <a:pt x="3556" y="1696"/>
                </a:lnTo>
                <a:lnTo>
                  <a:pt x="3601" y="1685"/>
                </a:lnTo>
                <a:lnTo>
                  <a:pt x="3646" y="1662"/>
                </a:lnTo>
                <a:lnTo>
                  <a:pt x="3726" y="1640"/>
                </a:lnTo>
                <a:lnTo>
                  <a:pt x="3793" y="1617"/>
                </a:lnTo>
                <a:lnTo>
                  <a:pt x="3827" y="1606"/>
                </a:lnTo>
                <a:lnTo>
                  <a:pt x="3873" y="1583"/>
                </a:lnTo>
                <a:lnTo>
                  <a:pt x="3907" y="1549"/>
                </a:lnTo>
                <a:lnTo>
                  <a:pt x="3952" y="1515"/>
                </a:lnTo>
                <a:lnTo>
                  <a:pt x="3986" y="1504"/>
                </a:lnTo>
                <a:lnTo>
                  <a:pt x="4020" y="1481"/>
                </a:lnTo>
                <a:lnTo>
                  <a:pt x="4054" y="1481"/>
                </a:lnTo>
                <a:lnTo>
                  <a:pt x="4099" y="1458"/>
                </a:lnTo>
                <a:lnTo>
                  <a:pt x="4145" y="1436"/>
                </a:lnTo>
                <a:lnTo>
                  <a:pt x="4178" y="1424"/>
                </a:lnTo>
                <a:lnTo>
                  <a:pt x="4224" y="1402"/>
                </a:lnTo>
                <a:lnTo>
                  <a:pt x="4269" y="1368"/>
                </a:lnTo>
                <a:lnTo>
                  <a:pt x="4314" y="1345"/>
                </a:lnTo>
                <a:lnTo>
                  <a:pt x="4360" y="1323"/>
                </a:lnTo>
                <a:lnTo>
                  <a:pt x="4405" y="1289"/>
                </a:lnTo>
                <a:lnTo>
                  <a:pt x="4450" y="1255"/>
                </a:lnTo>
                <a:lnTo>
                  <a:pt x="4484" y="1221"/>
                </a:lnTo>
                <a:lnTo>
                  <a:pt x="4518" y="1187"/>
                </a:lnTo>
                <a:lnTo>
                  <a:pt x="4552" y="1164"/>
                </a:lnTo>
                <a:lnTo>
                  <a:pt x="4575" y="1130"/>
                </a:lnTo>
                <a:lnTo>
                  <a:pt x="4586" y="10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2514600" y="195834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95264" name="Rectangle 32"/>
          <p:cNvSpPr>
            <a:spLocks noChangeArrowheads="1"/>
          </p:cNvSpPr>
          <p:nvPr/>
        </p:nvSpPr>
        <p:spPr bwMode="auto">
          <a:xfrm>
            <a:off x="1508760" y="296418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6</a:t>
            </a:r>
          </a:p>
        </p:txBody>
      </p:sp>
      <p:sp>
        <p:nvSpPr>
          <p:cNvPr id="95265" name="Rectangle 33"/>
          <p:cNvSpPr>
            <a:spLocks noChangeArrowheads="1"/>
          </p:cNvSpPr>
          <p:nvPr/>
        </p:nvSpPr>
        <p:spPr bwMode="auto">
          <a:xfrm>
            <a:off x="2346960" y="2628901"/>
            <a:ext cx="67056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16</a:t>
            </a:r>
          </a:p>
        </p:txBody>
      </p:sp>
      <p:sp>
        <p:nvSpPr>
          <p:cNvPr id="95266" name="Rectangle 34"/>
          <p:cNvSpPr>
            <a:spLocks noChangeArrowheads="1"/>
          </p:cNvSpPr>
          <p:nvPr/>
        </p:nvSpPr>
        <p:spPr bwMode="auto">
          <a:xfrm>
            <a:off x="3352800" y="288036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7</a:t>
            </a:r>
          </a:p>
        </p:txBody>
      </p:sp>
      <p:sp>
        <p:nvSpPr>
          <p:cNvPr id="95267" name="Rectangle 35"/>
          <p:cNvSpPr>
            <a:spLocks noChangeArrowheads="1"/>
          </p:cNvSpPr>
          <p:nvPr/>
        </p:nvSpPr>
        <p:spPr bwMode="auto">
          <a:xfrm>
            <a:off x="5280660" y="170688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8</a:t>
            </a:r>
          </a:p>
        </p:txBody>
      </p:sp>
      <p:sp>
        <p:nvSpPr>
          <p:cNvPr id="95268" name="Rectangle 36"/>
          <p:cNvSpPr>
            <a:spLocks noChangeArrowheads="1"/>
          </p:cNvSpPr>
          <p:nvPr/>
        </p:nvSpPr>
        <p:spPr bwMode="auto">
          <a:xfrm>
            <a:off x="6789420" y="2964181"/>
            <a:ext cx="67056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10</a:t>
            </a:r>
          </a:p>
        </p:txBody>
      </p:sp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4610100" y="237744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95270" name="Rectangle 38"/>
          <p:cNvSpPr>
            <a:spLocks noChangeArrowheads="1"/>
          </p:cNvSpPr>
          <p:nvPr/>
        </p:nvSpPr>
        <p:spPr bwMode="auto">
          <a:xfrm>
            <a:off x="4526280" y="5311141"/>
            <a:ext cx="67056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14</a:t>
            </a:r>
          </a:p>
        </p:txBody>
      </p:sp>
      <p:sp>
        <p:nvSpPr>
          <p:cNvPr id="95271" name="Rectangle 39"/>
          <p:cNvSpPr>
            <a:spLocks noChangeArrowheads="1"/>
          </p:cNvSpPr>
          <p:nvPr/>
        </p:nvSpPr>
        <p:spPr bwMode="auto">
          <a:xfrm>
            <a:off x="4274820" y="296418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95272" name="Rectangle 40"/>
          <p:cNvSpPr>
            <a:spLocks noChangeArrowheads="1"/>
          </p:cNvSpPr>
          <p:nvPr/>
        </p:nvSpPr>
        <p:spPr bwMode="auto">
          <a:xfrm>
            <a:off x="5029200" y="346710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95273" name="Rectangle 41"/>
          <p:cNvSpPr>
            <a:spLocks noChangeArrowheads="1"/>
          </p:cNvSpPr>
          <p:nvPr/>
        </p:nvSpPr>
        <p:spPr bwMode="auto">
          <a:xfrm>
            <a:off x="2430780" y="413766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95274" name="Rectangle 42"/>
          <p:cNvSpPr>
            <a:spLocks noChangeArrowheads="1"/>
          </p:cNvSpPr>
          <p:nvPr/>
        </p:nvSpPr>
        <p:spPr bwMode="auto">
          <a:xfrm>
            <a:off x="5951220" y="413766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95275" name="Rectangle 43"/>
          <p:cNvSpPr>
            <a:spLocks noChangeArrowheads="1"/>
          </p:cNvSpPr>
          <p:nvPr/>
        </p:nvSpPr>
        <p:spPr bwMode="auto">
          <a:xfrm>
            <a:off x="8298180" y="254508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754380" y="6819900"/>
            <a:ext cx="8549640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77190" indent="-377190" defTabSz="1005840">
              <a:buNone/>
            </a:pPr>
            <a:r>
              <a:rPr lang="en-US" altLang="en-US" sz="3520" kern="0">
                <a:solidFill>
                  <a:srgbClr val="000000"/>
                </a:solidFill>
              </a:rPr>
              <a:t>Path length is  </a:t>
            </a:r>
            <a:r>
              <a:rPr lang="en-US" altLang="en-US" sz="3520" kern="0">
                <a:solidFill>
                  <a:srgbClr val="FF0033"/>
                </a:solidFill>
              </a:rPr>
              <a:t>11</a:t>
            </a:r>
            <a:r>
              <a:rPr lang="en-US" altLang="en-US" sz="3520" kern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82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7795260" y="2293620"/>
            <a:ext cx="12573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 flipV="1">
            <a:off x="4107180" y="2125980"/>
            <a:ext cx="3268980" cy="2514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2095500" y="2461260"/>
            <a:ext cx="15087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Shortest 1 To 7 Path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2095500" y="2461260"/>
            <a:ext cx="150876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1599565" y="2216785"/>
            <a:ext cx="488950" cy="4889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1658938" y="219233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1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1599565" y="397700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1658938" y="395255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2</a:t>
            </a:r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3611245" y="221678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3670618" y="219233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3</a:t>
            </a:r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3527425" y="397700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3586798" y="395255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4</a:t>
            </a:r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5287645" y="297116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5347018" y="294671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7383145" y="188150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7442518" y="185705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6</a:t>
            </a:r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8808085" y="3977005"/>
            <a:ext cx="488950" cy="4889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8867458" y="395255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7</a:t>
            </a:r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1844040" y="2712720"/>
            <a:ext cx="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2095500" y="4221480"/>
            <a:ext cx="14249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2011680" y="2712720"/>
            <a:ext cx="16764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H="1">
            <a:off x="2011680" y="2712720"/>
            <a:ext cx="1760220" cy="13411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4023360" y="2628900"/>
            <a:ext cx="134112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 flipV="1">
            <a:off x="2095500" y="3215640"/>
            <a:ext cx="3185160" cy="922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 flipH="1">
            <a:off x="3939540" y="3467100"/>
            <a:ext cx="1424940" cy="6705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>
            <a:off x="4023360" y="4221480"/>
            <a:ext cx="47777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5783580" y="3299460"/>
            <a:ext cx="3101340" cy="7543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46" name="Freeform 30"/>
          <p:cNvSpPr>
            <a:spLocks/>
          </p:cNvSpPr>
          <p:nvPr/>
        </p:nvSpPr>
        <p:spPr bwMode="auto">
          <a:xfrm>
            <a:off x="876618" y="2545080"/>
            <a:ext cx="8010049" cy="3319622"/>
          </a:xfrm>
          <a:custGeom>
            <a:avLst/>
            <a:gdLst/>
            <a:ahLst/>
            <a:cxnLst>
              <a:cxn ang="0">
                <a:pos x="362" y="32"/>
              </a:cxn>
              <a:cxn ang="0">
                <a:pos x="272" y="89"/>
              </a:cxn>
              <a:cxn ang="0">
                <a:pos x="226" y="168"/>
              </a:cxn>
              <a:cxn ang="0">
                <a:pos x="193" y="236"/>
              </a:cxn>
              <a:cxn ang="0">
                <a:pos x="159" y="304"/>
              </a:cxn>
              <a:cxn ang="0">
                <a:pos x="125" y="372"/>
              </a:cxn>
              <a:cxn ang="0">
                <a:pos x="79" y="474"/>
              </a:cxn>
              <a:cxn ang="0">
                <a:pos x="45" y="564"/>
              </a:cxn>
              <a:cxn ang="0">
                <a:pos x="23" y="666"/>
              </a:cxn>
              <a:cxn ang="0">
                <a:pos x="11" y="757"/>
              </a:cxn>
              <a:cxn ang="0">
                <a:pos x="0" y="825"/>
              </a:cxn>
              <a:cxn ang="0">
                <a:pos x="0" y="893"/>
              </a:cxn>
              <a:cxn ang="0">
                <a:pos x="0" y="983"/>
              </a:cxn>
              <a:cxn ang="0">
                <a:pos x="23" y="1062"/>
              </a:cxn>
              <a:cxn ang="0">
                <a:pos x="68" y="1164"/>
              </a:cxn>
              <a:cxn ang="0">
                <a:pos x="125" y="1255"/>
              </a:cxn>
              <a:cxn ang="0">
                <a:pos x="215" y="1334"/>
              </a:cxn>
              <a:cxn ang="0">
                <a:pos x="328" y="1391"/>
              </a:cxn>
              <a:cxn ang="0">
                <a:pos x="442" y="1447"/>
              </a:cxn>
              <a:cxn ang="0">
                <a:pos x="645" y="1515"/>
              </a:cxn>
              <a:cxn ang="0">
                <a:pos x="872" y="1583"/>
              </a:cxn>
              <a:cxn ang="0">
                <a:pos x="1076" y="1617"/>
              </a:cxn>
              <a:cxn ang="0">
                <a:pos x="1348" y="1674"/>
              </a:cxn>
              <a:cxn ang="0">
                <a:pos x="1676" y="1775"/>
              </a:cxn>
              <a:cxn ang="0">
                <a:pos x="1914" y="1832"/>
              </a:cxn>
              <a:cxn ang="0">
                <a:pos x="2231" y="1877"/>
              </a:cxn>
              <a:cxn ang="0">
                <a:pos x="2548" y="1900"/>
              </a:cxn>
              <a:cxn ang="0">
                <a:pos x="2706" y="1900"/>
              </a:cxn>
              <a:cxn ang="0">
                <a:pos x="2910" y="1866"/>
              </a:cxn>
              <a:cxn ang="0">
                <a:pos x="3159" y="1843"/>
              </a:cxn>
              <a:cxn ang="0">
                <a:pos x="3295" y="1821"/>
              </a:cxn>
              <a:cxn ang="0">
                <a:pos x="3374" y="1775"/>
              </a:cxn>
              <a:cxn ang="0">
                <a:pos x="3454" y="1719"/>
              </a:cxn>
              <a:cxn ang="0">
                <a:pos x="3556" y="1696"/>
              </a:cxn>
              <a:cxn ang="0">
                <a:pos x="3646" y="1662"/>
              </a:cxn>
              <a:cxn ang="0">
                <a:pos x="3793" y="1617"/>
              </a:cxn>
              <a:cxn ang="0">
                <a:pos x="3873" y="1583"/>
              </a:cxn>
              <a:cxn ang="0">
                <a:pos x="3952" y="1515"/>
              </a:cxn>
              <a:cxn ang="0">
                <a:pos x="4020" y="1481"/>
              </a:cxn>
              <a:cxn ang="0">
                <a:pos x="4099" y="1458"/>
              </a:cxn>
              <a:cxn ang="0">
                <a:pos x="4178" y="1424"/>
              </a:cxn>
              <a:cxn ang="0">
                <a:pos x="4269" y="1368"/>
              </a:cxn>
              <a:cxn ang="0">
                <a:pos x="4360" y="1323"/>
              </a:cxn>
              <a:cxn ang="0">
                <a:pos x="4450" y="1255"/>
              </a:cxn>
              <a:cxn ang="0">
                <a:pos x="4518" y="1187"/>
              </a:cxn>
              <a:cxn ang="0">
                <a:pos x="4575" y="1130"/>
              </a:cxn>
            </a:cxnLst>
            <a:rect l="0" t="0" r="r" b="b"/>
            <a:pathLst>
              <a:path w="4587" h="1901">
                <a:moveTo>
                  <a:pt x="410" y="0"/>
                </a:moveTo>
                <a:lnTo>
                  <a:pt x="362" y="32"/>
                </a:lnTo>
                <a:lnTo>
                  <a:pt x="306" y="66"/>
                </a:lnTo>
                <a:lnTo>
                  <a:pt x="272" y="89"/>
                </a:lnTo>
                <a:lnTo>
                  <a:pt x="249" y="123"/>
                </a:lnTo>
                <a:lnTo>
                  <a:pt x="226" y="168"/>
                </a:lnTo>
                <a:lnTo>
                  <a:pt x="215" y="202"/>
                </a:lnTo>
                <a:lnTo>
                  <a:pt x="193" y="236"/>
                </a:lnTo>
                <a:lnTo>
                  <a:pt x="170" y="270"/>
                </a:lnTo>
                <a:lnTo>
                  <a:pt x="159" y="304"/>
                </a:lnTo>
                <a:lnTo>
                  <a:pt x="136" y="338"/>
                </a:lnTo>
                <a:lnTo>
                  <a:pt x="125" y="372"/>
                </a:lnTo>
                <a:lnTo>
                  <a:pt x="91" y="428"/>
                </a:lnTo>
                <a:lnTo>
                  <a:pt x="79" y="474"/>
                </a:lnTo>
                <a:lnTo>
                  <a:pt x="57" y="530"/>
                </a:lnTo>
                <a:lnTo>
                  <a:pt x="45" y="564"/>
                </a:lnTo>
                <a:lnTo>
                  <a:pt x="34" y="610"/>
                </a:lnTo>
                <a:lnTo>
                  <a:pt x="23" y="666"/>
                </a:lnTo>
                <a:lnTo>
                  <a:pt x="23" y="711"/>
                </a:lnTo>
                <a:lnTo>
                  <a:pt x="11" y="757"/>
                </a:lnTo>
                <a:lnTo>
                  <a:pt x="11" y="791"/>
                </a:lnTo>
                <a:lnTo>
                  <a:pt x="0" y="825"/>
                </a:lnTo>
                <a:lnTo>
                  <a:pt x="0" y="859"/>
                </a:lnTo>
                <a:lnTo>
                  <a:pt x="0" y="893"/>
                </a:lnTo>
                <a:lnTo>
                  <a:pt x="0" y="926"/>
                </a:lnTo>
                <a:lnTo>
                  <a:pt x="0" y="983"/>
                </a:lnTo>
                <a:lnTo>
                  <a:pt x="0" y="1017"/>
                </a:lnTo>
                <a:lnTo>
                  <a:pt x="23" y="1062"/>
                </a:lnTo>
                <a:lnTo>
                  <a:pt x="34" y="1096"/>
                </a:lnTo>
                <a:lnTo>
                  <a:pt x="68" y="1164"/>
                </a:lnTo>
                <a:lnTo>
                  <a:pt x="79" y="1198"/>
                </a:lnTo>
                <a:lnTo>
                  <a:pt x="125" y="1255"/>
                </a:lnTo>
                <a:lnTo>
                  <a:pt x="159" y="1300"/>
                </a:lnTo>
                <a:lnTo>
                  <a:pt x="215" y="1334"/>
                </a:lnTo>
                <a:lnTo>
                  <a:pt x="283" y="1368"/>
                </a:lnTo>
                <a:lnTo>
                  <a:pt x="328" y="1391"/>
                </a:lnTo>
                <a:lnTo>
                  <a:pt x="385" y="1424"/>
                </a:lnTo>
                <a:lnTo>
                  <a:pt x="442" y="1447"/>
                </a:lnTo>
                <a:lnTo>
                  <a:pt x="532" y="1481"/>
                </a:lnTo>
                <a:lnTo>
                  <a:pt x="645" y="1515"/>
                </a:lnTo>
                <a:lnTo>
                  <a:pt x="747" y="1549"/>
                </a:lnTo>
                <a:lnTo>
                  <a:pt x="872" y="1583"/>
                </a:lnTo>
                <a:lnTo>
                  <a:pt x="974" y="1594"/>
                </a:lnTo>
                <a:lnTo>
                  <a:pt x="1076" y="1617"/>
                </a:lnTo>
                <a:lnTo>
                  <a:pt x="1200" y="1640"/>
                </a:lnTo>
                <a:lnTo>
                  <a:pt x="1348" y="1674"/>
                </a:lnTo>
                <a:lnTo>
                  <a:pt x="1517" y="1730"/>
                </a:lnTo>
                <a:lnTo>
                  <a:pt x="1676" y="1775"/>
                </a:lnTo>
                <a:lnTo>
                  <a:pt x="1789" y="1809"/>
                </a:lnTo>
                <a:lnTo>
                  <a:pt x="1914" y="1832"/>
                </a:lnTo>
                <a:lnTo>
                  <a:pt x="2061" y="1855"/>
                </a:lnTo>
                <a:lnTo>
                  <a:pt x="2231" y="1877"/>
                </a:lnTo>
                <a:lnTo>
                  <a:pt x="2401" y="1889"/>
                </a:lnTo>
                <a:lnTo>
                  <a:pt x="2548" y="1900"/>
                </a:lnTo>
                <a:lnTo>
                  <a:pt x="2638" y="1900"/>
                </a:lnTo>
                <a:lnTo>
                  <a:pt x="2706" y="1900"/>
                </a:lnTo>
                <a:lnTo>
                  <a:pt x="2797" y="1877"/>
                </a:lnTo>
                <a:lnTo>
                  <a:pt x="2910" y="1866"/>
                </a:lnTo>
                <a:lnTo>
                  <a:pt x="3035" y="1843"/>
                </a:lnTo>
                <a:lnTo>
                  <a:pt x="3159" y="1843"/>
                </a:lnTo>
                <a:lnTo>
                  <a:pt x="3250" y="1832"/>
                </a:lnTo>
                <a:lnTo>
                  <a:pt x="3295" y="1821"/>
                </a:lnTo>
                <a:lnTo>
                  <a:pt x="3329" y="1798"/>
                </a:lnTo>
                <a:lnTo>
                  <a:pt x="3374" y="1775"/>
                </a:lnTo>
                <a:lnTo>
                  <a:pt x="3408" y="1753"/>
                </a:lnTo>
                <a:lnTo>
                  <a:pt x="3454" y="1719"/>
                </a:lnTo>
                <a:lnTo>
                  <a:pt x="3499" y="1707"/>
                </a:lnTo>
                <a:lnTo>
                  <a:pt x="3556" y="1696"/>
                </a:lnTo>
                <a:lnTo>
                  <a:pt x="3601" y="1685"/>
                </a:lnTo>
                <a:lnTo>
                  <a:pt x="3646" y="1662"/>
                </a:lnTo>
                <a:lnTo>
                  <a:pt x="3726" y="1640"/>
                </a:lnTo>
                <a:lnTo>
                  <a:pt x="3793" y="1617"/>
                </a:lnTo>
                <a:lnTo>
                  <a:pt x="3827" y="1606"/>
                </a:lnTo>
                <a:lnTo>
                  <a:pt x="3873" y="1583"/>
                </a:lnTo>
                <a:lnTo>
                  <a:pt x="3907" y="1549"/>
                </a:lnTo>
                <a:lnTo>
                  <a:pt x="3952" y="1515"/>
                </a:lnTo>
                <a:lnTo>
                  <a:pt x="3986" y="1504"/>
                </a:lnTo>
                <a:lnTo>
                  <a:pt x="4020" y="1481"/>
                </a:lnTo>
                <a:lnTo>
                  <a:pt x="4054" y="1481"/>
                </a:lnTo>
                <a:lnTo>
                  <a:pt x="4099" y="1458"/>
                </a:lnTo>
                <a:lnTo>
                  <a:pt x="4145" y="1436"/>
                </a:lnTo>
                <a:lnTo>
                  <a:pt x="4178" y="1424"/>
                </a:lnTo>
                <a:lnTo>
                  <a:pt x="4224" y="1402"/>
                </a:lnTo>
                <a:lnTo>
                  <a:pt x="4269" y="1368"/>
                </a:lnTo>
                <a:lnTo>
                  <a:pt x="4314" y="1345"/>
                </a:lnTo>
                <a:lnTo>
                  <a:pt x="4360" y="1323"/>
                </a:lnTo>
                <a:lnTo>
                  <a:pt x="4405" y="1289"/>
                </a:lnTo>
                <a:lnTo>
                  <a:pt x="4450" y="1255"/>
                </a:lnTo>
                <a:lnTo>
                  <a:pt x="4484" y="1221"/>
                </a:lnTo>
                <a:lnTo>
                  <a:pt x="4518" y="1187"/>
                </a:lnTo>
                <a:lnTo>
                  <a:pt x="4552" y="1164"/>
                </a:lnTo>
                <a:lnTo>
                  <a:pt x="4575" y="1130"/>
                </a:lnTo>
                <a:lnTo>
                  <a:pt x="4586" y="10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335" name="Rectangle 31"/>
          <p:cNvSpPr>
            <a:spLocks noChangeArrowheads="1"/>
          </p:cNvSpPr>
          <p:nvPr/>
        </p:nvSpPr>
        <p:spPr bwMode="auto">
          <a:xfrm>
            <a:off x="2514600" y="195834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98336" name="Rectangle 32"/>
          <p:cNvSpPr>
            <a:spLocks noChangeArrowheads="1"/>
          </p:cNvSpPr>
          <p:nvPr/>
        </p:nvSpPr>
        <p:spPr bwMode="auto">
          <a:xfrm>
            <a:off x="1508760" y="296418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6</a:t>
            </a:r>
          </a:p>
        </p:txBody>
      </p:sp>
      <p:sp>
        <p:nvSpPr>
          <p:cNvPr id="98337" name="Rectangle 33"/>
          <p:cNvSpPr>
            <a:spLocks noChangeArrowheads="1"/>
          </p:cNvSpPr>
          <p:nvPr/>
        </p:nvSpPr>
        <p:spPr bwMode="auto">
          <a:xfrm>
            <a:off x="2346960" y="2628901"/>
            <a:ext cx="67056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16</a:t>
            </a:r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3352800" y="288036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7</a:t>
            </a:r>
          </a:p>
        </p:txBody>
      </p:sp>
      <p:sp>
        <p:nvSpPr>
          <p:cNvPr id="98339" name="Rectangle 35"/>
          <p:cNvSpPr>
            <a:spLocks noChangeArrowheads="1"/>
          </p:cNvSpPr>
          <p:nvPr/>
        </p:nvSpPr>
        <p:spPr bwMode="auto">
          <a:xfrm>
            <a:off x="5280660" y="170688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8</a:t>
            </a: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6789420" y="2964181"/>
            <a:ext cx="67056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10</a:t>
            </a: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4610100" y="237744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4526280" y="5311141"/>
            <a:ext cx="67056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14</a:t>
            </a:r>
          </a:p>
        </p:txBody>
      </p:sp>
      <p:sp>
        <p:nvSpPr>
          <p:cNvPr id="98343" name="Rectangle 39"/>
          <p:cNvSpPr>
            <a:spLocks noChangeArrowheads="1"/>
          </p:cNvSpPr>
          <p:nvPr/>
        </p:nvSpPr>
        <p:spPr bwMode="auto">
          <a:xfrm>
            <a:off x="4274820" y="296418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5029200" y="346710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2430780" y="413766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98346" name="Rectangle 42"/>
          <p:cNvSpPr>
            <a:spLocks noChangeArrowheads="1"/>
          </p:cNvSpPr>
          <p:nvPr/>
        </p:nvSpPr>
        <p:spPr bwMode="auto">
          <a:xfrm>
            <a:off x="5951220" y="413766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98347" name="Rectangle 43"/>
          <p:cNvSpPr>
            <a:spLocks noChangeArrowheads="1"/>
          </p:cNvSpPr>
          <p:nvPr/>
        </p:nvSpPr>
        <p:spPr bwMode="auto">
          <a:xfrm>
            <a:off x="8298180" y="254508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9260" name="Line 44"/>
          <p:cNvSpPr>
            <a:spLocks noChangeShapeType="1"/>
          </p:cNvSpPr>
          <p:nvPr/>
        </p:nvSpPr>
        <p:spPr bwMode="auto">
          <a:xfrm>
            <a:off x="4023360" y="2628900"/>
            <a:ext cx="1341120" cy="4191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61" name="Line 45"/>
          <p:cNvSpPr>
            <a:spLocks noChangeShapeType="1"/>
          </p:cNvSpPr>
          <p:nvPr/>
        </p:nvSpPr>
        <p:spPr bwMode="auto">
          <a:xfrm flipH="1">
            <a:off x="3939540" y="3467100"/>
            <a:ext cx="1424940" cy="67056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62" name="Line 46"/>
          <p:cNvSpPr>
            <a:spLocks noChangeShapeType="1"/>
          </p:cNvSpPr>
          <p:nvPr/>
        </p:nvSpPr>
        <p:spPr bwMode="auto">
          <a:xfrm>
            <a:off x="4023360" y="4221480"/>
            <a:ext cx="477774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63" name="Rectangle 47"/>
          <p:cNvSpPr>
            <a:spLocks noChangeArrowheads="1"/>
          </p:cNvSpPr>
          <p:nvPr/>
        </p:nvSpPr>
        <p:spPr bwMode="auto">
          <a:xfrm>
            <a:off x="754380" y="6316980"/>
            <a:ext cx="854964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77190" indent="-377190" defTabSz="1005840">
              <a:buNone/>
            </a:pPr>
            <a:r>
              <a:rPr lang="en-US" altLang="en-US" sz="3520" kern="0">
                <a:solidFill>
                  <a:srgbClr val="000000"/>
                </a:solidFill>
              </a:rPr>
              <a:t>Path length is  </a:t>
            </a:r>
            <a:r>
              <a:rPr lang="en-US" altLang="en-US" sz="3520" kern="0">
                <a:solidFill>
                  <a:srgbClr val="FF0033"/>
                </a:solidFill>
              </a:rPr>
              <a:t>12</a:t>
            </a:r>
            <a:r>
              <a:rPr lang="en-US" altLang="en-US" sz="3520" kern="0">
                <a:solidFill>
                  <a:srgbClr val="000000"/>
                </a:solidFill>
              </a:rPr>
              <a:t>. </a:t>
            </a:r>
          </a:p>
          <a:p>
            <a:pPr marL="377190" indent="-377190" defTabSz="1005840">
              <a:buNone/>
            </a:pPr>
            <a:r>
              <a:rPr lang="en-US" altLang="en-US" sz="3520" kern="0">
                <a:solidFill>
                  <a:srgbClr val="000000"/>
                </a:solidFill>
              </a:rPr>
              <a:t>Not shortest path. Algorithm doesn’t work!</a:t>
            </a:r>
          </a:p>
          <a:p>
            <a:pPr marL="377190" indent="-377190" defTabSz="1005840">
              <a:buNone/>
            </a:pPr>
            <a:endParaRPr lang="en-US" altLang="en-US" sz="3520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technique: </a:t>
            </a:r>
            <a:r>
              <a:rPr lang="en-GB" i="1" dirty="0"/>
              <a:t>Does it work?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441" y="1438303"/>
            <a:ext cx="8549640" cy="4663440"/>
          </a:xfrm>
        </p:spPr>
        <p:txBody>
          <a:bodyPr/>
          <a:lstStyle/>
          <a:p>
            <a:r>
              <a:rPr lang="en-GB" sz="2800" dirty="0"/>
              <a:t>There are problems for which a sequence of locally optimal choices does yield an optimal solution for every instance of the problem in question. </a:t>
            </a:r>
          </a:p>
          <a:p>
            <a:r>
              <a:rPr lang="en-GB" sz="2800" dirty="0"/>
              <a:t>However, there are others for which this is not the case (</a:t>
            </a:r>
            <a:r>
              <a:rPr lang="en-GB" sz="2800" i="1" dirty="0"/>
              <a:t>single source single destination shortest path…</a:t>
            </a:r>
            <a:r>
              <a:rPr lang="en-GB" sz="2800" dirty="0"/>
              <a:t>)</a:t>
            </a:r>
          </a:p>
          <a:p>
            <a:r>
              <a:rPr lang="en-GB" sz="2800" dirty="0"/>
              <a:t>For such problems, a greedy algorithm can still be of value if we are interested in or have to be satisfied with an approximate solution. </a:t>
            </a:r>
          </a:p>
          <a:p>
            <a:r>
              <a:rPr lang="en-GB" sz="2800" i="1" dirty="0"/>
              <a:t>…but it  works for the following algorithm (Dijkstra’s)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427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25239"/>
            <a:ext cx="10058400" cy="7321923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225239"/>
            <a:ext cx="10058400" cy="7321923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673100" y="2752166"/>
            <a:ext cx="2527300" cy="3069292"/>
          </a:xfrm>
          <a:custGeom>
            <a:avLst/>
            <a:gdLst>
              <a:gd name="connsiteX0" fmla="*/ 0 w 2527300"/>
              <a:gd name="connsiteY0" fmla="*/ 3162300 h 3162300"/>
              <a:gd name="connsiteX1" fmla="*/ 2527300 w 2527300"/>
              <a:gd name="connsiteY1" fmla="*/ 3162300 h 3162300"/>
              <a:gd name="connsiteX2" fmla="*/ 2527300 w 2527300"/>
              <a:gd name="connsiteY2" fmla="*/ 0 h 3162300"/>
              <a:gd name="connsiteX3" fmla="*/ 0 w 2527300"/>
              <a:gd name="connsiteY3" fmla="*/ 0 h 3162300"/>
              <a:gd name="connsiteX4" fmla="*/ 0 w 2527300"/>
              <a:gd name="connsiteY4" fmla="*/ 3162300 h 316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7300" h="3162300">
                <a:moveTo>
                  <a:pt x="0" y="3162300"/>
                </a:moveTo>
                <a:lnTo>
                  <a:pt x="2527300" y="3162300"/>
                </a:lnTo>
                <a:lnTo>
                  <a:pt x="2527300" y="0"/>
                </a:lnTo>
                <a:lnTo>
                  <a:pt x="0" y="0"/>
                </a:lnTo>
                <a:lnTo>
                  <a:pt x="0" y="31623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017585" y="2834861"/>
            <a:ext cx="67052" cy="51117"/>
          </a:xfrm>
          <a:custGeom>
            <a:avLst/>
            <a:gdLst>
              <a:gd name="connsiteX0" fmla="*/ 33530 w 67052"/>
              <a:gd name="connsiteY0" fmla="*/ 0 h 52666"/>
              <a:gd name="connsiteX1" fmla="*/ 67052 w 67052"/>
              <a:gd name="connsiteY1" fmla="*/ 52666 h 52666"/>
              <a:gd name="connsiteX2" fmla="*/ 0 w 67052"/>
              <a:gd name="connsiteY2" fmla="*/ 52666 h 52666"/>
              <a:gd name="connsiteX3" fmla="*/ 33530 w 67052"/>
              <a:gd name="connsiteY3" fmla="*/ 0 h 526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666">
                <a:moveTo>
                  <a:pt x="33530" y="0"/>
                </a:moveTo>
                <a:lnTo>
                  <a:pt x="67052" y="52666"/>
                </a:lnTo>
                <a:lnTo>
                  <a:pt x="0" y="52666"/>
                </a:lnTo>
                <a:lnTo>
                  <a:pt x="335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975809" y="2894615"/>
            <a:ext cx="67052" cy="51242"/>
          </a:xfrm>
          <a:custGeom>
            <a:avLst/>
            <a:gdLst>
              <a:gd name="connsiteX0" fmla="*/ 33745 w 67052"/>
              <a:gd name="connsiteY0" fmla="*/ 52795 h 52795"/>
              <a:gd name="connsiteX1" fmla="*/ 67052 w 67052"/>
              <a:gd name="connsiteY1" fmla="*/ 0 h 52795"/>
              <a:gd name="connsiteX2" fmla="*/ 0 w 67052"/>
              <a:gd name="connsiteY2" fmla="*/ 237 h 52795"/>
              <a:gd name="connsiteX3" fmla="*/ 33745 w 67052"/>
              <a:gd name="connsiteY3" fmla="*/ 52795 h 52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795">
                <a:moveTo>
                  <a:pt x="33745" y="52795"/>
                </a:moveTo>
                <a:lnTo>
                  <a:pt x="67052" y="0"/>
                </a:lnTo>
                <a:lnTo>
                  <a:pt x="0" y="237"/>
                </a:lnTo>
                <a:lnTo>
                  <a:pt x="33745" y="5279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057019" y="2895400"/>
            <a:ext cx="67062" cy="51237"/>
          </a:xfrm>
          <a:custGeom>
            <a:avLst/>
            <a:gdLst>
              <a:gd name="connsiteX0" fmla="*/ 33755 w 67062"/>
              <a:gd name="connsiteY0" fmla="*/ 52789 h 52789"/>
              <a:gd name="connsiteX1" fmla="*/ 67062 w 67062"/>
              <a:gd name="connsiteY1" fmla="*/ 0 h 52789"/>
              <a:gd name="connsiteX2" fmla="*/ 0 w 67062"/>
              <a:gd name="connsiteY2" fmla="*/ 246 h 52789"/>
              <a:gd name="connsiteX3" fmla="*/ 33755 w 67062"/>
              <a:gd name="connsiteY3" fmla="*/ 52789 h 52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62" h="52789">
                <a:moveTo>
                  <a:pt x="33755" y="52789"/>
                </a:moveTo>
                <a:lnTo>
                  <a:pt x="67062" y="0"/>
                </a:lnTo>
                <a:lnTo>
                  <a:pt x="0" y="246"/>
                </a:lnTo>
                <a:lnTo>
                  <a:pt x="33755" y="5278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73100" y="3933189"/>
            <a:ext cx="12700" cy="505385"/>
          </a:xfrm>
          <a:custGeom>
            <a:avLst/>
            <a:gdLst>
              <a:gd name="connsiteX0" fmla="*/ 1096 w 12700"/>
              <a:gd name="connsiteY0" fmla="*/ 0 h 520700"/>
              <a:gd name="connsiteX1" fmla="*/ 1096 w 12700"/>
              <a:gd name="connsiteY1" fmla="*/ 52070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20700">
                <a:moveTo>
                  <a:pt x="1096" y="0"/>
                </a:moveTo>
                <a:lnTo>
                  <a:pt x="1096" y="5207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13071" y="4233024"/>
            <a:ext cx="63732" cy="258856"/>
          </a:xfrm>
          <a:custGeom>
            <a:avLst/>
            <a:gdLst>
              <a:gd name="connsiteX0" fmla="*/ 0 w 63732"/>
              <a:gd name="connsiteY0" fmla="*/ 0 h 266700"/>
              <a:gd name="connsiteX1" fmla="*/ 63732 w 63732"/>
              <a:gd name="connsiteY1" fmla="*/ 0 h 266700"/>
              <a:gd name="connsiteX2" fmla="*/ 63732 w 63732"/>
              <a:gd name="connsiteY2" fmla="*/ 266700 h 266700"/>
              <a:gd name="connsiteX3" fmla="*/ 0 w 63732"/>
              <a:gd name="connsiteY3" fmla="*/ 266700 h 266700"/>
              <a:gd name="connsiteX4" fmla="*/ 0 w 63732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2" h="266700">
                <a:moveTo>
                  <a:pt x="0" y="0"/>
                </a:moveTo>
                <a:lnTo>
                  <a:pt x="63732" y="0"/>
                </a:lnTo>
                <a:lnTo>
                  <a:pt x="63732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832276" y="4130054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951493" y="4083356"/>
            <a:ext cx="63734" cy="397454"/>
          </a:xfrm>
          <a:custGeom>
            <a:avLst/>
            <a:gdLst>
              <a:gd name="connsiteX0" fmla="*/ 63734 w 63734"/>
              <a:gd name="connsiteY0" fmla="*/ 409498 h 409498"/>
              <a:gd name="connsiteX1" fmla="*/ 0 w 63734"/>
              <a:gd name="connsiteY1" fmla="*/ 409498 h 409498"/>
              <a:gd name="connsiteX2" fmla="*/ 0 w 63734"/>
              <a:gd name="connsiteY2" fmla="*/ 0 h 409498"/>
              <a:gd name="connsiteX3" fmla="*/ 63734 w 63734"/>
              <a:gd name="connsiteY3" fmla="*/ 0 h 409498"/>
              <a:gd name="connsiteX4" fmla="*/ 63734 w 63734"/>
              <a:gd name="connsiteY4" fmla="*/ 409498 h 409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409498">
                <a:moveTo>
                  <a:pt x="63734" y="409498"/>
                </a:moveTo>
                <a:lnTo>
                  <a:pt x="0" y="409498"/>
                </a:lnTo>
                <a:lnTo>
                  <a:pt x="0" y="0"/>
                </a:lnTo>
                <a:lnTo>
                  <a:pt x="63734" y="0"/>
                </a:lnTo>
                <a:lnTo>
                  <a:pt x="63734" y="40949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1070708" y="3821609"/>
            <a:ext cx="63737" cy="505385"/>
          </a:xfrm>
          <a:custGeom>
            <a:avLst/>
            <a:gdLst>
              <a:gd name="connsiteX0" fmla="*/ 0 w 63737"/>
              <a:gd name="connsiteY0" fmla="*/ 0 h 520700"/>
              <a:gd name="connsiteX1" fmla="*/ 63737 w 63737"/>
              <a:gd name="connsiteY1" fmla="*/ 0 h 520700"/>
              <a:gd name="connsiteX2" fmla="*/ 63737 w 63737"/>
              <a:gd name="connsiteY2" fmla="*/ 520700 h 520700"/>
              <a:gd name="connsiteX3" fmla="*/ 0 w 63737"/>
              <a:gd name="connsiteY3" fmla="*/ 520700 h 520700"/>
              <a:gd name="connsiteX4" fmla="*/ 0 w 63737"/>
              <a:gd name="connsiteY4" fmla="*/ 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7" h="520700">
                <a:moveTo>
                  <a:pt x="0" y="0"/>
                </a:moveTo>
                <a:lnTo>
                  <a:pt x="63737" y="0"/>
                </a:lnTo>
                <a:lnTo>
                  <a:pt x="63737" y="520700"/>
                </a:lnTo>
                <a:lnTo>
                  <a:pt x="0" y="52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189912" y="4004507"/>
            <a:ext cx="63740" cy="278913"/>
          </a:xfrm>
          <a:custGeom>
            <a:avLst/>
            <a:gdLst>
              <a:gd name="connsiteX0" fmla="*/ 63739 w 63739"/>
              <a:gd name="connsiteY0" fmla="*/ 287365 h 287365"/>
              <a:gd name="connsiteX1" fmla="*/ 0 w 63739"/>
              <a:gd name="connsiteY1" fmla="*/ 287365 h 287365"/>
              <a:gd name="connsiteX2" fmla="*/ 0 w 63739"/>
              <a:gd name="connsiteY2" fmla="*/ 0 h 287365"/>
              <a:gd name="connsiteX3" fmla="*/ 63739 w 63739"/>
              <a:gd name="connsiteY3" fmla="*/ 0 h 287365"/>
              <a:gd name="connsiteX4" fmla="*/ 63739 w 63739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9" h="287365">
                <a:moveTo>
                  <a:pt x="63739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9" y="0"/>
                </a:lnTo>
                <a:lnTo>
                  <a:pt x="63739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1309122" y="4053316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1428342" y="3920859"/>
            <a:ext cx="63733" cy="488099"/>
          </a:xfrm>
          <a:custGeom>
            <a:avLst/>
            <a:gdLst>
              <a:gd name="connsiteX0" fmla="*/ 63733 w 63733"/>
              <a:gd name="connsiteY0" fmla="*/ 502890 h 502890"/>
              <a:gd name="connsiteX1" fmla="*/ 0 w 63733"/>
              <a:gd name="connsiteY1" fmla="*/ 502890 h 502890"/>
              <a:gd name="connsiteX2" fmla="*/ 0 w 63733"/>
              <a:gd name="connsiteY2" fmla="*/ 0 h 502890"/>
              <a:gd name="connsiteX3" fmla="*/ 63733 w 63733"/>
              <a:gd name="connsiteY3" fmla="*/ 0 h 502890"/>
              <a:gd name="connsiteX4" fmla="*/ 63733 w 63733"/>
              <a:gd name="connsiteY4" fmla="*/ 502890 h 502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502890">
                <a:moveTo>
                  <a:pt x="63733" y="502890"/>
                </a:moveTo>
                <a:lnTo>
                  <a:pt x="0" y="502890"/>
                </a:lnTo>
                <a:lnTo>
                  <a:pt x="0" y="0"/>
                </a:lnTo>
                <a:lnTo>
                  <a:pt x="63733" y="0"/>
                </a:lnTo>
                <a:lnTo>
                  <a:pt x="63733" y="5028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1547557" y="3934817"/>
            <a:ext cx="63733" cy="278913"/>
          </a:xfrm>
          <a:custGeom>
            <a:avLst/>
            <a:gdLst>
              <a:gd name="connsiteX0" fmla="*/ 63733 w 63733"/>
              <a:gd name="connsiteY0" fmla="*/ 287365 h 287365"/>
              <a:gd name="connsiteX1" fmla="*/ 0 w 63733"/>
              <a:gd name="connsiteY1" fmla="*/ 287365 h 287365"/>
              <a:gd name="connsiteX2" fmla="*/ 0 w 63733"/>
              <a:gd name="connsiteY2" fmla="*/ 0 h 287365"/>
              <a:gd name="connsiteX3" fmla="*/ 63733 w 63733"/>
              <a:gd name="connsiteY3" fmla="*/ 0 h 287365"/>
              <a:gd name="connsiteX4" fmla="*/ 63733 w 6373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287365">
                <a:moveTo>
                  <a:pt x="6373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3" y="0"/>
                </a:lnTo>
                <a:lnTo>
                  <a:pt x="6373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666762" y="4081245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1785973" y="4135361"/>
            <a:ext cx="63734" cy="258856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1905180" y="3934771"/>
            <a:ext cx="63743" cy="278913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2024397" y="4121410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143604" y="4232966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2262809" y="2755536"/>
            <a:ext cx="63738" cy="1738032"/>
          </a:xfrm>
          <a:custGeom>
            <a:avLst/>
            <a:gdLst>
              <a:gd name="connsiteX0" fmla="*/ 0 w 63738"/>
              <a:gd name="connsiteY0" fmla="*/ 0 h 1790700"/>
              <a:gd name="connsiteX1" fmla="*/ 63738 w 63738"/>
              <a:gd name="connsiteY1" fmla="*/ 0 h 1790700"/>
              <a:gd name="connsiteX2" fmla="*/ 63738 w 63738"/>
              <a:gd name="connsiteY2" fmla="*/ 1790700 h 1790700"/>
              <a:gd name="connsiteX3" fmla="*/ 0 w 63738"/>
              <a:gd name="connsiteY3" fmla="*/ 1790700 h 1790700"/>
              <a:gd name="connsiteX4" fmla="*/ 0 w 63738"/>
              <a:gd name="connsiteY4" fmla="*/ 0 h 179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8" h="1790700">
                <a:moveTo>
                  <a:pt x="0" y="0"/>
                </a:moveTo>
                <a:lnTo>
                  <a:pt x="63738" y="0"/>
                </a:lnTo>
                <a:lnTo>
                  <a:pt x="63738" y="1790700"/>
                </a:lnTo>
                <a:lnTo>
                  <a:pt x="0" y="179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382020" y="4232958"/>
            <a:ext cx="63734" cy="258856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2501225" y="4220635"/>
            <a:ext cx="63743" cy="278908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2620434" y="4220630"/>
            <a:ext cx="63745" cy="278913"/>
          </a:xfrm>
          <a:custGeom>
            <a:avLst/>
            <a:gdLst>
              <a:gd name="connsiteX0" fmla="*/ 63745 w 63745"/>
              <a:gd name="connsiteY0" fmla="*/ 287365 h 287365"/>
              <a:gd name="connsiteX1" fmla="*/ 0 w 63745"/>
              <a:gd name="connsiteY1" fmla="*/ 287365 h 287365"/>
              <a:gd name="connsiteX2" fmla="*/ 0 w 63745"/>
              <a:gd name="connsiteY2" fmla="*/ 0 h 287365"/>
              <a:gd name="connsiteX3" fmla="*/ 63745 w 63745"/>
              <a:gd name="connsiteY3" fmla="*/ 0 h 287365"/>
              <a:gd name="connsiteX4" fmla="*/ 63745 w 63745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5" h="287365">
                <a:moveTo>
                  <a:pt x="63745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5" y="0"/>
                </a:lnTo>
                <a:lnTo>
                  <a:pt x="63745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2739641" y="4232950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2858857" y="4220621"/>
            <a:ext cx="63743" cy="278913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2978063" y="4220618"/>
            <a:ext cx="63740" cy="278908"/>
          </a:xfrm>
          <a:custGeom>
            <a:avLst/>
            <a:gdLst>
              <a:gd name="connsiteX0" fmla="*/ 63740 w 63740"/>
              <a:gd name="connsiteY0" fmla="*/ 287360 h 287360"/>
              <a:gd name="connsiteX1" fmla="*/ 0 w 63740"/>
              <a:gd name="connsiteY1" fmla="*/ 287360 h 287360"/>
              <a:gd name="connsiteX2" fmla="*/ 0 w 63740"/>
              <a:gd name="connsiteY2" fmla="*/ 0 h 287360"/>
              <a:gd name="connsiteX3" fmla="*/ 63740 w 63740"/>
              <a:gd name="connsiteY3" fmla="*/ 0 h 287360"/>
              <a:gd name="connsiteX4" fmla="*/ 63740 w 63740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0" h="287360">
                <a:moveTo>
                  <a:pt x="63740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0" y="0"/>
                </a:lnTo>
                <a:lnTo>
                  <a:pt x="63740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3098426" y="4220618"/>
            <a:ext cx="63743" cy="278908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4353860" y="3221221"/>
            <a:ext cx="5054470" cy="28600"/>
          </a:xfrm>
          <a:custGeom>
            <a:avLst/>
            <a:gdLst>
              <a:gd name="connsiteX0" fmla="*/ 7366 w 5054470"/>
              <a:gd name="connsiteY0" fmla="*/ 7366 h 29467"/>
              <a:gd name="connsiteX1" fmla="*/ 5047103 w 5054470"/>
              <a:gd name="connsiteY1" fmla="*/ 7366 h 29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54470" h="29467">
                <a:moveTo>
                  <a:pt x="7366" y="7366"/>
                </a:moveTo>
                <a:lnTo>
                  <a:pt x="5047103" y="7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24" name="Freeform 3"/>
          <p:cNvSpPr/>
          <p:nvPr/>
        </p:nvSpPr>
        <p:spPr>
          <a:xfrm>
            <a:off x="0" y="225238"/>
            <a:ext cx="10058400" cy="800835"/>
          </a:xfrm>
          <a:custGeom>
            <a:avLst/>
            <a:gdLst>
              <a:gd name="connsiteX0" fmla="*/ 0 w 10058400"/>
              <a:gd name="connsiteY0" fmla="*/ 0 h 825103"/>
              <a:gd name="connsiteX1" fmla="*/ 10058400 w 10058400"/>
              <a:gd name="connsiteY1" fmla="*/ 0 h 825103"/>
              <a:gd name="connsiteX2" fmla="*/ 10058400 w 10058400"/>
              <a:gd name="connsiteY2" fmla="*/ 825103 h 825103"/>
              <a:gd name="connsiteX3" fmla="*/ 0 w 10058400"/>
              <a:gd name="connsiteY3" fmla="*/ 825103 h 825103"/>
              <a:gd name="connsiteX4" fmla="*/ 0 w 10058400"/>
              <a:gd name="connsiteY4" fmla="*/ 0 h 825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825103">
                <a:moveTo>
                  <a:pt x="0" y="0"/>
                </a:moveTo>
                <a:lnTo>
                  <a:pt x="10058400" y="0"/>
                </a:lnTo>
                <a:lnTo>
                  <a:pt x="10058400" y="825103"/>
                </a:lnTo>
                <a:lnTo>
                  <a:pt x="0" y="825103"/>
                </a:lnTo>
                <a:lnTo>
                  <a:pt x="0" y="0"/>
                </a:lnTo>
              </a:path>
            </a:pathLst>
          </a:custGeom>
          <a:solidFill>
            <a:srgbClr val="77211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2912"/>
            <a:ext cx="10058400" cy="734657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74801" y="4884647"/>
            <a:ext cx="1154162" cy="122485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marL="0" marR="0" lvl="0" indent="0" defTabSz="902008" eaLnBrk="1" fontAlgn="auto" latinLnBrk="0" hangingPunct="1">
              <a:lnSpc>
                <a:spcPts val="59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F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O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U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R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T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H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 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E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D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I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T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I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O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N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673101" y="582706"/>
            <a:ext cx="2459006" cy="5559871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marL="0" marR="0" lvl="0" indent="0" defTabSz="902008" eaLnBrk="1" fontAlgn="auto" latinLnBrk="0" hangingPunct="1">
              <a:lnSpc>
                <a:spcPts val="355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751" algn="l"/>
                <a:tab pos="137806" algn="l"/>
              </a:tabLst>
              <a:defRPr/>
            </a:pPr>
            <a:r>
              <a:rPr kumimoji="0" lang="en-US" altLang="zh-CN" sz="396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414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751" algn="l"/>
                <a:tab pos="137806" algn="l"/>
              </a:tabLst>
              <a:defRPr/>
            </a:pPr>
            <a:r>
              <a:rPr kumimoji="0" lang="en-US" altLang="zh-CN" sz="176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	</a:t>
            </a:r>
            <a:r>
              <a:rPr kumimoji="0" lang="en-US" altLang="zh-CN" sz="363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128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751" algn="l"/>
                <a:tab pos="137806" algn="l"/>
              </a:tabLst>
              <a:defRPr/>
            </a:pPr>
            <a:r>
              <a:rPr kumimoji="0" lang="en-US" altLang="zh-CN" sz="176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	</a:t>
            </a:r>
            <a:endParaRPr kumimoji="0" lang="en-US" altLang="zh-CN" sz="77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1026" name="TextBox 1"/>
          <p:cNvSpPr txBox="1"/>
          <p:nvPr/>
        </p:nvSpPr>
        <p:spPr>
          <a:xfrm>
            <a:off x="4330701" y="718303"/>
            <a:ext cx="5911875" cy="6085464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marL="0" marR="0" lvl="0" indent="0" defTabSz="902008" eaLnBrk="1" fontAlgn="auto" latinLnBrk="0" hangingPunct="1">
              <a:lnSpc>
                <a:spcPts val="138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57" algn="l"/>
                <a:tab pos="62640" algn="l"/>
              </a:tabLst>
              <a:defRPr/>
            </a:pPr>
            <a:r>
              <a:rPr kumimoji="0" lang="en-US" altLang="zh-CN" sz="176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		</a:t>
            </a:r>
            <a:endParaRPr kumimoji="0" lang="en-US" altLang="zh-CN" sz="132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57" algn="l"/>
                <a:tab pos="62640" algn="l"/>
              </a:tabLst>
              <a:defRPr/>
            </a:pPr>
            <a:r>
              <a:rPr kumimoji="0" lang="en-US" altLang="zh-CN" sz="286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GRAPHS</a:t>
            </a:r>
            <a:endParaRPr kumimoji="0" lang="en-US" altLang="zh-CN" sz="231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514350" marR="0" lvl="0" indent="-514350" defTabSz="902008" eaLnBrk="1" fontAlgn="auto" latinLnBrk="0" hangingPunct="1">
              <a:lnSpc>
                <a:spcPts val="31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25057" algn="l"/>
                <a:tab pos="62640" algn="l"/>
              </a:tabLst>
              <a:defRPr/>
            </a:pPr>
            <a:r>
              <a:rPr kumimoji="0" lang="en-US" altLang="zh-CN" sz="231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Definitions</a:t>
            </a:r>
          </a:p>
          <a:p>
            <a:pPr marL="514350" marR="0" lvl="0" indent="-51435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25057" algn="l"/>
                <a:tab pos="62640" algn="l"/>
              </a:tabLst>
              <a:defRPr/>
            </a:pPr>
            <a:r>
              <a:rPr kumimoji="0" lang="en-US" altLang="zh-CN" sz="231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Graph representation</a:t>
            </a:r>
          </a:p>
          <a:p>
            <a:pPr marL="514350" marR="0" lvl="0" indent="-51435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25057" algn="l"/>
                <a:tab pos="62640" algn="l"/>
              </a:tabLst>
              <a:defRPr/>
            </a:pPr>
            <a:r>
              <a:rPr kumimoji="0" lang="en-US" altLang="zh-CN" sz="231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Depth-first, Breadth-first search algorithms</a:t>
            </a:r>
          </a:p>
          <a:p>
            <a:pPr marL="514350" marR="0" lvl="0" indent="-51435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25057" algn="l"/>
                <a:tab pos="62640" algn="l"/>
              </a:tabLst>
              <a:defRPr/>
            </a:pPr>
            <a:r>
              <a:rPr kumimoji="0" lang="en-GB" altLang="zh-CN" sz="231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Single source shortest path</a:t>
            </a:r>
          </a:p>
          <a:p>
            <a:pPr marL="514350" marR="0" lvl="0" indent="-51435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25057" algn="l"/>
                <a:tab pos="62640" algn="l"/>
              </a:tabLst>
              <a:defRPr/>
            </a:pPr>
            <a:r>
              <a:rPr kumimoji="0" lang="en-GB" altLang="zh-CN" sz="231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All pairs shortest path (Dijkstra’s algorithm)</a:t>
            </a:r>
          </a:p>
          <a:p>
            <a:pPr marR="0" lvl="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25057" algn="l"/>
                <a:tab pos="62640" algn="l"/>
              </a:tabLst>
              <a:defRPr/>
            </a:pPr>
            <a:endParaRPr kumimoji="0" lang="en-US" altLang="zh-CN" sz="231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  <a:p>
            <a:pPr marL="0" marR="0" lvl="0" indent="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57" algn="l"/>
                <a:tab pos="62640" algn="l"/>
              </a:tabLst>
              <a:defRPr/>
            </a:pPr>
            <a:endParaRPr kumimoji="0" lang="en-US" altLang="zh-CN" sz="231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17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7795260" y="1790700"/>
            <a:ext cx="12573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flipV="1">
            <a:off x="4107180" y="1623060"/>
            <a:ext cx="3268980" cy="2514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095500" y="1958340"/>
            <a:ext cx="15087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title"/>
          </p:nvPr>
        </p:nvSpPr>
        <p:spPr>
          <a:xfrm>
            <a:off x="251460" y="114300"/>
            <a:ext cx="9471660" cy="1257300"/>
          </a:xfrm>
        </p:spPr>
        <p:txBody>
          <a:bodyPr/>
          <a:lstStyle/>
          <a:p>
            <a:r>
              <a:rPr lang="en-US" altLang="en-US" sz="4400" dirty="0"/>
              <a:t>Single Source All Destinations (</a:t>
            </a:r>
            <a:r>
              <a:rPr lang="en-GB" sz="4400" i="1" dirty="0"/>
              <a:t>Dijkstra’s algorithm)</a:t>
            </a:r>
            <a:endParaRPr lang="en-US" altLang="en-US" sz="4400" dirty="0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1599565" y="1713865"/>
            <a:ext cx="488950" cy="4889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1658938" y="1689417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1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1599565" y="347408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658938" y="344963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2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3611245" y="171386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3670618" y="1689417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3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527425" y="347408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365" name="Rectangle 13"/>
          <p:cNvSpPr>
            <a:spLocks noChangeArrowheads="1"/>
          </p:cNvSpPr>
          <p:nvPr/>
        </p:nvSpPr>
        <p:spPr bwMode="auto">
          <a:xfrm>
            <a:off x="3586798" y="344963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4</a:t>
            </a: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5287645" y="246824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5347018" y="244379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7383145" y="137858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369" name="Rectangle 17"/>
          <p:cNvSpPr>
            <a:spLocks noChangeArrowheads="1"/>
          </p:cNvSpPr>
          <p:nvPr/>
        </p:nvSpPr>
        <p:spPr bwMode="auto">
          <a:xfrm>
            <a:off x="7442518" y="135413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6</a:t>
            </a:r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8808085" y="3474085"/>
            <a:ext cx="488950" cy="488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371" name="Rectangle 19"/>
          <p:cNvSpPr>
            <a:spLocks noChangeArrowheads="1"/>
          </p:cNvSpPr>
          <p:nvPr/>
        </p:nvSpPr>
        <p:spPr bwMode="auto">
          <a:xfrm>
            <a:off x="8867458" y="3449638"/>
            <a:ext cx="374462" cy="5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0"/>
              </a:spcBef>
              <a:buNone/>
            </a:pPr>
            <a:r>
              <a:rPr lang="en-US" altLang="en-US" sz="2640" kern="0">
                <a:solidFill>
                  <a:srgbClr val="FF0033"/>
                </a:solidFill>
              </a:rPr>
              <a:t>7</a:t>
            </a: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1844040" y="2209800"/>
            <a:ext cx="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2095500" y="3718560"/>
            <a:ext cx="14249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2011680" y="2209800"/>
            <a:ext cx="16764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H="1">
            <a:off x="2011680" y="2209800"/>
            <a:ext cx="1760220" cy="13411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4023360" y="2125980"/>
            <a:ext cx="134112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V="1">
            <a:off x="2095500" y="2712720"/>
            <a:ext cx="3185160" cy="922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H="1">
            <a:off x="3939540" y="2964180"/>
            <a:ext cx="1424940" cy="6705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4023360" y="3718560"/>
            <a:ext cx="47777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5783580" y="2796540"/>
            <a:ext cx="3101340" cy="7543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93" name="Freeform 29"/>
          <p:cNvSpPr>
            <a:spLocks/>
          </p:cNvSpPr>
          <p:nvPr/>
        </p:nvSpPr>
        <p:spPr bwMode="auto">
          <a:xfrm>
            <a:off x="876618" y="2042160"/>
            <a:ext cx="8010049" cy="2935447"/>
          </a:xfrm>
          <a:custGeom>
            <a:avLst/>
            <a:gdLst/>
            <a:ahLst/>
            <a:cxnLst>
              <a:cxn ang="0">
                <a:pos x="362" y="28"/>
              </a:cxn>
              <a:cxn ang="0">
                <a:pos x="272" y="78"/>
              </a:cxn>
              <a:cxn ang="0">
                <a:pos x="226" y="148"/>
              </a:cxn>
              <a:cxn ang="0">
                <a:pos x="193" y="208"/>
              </a:cxn>
              <a:cxn ang="0">
                <a:pos x="159" y="268"/>
              </a:cxn>
              <a:cxn ang="0">
                <a:pos x="125" y="328"/>
              </a:cxn>
              <a:cxn ang="0">
                <a:pos x="79" y="419"/>
              </a:cxn>
              <a:cxn ang="0">
                <a:pos x="45" y="498"/>
              </a:cxn>
              <a:cxn ang="0">
                <a:pos x="23" y="588"/>
              </a:cxn>
              <a:cxn ang="0">
                <a:pos x="11" y="669"/>
              </a:cxn>
              <a:cxn ang="0">
                <a:pos x="0" y="729"/>
              </a:cxn>
              <a:cxn ang="0">
                <a:pos x="0" y="789"/>
              </a:cxn>
              <a:cxn ang="0">
                <a:pos x="0" y="869"/>
              </a:cxn>
              <a:cxn ang="0">
                <a:pos x="23" y="939"/>
              </a:cxn>
              <a:cxn ang="0">
                <a:pos x="68" y="1029"/>
              </a:cxn>
              <a:cxn ang="0">
                <a:pos x="125" y="1109"/>
              </a:cxn>
              <a:cxn ang="0">
                <a:pos x="215" y="1179"/>
              </a:cxn>
              <a:cxn ang="0">
                <a:pos x="328" y="1229"/>
              </a:cxn>
              <a:cxn ang="0">
                <a:pos x="442" y="1279"/>
              </a:cxn>
              <a:cxn ang="0">
                <a:pos x="645" y="1339"/>
              </a:cxn>
              <a:cxn ang="0">
                <a:pos x="872" y="1399"/>
              </a:cxn>
              <a:cxn ang="0">
                <a:pos x="1076" y="1429"/>
              </a:cxn>
              <a:cxn ang="0">
                <a:pos x="1348" y="1480"/>
              </a:cxn>
              <a:cxn ang="0">
                <a:pos x="1676" y="1569"/>
              </a:cxn>
              <a:cxn ang="0">
                <a:pos x="1914" y="1619"/>
              </a:cxn>
              <a:cxn ang="0">
                <a:pos x="2231" y="1659"/>
              </a:cxn>
              <a:cxn ang="0">
                <a:pos x="2548" y="1680"/>
              </a:cxn>
              <a:cxn ang="0">
                <a:pos x="2706" y="1680"/>
              </a:cxn>
              <a:cxn ang="0">
                <a:pos x="2910" y="1649"/>
              </a:cxn>
              <a:cxn ang="0">
                <a:pos x="3159" y="1629"/>
              </a:cxn>
              <a:cxn ang="0">
                <a:pos x="3295" y="1610"/>
              </a:cxn>
              <a:cxn ang="0">
                <a:pos x="3374" y="1569"/>
              </a:cxn>
              <a:cxn ang="0">
                <a:pos x="3454" y="1519"/>
              </a:cxn>
              <a:cxn ang="0">
                <a:pos x="3556" y="1499"/>
              </a:cxn>
              <a:cxn ang="0">
                <a:pos x="3646" y="1469"/>
              </a:cxn>
              <a:cxn ang="0">
                <a:pos x="3793" y="1429"/>
              </a:cxn>
              <a:cxn ang="0">
                <a:pos x="3873" y="1399"/>
              </a:cxn>
              <a:cxn ang="0">
                <a:pos x="3952" y="1339"/>
              </a:cxn>
              <a:cxn ang="0">
                <a:pos x="4020" y="1309"/>
              </a:cxn>
              <a:cxn ang="0">
                <a:pos x="4099" y="1289"/>
              </a:cxn>
              <a:cxn ang="0">
                <a:pos x="4178" y="1259"/>
              </a:cxn>
              <a:cxn ang="0">
                <a:pos x="4269" y="1209"/>
              </a:cxn>
              <a:cxn ang="0">
                <a:pos x="4360" y="1169"/>
              </a:cxn>
              <a:cxn ang="0">
                <a:pos x="4450" y="1109"/>
              </a:cxn>
              <a:cxn ang="0">
                <a:pos x="4518" y="1049"/>
              </a:cxn>
              <a:cxn ang="0">
                <a:pos x="4575" y="999"/>
              </a:cxn>
            </a:cxnLst>
            <a:rect l="0" t="0" r="r" b="b"/>
            <a:pathLst>
              <a:path w="4587" h="1681">
                <a:moveTo>
                  <a:pt x="410" y="0"/>
                </a:moveTo>
                <a:lnTo>
                  <a:pt x="362" y="28"/>
                </a:lnTo>
                <a:lnTo>
                  <a:pt x="306" y="58"/>
                </a:lnTo>
                <a:lnTo>
                  <a:pt x="272" y="78"/>
                </a:lnTo>
                <a:lnTo>
                  <a:pt x="249" y="108"/>
                </a:lnTo>
                <a:lnTo>
                  <a:pt x="226" y="148"/>
                </a:lnTo>
                <a:lnTo>
                  <a:pt x="215" y="178"/>
                </a:lnTo>
                <a:lnTo>
                  <a:pt x="193" y="208"/>
                </a:lnTo>
                <a:lnTo>
                  <a:pt x="170" y="238"/>
                </a:lnTo>
                <a:lnTo>
                  <a:pt x="159" y="268"/>
                </a:lnTo>
                <a:lnTo>
                  <a:pt x="136" y="298"/>
                </a:lnTo>
                <a:lnTo>
                  <a:pt x="125" y="328"/>
                </a:lnTo>
                <a:lnTo>
                  <a:pt x="91" y="378"/>
                </a:lnTo>
                <a:lnTo>
                  <a:pt x="79" y="419"/>
                </a:lnTo>
                <a:lnTo>
                  <a:pt x="57" y="468"/>
                </a:lnTo>
                <a:lnTo>
                  <a:pt x="45" y="498"/>
                </a:lnTo>
                <a:lnTo>
                  <a:pt x="34" y="539"/>
                </a:lnTo>
                <a:lnTo>
                  <a:pt x="23" y="588"/>
                </a:lnTo>
                <a:lnTo>
                  <a:pt x="23" y="628"/>
                </a:lnTo>
                <a:lnTo>
                  <a:pt x="11" y="669"/>
                </a:lnTo>
                <a:lnTo>
                  <a:pt x="11" y="699"/>
                </a:lnTo>
                <a:lnTo>
                  <a:pt x="0" y="729"/>
                </a:lnTo>
                <a:lnTo>
                  <a:pt x="0" y="759"/>
                </a:lnTo>
                <a:lnTo>
                  <a:pt x="0" y="789"/>
                </a:lnTo>
                <a:lnTo>
                  <a:pt x="0" y="818"/>
                </a:lnTo>
                <a:lnTo>
                  <a:pt x="0" y="869"/>
                </a:lnTo>
                <a:lnTo>
                  <a:pt x="0" y="899"/>
                </a:lnTo>
                <a:lnTo>
                  <a:pt x="23" y="939"/>
                </a:lnTo>
                <a:lnTo>
                  <a:pt x="34" y="969"/>
                </a:lnTo>
                <a:lnTo>
                  <a:pt x="68" y="1029"/>
                </a:lnTo>
                <a:lnTo>
                  <a:pt x="79" y="1059"/>
                </a:lnTo>
                <a:lnTo>
                  <a:pt x="125" y="1109"/>
                </a:lnTo>
                <a:lnTo>
                  <a:pt x="159" y="1149"/>
                </a:lnTo>
                <a:lnTo>
                  <a:pt x="215" y="1179"/>
                </a:lnTo>
                <a:lnTo>
                  <a:pt x="283" y="1209"/>
                </a:lnTo>
                <a:lnTo>
                  <a:pt x="328" y="1229"/>
                </a:lnTo>
                <a:lnTo>
                  <a:pt x="385" y="1259"/>
                </a:lnTo>
                <a:lnTo>
                  <a:pt x="442" y="1279"/>
                </a:lnTo>
                <a:lnTo>
                  <a:pt x="532" y="1309"/>
                </a:lnTo>
                <a:lnTo>
                  <a:pt x="645" y="1339"/>
                </a:lnTo>
                <a:lnTo>
                  <a:pt x="747" y="1369"/>
                </a:lnTo>
                <a:lnTo>
                  <a:pt x="872" y="1399"/>
                </a:lnTo>
                <a:lnTo>
                  <a:pt x="974" y="1409"/>
                </a:lnTo>
                <a:lnTo>
                  <a:pt x="1076" y="1429"/>
                </a:lnTo>
                <a:lnTo>
                  <a:pt x="1200" y="1450"/>
                </a:lnTo>
                <a:lnTo>
                  <a:pt x="1348" y="1480"/>
                </a:lnTo>
                <a:lnTo>
                  <a:pt x="1517" y="1529"/>
                </a:lnTo>
                <a:lnTo>
                  <a:pt x="1676" y="1569"/>
                </a:lnTo>
                <a:lnTo>
                  <a:pt x="1789" y="1599"/>
                </a:lnTo>
                <a:lnTo>
                  <a:pt x="1914" y="1619"/>
                </a:lnTo>
                <a:lnTo>
                  <a:pt x="2061" y="1640"/>
                </a:lnTo>
                <a:lnTo>
                  <a:pt x="2231" y="1659"/>
                </a:lnTo>
                <a:lnTo>
                  <a:pt x="2401" y="1670"/>
                </a:lnTo>
                <a:lnTo>
                  <a:pt x="2548" y="1680"/>
                </a:lnTo>
                <a:lnTo>
                  <a:pt x="2638" y="1680"/>
                </a:lnTo>
                <a:lnTo>
                  <a:pt x="2706" y="1680"/>
                </a:lnTo>
                <a:lnTo>
                  <a:pt x="2797" y="1659"/>
                </a:lnTo>
                <a:lnTo>
                  <a:pt x="2910" y="1649"/>
                </a:lnTo>
                <a:lnTo>
                  <a:pt x="3035" y="1629"/>
                </a:lnTo>
                <a:lnTo>
                  <a:pt x="3159" y="1629"/>
                </a:lnTo>
                <a:lnTo>
                  <a:pt x="3250" y="1619"/>
                </a:lnTo>
                <a:lnTo>
                  <a:pt x="3295" y="1610"/>
                </a:lnTo>
                <a:lnTo>
                  <a:pt x="3329" y="1589"/>
                </a:lnTo>
                <a:lnTo>
                  <a:pt x="3374" y="1569"/>
                </a:lnTo>
                <a:lnTo>
                  <a:pt x="3408" y="1550"/>
                </a:lnTo>
                <a:lnTo>
                  <a:pt x="3454" y="1519"/>
                </a:lnTo>
                <a:lnTo>
                  <a:pt x="3499" y="1509"/>
                </a:lnTo>
                <a:lnTo>
                  <a:pt x="3556" y="1499"/>
                </a:lnTo>
                <a:lnTo>
                  <a:pt x="3601" y="1489"/>
                </a:lnTo>
                <a:lnTo>
                  <a:pt x="3646" y="1469"/>
                </a:lnTo>
                <a:lnTo>
                  <a:pt x="3726" y="1450"/>
                </a:lnTo>
                <a:lnTo>
                  <a:pt x="3793" y="1429"/>
                </a:lnTo>
                <a:lnTo>
                  <a:pt x="3827" y="1420"/>
                </a:lnTo>
                <a:lnTo>
                  <a:pt x="3873" y="1399"/>
                </a:lnTo>
                <a:lnTo>
                  <a:pt x="3907" y="1369"/>
                </a:lnTo>
                <a:lnTo>
                  <a:pt x="3952" y="1339"/>
                </a:lnTo>
                <a:lnTo>
                  <a:pt x="3986" y="1329"/>
                </a:lnTo>
                <a:lnTo>
                  <a:pt x="4020" y="1309"/>
                </a:lnTo>
                <a:lnTo>
                  <a:pt x="4054" y="1309"/>
                </a:lnTo>
                <a:lnTo>
                  <a:pt x="4099" y="1289"/>
                </a:lnTo>
                <a:lnTo>
                  <a:pt x="4145" y="1269"/>
                </a:lnTo>
                <a:lnTo>
                  <a:pt x="4178" y="1259"/>
                </a:lnTo>
                <a:lnTo>
                  <a:pt x="4224" y="1239"/>
                </a:lnTo>
                <a:lnTo>
                  <a:pt x="4269" y="1209"/>
                </a:lnTo>
                <a:lnTo>
                  <a:pt x="4314" y="1189"/>
                </a:lnTo>
                <a:lnTo>
                  <a:pt x="4360" y="1169"/>
                </a:lnTo>
                <a:lnTo>
                  <a:pt x="4405" y="1139"/>
                </a:lnTo>
                <a:lnTo>
                  <a:pt x="4450" y="1109"/>
                </a:lnTo>
                <a:lnTo>
                  <a:pt x="4484" y="1079"/>
                </a:lnTo>
                <a:lnTo>
                  <a:pt x="4518" y="1049"/>
                </a:lnTo>
                <a:lnTo>
                  <a:pt x="4552" y="1029"/>
                </a:lnTo>
                <a:lnTo>
                  <a:pt x="4575" y="999"/>
                </a:lnTo>
                <a:lnTo>
                  <a:pt x="4586" y="96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2514600" y="145542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100383" name="Rectangle 31"/>
          <p:cNvSpPr>
            <a:spLocks noChangeArrowheads="1"/>
          </p:cNvSpPr>
          <p:nvPr/>
        </p:nvSpPr>
        <p:spPr bwMode="auto">
          <a:xfrm>
            <a:off x="1508760" y="246126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6</a:t>
            </a: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2346960" y="2125981"/>
            <a:ext cx="67056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16</a:t>
            </a:r>
          </a:p>
        </p:txBody>
      </p:sp>
      <p:sp>
        <p:nvSpPr>
          <p:cNvPr id="100385" name="Rectangle 33"/>
          <p:cNvSpPr>
            <a:spLocks noChangeArrowheads="1"/>
          </p:cNvSpPr>
          <p:nvPr/>
        </p:nvSpPr>
        <p:spPr bwMode="auto">
          <a:xfrm>
            <a:off x="3352800" y="237744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7</a:t>
            </a:r>
          </a:p>
        </p:txBody>
      </p:sp>
      <p:sp>
        <p:nvSpPr>
          <p:cNvPr id="100386" name="Rectangle 34"/>
          <p:cNvSpPr>
            <a:spLocks noChangeArrowheads="1"/>
          </p:cNvSpPr>
          <p:nvPr/>
        </p:nvSpPr>
        <p:spPr bwMode="auto">
          <a:xfrm>
            <a:off x="5280660" y="120396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8</a:t>
            </a:r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6789420" y="2461261"/>
            <a:ext cx="67056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10</a:t>
            </a: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4610100" y="187452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4610100" y="4389121"/>
            <a:ext cx="67056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14</a:t>
            </a: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4274820" y="246126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100391" name="Rectangle 39"/>
          <p:cNvSpPr>
            <a:spLocks noChangeArrowheads="1"/>
          </p:cNvSpPr>
          <p:nvPr/>
        </p:nvSpPr>
        <p:spPr bwMode="auto">
          <a:xfrm>
            <a:off x="5029200" y="296418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2430780" y="363474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100393" name="Rectangle 41"/>
          <p:cNvSpPr>
            <a:spLocks noChangeArrowheads="1"/>
          </p:cNvSpPr>
          <p:nvPr/>
        </p:nvSpPr>
        <p:spPr bwMode="auto">
          <a:xfrm>
            <a:off x="5951220" y="363474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100394" name="Rectangle 42"/>
          <p:cNvSpPr>
            <a:spLocks noChangeArrowheads="1"/>
          </p:cNvSpPr>
          <p:nvPr/>
        </p:nvSpPr>
        <p:spPr bwMode="auto">
          <a:xfrm>
            <a:off x="8298180" y="2042161"/>
            <a:ext cx="41910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1507014" y="3858260"/>
            <a:ext cx="8549640" cy="2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005840">
              <a:defRPr/>
            </a:pPr>
            <a:endParaRPr lang="en-GB" sz="1980" kern="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251460" y="4808220"/>
            <a:ext cx="92202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Path</a:t>
            </a:r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2766060" y="4892041"/>
            <a:ext cx="1508760" cy="5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83" tIns="50642" rIns="101283" bIns="50642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>
              <a:spcBef>
                <a:spcPct val="50000"/>
              </a:spcBef>
              <a:buNone/>
            </a:pPr>
            <a:r>
              <a:rPr lang="en-US" altLang="en-US" sz="3080" kern="0">
                <a:solidFill>
                  <a:srgbClr val="000099"/>
                </a:solidFill>
              </a:rPr>
              <a:t>Length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42265" y="5461316"/>
            <a:ext cx="3178175" cy="593725"/>
            <a:chOff x="196" y="3062"/>
            <a:chExt cx="1820" cy="340"/>
          </a:xfrm>
        </p:grpSpPr>
        <p:sp>
          <p:nvSpPr>
            <p:cNvPr id="11310" name="Oval 46"/>
            <p:cNvSpPr>
              <a:spLocks noChangeArrowheads="1"/>
            </p:cNvSpPr>
            <p:nvPr/>
          </p:nvSpPr>
          <p:spPr bwMode="auto">
            <a:xfrm>
              <a:off x="196" y="30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60" name="Rectangle 47"/>
            <p:cNvSpPr>
              <a:spLocks noChangeArrowheads="1"/>
            </p:cNvSpPr>
            <p:nvPr/>
          </p:nvSpPr>
          <p:spPr bwMode="auto">
            <a:xfrm>
              <a:off x="230" y="3062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1</a:t>
              </a:r>
            </a:p>
          </p:txBody>
        </p:sp>
        <p:sp>
          <p:nvSpPr>
            <p:cNvPr id="100461" name="Rectangle 48"/>
            <p:cNvSpPr>
              <a:spLocks noChangeArrowheads="1"/>
            </p:cNvSpPr>
            <p:nvPr/>
          </p:nvSpPr>
          <p:spPr bwMode="auto">
            <a:xfrm>
              <a:off x="1776" y="3072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50000"/>
                </a:spcBef>
                <a:buNone/>
              </a:pPr>
              <a:r>
                <a:rPr lang="en-US" altLang="en-US" sz="3080" kern="0">
                  <a:solidFill>
                    <a:srgbClr val="FF0033"/>
                  </a:solidFill>
                </a:rPr>
                <a:t>0</a:t>
              </a: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342265" y="6065528"/>
            <a:ext cx="3178175" cy="579756"/>
            <a:chOff x="196" y="3408"/>
            <a:chExt cx="1820" cy="332"/>
          </a:xfrm>
        </p:grpSpPr>
        <p:sp>
          <p:nvSpPr>
            <p:cNvPr id="11314" name="Oval 50"/>
            <p:cNvSpPr>
              <a:spLocks noChangeArrowheads="1"/>
            </p:cNvSpPr>
            <p:nvPr/>
          </p:nvSpPr>
          <p:spPr bwMode="auto">
            <a:xfrm>
              <a:off x="196" y="34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54" name="Rectangle 51"/>
            <p:cNvSpPr>
              <a:spLocks noChangeArrowheads="1"/>
            </p:cNvSpPr>
            <p:nvPr/>
          </p:nvSpPr>
          <p:spPr bwMode="auto">
            <a:xfrm>
              <a:off x="230" y="344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1</a:t>
              </a:r>
            </a:p>
          </p:txBody>
        </p:sp>
        <p:sp>
          <p:nvSpPr>
            <p:cNvPr id="11316" name="Oval 52"/>
            <p:cNvSpPr>
              <a:spLocks noChangeArrowheads="1"/>
            </p:cNvSpPr>
            <p:nvPr/>
          </p:nvSpPr>
          <p:spPr bwMode="auto">
            <a:xfrm>
              <a:off x="820" y="34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56" name="Rectangle 53"/>
            <p:cNvSpPr>
              <a:spLocks noChangeArrowheads="1"/>
            </p:cNvSpPr>
            <p:nvPr/>
          </p:nvSpPr>
          <p:spPr bwMode="auto">
            <a:xfrm>
              <a:off x="854" y="344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3</a:t>
              </a:r>
            </a:p>
          </p:txBody>
        </p:sp>
        <p:sp>
          <p:nvSpPr>
            <p:cNvPr id="11318" name="Line 54"/>
            <p:cNvSpPr>
              <a:spLocks noChangeShapeType="1"/>
            </p:cNvSpPr>
            <p:nvPr/>
          </p:nvSpPr>
          <p:spPr bwMode="auto">
            <a:xfrm>
              <a:off x="480" y="360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58" name="Rectangle 55"/>
            <p:cNvSpPr>
              <a:spLocks noChangeArrowheads="1"/>
            </p:cNvSpPr>
            <p:nvPr/>
          </p:nvSpPr>
          <p:spPr bwMode="auto">
            <a:xfrm>
              <a:off x="1776" y="3408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50000"/>
                </a:spcBef>
                <a:buNone/>
              </a:pPr>
              <a:r>
                <a:rPr lang="en-US" altLang="en-US" sz="3080" kern="0">
                  <a:solidFill>
                    <a:srgbClr val="FF0033"/>
                  </a:solidFill>
                </a:rPr>
                <a:t>2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342265" y="6819909"/>
            <a:ext cx="3178175" cy="579756"/>
            <a:chOff x="196" y="3840"/>
            <a:chExt cx="1820" cy="332"/>
          </a:xfrm>
        </p:grpSpPr>
        <p:sp>
          <p:nvSpPr>
            <p:cNvPr id="11321" name="Oval 57"/>
            <p:cNvSpPr>
              <a:spLocks noChangeArrowheads="1"/>
            </p:cNvSpPr>
            <p:nvPr/>
          </p:nvSpPr>
          <p:spPr bwMode="auto">
            <a:xfrm>
              <a:off x="196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45" name="Rectangle 58"/>
            <p:cNvSpPr>
              <a:spLocks noChangeArrowheads="1"/>
            </p:cNvSpPr>
            <p:nvPr/>
          </p:nvSpPr>
          <p:spPr bwMode="auto">
            <a:xfrm>
              <a:off x="230" y="387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1</a:t>
              </a:r>
            </a:p>
          </p:txBody>
        </p:sp>
        <p:sp>
          <p:nvSpPr>
            <p:cNvPr id="11323" name="Oval 59"/>
            <p:cNvSpPr>
              <a:spLocks noChangeArrowheads="1"/>
            </p:cNvSpPr>
            <p:nvPr/>
          </p:nvSpPr>
          <p:spPr bwMode="auto">
            <a:xfrm>
              <a:off x="820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47" name="Rectangle 60"/>
            <p:cNvSpPr>
              <a:spLocks noChangeArrowheads="1"/>
            </p:cNvSpPr>
            <p:nvPr/>
          </p:nvSpPr>
          <p:spPr bwMode="auto">
            <a:xfrm>
              <a:off x="854" y="387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3</a:t>
              </a:r>
            </a:p>
          </p:txBody>
        </p:sp>
        <p:sp>
          <p:nvSpPr>
            <p:cNvPr id="11325" name="Line 61"/>
            <p:cNvSpPr>
              <a:spLocks noChangeShapeType="1"/>
            </p:cNvSpPr>
            <p:nvPr/>
          </p:nvSpPr>
          <p:spPr bwMode="auto">
            <a:xfrm>
              <a:off x="480" y="40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49" name="Rectangle 62"/>
            <p:cNvSpPr>
              <a:spLocks noChangeArrowheads="1"/>
            </p:cNvSpPr>
            <p:nvPr/>
          </p:nvSpPr>
          <p:spPr bwMode="auto">
            <a:xfrm>
              <a:off x="1776" y="3840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50000"/>
                </a:spcBef>
                <a:buNone/>
              </a:pPr>
              <a:r>
                <a:rPr lang="en-US" altLang="en-US" sz="3080" kern="0">
                  <a:solidFill>
                    <a:srgbClr val="FF0033"/>
                  </a:solidFill>
                </a:rPr>
                <a:t>5</a:t>
              </a:r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1444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51" name="Rectangle 64"/>
            <p:cNvSpPr>
              <a:spLocks noChangeArrowheads="1"/>
            </p:cNvSpPr>
            <p:nvPr/>
          </p:nvSpPr>
          <p:spPr bwMode="auto">
            <a:xfrm>
              <a:off x="1478" y="387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5</a:t>
              </a:r>
            </a:p>
          </p:txBody>
        </p:sp>
        <p:sp>
          <p:nvSpPr>
            <p:cNvPr id="11329" name="Line 65"/>
            <p:cNvSpPr>
              <a:spLocks noChangeShapeType="1"/>
            </p:cNvSpPr>
            <p:nvPr/>
          </p:nvSpPr>
          <p:spPr bwMode="auto">
            <a:xfrm>
              <a:off x="1104" y="40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4952365" y="4892040"/>
            <a:ext cx="4770755" cy="663575"/>
            <a:chOff x="2836" y="2736"/>
            <a:chExt cx="2732" cy="380"/>
          </a:xfrm>
        </p:grpSpPr>
        <p:sp>
          <p:nvSpPr>
            <p:cNvPr id="11331" name="Oval 67"/>
            <p:cNvSpPr>
              <a:spLocks noChangeArrowheads="1"/>
            </p:cNvSpPr>
            <p:nvPr/>
          </p:nvSpPr>
          <p:spPr bwMode="auto">
            <a:xfrm>
              <a:off x="2836" y="28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9" name="Rectangle 68"/>
            <p:cNvSpPr>
              <a:spLocks noChangeArrowheads="1"/>
            </p:cNvSpPr>
            <p:nvPr/>
          </p:nvSpPr>
          <p:spPr bwMode="auto">
            <a:xfrm>
              <a:off x="2870" y="2822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1</a:t>
              </a:r>
            </a:p>
          </p:txBody>
        </p:sp>
        <p:sp>
          <p:nvSpPr>
            <p:cNvPr id="11333" name="Oval 69"/>
            <p:cNvSpPr>
              <a:spLocks noChangeArrowheads="1"/>
            </p:cNvSpPr>
            <p:nvPr/>
          </p:nvSpPr>
          <p:spPr bwMode="auto">
            <a:xfrm>
              <a:off x="3460" y="28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41" name="Rectangle 70"/>
            <p:cNvSpPr>
              <a:spLocks noChangeArrowheads="1"/>
            </p:cNvSpPr>
            <p:nvPr/>
          </p:nvSpPr>
          <p:spPr bwMode="auto">
            <a:xfrm>
              <a:off x="3494" y="2822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2</a:t>
              </a:r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3120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43" name="Rectangle 72"/>
            <p:cNvSpPr>
              <a:spLocks noChangeArrowheads="1"/>
            </p:cNvSpPr>
            <p:nvPr/>
          </p:nvSpPr>
          <p:spPr bwMode="auto">
            <a:xfrm>
              <a:off x="5328" y="2736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50000"/>
                </a:spcBef>
                <a:buNone/>
              </a:pPr>
              <a:r>
                <a:rPr lang="en-US" altLang="en-US" sz="3080" kern="0">
                  <a:solidFill>
                    <a:srgbClr val="FF0033"/>
                  </a:solidFill>
                </a:rPr>
                <a:t>6</a:t>
              </a:r>
            </a:p>
          </p:txBody>
        </p:sp>
      </p:grp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4952365" y="5730248"/>
            <a:ext cx="4770755" cy="579756"/>
            <a:chOff x="2836" y="3216"/>
            <a:chExt cx="2732" cy="332"/>
          </a:xfrm>
        </p:grpSpPr>
        <p:sp>
          <p:nvSpPr>
            <p:cNvPr id="11338" name="Oval 74"/>
            <p:cNvSpPr>
              <a:spLocks noChangeArrowheads="1"/>
            </p:cNvSpPr>
            <p:nvPr/>
          </p:nvSpPr>
          <p:spPr bwMode="auto">
            <a:xfrm>
              <a:off x="2836" y="32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27" name="Rectangle 75"/>
            <p:cNvSpPr>
              <a:spLocks noChangeArrowheads="1"/>
            </p:cNvSpPr>
            <p:nvPr/>
          </p:nvSpPr>
          <p:spPr bwMode="auto">
            <a:xfrm>
              <a:off x="2870" y="325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1</a:t>
              </a:r>
            </a:p>
          </p:txBody>
        </p:sp>
        <p:sp>
          <p:nvSpPr>
            <p:cNvPr id="11340" name="Oval 76"/>
            <p:cNvSpPr>
              <a:spLocks noChangeArrowheads="1"/>
            </p:cNvSpPr>
            <p:nvPr/>
          </p:nvSpPr>
          <p:spPr bwMode="auto">
            <a:xfrm>
              <a:off x="3460" y="32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29" name="Rectangle 77"/>
            <p:cNvSpPr>
              <a:spLocks noChangeArrowheads="1"/>
            </p:cNvSpPr>
            <p:nvPr/>
          </p:nvSpPr>
          <p:spPr bwMode="auto">
            <a:xfrm>
              <a:off x="3494" y="325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3</a:t>
              </a:r>
            </a:p>
          </p:txBody>
        </p:sp>
        <p:sp>
          <p:nvSpPr>
            <p:cNvPr id="11342" name="Line 78"/>
            <p:cNvSpPr>
              <a:spLocks noChangeShapeType="1"/>
            </p:cNvSpPr>
            <p:nvPr/>
          </p:nvSpPr>
          <p:spPr bwMode="auto">
            <a:xfrm>
              <a:off x="3120" y="34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1" name="Rectangle 79"/>
            <p:cNvSpPr>
              <a:spLocks noChangeArrowheads="1"/>
            </p:cNvSpPr>
            <p:nvPr/>
          </p:nvSpPr>
          <p:spPr bwMode="auto">
            <a:xfrm>
              <a:off x="5328" y="3216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50000"/>
                </a:spcBef>
                <a:buNone/>
              </a:pPr>
              <a:r>
                <a:rPr lang="en-US" altLang="en-US" sz="3080" kern="0">
                  <a:solidFill>
                    <a:srgbClr val="FF0033"/>
                  </a:solidFill>
                </a:rPr>
                <a:t>9</a:t>
              </a:r>
            </a:p>
          </p:txBody>
        </p:sp>
        <p:sp>
          <p:nvSpPr>
            <p:cNvPr id="11344" name="Oval 80"/>
            <p:cNvSpPr>
              <a:spLocks noChangeArrowheads="1"/>
            </p:cNvSpPr>
            <p:nvPr/>
          </p:nvSpPr>
          <p:spPr bwMode="auto">
            <a:xfrm>
              <a:off x="4084" y="32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3" name="Rectangle 81"/>
            <p:cNvSpPr>
              <a:spLocks noChangeArrowheads="1"/>
            </p:cNvSpPr>
            <p:nvPr/>
          </p:nvSpPr>
          <p:spPr bwMode="auto">
            <a:xfrm>
              <a:off x="4118" y="325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5</a:t>
              </a:r>
            </a:p>
          </p:txBody>
        </p:sp>
        <p:sp>
          <p:nvSpPr>
            <p:cNvPr id="11346" name="Line 82"/>
            <p:cNvSpPr>
              <a:spLocks noChangeShapeType="1"/>
            </p:cNvSpPr>
            <p:nvPr/>
          </p:nvSpPr>
          <p:spPr bwMode="auto">
            <a:xfrm>
              <a:off x="3744" y="34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708" y="32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6" name="Rectangle 84"/>
            <p:cNvSpPr>
              <a:spLocks noChangeArrowheads="1"/>
            </p:cNvSpPr>
            <p:nvPr/>
          </p:nvSpPr>
          <p:spPr bwMode="auto">
            <a:xfrm>
              <a:off x="4742" y="325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4</a:t>
              </a:r>
            </a:p>
          </p:txBody>
        </p:sp>
        <p:sp>
          <p:nvSpPr>
            <p:cNvPr id="11349" name="Line 85"/>
            <p:cNvSpPr>
              <a:spLocks noChangeShapeType="1"/>
            </p:cNvSpPr>
            <p:nvPr/>
          </p:nvSpPr>
          <p:spPr bwMode="auto">
            <a:xfrm>
              <a:off x="4368" y="34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4952365" y="6400809"/>
            <a:ext cx="4770755" cy="579756"/>
            <a:chOff x="2836" y="3600"/>
            <a:chExt cx="2732" cy="332"/>
          </a:xfrm>
        </p:grpSpPr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2836" y="36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18" name="Rectangle 88"/>
            <p:cNvSpPr>
              <a:spLocks noChangeArrowheads="1"/>
            </p:cNvSpPr>
            <p:nvPr/>
          </p:nvSpPr>
          <p:spPr bwMode="auto">
            <a:xfrm>
              <a:off x="2870" y="363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1</a:t>
              </a:r>
            </a:p>
          </p:txBody>
        </p:sp>
        <p:sp>
          <p:nvSpPr>
            <p:cNvPr id="11353" name="Oval 89"/>
            <p:cNvSpPr>
              <a:spLocks noChangeArrowheads="1"/>
            </p:cNvSpPr>
            <p:nvPr/>
          </p:nvSpPr>
          <p:spPr bwMode="auto">
            <a:xfrm>
              <a:off x="3460" y="36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20" name="Rectangle 90"/>
            <p:cNvSpPr>
              <a:spLocks noChangeArrowheads="1"/>
            </p:cNvSpPr>
            <p:nvPr/>
          </p:nvSpPr>
          <p:spPr bwMode="auto">
            <a:xfrm>
              <a:off x="3494" y="363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3</a:t>
              </a:r>
            </a:p>
          </p:txBody>
        </p:sp>
        <p:sp>
          <p:nvSpPr>
            <p:cNvPr id="11355" name="Line 91"/>
            <p:cNvSpPr>
              <a:spLocks noChangeShapeType="1"/>
            </p:cNvSpPr>
            <p:nvPr/>
          </p:nvSpPr>
          <p:spPr bwMode="auto">
            <a:xfrm>
              <a:off x="3120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22" name="Rectangle 92"/>
            <p:cNvSpPr>
              <a:spLocks noChangeArrowheads="1"/>
            </p:cNvSpPr>
            <p:nvPr/>
          </p:nvSpPr>
          <p:spPr bwMode="auto">
            <a:xfrm>
              <a:off x="5184" y="3600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50000"/>
                </a:spcBef>
                <a:buNone/>
              </a:pPr>
              <a:r>
                <a:rPr lang="en-US" altLang="en-US" sz="3080" kern="0">
                  <a:solidFill>
                    <a:srgbClr val="FF0033"/>
                  </a:solidFill>
                </a:rPr>
                <a:t>10</a:t>
              </a:r>
            </a:p>
          </p:txBody>
        </p:sp>
        <p:sp>
          <p:nvSpPr>
            <p:cNvPr id="11357" name="Oval 93"/>
            <p:cNvSpPr>
              <a:spLocks noChangeArrowheads="1"/>
            </p:cNvSpPr>
            <p:nvPr/>
          </p:nvSpPr>
          <p:spPr bwMode="auto">
            <a:xfrm>
              <a:off x="4084" y="36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24" name="Rectangle 94"/>
            <p:cNvSpPr>
              <a:spLocks noChangeArrowheads="1"/>
            </p:cNvSpPr>
            <p:nvPr/>
          </p:nvSpPr>
          <p:spPr bwMode="auto">
            <a:xfrm>
              <a:off x="4118" y="363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6</a:t>
              </a:r>
            </a:p>
          </p:txBody>
        </p:sp>
        <p:sp>
          <p:nvSpPr>
            <p:cNvPr id="11359" name="Line 95"/>
            <p:cNvSpPr>
              <a:spLocks noChangeShapeType="1"/>
            </p:cNvSpPr>
            <p:nvPr/>
          </p:nvSpPr>
          <p:spPr bwMode="auto">
            <a:xfrm>
              <a:off x="3744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4952365" y="6987551"/>
            <a:ext cx="4770755" cy="579756"/>
            <a:chOff x="2836" y="3936"/>
            <a:chExt cx="2732" cy="332"/>
          </a:xfrm>
        </p:grpSpPr>
        <p:sp>
          <p:nvSpPr>
            <p:cNvPr id="11361" name="Oval 97"/>
            <p:cNvSpPr>
              <a:spLocks noChangeArrowheads="1"/>
            </p:cNvSpPr>
            <p:nvPr/>
          </p:nvSpPr>
          <p:spPr bwMode="auto">
            <a:xfrm>
              <a:off x="2836" y="39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06" name="Rectangle 98"/>
            <p:cNvSpPr>
              <a:spLocks noChangeArrowheads="1"/>
            </p:cNvSpPr>
            <p:nvPr/>
          </p:nvSpPr>
          <p:spPr bwMode="auto">
            <a:xfrm>
              <a:off x="2870" y="397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1</a:t>
              </a:r>
            </a:p>
          </p:txBody>
        </p:sp>
        <p:sp>
          <p:nvSpPr>
            <p:cNvPr id="11363" name="Oval 99"/>
            <p:cNvSpPr>
              <a:spLocks noChangeArrowheads="1"/>
            </p:cNvSpPr>
            <p:nvPr/>
          </p:nvSpPr>
          <p:spPr bwMode="auto">
            <a:xfrm>
              <a:off x="3460" y="39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08" name="Rectangle 100"/>
            <p:cNvSpPr>
              <a:spLocks noChangeArrowheads="1"/>
            </p:cNvSpPr>
            <p:nvPr/>
          </p:nvSpPr>
          <p:spPr bwMode="auto">
            <a:xfrm>
              <a:off x="3494" y="397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3</a:t>
              </a:r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3120" y="412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10" name="Rectangle 102"/>
            <p:cNvSpPr>
              <a:spLocks noChangeArrowheads="1"/>
            </p:cNvSpPr>
            <p:nvPr/>
          </p:nvSpPr>
          <p:spPr bwMode="auto">
            <a:xfrm>
              <a:off x="5184" y="3936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50000"/>
                </a:spcBef>
                <a:buNone/>
              </a:pPr>
              <a:r>
                <a:rPr lang="en-US" altLang="en-US" sz="3080" kern="0">
                  <a:solidFill>
                    <a:srgbClr val="FF0033"/>
                  </a:solidFill>
                </a:rPr>
                <a:t>11</a:t>
              </a:r>
            </a:p>
          </p:txBody>
        </p:sp>
        <p:sp>
          <p:nvSpPr>
            <p:cNvPr id="11367" name="Oval 103"/>
            <p:cNvSpPr>
              <a:spLocks noChangeArrowheads="1"/>
            </p:cNvSpPr>
            <p:nvPr/>
          </p:nvSpPr>
          <p:spPr bwMode="auto">
            <a:xfrm>
              <a:off x="4084" y="39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12" name="Rectangle 104"/>
            <p:cNvSpPr>
              <a:spLocks noChangeArrowheads="1"/>
            </p:cNvSpPr>
            <p:nvPr/>
          </p:nvSpPr>
          <p:spPr bwMode="auto">
            <a:xfrm>
              <a:off x="4118" y="397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6</a:t>
              </a:r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3744" y="412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0" name="Oval 106"/>
            <p:cNvSpPr>
              <a:spLocks noChangeArrowheads="1"/>
            </p:cNvSpPr>
            <p:nvPr/>
          </p:nvSpPr>
          <p:spPr bwMode="auto">
            <a:xfrm>
              <a:off x="4708" y="39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15" name="Rectangle 107"/>
            <p:cNvSpPr>
              <a:spLocks noChangeArrowheads="1"/>
            </p:cNvSpPr>
            <p:nvPr/>
          </p:nvSpPr>
          <p:spPr bwMode="auto">
            <a:xfrm>
              <a:off x="4742" y="397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7</a:t>
              </a: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4368" y="412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01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7" grpId="0" animBg="1"/>
      <p:bldP spid="11308" grpId="0" build="p" autoUpdateAnimBg="0"/>
      <p:bldP spid="1130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" y="114300"/>
            <a:ext cx="9471660" cy="1257300"/>
          </a:xfrm>
        </p:spPr>
        <p:txBody>
          <a:bodyPr/>
          <a:lstStyle/>
          <a:p>
            <a:r>
              <a:rPr lang="en-US" altLang="en-US" sz="4400" dirty="0"/>
              <a:t>Single Source All Destinations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83820" y="1203960"/>
            <a:ext cx="5029200" cy="6195696"/>
            <a:chOff x="48" y="624"/>
            <a:chExt cx="2880" cy="3548"/>
          </a:xfrm>
        </p:grpSpPr>
        <p:sp>
          <p:nvSpPr>
            <p:cNvPr id="109622" name="Rectangle 3"/>
            <p:cNvSpPr>
              <a:spLocks noChangeArrowheads="1"/>
            </p:cNvSpPr>
            <p:nvPr/>
          </p:nvSpPr>
          <p:spPr bwMode="auto">
            <a:xfrm>
              <a:off x="48" y="624"/>
              <a:ext cx="5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50000"/>
                </a:spcBef>
                <a:buNone/>
              </a:pPr>
              <a:r>
                <a:rPr lang="en-US" altLang="en-US" sz="3080" kern="0">
                  <a:solidFill>
                    <a:srgbClr val="000099"/>
                  </a:solidFill>
                </a:rPr>
                <a:t>Path</a:t>
              </a:r>
            </a:p>
          </p:txBody>
        </p:sp>
        <p:sp>
          <p:nvSpPr>
            <p:cNvPr id="20484" name="Oval 4"/>
            <p:cNvSpPr>
              <a:spLocks noChangeArrowheads="1"/>
            </p:cNvSpPr>
            <p:nvPr/>
          </p:nvSpPr>
          <p:spPr bwMode="auto">
            <a:xfrm>
              <a:off x="148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24" name="Rectangle 5"/>
            <p:cNvSpPr>
              <a:spLocks noChangeArrowheads="1"/>
            </p:cNvSpPr>
            <p:nvPr/>
          </p:nvSpPr>
          <p:spPr bwMode="auto">
            <a:xfrm>
              <a:off x="182" y="902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1</a:t>
              </a:r>
            </a:p>
          </p:txBody>
        </p:sp>
        <p:sp>
          <p:nvSpPr>
            <p:cNvPr id="109625" name="Rectangle 6"/>
            <p:cNvSpPr>
              <a:spLocks noChangeArrowheads="1"/>
            </p:cNvSpPr>
            <p:nvPr/>
          </p:nvSpPr>
          <p:spPr bwMode="auto">
            <a:xfrm>
              <a:off x="2400" y="912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50000"/>
                </a:spcBef>
                <a:buNone/>
              </a:pPr>
              <a:r>
                <a:rPr lang="en-US" altLang="en-US" sz="3080" kern="0">
                  <a:solidFill>
                    <a:srgbClr val="FF0033"/>
                  </a:solidFill>
                </a:rPr>
                <a:t>0</a:t>
              </a:r>
            </a:p>
          </p:txBody>
        </p:sp>
        <p:sp>
          <p:nvSpPr>
            <p:cNvPr id="20487" name="Oval 7"/>
            <p:cNvSpPr>
              <a:spLocks noChangeArrowheads="1"/>
            </p:cNvSpPr>
            <p:nvPr/>
          </p:nvSpPr>
          <p:spPr bwMode="auto">
            <a:xfrm>
              <a:off x="148" y="13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27" name="Rectangle 8"/>
            <p:cNvSpPr>
              <a:spLocks noChangeArrowheads="1"/>
            </p:cNvSpPr>
            <p:nvPr/>
          </p:nvSpPr>
          <p:spPr bwMode="auto">
            <a:xfrm>
              <a:off x="182" y="1382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1</a:t>
              </a:r>
            </a:p>
          </p:txBody>
        </p:sp>
        <p:sp>
          <p:nvSpPr>
            <p:cNvPr id="20489" name="Oval 9"/>
            <p:cNvSpPr>
              <a:spLocks noChangeArrowheads="1"/>
            </p:cNvSpPr>
            <p:nvPr/>
          </p:nvSpPr>
          <p:spPr bwMode="auto">
            <a:xfrm>
              <a:off x="772" y="13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29" name="Rectangle 10"/>
            <p:cNvSpPr>
              <a:spLocks noChangeArrowheads="1"/>
            </p:cNvSpPr>
            <p:nvPr/>
          </p:nvSpPr>
          <p:spPr bwMode="auto">
            <a:xfrm>
              <a:off x="806" y="1382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3</a:t>
              </a: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432" y="153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31" name="Rectangle 12"/>
            <p:cNvSpPr>
              <a:spLocks noChangeArrowheads="1"/>
            </p:cNvSpPr>
            <p:nvPr/>
          </p:nvSpPr>
          <p:spPr bwMode="auto">
            <a:xfrm>
              <a:off x="2400" y="1344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50000"/>
                </a:spcBef>
                <a:buNone/>
              </a:pPr>
              <a:r>
                <a:rPr lang="en-US" altLang="en-US" sz="3080" kern="0">
                  <a:solidFill>
                    <a:srgbClr val="FF0033"/>
                  </a:solidFill>
                </a:rPr>
                <a:t>2</a:t>
              </a:r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148" y="18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33" name="Rectangle 14"/>
            <p:cNvSpPr>
              <a:spLocks noChangeArrowheads="1"/>
            </p:cNvSpPr>
            <p:nvPr/>
          </p:nvSpPr>
          <p:spPr bwMode="auto">
            <a:xfrm>
              <a:off x="182" y="181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1</a:t>
              </a:r>
            </a:p>
          </p:txBody>
        </p:sp>
        <p:sp>
          <p:nvSpPr>
            <p:cNvPr id="20495" name="Oval 15"/>
            <p:cNvSpPr>
              <a:spLocks noChangeArrowheads="1"/>
            </p:cNvSpPr>
            <p:nvPr/>
          </p:nvSpPr>
          <p:spPr bwMode="auto">
            <a:xfrm>
              <a:off x="772" y="18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35" name="Rectangle 16"/>
            <p:cNvSpPr>
              <a:spLocks noChangeArrowheads="1"/>
            </p:cNvSpPr>
            <p:nvPr/>
          </p:nvSpPr>
          <p:spPr bwMode="auto">
            <a:xfrm>
              <a:off x="806" y="181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3</a:t>
              </a:r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432" y="196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37" name="Rectangle 18"/>
            <p:cNvSpPr>
              <a:spLocks noChangeArrowheads="1"/>
            </p:cNvSpPr>
            <p:nvPr/>
          </p:nvSpPr>
          <p:spPr bwMode="auto">
            <a:xfrm>
              <a:off x="2400" y="1824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50000"/>
                </a:spcBef>
                <a:buNone/>
              </a:pPr>
              <a:r>
                <a:rPr lang="en-US" altLang="en-US" sz="3080" kern="0">
                  <a:solidFill>
                    <a:srgbClr val="FF0033"/>
                  </a:solidFill>
                </a:rPr>
                <a:t>5</a:t>
              </a:r>
            </a:p>
          </p:txBody>
        </p:sp>
        <p:sp>
          <p:nvSpPr>
            <p:cNvPr id="20499" name="Oval 19"/>
            <p:cNvSpPr>
              <a:spLocks noChangeArrowheads="1"/>
            </p:cNvSpPr>
            <p:nvPr/>
          </p:nvSpPr>
          <p:spPr bwMode="auto">
            <a:xfrm>
              <a:off x="1396" y="18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39" name="Rectangle 20"/>
            <p:cNvSpPr>
              <a:spLocks noChangeArrowheads="1"/>
            </p:cNvSpPr>
            <p:nvPr/>
          </p:nvSpPr>
          <p:spPr bwMode="auto">
            <a:xfrm>
              <a:off x="1430" y="181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5</a:t>
              </a:r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1056" y="196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02" name="Oval 22"/>
            <p:cNvSpPr>
              <a:spLocks noChangeArrowheads="1"/>
            </p:cNvSpPr>
            <p:nvPr/>
          </p:nvSpPr>
          <p:spPr bwMode="auto">
            <a:xfrm>
              <a:off x="148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42" name="Rectangle 23"/>
            <p:cNvSpPr>
              <a:spLocks noChangeArrowheads="1"/>
            </p:cNvSpPr>
            <p:nvPr/>
          </p:nvSpPr>
          <p:spPr bwMode="auto">
            <a:xfrm>
              <a:off x="182" y="224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1</a:t>
              </a:r>
            </a:p>
          </p:txBody>
        </p:sp>
        <p:sp>
          <p:nvSpPr>
            <p:cNvPr id="20504" name="Oval 24"/>
            <p:cNvSpPr>
              <a:spLocks noChangeArrowheads="1"/>
            </p:cNvSpPr>
            <p:nvPr/>
          </p:nvSpPr>
          <p:spPr bwMode="auto">
            <a:xfrm>
              <a:off x="772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44" name="Rectangle 25"/>
            <p:cNvSpPr>
              <a:spLocks noChangeArrowheads="1"/>
            </p:cNvSpPr>
            <p:nvPr/>
          </p:nvSpPr>
          <p:spPr bwMode="auto">
            <a:xfrm>
              <a:off x="806" y="224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2</a:t>
              </a:r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432" y="240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46" name="Rectangle 27"/>
            <p:cNvSpPr>
              <a:spLocks noChangeArrowheads="1"/>
            </p:cNvSpPr>
            <p:nvPr/>
          </p:nvSpPr>
          <p:spPr bwMode="auto">
            <a:xfrm>
              <a:off x="2400" y="2256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50000"/>
                </a:spcBef>
                <a:buNone/>
              </a:pPr>
              <a:r>
                <a:rPr lang="en-US" altLang="en-US" sz="3080" kern="0">
                  <a:solidFill>
                    <a:srgbClr val="FF0033"/>
                  </a:solidFill>
                </a:rPr>
                <a:t>6</a:t>
              </a:r>
            </a:p>
          </p:txBody>
        </p:sp>
        <p:sp>
          <p:nvSpPr>
            <p:cNvPr id="20508" name="Oval 28"/>
            <p:cNvSpPr>
              <a:spLocks noChangeArrowheads="1"/>
            </p:cNvSpPr>
            <p:nvPr/>
          </p:nvSpPr>
          <p:spPr bwMode="auto">
            <a:xfrm>
              <a:off x="148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48" name="Rectangle 29"/>
            <p:cNvSpPr>
              <a:spLocks noChangeArrowheads="1"/>
            </p:cNvSpPr>
            <p:nvPr/>
          </p:nvSpPr>
          <p:spPr bwMode="auto">
            <a:xfrm>
              <a:off x="182" y="272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1</a:t>
              </a:r>
            </a:p>
          </p:txBody>
        </p:sp>
        <p:sp>
          <p:nvSpPr>
            <p:cNvPr id="20510" name="Oval 30"/>
            <p:cNvSpPr>
              <a:spLocks noChangeArrowheads="1"/>
            </p:cNvSpPr>
            <p:nvPr/>
          </p:nvSpPr>
          <p:spPr bwMode="auto">
            <a:xfrm>
              <a:off x="77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50" name="Rectangle 31"/>
            <p:cNvSpPr>
              <a:spLocks noChangeArrowheads="1"/>
            </p:cNvSpPr>
            <p:nvPr/>
          </p:nvSpPr>
          <p:spPr bwMode="auto">
            <a:xfrm>
              <a:off x="806" y="272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3</a:t>
              </a:r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>
              <a:off x="432" y="28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52" name="Rectangle 33"/>
            <p:cNvSpPr>
              <a:spLocks noChangeArrowheads="1"/>
            </p:cNvSpPr>
            <p:nvPr/>
          </p:nvSpPr>
          <p:spPr bwMode="auto">
            <a:xfrm>
              <a:off x="2400" y="2688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50000"/>
                </a:spcBef>
                <a:buNone/>
              </a:pPr>
              <a:r>
                <a:rPr lang="en-US" altLang="en-US" sz="3080" kern="0">
                  <a:solidFill>
                    <a:srgbClr val="FF0033"/>
                  </a:solidFill>
                </a:rPr>
                <a:t>9</a:t>
              </a:r>
            </a:p>
          </p:txBody>
        </p:sp>
        <p:sp>
          <p:nvSpPr>
            <p:cNvPr id="20514" name="Oval 34"/>
            <p:cNvSpPr>
              <a:spLocks noChangeArrowheads="1"/>
            </p:cNvSpPr>
            <p:nvPr/>
          </p:nvSpPr>
          <p:spPr bwMode="auto">
            <a:xfrm>
              <a:off x="1396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54" name="Rectangle 35"/>
            <p:cNvSpPr>
              <a:spLocks noChangeArrowheads="1"/>
            </p:cNvSpPr>
            <p:nvPr/>
          </p:nvSpPr>
          <p:spPr bwMode="auto">
            <a:xfrm>
              <a:off x="1430" y="272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5</a:t>
              </a:r>
            </a:p>
          </p:txBody>
        </p:sp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>
              <a:off x="1056" y="28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17" name="Oval 37"/>
            <p:cNvSpPr>
              <a:spLocks noChangeArrowheads="1"/>
            </p:cNvSpPr>
            <p:nvPr/>
          </p:nvSpPr>
          <p:spPr bwMode="auto">
            <a:xfrm>
              <a:off x="202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57" name="Rectangle 38"/>
            <p:cNvSpPr>
              <a:spLocks noChangeArrowheads="1"/>
            </p:cNvSpPr>
            <p:nvPr/>
          </p:nvSpPr>
          <p:spPr bwMode="auto">
            <a:xfrm>
              <a:off x="2054" y="272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4</a:t>
              </a:r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1680" y="28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20" name="Oval 40"/>
            <p:cNvSpPr>
              <a:spLocks noChangeArrowheads="1"/>
            </p:cNvSpPr>
            <p:nvPr/>
          </p:nvSpPr>
          <p:spPr bwMode="auto">
            <a:xfrm>
              <a:off x="148" y="33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60" name="Rectangle 41"/>
            <p:cNvSpPr>
              <a:spLocks noChangeArrowheads="1"/>
            </p:cNvSpPr>
            <p:nvPr/>
          </p:nvSpPr>
          <p:spPr bwMode="auto">
            <a:xfrm>
              <a:off x="182" y="3302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1</a:t>
              </a:r>
            </a:p>
          </p:txBody>
        </p:sp>
        <p:sp>
          <p:nvSpPr>
            <p:cNvPr id="20522" name="Oval 42"/>
            <p:cNvSpPr>
              <a:spLocks noChangeArrowheads="1"/>
            </p:cNvSpPr>
            <p:nvPr/>
          </p:nvSpPr>
          <p:spPr bwMode="auto">
            <a:xfrm>
              <a:off x="772" y="33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62" name="Rectangle 43"/>
            <p:cNvSpPr>
              <a:spLocks noChangeArrowheads="1"/>
            </p:cNvSpPr>
            <p:nvPr/>
          </p:nvSpPr>
          <p:spPr bwMode="auto">
            <a:xfrm>
              <a:off x="806" y="3302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3</a:t>
              </a:r>
            </a:p>
          </p:txBody>
        </p: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432" y="34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64" name="Rectangle 45"/>
            <p:cNvSpPr>
              <a:spLocks noChangeArrowheads="1"/>
            </p:cNvSpPr>
            <p:nvPr/>
          </p:nvSpPr>
          <p:spPr bwMode="auto">
            <a:xfrm>
              <a:off x="2304" y="3264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50000"/>
                </a:spcBef>
                <a:buNone/>
              </a:pPr>
              <a:r>
                <a:rPr lang="en-US" altLang="en-US" sz="3080" kern="0">
                  <a:solidFill>
                    <a:srgbClr val="FF0033"/>
                  </a:solidFill>
                </a:rPr>
                <a:t>10</a:t>
              </a:r>
            </a:p>
          </p:txBody>
        </p:sp>
        <p:sp>
          <p:nvSpPr>
            <p:cNvPr id="20526" name="Oval 46"/>
            <p:cNvSpPr>
              <a:spLocks noChangeArrowheads="1"/>
            </p:cNvSpPr>
            <p:nvPr/>
          </p:nvSpPr>
          <p:spPr bwMode="auto">
            <a:xfrm>
              <a:off x="1396" y="33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66" name="Rectangle 47"/>
            <p:cNvSpPr>
              <a:spLocks noChangeArrowheads="1"/>
            </p:cNvSpPr>
            <p:nvPr/>
          </p:nvSpPr>
          <p:spPr bwMode="auto">
            <a:xfrm>
              <a:off x="1430" y="3302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6</a:t>
              </a:r>
            </a:p>
          </p:txBody>
        </p:sp>
        <p:sp>
          <p:nvSpPr>
            <p:cNvPr id="20528" name="Line 48"/>
            <p:cNvSpPr>
              <a:spLocks noChangeShapeType="1"/>
            </p:cNvSpPr>
            <p:nvPr/>
          </p:nvSpPr>
          <p:spPr bwMode="auto">
            <a:xfrm>
              <a:off x="1056" y="34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29" name="Oval 49"/>
            <p:cNvSpPr>
              <a:spLocks noChangeArrowheads="1"/>
            </p:cNvSpPr>
            <p:nvPr/>
          </p:nvSpPr>
          <p:spPr bwMode="auto">
            <a:xfrm>
              <a:off x="148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69" name="Rectangle 50"/>
            <p:cNvSpPr>
              <a:spLocks noChangeArrowheads="1"/>
            </p:cNvSpPr>
            <p:nvPr/>
          </p:nvSpPr>
          <p:spPr bwMode="auto">
            <a:xfrm>
              <a:off x="182" y="387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1</a:t>
              </a:r>
            </a:p>
          </p:txBody>
        </p:sp>
        <p:sp>
          <p:nvSpPr>
            <p:cNvPr id="20531" name="Oval 51"/>
            <p:cNvSpPr>
              <a:spLocks noChangeArrowheads="1"/>
            </p:cNvSpPr>
            <p:nvPr/>
          </p:nvSpPr>
          <p:spPr bwMode="auto">
            <a:xfrm>
              <a:off x="772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71" name="Rectangle 52"/>
            <p:cNvSpPr>
              <a:spLocks noChangeArrowheads="1"/>
            </p:cNvSpPr>
            <p:nvPr/>
          </p:nvSpPr>
          <p:spPr bwMode="auto">
            <a:xfrm>
              <a:off x="806" y="387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3</a:t>
              </a:r>
            </a:p>
          </p:txBody>
        </p:sp>
        <p:sp>
          <p:nvSpPr>
            <p:cNvPr id="20533" name="Line 53"/>
            <p:cNvSpPr>
              <a:spLocks noChangeShapeType="1"/>
            </p:cNvSpPr>
            <p:nvPr/>
          </p:nvSpPr>
          <p:spPr bwMode="auto">
            <a:xfrm>
              <a:off x="432" y="40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73" name="Rectangle 54"/>
            <p:cNvSpPr>
              <a:spLocks noChangeArrowheads="1"/>
            </p:cNvSpPr>
            <p:nvPr/>
          </p:nvSpPr>
          <p:spPr bwMode="auto">
            <a:xfrm>
              <a:off x="2304" y="3840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50000"/>
                </a:spcBef>
                <a:buNone/>
              </a:pPr>
              <a:r>
                <a:rPr lang="en-US" altLang="en-US" sz="3080" kern="0">
                  <a:solidFill>
                    <a:srgbClr val="FF0033"/>
                  </a:solidFill>
                </a:rPr>
                <a:t>11</a:t>
              </a:r>
            </a:p>
          </p:txBody>
        </p:sp>
        <p:sp>
          <p:nvSpPr>
            <p:cNvPr id="20535" name="Oval 55"/>
            <p:cNvSpPr>
              <a:spLocks noChangeArrowheads="1"/>
            </p:cNvSpPr>
            <p:nvPr/>
          </p:nvSpPr>
          <p:spPr bwMode="auto">
            <a:xfrm>
              <a:off x="1396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75" name="Rectangle 56"/>
            <p:cNvSpPr>
              <a:spLocks noChangeArrowheads="1"/>
            </p:cNvSpPr>
            <p:nvPr/>
          </p:nvSpPr>
          <p:spPr bwMode="auto">
            <a:xfrm>
              <a:off x="1430" y="387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6</a:t>
              </a:r>
            </a:p>
          </p:txBody>
        </p:sp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1056" y="40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38" name="Oval 58"/>
            <p:cNvSpPr>
              <a:spLocks noChangeArrowheads="1"/>
            </p:cNvSpPr>
            <p:nvPr/>
          </p:nvSpPr>
          <p:spPr bwMode="auto">
            <a:xfrm>
              <a:off x="2020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78" name="Rectangle 59"/>
            <p:cNvSpPr>
              <a:spLocks noChangeArrowheads="1"/>
            </p:cNvSpPr>
            <p:nvPr/>
          </p:nvSpPr>
          <p:spPr bwMode="auto">
            <a:xfrm>
              <a:off x="2054" y="387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2640" kern="0">
                  <a:solidFill>
                    <a:srgbClr val="FF0033"/>
                  </a:solidFill>
                </a:rPr>
                <a:t>7</a:t>
              </a:r>
            </a:p>
          </p:txBody>
        </p:sp>
        <p:sp>
          <p:nvSpPr>
            <p:cNvPr id="20540" name="Line 60"/>
            <p:cNvSpPr>
              <a:spLocks noChangeShapeType="1"/>
            </p:cNvSpPr>
            <p:nvPr/>
          </p:nvSpPr>
          <p:spPr bwMode="auto">
            <a:xfrm>
              <a:off x="1680" y="40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 defTabSz="1005840">
                <a:defRPr/>
              </a:pPr>
              <a:endParaRPr lang="en-GB" sz="1980" kern="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80" name="Rectangle 61"/>
            <p:cNvSpPr>
              <a:spLocks noChangeArrowheads="1"/>
            </p:cNvSpPr>
            <p:nvPr/>
          </p:nvSpPr>
          <p:spPr bwMode="auto">
            <a:xfrm>
              <a:off x="2112" y="624"/>
              <a:ext cx="8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50000"/>
                </a:spcBef>
                <a:buNone/>
              </a:pPr>
              <a:r>
                <a:rPr lang="en-US" altLang="en-US" sz="3080" kern="0">
                  <a:solidFill>
                    <a:srgbClr val="000099"/>
                  </a:solidFill>
                </a:rPr>
                <a:t>Length</a:t>
              </a: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4756786" y="4572478"/>
            <a:ext cx="5299869" cy="1583849"/>
            <a:chOff x="2724" y="2553"/>
            <a:chExt cx="3035" cy="907"/>
          </a:xfrm>
        </p:grpSpPr>
        <p:grpSp>
          <p:nvGrpSpPr>
            <p:cNvPr id="109573" name="Group 70"/>
            <p:cNvGrpSpPr>
              <a:grpSpLocks/>
            </p:cNvGrpSpPr>
            <p:nvPr/>
          </p:nvGrpSpPr>
          <p:grpSpPr bwMode="auto">
            <a:xfrm>
              <a:off x="2980" y="2553"/>
              <a:ext cx="2695" cy="330"/>
              <a:chOff x="2980" y="2553"/>
              <a:chExt cx="2695" cy="330"/>
            </a:xfrm>
          </p:grpSpPr>
          <p:sp>
            <p:nvSpPr>
              <p:cNvPr id="109615" name="Rectangle 63"/>
              <p:cNvSpPr>
                <a:spLocks noChangeArrowheads="1"/>
              </p:cNvSpPr>
              <p:nvPr/>
            </p:nvSpPr>
            <p:spPr bwMode="auto">
              <a:xfrm>
                <a:off x="2980" y="2553"/>
                <a:ext cx="392" cy="3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101283" tIns="50642" rIns="101283" bIns="506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>
                  <a:spcBef>
                    <a:spcPct val="0"/>
                  </a:spcBef>
                  <a:buNone/>
                </a:pPr>
                <a:r>
                  <a:rPr lang="en-US" altLang="en-US" sz="3080" kern="0">
                    <a:solidFill>
                      <a:srgbClr val="FF0033"/>
                    </a:solidFill>
                  </a:rPr>
                  <a:t>[1]</a:t>
                </a:r>
              </a:p>
            </p:txBody>
          </p:sp>
          <p:sp>
            <p:nvSpPr>
              <p:cNvPr id="109616" name="Rectangle 64"/>
              <p:cNvSpPr>
                <a:spLocks noChangeArrowheads="1"/>
              </p:cNvSpPr>
              <p:nvPr/>
            </p:nvSpPr>
            <p:spPr bwMode="auto">
              <a:xfrm>
                <a:off x="3364" y="2553"/>
                <a:ext cx="392" cy="3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101283" tIns="50642" rIns="101283" bIns="506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>
                  <a:spcBef>
                    <a:spcPct val="0"/>
                  </a:spcBef>
                  <a:buNone/>
                </a:pPr>
                <a:r>
                  <a:rPr lang="en-US" altLang="en-US" sz="3080" kern="0">
                    <a:solidFill>
                      <a:srgbClr val="FF0033"/>
                    </a:solidFill>
                  </a:rPr>
                  <a:t>[2]</a:t>
                </a:r>
              </a:p>
            </p:txBody>
          </p:sp>
          <p:sp>
            <p:nvSpPr>
              <p:cNvPr id="109617" name="Rectangle 65"/>
              <p:cNvSpPr>
                <a:spLocks noChangeArrowheads="1"/>
              </p:cNvSpPr>
              <p:nvPr/>
            </p:nvSpPr>
            <p:spPr bwMode="auto">
              <a:xfrm>
                <a:off x="3748" y="2553"/>
                <a:ext cx="392" cy="3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101283" tIns="50642" rIns="101283" bIns="506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>
                  <a:spcBef>
                    <a:spcPct val="0"/>
                  </a:spcBef>
                  <a:buNone/>
                </a:pPr>
                <a:r>
                  <a:rPr lang="en-US" altLang="en-US" sz="3080" kern="0">
                    <a:solidFill>
                      <a:srgbClr val="FF0033"/>
                    </a:solidFill>
                  </a:rPr>
                  <a:t>[3]</a:t>
                </a:r>
              </a:p>
            </p:txBody>
          </p:sp>
          <p:sp>
            <p:nvSpPr>
              <p:cNvPr id="109618" name="Rectangle 66"/>
              <p:cNvSpPr>
                <a:spLocks noChangeArrowheads="1"/>
              </p:cNvSpPr>
              <p:nvPr/>
            </p:nvSpPr>
            <p:spPr bwMode="auto">
              <a:xfrm>
                <a:off x="4130" y="2553"/>
                <a:ext cx="394" cy="3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101283" tIns="50642" rIns="101283" bIns="506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>
                  <a:spcBef>
                    <a:spcPct val="0"/>
                  </a:spcBef>
                  <a:buNone/>
                </a:pPr>
                <a:r>
                  <a:rPr lang="en-US" altLang="en-US" sz="3080" kern="0">
                    <a:solidFill>
                      <a:srgbClr val="FF0033"/>
                    </a:solidFill>
                  </a:rPr>
                  <a:t>[4]</a:t>
                </a:r>
              </a:p>
            </p:txBody>
          </p:sp>
          <p:sp>
            <p:nvSpPr>
              <p:cNvPr id="109619" name="Rectangle 67"/>
              <p:cNvSpPr>
                <a:spLocks noChangeArrowheads="1"/>
              </p:cNvSpPr>
              <p:nvPr/>
            </p:nvSpPr>
            <p:spPr bwMode="auto">
              <a:xfrm>
                <a:off x="4514" y="2553"/>
                <a:ext cx="394" cy="3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101283" tIns="50642" rIns="101283" bIns="506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>
                  <a:spcBef>
                    <a:spcPct val="0"/>
                  </a:spcBef>
                  <a:buNone/>
                </a:pPr>
                <a:r>
                  <a:rPr lang="en-US" altLang="en-US" sz="3080" kern="0">
                    <a:solidFill>
                      <a:srgbClr val="FF0033"/>
                    </a:solidFill>
                  </a:rPr>
                  <a:t>[5]</a:t>
                </a:r>
              </a:p>
            </p:txBody>
          </p:sp>
          <p:sp>
            <p:nvSpPr>
              <p:cNvPr id="109620" name="Rectangle 68"/>
              <p:cNvSpPr>
                <a:spLocks noChangeArrowheads="1"/>
              </p:cNvSpPr>
              <p:nvPr/>
            </p:nvSpPr>
            <p:spPr bwMode="auto">
              <a:xfrm>
                <a:off x="4898" y="2553"/>
                <a:ext cx="393" cy="3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101283" tIns="50642" rIns="101283" bIns="506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>
                  <a:spcBef>
                    <a:spcPct val="0"/>
                  </a:spcBef>
                  <a:buNone/>
                </a:pPr>
                <a:r>
                  <a:rPr lang="en-US" altLang="en-US" sz="3080" kern="0">
                    <a:solidFill>
                      <a:srgbClr val="FF0033"/>
                    </a:solidFill>
                  </a:rPr>
                  <a:t>[6]</a:t>
                </a:r>
              </a:p>
            </p:txBody>
          </p:sp>
          <p:sp>
            <p:nvSpPr>
              <p:cNvPr id="109621" name="Rectangle 69"/>
              <p:cNvSpPr>
                <a:spLocks noChangeArrowheads="1"/>
              </p:cNvSpPr>
              <p:nvPr/>
            </p:nvSpPr>
            <p:spPr bwMode="auto">
              <a:xfrm>
                <a:off x="5282" y="2553"/>
                <a:ext cx="393" cy="3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101283" tIns="50642" rIns="101283" bIns="506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>
                  <a:spcBef>
                    <a:spcPct val="0"/>
                  </a:spcBef>
                  <a:buNone/>
                </a:pPr>
                <a:r>
                  <a:rPr lang="en-US" altLang="en-US" sz="3080" kern="0">
                    <a:solidFill>
                      <a:srgbClr val="FF0033"/>
                    </a:solidFill>
                  </a:rPr>
                  <a:t>[7]</a:t>
                </a:r>
              </a:p>
            </p:txBody>
          </p:sp>
        </p:grpSp>
        <p:grpSp>
          <p:nvGrpSpPr>
            <p:cNvPr id="109574" name="Group 73"/>
            <p:cNvGrpSpPr>
              <a:grpSpLocks/>
            </p:cNvGrpSpPr>
            <p:nvPr/>
          </p:nvGrpSpPr>
          <p:grpSpPr bwMode="auto">
            <a:xfrm>
              <a:off x="2724" y="2841"/>
              <a:ext cx="265" cy="615"/>
              <a:chOff x="2724" y="2841"/>
              <a:chExt cx="265" cy="615"/>
            </a:xfrm>
          </p:grpSpPr>
          <p:sp>
            <p:nvSpPr>
              <p:cNvPr id="20551" name="Rectangle 71"/>
              <p:cNvSpPr>
                <a:spLocks noChangeArrowheads="1"/>
              </p:cNvSpPr>
              <p:nvPr/>
            </p:nvSpPr>
            <p:spPr bwMode="auto">
              <a:xfrm>
                <a:off x="2724" y="2841"/>
                <a:ext cx="265" cy="3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1005840">
                  <a:defRPr/>
                </a:pPr>
                <a:endParaRPr lang="en-GB" sz="1980" kern="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552" name="Rectangle 72"/>
              <p:cNvSpPr>
                <a:spLocks noChangeArrowheads="1"/>
              </p:cNvSpPr>
              <p:nvPr/>
            </p:nvSpPr>
            <p:spPr bwMode="auto">
              <a:xfrm>
                <a:off x="2724" y="3129"/>
                <a:ext cx="265" cy="3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1005840">
                  <a:defRPr/>
                </a:pPr>
                <a:endParaRPr lang="en-GB" sz="1980" kern="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9575" name="Rectangle 74"/>
            <p:cNvSpPr>
              <a:spLocks noChangeArrowheads="1"/>
            </p:cNvSpPr>
            <p:nvPr/>
          </p:nvSpPr>
          <p:spPr bwMode="auto">
            <a:xfrm>
              <a:off x="3023" y="2841"/>
              <a:ext cx="264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3080" kern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109576" name="Rectangle 75"/>
            <p:cNvSpPr>
              <a:spLocks noChangeArrowheads="1"/>
            </p:cNvSpPr>
            <p:nvPr/>
          </p:nvSpPr>
          <p:spPr bwMode="auto">
            <a:xfrm>
              <a:off x="3023" y="3129"/>
              <a:ext cx="264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3080" kern="0">
                  <a:solidFill>
                    <a:srgbClr val="000099"/>
                  </a:solidFill>
                </a:rPr>
                <a:t>-</a:t>
              </a:r>
            </a:p>
          </p:txBody>
        </p:sp>
        <p:sp>
          <p:nvSpPr>
            <p:cNvPr id="109577" name="Rectangle 76"/>
            <p:cNvSpPr>
              <a:spLocks noChangeArrowheads="1"/>
            </p:cNvSpPr>
            <p:nvPr/>
          </p:nvSpPr>
          <p:spPr bwMode="auto">
            <a:xfrm>
              <a:off x="3448" y="2841"/>
              <a:ext cx="266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3080" kern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109578" name="Rectangle 77"/>
            <p:cNvSpPr>
              <a:spLocks noChangeArrowheads="1"/>
            </p:cNvSpPr>
            <p:nvPr/>
          </p:nvSpPr>
          <p:spPr bwMode="auto">
            <a:xfrm>
              <a:off x="3448" y="3129"/>
              <a:ext cx="266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3080" kern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109579" name="Rectangle 78"/>
            <p:cNvSpPr>
              <a:spLocks noChangeArrowheads="1"/>
            </p:cNvSpPr>
            <p:nvPr/>
          </p:nvSpPr>
          <p:spPr bwMode="auto">
            <a:xfrm>
              <a:off x="3832" y="2841"/>
              <a:ext cx="266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3080" kern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109580" name="Rectangle 79"/>
            <p:cNvSpPr>
              <a:spLocks noChangeArrowheads="1"/>
            </p:cNvSpPr>
            <p:nvPr/>
          </p:nvSpPr>
          <p:spPr bwMode="auto">
            <a:xfrm>
              <a:off x="3832" y="3129"/>
              <a:ext cx="266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3080" kern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109581" name="Rectangle 80"/>
            <p:cNvSpPr>
              <a:spLocks noChangeArrowheads="1"/>
            </p:cNvSpPr>
            <p:nvPr/>
          </p:nvSpPr>
          <p:spPr bwMode="auto">
            <a:xfrm>
              <a:off x="4182" y="2841"/>
              <a:ext cx="384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3080" kern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109582" name="Rectangle 81"/>
            <p:cNvSpPr>
              <a:spLocks noChangeArrowheads="1"/>
            </p:cNvSpPr>
            <p:nvPr/>
          </p:nvSpPr>
          <p:spPr bwMode="auto">
            <a:xfrm>
              <a:off x="4216" y="3129"/>
              <a:ext cx="264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3080" kern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109583" name="Rectangle 82"/>
            <p:cNvSpPr>
              <a:spLocks noChangeArrowheads="1"/>
            </p:cNvSpPr>
            <p:nvPr/>
          </p:nvSpPr>
          <p:spPr bwMode="auto">
            <a:xfrm>
              <a:off x="4600" y="2841"/>
              <a:ext cx="264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3080" kern="0">
                  <a:solidFill>
                    <a:srgbClr val="000099"/>
                  </a:solidFill>
                </a:rPr>
                <a:t>-</a:t>
              </a:r>
            </a:p>
          </p:txBody>
        </p:sp>
        <p:sp>
          <p:nvSpPr>
            <p:cNvPr id="109584" name="Rectangle 83"/>
            <p:cNvSpPr>
              <a:spLocks noChangeArrowheads="1"/>
            </p:cNvSpPr>
            <p:nvPr/>
          </p:nvSpPr>
          <p:spPr bwMode="auto">
            <a:xfrm>
              <a:off x="4600" y="3129"/>
              <a:ext cx="264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3080" kern="0">
                  <a:solidFill>
                    <a:srgbClr val="000099"/>
                  </a:solidFill>
                </a:rPr>
                <a:t>-</a:t>
              </a:r>
            </a:p>
          </p:txBody>
        </p:sp>
        <p:sp>
          <p:nvSpPr>
            <p:cNvPr id="109585" name="Rectangle 84"/>
            <p:cNvSpPr>
              <a:spLocks noChangeArrowheads="1"/>
            </p:cNvSpPr>
            <p:nvPr/>
          </p:nvSpPr>
          <p:spPr bwMode="auto">
            <a:xfrm>
              <a:off x="4984" y="2841"/>
              <a:ext cx="264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3080" kern="0">
                  <a:solidFill>
                    <a:srgbClr val="000099"/>
                  </a:solidFill>
                </a:rPr>
                <a:t>-</a:t>
              </a:r>
            </a:p>
          </p:txBody>
        </p:sp>
        <p:sp>
          <p:nvSpPr>
            <p:cNvPr id="109586" name="Rectangle 85"/>
            <p:cNvSpPr>
              <a:spLocks noChangeArrowheads="1"/>
            </p:cNvSpPr>
            <p:nvPr/>
          </p:nvSpPr>
          <p:spPr bwMode="auto">
            <a:xfrm>
              <a:off x="4984" y="3129"/>
              <a:ext cx="264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3080" kern="0">
                  <a:solidFill>
                    <a:srgbClr val="000099"/>
                  </a:solidFill>
                </a:rPr>
                <a:t>-</a:t>
              </a:r>
            </a:p>
          </p:txBody>
        </p:sp>
        <p:sp>
          <p:nvSpPr>
            <p:cNvPr id="109587" name="Rectangle 86"/>
            <p:cNvSpPr>
              <a:spLocks noChangeArrowheads="1"/>
            </p:cNvSpPr>
            <p:nvPr/>
          </p:nvSpPr>
          <p:spPr bwMode="auto">
            <a:xfrm>
              <a:off x="5291" y="2841"/>
              <a:ext cx="341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3080" kern="0">
                  <a:solidFill>
                    <a:srgbClr val="000099"/>
                  </a:solidFill>
                </a:rPr>
                <a:t>14</a:t>
              </a:r>
            </a:p>
          </p:txBody>
        </p:sp>
        <p:sp>
          <p:nvSpPr>
            <p:cNvPr id="109588" name="Rectangle 87"/>
            <p:cNvSpPr>
              <a:spLocks noChangeArrowheads="1"/>
            </p:cNvSpPr>
            <p:nvPr/>
          </p:nvSpPr>
          <p:spPr bwMode="auto">
            <a:xfrm>
              <a:off x="5367" y="3129"/>
              <a:ext cx="265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101283" tIns="50642" rIns="101283" bIns="50642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5840">
                <a:spcBef>
                  <a:spcPct val="0"/>
                </a:spcBef>
                <a:buNone/>
              </a:pPr>
              <a:r>
                <a:rPr lang="en-US" altLang="en-US" sz="3080" kern="0">
                  <a:solidFill>
                    <a:srgbClr val="000099"/>
                  </a:solidFill>
                </a:rPr>
                <a:t>1</a:t>
              </a:r>
            </a:p>
          </p:txBody>
        </p:sp>
        <p:grpSp>
          <p:nvGrpSpPr>
            <p:cNvPr id="109589" name="Group 90"/>
            <p:cNvGrpSpPr>
              <a:grpSpLocks/>
            </p:cNvGrpSpPr>
            <p:nvPr/>
          </p:nvGrpSpPr>
          <p:grpSpPr bwMode="auto">
            <a:xfrm>
              <a:off x="4528" y="2836"/>
              <a:ext cx="294" cy="335"/>
              <a:chOff x="4528" y="2836"/>
              <a:chExt cx="294" cy="335"/>
            </a:xfrm>
          </p:grpSpPr>
          <p:sp>
            <p:nvSpPr>
              <p:cNvPr id="20568" name="Rectangle 88"/>
              <p:cNvSpPr>
                <a:spLocks noChangeArrowheads="1"/>
              </p:cNvSpPr>
              <p:nvPr/>
            </p:nvSpPr>
            <p:spPr bwMode="auto">
              <a:xfrm>
                <a:off x="4528" y="2836"/>
                <a:ext cx="290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1005840">
                  <a:defRPr/>
                </a:pPr>
                <a:endParaRPr lang="en-GB" sz="1980" kern="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612" name="Rectangle 89"/>
              <p:cNvSpPr>
                <a:spLocks noChangeArrowheads="1"/>
              </p:cNvSpPr>
              <p:nvPr/>
            </p:nvSpPr>
            <p:spPr bwMode="auto">
              <a:xfrm>
                <a:off x="4558" y="2841"/>
                <a:ext cx="264" cy="3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101283" tIns="50642" rIns="101283" bIns="506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>
                  <a:spcBef>
                    <a:spcPct val="0"/>
                  </a:spcBef>
                  <a:buNone/>
                </a:pPr>
                <a:r>
                  <a:rPr lang="en-US" altLang="en-US" sz="3080" kern="0">
                    <a:solidFill>
                      <a:srgbClr val="000099"/>
                    </a:solidFill>
                  </a:rPr>
                  <a:t>5</a:t>
                </a:r>
              </a:p>
            </p:txBody>
          </p:sp>
        </p:grpSp>
        <p:grpSp>
          <p:nvGrpSpPr>
            <p:cNvPr id="109590" name="Group 93"/>
            <p:cNvGrpSpPr>
              <a:grpSpLocks/>
            </p:cNvGrpSpPr>
            <p:nvPr/>
          </p:nvGrpSpPr>
          <p:grpSpPr bwMode="auto">
            <a:xfrm>
              <a:off x="4528" y="3124"/>
              <a:ext cx="294" cy="335"/>
              <a:chOff x="4528" y="3124"/>
              <a:chExt cx="294" cy="335"/>
            </a:xfrm>
          </p:grpSpPr>
          <p:sp>
            <p:nvSpPr>
              <p:cNvPr id="20571" name="Rectangle 91"/>
              <p:cNvSpPr>
                <a:spLocks noChangeArrowheads="1"/>
              </p:cNvSpPr>
              <p:nvPr/>
            </p:nvSpPr>
            <p:spPr bwMode="auto">
              <a:xfrm>
                <a:off x="4528" y="3124"/>
                <a:ext cx="290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1005840">
                  <a:defRPr/>
                </a:pPr>
                <a:endParaRPr lang="en-GB" sz="1980" kern="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610" name="Rectangle 92"/>
              <p:cNvSpPr>
                <a:spLocks noChangeArrowheads="1"/>
              </p:cNvSpPr>
              <p:nvPr/>
            </p:nvSpPr>
            <p:spPr bwMode="auto">
              <a:xfrm>
                <a:off x="4558" y="3129"/>
                <a:ext cx="264" cy="3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101283" tIns="50642" rIns="101283" bIns="506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>
                  <a:spcBef>
                    <a:spcPct val="0"/>
                  </a:spcBef>
                  <a:buNone/>
                </a:pPr>
                <a:r>
                  <a:rPr lang="en-US" altLang="en-US" sz="3080" kern="0">
                    <a:solidFill>
                      <a:srgbClr val="000099"/>
                    </a:solidFill>
                  </a:rPr>
                  <a:t>3</a:t>
                </a:r>
              </a:p>
            </p:txBody>
          </p:sp>
        </p:grpSp>
        <p:grpSp>
          <p:nvGrpSpPr>
            <p:cNvPr id="109591" name="Group 96"/>
            <p:cNvGrpSpPr>
              <a:grpSpLocks/>
            </p:cNvGrpSpPr>
            <p:nvPr/>
          </p:nvGrpSpPr>
          <p:grpSpPr bwMode="auto">
            <a:xfrm>
              <a:off x="4868" y="2836"/>
              <a:ext cx="423" cy="335"/>
              <a:chOff x="4868" y="2836"/>
              <a:chExt cx="423" cy="335"/>
            </a:xfrm>
          </p:grpSpPr>
          <p:sp>
            <p:nvSpPr>
              <p:cNvPr id="20574" name="Rectangle 94"/>
              <p:cNvSpPr>
                <a:spLocks noChangeArrowheads="1"/>
              </p:cNvSpPr>
              <p:nvPr/>
            </p:nvSpPr>
            <p:spPr bwMode="auto">
              <a:xfrm>
                <a:off x="4868" y="2836"/>
                <a:ext cx="419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1005840">
                  <a:defRPr/>
                </a:pPr>
                <a:endParaRPr lang="en-GB" sz="1980" kern="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608" name="Rectangle 95"/>
              <p:cNvSpPr>
                <a:spLocks noChangeArrowheads="1"/>
              </p:cNvSpPr>
              <p:nvPr/>
            </p:nvSpPr>
            <p:spPr bwMode="auto">
              <a:xfrm>
                <a:off x="4912" y="2841"/>
                <a:ext cx="379" cy="3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101283" tIns="50642" rIns="101283" bIns="506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>
                  <a:spcBef>
                    <a:spcPct val="0"/>
                  </a:spcBef>
                  <a:buNone/>
                </a:pPr>
                <a:r>
                  <a:rPr lang="en-US" altLang="en-US" sz="3080" kern="0">
                    <a:solidFill>
                      <a:srgbClr val="000099"/>
                    </a:solidFill>
                  </a:rPr>
                  <a:t>10</a:t>
                </a:r>
              </a:p>
            </p:txBody>
          </p:sp>
        </p:grpSp>
        <p:grpSp>
          <p:nvGrpSpPr>
            <p:cNvPr id="109592" name="Group 99"/>
            <p:cNvGrpSpPr>
              <a:grpSpLocks/>
            </p:cNvGrpSpPr>
            <p:nvPr/>
          </p:nvGrpSpPr>
          <p:grpSpPr bwMode="auto">
            <a:xfrm>
              <a:off x="4954" y="3124"/>
              <a:ext cx="294" cy="335"/>
              <a:chOff x="4954" y="3124"/>
              <a:chExt cx="294" cy="335"/>
            </a:xfrm>
          </p:grpSpPr>
          <p:sp>
            <p:nvSpPr>
              <p:cNvPr id="20577" name="Rectangle 97"/>
              <p:cNvSpPr>
                <a:spLocks noChangeArrowheads="1"/>
              </p:cNvSpPr>
              <p:nvPr/>
            </p:nvSpPr>
            <p:spPr bwMode="auto">
              <a:xfrm>
                <a:off x="4954" y="3124"/>
                <a:ext cx="290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1005840">
                  <a:defRPr/>
                </a:pPr>
                <a:endParaRPr lang="en-GB" sz="1980" kern="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606" name="Rectangle 98"/>
              <p:cNvSpPr>
                <a:spLocks noChangeArrowheads="1"/>
              </p:cNvSpPr>
              <p:nvPr/>
            </p:nvSpPr>
            <p:spPr bwMode="auto">
              <a:xfrm>
                <a:off x="4984" y="3129"/>
                <a:ext cx="264" cy="3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101283" tIns="50642" rIns="101283" bIns="506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>
                  <a:spcBef>
                    <a:spcPct val="0"/>
                  </a:spcBef>
                  <a:buNone/>
                </a:pPr>
                <a:r>
                  <a:rPr lang="en-US" altLang="en-US" sz="3080" kern="0">
                    <a:solidFill>
                      <a:srgbClr val="000099"/>
                    </a:solidFill>
                  </a:rPr>
                  <a:t>3</a:t>
                </a:r>
              </a:p>
            </p:txBody>
          </p:sp>
        </p:grpSp>
        <p:grpSp>
          <p:nvGrpSpPr>
            <p:cNvPr id="109593" name="Group 102"/>
            <p:cNvGrpSpPr>
              <a:grpSpLocks/>
            </p:cNvGrpSpPr>
            <p:nvPr/>
          </p:nvGrpSpPr>
          <p:grpSpPr bwMode="auto">
            <a:xfrm>
              <a:off x="5252" y="2836"/>
              <a:ext cx="423" cy="335"/>
              <a:chOff x="5252" y="2836"/>
              <a:chExt cx="423" cy="335"/>
            </a:xfrm>
          </p:grpSpPr>
          <p:sp>
            <p:nvSpPr>
              <p:cNvPr id="20580" name="Rectangle 100"/>
              <p:cNvSpPr>
                <a:spLocks noChangeArrowheads="1"/>
              </p:cNvSpPr>
              <p:nvPr/>
            </p:nvSpPr>
            <p:spPr bwMode="auto">
              <a:xfrm>
                <a:off x="5252" y="2836"/>
                <a:ext cx="419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1005840">
                  <a:defRPr/>
                </a:pPr>
                <a:endParaRPr lang="en-GB" sz="1980" kern="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604" name="Rectangle 101"/>
              <p:cNvSpPr>
                <a:spLocks noChangeArrowheads="1"/>
              </p:cNvSpPr>
              <p:nvPr/>
            </p:nvSpPr>
            <p:spPr bwMode="auto">
              <a:xfrm>
                <a:off x="5296" y="2841"/>
                <a:ext cx="379" cy="3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101283" tIns="50642" rIns="101283" bIns="506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>
                  <a:spcBef>
                    <a:spcPct val="0"/>
                  </a:spcBef>
                  <a:buNone/>
                </a:pPr>
                <a:r>
                  <a:rPr lang="en-US" altLang="en-US" sz="3080" kern="0">
                    <a:solidFill>
                      <a:srgbClr val="000099"/>
                    </a:solidFill>
                  </a:rPr>
                  <a:t>12</a:t>
                </a:r>
              </a:p>
            </p:txBody>
          </p:sp>
        </p:grpSp>
        <p:grpSp>
          <p:nvGrpSpPr>
            <p:cNvPr id="109594" name="Group 105"/>
            <p:cNvGrpSpPr>
              <a:grpSpLocks/>
            </p:cNvGrpSpPr>
            <p:nvPr/>
          </p:nvGrpSpPr>
          <p:grpSpPr bwMode="auto">
            <a:xfrm>
              <a:off x="5296" y="3124"/>
              <a:ext cx="422" cy="335"/>
              <a:chOff x="5296" y="3124"/>
              <a:chExt cx="422" cy="335"/>
            </a:xfrm>
          </p:grpSpPr>
          <p:sp>
            <p:nvSpPr>
              <p:cNvPr id="20583" name="Rectangle 103"/>
              <p:cNvSpPr>
                <a:spLocks noChangeArrowheads="1"/>
              </p:cNvSpPr>
              <p:nvPr/>
            </p:nvSpPr>
            <p:spPr bwMode="auto">
              <a:xfrm>
                <a:off x="5296" y="3124"/>
                <a:ext cx="418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1005840">
                  <a:defRPr/>
                </a:pPr>
                <a:endParaRPr lang="en-GB" sz="1980" kern="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602" name="Rectangle 104"/>
              <p:cNvSpPr>
                <a:spLocks noChangeArrowheads="1"/>
              </p:cNvSpPr>
              <p:nvPr/>
            </p:nvSpPr>
            <p:spPr bwMode="auto">
              <a:xfrm>
                <a:off x="5339" y="3129"/>
                <a:ext cx="379" cy="3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101283" tIns="50642" rIns="101283" bIns="506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>
                  <a:spcBef>
                    <a:spcPct val="0"/>
                  </a:spcBef>
                  <a:buNone/>
                </a:pPr>
                <a:r>
                  <a:rPr lang="en-US" altLang="en-US" sz="3080" kern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  <p:grpSp>
          <p:nvGrpSpPr>
            <p:cNvPr id="109595" name="Group 108"/>
            <p:cNvGrpSpPr>
              <a:grpSpLocks/>
            </p:cNvGrpSpPr>
            <p:nvPr/>
          </p:nvGrpSpPr>
          <p:grpSpPr bwMode="auto">
            <a:xfrm>
              <a:off x="5252" y="2836"/>
              <a:ext cx="423" cy="335"/>
              <a:chOff x="5252" y="2836"/>
              <a:chExt cx="423" cy="335"/>
            </a:xfrm>
          </p:grpSpPr>
          <p:sp>
            <p:nvSpPr>
              <p:cNvPr id="20586" name="Rectangle 106"/>
              <p:cNvSpPr>
                <a:spLocks noChangeArrowheads="1"/>
              </p:cNvSpPr>
              <p:nvPr/>
            </p:nvSpPr>
            <p:spPr bwMode="auto">
              <a:xfrm>
                <a:off x="5252" y="2836"/>
                <a:ext cx="419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1005840">
                  <a:defRPr/>
                </a:pPr>
                <a:endParaRPr lang="en-GB" sz="1980" kern="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600" name="Rectangle 107"/>
              <p:cNvSpPr>
                <a:spLocks noChangeArrowheads="1"/>
              </p:cNvSpPr>
              <p:nvPr/>
            </p:nvSpPr>
            <p:spPr bwMode="auto">
              <a:xfrm>
                <a:off x="5296" y="2841"/>
                <a:ext cx="379" cy="3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101283" tIns="50642" rIns="101283" bIns="506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>
                  <a:spcBef>
                    <a:spcPct val="0"/>
                  </a:spcBef>
                  <a:buNone/>
                </a:pPr>
                <a:r>
                  <a:rPr lang="en-US" altLang="en-US" sz="3080" kern="0">
                    <a:solidFill>
                      <a:srgbClr val="000099"/>
                    </a:solidFill>
                  </a:rPr>
                  <a:t>11</a:t>
                </a:r>
              </a:p>
            </p:txBody>
          </p:sp>
        </p:grpSp>
        <p:grpSp>
          <p:nvGrpSpPr>
            <p:cNvPr id="109596" name="Group 111"/>
            <p:cNvGrpSpPr>
              <a:grpSpLocks/>
            </p:cNvGrpSpPr>
            <p:nvPr/>
          </p:nvGrpSpPr>
          <p:grpSpPr bwMode="auto">
            <a:xfrm>
              <a:off x="5336" y="3125"/>
              <a:ext cx="423" cy="335"/>
              <a:chOff x="5336" y="3125"/>
              <a:chExt cx="423" cy="335"/>
            </a:xfrm>
          </p:grpSpPr>
          <p:sp>
            <p:nvSpPr>
              <p:cNvPr id="20589" name="Rectangle 109"/>
              <p:cNvSpPr>
                <a:spLocks noChangeArrowheads="1"/>
              </p:cNvSpPr>
              <p:nvPr/>
            </p:nvSpPr>
            <p:spPr bwMode="auto">
              <a:xfrm>
                <a:off x="5336" y="3125"/>
                <a:ext cx="419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1005840">
                  <a:defRPr/>
                </a:pPr>
                <a:endParaRPr lang="en-GB" sz="1980" kern="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598" name="Rectangle 110"/>
              <p:cNvSpPr>
                <a:spLocks noChangeArrowheads="1"/>
              </p:cNvSpPr>
              <p:nvPr/>
            </p:nvSpPr>
            <p:spPr bwMode="auto">
              <a:xfrm>
                <a:off x="5381" y="3130"/>
                <a:ext cx="378" cy="3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101283" tIns="50642" rIns="101283" bIns="506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>
                  <a:spcBef>
                    <a:spcPct val="0"/>
                  </a:spcBef>
                  <a:buNone/>
                </a:pPr>
                <a:r>
                  <a:rPr lang="en-US" altLang="en-US" sz="3080" kern="0">
                    <a:solidFill>
                      <a:srgbClr val="000099"/>
                    </a:solidFill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805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" y="281940"/>
            <a:ext cx="9723120" cy="1257300"/>
          </a:xfrm>
        </p:spPr>
        <p:txBody>
          <a:bodyPr/>
          <a:lstStyle/>
          <a:p>
            <a:r>
              <a:rPr lang="en-US" altLang="en-US" sz="4400" dirty="0"/>
              <a:t>Key Ideas of Algorithm Implementation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" y="1790700"/>
            <a:ext cx="9387840" cy="528066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 dirty="0"/>
              <a:t>Implement </a:t>
            </a:r>
            <a:r>
              <a:rPr lang="en-US" altLang="en-US" dirty="0">
                <a:solidFill>
                  <a:schemeClr val="hlink"/>
                </a:solidFill>
              </a:rPr>
              <a:t>d() </a:t>
            </a:r>
            <a:r>
              <a:rPr lang="en-US" altLang="en-US" dirty="0">
                <a:solidFill>
                  <a:schemeClr val="bg2"/>
                </a:solidFill>
              </a:rPr>
              <a:t>and</a:t>
            </a:r>
            <a:r>
              <a:rPr lang="en-US" altLang="en-US" dirty="0">
                <a:solidFill>
                  <a:schemeClr val="hlink"/>
                </a:solidFill>
              </a:rPr>
              <a:t> p() </a:t>
            </a:r>
            <a:r>
              <a:rPr lang="en-US" altLang="en-US" dirty="0">
                <a:solidFill>
                  <a:schemeClr val="bg2"/>
                </a:solidFill>
              </a:rPr>
              <a:t>as 1D arrays.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 dirty="0">
                <a:solidFill>
                  <a:schemeClr val="bg2"/>
                </a:solidFill>
              </a:rPr>
              <a:t>Keep a linear list </a:t>
            </a:r>
            <a:r>
              <a:rPr lang="en-US" altLang="en-US" dirty="0">
                <a:solidFill>
                  <a:schemeClr val="hlink"/>
                </a:solidFill>
              </a:rPr>
              <a:t>L </a:t>
            </a:r>
            <a:r>
              <a:rPr lang="en-US" altLang="en-US" dirty="0">
                <a:solidFill>
                  <a:schemeClr val="bg2"/>
                </a:solidFill>
              </a:rPr>
              <a:t>of reachable vertices to which shortest path is yet to be generated.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 dirty="0">
                <a:solidFill>
                  <a:schemeClr val="bg2"/>
                </a:solidFill>
              </a:rPr>
              <a:t>Select and remove vertex</a:t>
            </a:r>
            <a:r>
              <a:rPr lang="en-US" altLang="en-US" dirty="0">
                <a:solidFill>
                  <a:schemeClr val="hlink"/>
                </a:solidFill>
              </a:rPr>
              <a:t> v </a:t>
            </a:r>
            <a:r>
              <a:rPr lang="en-US" altLang="en-US" dirty="0">
                <a:solidFill>
                  <a:schemeClr val="bg2"/>
                </a:solidFill>
              </a:rPr>
              <a:t>in </a:t>
            </a:r>
            <a:r>
              <a:rPr lang="en-US" altLang="en-US" dirty="0">
                <a:solidFill>
                  <a:schemeClr val="hlink"/>
                </a:solidFill>
              </a:rPr>
              <a:t>L </a:t>
            </a:r>
            <a:r>
              <a:rPr lang="en-US" altLang="en-US" dirty="0">
                <a:solidFill>
                  <a:schemeClr val="bg2"/>
                </a:solidFill>
              </a:rPr>
              <a:t>that has smallest </a:t>
            </a:r>
            <a:r>
              <a:rPr lang="en-US" altLang="en-US" dirty="0">
                <a:solidFill>
                  <a:schemeClr val="hlink"/>
                </a:solidFill>
              </a:rPr>
              <a:t>d() </a:t>
            </a:r>
            <a:r>
              <a:rPr lang="en-US" altLang="en-US" dirty="0">
                <a:solidFill>
                  <a:schemeClr val="bg2"/>
                </a:solidFill>
              </a:rPr>
              <a:t>value.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 dirty="0">
                <a:solidFill>
                  <a:schemeClr val="bg2"/>
                </a:solidFill>
              </a:rPr>
              <a:t>Update </a:t>
            </a:r>
            <a:r>
              <a:rPr lang="en-US" altLang="en-US" dirty="0">
                <a:solidFill>
                  <a:schemeClr val="hlink"/>
                </a:solidFill>
              </a:rPr>
              <a:t>d()</a:t>
            </a:r>
            <a:r>
              <a:rPr lang="en-US" altLang="en-US" dirty="0">
                <a:solidFill>
                  <a:schemeClr val="bg2"/>
                </a:solidFill>
              </a:rPr>
              <a:t> and </a:t>
            </a:r>
            <a:r>
              <a:rPr lang="en-US" altLang="en-US" dirty="0">
                <a:solidFill>
                  <a:schemeClr val="hlink"/>
                </a:solidFill>
              </a:rPr>
              <a:t>p() </a:t>
            </a:r>
            <a:r>
              <a:rPr lang="en-US" altLang="en-US" dirty="0">
                <a:solidFill>
                  <a:schemeClr val="bg2"/>
                </a:solidFill>
              </a:rPr>
              <a:t>values of vertices adjacent to </a:t>
            </a:r>
            <a:r>
              <a:rPr lang="en-US" altLang="en-US" dirty="0">
                <a:solidFill>
                  <a:schemeClr val="hlink"/>
                </a:solidFill>
              </a:rPr>
              <a:t>v</a:t>
            </a:r>
            <a:r>
              <a:rPr lang="en-US" altLang="en-US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54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25239"/>
            <a:ext cx="10058400" cy="7321923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225239"/>
            <a:ext cx="10058400" cy="7321923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673100" y="2752166"/>
            <a:ext cx="2527300" cy="3069292"/>
          </a:xfrm>
          <a:custGeom>
            <a:avLst/>
            <a:gdLst>
              <a:gd name="connsiteX0" fmla="*/ 0 w 2527300"/>
              <a:gd name="connsiteY0" fmla="*/ 3162300 h 3162300"/>
              <a:gd name="connsiteX1" fmla="*/ 2527300 w 2527300"/>
              <a:gd name="connsiteY1" fmla="*/ 3162300 h 3162300"/>
              <a:gd name="connsiteX2" fmla="*/ 2527300 w 2527300"/>
              <a:gd name="connsiteY2" fmla="*/ 0 h 3162300"/>
              <a:gd name="connsiteX3" fmla="*/ 0 w 2527300"/>
              <a:gd name="connsiteY3" fmla="*/ 0 h 3162300"/>
              <a:gd name="connsiteX4" fmla="*/ 0 w 2527300"/>
              <a:gd name="connsiteY4" fmla="*/ 3162300 h 316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7300" h="3162300">
                <a:moveTo>
                  <a:pt x="0" y="3162300"/>
                </a:moveTo>
                <a:lnTo>
                  <a:pt x="2527300" y="3162300"/>
                </a:lnTo>
                <a:lnTo>
                  <a:pt x="2527300" y="0"/>
                </a:lnTo>
                <a:lnTo>
                  <a:pt x="0" y="0"/>
                </a:lnTo>
                <a:lnTo>
                  <a:pt x="0" y="31623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017585" y="2834861"/>
            <a:ext cx="67052" cy="51117"/>
          </a:xfrm>
          <a:custGeom>
            <a:avLst/>
            <a:gdLst>
              <a:gd name="connsiteX0" fmla="*/ 33530 w 67052"/>
              <a:gd name="connsiteY0" fmla="*/ 0 h 52666"/>
              <a:gd name="connsiteX1" fmla="*/ 67052 w 67052"/>
              <a:gd name="connsiteY1" fmla="*/ 52666 h 52666"/>
              <a:gd name="connsiteX2" fmla="*/ 0 w 67052"/>
              <a:gd name="connsiteY2" fmla="*/ 52666 h 52666"/>
              <a:gd name="connsiteX3" fmla="*/ 33530 w 67052"/>
              <a:gd name="connsiteY3" fmla="*/ 0 h 526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666">
                <a:moveTo>
                  <a:pt x="33530" y="0"/>
                </a:moveTo>
                <a:lnTo>
                  <a:pt x="67052" y="52666"/>
                </a:lnTo>
                <a:lnTo>
                  <a:pt x="0" y="52666"/>
                </a:lnTo>
                <a:lnTo>
                  <a:pt x="335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975809" y="2894615"/>
            <a:ext cx="67052" cy="51242"/>
          </a:xfrm>
          <a:custGeom>
            <a:avLst/>
            <a:gdLst>
              <a:gd name="connsiteX0" fmla="*/ 33745 w 67052"/>
              <a:gd name="connsiteY0" fmla="*/ 52795 h 52795"/>
              <a:gd name="connsiteX1" fmla="*/ 67052 w 67052"/>
              <a:gd name="connsiteY1" fmla="*/ 0 h 52795"/>
              <a:gd name="connsiteX2" fmla="*/ 0 w 67052"/>
              <a:gd name="connsiteY2" fmla="*/ 237 h 52795"/>
              <a:gd name="connsiteX3" fmla="*/ 33745 w 67052"/>
              <a:gd name="connsiteY3" fmla="*/ 52795 h 52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795">
                <a:moveTo>
                  <a:pt x="33745" y="52795"/>
                </a:moveTo>
                <a:lnTo>
                  <a:pt x="67052" y="0"/>
                </a:lnTo>
                <a:lnTo>
                  <a:pt x="0" y="237"/>
                </a:lnTo>
                <a:lnTo>
                  <a:pt x="33745" y="5279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057019" y="2895400"/>
            <a:ext cx="67062" cy="51237"/>
          </a:xfrm>
          <a:custGeom>
            <a:avLst/>
            <a:gdLst>
              <a:gd name="connsiteX0" fmla="*/ 33755 w 67062"/>
              <a:gd name="connsiteY0" fmla="*/ 52789 h 52789"/>
              <a:gd name="connsiteX1" fmla="*/ 67062 w 67062"/>
              <a:gd name="connsiteY1" fmla="*/ 0 h 52789"/>
              <a:gd name="connsiteX2" fmla="*/ 0 w 67062"/>
              <a:gd name="connsiteY2" fmla="*/ 246 h 52789"/>
              <a:gd name="connsiteX3" fmla="*/ 33755 w 67062"/>
              <a:gd name="connsiteY3" fmla="*/ 52789 h 52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62" h="52789">
                <a:moveTo>
                  <a:pt x="33755" y="52789"/>
                </a:moveTo>
                <a:lnTo>
                  <a:pt x="67062" y="0"/>
                </a:lnTo>
                <a:lnTo>
                  <a:pt x="0" y="246"/>
                </a:lnTo>
                <a:lnTo>
                  <a:pt x="33755" y="5278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73100" y="3933189"/>
            <a:ext cx="12700" cy="505385"/>
          </a:xfrm>
          <a:custGeom>
            <a:avLst/>
            <a:gdLst>
              <a:gd name="connsiteX0" fmla="*/ 1096 w 12700"/>
              <a:gd name="connsiteY0" fmla="*/ 0 h 520700"/>
              <a:gd name="connsiteX1" fmla="*/ 1096 w 12700"/>
              <a:gd name="connsiteY1" fmla="*/ 52070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20700">
                <a:moveTo>
                  <a:pt x="1096" y="0"/>
                </a:moveTo>
                <a:lnTo>
                  <a:pt x="1096" y="5207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black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13071" y="4233024"/>
            <a:ext cx="63732" cy="258856"/>
          </a:xfrm>
          <a:custGeom>
            <a:avLst/>
            <a:gdLst>
              <a:gd name="connsiteX0" fmla="*/ 0 w 63732"/>
              <a:gd name="connsiteY0" fmla="*/ 0 h 266700"/>
              <a:gd name="connsiteX1" fmla="*/ 63732 w 63732"/>
              <a:gd name="connsiteY1" fmla="*/ 0 h 266700"/>
              <a:gd name="connsiteX2" fmla="*/ 63732 w 63732"/>
              <a:gd name="connsiteY2" fmla="*/ 266700 h 266700"/>
              <a:gd name="connsiteX3" fmla="*/ 0 w 63732"/>
              <a:gd name="connsiteY3" fmla="*/ 266700 h 266700"/>
              <a:gd name="connsiteX4" fmla="*/ 0 w 63732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2" h="266700">
                <a:moveTo>
                  <a:pt x="0" y="0"/>
                </a:moveTo>
                <a:lnTo>
                  <a:pt x="63732" y="0"/>
                </a:lnTo>
                <a:lnTo>
                  <a:pt x="63732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832276" y="4130054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951493" y="4083356"/>
            <a:ext cx="63734" cy="397454"/>
          </a:xfrm>
          <a:custGeom>
            <a:avLst/>
            <a:gdLst>
              <a:gd name="connsiteX0" fmla="*/ 63734 w 63734"/>
              <a:gd name="connsiteY0" fmla="*/ 409498 h 409498"/>
              <a:gd name="connsiteX1" fmla="*/ 0 w 63734"/>
              <a:gd name="connsiteY1" fmla="*/ 409498 h 409498"/>
              <a:gd name="connsiteX2" fmla="*/ 0 w 63734"/>
              <a:gd name="connsiteY2" fmla="*/ 0 h 409498"/>
              <a:gd name="connsiteX3" fmla="*/ 63734 w 63734"/>
              <a:gd name="connsiteY3" fmla="*/ 0 h 409498"/>
              <a:gd name="connsiteX4" fmla="*/ 63734 w 63734"/>
              <a:gd name="connsiteY4" fmla="*/ 409498 h 409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409498">
                <a:moveTo>
                  <a:pt x="63734" y="409498"/>
                </a:moveTo>
                <a:lnTo>
                  <a:pt x="0" y="409498"/>
                </a:lnTo>
                <a:lnTo>
                  <a:pt x="0" y="0"/>
                </a:lnTo>
                <a:lnTo>
                  <a:pt x="63734" y="0"/>
                </a:lnTo>
                <a:lnTo>
                  <a:pt x="63734" y="40949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1070708" y="3821609"/>
            <a:ext cx="63737" cy="505385"/>
          </a:xfrm>
          <a:custGeom>
            <a:avLst/>
            <a:gdLst>
              <a:gd name="connsiteX0" fmla="*/ 0 w 63737"/>
              <a:gd name="connsiteY0" fmla="*/ 0 h 520700"/>
              <a:gd name="connsiteX1" fmla="*/ 63737 w 63737"/>
              <a:gd name="connsiteY1" fmla="*/ 0 h 520700"/>
              <a:gd name="connsiteX2" fmla="*/ 63737 w 63737"/>
              <a:gd name="connsiteY2" fmla="*/ 520700 h 520700"/>
              <a:gd name="connsiteX3" fmla="*/ 0 w 63737"/>
              <a:gd name="connsiteY3" fmla="*/ 520700 h 520700"/>
              <a:gd name="connsiteX4" fmla="*/ 0 w 63737"/>
              <a:gd name="connsiteY4" fmla="*/ 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7" h="520700">
                <a:moveTo>
                  <a:pt x="0" y="0"/>
                </a:moveTo>
                <a:lnTo>
                  <a:pt x="63737" y="0"/>
                </a:lnTo>
                <a:lnTo>
                  <a:pt x="63737" y="520700"/>
                </a:lnTo>
                <a:lnTo>
                  <a:pt x="0" y="52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189912" y="4004507"/>
            <a:ext cx="63740" cy="278913"/>
          </a:xfrm>
          <a:custGeom>
            <a:avLst/>
            <a:gdLst>
              <a:gd name="connsiteX0" fmla="*/ 63739 w 63739"/>
              <a:gd name="connsiteY0" fmla="*/ 287365 h 287365"/>
              <a:gd name="connsiteX1" fmla="*/ 0 w 63739"/>
              <a:gd name="connsiteY1" fmla="*/ 287365 h 287365"/>
              <a:gd name="connsiteX2" fmla="*/ 0 w 63739"/>
              <a:gd name="connsiteY2" fmla="*/ 0 h 287365"/>
              <a:gd name="connsiteX3" fmla="*/ 63739 w 63739"/>
              <a:gd name="connsiteY3" fmla="*/ 0 h 287365"/>
              <a:gd name="connsiteX4" fmla="*/ 63739 w 63739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9" h="287365">
                <a:moveTo>
                  <a:pt x="63739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9" y="0"/>
                </a:lnTo>
                <a:lnTo>
                  <a:pt x="63739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1309122" y="4053316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1428342" y="3920859"/>
            <a:ext cx="63733" cy="488099"/>
          </a:xfrm>
          <a:custGeom>
            <a:avLst/>
            <a:gdLst>
              <a:gd name="connsiteX0" fmla="*/ 63733 w 63733"/>
              <a:gd name="connsiteY0" fmla="*/ 502890 h 502890"/>
              <a:gd name="connsiteX1" fmla="*/ 0 w 63733"/>
              <a:gd name="connsiteY1" fmla="*/ 502890 h 502890"/>
              <a:gd name="connsiteX2" fmla="*/ 0 w 63733"/>
              <a:gd name="connsiteY2" fmla="*/ 0 h 502890"/>
              <a:gd name="connsiteX3" fmla="*/ 63733 w 63733"/>
              <a:gd name="connsiteY3" fmla="*/ 0 h 502890"/>
              <a:gd name="connsiteX4" fmla="*/ 63733 w 63733"/>
              <a:gd name="connsiteY4" fmla="*/ 502890 h 502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502890">
                <a:moveTo>
                  <a:pt x="63733" y="502890"/>
                </a:moveTo>
                <a:lnTo>
                  <a:pt x="0" y="502890"/>
                </a:lnTo>
                <a:lnTo>
                  <a:pt x="0" y="0"/>
                </a:lnTo>
                <a:lnTo>
                  <a:pt x="63733" y="0"/>
                </a:lnTo>
                <a:lnTo>
                  <a:pt x="63733" y="5028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1547557" y="3934817"/>
            <a:ext cx="63733" cy="278913"/>
          </a:xfrm>
          <a:custGeom>
            <a:avLst/>
            <a:gdLst>
              <a:gd name="connsiteX0" fmla="*/ 63733 w 63733"/>
              <a:gd name="connsiteY0" fmla="*/ 287365 h 287365"/>
              <a:gd name="connsiteX1" fmla="*/ 0 w 63733"/>
              <a:gd name="connsiteY1" fmla="*/ 287365 h 287365"/>
              <a:gd name="connsiteX2" fmla="*/ 0 w 63733"/>
              <a:gd name="connsiteY2" fmla="*/ 0 h 287365"/>
              <a:gd name="connsiteX3" fmla="*/ 63733 w 63733"/>
              <a:gd name="connsiteY3" fmla="*/ 0 h 287365"/>
              <a:gd name="connsiteX4" fmla="*/ 63733 w 6373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287365">
                <a:moveTo>
                  <a:pt x="6373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3" y="0"/>
                </a:lnTo>
                <a:lnTo>
                  <a:pt x="6373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666762" y="4081245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1785973" y="4135361"/>
            <a:ext cx="63734" cy="258856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1905180" y="3934771"/>
            <a:ext cx="63743" cy="278913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2024397" y="4121410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143604" y="4232966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2262809" y="2755536"/>
            <a:ext cx="63738" cy="1738032"/>
          </a:xfrm>
          <a:custGeom>
            <a:avLst/>
            <a:gdLst>
              <a:gd name="connsiteX0" fmla="*/ 0 w 63738"/>
              <a:gd name="connsiteY0" fmla="*/ 0 h 1790700"/>
              <a:gd name="connsiteX1" fmla="*/ 63738 w 63738"/>
              <a:gd name="connsiteY1" fmla="*/ 0 h 1790700"/>
              <a:gd name="connsiteX2" fmla="*/ 63738 w 63738"/>
              <a:gd name="connsiteY2" fmla="*/ 1790700 h 1790700"/>
              <a:gd name="connsiteX3" fmla="*/ 0 w 63738"/>
              <a:gd name="connsiteY3" fmla="*/ 1790700 h 1790700"/>
              <a:gd name="connsiteX4" fmla="*/ 0 w 63738"/>
              <a:gd name="connsiteY4" fmla="*/ 0 h 179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8" h="1790700">
                <a:moveTo>
                  <a:pt x="0" y="0"/>
                </a:moveTo>
                <a:lnTo>
                  <a:pt x="63738" y="0"/>
                </a:lnTo>
                <a:lnTo>
                  <a:pt x="63738" y="1790700"/>
                </a:lnTo>
                <a:lnTo>
                  <a:pt x="0" y="179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382020" y="4232958"/>
            <a:ext cx="63734" cy="258856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2501225" y="4220635"/>
            <a:ext cx="63743" cy="278908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2620434" y="4220630"/>
            <a:ext cx="63745" cy="278913"/>
          </a:xfrm>
          <a:custGeom>
            <a:avLst/>
            <a:gdLst>
              <a:gd name="connsiteX0" fmla="*/ 63745 w 63745"/>
              <a:gd name="connsiteY0" fmla="*/ 287365 h 287365"/>
              <a:gd name="connsiteX1" fmla="*/ 0 w 63745"/>
              <a:gd name="connsiteY1" fmla="*/ 287365 h 287365"/>
              <a:gd name="connsiteX2" fmla="*/ 0 w 63745"/>
              <a:gd name="connsiteY2" fmla="*/ 0 h 287365"/>
              <a:gd name="connsiteX3" fmla="*/ 63745 w 63745"/>
              <a:gd name="connsiteY3" fmla="*/ 0 h 287365"/>
              <a:gd name="connsiteX4" fmla="*/ 63745 w 63745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5" h="287365">
                <a:moveTo>
                  <a:pt x="63745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5" y="0"/>
                </a:lnTo>
                <a:lnTo>
                  <a:pt x="63745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2739641" y="4232950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2858857" y="4220621"/>
            <a:ext cx="63743" cy="278913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2978063" y="4220618"/>
            <a:ext cx="63740" cy="278908"/>
          </a:xfrm>
          <a:custGeom>
            <a:avLst/>
            <a:gdLst>
              <a:gd name="connsiteX0" fmla="*/ 63740 w 63740"/>
              <a:gd name="connsiteY0" fmla="*/ 287360 h 287360"/>
              <a:gd name="connsiteX1" fmla="*/ 0 w 63740"/>
              <a:gd name="connsiteY1" fmla="*/ 287360 h 287360"/>
              <a:gd name="connsiteX2" fmla="*/ 0 w 63740"/>
              <a:gd name="connsiteY2" fmla="*/ 0 h 287360"/>
              <a:gd name="connsiteX3" fmla="*/ 63740 w 63740"/>
              <a:gd name="connsiteY3" fmla="*/ 0 h 287360"/>
              <a:gd name="connsiteX4" fmla="*/ 63740 w 63740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0" h="287360">
                <a:moveTo>
                  <a:pt x="63740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0" y="0"/>
                </a:lnTo>
                <a:lnTo>
                  <a:pt x="63740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3098426" y="4220618"/>
            <a:ext cx="63743" cy="278908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4353860" y="3221221"/>
            <a:ext cx="5054470" cy="28600"/>
          </a:xfrm>
          <a:custGeom>
            <a:avLst/>
            <a:gdLst>
              <a:gd name="connsiteX0" fmla="*/ 7366 w 5054470"/>
              <a:gd name="connsiteY0" fmla="*/ 7366 h 29467"/>
              <a:gd name="connsiteX1" fmla="*/ 5047103 w 5054470"/>
              <a:gd name="connsiteY1" fmla="*/ 7366 h 29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54470" h="29467">
                <a:moveTo>
                  <a:pt x="7366" y="7366"/>
                </a:moveTo>
                <a:lnTo>
                  <a:pt x="5047103" y="7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black"/>
              </a:solidFill>
            </a:endParaRPr>
          </a:p>
        </p:txBody>
      </p:sp>
      <p:sp>
        <p:nvSpPr>
          <p:cNvPr id="1024" name="Freeform 3"/>
          <p:cNvSpPr/>
          <p:nvPr/>
        </p:nvSpPr>
        <p:spPr>
          <a:xfrm>
            <a:off x="0" y="225238"/>
            <a:ext cx="10058400" cy="800835"/>
          </a:xfrm>
          <a:custGeom>
            <a:avLst/>
            <a:gdLst>
              <a:gd name="connsiteX0" fmla="*/ 0 w 10058400"/>
              <a:gd name="connsiteY0" fmla="*/ 0 h 825103"/>
              <a:gd name="connsiteX1" fmla="*/ 10058400 w 10058400"/>
              <a:gd name="connsiteY1" fmla="*/ 0 h 825103"/>
              <a:gd name="connsiteX2" fmla="*/ 10058400 w 10058400"/>
              <a:gd name="connsiteY2" fmla="*/ 825103 h 825103"/>
              <a:gd name="connsiteX3" fmla="*/ 0 w 10058400"/>
              <a:gd name="connsiteY3" fmla="*/ 825103 h 825103"/>
              <a:gd name="connsiteX4" fmla="*/ 0 w 10058400"/>
              <a:gd name="connsiteY4" fmla="*/ 0 h 825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825103">
                <a:moveTo>
                  <a:pt x="0" y="0"/>
                </a:moveTo>
                <a:lnTo>
                  <a:pt x="10058400" y="0"/>
                </a:lnTo>
                <a:lnTo>
                  <a:pt x="10058400" y="825103"/>
                </a:lnTo>
                <a:lnTo>
                  <a:pt x="0" y="825103"/>
                </a:lnTo>
                <a:lnTo>
                  <a:pt x="0" y="0"/>
                </a:lnTo>
              </a:path>
            </a:pathLst>
          </a:custGeom>
          <a:solidFill>
            <a:srgbClr val="77211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2912"/>
            <a:ext cx="10058400" cy="734657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74801" y="4884647"/>
            <a:ext cx="1154162" cy="122485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defTabSz="902008">
              <a:lnSpc>
                <a:spcPts val="592"/>
              </a:lnSpc>
            </a:pP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F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O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U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R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T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H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 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E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D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I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T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I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O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N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673101" y="582706"/>
            <a:ext cx="2459006" cy="5559871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defTabSz="902008">
              <a:lnSpc>
                <a:spcPts val="3554"/>
              </a:lnSpc>
              <a:tabLst>
                <a:tab pos="112751" algn="l"/>
                <a:tab pos="137806" algn="l"/>
              </a:tabLst>
            </a:pPr>
            <a:r>
              <a:rPr lang="en-US" altLang="zh-CN" sz="396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4142"/>
              </a:lnSpc>
              <a:tabLst>
                <a:tab pos="112751" algn="l"/>
                <a:tab pos="137806" algn="l"/>
              </a:tabLst>
            </a:pPr>
            <a:r>
              <a:rPr lang="en-US" altLang="zh-CN" sz="1760" kern="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altLang="zh-CN" sz="363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1284"/>
              </a:lnSpc>
              <a:tabLst>
                <a:tab pos="112751" algn="l"/>
                <a:tab pos="137806" algn="l"/>
              </a:tabLst>
            </a:pPr>
            <a:r>
              <a:rPr lang="en-US" altLang="zh-CN" sz="1760" kern="0" dirty="0">
                <a:solidFill>
                  <a:prstClr val="black"/>
                </a:solidFill>
                <a:latin typeface="Calibri"/>
              </a:rPr>
              <a:t>	</a:t>
            </a:r>
            <a:endParaRPr lang="en-US" altLang="zh-CN" sz="770" kern="0" dirty="0">
              <a:solidFill>
                <a:srgbClr val="FFFFFF"/>
              </a:solidFill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1026" name="TextBox 1"/>
          <p:cNvSpPr txBox="1"/>
          <p:nvPr/>
        </p:nvSpPr>
        <p:spPr>
          <a:xfrm>
            <a:off x="3653072" y="718303"/>
            <a:ext cx="6430807" cy="6085464"/>
          </a:xfrm>
          <a:prstGeom prst="rect">
            <a:avLst/>
          </a:prstGeom>
          <a:noFill/>
        </p:spPr>
        <p:txBody>
          <a:bodyPr wrap="square" lIns="0" tIns="0" rIns="0" bIns="45100" rtlCol="0">
            <a:spAutoFit/>
          </a:bodyPr>
          <a:lstStyle/>
          <a:p>
            <a:pPr defTabSz="902008">
              <a:lnSpc>
                <a:spcPts val="1381"/>
              </a:lnSpc>
              <a:tabLst>
                <a:tab pos="25057" algn="l"/>
                <a:tab pos="62640" algn="l"/>
              </a:tabLst>
            </a:pPr>
            <a:r>
              <a:rPr lang="en-US" altLang="zh-CN" sz="1760" kern="0" dirty="0">
                <a:solidFill>
                  <a:prstClr val="black"/>
                </a:solidFill>
                <a:latin typeface="Calibri"/>
              </a:rPr>
              <a:t>		</a:t>
            </a:r>
            <a:endParaRPr lang="en-US" altLang="zh-CN" sz="1320" kern="0" dirty="0">
              <a:solidFill>
                <a:srgbClr val="FFFFFF"/>
              </a:solidFill>
              <a:latin typeface="Segoe UI" pitchFamily="18" charset="0"/>
              <a:cs typeface="Segoe UI" pitchFamily="18" charset="0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3651"/>
              </a:lnSpc>
              <a:tabLst>
                <a:tab pos="25057" algn="l"/>
                <a:tab pos="62640" algn="l"/>
              </a:tabLst>
            </a:pPr>
            <a:r>
              <a:rPr lang="en-US" altLang="zh-CN" sz="2860" kern="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GRAPHS</a:t>
            </a:r>
            <a:endParaRPr lang="en-US" altLang="zh-CN" sz="2310" kern="0" dirty="0">
              <a:solidFill>
                <a:srgbClr val="000000"/>
              </a:solidFill>
              <a:latin typeface="Segoe UI" pitchFamily="18" charset="0"/>
              <a:cs typeface="Segoe UI" pitchFamily="18" charset="0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marL="514350" indent="-514350" defTabSz="902008">
              <a:lnSpc>
                <a:spcPts val="3159"/>
              </a:lnSpc>
              <a:buFont typeface="+mj-lt"/>
              <a:buAutoNum type="romanLcPeriod"/>
              <a:tabLst>
                <a:tab pos="25057" algn="l"/>
                <a:tab pos="62640" algn="l"/>
              </a:tabLst>
            </a:pPr>
            <a:r>
              <a:rPr lang="en-US" altLang="zh-CN" sz="2310" b="1" i="1" kern="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Definitions</a:t>
            </a:r>
          </a:p>
          <a:p>
            <a:pPr marL="514350" indent="-514350" defTabSz="902008">
              <a:lnSpc>
                <a:spcPts val="3651"/>
              </a:lnSpc>
              <a:buFont typeface="+mj-lt"/>
              <a:buAutoNum type="romanLcPeriod"/>
              <a:tabLst>
                <a:tab pos="25057" algn="l"/>
                <a:tab pos="62640" algn="l"/>
              </a:tabLst>
            </a:pPr>
            <a:r>
              <a:rPr lang="en-US" altLang="zh-CN" sz="2310" b="1" i="1" kern="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Graph representation</a:t>
            </a:r>
          </a:p>
          <a:p>
            <a:pPr marL="514350" indent="-514350" defTabSz="902008">
              <a:lnSpc>
                <a:spcPts val="3651"/>
              </a:lnSpc>
              <a:buFont typeface="+mj-lt"/>
              <a:buAutoNum type="romanLcPeriod"/>
              <a:tabLst>
                <a:tab pos="25057" algn="l"/>
                <a:tab pos="62640" algn="l"/>
              </a:tabLst>
            </a:pPr>
            <a:r>
              <a:rPr lang="en-US" altLang="zh-CN" sz="2310" b="1" i="1" kern="0" dirty="0">
                <a:solidFill>
                  <a:prstClr val="black"/>
                </a:solidFill>
                <a:cs typeface="Times New Roman" pitchFamily="18" charset="0"/>
              </a:rPr>
              <a:t>Depth-first, Breadth-first search algorithms</a:t>
            </a:r>
          </a:p>
          <a:p>
            <a:pPr marL="514350" indent="-514350" defTabSz="902008">
              <a:lnSpc>
                <a:spcPts val="3651"/>
              </a:lnSpc>
              <a:buFont typeface="+mj-lt"/>
              <a:buAutoNum type="romanLcPeriod"/>
              <a:tabLst>
                <a:tab pos="25057" algn="l"/>
                <a:tab pos="62640" algn="l"/>
              </a:tabLst>
            </a:pPr>
            <a:r>
              <a:rPr lang="en-GB" altLang="zh-CN" sz="2310" i="1" kern="0" dirty="0">
                <a:solidFill>
                  <a:prstClr val="black"/>
                </a:solidFill>
                <a:cs typeface="Times New Roman" pitchFamily="18" charset="0"/>
              </a:rPr>
              <a:t>Single source shortest path</a:t>
            </a:r>
          </a:p>
          <a:p>
            <a:pPr marL="514350" indent="-514350" defTabSz="902008">
              <a:lnSpc>
                <a:spcPts val="3651"/>
              </a:lnSpc>
              <a:buFont typeface="+mj-lt"/>
              <a:buAutoNum type="romanLcPeriod"/>
              <a:tabLst>
                <a:tab pos="25057" algn="l"/>
                <a:tab pos="62640" algn="l"/>
              </a:tabLst>
            </a:pPr>
            <a:r>
              <a:rPr lang="en-GB" altLang="zh-CN" sz="2310" i="1" kern="0" dirty="0">
                <a:solidFill>
                  <a:prstClr val="black"/>
                </a:solidFill>
                <a:cs typeface="Times New Roman" pitchFamily="18" charset="0"/>
              </a:rPr>
              <a:t>All pairs shortest path (Dijkstra’s algorithm)</a:t>
            </a:r>
          </a:p>
          <a:p>
            <a:pPr marL="514350" indent="-514350" defTabSz="902008">
              <a:lnSpc>
                <a:spcPts val="3651"/>
              </a:lnSpc>
              <a:buFont typeface="+mj-lt"/>
              <a:buAutoNum type="romanLcPeriod"/>
              <a:tabLst>
                <a:tab pos="25057" algn="l"/>
                <a:tab pos="62640" algn="l"/>
              </a:tabLst>
            </a:pPr>
            <a:endParaRPr lang="en-US" altLang="zh-CN" sz="2310" i="1" kern="0" dirty="0">
              <a:solidFill>
                <a:prstClr val="black"/>
              </a:solidFill>
              <a:cs typeface="Times New Roman" pitchFamily="18" charset="0"/>
            </a:endParaRPr>
          </a:p>
          <a:p>
            <a:pPr defTabSz="902008">
              <a:lnSpc>
                <a:spcPts val="3651"/>
              </a:lnSpc>
              <a:tabLst>
                <a:tab pos="25057" algn="l"/>
                <a:tab pos="62640" algn="l"/>
              </a:tabLst>
            </a:pPr>
            <a:endParaRPr lang="en-US" altLang="zh-CN" sz="2310" i="1" kern="0" dirty="0">
              <a:solidFill>
                <a:srgbClr val="000000"/>
              </a:solidFill>
              <a:latin typeface="Segoe UI" pitchFamily="18" charset="0"/>
              <a:cs typeface="Segoe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/>
              <a:t>How do  I walk through the graph? SEARCH 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754380" y="2293620"/>
            <a:ext cx="8549640" cy="1592580"/>
          </a:xfrm>
        </p:spPr>
        <p:txBody>
          <a:bodyPr/>
          <a:lstStyle/>
          <a:p>
            <a:r>
              <a:rPr lang="en-GB" b="1"/>
              <a:t>Depth-first</a:t>
            </a:r>
            <a:r>
              <a:rPr lang="en-GB"/>
              <a:t> search (needs Stacks...)</a:t>
            </a:r>
          </a:p>
          <a:p>
            <a:r>
              <a:rPr lang="en-GB" b="1"/>
              <a:t>Breadth-first </a:t>
            </a:r>
            <a:r>
              <a:rPr lang="en-GB"/>
              <a:t>search (needs Queues...)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" y="4123691"/>
            <a:ext cx="3908108" cy="271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894" y="4045111"/>
            <a:ext cx="4337685" cy="271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26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Depth-first Search with a Stack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272" y="1509556"/>
            <a:ext cx="3656648" cy="577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" y="2698751"/>
            <a:ext cx="3908108" cy="271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36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Breadth-first Search with a Queue</a:t>
            </a:r>
            <a:br>
              <a:rPr lang="en-GB" sz="3600" dirty="0"/>
            </a:br>
            <a:r>
              <a:rPr lang="en-GB" sz="3200" i="1" dirty="0"/>
              <a:t>More details on the PBL discussion notes</a:t>
            </a:r>
            <a:endParaRPr lang="en-GB" sz="3600" i="1" dirty="0"/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10" y="1668462"/>
            <a:ext cx="4758532" cy="55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9" y="2855914"/>
            <a:ext cx="4337685" cy="271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99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25239"/>
            <a:ext cx="10058400" cy="7321923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225239"/>
            <a:ext cx="10058400" cy="7321923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673100" y="2752166"/>
            <a:ext cx="2527300" cy="3069292"/>
          </a:xfrm>
          <a:custGeom>
            <a:avLst/>
            <a:gdLst>
              <a:gd name="connsiteX0" fmla="*/ 0 w 2527300"/>
              <a:gd name="connsiteY0" fmla="*/ 3162300 h 3162300"/>
              <a:gd name="connsiteX1" fmla="*/ 2527300 w 2527300"/>
              <a:gd name="connsiteY1" fmla="*/ 3162300 h 3162300"/>
              <a:gd name="connsiteX2" fmla="*/ 2527300 w 2527300"/>
              <a:gd name="connsiteY2" fmla="*/ 0 h 3162300"/>
              <a:gd name="connsiteX3" fmla="*/ 0 w 2527300"/>
              <a:gd name="connsiteY3" fmla="*/ 0 h 3162300"/>
              <a:gd name="connsiteX4" fmla="*/ 0 w 2527300"/>
              <a:gd name="connsiteY4" fmla="*/ 3162300 h 316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7300" h="3162300">
                <a:moveTo>
                  <a:pt x="0" y="3162300"/>
                </a:moveTo>
                <a:lnTo>
                  <a:pt x="2527300" y="3162300"/>
                </a:lnTo>
                <a:lnTo>
                  <a:pt x="2527300" y="0"/>
                </a:lnTo>
                <a:lnTo>
                  <a:pt x="0" y="0"/>
                </a:lnTo>
                <a:lnTo>
                  <a:pt x="0" y="31623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017585" y="2834861"/>
            <a:ext cx="67052" cy="51117"/>
          </a:xfrm>
          <a:custGeom>
            <a:avLst/>
            <a:gdLst>
              <a:gd name="connsiteX0" fmla="*/ 33530 w 67052"/>
              <a:gd name="connsiteY0" fmla="*/ 0 h 52666"/>
              <a:gd name="connsiteX1" fmla="*/ 67052 w 67052"/>
              <a:gd name="connsiteY1" fmla="*/ 52666 h 52666"/>
              <a:gd name="connsiteX2" fmla="*/ 0 w 67052"/>
              <a:gd name="connsiteY2" fmla="*/ 52666 h 52666"/>
              <a:gd name="connsiteX3" fmla="*/ 33530 w 67052"/>
              <a:gd name="connsiteY3" fmla="*/ 0 h 526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666">
                <a:moveTo>
                  <a:pt x="33530" y="0"/>
                </a:moveTo>
                <a:lnTo>
                  <a:pt x="67052" y="52666"/>
                </a:lnTo>
                <a:lnTo>
                  <a:pt x="0" y="52666"/>
                </a:lnTo>
                <a:lnTo>
                  <a:pt x="335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975809" y="2894615"/>
            <a:ext cx="67052" cy="51242"/>
          </a:xfrm>
          <a:custGeom>
            <a:avLst/>
            <a:gdLst>
              <a:gd name="connsiteX0" fmla="*/ 33745 w 67052"/>
              <a:gd name="connsiteY0" fmla="*/ 52795 h 52795"/>
              <a:gd name="connsiteX1" fmla="*/ 67052 w 67052"/>
              <a:gd name="connsiteY1" fmla="*/ 0 h 52795"/>
              <a:gd name="connsiteX2" fmla="*/ 0 w 67052"/>
              <a:gd name="connsiteY2" fmla="*/ 237 h 52795"/>
              <a:gd name="connsiteX3" fmla="*/ 33745 w 67052"/>
              <a:gd name="connsiteY3" fmla="*/ 52795 h 52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795">
                <a:moveTo>
                  <a:pt x="33745" y="52795"/>
                </a:moveTo>
                <a:lnTo>
                  <a:pt x="67052" y="0"/>
                </a:lnTo>
                <a:lnTo>
                  <a:pt x="0" y="237"/>
                </a:lnTo>
                <a:lnTo>
                  <a:pt x="33745" y="5279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057019" y="2895400"/>
            <a:ext cx="67062" cy="51237"/>
          </a:xfrm>
          <a:custGeom>
            <a:avLst/>
            <a:gdLst>
              <a:gd name="connsiteX0" fmla="*/ 33755 w 67062"/>
              <a:gd name="connsiteY0" fmla="*/ 52789 h 52789"/>
              <a:gd name="connsiteX1" fmla="*/ 67062 w 67062"/>
              <a:gd name="connsiteY1" fmla="*/ 0 h 52789"/>
              <a:gd name="connsiteX2" fmla="*/ 0 w 67062"/>
              <a:gd name="connsiteY2" fmla="*/ 246 h 52789"/>
              <a:gd name="connsiteX3" fmla="*/ 33755 w 67062"/>
              <a:gd name="connsiteY3" fmla="*/ 52789 h 52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62" h="52789">
                <a:moveTo>
                  <a:pt x="33755" y="52789"/>
                </a:moveTo>
                <a:lnTo>
                  <a:pt x="67062" y="0"/>
                </a:lnTo>
                <a:lnTo>
                  <a:pt x="0" y="246"/>
                </a:lnTo>
                <a:lnTo>
                  <a:pt x="33755" y="5278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73100" y="3933189"/>
            <a:ext cx="12700" cy="505385"/>
          </a:xfrm>
          <a:custGeom>
            <a:avLst/>
            <a:gdLst>
              <a:gd name="connsiteX0" fmla="*/ 1096 w 12700"/>
              <a:gd name="connsiteY0" fmla="*/ 0 h 520700"/>
              <a:gd name="connsiteX1" fmla="*/ 1096 w 12700"/>
              <a:gd name="connsiteY1" fmla="*/ 52070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20700">
                <a:moveTo>
                  <a:pt x="1096" y="0"/>
                </a:moveTo>
                <a:lnTo>
                  <a:pt x="1096" y="5207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13071" y="4233024"/>
            <a:ext cx="63732" cy="258856"/>
          </a:xfrm>
          <a:custGeom>
            <a:avLst/>
            <a:gdLst>
              <a:gd name="connsiteX0" fmla="*/ 0 w 63732"/>
              <a:gd name="connsiteY0" fmla="*/ 0 h 266700"/>
              <a:gd name="connsiteX1" fmla="*/ 63732 w 63732"/>
              <a:gd name="connsiteY1" fmla="*/ 0 h 266700"/>
              <a:gd name="connsiteX2" fmla="*/ 63732 w 63732"/>
              <a:gd name="connsiteY2" fmla="*/ 266700 h 266700"/>
              <a:gd name="connsiteX3" fmla="*/ 0 w 63732"/>
              <a:gd name="connsiteY3" fmla="*/ 266700 h 266700"/>
              <a:gd name="connsiteX4" fmla="*/ 0 w 63732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2" h="266700">
                <a:moveTo>
                  <a:pt x="0" y="0"/>
                </a:moveTo>
                <a:lnTo>
                  <a:pt x="63732" y="0"/>
                </a:lnTo>
                <a:lnTo>
                  <a:pt x="63732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832276" y="4130054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951493" y="4083356"/>
            <a:ext cx="63734" cy="397454"/>
          </a:xfrm>
          <a:custGeom>
            <a:avLst/>
            <a:gdLst>
              <a:gd name="connsiteX0" fmla="*/ 63734 w 63734"/>
              <a:gd name="connsiteY0" fmla="*/ 409498 h 409498"/>
              <a:gd name="connsiteX1" fmla="*/ 0 w 63734"/>
              <a:gd name="connsiteY1" fmla="*/ 409498 h 409498"/>
              <a:gd name="connsiteX2" fmla="*/ 0 w 63734"/>
              <a:gd name="connsiteY2" fmla="*/ 0 h 409498"/>
              <a:gd name="connsiteX3" fmla="*/ 63734 w 63734"/>
              <a:gd name="connsiteY3" fmla="*/ 0 h 409498"/>
              <a:gd name="connsiteX4" fmla="*/ 63734 w 63734"/>
              <a:gd name="connsiteY4" fmla="*/ 409498 h 409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409498">
                <a:moveTo>
                  <a:pt x="63734" y="409498"/>
                </a:moveTo>
                <a:lnTo>
                  <a:pt x="0" y="409498"/>
                </a:lnTo>
                <a:lnTo>
                  <a:pt x="0" y="0"/>
                </a:lnTo>
                <a:lnTo>
                  <a:pt x="63734" y="0"/>
                </a:lnTo>
                <a:lnTo>
                  <a:pt x="63734" y="40949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1070708" y="3821609"/>
            <a:ext cx="63737" cy="505385"/>
          </a:xfrm>
          <a:custGeom>
            <a:avLst/>
            <a:gdLst>
              <a:gd name="connsiteX0" fmla="*/ 0 w 63737"/>
              <a:gd name="connsiteY0" fmla="*/ 0 h 520700"/>
              <a:gd name="connsiteX1" fmla="*/ 63737 w 63737"/>
              <a:gd name="connsiteY1" fmla="*/ 0 h 520700"/>
              <a:gd name="connsiteX2" fmla="*/ 63737 w 63737"/>
              <a:gd name="connsiteY2" fmla="*/ 520700 h 520700"/>
              <a:gd name="connsiteX3" fmla="*/ 0 w 63737"/>
              <a:gd name="connsiteY3" fmla="*/ 520700 h 520700"/>
              <a:gd name="connsiteX4" fmla="*/ 0 w 63737"/>
              <a:gd name="connsiteY4" fmla="*/ 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7" h="520700">
                <a:moveTo>
                  <a:pt x="0" y="0"/>
                </a:moveTo>
                <a:lnTo>
                  <a:pt x="63737" y="0"/>
                </a:lnTo>
                <a:lnTo>
                  <a:pt x="63737" y="520700"/>
                </a:lnTo>
                <a:lnTo>
                  <a:pt x="0" y="52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189912" y="4004507"/>
            <a:ext cx="63740" cy="278913"/>
          </a:xfrm>
          <a:custGeom>
            <a:avLst/>
            <a:gdLst>
              <a:gd name="connsiteX0" fmla="*/ 63739 w 63739"/>
              <a:gd name="connsiteY0" fmla="*/ 287365 h 287365"/>
              <a:gd name="connsiteX1" fmla="*/ 0 w 63739"/>
              <a:gd name="connsiteY1" fmla="*/ 287365 h 287365"/>
              <a:gd name="connsiteX2" fmla="*/ 0 w 63739"/>
              <a:gd name="connsiteY2" fmla="*/ 0 h 287365"/>
              <a:gd name="connsiteX3" fmla="*/ 63739 w 63739"/>
              <a:gd name="connsiteY3" fmla="*/ 0 h 287365"/>
              <a:gd name="connsiteX4" fmla="*/ 63739 w 63739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9" h="287365">
                <a:moveTo>
                  <a:pt x="63739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9" y="0"/>
                </a:lnTo>
                <a:lnTo>
                  <a:pt x="63739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1309122" y="4053316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1428342" y="3920859"/>
            <a:ext cx="63733" cy="488099"/>
          </a:xfrm>
          <a:custGeom>
            <a:avLst/>
            <a:gdLst>
              <a:gd name="connsiteX0" fmla="*/ 63733 w 63733"/>
              <a:gd name="connsiteY0" fmla="*/ 502890 h 502890"/>
              <a:gd name="connsiteX1" fmla="*/ 0 w 63733"/>
              <a:gd name="connsiteY1" fmla="*/ 502890 h 502890"/>
              <a:gd name="connsiteX2" fmla="*/ 0 w 63733"/>
              <a:gd name="connsiteY2" fmla="*/ 0 h 502890"/>
              <a:gd name="connsiteX3" fmla="*/ 63733 w 63733"/>
              <a:gd name="connsiteY3" fmla="*/ 0 h 502890"/>
              <a:gd name="connsiteX4" fmla="*/ 63733 w 63733"/>
              <a:gd name="connsiteY4" fmla="*/ 502890 h 502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502890">
                <a:moveTo>
                  <a:pt x="63733" y="502890"/>
                </a:moveTo>
                <a:lnTo>
                  <a:pt x="0" y="502890"/>
                </a:lnTo>
                <a:lnTo>
                  <a:pt x="0" y="0"/>
                </a:lnTo>
                <a:lnTo>
                  <a:pt x="63733" y="0"/>
                </a:lnTo>
                <a:lnTo>
                  <a:pt x="63733" y="5028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1547557" y="3934817"/>
            <a:ext cx="63733" cy="278913"/>
          </a:xfrm>
          <a:custGeom>
            <a:avLst/>
            <a:gdLst>
              <a:gd name="connsiteX0" fmla="*/ 63733 w 63733"/>
              <a:gd name="connsiteY0" fmla="*/ 287365 h 287365"/>
              <a:gd name="connsiteX1" fmla="*/ 0 w 63733"/>
              <a:gd name="connsiteY1" fmla="*/ 287365 h 287365"/>
              <a:gd name="connsiteX2" fmla="*/ 0 w 63733"/>
              <a:gd name="connsiteY2" fmla="*/ 0 h 287365"/>
              <a:gd name="connsiteX3" fmla="*/ 63733 w 63733"/>
              <a:gd name="connsiteY3" fmla="*/ 0 h 287365"/>
              <a:gd name="connsiteX4" fmla="*/ 63733 w 6373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287365">
                <a:moveTo>
                  <a:pt x="6373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3" y="0"/>
                </a:lnTo>
                <a:lnTo>
                  <a:pt x="6373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666762" y="4081245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1785973" y="4135361"/>
            <a:ext cx="63734" cy="258856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1905180" y="3934771"/>
            <a:ext cx="63743" cy="278913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2024397" y="4121410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143604" y="4232966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2262809" y="2755536"/>
            <a:ext cx="63738" cy="1738032"/>
          </a:xfrm>
          <a:custGeom>
            <a:avLst/>
            <a:gdLst>
              <a:gd name="connsiteX0" fmla="*/ 0 w 63738"/>
              <a:gd name="connsiteY0" fmla="*/ 0 h 1790700"/>
              <a:gd name="connsiteX1" fmla="*/ 63738 w 63738"/>
              <a:gd name="connsiteY1" fmla="*/ 0 h 1790700"/>
              <a:gd name="connsiteX2" fmla="*/ 63738 w 63738"/>
              <a:gd name="connsiteY2" fmla="*/ 1790700 h 1790700"/>
              <a:gd name="connsiteX3" fmla="*/ 0 w 63738"/>
              <a:gd name="connsiteY3" fmla="*/ 1790700 h 1790700"/>
              <a:gd name="connsiteX4" fmla="*/ 0 w 63738"/>
              <a:gd name="connsiteY4" fmla="*/ 0 h 179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8" h="1790700">
                <a:moveTo>
                  <a:pt x="0" y="0"/>
                </a:moveTo>
                <a:lnTo>
                  <a:pt x="63738" y="0"/>
                </a:lnTo>
                <a:lnTo>
                  <a:pt x="63738" y="1790700"/>
                </a:lnTo>
                <a:lnTo>
                  <a:pt x="0" y="179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382020" y="4232958"/>
            <a:ext cx="63734" cy="258856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2501225" y="4220635"/>
            <a:ext cx="63743" cy="278908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2620434" y="4220630"/>
            <a:ext cx="63745" cy="278913"/>
          </a:xfrm>
          <a:custGeom>
            <a:avLst/>
            <a:gdLst>
              <a:gd name="connsiteX0" fmla="*/ 63745 w 63745"/>
              <a:gd name="connsiteY0" fmla="*/ 287365 h 287365"/>
              <a:gd name="connsiteX1" fmla="*/ 0 w 63745"/>
              <a:gd name="connsiteY1" fmla="*/ 287365 h 287365"/>
              <a:gd name="connsiteX2" fmla="*/ 0 w 63745"/>
              <a:gd name="connsiteY2" fmla="*/ 0 h 287365"/>
              <a:gd name="connsiteX3" fmla="*/ 63745 w 63745"/>
              <a:gd name="connsiteY3" fmla="*/ 0 h 287365"/>
              <a:gd name="connsiteX4" fmla="*/ 63745 w 63745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5" h="287365">
                <a:moveTo>
                  <a:pt x="63745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5" y="0"/>
                </a:lnTo>
                <a:lnTo>
                  <a:pt x="63745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2739641" y="4232950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2858857" y="4220621"/>
            <a:ext cx="63743" cy="278913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2978063" y="4220618"/>
            <a:ext cx="63740" cy="278908"/>
          </a:xfrm>
          <a:custGeom>
            <a:avLst/>
            <a:gdLst>
              <a:gd name="connsiteX0" fmla="*/ 63740 w 63740"/>
              <a:gd name="connsiteY0" fmla="*/ 287360 h 287360"/>
              <a:gd name="connsiteX1" fmla="*/ 0 w 63740"/>
              <a:gd name="connsiteY1" fmla="*/ 287360 h 287360"/>
              <a:gd name="connsiteX2" fmla="*/ 0 w 63740"/>
              <a:gd name="connsiteY2" fmla="*/ 0 h 287360"/>
              <a:gd name="connsiteX3" fmla="*/ 63740 w 63740"/>
              <a:gd name="connsiteY3" fmla="*/ 0 h 287360"/>
              <a:gd name="connsiteX4" fmla="*/ 63740 w 63740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0" h="287360">
                <a:moveTo>
                  <a:pt x="63740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0" y="0"/>
                </a:lnTo>
                <a:lnTo>
                  <a:pt x="63740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3098426" y="4220618"/>
            <a:ext cx="63743" cy="278908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4353860" y="3221221"/>
            <a:ext cx="5054470" cy="28600"/>
          </a:xfrm>
          <a:custGeom>
            <a:avLst/>
            <a:gdLst>
              <a:gd name="connsiteX0" fmla="*/ 7366 w 5054470"/>
              <a:gd name="connsiteY0" fmla="*/ 7366 h 29467"/>
              <a:gd name="connsiteX1" fmla="*/ 5047103 w 5054470"/>
              <a:gd name="connsiteY1" fmla="*/ 7366 h 29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54470" h="29467">
                <a:moveTo>
                  <a:pt x="7366" y="7366"/>
                </a:moveTo>
                <a:lnTo>
                  <a:pt x="5047103" y="7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24" name="Freeform 3"/>
          <p:cNvSpPr/>
          <p:nvPr/>
        </p:nvSpPr>
        <p:spPr>
          <a:xfrm>
            <a:off x="0" y="225238"/>
            <a:ext cx="10058400" cy="800835"/>
          </a:xfrm>
          <a:custGeom>
            <a:avLst/>
            <a:gdLst>
              <a:gd name="connsiteX0" fmla="*/ 0 w 10058400"/>
              <a:gd name="connsiteY0" fmla="*/ 0 h 825103"/>
              <a:gd name="connsiteX1" fmla="*/ 10058400 w 10058400"/>
              <a:gd name="connsiteY1" fmla="*/ 0 h 825103"/>
              <a:gd name="connsiteX2" fmla="*/ 10058400 w 10058400"/>
              <a:gd name="connsiteY2" fmla="*/ 825103 h 825103"/>
              <a:gd name="connsiteX3" fmla="*/ 0 w 10058400"/>
              <a:gd name="connsiteY3" fmla="*/ 825103 h 825103"/>
              <a:gd name="connsiteX4" fmla="*/ 0 w 10058400"/>
              <a:gd name="connsiteY4" fmla="*/ 0 h 825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825103">
                <a:moveTo>
                  <a:pt x="0" y="0"/>
                </a:moveTo>
                <a:lnTo>
                  <a:pt x="10058400" y="0"/>
                </a:lnTo>
                <a:lnTo>
                  <a:pt x="10058400" y="825103"/>
                </a:lnTo>
                <a:lnTo>
                  <a:pt x="0" y="825103"/>
                </a:lnTo>
                <a:lnTo>
                  <a:pt x="0" y="0"/>
                </a:lnTo>
              </a:path>
            </a:pathLst>
          </a:custGeom>
          <a:solidFill>
            <a:srgbClr val="77211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2912"/>
            <a:ext cx="10058400" cy="734657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74801" y="4884647"/>
            <a:ext cx="1154162" cy="122485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marL="0" marR="0" lvl="0" indent="0" defTabSz="902008" eaLnBrk="1" fontAlgn="auto" latinLnBrk="0" hangingPunct="1">
              <a:lnSpc>
                <a:spcPts val="59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F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O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U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R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T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H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 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E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D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I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T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I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O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N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673101" y="582706"/>
            <a:ext cx="2459006" cy="5559871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marL="0" marR="0" lvl="0" indent="0" defTabSz="902008" eaLnBrk="1" fontAlgn="auto" latinLnBrk="0" hangingPunct="1">
              <a:lnSpc>
                <a:spcPts val="355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751" algn="l"/>
                <a:tab pos="137806" algn="l"/>
              </a:tabLst>
              <a:defRPr/>
            </a:pPr>
            <a:r>
              <a:rPr kumimoji="0" lang="en-US" altLang="zh-CN" sz="396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414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751" algn="l"/>
                <a:tab pos="137806" algn="l"/>
              </a:tabLst>
              <a:defRPr/>
            </a:pPr>
            <a:r>
              <a:rPr kumimoji="0" lang="en-US" altLang="zh-CN" sz="176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	</a:t>
            </a:r>
            <a:r>
              <a:rPr kumimoji="0" lang="en-US" altLang="zh-CN" sz="363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128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751" algn="l"/>
                <a:tab pos="137806" algn="l"/>
              </a:tabLst>
              <a:defRPr/>
            </a:pPr>
            <a:r>
              <a:rPr kumimoji="0" lang="en-US" altLang="zh-CN" sz="176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	</a:t>
            </a:r>
            <a:endParaRPr kumimoji="0" lang="en-US" altLang="zh-CN" sz="77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1026" name="TextBox 1"/>
          <p:cNvSpPr txBox="1"/>
          <p:nvPr/>
        </p:nvSpPr>
        <p:spPr>
          <a:xfrm>
            <a:off x="4330701" y="718303"/>
            <a:ext cx="5753178" cy="6611440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marL="0" marR="0" lvl="0" indent="0" defTabSz="902008" eaLnBrk="1" fontAlgn="auto" latinLnBrk="0" hangingPunct="1">
              <a:lnSpc>
                <a:spcPts val="138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57" algn="l"/>
                <a:tab pos="62640" algn="l"/>
              </a:tabLst>
              <a:defRPr/>
            </a:pPr>
            <a:r>
              <a:rPr kumimoji="0" lang="en-US" altLang="zh-CN" sz="176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		</a:t>
            </a:r>
            <a:endParaRPr kumimoji="0" lang="en-US" altLang="zh-CN" sz="132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57" algn="l"/>
                <a:tab pos="62640" algn="l"/>
              </a:tabLst>
              <a:defRPr/>
            </a:pPr>
            <a:r>
              <a:rPr kumimoji="0" lang="en-US" altLang="zh-CN" sz="286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GRAPHS</a:t>
            </a:r>
            <a:endParaRPr kumimoji="0" lang="en-US" altLang="zh-CN" sz="231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514350" marR="0" lvl="0" indent="-514350" defTabSz="902008" eaLnBrk="1" fontAlgn="auto" latinLnBrk="0" hangingPunct="1">
              <a:lnSpc>
                <a:spcPts val="31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25057" algn="l"/>
                <a:tab pos="62640" algn="l"/>
              </a:tabLst>
              <a:defRPr/>
            </a:pPr>
            <a:r>
              <a:rPr kumimoji="0" lang="en-US" altLang="zh-CN" sz="231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Definitions</a:t>
            </a:r>
          </a:p>
          <a:p>
            <a:pPr marL="514350" marR="0" lvl="0" indent="-51435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25057" algn="l"/>
                <a:tab pos="62640" algn="l"/>
              </a:tabLst>
              <a:defRPr/>
            </a:pPr>
            <a:r>
              <a:rPr kumimoji="0" lang="en-US" altLang="zh-CN" sz="231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Graph representation</a:t>
            </a:r>
          </a:p>
          <a:p>
            <a:pPr marL="514350" marR="0" lvl="0" indent="-51435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25057" algn="l"/>
                <a:tab pos="62640" algn="l"/>
              </a:tabLst>
              <a:defRPr/>
            </a:pPr>
            <a:r>
              <a:rPr kumimoji="0" lang="en-US" altLang="zh-CN" sz="231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Depth-first, Breadth-first search algorithms</a:t>
            </a:r>
          </a:p>
          <a:p>
            <a:pPr marL="514350" marR="0" lvl="0" indent="-51435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25057" algn="l"/>
                <a:tab pos="62640" algn="l"/>
              </a:tabLst>
              <a:defRPr/>
            </a:pPr>
            <a:r>
              <a:rPr kumimoji="0" lang="en-GB" altLang="zh-CN" sz="231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Single source shortest path</a:t>
            </a:r>
          </a:p>
          <a:p>
            <a:pPr marL="514350" indent="-514350" defTabSz="902008">
              <a:lnSpc>
                <a:spcPts val="3651"/>
              </a:lnSpc>
              <a:buFont typeface="+mj-lt"/>
              <a:buAutoNum type="romanLcPeriod"/>
              <a:tabLst>
                <a:tab pos="25057" algn="l"/>
                <a:tab pos="62640" algn="l"/>
              </a:tabLst>
            </a:pPr>
            <a:r>
              <a:rPr kumimoji="0" lang="en-GB" altLang="zh-CN" sz="231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All pairs </a:t>
            </a:r>
            <a:r>
              <a:rPr lang="en-GB" altLang="zh-CN" sz="2310" i="1" kern="0" dirty="0">
                <a:solidFill>
                  <a:prstClr val="black"/>
                </a:solidFill>
                <a:cs typeface="Times New Roman" pitchFamily="18" charset="0"/>
              </a:rPr>
              <a:t>shortest path (Dijkstra’s algorithm)</a:t>
            </a:r>
            <a:endParaRPr kumimoji="0" lang="en-GB" altLang="zh-CN" sz="231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  <a:p>
            <a:pPr marL="514350" marR="0" lvl="0" indent="-51435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25057" algn="l"/>
                <a:tab pos="62640" algn="l"/>
              </a:tabLst>
              <a:defRPr/>
            </a:pPr>
            <a:r>
              <a:rPr kumimoji="0" lang="en-GB" altLang="zh-CN" sz="231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Minimum spanning tree algorithms</a:t>
            </a:r>
          </a:p>
          <a:p>
            <a:pPr marR="0" lvl="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25057" algn="l"/>
                <a:tab pos="62640" algn="l"/>
              </a:tabLst>
              <a:defRPr/>
            </a:pPr>
            <a:r>
              <a:rPr lang="en-GB" altLang="zh-CN" sz="2310" i="1" kern="0" noProof="0" dirty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GB" altLang="zh-CN" sz="2310" i="1" kern="0" noProof="0" dirty="0" err="1">
                <a:solidFill>
                  <a:prstClr val="black"/>
                </a:solidFill>
                <a:cs typeface="Times New Roman" pitchFamily="18" charset="0"/>
              </a:rPr>
              <a:t>kruskal</a:t>
            </a:r>
            <a:r>
              <a:rPr lang="en-GB" altLang="zh-CN" sz="2310" i="1" kern="0" dirty="0">
                <a:solidFill>
                  <a:prstClr val="black"/>
                </a:solidFill>
                <a:cs typeface="Times New Roman" pitchFamily="18" charset="0"/>
              </a:rPr>
              <a:t> and</a:t>
            </a:r>
            <a:r>
              <a:rPr lang="en-GB" altLang="zh-CN" sz="2310" i="1" kern="0" noProof="0" dirty="0">
                <a:solidFill>
                  <a:prstClr val="black"/>
                </a:solidFill>
                <a:cs typeface="Times New Roman" pitchFamily="18" charset="0"/>
              </a:rPr>
              <a:t> Prim algorithms)</a:t>
            </a:r>
            <a:endParaRPr kumimoji="0" lang="en-US" altLang="zh-CN" sz="231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  <a:p>
            <a:pPr marL="0" marR="0" lvl="0" indent="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57" algn="l"/>
                <a:tab pos="62640" algn="l"/>
              </a:tabLst>
              <a:defRPr/>
            </a:pPr>
            <a:endParaRPr kumimoji="0" lang="en-US" altLang="zh-CN" sz="231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5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07207"/>
              </p:ext>
            </p:extLst>
          </p:nvPr>
        </p:nvGraphicFramePr>
        <p:xfrm>
          <a:off x="381000" y="685800"/>
          <a:ext cx="8915403" cy="6223000"/>
        </p:xfrm>
        <a:graphic>
          <a:graphicData uri="http://schemas.openxmlformats.org/drawingml/2006/table">
            <a:tbl>
              <a:tblPr/>
              <a:tblGrid>
                <a:gridCol w="1273629">
                  <a:extLst>
                    <a:ext uri="{9D8B030D-6E8A-4147-A177-3AD203B41FA5}">
                      <a16:colId xmlns:a16="http://schemas.microsoft.com/office/drawing/2014/main" val="1448559892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1452575412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3680522837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474982743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156639737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3507759568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3273134874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Brute-force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Divide-and-conquer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Decrease-and-conquer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Transform-and-conquer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Greedy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Dynamic programming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543336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Sorting algorithms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307312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Search algorithms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564510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Graph algorithms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√ 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133297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Path finding algorithms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518692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Network flow algorithms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33494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Computational geometry algorithms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√</a:t>
                      </a:r>
                    </a:p>
                  </a:txBody>
                  <a:tcPr marL="25792" marR="25792" marT="12896" marB="12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603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52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Greedy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" y="1600200"/>
            <a:ext cx="8549640" cy="4663440"/>
          </a:xfrm>
        </p:spPr>
        <p:txBody>
          <a:bodyPr/>
          <a:lstStyle/>
          <a:p>
            <a:r>
              <a:rPr lang="en-GB" sz="2800" dirty="0"/>
              <a:t>Applicable to optimization problems only. </a:t>
            </a:r>
          </a:p>
          <a:p>
            <a:r>
              <a:rPr lang="en-GB" sz="2800" dirty="0"/>
              <a:t>Constructing a solution through a sequence of steps, each expanding a partially constructed solution obtained so far, until a complete solution to the problem is reached.</a:t>
            </a:r>
          </a:p>
          <a:p>
            <a:r>
              <a:rPr lang="en-GB" sz="2800" dirty="0"/>
              <a:t> On each step—and this is the central point of this technique—the choice made must be:</a:t>
            </a:r>
          </a:p>
          <a:p>
            <a:pPr lvl="1"/>
            <a:r>
              <a:rPr lang="en-GB" sz="2400" dirty="0"/>
              <a:t>feasible, i.e., it has to satisfy the problem’s constraints </a:t>
            </a:r>
          </a:p>
          <a:p>
            <a:pPr lvl="1"/>
            <a:r>
              <a:rPr lang="en-GB" sz="2400" dirty="0"/>
              <a:t>locally optimal, i.e., it has to be the best local choice among all feasible choices available on that step </a:t>
            </a:r>
          </a:p>
          <a:p>
            <a:pPr lvl="1"/>
            <a:r>
              <a:rPr lang="en-GB" sz="2400" dirty="0"/>
              <a:t>irrevocable, i.e., once made, it cannot be changed on subsequent steps of the algorithm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14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Source Single Destination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" y="2377440"/>
            <a:ext cx="9387840" cy="452628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Possible </a:t>
            </a:r>
            <a:r>
              <a:rPr lang="en-US" altLang="en-US" b="1" dirty="0"/>
              <a:t>greedy</a:t>
            </a:r>
            <a:r>
              <a:rPr lang="en-US" altLang="en-US" dirty="0"/>
              <a:t> algorithm: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Leave source vertex using cheapest/shortest edge.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Leave new vertex using cheapest edge subject to the constraint that a new vertex is reached.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Continue until destination is reached.</a:t>
            </a:r>
          </a:p>
        </p:txBody>
      </p:sp>
    </p:spTree>
    <p:extLst>
      <p:ext uri="{BB962C8B-B14F-4D97-AF65-F5344CB8AC3E}">
        <p14:creationId xmlns:p14="http://schemas.microsoft.com/office/powerpoint/2010/main" val="18993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 autoUpdateAnimBg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671</Words>
  <Application>Microsoft Office PowerPoint</Application>
  <PresentationFormat>Custom</PresentationFormat>
  <Paragraphs>508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等线</vt:lpstr>
      <vt:lpstr>宋体</vt:lpstr>
      <vt:lpstr>Arial</vt:lpstr>
      <vt:lpstr>Calibri</vt:lpstr>
      <vt:lpstr>Gill Sans MT</vt:lpstr>
      <vt:lpstr>Segoe UI</vt:lpstr>
      <vt:lpstr>Times New Roman</vt:lpstr>
      <vt:lpstr>Wingdings</vt:lpstr>
      <vt:lpstr>Gallery</vt:lpstr>
      <vt:lpstr>Office Theme</vt:lpstr>
      <vt:lpstr>Blank Presentation</vt:lpstr>
      <vt:lpstr>1_Blank Presentation</vt:lpstr>
      <vt:lpstr>PowerPoint Presentation</vt:lpstr>
      <vt:lpstr>PowerPoint Presentation</vt:lpstr>
      <vt:lpstr>How do  I walk through the graph? SEARCH </vt:lpstr>
      <vt:lpstr>Depth-first Search with a Stack</vt:lpstr>
      <vt:lpstr>Breadth-first Search with a Queue More details on the PBL discussion notes</vt:lpstr>
      <vt:lpstr>PowerPoint Presentation</vt:lpstr>
      <vt:lpstr>PowerPoint Presentation</vt:lpstr>
      <vt:lpstr>Principles of Greedy techniques</vt:lpstr>
      <vt:lpstr>Single Source Single Destination</vt:lpstr>
      <vt:lpstr>Example</vt:lpstr>
      <vt:lpstr>Example</vt:lpstr>
      <vt:lpstr>Greedy Shortest 1 To 7 Path</vt:lpstr>
      <vt:lpstr>Greedy technique: Does it work?</vt:lpstr>
      <vt:lpstr>PowerPoint Presentation</vt:lpstr>
      <vt:lpstr>Single Source All Destinations (Dijkstra’s algorithm)</vt:lpstr>
      <vt:lpstr>Single Source All Destinations</vt:lpstr>
      <vt:lpstr>Key Ideas of Algorithm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Epaminondas</dc:creator>
  <cp:lastModifiedBy>Epaminondas Kapetanios</cp:lastModifiedBy>
  <cp:revision>113</cp:revision>
  <dcterms:created xsi:type="dcterms:W3CDTF">2006-08-16T00:00:00Z</dcterms:created>
  <dcterms:modified xsi:type="dcterms:W3CDTF">2019-01-09T14:43:47Z</dcterms:modified>
</cp:coreProperties>
</file>