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1"/>
  </p:notesMasterIdLst>
  <p:sldIdLst>
    <p:sldId id="417" r:id="rId6"/>
    <p:sldId id="391" r:id="rId7"/>
    <p:sldId id="419" r:id="rId8"/>
    <p:sldId id="420" r:id="rId9"/>
    <p:sldId id="421" r:id="rId10"/>
    <p:sldId id="422" r:id="rId11"/>
    <p:sldId id="425" r:id="rId12"/>
    <p:sldId id="424" r:id="rId13"/>
    <p:sldId id="426" r:id="rId14"/>
    <p:sldId id="427" r:id="rId15"/>
    <p:sldId id="428" r:id="rId16"/>
    <p:sldId id="429" r:id="rId17"/>
    <p:sldId id="430" r:id="rId18"/>
    <p:sldId id="431" r:id="rId19"/>
    <p:sldId id="4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2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6157" autoAdjust="0"/>
  </p:normalViewPr>
  <p:slideViewPr>
    <p:cSldViewPr snapToGrid="0">
      <p:cViewPr varScale="1">
        <p:scale>
          <a:sx n="75" d="100"/>
          <a:sy n="75" d="100"/>
        </p:scale>
        <p:origin x="1776" y="72"/>
      </p:cViewPr>
      <p:guideLst/>
    </p:cSldViewPr>
  </p:slideViewPr>
  <p:notesTextViewPr>
    <p:cViewPr>
      <p:scale>
        <a:sx n="150" d="100"/>
        <a:sy n="150" d="100"/>
      </p:scale>
      <p:origin x="0" y="-18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39E1ADE8-5B24-4FAE-A4C3-96391AE8EE17}"/>
    <pc:docChg chg="undo custSel addSld delSld modSld sldOrd">
      <pc:chgData name="Thomas" userId="efe85f2b-33f2-43f1-b114-9958ed12044a" providerId="ADAL" clId="{39E1ADE8-5B24-4FAE-A4C3-96391AE8EE17}" dt="2020-10-05T11:29:24.575" v="26965" actId="20577"/>
      <pc:docMkLst>
        <pc:docMk/>
      </pc:docMkLst>
      <pc:sldChg chg="del">
        <pc:chgData name="Thomas" userId="efe85f2b-33f2-43f1-b114-9958ed12044a" providerId="ADAL" clId="{39E1ADE8-5B24-4FAE-A4C3-96391AE8EE17}" dt="2020-09-22T07:25:21.137" v="15" actId="47"/>
        <pc:sldMkLst>
          <pc:docMk/>
          <pc:sldMk cId="0" sldId="365"/>
        </pc:sldMkLst>
      </pc:sldChg>
      <pc:sldChg chg="del">
        <pc:chgData name="Thomas" userId="efe85f2b-33f2-43f1-b114-9958ed12044a" providerId="ADAL" clId="{39E1ADE8-5B24-4FAE-A4C3-96391AE8EE17}" dt="2020-09-22T07:25:21.137" v="15" actId="47"/>
        <pc:sldMkLst>
          <pc:docMk/>
          <pc:sldMk cId="0" sldId="371"/>
        </pc:sldMkLst>
      </pc:sldChg>
      <pc:sldChg chg="del">
        <pc:chgData name="Thomas" userId="efe85f2b-33f2-43f1-b114-9958ed12044a" providerId="ADAL" clId="{39E1ADE8-5B24-4FAE-A4C3-96391AE8EE17}" dt="2020-09-22T07:25:21.137" v="15" actId="47"/>
        <pc:sldMkLst>
          <pc:docMk/>
          <pc:sldMk cId="0" sldId="372"/>
        </pc:sldMkLst>
      </pc:sldChg>
      <pc:sldChg chg="del">
        <pc:chgData name="Thomas" userId="efe85f2b-33f2-43f1-b114-9958ed12044a" providerId="ADAL" clId="{39E1ADE8-5B24-4FAE-A4C3-96391AE8EE17}" dt="2020-09-22T07:25:21.137" v="15" actId="47"/>
        <pc:sldMkLst>
          <pc:docMk/>
          <pc:sldMk cId="0" sldId="374"/>
        </pc:sldMkLst>
      </pc:sldChg>
      <pc:sldChg chg="del">
        <pc:chgData name="Thomas" userId="efe85f2b-33f2-43f1-b114-9958ed12044a" providerId="ADAL" clId="{39E1ADE8-5B24-4FAE-A4C3-96391AE8EE17}" dt="2020-09-22T07:25:21.137" v="15" actId="47"/>
        <pc:sldMkLst>
          <pc:docMk/>
          <pc:sldMk cId="0" sldId="375"/>
        </pc:sldMkLst>
      </pc:sldChg>
      <pc:sldChg chg="del">
        <pc:chgData name="Thomas" userId="efe85f2b-33f2-43f1-b114-9958ed12044a" providerId="ADAL" clId="{39E1ADE8-5B24-4FAE-A4C3-96391AE8EE17}" dt="2020-09-22T07:25:21.137" v="15" actId="47"/>
        <pc:sldMkLst>
          <pc:docMk/>
          <pc:sldMk cId="0" sldId="376"/>
        </pc:sldMkLst>
      </pc:sldChg>
      <pc:sldChg chg="del">
        <pc:chgData name="Thomas" userId="efe85f2b-33f2-43f1-b114-9958ed12044a" providerId="ADAL" clId="{39E1ADE8-5B24-4FAE-A4C3-96391AE8EE17}" dt="2020-09-22T07:25:21.137" v="15" actId="47"/>
        <pc:sldMkLst>
          <pc:docMk/>
          <pc:sldMk cId="0" sldId="377"/>
        </pc:sldMkLst>
      </pc:sldChg>
      <pc:sldChg chg="del">
        <pc:chgData name="Thomas" userId="efe85f2b-33f2-43f1-b114-9958ed12044a" providerId="ADAL" clId="{39E1ADE8-5B24-4FAE-A4C3-96391AE8EE17}" dt="2020-09-22T07:25:21.137" v="15" actId="47"/>
        <pc:sldMkLst>
          <pc:docMk/>
          <pc:sldMk cId="0" sldId="378"/>
        </pc:sldMkLst>
      </pc:sldChg>
      <pc:sldChg chg="del">
        <pc:chgData name="Thomas" userId="efe85f2b-33f2-43f1-b114-9958ed12044a" providerId="ADAL" clId="{39E1ADE8-5B24-4FAE-A4C3-96391AE8EE17}" dt="2020-09-22T07:25:21.137" v="15" actId="47"/>
        <pc:sldMkLst>
          <pc:docMk/>
          <pc:sldMk cId="0" sldId="379"/>
        </pc:sldMkLst>
      </pc:sldChg>
      <pc:sldChg chg="del">
        <pc:chgData name="Thomas" userId="efe85f2b-33f2-43f1-b114-9958ed12044a" providerId="ADAL" clId="{39E1ADE8-5B24-4FAE-A4C3-96391AE8EE17}" dt="2020-09-22T07:25:21.137" v="15" actId="47"/>
        <pc:sldMkLst>
          <pc:docMk/>
          <pc:sldMk cId="0" sldId="381"/>
        </pc:sldMkLst>
      </pc:sldChg>
      <pc:sldChg chg="del">
        <pc:chgData name="Thomas" userId="efe85f2b-33f2-43f1-b114-9958ed12044a" providerId="ADAL" clId="{39E1ADE8-5B24-4FAE-A4C3-96391AE8EE17}" dt="2020-09-22T07:25:21.137" v="15" actId="47"/>
        <pc:sldMkLst>
          <pc:docMk/>
          <pc:sldMk cId="0" sldId="382"/>
        </pc:sldMkLst>
      </pc:sldChg>
      <pc:sldChg chg="del">
        <pc:chgData name="Thomas" userId="efe85f2b-33f2-43f1-b114-9958ed12044a" providerId="ADAL" clId="{39E1ADE8-5B24-4FAE-A4C3-96391AE8EE17}" dt="2020-09-22T07:25:21.137" v="15" actId="47"/>
        <pc:sldMkLst>
          <pc:docMk/>
          <pc:sldMk cId="0" sldId="384"/>
        </pc:sldMkLst>
      </pc:sldChg>
      <pc:sldChg chg="del">
        <pc:chgData name="Thomas" userId="efe85f2b-33f2-43f1-b114-9958ed12044a" providerId="ADAL" clId="{39E1ADE8-5B24-4FAE-A4C3-96391AE8EE17}" dt="2020-09-22T07:25:21.137" v="15" actId="47"/>
        <pc:sldMkLst>
          <pc:docMk/>
          <pc:sldMk cId="0" sldId="385"/>
        </pc:sldMkLst>
      </pc:sldChg>
      <pc:sldChg chg="del">
        <pc:chgData name="Thomas" userId="efe85f2b-33f2-43f1-b114-9958ed12044a" providerId="ADAL" clId="{39E1ADE8-5B24-4FAE-A4C3-96391AE8EE17}" dt="2020-09-22T07:25:21.137" v="15" actId="47"/>
        <pc:sldMkLst>
          <pc:docMk/>
          <pc:sldMk cId="0" sldId="386"/>
        </pc:sldMkLst>
      </pc:sldChg>
      <pc:sldChg chg="del">
        <pc:chgData name="Thomas" userId="efe85f2b-33f2-43f1-b114-9958ed12044a" providerId="ADAL" clId="{39E1ADE8-5B24-4FAE-A4C3-96391AE8EE17}" dt="2020-09-22T07:25:21.137" v="15" actId="47"/>
        <pc:sldMkLst>
          <pc:docMk/>
          <pc:sldMk cId="0" sldId="387"/>
        </pc:sldMkLst>
      </pc:sldChg>
      <pc:sldChg chg="addSp modSp mod modNotesTx">
        <pc:chgData name="Thomas" userId="efe85f2b-33f2-43f1-b114-9958ed12044a" providerId="ADAL" clId="{39E1ADE8-5B24-4FAE-A4C3-96391AE8EE17}" dt="2020-10-02T10:18:06.586" v="5062" actId="20577"/>
        <pc:sldMkLst>
          <pc:docMk/>
          <pc:sldMk cId="0" sldId="391"/>
        </pc:sldMkLst>
        <pc:spChg chg="mod">
          <ac:chgData name="Thomas" userId="efe85f2b-33f2-43f1-b114-9958ed12044a" providerId="ADAL" clId="{39E1ADE8-5B24-4FAE-A4C3-96391AE8EE17}" dt="2020-10-02T08:12:31.802" v="544" actId="207"/>
          <ac:spMkLst>
            <pc:docMk/>
            <pc:sldMk cId="0" sldId="391"/>
            <ac:spMk id="2" creationId="{C0741D54-C479-41F5-AE11-A583F05DA300}"/>
          </ac:spMkLst>
        </pc:spChg>
        <pc:spChg chg="mod">
          <ac:chgData name="Thomas" userId="efe85f2b-33f2-43f1-b114-9958ed12044a" providerId="ADAL" clId="{39E1ADE8-5B24-4FAE-A4C3-96391AE8EE17}" dt="2020-10-02T07:52:43.601" v="41" actId="20577"/>
          <ac:spMkLst>
            <pc:docMk/>
            <pc:sldMk cId="0" sldId="391"/>
            <ac:spMk id="4098" creationId="{C8E14933-E841-4FCD-A5B6-43714A4B422D}"/>
          </ac:spMkLst>
        </pc:spChg>
        <pc:picChg chg="add mod">
          <ac:chgData name="Thomas" userId="efe85f2b-33f2-43f1-b114-9958ed12044a" providerId="ADAL" clId="{39E1ADE8-5B24-4FAE-A4C3-96391AE8EE17}" dt="2020-10-02T08:12:23.743" v="542" actId="1076"/>
          <ac:picMkLst>
            <pc:docMk/>
            <pc:sldMk cId="0" sldId="391"/>
            <ac:picMk id="4" creationId="{19A8C0C9-91B2-4E81-8ACB-CE3F80D098EA}"/>
          </ac:picMkLst>
        </pc:picChg>
      </pc:sldChg>
      <pc:sldChg chg="del">
        <pc:chgData name="Thomas" userId="efe85f2b-33f2-43f1-b114-9958ed12044a" providerId="ADAL" clId="{39E1ADE8-5B24-4FAE-A4C3-96391AE8EE17}" dt="2020-09-22T07:25:21.137" v="15" actId="47"/>
        <pc:sldMkLst>
          <pc:docMk/>
          <pc:sldMk cId="0" sldId="392"/>
        </pc:sldMkLst>
      </pc:sldChg>
      <pc:sldChg chg="modSp mod modNotesTx">
        <pc:chgData name="Thomas" userId="efe85f2b-33f2-43f1-b114-9958ed12044a" providerId="ADAL" clId="{39E1ADE8-5B24-4FAE-A4C3-96391AE8EE17}" dt="2020-10-02T10:13:40.801" v="3956" actId="20577"/>
        <pc:sldMkLst>
          <pc:docMk/>
          <pc:sldMk cId="3409162998" sldId="417"/>
        </pc:sldMkLst>
        <pc:spChg chg="mod">
          <ac:chgData name="Thomas" userId="efe85f2b-33f2-43f1-b114-9958ed12044a" providerId="ADAL" clId="{39E1ADE8-5B24-4FAE-A4C3-96391AE8EE17}" dt="2020-09-22T07:25:16.880" v="14" actId="20577"/>
          <ac:spMkLst>
            <pc:docMk/>
            <pc:sldMk cId="3409162998" sldId="417"/>
            <ac:spMk id="3" creationId="{F1282A90-CC7F-4E96-957F-F210CA3B5DEA}"/>
          </ac:spMkLst>
        </pc:spChg>
      </pc:sldChg>
      <pc:sldChg chg="add ord modNotesTx">
        <pc:chgData name="Thomas" userId="efe85f2b-33f2-43f1-b114-9958ed12044a" providerId="ADAL" clId="{39E1ADE8-5B24-4FAE-A4C3-96391AE8EE17}" dt="2020-10-05T11:05:31.167" v="23800" actId="20577"/>
        <pc:sldMkLst>
          <pc:docMk/>
          <pc:sldMk cId="777731020" sldId="418"/>
        </pc:sldMkLst>
      </pc:sldChg>
      <pc:sldChg chg="addSp modSp new mod modNotesTx">
        <pc:chgData name="Thomas" userId="efe85f2b-33f2-43f1-b114-9958ed12044a" providerId="ADAL" clId="{39E1ADE8-5B24-4FAE-A4C3-96391AE8EE17}" dt="2020-10-02T09:46:16.161" v="3375" actId="20577"/>
        <pc:sldMkLst>
          <pc:docMk/>
          <pc:sldMk cId="777039290" sldId="419"/>
        </pc:sldMkLst>
        <pc:spChg chg="mod">
          <ac:chgData name="Thomas" userId="efe85f2b-33f2-43f1-b114-9958ed12044a" providerId="ADAL" clId="{39E1ADE8-5B24-4FAE-A4C3-96391AE8EE17}" dt="2020-10-02T08:12:57.223" v="598" actId="20577"/>
          <ac:spMkLst>
            <pc:docMk/>
            <pc:sldMk cId="777039290" sldId="419"/>
            <ac:spMk id="2" creationId="{391296CB-05DF-45B6-8D84-F627CCAA14BD}"/>
          </ac:spMkLst>
        </pc:spChg>
        <pc:spChg chg="mod">
          <ac:chgData name="Thomas" userId="efe85f2b-33f2-43f1-b114-9958ed12044a" providerId="ADAL" clId="{39E1ADE8-5B24-4FAE-A4C3-96391AE8EE17}" dt="2020-10-02T08:48:35.126" v="1528" actId="313"/>
          <ac:spMkLst>
            <pc:docMk/>
            <pc:sldMk cId="777039290" sldId="419"/>
            <ac:spMk id="3" creationId="{DC124BD5-0873-459C-A2D2-A5B032CE58DC}"/>
          </ac:spMkLst>
        </pc:spChg>
        <pc:spChg chg="add mod">
          <ac:chgData name="Thomas" userId="efe85f2b-33f2-43f1-b114-9958ed12044a" providerId="ADAL" clId="{39E1ADE8-5B24-4FAE-A4C3-96391AE8EE17}" dt="2020-10-02T08:52:26.591" v="1616" actId="20577"/>
          <ac:spMkLst>
            <pc:docMk/>
            <pc:sldMk cId="777039290" sldId="419"/>
            <ac:spMk id="4" creationId="{8D84A0CF-B975-402C-9234-E9A0DFD66C15}"/>
          </ac:spMkLst>
        </pc:spChg>
        <pc:spChg chg="add mod">
          <ac:chgData name="Thomas" userId="efe85f2b-33f2-43f1-b114-9958ed12044a" providerId="ADAL" clId="{39E1ADE8-5B24-4FAE-A4C3-96391AE8EE17}" dt="2020-10-02T08:52:28.566" v="1617" actId="20577"/>
          <ac:spMkLst>
            <pc:docMk/>
            <pc:sldMk cId="777039290" sldId="419"/>
            <ac:spMk id="6" creationId="{B3CF888D-735C-488F-A3B3-3D40FE9ED208}"/>
          </ac:spMkLst>
        </pc:spChg>
        <pc:spChg chg="add mod">
          <ac:chgData name="Thomas" userId="efe85f2b-33f2-43f1-b114-9958ed12044a" providerId="ADAL" clId="{39E1ADE8-5B24-4FAE-A4C3-96391AE8EE17}" dt="2020-10-02T08:52:08.819" v="1598" actId="1076"/>
          <ac:spMkLst>
            <pc:docMk/>
            <pc:sldMk cId="777039290" sldId="419"/>
            <ac:spMk id="7" creationId="{512A4F07-A938-42A0-9C64-B316CF373077}"/>
          </ac:spMkLst>
        </pc:spChg>
        <pc:spChg chg="add mod">
          <ac:chgData name="Thomas" userId="efe85f2b-33f2-43f1-b114-9958ed12044a" providerId="ADAL" clId="{39E1ADE8-5B24-4FAE-A4C3-96391AE8EE17}" dt="2020-10-02T08:52:19.970" v="1614" actId="1076"/>
          <ac:spMkLst>
            <pc:docMk/>
            <pc:sldMk cId="777039290" sldId="419"/>
            <ac:spMk id="9" creationId="{51818708-0A23-4A65-97C2-ED0E5E39F184}"/>
          </ac:spMkLst>
        </pc:spChg>
      </pc:sldChg>
      <pc:sldChg chg="del">
        <pc:chgData name="Thomas" userId="efe85f2b-33f2-43f1-b114-9958ed12044a" providerId="ADAL" clId="{39E1ADE8-5B24-4FAE-A4C3-96391AE8EE17}" dt="2020-09-22T07:25:23.043" v="16" actId="47"/>
        <pc:sldMkLst>
          <pc:docMk/>
          <pc:sldMk cId="1363769218" sldId="419"/>
        </pc:sldMkLst>
      </pc:sldChg>
      <pc:sldChg chg="addSp modSp new mod modNotesTx">
        <pc:chgData name="Thomas" userId="efe85f2b-33f2-43f1-b114-9958ed12044a" providerId="ADAL" clId="{39E1ADE8-5B24-4FAE-A4C3-96391AE8EE17}" dt="2020-10-05T07:14:42.511" v="8790" actId="20577"/>
        <pc:sldMkLst>
          <pc:docMk/>
          <pc:sldMk cId="2253144801" sldId="420"/>
        </pc:sldMkLst>
        <pc:spChg chg="mod">
          <ac:chgData name="Thomas" userId="efe85f2b-33f2-43f1-b114-9958ed12044a" providerId="ADAL" clId="{39E1ADE8-5B24-4FAE-A4C3-96391AE8EE17}" dt="2020-10-02T08:16:22.761" v="714" actId="20577"/>
          <ac:spMkLst>
            <pc:docMk/>
            <pc:sldMk cId="2253144801" sldId="420"/>
            <ac:spMk id="2" creationId="{D75459A1-8138-4D9E-90B3-5E4C7083E372}"/>
          </ac:spMkLst>
        </pc:spChg>
        <pc:spChg chg="mod">
          <ac:chgData name="Thomas" userId="efe85f2b-33f2-43f1-b114-9958ed12044a" providerId="ADAL" clId="{39E1ADE8-5B24-4FAE-A4C3-96391AE8EE17}" dt="2020-10-02T10:13:00.284" v="3675" actId="20577"/>
          <ac:spMkLst>
            <pc:docMk/>
            <pc:sldMk cId="2253144801" sldId="420"/>
            <ac:spMk id="3" creationId="{60FB80B2-585D-47F6-9473-D69131216DD7}"/>
          </ac:spMkLst>
        </pc:spChg>
        <pc:picChg chg="add mod">
          <ac:chgData name="Thomas" userId="efe85f2b-33f2-43f1-b114-9958ed12044a" providerId="ADAL" clId="{39E1ADE8-5B24-4FAE-A4C3-96391AE8EE17}" dt="2020-10-02T10:10:36.944" v="3606" actId="1076"/>
          <ac:picMkLst>
            <pc:docMk/>
            <pc:sldMk cId="2253144801" sldId="420"/>
            <ac:picMk id="5" creationId="{7BBA39BB-4F62-4F36-B0A9-A25864230A44}"/>
          </ac:picMkLst>
        </pc:picChg>
      </pc:sldChg>
      <pc:sldChg chg="modSp new mod modNotesTx">
        <pc:chgData name="Thomas" userId="efe85f2b-33f2-43f1-b114-9958ed12044a" providerId="ADAL" clId="{39E1ADE8-5B24-4FAE-A4C3-96391AE8EE17}" dt="2020-10-05T11:22:11.504" v="25794" actId="207"/>
        <pc:sldMkLst>
          <pc:docMk/>
          <pc:sldMk cId="1529359689" sldId="421"/>
        </pc:sldMkLst>
        <pc:spChg chg="mod">
          <ac:chgData name="Thomas" userId="efe85f2b-33f2-43f1-b114-9958ed12044a" providerId="ADAL" clId="{39E1ADE8-5B24-4FAE-A4C3-96391AE8EE17}" dt="2020-10-02T10:56:01.721" v="7178" actId="20577"/>
          <ac:spMkLst>
            <pc:docMk/>
            <pc:sldMk cId="1529359689" sldId="421"/>
            <ac:spMk id="2" creationId="{30806545-4785-4813-89D3-001D550ED79B}"/>
          </ac:spMkLst>
        </pc:spChg>
        <pc:spChg chg="mod">
          <ac:chgData name="Thomas" userId="efe85f2b-33f2-43f1-b114-9958ed12044a" providerId="ADAL" clId="{39E1ADE8-5B24-4FAE-A4C3-96391AE8EE17}" dt="2020-10-05T11:22:11.504" v="25794" actId="207"/>
          <ac:spMkLst>
            <pc:docMk/>
            <pc:sldMk cId="1529359689" sldId="421"/>
            <ac:spMk id="3" creationId="{4E40FC4B-133A-42C3-AA16-0BA9BFAC6D74}"/>
          </ac:spMkLst>
        </pc:spChg>
      </pc:sldChg>
      <pc:sldChg chg="modSp new mod modNotesTx">
        <pc:chgData name="Thomas" userId="efe85f2b-33f2-43f1-b114-9958ed12044a" providerId="ADAL" clId="{39E1ADE8-5B24-4FAE-A4C3-96391AE8EE17}" dt="2020-10-05T09:08:35.625" v="13903" actId="20577"/>
        <pc:sldMkLst>
          <pc:docMk/>
          <pc:sldMk cId="585838691" sldId="422"/>
        </pc:sldMkLst>
        <pc:spChg chg="mod">
          <ac:chgData name="Thomas" userId="efe85f2b-33f2-43f1-b114-9958ed12044a" providerId="ADAL" clId="{39E1ADE8-5B24-4FAE-A4C3-96391AE8EE17}" dt="2020-10-05T09:08:35.625" v="13903" actId="20577"/>
          <ac:spMkLst>
            <pc:docMk/>
            <pc:sldMk cId="585838691" sldId="422"/>
            <ac:spMk id="2" creationId="{F9E660FB-23EF-4A35-8A9A-1093183ACC45}"/>
          </ac:spMkLst>
        </pc:spChg>
        <pc:spChg chg="mod">
          <ac:chgData name="Thomas" userId="efe85f2b-33f2-43f1-b114-9958ed12044a" providerId="ADAL" clId="{39E1ADE8-5B24-4FAE-A4C3-96391AE8EE17}" dt="2020-10-02T11:06:08.571" v="7698" actId="14100"/>
          <ac:spMkLst>
            <pc:docMk/>
            <pc:sldMk cId="585838691" sldId="422"/>
            <ac:spMk id="3" creationId="{EAF0D50E-9BB1-4B5E-BE72-97C877C01102}"/>
          </ac:spMkLst>
        </pc:spChg>
      </pc:sldChg>
      <pc:sldChg chg="new del">
        <pc:chgData name="Thomas" userId="efe85f2b-33f2-43f1-b114-9958ed12044a" providerId="ADAL" clId="{39E1ADE8-5B24-4FAE-A4C3-96391AE8EE17}" dt="2020-10-05T07:37:08.808" v="10248" actId="47"/>
        <pc:sldMkLst>
          <pc:docMk/>
          <pc:sldMk cId="2985286978" sldId="423"/>
        </pc:sldMkLst>
      </pc:sldChg>
      <pc:sldChg chg="addSp modSp add mod modNotesTx">
        <pc:chgData name="Thomas" userId="efe85f2b-33f2-43f1-b114-9958ed12044a" providerId="ADAL" clId="{39E1ADE8-5B24-4FAE-A4C3-96391AE8EE17}" dt="2020-10-05T10:06:30.424" v="15778" actId="122"/>
        <pc:sldMkLst>
          <pc:docMk/>
          <pc:sldMk cId="3173614027" sldId="424"/>
        </pc:sldMkLst>
        <pc:spChg chg="mod">
          <ac:chgData name="Thomas" userId="efe85f2b-33f2-43f1-b114-9958ed12044a" providerId="ADAL" clId="{39E1ADE8-5B24-4FAE-A4C3-96391AE8EE17}" dt="2020-10-05T08:06:28.885" v="10619" actId="20577"/>
          <ac:spMkLst>
            <pc:docMk/>
            <pc:sldMk cId="3173614027" sldId="424"/>
            <ac:spMk id="2" creationId="{CB3868B8-F7F7-4EBD-A8A3-BC5C6F08B7F9}"/>
          </ac:spMkLst>
        </pc:spChg>
        <pc:spChg chg="mod">
          <ac:chgData name="Thomas" userId="efe85f2b-33f2-43f1-b114-9958ed12044a" providerId="ADAL" clId="{39E1ADE8-5B24-4FAE-A4C3-96391AE8EE17}" dt="2020-10-05T10:06:30.424" v="15778" actId="122"/>
          <ac:spMkLst>
            <pc:docMk/>
            <pc:sldMk cId="3173614027" sldId="424"/>
            <ac:spMk id="3" creationId="{1569A50B-DE67-4ABD-A71F-B5B6F96537C8}"/>
          </ac:spMkLst>
        </pc:spChg>
        <pc:picChg chg="add mod">
          <ac:chgData name="Thomas" userId="efe85f2b-33f2-43f1-b114-9958ed12044a" providerId="ADAL" clId="{39E1ADE8-5B24-4FAE-A4C3-96391AE8EE17}" dt="2020-10-05T08:06:39.242" v="10625" actId="1076"/>
          <ac:picMkLst>
            <pc:docMk/>
            <pc:sldMk cId="3173614027" sldId="424"/>
            <ac:picMk id="5" creationId="{6C3E8FCF-A7F7-4382-ADAA-A5B9178596E8}"/>
          </ac:picMkLst>
        </pc:picChg>
      </pc:sldChg>
      <pc:sldChg chg="modSp add mod modNotesTx">
        <pc:chgData name="Thomas" userId="efe85f2b-33f2-43f1-b114-9958ed12044a" providerId="ADAL" clId="{39E1ADE8-5B24-4FAE-A4C3-96391AE8EE17}" dt="2020-10-05T09:00:14.442" v="12662" actId="20577"/>
        <pc:sldMkLst>
          <pc:docMk/>
          <pc:sldMk cId="2766145530" sldId="425"/>
        </pc:sldMkLst>
        <pc:spChg chg="mod">
          <ac:chgData name="Thomas" userId="efe85f2b-33f2-43f1-b114-9958ed12044a" providerId="ADAL" clId="{39E1ADE8-5B24-4FAE-A4C3-96391AE8EE17}" dt="2020-10-05T08:00:37.806" v="10594" actId="20577"/>
          <ac:spMkLst>
            <pc:docMk/>
            <pc:sldMk cId="2766145530" sldId="425"/>
            <ac:spMk id="2" creationId="{F9E660FB-23EF-4A35-8A9A-1093183ACC45}"/>
          </ac:spMkLst>
        </pc:spChg>
        <pc:spChg chg="mod">
          <ac:chgData name="Thomas" userId="efe85f2b-33f2-43f1-b114-9958ed12044a" providerId="ADAL" clId="{39E1ADE8-5B24-4FAE-A4C3-96391AE8EE17}" dt="2020-10-05T08:51:01.465" v="10966" actId="113"/>
          <ac:spMkLst>
            <pc:docMk/>
            <pc:sldMk cId="2766145530" sldId="425"/>
            <ac:spMk id="3" creationId="{EAF0D50E-9BB1-4B5E-BE72-97C877C01102}"/>
          </ac:spMkLst>
        </pc:spChg>
      </pc:sldChg>
      <pc:sldChg chg="modSp new mod modNotesTx">
        <pc:chgData name="Thomas" userId="efe85f2b-33f2-43f1-b114-9958ed12044a" providerId="ADAL" clId="{39E1ADE8-5B24-4FAE-A4C3-96391AE8EE17}" dt="2020-10-05T09:59:07.127" v="15325" actId="313"/>
        <pc:sldMkLst>
          <pc:docMk/>
          <pc:sldMk cId="1601696582" sldId="426"/>
        </pc:sldMkLst>
        <pc:spChg chg="mod">
          <ac:chgData name="Thomas" userId="efe85f2b-33f2-43f1-b114-9958ed12044a" providerId="ADAL" clId="{39E1ADE8-5B24-4FAE-A4C3-96391AE8EE17}" dt="2020-10-05T09:08:43.009" v="13925" actId="20577"/>
          <ac:spMkLst>
            <pc:docMk/>
            <pc:sldMk cId="1601696582" sldId="426"/>
            <ac:spMk id="2" creationId="{92EDDB88-0B05-4674-B425-B2AC91D26AFA}"/>
          </ac:spMkLst>
        </pc:spChg>
        <pc:spChg chg="mod">
          <ac:chgData name="Thomas" userId="efe85f2b-33f2-43f1-b114-9958ed12044a" providerId="ADAL" clId="{39E1ADE8-5B24-4FAE-A4C3-96391AE8EE17}" dt="2020-10-05T09:59:07.127" v="15325" actId="313"/>
          <ac:spMkLst>
            <pc:docMk/>
            <pc:sldMk cId="1601696582" sldId="426"/>
            <ac:spMk id="3" creationId="{484B0554-564D-481A-9A5F-61E433413CFE}"/>
          </ac:spMkLst>
        </pc:spChg>
      </pc:sldChg>
      <pc:sldChg chg="modSp add mod ord modNotesTx">
        <pc:chgData name="Thomas" userId="efe85f2b-33f2-43f1-b114-9958ed12044a" providerId="ADAL" clId="{39E1ADE8-5B24-4FAE-A4C3-96391AE8EE17}" dt="2020-10-05T10:25:48.960" v="18595" actId="20577"/>
        <pc:sldMkLst>
          <pc:docMk/>
          <pc:sldMk cId="2058035008" sldId="427"/>
        </pc:sldMkLst>
        <pc:spChg chg="mod">
          <ac:chgData name="Thomas" userId="efe85f2b-33f2-43f1-b114-9958ed12044a" providerId="ADAL" clId="{39E1ADE8-5B24-4FAE-A4C3-96391AE8EE17}" dt="2020-10-05T09:59:24.758" v="15334" actId="20577"/>
          <ac:spMkLst>
            <pc:docMk/>
            <pc:sldMk cId="2058035008" sldId="427"/>
            <ac:spMk id="2" creationId="{CB3868B8-F7F7-4EBD-A8A3-BC5C6F08B7F9}"/>
          </ac:spMkLst>
        </pc:spChg>
        <pc:spChg chg="mod">
          <ac:chgData name="Thomas" userId="efe85f2b-33f2-43f1-b114-9958ed12044a" providerId="ADAL" clId="{39E1ADE8-5B24-4FAE-A4C3-96391AE8EE17}" dt="2020-10-05T10:24:45.930" v="18204" actId="113"/>
          <ac:spMkLst>
            <pc:docMk/>
            <pc:sldMk cId="2058035008" sldId="427"/>
            <ac:spMk id="3" creationId="{1569A50B-DE67-4ABD-A71F-B5B6F96537C8}"/>
          </ac:spMkLst>
        </pc:spChg>
      </pc:sldChg>
      <pc:sldChg chg="modSp new mod modNotesTx">
        <pc:chgData name="Thomas" userId="efe85f2b-33f2-43f1-b114-9958ed12044a" providerId="ADAL" clId="{39E1ADE8-5B24-4FAE-A4C3-96391AE8EE17}" dt="2020-10-05T10:46:50.387" v="21446" actId="20577"/>
        <pc:sldMkLst>
          <pc:docMk/>
          <pc:sldMk cId="3901894138" sldId="428"/>
        </pc:sldMkLst>
        <pc:spChg chg="mod">
          <ac:chgData name="Thomas" userId="efe85f2b-33f2-43f1-b114-9958ed12044a" providerId="ADAL" clId="{39E1ADE8-5B24-4FAE-A4C3-96391AE8EE17}" dt="2020-10-05T10:25:54.683" v="18615" actId="20577"/>
          <ac:spMkLst>
            <pc:docMk/>
            <pc:sldMk cId="3901894138" sldId="428"/>
            <ac:spMk id="2" creationId="{33FD295A-EDF5-4FBB-8FE7-03E11E15CA79}"/>
          </ac:spMkLst>
        </pc:spChg>
        <pc:spChg chg="mod">
          <ac:chgData name="Thomas" userId="efe85f2b-33f2-43f1-b114-9958ed12044a" providerId="ADAL" clId="{39E1ADE8-5B24-4FAE-A4C3-96391AE8EE17}" dt="2020-10-05T10:33:42.045" v="19396" actId="27636"/>
          <ac:spMkLst>
            <pc:docMk/>
            <pc:sldMk cId="3901894138" sldId="428"/>
            <ac:spMk id="3" creationId="{34FA55BB-3292-4396-81E5-167BFB8F7B3C}"/>
          </ac:spMkLst>
        </pc:spChg>
      </pc:sldChg>
      <pc:sldChg chg="addSp modSp new mod modNotesTx">
        <pc:chgData name="Thomas" userId="efe85f2b-33f2-43f1-b114-9958ed12044a" providerId="ADAL" clId="{39E1ADE8-5B24-4FAE-A4C3-96391AE8EE17}" dt="2020-10-05T11:07:20.543" v="23827" actId="20577"/>
        <pc:sldMkLst>
          <pc:docMk/>
          <pc:sldMk cId="2761791226" sldId="429"/>
        </pc:sldMkLst>
        <pc:spChg chg="mod">
          <ac:chgData name="Thomas" userId="efe85f2b-33f2-43f1-b114-9958ed12044a" providerId="ADAL" clId="{39E1ADE8-5B24-4FAE-A4C3-96391AE8EE17}" dt="2020-10-05T10:46:58.268" v="21472" actId="20577"/>
          <ac:spMkLst>
            <pc:docMk/>
            <pc:sldMk cId="2761791226" sldId="429"/>
            <ac:spMk id="2" creationId="{76A65B2E-9DE5-43BE-9A07-FC616CE7AA97}"/>
          </ac:spMkLst>
        </pc:spChg>
        <pc:spChg chg="mod">
          <ac:chgData name="Thomas" userId="efe85f2b-33f2-43f1-b114-9958ed12044a" providerId="ADAL" clId="{39E1ADE8-5B24-4FAE-A4C3-96391AE8EE17}" dt="2020-10-05T10:52:09.127" v="21781"/>
          <ac:spMkLst>
            <pc:docMk/>
            <pc:sldMk cId="2761791226" sldId="429"/>
            <ac:spMk id="3" creationId="{8B21AF21-DE60-4046-A583-3152F76701C0}"/>
          </ac:spMkLst>
        </pc:spChg>
        <pc:picChg chg="add mod">
          <ac:chgData name="Thomas" userId="efe85f2b-33f2-43f1-b114-9958ed12044a" providerId="ADAL" clId="{39E1ADE8-5B24-4FAE-A4C3-96391AE8EE17}" dt="2020-10-05T10:53:12.768" v="22054" actId="1076"/>
          <ac:picMkLst>
            <pc:docMk/>
            <pc:sldMk cId="2761791226" sldId="429"/>
            <ac:picMk id="5" creationId="{C19AE4BC-9FC5-4E3A-9857-89BFF4F0AB04}"/>
          </ac:picMkLst>
        </pc:picChg>
      </pc:sldChg>
      <pc:sldChg chg="modSp new mod modNotesTx">
        <pc:chgData name="Thomas" userId="efe85f2b-33f2-43f1-b114-9958ed12044a" providerId="ADAL" clId="{39E1ADE8-5B24-4FAE-A4C3-96391AE8EE17}" dt="2020-10-05T11:24:22.002" v="26040" actId="20577"/>
        <pc:sldMkLst>
          <pc:docMk/>
          <pc:sldMk cId="4092965118" sldId="430"/>
        </pc:sldMkLst>
        <pc:spChg chg="mod">
          <ac:chgData name="Thomas" userId="efe85f2b-33f2-43f1-b114-9958ed12044a" providerId="ADAL" clId="{39E1ADE8-5B24-4FAE-A4C3-96391AE8EE17}" dt="2020-10-05T11:08:47.706" v="23860" actId="20577"/>
          <ac:spMkLst>
            <pc:docMk/>
            <pc:sldMk cId="4092965118" sldId="430"/>
            <ac:spMk id="2" creationId="{5D8F4B74-1941-47AF-8548-46BE0079FFA7}"/>
          </ac:spMkLst>
        </pc:spChg>
        <pc:spChg chg="mod">
          <ac:chgData name="Thomas" userId="efe85f2b-33f2-43f1-b114-9958ed12044a" providerId="ADAL" clId="{39E1ADE8-5B24-4FAE-A4C3-96391AE8EE17}" dt="2020-10-05T11:19:08.915" v="25137" actId="207"/>
          <ac:spMkLst>
            <pc:docMk/>
            <pc:sldMk cId="4092965118" sldId="430"/>
            <ac:spMk id="3" creationId="{56BEE438-013F-48C1-BECE-50046771616A}"/>
          </ac:spMkLst>
        </pc:spChg>
      </pc:sldChg>
      <pc:sldChg chg="modSp new mod modNotesTx">
        <pc:chgData name="Thomas" userId="efe85f2b-33f2-43f1-b114-9958ed12044a" providerId="ADAL" clId="{39E1ADE8-5B24-4FAE-A4C3-96391AE8EE17}" dt="2020-10-05T11:29:24.575" v="26965" actId="20577"/>
        <pc:sldMkLst>
          <pc:docMk/>
          <pc:sldMk cId="1121191688" sldId="431"/>
        </pc:sldMkLst>
        <pc:spChg chg="mod">
          <ac:chgData name="Thomas" userId="efe85f2b-33f2-43f1-b114-9958ed12044a" providerId="ADAL" clId="{39E1ADE8-5B24-4FAE-A4C3-96391AE8EE17}" dt="2020-10-05T11:10:30.666" v="24277" actId="20577"/>
          <ac:spMkLst>
            <pc:docMk/>
            <pc:sldMk cId="1121191688" sldId="431"/>
            <ac:spMk id="2" creationId="{E606DD92-45D7-4F7D-BD84-A1FB719A1E17}"/>
          </ac:spMkLst>
        </pc:spChg>
        <pc:spChg chg="mod">
          <ac:chgData name="Thomas" userId="efe85f2b-33f2-43f1-b114-9958ed12044a" providerId="ADAL" clId="{39E1ADE8-5B24-4FAE-A4C3-96391AE8EE17}" dt="2020-10-05T11:23:59.265" v="26008" actId="179"/>
          <ac:spMkLst>
            <pc:docMk/>
            <pc:sldMk cId="1121191688" sldId="431"/>
            <ac:spMk id="3" creationId="{E5F15FE5-ED09-4F6D-B229-FFEF424449B8}"/>
          </ac:spMkLst>
        </pc:spChg>
      </pc:sldChg>
    </pc:docChg>
  </pc:docChgLst>
  <pc:docChgLst>
    <pc:chgData name="Alessandro Amantini" userId="f9ce7c56f67eca1f" providerId="LiveId" clId="{D3888DDD-7D65-4D2E-9B0B-F43774FCE2B3}"/>
    <pc:docChg chg="undo modSld">
      <pc:chgData name="Alessandro Amantini" userId="f9ce7c56f67eca1f" providerId="LiveId" clId="{D3888DDD-7D65-4D2E-9B0B-F43774FCE2B3}" dt="2020-10-26T19:05:13.945" v="1" actId="20577"/>
      <pc:docMkLst>
        <pc:docMk/>
      </pc:docMkLst>
      <pc:sldChg chg="modNotesTx">
        <pc:chgData name="Alessandro Amantini" userId="f9ce7c56f67eca1f" providerId="LiveId" clId="{D3888DDD-7D65-4D2E-9B0B-F43774FCE2B3}" dt="2020-10-26T19:05:13.945" v="1" actId="20577"/>
        <pc:sldMkLst>
          <pc:docMk/>
          <pc:sldMk cId="3901894138" sldId="4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26/10/2020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chapter as part of the non-forward search segment of the module.  In this video we’re going to discuss another approach of planning that deviates from the traditional forward search and that is planning as a SAT or Boolean satisfiability problem.</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if we return to the gripper problem, we have two actions we can execute in the initial state: pickup, where we grab a box with one of the robots grippers or the move action, that allows us to move from one location to another.</a:t>
            </a:r>
          </a:p>
          <a:p>
            <a:endParaRPr lang="en-GB" dirty="0"/>
          </a:p>
          <a:p>
            <a:r>
              <a:rPr lang="en-GB" dirty="0"/>
              <a:t>So as we can see here in this SAT encoding, we can identify the for a pickup action on time step 0, we need the box to be in the location at timestep 0 and for the </a:t>
            </a:r>
            <a:r>
              <a:rPr lang="en-GB" dirty="0" err="1"/>
              <a:t>the</a:t>
            </a:r>
            <a:r>
              <a:rPr lang="en-GB" dirty="0"/>
              <a:t> gripper to be free.  But subsequently, on the next time step, we have the gripper holding the box, the box is no longer in the location and the gripper is no longer free.</a:t>
            </a:r>
          </a:p>
          <a:p>
            <a:endParaRPr lang="en-GB" dirty="0"/>
          </a:p>
          <a:p>
            <a:r>
              <a:rPr lang="en-GB" dirty="0"/>
              <a:t>Same applies for our move action.  We identify what facts are true at time step 0, in this case that the robot is at the location and the post effects where we add the new fact at time step 1 that the robot is in the new location and of course that old fact is now no longer true at the next time step.</a:t>
            </a:r>
          </a:p>
          <a:p>
            <a:endParaRPr lang="en-GB" dirty="0"/>
          </a:p>
          <a:p>
            <a:r>
              <a:rPr lang="en-GB" dirty="0"/>
              <a:t>So this covers a lot of the information we require, but there’s still a couple things missing, namely we’re not capturing information about how actions contradict one another – which would help us reduce the solution space – but also the actions help us encode how information transitions from one time step to another.  But what about the information that doesn’t change between time steps.  So for example, in the case of the pickup action, the location of the robot didn’t change between time steps, but I didn’t encode that information in time step 1.  Also, in the case of the move action, the box isn’t mentioned at all, but I should be able to express that box b1 is still in location A at time step one.</a:t>
            </a:r>
          </a:p>
          <a:p>
            <a:endParaRPr lang="en-GB" dirty="0"/>
          </a:p>
          <a:p>
            <a:r>
              <a:rPr lang="en-GB" dirty="0"/>
              <a:t>This is what is commonly referred to as The Framing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3506440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Framing Problem is the situation where we also need to capture the information that doesn’t change between time steps.  Otherwise we’re barrelling towards a misunderstanding as information is not propagated forward to future timesteps because no action induced a change.   This is actually an increasingly challenging issue to address as problems get bigger.</a:t>
            </a:r>
          </a:p>
          <a:p>
            <a:r>
              <a:rPr lang="en-GB" dirty="0"/>
              <a:t>How do we model that the information is not changing between states?</a:t>
            </a:r>
          </a:p>
          <a:p>
            <a:endParaRPr lang="en-GB" dirty="0"/>
          </a:p>
          <a:p>
            <a:r>
              <a:rPr lang="en-GB" dirty="0"/>
              <a:t>There are two common approaches for how to address this: the classical frame axiom formulation and the explanatory frame axiom approach.  I will be focussing more on the explanatory approach, but I wanted to briefly introduce you to both concepts.</a:t>
            </a:r>
          </a:p>
          <a:p>
            <a:endParaRPr lang="en-GB" dirty="0"/>
          </a:p>
          <a:p>
            <a:r>
              <a:rPr lang="en-GB" dirty="0"/>
              <a:t>First of all, in the classical frame axiom approach, we simply have to state which facts are not effected for each action.</a:t>
            </a:r>
          </a:p>
          <a:p>
            <a:r>
              <a:rPr lang="en-GB" dirty="0"/>
              <a:t>But of course this means we need to then list for every fact that isn’t affected by an action at a given time step, that this fact should persist into the next time step.  This actually has two problems: one that we need to sit there and add that knowledge in there, but also that we need at least one action to be executed per time step.  Otherwise we don’t know what information holds true about that fact in the next time step.  But also, if you have a planning problem </a:t>
            </a:r>
            <a:r>
              <a:rPr lang="en-GB"/>
              <a:t>where to </a:t>
            </a:r>
            <a:r>
              <a:rPr lang="en-GB" dirty="0"/>
              <a:t>actions could be executed on the same frame, then you will wind up running the same fact through two frame axioms.</a:t>
            </a:r>
          </a:p>
          <a:p>
            <a:endParaRPr lang="en-GB" dirty="0"/>
          </a:p>
          <a:p>
            <a:r>
              <a:rPr lang="en-GB" dirty="0"/>
              <a:t>Meanwhile, explanatory axioms go a different route.  Instead of listing all the information that doesn’t change, instead, we list the ways in which a piece of information could have changed between timesteps.  And more precisely, identifying what action would have caused that information to change as we moved between time steps…</a:t>
            </a:r>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2754367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with explanatory frame axioms, we’re going to look at how a fact changes between two time steps.  </a:t>
            </a:r>
          </a:p>
          <a:p>
            <a:r>
              <a:rPr lang="en-GB" dirty="0"/>
              <a:t>In this case if we look at the actions from the example, we identify that in order for the fact that r1 is not a location B on time step 0, but then is in the location at time step 1, then that must mean that the robot was part of a move action at time step 0.  Specifically the move action with r1 going from </a:t>
            </a:r>
            <a:r>
              <a:rPr lang="en-GB" dirty="0" err="1"/>
              <a:t>loc</a:t>
            </a:r>
            <a:r>
              <a:rPr lang="en-GB" dirty="0"/>
              <a:t> A to </a:t>
            </a:r>
            <a:r>
              <a:rPr lang="en-GB" dirty="0" err="1"/>
              <a:t>loc</a:t>
            </a:r>
            <a:r>
              <a:rPr lang="en-GB" dirty="0"/>
              <a:t> B.</a:t>
            </a:r>
          </a:p>
          <a:p>
            <a:endParaRPr lang="en-GB" dirty="0"/>
          </a:p>
          <a:p>
            <a:r>
              <a:rPr lang="en-GB" dirty="0"/>
              <a:t>Now this is still rather verbose, given we’d still need to list all of the possibilities that could emerge at a given time step.  Hence you’re going to have a lot of facts changing between time steps, especially as the branching factor of the state space increases.</a:t>
            </a:r>
          </a:p>
          <a:p>
            <a:endParaRPr lang="en-GB" dirty="0"/>
          </a:p>
          <a:p>
            <a:r>
              <a:rPr lang="en-GB" dirty="0"/>
              <a:t>However, this approach actually enables for parallelism in the planning process, given two actions could be executed in parallel if they have the same preconditions at time step t and their effects don’t conflict.  You can more easily identify this by catching whether or not an effect of one action appears within one of the explanatory frame axioms for an action that isn’t the action you’re running against.</a:t>
            </a:r>
          </a:p>
          <a:p>
            <a:endParaRPr lang="en-GB" dirty="0"/>
          </a:p>
          <a:p>
            <a:r>
              <a:rPr lang="en-GB" dirty="0"/>
              <a:t>But, that said, parallelism is also going to be an issue, given you may result in actions that negate the effects of one another on execution, but hold valid preconditions.  So how do we capture this?</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3996961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need to return to this ideal of mutual exclusion once again, a topic that we saw when we look at SAS+ planning and more recently in graph plan, where in this instance we’re going to identify actions that cannot be executed on the same time step.</a:t>
            </a:r>
          </a:p>
          <a:p>
            <a:endParaRPr lang="en-GB" dirty="0"/>
          </a:p>
          <a:p>
            <a:r>
              <a:rPr lang="en-GB" dirty="0"/>
              <a:t>So we have what are known as compute exclusion axioms, and this will help us identify which actions cannot be executed on the same time step.   These constraints will essentially enforce a total order plan, whereby if we list every possible exclusion axiom, then only one action can be executed at the same time step.  This also makes sense in the context of our gripper example, given none of the action of picking up boxes or moving the robot can be executed on the same time step.</a:t>
            </a:r>
          </a:p>
          <a:p>
            <a:endParaRPr lang="en-GB" dirty="0"/>
          </a:p>
          <a:p>
            <a:r>
              <a:rPr lang="en-GB" dirty="0"/>
              <a:t>However, there is also the possibility of using conflict exclusion axioms, whereby two actions conflict if ones either their preconditions contradict or their preconditions are not consistent with their effects.  This would allow us to solve plans with in a partial order fashion, which is a topic of a later chapter – the idea of solving plans in a partial order sequence.</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2931600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just to wrap up, with all of this done, how do we find the actual plan?</a:t>
            </a:r>
          </a:p>
          <a:p>
            <a:r>
              <a:rPr lang="en-GB" dirty="0"/>
              <a:t>Well, this is a massive over simplification of the process, given I don’t discuss how the SAT solver works, but that’s largely outside of the scope of the module.</a:t>
            </a:r>
          </a:p>
          <a:p>
            <a:r>
              <a:rPr lang="en-GB" dirty="0"/>
              <a:t>However, we continue to iterate out the horizon T, until the SAT solver can find an assignment of values that satisfies phi.</a:t>
            </a:r>
          </a:p>
          <a:p>
            <a:endParaRPr lang="en-GB" dirty="0"/>
          </a:p>
          <a:p>
            <a:r>
              <a:rPr lang="en-GB" dirty="0"/>
              <a:t>Now that we have that, and provided the planning problem is being treated as total order as mentioned earlier, then if we have a solution that is satisfiable after T time steps, then we know that for each step I of the total number of steps, there is exactly one action that will be assigned to true.  That then becomes the action at that particular stage of the plan.</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975436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This is a fairly high level overview of how SAT based planning works, but should give you enough of an understanding of the core principles that you can continue to study this area of AI research if you so wish.  Be sure to look at the additional material on KEATS that will provide some further reading for you to explore.</a:t>
            </a:r>
          </a:p>
          <a:p>
            <a:pPr>
              <a:spcBef>
                <a:spcPct val="0"/>
              </a:spcBef>
            </a:pPr>
            <a:endParaRPr lang="en-GB" dirty="0"/>
          </a:p>
          <a:p>
            <a:pPr>
              <a:spcBef>
                <a:spcPct val="0"/>
              </a:spcBef>
            </a:pPr>
            <a:r>
              <a:rPr lang="en-GB" dirty="0"/>
              <a:t>Thanks for watching and we’ll see you in the next video.</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15</a:t>
            </a:fld>
            <a:endParaRPr lang="en-GB" dirty="0"/>
          </a:p>
        </p:txBody>
      </p:sp>
    </p:spTree>
    <p:extLst>
      <p:ext uri="{BB962C8B-B14F-4D97-AF65-F5344CB8AC3E}">
        <p14:creationId xmlns:p14="http://schemas.microsoft.com/office/powerpoint/2010/main" val="100581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Throughout the module we’re running on the primary notion that we have a set-theoretic representation of the world – with states comprised of predicates that give us snapshot views of the world.  Plus we then have our state transition model that shows us how states transform based on actions performed on them and we rely on these principles to then drive us through the state space through a forward search algorithm such as breadth-first, depth-first, best-first, A*, EHC, and so on.</a:t>
            </a:r>
          </a:p>
          <a:p>
            <a:endParaRPr lang="en-GB" dirty="0"/>
          </a:p>
          <a:p>
            <a:r>
              <a:rPr lang="en-GB" dirty="0"/>
              <a:t>But there are alternatives to this approach.  We already have the likes of RPG and of course </a:t>
            </a:r>
            <a:r>
              <a:rPr lang="en-GB" dirty="0" err="1"/>
              <a:t>GraphPlan</a:t>
            </a:r>
            <a:r>
              <a:rPr lang="en-GB" dirty="0"/>
              <a:t> from which it was devised, and we have other variations of planning in other chapters of this segment of the module such as </a:t>
            </a:r>
            <a:r>
              <a:rPr lang="en-GB" dirty="0" err="1"/>
              <a:t>PoP</a:t>
            </a:r>
            <a:r>
              <a:rPr lang="en-GB" dirty="0"/>
              <a:t> and HTN planning.  But we’re actually overlapping with something that is covered in the segment on SAS+ planning, where if we re-encode the problem into another formulation, can we then solve it that way?</a:t>
            </a:r>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24809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Boolean </a:t>
            </a:r>
            <a:r>
              <a:rPr lang="en-GB" dirty="0" err="1"/>
              <a:t>Satisfability</a:t>
            </a:r>
            <a:r>
              <a:rPr lang="en-GB" dirty="0"/>
              <a:t> problems, often also referred to as propositional satisfiability problems – which I will now refer to by their abbreviation SAT – are a form of deductive reasoning whereby we attempt to encode a problem into a more succinct expression – in this case it is as the name implies a </a:t>
            </a:r>
            <a:r>
              <a:rPr lang="en-GB" dirty="0" err="1"/>
              <a:t>boolean</a:t>
            </a:r>
            <a:r>
              <a:rPr lang="en-GB" dirty="0"/>
              <a:t> expression (or propositional logic formula) .  This means we have a series of variables with operators applied to them and we aim to a value to specific variables such that the overall function can return as true.</a:t>
            </a:r>
          </a:p>
          <a:p>
            <a:endParaRPr lang="en-GB" dirty="0"/>
          </a:p>
          <a:p>
            <a:r>
              <a:rPr lang="en-GB" dirty="0"/>
              <a:t>In the event the function can return as true, we consider the SAT to be satisfiable, given there is a valid configuration of variable values.  However, in the event that is not possible, then we consider the function to be unsatisfiable.</a:t>
            </a:r>
          </a:p>
          <a:p>
            <a:endParaRPr lang="en-GB" dirty="0"/>
          </a:p>
          <a:p>
            <a:r>
              <a:rPr lang="en-GB" dirty="0"/>
              <a:t>So, I’ve provided some very trivial examples here on the right hand side.  The first, F = A and not B is easily satisfiable.  Given if we make A true and B false, then that conjunction means that F will be true.</a:t>
            </a:r>
          </a:p>
          <a:p>
            <a:r>
              <a:rPr lang="en-GB" dirty="0"/>
              <a:t>However, the second SAT problem is not satisfiable.  Why is this?  Well it’s asking for a valid combination where A and not A return as true.  This is simply impossible.  Since if A is true, not A is false and vice versa.  This SAT will always return as false.</a:t>
            </a:r>
          </a:p>
          <a:p>
            <a:endParaRPr lang="en-GB" dirty="0"/>
          </a:p>
          <a:p>
            <a:r>
              <a:rPr lang="en-GB" dirty="0"/>
              <a:t>Now for those of you who studied introduction to artificial intelligence, you will remember the idea of solving constraint satisfaction problems or CSPs.  The idea we have tight constraints on the configuration of variables such that we need to find a valid configuration that satisfies our criteria.  SAT solving is one form of CSP research and as mentioned in that class, it is possible for a planning problem to be formulated as a constraint satisfaction problem and that’s really what we’re focussing on here.</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298967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why would you then use SAT as means to solve a planning problem?  Well the main reason is that they have significant overlaps.  In both cases you’re trying to find assignments of variables that yield a positive/true outcome over a given function.  In the context of planning, we’re trying to find a valid configuration of variables at different stages of the planning process such that it yields a true outcome, meaning that there is a combination of states, when put in the right order satisfy the constraints of the actions in the planning domain and enable us to transition from the initial state of the problem to the goal.</a:t>
            </a:r>
          </a:p>
          <a:p>
            <a:endParaRPr lang="en-GB" dirty="0"/>
          </a:p>
          <a:p>
            <a:r>
              <a:rPr lang="en-GB" dirty="0"/>
              <a:t>And SAT is a fully formed and heavily explored area of computer science in its own right.  There are – much like planning – a variety of different SAT solvers that are approaching the problem in different ways.  And it is a problem area used in situations such as software verification and model checking.  SAT solving is a research field in and of itself, so why not try and exploit it.</a:t>
            </a:r>
          </a:p>
          <a:p>
            <a:endParaRPr lang="en-GB" dirty="0"/>
          </a:p>
          <a:p>
            <a:r>
              <a:rPr lang="en-GB" dirty="0"/>
              <a:t>But now that I have hopefully convinced you it’s a good idea, let’s start to look at how we formulate the planning problem as a SAT problem.</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102938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Okay, so how are new going to actually do this?  How does it work.  Well if we have this planning problem P, which is comprised of the state transition system sigma, the initial state s-I and the goal state s-g, we’re going to create</a:t>
                </a:r>
              </a:p>
              <a:p>
                <a:r>
                  <a:rPr lang="en-GB" dirty="0"/>
                  <a:t>Clauses that express the variables that exist in the initial state s-I as well as what variables are assigned in the goal state.</a:t>
                </a:r>
              </a:p>
              <a:p>
                <a:endParaRPr lang="en-GB" dirty="0"/>
              </a:p>
              <a:p>
                <a:r>
                  <a:rPr lang="en-GB" dirty="0"/>
                  <a:t>After that, we also need to have clauses that describe how the variables can possibly change, this is of course are actions.  Denoting how a given variable will change between two time points t and t+1.</a:t>
                </a:r>
              </a:p>
              <a:p>
                <a:r>
                  <a:rPr lang="en-GB" dirty="0"/>
                  <a:t>Once we have these clauses, the trick is to find a SAT formula phi </a:t>
                </a:r>
                <a14:m>
                  <m:oMath xmlns:m="http://schemas.openxmlformats.org/officeDocument/2006/math">
                    <m:r>
                      <a:rPr lang="en-GB" b="1" i="1" smtClean="0">
                        <a:latin typeface="Cambria Math" panose="02040503050406030204" pitchFamily="18" charset="0"/>
                        <a:ea typeface="Cambria Math" panose="02040503050406030204" pitchFamily="18" charset="0"/>
                      </a:rPr>
                      <m:t>𝝓</m:t>
                    </m:r>
                  </m:oMath>
                </a14:m>
                <a:r>
                  <a:rPr lang="en-GB" dirty="0"/>
                  <a:t> and</a:t>
                </a:r>
                <a:r>
                  <a:rPr lang="en-GB" baseline="0" dirty="0"/>
                  <a:t> we then aim to satisfy it.</a:t>
                </a:r>
              </a:p>
              <a:p>
                <a:endParaRPr lang="en-GB" baseline="0" dirty="0"/>
              </a:p>
              <a:p>
                <a:r>
                  <a:rPr lang="en-GB" baseline="0" dirty="0"/>
                  <a:t>If we have satisfy phi, then we know that a plan exists for the planning problem P.</a:t>
                </a:r>
              </a:p>
              <a:p>
                <a:r>
                  <a:rPr lang="en-GB" baseline="0" dirty="0"/>
                  <a:t>But also, every possible satisfiable solution to phi will – when processed back into a planning problem – provide us with a different valid plan for the original problem.</a:t>
                </a:r>
                <a:endParaRPr lang="en-GB" dirty="0"/>
              </a:p>
            </p:txBody>
          </p:sp>
        </mc:Choice>
        <mc:Fallback xmlns="">
          <p:sp>
            <p:nvSpPr>
              <p:cNvPr id="3" name="Notes Placeholder 2"/>
              <p:cNvSpPr>
                <a:spLocks noGrp="1"/>
              </p:cNvSpPr>
              <p:nvPr>
                <p:ph type="body" idx="1"/>
              </p:nvPr>
            </p:nvSpPr>
            <p:spPr/>
            <p:txBody>
              <a:bodyPr/>
              <a:lstStyle/>
              <a:p>
                <a:r>
                  <a:rPr lang="en-GB" dirty="0"/>
                  <a:t>Okay, so how are new going to actually do this?  How does it work.  Well if we have this planning problem P, which is comprised of the state transition system sigma, the initial state s-I and the goal state s-g, we’re going to create</a:t>
                </a:r>
              </a:p>
              <a:p>
                <a:r>
                  <a:rPr lang="en-GB" dirty="0"/>
                  <a:t>Clauses that express the variables that exist in the initial state s-I as well as what variables are assigned in the goal state.</a:t>
                </a:r>
              </a:p>
              <a:p>
                <a:endParaRPr lang="en-GB" dirty="0"/>
              </a:p>
              <a:p>
                <a:r>
                  <a:rPr lang="en-GB" dirty="0"/>
                  <a:t>After that, we also need to have clauses that describe how the variables can possibly change, this is of course are actions.  Denoting how a given variable will change between two time points t and t+1.</a:t>
                </a:r>
              </a:p>
              <a:p>
                <a:r>
                  <a:rPr lang="en-GB" dirty="0"/>
                  <a:t>Once we have these clauses, the trick is to find a SAT formula phi </a:t>
                </a:r>
                <a:r>
                  <a:rPr lang="en-GB" b="1" i="0">
                    <a:latin typeface="Cambria Math" panose="02040503050406030204" pitchFamily="18" charset="0"/>
                    <a:ea typeface="Cambria Math" panose="02040503050406030204" pitchFamily="18" charset="0"/>
                  </a:rPr>
                  <a:t>𝝓</a:t>
                </a:r>
                <a:r>
                  <a:rPr lang="en-GB" dirty="0"/>
                  <a:t> and</a:t>
                </a:r>
                <a:r>
                  <a:rPr lang="en-GB" baseline="0" dirty="0"/>
                  <a:t> we then aim to satisfy it.</a:t>
                </a:r>
              </a:p>
              <a:p>
                <a:endParaRPr lang="en-GB" baseline="0" dirty="0"/>
              </a:p>
              <a:p>
                <a:r>
                  <a:rPr lang="en-GB" baseline="0" dirty="0"/>
                  <a:t>If we have satisfy phi, then we know that a plan exists for the planning problem P.</a:t>
                </a:r>
              </a:p>
              <a:p>
                <a:r>
                  <a:rPr lang="en-GB" baseline="0" dirty="0"/>
                  <a:t>But also, every possible satisfiable solution to phi will – when processed back into a planning problem – provide us with a different valid plan for the original problem.</a:t>
                </a:r>
                <a:endParaRPr lang="en-GB" dirty="0"/>
              </a:p>
            </p:txBody>
          </p:sp>
        </mc:Fallback>
      </mc:AlternateContent>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198883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we’re going to need to find a way to encode the information from each of the states as well as the actions, the clauses we mentioned on the previous slide.  </a:t>
            </a:r>
          </a:p>
          <a:p>
            <a:r>
              <a:rPr lang="en-GB" dirty="0"/>
              <a:t>We will a set of propositional variables V, that for each variable, denoted v-I, is encoding a piece of information about the current state at a specific stage of the plan, </a:t>
            </a:r>
            <a:r>
              <a:rPr lang="en-GB" dirty="0" err="1"/>
              <a:t>i</a:t>
            </a:r>
            <a:r>
              <a:rPr lang="en-GB" dirty="0"/>
              <a:t>.</a:t>
            </a:r>
          </a:p>
          <a:p>
            <a:r>
              <a:rPr lang="en-GB" dirty="0"/>
              <a:t>In order for this to work, we have to assume a finite number of steps of the plan, which is up to a limit T.  This limit is our planning horizon.  We’re going to gradually increment the horizon over time enabling for the planning process to actually occur.</a:t>
            </a:r>
          </a:p>
          <a:p>
            <a:endParaRPr lang="en-GB" dirty="0"/>
          </a:p>
          <a:p>
            <a:r>
              <a:rPr lang="en-GB" dirty="0"/>
              <a:t>Meanwhile, we will also provide a separate set of variables that represent the actions – denoted A – which will show actions that are applied at a particular step of the plan, again denoted as </a:t>
            </a:r>
            <a:r>
              <a:rPr lang="en-GB" dirty="0" err="1"/>
              <a:t>i</a:t>
            </a:r>
            <a:r>
              <a:rPr lang="en-GB" dirty="0"/>
              <a:t>.</a:t>
            </a:r>
          </a:p>
          <a:p>
            <a:r>
              <a:rPr lang="en-GB" dirty="0"/>
              <a:t>Now it’s important to denote the ranges within which these exist.  The state encodings run from 0 up until T, which allows us to show v-0, which is the initial state up until V-T which is the most recent state as a result of the most recent action.  However, the actions are only from 1 to T, given a-1 is the first action set from v-0, while a-T is the last action set before v-T.  So yeah, if you have a planning horizon of 5, then you will have encode 6 state sets and 5 action sets.</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237089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if we consider this in the context of our planning formulation, we’re going to – in the case of the initial state – create propositional variables for all of the facts that are true at timestep T in the initial state, but also all of the facts that are not true in the initial state.  This is important, given we’re not relying on the closed world assumption here, we’re making sure to expressly communicate whether facts are true or false at this particular timestep.</a:t>
            </a:r>
          </a:p>
          <a:p>
            <a:endParaRPr lang="en-GB" dirty="0"/>
          </a:p>
          <a:p>
            <a:r>
              <a:rPr lang="en-GB" dirty="0"/>
              <a:t>Then for the goal state, we’re going to express what facts are true at the horizon point T.  Here – like usual – we’re only interested in the facts that are critical to the goal state.  No extraneous facts are required for this formalism.</a:t>
            </a:r>
          </a:p>
          <a:p>
            <a:r>
              <a:rPr lang="en-GB" dirty="0"/>
              <a:t>Now – you may have already observed that if we’re trying to encode information at horizon point T, how do we know where that is?  Essentially T is going to be an estimate of goal distance is it not?  After all, if we have a plan of 5 actions, then it the goal state is only satisfiable at a horizon of 5 right?  Unless we consider concurrent actions on a given time point.</a:t>
            </a:r>
          </a:p>
          <a:p>
            <a:endParaRPr lang="en-GB" dirty="0"/>
          </a:p>
          <a:p>
            <a:r>
              <a:rPr lang="en-GB" dirty="0"/>
              <a:t>Well, as we’re going to see later in this chapter, we’re going to use an iterative deepening search to find it.  So we will set T to be 1 to start with and then see if the SAT is satisfiable from that point.  But we’re going to get to that in a bit, we still have a lot of ground to cover still before we look at whether or not this is solvable.</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913835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if we consider a simple example, where we have the Gripper domain, with one robot, two free grippers and it’s trying to move boxes from one room to another.  I have set this up so we only have one box just to make it nice and easy for us to process.</a:t>
            </a:r>
          </a:p>
          <a:p>
            <a:endParaRPr lang="en-GB" dirty="0"/>
          </a:p>
          <a:p>
            <a:r>
              <a:rPr lang="en-GB" dirty="0"/>
              <a:t>In this instance, the initial state is that the robot r is at location A, the box b1 is at location A, and that the left and right grippers are free.</a:t>
            </a:r>
          </a:p>
          <a:p>
            <a:endParaRPr lang="en-GB" dirty="0"/>
          </a:p>
          <a:p>
            <a:r>
              <a:rPr lang="en-GB" dirty="0"/>
              <a:t>For the SAT encoding at T = 1, we encode the initial state as all of the facts that are true at timestep 0, and we denote the timestep in each of the these statements.  So in this case, we’re show in the middle of the slide that r is at </a:t>
            </a:r>
            <a:r>
              <a:rPr lang="en-GB" dirty="0" err="1"/>
              <a:t>loc</a:t>
            </a:r>
            <a:r>
              <a:rPr lang="en-GB" dirty="0"/>
              <a:t> A, </a:t>
            </a:r>
            <a:r>
              <a:rPr lang="en-GB" dirty="0" err="1"/>
              <a:t>bt</a:t>
            </a:r>
            <a:r>
              <a:rPr lang="en-GB" dirty="0"/>
              <a:t> is at </a:t>
            </a:r>
            <a:r>
              <a:rPr lang="en-GB" dirty="0" err="1"/>
              <a:t>locA</a:t>
            </a:r>
            <a:r>
              <a:rPr lang="en-GB" dirty="0"/>
              <a:t> and the left and right are free at time step 0.  But also, that r is not in </a:t>
            </a:r>
            <a:r>
              <a:rPr lang="en-GB" dirty="0" err="1"/>
              <a:t>loc</a:t>
            </a:r>
            <a:r>
              <a:rPr lang="en-GB" dirty="0"/>
              <a:t> B and that b1 is not in </a:t>
            </a:r>
            <a:r>
              <a:rPr lang="en-GB" dirty="0" err="1"/>
              <a:t>loc</a:t>
            </a:r>
            <a:r>
              <a:rPr lang="en-GB" dirty="0"/>
              <a:t> B.</a:t>
            </a:r>
          </a:p>
          <a:p>
            <a:endParaRPr lang="en-GB" dirty="0"/>
          </a:p>
          <a:p>
            <a:r>
              <a:rPr lang="en-GB" dirty="0"/>
              <a:t>Meanwhile, when we then look to encode the goal, which is for b1 to be in room b, then encoding is much simpler to express. </a:t>
            </a:r>
          </a:p>
          <a:p>
            <a:endParaRPr lang="en-GB" dirty="0"/>
          </a:p>
          <a:p>
            <a:r>
              <a:rPr lang="en-GB" dirty="0"/>
              <a:t>But we still have a lot to do here, next we still need to express how we encode the actions of the planner.</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3437035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that we know how to encode states, what about actions, let’s look at the formalism for this….</a:t>
            </a:r>
          </a:p>
          <a:p>
            <a:endParaRPr lang="en-GB" dirty="0"/>
          </a:p>
          <a:p>
            <a:r>
              <a:rPr lang="en-GB" dirty="0"/>
              <a:t>Now not unlike any other action formalism, we need to encode the preconditions of the actions as well as the add and delete effects.  However, this time – and this is the big thing here – is that we’re going to do it for each time step up to the planning horizon.</a:t>
            </a:r>
          </a:p>
          <a:p>
            <a:endParaRPr lang="en-GB" dirty="0"/>
          </a:p>
          <a:p>
            <a:r>
              <a:rPr lang="en-GB" dirty="0"/>
              <a:t>So as we can see here, it’s all of the facts that exist at a given timestep </a:t>
            </a:r>
            <a:r>
              <a:rPr lang="en-GB" dirty="0" err="1"/>
              <a:t>i</a:t>
            </a:r>
            <a:r>
              <a:rPr lang="en-GB" dirty="0"/>
              <a:t>, which is at most one less than the horizon – given that the effects of the action will be on time step later.</a:t>
            </a:r>
          </a:p>
          <a:p>
            <a:r>
              <a:rPr lang="en-GB" dirty="0"/>
              <a:t>We list all of the facts that are true at timestep </a:t>
            </a:r>
            <a:r>
              <a:rPr lang="en-GB" dirty="0" err="1"/>
              <a:t>i</a:t>
            </a:r>
            <a:r>
              <a:rPr lang="en-GB" dirty="0"/>
              <a:t>, followed by what facts are true in time step i+1 thanks to the add effects, as well as the facts that are now no longer true, as a result of the delete effects of the action.</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701076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28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49038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11200"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06067" y="1987551"/>
            <a:ext cx="5291667" cy="4113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634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10/26/2020</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10/26/2020</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10/26/2020</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10/26/2020</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10/26/2020</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2.jpe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2.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701" r:id="rId29"/>
    <p:sldLayoutId id="2147483702" r:id="rId30"/>
    <p:sldLayoutId id="2147483703" r:id="rId31"/>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10/26/2020</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Planning as SAT</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68B8-F7F7-4EBD-A8A3-BC5C6F08B7F9}"/>
              </a:ext>
            </a:extLst>
          </p:cNvPr>
          <p:cNvSpPr>
            <a:spLocks noGrp="1"/>
          </p:cNvSpPr>
          <p:nvPr>
            <p:ph type="title"/>
          </p:nvPr>
        </p:nvSpPr>
        <p:spPr/>
        <p:txBody>
          <a:bodyPr/>
          <a:lstStyle/>
          <a:p>
            <a:r>
              <a:rPr lang="en-GB" dirty="0"/>
              <a:t>Actions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69A50B-DE67-4ABD-A71F-B5B6F96537C8}"/>
                  </a:ext>
                </a:extLst>
              </p:cNvPr>
              <p:cNvSpPr>
                <a:spLocks noGrp="1"/>
              </p:cNvSpPr>
              <p:nvPr>
                <p:ph sz="quarter" idx="12"/>
              </p:nvPr>
            </p:nvSpPr>
            <p:spPr>
              <a:xfrm>
                <a:off x="287868" y="1701801"/>
                <a:ext cx="11432429" cy="4930912"/>
              </a:xfrm>
            </p:spPr>
            <p:txBody>
              <a:bodyPr>
                <a:normAutofit fontScale="62500" lnSpcReduction="20000"/>
              </a:bodyPr>
              <a:lstStyle/>
              <a:p>
                <a:r>
                  <a:rPr lang="en-GB" dirty="0"/>
                  <a:t>Gripper Actions (valid in initial state)</a:t>
                </a:r>
              </a:p>
              <a:p>
                <a:pPr lvl="2"/>
                <a:r>
                  <a:rPr lang="en-GB" dirty="0"/>
                  <a:t>Pickup Box </a:t>
                </a:r>
                <a14:m>
                  <m:oMath xmlns:m="http://schemas.openxmlformats.org/officeDocument/2006/math">
                    <m:r>
                      <a:rPr lang="en-GB" b="1" i="1" dirty="0" smtClean="0">
                        <a:latin typeface="Cambria Math" panose="02040503050406030204" pitchFamily="18" charset="0"/>
                      </a:rPr>
                      <m:t>𝒃</m:t>
                    </m:r>
                  </m:oMath>
                </a14:m>
                <a:r>
                  <a:rPr lang="en-GB" dirty="0"/>
                  <a:t> using Gripper </a:t>
                </a:r>
                <a14:m>
                  <m:oMath xmlns:m="http://schemas.openxmlformats.org/officeDocument/2006/math">
                    <m:r>
                      <a:rPr lang="en-GB" b="1" i="1" dirty="0" smtClean="0">
                        <a:latin typeface="Cambria Math" panose="02040503050406030204" pitchFamily="18" charset="0"/>
                      </a:rPr>
                      <m:t>𝒈</m:t>
                    </m:r>
                  </m:oMath>
                </a14:m>
                <a:r>
                  <a:rPr lang="en-GB" dirty="0"/>
                  <a:t> on Robot </a:t>
                </a:r>
                <a14:m>
                  <m:oMath xmlns:m="http://schemas.openxmlformats.org/officeDocument/2006/math">
                    <m:r>
                      <a:rPr lang="en-GB" b="1" i="1" dirty="0" smtClean="0">
                        <a:latin typeface="Cambria Math" panose="02040503050406030204" pitchFamily="18" charset="0"/>
                      </a:rPr>
                      <m:t>𝒓</m:t>
                    </m:r>
                  </m:oMath>
                </a14:m>
                <a:r>
                  <a:rPr lang="en-GB" dirty="0"/>
                  <a:t> in Location </a:t>
                </a:r>
                <a14:m>
                  <m:oMath xmlns:m="http://schemas.openxmlformats.org/officeDocument/2006/math">
                    <m:r>
                      <a:rPr lang="en-GB" b="1" i="1" dirty="0" smtClean="0">
                        <a:latin typeface="Cambria Math" panose="02040503050406030204" pitchFamily="18" charset="0"/>
                      </a:rPr>
                      <m:t>𝒙</m:t>
                    </m:r>
                  </m:oMath>
                </a14:m>
                <a:r>
                  <a:rPr lang="en-GB" dirty="0"/>
                  <a:t>.</a:t>
                </a:r>
              </a:p>
              <a:p>
                <a:pPr marL="542925" lvl="2" indent="-185738">
                  <a:buNone/>
                </a:pPr>
                <a:r>
                  <a:rPr lang="en-GB" b="1" dirty="0"/>
                  <a:t>	</a:t>
                </a:r>
                <a:r>
                  <a:rPr lang="en-GB" dirty="0"/>
                  <a:t>pre: </a:t>
                </a:r>
                <a14:m>
                  <m:oMath xmlns:m="http://schemas.openxmlformats.org/officeDocument/2006/math">
                    <m:r>
                      <a:rPr lang="en-GB" b="0" i="1" dirty="0" smtClean="0">
                        <a:latin typeface="Cambria Math" panose="02040503050406030204" pitchFamily="18" charset="0"/>
                      </a:rPr>
                      <m:t>𝑎𝑡</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𝑏</m:t>
                        </m:r>
                        <m:r>
                          <a:rPr lang="en-GB" b="0" i="1" dirty="0" smtClean="0">
                            <a:latin typeface="Cambria Math" panose="02040503050406030204" pitchFamily="18" charset="0"/>
                          </a:rPr>
                          <m:t>, </m:t>
                        </m:r>
                        <m:r>
                          <a:rPr lang="en-GB" b="0" i="1" dirty="0" smtClean="0">
                            <a:latin typeface="Cambria Math" panose="02040503050406030204" pitchFamily="18" charset="0"/>
                          </a:rPr>
                          <m:t>𝑥</m:t>
                        </m:r>
                      </m:e>
                    </m:d>
                    <m:r>
                      <a:rPr lang="en-GB" b="0" i="1" dirty="0" smtClean="0">
                        <a:latin typeface="Cambria Math" panose="02040503050406030204" pitchFamily="18" charset="0"/>
                      </a:rPr>
                      <m:t>,  </m:t>
                    </m:r>
                    <m:r>
                      <a:rPr lang="en-GB" b="0" i="1" dirty="0" smtClean="0">
                        <a:latin typeface="Cambria Math" panose="02040503050406030204" pitchFamily="18" charset="0"/>
                      </a:rPr>
                      <m:t>𝑎𝑡</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𝑟</m:t>
                        </m:r>
                        <m:r>
                          <a:rPr lang="en-GB" b="0" i="1" dirty="0" smtClean="0">
                            <a:latin typeface="Cambria Math" panose="02040503050406030204" pitchFamily="18" charset="0"/>
                          </a:rPr>
                          <m:t>,</m:t>
                        </m:r>
                        <m:r>
                          <a:rPr lang="en-GB" b="0" i="1" dirty="0" smtClean="0">
                            <a:latin typeface="Cambria Math" panose="02040503050406030204" pitchFamily="18" charset="0"/>
                          </a:rPr>
                          <m:t>𝑥</m:t>
                        </m:r>
                      </m:e>
                    </m:d>
                    <m:r>
                      <a:rPr lang="en-GB" b="0" i="1" dirty="0" smtClean="0">
                        <a:latin typeface="Cambria Math" panose="02040503050406030204" pitchFamily="18" charset="0"/>
                      </a:rPr>
                      <m:t>,  </m:t>
                    </m:r>
                    <m:r>
                      <a:rPr lang="en-GB" b="0" i="1" dirty="0" smtClean="0">
                        <a:latin typeface="Cambria Math" panose="02040503050406030204" pitchFamily="18" charset="0"/>
                      </a:rPr>
                      <m:t>𝑓𝑟𝑒𝑒</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m:t>
                    </m:r>
                  </m:oMath>
                </a14:m>
                <a:br>
                  <a:rPr lang="en-GB" b="0" i="1" dirty="0">
                    <a:latin typeface="Cambria Math" panose="02040503050406030204" pitchFamily="18" charset="0"/>
                  </a:rPr>
                </a:br>
                <a:r>
                  <a:rPr lang="en-GB" dirty="0"/>
                  <a:t>eff: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𝑏</m:t>
                        </m:r>
                        <m:r>
                          <a:rPr lang="en-GB" i="1" dirty="0" smtClean="0">
                            <a:latin typeface="Cambria Math" panose="02040503050406030204" pitchFamily="18" charset="0"/>
                          </a:rPr>
                          <m:t>, </m:t>
                        </m:r>
                        <m:r>
                          <a:rPr lang="en-GB" i="1" dirty="0" smtClean="0">
                            <a:latin typeface="Cambria Math" panose="02040503050406030204" pitchFamily="18" charset="0"/>
                          </a:rPr>
                          <m:t>𝑥</m:t>
                        </m:r>
                      </m:e>
                    </m:d>
                    <m:r>
                      <a:rPr lang="en-GB" b="0" i="1" dirty="0" smtClean="0">
                        <a:latin typeface="Cambria Math" panose="02040503050406030204" pitchFamily="18" charset="0"/>
                      </a:rPr>
                      <m:t>,</m:t>
                    </m:r>
                    <m:r>
                      <a:rPr lang="en-GB" i="1" dirty="0">
                        <a:latin typeface="Cambria Math" panose="02040503050406030204" pitchFamily="18" charset="0"/>
                      </a:rPr>
                      <m:t>¬</m:t>
                    </m:r>
                    <m:r>
                      <a:rPr lang="en-GB" b="0" i="1" dirty="0" smtClean="0">
                        <a:latin typeface="Cambria Math" panose="02040503050406030204" pitchFamily="18" charset="0"/>
                      </a:rPr>
                      <m:t>𝑓𝑟𝑒𝑒</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𝑔</m:t>
                        </m:r>
                      </m:e>
                    </m:d>
                    <m:r>
                      <a:rPr lang="en-GB" b="0" i="1" dirty="0" smtClean="0">
                        <a:latin typeface="Cambria Math" panose="02040503050406030204" pitchFamily="18" charset="0"/>
                      </a:rPr>
                      <m:t>, </m:t>
                    </m:r>
                    <m:r>
                      <a:rPr lang="en-GB" b="0" i="1" dirty="0" smtClean="0">
                        <a:latin typeface="Cambria Math" panose="02040503050406030204" pitchFamily="18" charset="0"/>
                      </a:rPr>
                      <m:t>h𝑜𝑙𝑑𝑖𝑛𝑔</m:t>
                    </m:r>
                    <m:r>
                      <a:rPr lang="en-GB" b="0" i="1" dirty="0" smtClean="0">
                        <a:latin typeface="Cambria Math" panose="02040503050406030204" pitchFamily="18" charset="0"/>
                      </a:rPr>
                      <m:t>(</m:t>
                    </m:r>
                    <m:r>
                      <a:rPr lang="en-GB" b="0" i="1" dirty="0" smtClean="0">
                        <a:latin typeface="Cambria Math" panose="02040503050406030204" pitchFamily="18" charset="0"/>
                      </a:rPr>
                      <m:t>𝑔</m:t>
                    </m:r>
                    <m:r>
                      <a:rPr lang="en-GB" b="0" i="1" dirty="0" smtClean="0">
                        <a:latin typeface="Cambria Math" panose="02040503050406030204" pitchFamily="18" charset="0"/>
                      </a:rPr>
                      <m:t>, </m:t>
                    </m:r>
                    <m:r>
                      <a:rPr lang="en-GB" b="0" i="1" dirty="0" smtClean="0">
                        <a:latin typeface="Cambria Math" panose="02040503050406030204" pitchFamily="18" charset="0"/>
                      </a:rPr>
                      <m:t>𝑏</m:t>
                    </m:r>
                    <m:r>
                      <a:rPr lang="en-GB" b="0" i="1" dirty="0" smtClean="0">
                        <a:latin typeface="Cambria Math" panose="02040503050406030204" pitchFamily="18" charset="0"/>
                      </a:rPr>
                      <m:t>)</m:t>
                    </m:r>
                  </m:oMath>
                </a14:m>
                <a:endParaRPr lang="en-GB" b="1" dirty="0"/>
              </a:p>
              <a:p>
                <a:pPr lvl="2"/>
                <a:r>
                  <a:rPr lang="en-GB" dirty="0"/>
                  <a:t>Move Robot </a:t>
                </a:r>
                <a14:m>
                  <m:oMath xmlns:m="http://schemas.openxmlformats.org/officeDocument/2006/math">
                    <m:r>
                      <a:rPr lang="en-GB" b="1" i="1" dirty="0" smtClean="0">
                        <a:latin typeface="Cambria Math" panose="02040503050406030204" pitchFamily="18" charset="0"/>
                      </a:rPr>
                      <m:t>𝒓</m:t>
                    </m:r>
                  </m:oMath>
                </a14:m>
                <a:r>
                  <a:rPr lang="en-GB" dirty="0"/>
                  <a:t> from Location </a:t>
                </a:r>
                <a14:m>
                  <m:oMath xmlns:m="http://schemas.openxmlformats.org/officeDocument/2006/math">
                    <m:r>
                      <a:rPr lang="en-GB" b="1" i="1" dirty="0" smtClean="0">
                        <a:latin typeface="Cambria Math" panose="02040503050406030204" pitchFamily="18" charset="0"/>
                      </a:rPr>
                      <m:t>𝒙</m:t>
                    </m:r>
                  </m:oMath>
                </a14:m>
                <a:r>
                  <a:rPr lang="en-GB" dirty="0"/>
                  <a:t> to Location </a:t>
                </a:r>
                <a14:m>
                  <m:oMath xmlns:m="http://schemas.openxmlformats.org/officeDocument/2006/math">
                    <m:r>
                      <a:rPr lang="en-GB" b="1" i="1" dirty="0" smtClean="0">
                        <a:latin typeface="Cambria Math" panose="02040503050406030204" pitchFamily="18" charset="0"/>
                      </a:rPr>
                      <m:t>𝒚</m:t>
                    </m:r>
                  </m:oMath>
                </a14:m>
                <a:r>
                  <a:rPr lang="en-GB" dirty="0"/>
                  <a:t>.</a:t>
                </a:r>
                <a:br>
                  <a:rPr lang="en-GB" dirty="0"/>
                </a:br>
                <a:r>
                  <a:rPr lang="en-GB" dirty="0"/>
                  <a:t>pre: </a:t>
                </a:r>
                <a14:m>
                  <m:oMath xmlns:m="http://schemas.openxmlformats.org/officeDocument/2006/math">
                    <m:r>
                      <a:rPr lang="en-GB" b="0" i="1" dirty="0" smtClean="0">
                        <a:latin typeface="Cambria Math" panose="02040503050406030204" pitchFamily="18" charset="0"/>
                      </a:rPr>
                      <m:t>𝑎𝑡</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𝑟</m:t>
                        </m:r>
                        <m:r>
                          <a:rPr lang="en-GB" b="0" i="1" dirty="0" smtClean="0">
                            <a:latin typeface="Cambria Math" panose="02040503050406030204" pitchFamily="18" charset="0"/>
                          </a:rPr>
                          <m:t>, </m:t>
                        </m:r>
                        <m:r>
                          <a:rPr lang="en-GB" b="0" i="1" dirty="0" smtClean="0">
                            <a:latin typeface="Cambria Math" panose="02040503050406030204" pitchFamily="18" charset="0"/>
                          </a:rPr>
                          <m:t>𝑥</m:t>
                        </m:r>
                      </m:e>
                    </m:d>
                  </m:oMath>
                </a14:m>
                <a:br>
                  <a:rPr lang="en-GB" b="0" i="1" dirty="0">
                    <a:latin typeface="Cambria Math" panose="02040503050406030204" pitchFamily="18" charset="0"/>
                  </a:rPr>
                </a:br>
                <a:r>
                  <a:rPr lang="en-GB" dirty="0"/>
                  <a:t>eff: </a:t>
                </a:r>
                <a14:m>
                  <m:oMath xmlns:m="http://schemas.openxmlformats.org/officeDocument/2006/math">
                    <m:r>
                      <a:rPr lang="en-GB" i="1" dirty="0" smtClean="0">
                        <a:latin typeface="Cambria Math" panose="02040503050406030204" pitchFamily="18" charset="0"/>
                      </a:rPr>
                      <m:t>𝑎𝑡</m:t>
                    </m:r>
                    <m:r>
                      <a:rPr lang="en-GB" i="1" dirty="0" smtClean="0">
                        <a:latin typeface="Cambria Math" panose="02040503050406030204" pitchFamily="18" charset="0"/>
                      </a:rPr>
                      <m:t>(</m:t>
                    </m:r>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m:t>
                    </m:r>
                    <m:r>
                      <a:rPr lang="en-GB" i="1" dirty="0" smtClean="0">
                        <a:latin typeface="Cambria Math" panose="02040503050406030204" pitchFamily="18" charset="0"/>
                      </a:rPr>
                      <m:t>𝑎𝑡</m:t>
                    </m:r>
                    <m:r>
                      <a:rPr lang="en-GB" i="1" dirty="0" smtClean="0">
                        <a:latin typeface="Cambria Math" panose="02040503050406030204" pitchFamily="18" charset="0"/>
                      </a:rPr>
                      <m:t>(</m:t>
                    </m:r>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𝑥</m:t>
                    </m:r>
                    <m:r>
                      <a:rPr lang="en-GB" i="1" dirty="0" smtClean="0">
                        <a:latin typeface="Cambria Math" panose="02040503050406030204" pitchFamily="18" charset="0"/>
                      </a:rPr>
                      <m:t>)</m:t>
                    </m:r>
                  </m:oMath>
                </a14:m>
                <a:endParaRPr lang="en-GB" dirty="0"/>
              </a:p>
              <a:p>
                <a:pPr lvl="2"/>
                <a:endParaRPr lang="en-GB" dirty="0"/>
              </a:p>
              <a:p>
                <a:r>
                  <a:rPr lang="en-GB" dirty="0"/>
                  <a:t>SAT Encoding (at time step 0)</a:t>
                </a:r>
              </a:p>
              <a:p>
                <a:pPr marL="0" indent="0">
                  <a:buNone/>
                </a:pPr>
                <a:br>
                  <a:rPr lang="en-GB"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i="1" dirty="0" smtClean="0">
                          <a:solidFill>
                            <a:schemeClr val="tx1"/>
                          </a:solidFill>
                          <a:latin typeface="Cambria Math" panose="02040503050406030204" pitchFamily="18" charset="0"/>
                        </a:rPr>
                        <m:t>𝑝𝑖𝑐𝑘𝑢𝑝</m:t>
                      </m:r>
                      <m:d>
                        <m:dPr>
                          <m:ctrlPr>
                            <a:rPr lang="en-GB" i="1" dirty="0" smtClean="0">
                              <a:solidFill>
                                <a:schemeClr val="tx1"/>
                              </a:solidFill>
                              <a:latin typeface="Cambria Math" panose="02040503050406030204" pitchFamily="18" charset="0"/>
                            </a:rPr>
                          </m:ctrlPr>
                        </m:dPr>
                        <m:e>
                          <m:r>
                            <a:rPr lang="en-GB" i="1" dirty="0" smtClean="0">
                              <a:solidFill>
                                <a:schemeClr val="tx1"/>
                              </a:solidFill>
                              <a:latin typeface="Cambria Math" panose="02040503050406030204" pitchFamily="18" charset="0"/>
                            </a:rPr>
                            <m:t>𝑏</m:t>
                          </m:r>
                          <m:r>
                            <a:rPr lang="en-GB" i="1" dirty="0" smtClean="0">
                              <a:solidFill>
                                <a:schemeClr val="tx1"/>
                              </a:solidFill>
                              <a:latin typeface="Cambria Math" panose="02040503050406030204" pitchFamily="18" charset="0"/>
                            </a:rPr>
                            <m:t>1, </m:t>
                          </m:r>
                          <m:r>
                            <a:rPr lang="en-GB" i="1" dirty="0" smtClean="0">
                              <a:solidFill>
                                <a:schemeClr val="tx1"/>
                              </a:solidFill>
                              <a:latin typeface="Cambria Math" panose="02040503050406030204" pitchFamily="18" charset="0"/>
                            </a:rPr>
                            <m:t>𝑙𝑒𝑓𝑡</m:t>
                          </m:r>
                          <m:r>
                            <a:rPr lang="en-GB" i="1" dirty="0" smtClean="0">
                              <a:solidFill>
                                <a:schemeClr val="tx1"/>
                              </a:solidFill>
                              <a:latin typeface="Cambria Math" panose="02040503050406030204" pitchFamily="18" charset="0"/>
                            </a:rPr>
                            <m:t>, </m:t>
                          </m:r>
                          <m:r>
                            <a:rPr lang="en-GB" i="1" dirty="0" err="1" smtClean="0">
                              <a:solidFill>
                                <a:schemeClr val="tx1"/>
                              </a:solidFill>
                              <a:latin typeface="Cambria Math" panose="02040503050406030204" pitchFamily="18" charset="0"/>
                            </a:rPr>
                            <m:t>𝑙𝑜𝑐𝐴</m:t>
                          </m:r>
                          <m:r>
                            <a:rPr lang="en-GB" i="1" dirty="0" smtClean="0">
                              <a:solidFill>
                                <a:schemeClr val="tx1"/>
                              </a:solidFill>
                              <a:latin typeface="Cambria Math" panose="02040503050406030204" pitchFamily="18" charset="0"/>
                            </a:rPr>
                            <m:t>, 0</m:t>
                          </m:r>
                        </m:e>
                      </m:d>
                      <m:r>
                        <a:rPr lang="en-GB"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 </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𝑏</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 0</m:t>
                          </m:r>
                        </m:e>
                      </m:d>
                      <m:r>
                        <a:rPr lang="en-GB"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𝑎𝑡</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𝑟</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1,</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𝑙𝑜𝑐𝐴</m:t>
                      </m:r>
                      <m:r>
                        <a:rPr lang="en-GB" b="0" i="1" dirty="0" smtClean="0">
                          <a:solidFill>
                            <a:schemeClr val="tx1"/>
                          </a:solidFill>
                          <a:latin typeface="Cambria Math" panose="02040503050406030204" pitchFamily="18" charset="0"/>
                          <a:ea typeface="Cambria Math" panose="02040503050406030204" pitchFamily="18" charset="0"/>
                          <a:sym typeface="Wingdings" panose="05000000000000000000" pitchFamily="2" charset="2"/>
                        </a:rPr>
                        <m:t>) </m:t>
                      </m:r>
                      <m:r>
                        <a:rPr lang="en-GB" i="1" dirty="0" smtClean="0">
                          <a:solidFill>
                            <a:schemeClr val="tx1"/>
                          </a:solidFill>
                          <a:latin typeface="Cambria Math" panose="02040503050406030204" pitchFamily="18" charset="0"/>
                          <a:sym typeface="Wingdings" panose="05000000000000000000" pitchFamily="2" charset="2"/>
                        </a:rPr>
                        <m:t>𝑓𝑟𝑒𝑒</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𝑙𝑒𝑓𝑡</m:t>
                          </m:r>
                          <m:r>
                            <a:rPr lang="en-GB" i="1" dirty="0" smtClean="0">
                              <a:solidFill>
                                <a:schemeClr val="tx1"/>
                              </a:solidFill>
                              <a:latin typeface="Cambria Math" panose="02040503050406030204" pitchFamily="18" charset="0"/>
                              <a:sym typeface="Wingdings" panose="05000000000000000000" pitchFamily="2" charset="2"/>
                            </a:rPr>
                            <m:t>, 0</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h𝑜𝑙𝑑𝑖𝑛𝑔</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𝑏</m:t>
                          </m:r>
                          <m:r>
                            <a:rPr lang="en-GB" i="1" dirty="0" smtClean="0">
                              <a:solidFill>
                                <a:schemeClr val="tx1"/>
                              </a:solidFill>
                              <a:latin typeface="Cambria Math" panose="02040503050406030204" pitchFamily="18" charset="0"/>
                              <a:sym typeface="Wingdings" panose="05000000000000000000" pitchFamily="2" charset="2"/>
                            </a:rPr>
                            <m:t>1, </m:t>
                          </m:r>
                          <m:r>
                            <a:rPr lang="en-GB" i="1" dirty="0" smtClean="0">
                              <a:solidFill>
                                <a:schemeClr val="tx1"/>
                              </a:solidFill>
                              <a:latin typeface="Cambria Math" panose="02040503050406030204" pitchFamily="18" charset="0"/>
                              <a:sym typeface="Wingdings" panose="05000000000000000000" pitchFamily="2" charset="2"/>
                            </a:rPr>
                            <m:t>𝑙𝑒𝑓𝑡</m:t>
                          </m:r>
                          <m:r>
                            <a:rPr lang="en-GB" i="1" dirty="0" smtClean="0">
                              <a:solidFill>
                                <a:schemeClr val="tx1"/>
                              </a:solidFill>
                              <a:latin typeface="Cambria Math" panose="02040503050406030204" pitchFamily="18" charset="0"/>
                              <a:sym typeface="Wingdings" panose="05000000000000000000" pitchFamily="2" charset="2"/>
                            </a:rPr>
                            <m:t>, 1</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𝑏</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 1</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sym typeface="Wingdings" panose="05000000000000000000" pitchFamily="2" charset="2"/>
                        </a:rPr>
                        <m:t>𝑓𝑟𝑒𝑒</m:t>
                      </m:r>
                      <m:r>
                        <a:rPr lang="en-GB" i="1" dirty="0" smtClean="0">
                          <a:solidFill>
                            <a:schemeClr val="tx1"/>
                          </a:solidFill>
                          <a:latin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𝑙𝑒𝑓𝑡</m:t>
                      </m:r>
                      <m:r>
                        <a:rPr lang="en-GB" i="1" dirty="0" smtClean="0">
                          <a:solidFill>
                            <a:schemeClr val="tx1"/>
                          </a:solidFill>
                          <a:latin typeface="Cambria Math" panose="02040503050406030204" pitchFamily="18" charset="0"/>
                          <a:sym typeface="Wingdings" panose="05000000000000000000" pitchFamily="2" charset="2"/>
                        </a:rPr>
                        <m:t>, 1)  </m:t>
                      </m:r>
                    </m:oMath>
                  </m:oMathPara>
                </a14:m>
                <a:br>
                  <a:rPr lang="en-GB" dirty="0">
                    <a:solidFill>
                      <a:schemeClr val="tx1"/>
                    </a:solidFill>
                  </a:rPr>
                </a:br>
                <a:br>
                  <a:rPr lang="en-GB" i="1" dirty="0">
                    <a:solidFill>
                      <a:schemeClr val="tx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i="1" dirty="0" smtClean="0">
                          <a:solidFill>
                            <a:schemeClr val="tx1"/>
                          </a:solidFill>
                          <a:latin typeface="Cambria Math" panose="02040503050406030204" pitchFamily="18" charset="0"/>
                        </a:rPr>
                        <m:t>𝑚𝑜𝑣𝑒</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𝑟</m:t>
                      </m:r>
                      <m:r>
                        <a:rPr lang="en-GB" i="1" dirty="0" smtClean="0">
                          <a:solidFill>
                            <a:schemeClr val="tx1"/>
                          </a:solidFill>
                          <a:latin typeface="Cambria Math" panose="02040503050406030204" pitchFamily="18" charset="0"/>
                        </a:rPr>
                        <m:t>1, </m:t>
                      </m:r>
                      <m:r>
                        <a:rPr lang="en-GB" i="1" dirty="0" err="1" smtClean="0">
                          <a:solidFill>
                            <a:schemeClr val="tx1"/>
                          </a:solidFill>
                          <a:latin typeface="Cambria Math" panose="02040503050406030204" pitchFamily="18" charset="0"/>
                        </a:rPr>
                        <m:t>𝑙𝑜𝑐𝐴</m:t>
                      </m:r>
                      <m:r>
                        <a:rPr lang="en-GB" i="1" dirty="0" smtClean="0">
                          <a:solidFill>
                            <a:schemeClr val="tx1"/>
                          </a:solidFill>
                          <a:latin typeface="Cambria Math" panose="02040503050406030204" pitchFamily="18" charset="0"/>
                        </a:rPr>
                        <m:t>, </m:t>
                      </m:r>
                      <m:r>
                        <a:rPr lang="en-GB" i="1" dirty="0" err="1" smtClean="0">
                          <a:solidFill>
                            <a:schemeClr val="tx1"/>
                          </a:solidFill>
                          <a:latin typeface="Cambria Math" panose="02040503050406030204" pitchFamily="18" charset="0"/>
                        </a:rPr>
                        <m:t>𝑙𝑜𝑐𝐵</m:t>
                      </m:r>
                      <m:r>
                        <a:rPr lang="en-GB" i="1" dirty="0" smtClean="0">
                          <a:solidFill>
                            <a:schemeClr val="tx1"/>
                          </a:solidFill>
                          <a:latin typeface="Cambria Math" panose="02040503050406030204" pitchFamily="18" charset="0"/>
                        </a:rPr>
                        <m:t>, 0)</m:t>
                      </m:r>
                      <m:r>
                        <a:rPr lang="en-GB" i="1" dirty="0">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𝑟</m:t>
                          </m:r>
                          <m:r>
                            <a:rPr lang="en-GB" i="1" dirty="0" smtClean="0">
                              <a:solidFill>
                                <a:schemeClr val="tx1"/>
                              </a:solidFill>
                              <a:latin typeface="Cambria Math" panose="02040503050406030204" pitchFamily="18" charset="0"/>
                              <a:sym typeface="Wingdings" panose="05000000000000000000" pitchFamily="2" charset="2"/>
                            </a:rPr>
                            <m:t>1, </m:t>
                          </m:r>
                          <m:r>
                            <a:rPr lang="en-GB" i="1" dirty="0"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,0</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𝑎𝑡</m:t>
                      </m:r>
                      <m:d>
                        <m:dPr>
                          <m:ctrlPr>
                            <a:rPr lang="en-GB" i="1" dirty="0" smtClean="0">
                              <a:solidFill>
                                <a:schemeClr val="tx1"/>
                              </a:solidFill>
                              <a:latin typeface="Cambria Math" panose="02040503050406030204" pitchFamily="18" charset="0"/>
                              <a:sym typeface="Wingdings" panose="05000000000000000000" pitchFamily="2" charset="2"/>
                            </a:rPr>
                          </m:ctrlPr>
                        </m:dPr>
                        <m:e>
                          <m:r>
                            <a:rPr lang="en-GB" i="1" dirty="0" smtClean="0">
                              <a:solidFill>
                                <a:schemeClr val="tx1"/>
                              </a:solidFill>
                              <a:latin typeface="Cambria Math" panose="02040503050406030204" pitchFamily="18" charset="0"/>
                              <a:sym typeface="Wingdings" panose="05000000000000000000" pitchFamily="2" charset="2"/>
                            </a:rPr>
                            <m:t>𝑟</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𝑙𝑜𝑐𝐵</m:t>
                          </m:r>
                          <m:r>
                            <a:rPr lang="en-GB" i="1" dirty="0" smtClean="0">
                              <a:solidFill>
                                <a:schemeClr val="tx1"/>
                              </a:solidFill>
                              <a:latin typeface="Cambria Math" panose="02040503050406030204" pitchFamily="18" charset="0"/>
                              <a:sym typeface="Wingdings" panose="05000000000000000000" pitchFamily="2" charset="2"/>
                            </a:rPr>
                            <m:t>, 1</m:t>
                          </m:r>
                        </m:e>
                      </m:d>
                      <m:r>
                        <a:rPr lang="en-GB" i="1" dirty="0">
                          <a:solidFill>
                            <a:schemeClr val="tx1"/>
                          </a:solidFill>
                          <a:latin typeface="Cambria Math" panose="02040503050406030204" pitchFamily="18" charset="0"/>
                          <a:ea typeface="Cambria Math" panose="02040503050406030204" pitchFamily="18" charset="0"/>
                          <a:sym typeface="Wingdings" panose="05000000000000000000" pitchFamily="2" charset="2"/>
                        </a:rPr>
                        <m:t>∧</m:t>
                      </m:r>
                      <m:r>
                        <a:rPr lang="en-GB" i="1" dirty="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sym typeface="Wingdings" panose="05000000000000000000" pitchFamily="2" charset="2"/>
                        </a:rPr>
                        <m:t>𝑎𝑡</m:t>
                      </m:r>
                      <m:r>
                        <a:rPr lang="en-GB" i="1" dirty="0" smtClean="0">
                          <a:solidFill>
                            <a:schemeClr val="tx1"/>
                          </a:solidFill>
                          <a:latin typeface="Cambria Math" panose="02040503050406030204" pitchFamily="18" charset="0"/>
                          <a:sym typeface="Wingdings" panose="05000000000000000000" pitchFamily="2" charset="2"/>
                        </a:rPr>
                        <m:t>(</m:t>
                      </m:r>
                      <m:r>
                        <a:rPr lang="en-GB" i="1" dirty="0" smtClean="0">
                          <a:solidFill>
                            <a:schemeClr val="tx1"/>
                          </a:solidFill>
                          <a:latin typeface="Cambria Math" panose="02040503050406030204" pitchFamily="18" charset="0"/>
                          <a:sym typeface="Wingdings" panose="05000000000000000000" pitchFamily="2" charset="2"/>
                        </a:rPr>
                        <m:t>𝑟</m:t>
                      </m:r>
                      <m:r>
                        <a:rPr lang="en-GB" i="1" dirty="0" smtClean="0">
                          <a:solidFill>
                            <a:schemeClr val="tx1"/>
                          </a:solidFill>
                          <a:latin typeface="Cambria Math" panose="02040503050406030204" pitchFamily="18" charset="0"/>
                          <a:sym typeface="Wingdings" panose="05000000000000000000" pitchFamily="2" charset="2"/>
                        </a:rPr>
                        <m:t>1, </m:t>
                      </m:r>
                      <m:r>
                        <a:rPr lang="en-GB" i="1" dirty="0" err="1" smtClean="0">
                          <a:solidFill>
                            <a:schemeClr val="tx1"/>
                          </a:solidFill>
                          <a:latin typeface="Cambria Math" panose="02040503050406030204" pitchFamily="18" charset="0"/>
                          <a:sym typeface="Wingdings" panose="05000000000000000000" pitchFamily="2" charset="2"/>
                        </a:rPr>
                        <m:t>𝑙𝑜𝑐𝐴</m:t>
                      </m:r>
                      <m:r>
                        <a:rPr lang="en-GB" i="1" dirty="0" smtClean="0">
                          <a:solidFill>
                            <a:schemeClr val="tx1"/>
                          </a:solidFill>
                          <a:latin typeface="Cambria Math" panose="02040503050406030204" pitchFamily="18" charset="0"/>
                          <a:sym typeface="Wingdings" panose="05000000000000000000" pitchFamily="2" charset="2"/>
                        </a:rPr>
                        <m:t>, 1)</m:t>
                      </m:r>
                    </m:oMath>
                  </m:oMathPara>
                </a14:m>
                <a:endParaRPr lang="en-GB" dirty="0"/>
              </a:p>
            </p:txBody>
          </p:sp>
        </mc:Choice>
        <mc:Fallback xmlns="">
          <p:sp>
            <p:nvSpPr>
              <p:cNvPr id="3" name="Content Placeholder 2">
                <a:extLst>
                  <a:ext uri="{FF2B5EF4-FFF2-40B4-BE49-F238E27FC236}">
                    <a16:creationId xmlns:a16="http://schemas.microsoft.com/office/drawing/2014/main" id="{1569A50B-DE67-4ABD-A71F-B5B6F96537C8}"/>
                  </a:ext>
                </a:extLst>
              </p:cNvPr>
              <p:cNvSpPr>
                <a:spLocks noGrp="1" noRot="1" noChangeAspect="1" noMove="1" noResize="1" noEditPoints="1" noAdjustHandles="1" noChangeArrowheads="1" noChangeShapeType="1" noTextEdit="1"/>
              </p:cNvSpPr>
              <p:nvPr>
                <p:ph sz="quarter" idx="12"/>
              </p:nvPr>
            </p:nvSpPr>
            <p:spPr>
              <a:xfrm>
                <a:off x="287868" y="1701801"/>
                <a:ext cx="11432429" cy="4930912"/>
              </a:xfrm>
              <a:blipFill>
                <a:blip r:embed="rId3"/>
                <a:stretch>
                  <a:fillRect l="-959"/>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6C3E8FCF-A7F7-4382-ADAA-A5B9178596E8}"/>
              </a:ext>
            </a:extLst>
          </p:cNvPr>
          <p:cNvPicPr>
            <a:picLocks noChangeAspect="1"/>
          </p:cNvPicPr>
          <p:nvPr/>
        </p:nvPicPr>
        <p:blipFill>
          <a:blip r:embed="rId4"/>
          <a:stretch>
            <a:fillRect/>
          </a:stretch>
        </p:blipFill>
        <p:spPr>
          <a:xfrm>
            <a:off x="7258472" y="225287"/>
            <a:ext cx="4461825" cy="1925153"/>
          </a:xfrm>
          <a:prstGeom prst="rect">
            <a:avLst/>
          </a:prstGeom>
        </p:spPr>
      </p:pic>
    </p:spTree>
    <p:extLst>
      <p:ext uri="{BB962C8B-B14F-4D97-AF65-F5344CB8AC3E}">
        <p14:creationId xmlns:p14="http://schemas.microsoft.com/office/powerpoint/2010/main" val="20580350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295A-EDF5-4FBB-8FE7-03E11E15CA79}"/>
              </a:ext>
            </a:extLst>
          </p:cNvPr>
          <p:cNvSpPr>
            <a:spLocks noGrp="1"/>
          </p:cNvSpPr>
          <p:nvPr>
            <p:ph type="title"/>
          </p:nvPr>
        </p:nvSpPr>
        <p:spPr/>
        <p:txBody>
          <a:bodyPr/>
          <a:lstStyle/>
          <a:p>
            <a:r>
              <a:rPr lang="en-GB" dirty="0"/>
              <a:t>The Framing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FA55BB-3292-4396-81E5-167BFB8F7B3C}"/>
                  </a:ext>
                </a:extLst>
              </p:cNvPr>
              <p:cNvSpPr>
                <a:spLocks noGrp="1"/>
              </p:cNvSpPr>
              <p:nvPr>
                <p:ph sz="quarter" idx="12"/>
              </p:nvPr>
            </p:nvSpPr>
            <p:spPr>
              <a:xfrm>
                <a:off x="287868" y="1701800"/>
                <a:ext cx="10513483" cy="4858026"/>
              </a:xfrm>
            </p:spPr>
            <p:txBody>
              <a:bodyPr>
                <a:normAutofit/>
              </a:bodyPr>
              <a:lstStyle/>
              <a:p>
                <a:r>
                  <a:rPr lang="en-GB" dirty="0"/>
                  <a:t>We need a way to capture information that does not change between time steps </a:t>
                </a:r>
                <a14:m>
                  <m:oMath xmlns:m="http://schemas.openxmlformats.org/officeDocument/2006/math">
                    <m:r>
                      <a:rPr lang="en-GB" b="1" i="1" dirty="0" smtClean="0">
                        <a:solidFill>
                          <a:schemeClr val="tx1"/>
                        </a:solidFill>
                        <a:latin typeface="Cambria Math" panose="02040503050406030204" pitchFamily="18" charset="0"/>
                      </a:rPr>
                      <m:t>𝒊</m:t>
                    </m:r>
                  </m:oMath>
                </a14:m>
                <a:r>
                  <a:rPr lang="en-GB" dirty="0"/>
                  <a:t> and </a:t>
                </a:r>
                <a14:m>
                  <m:oMath xmlns:m="http://schemas.openxmlformats.org/officeDocument/2006/math">
                    <m:r>
                      <a:rPr lang="en-GB" b="1" i="1" dirty="0"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oMath>
                </a14:m>
                <a:r>
                  <a:rPr lang="en-GB" dirty="0"/>
                  <a:t>.</a:t>
                </a:r>
                <a:br>
                  <a:rPr lang="en-GB" dirty="0"/>
                </a:br>
                <a:endParaRPr lang="en-GB" dirty="0"/>
              </a:p>
              <a:p>
                <a:r>
                  <a:rPr lang="en-GB" dirty="0"/>
                  <a:t>Two approaches to solving this…</a:t>
                </a:r>
              </a:p>
              <a:p>
                <a:pPr marL="542925" lvl="1" indent="-285750"/>
                <a:r>
                  <a:rPr lang="en-GB" dirty="0"/>
                  <a:t>Classical Frame Axioms</a:t>
                </a:r>
              </a:p>
              <a:p>
                <a:pPr marL="808038" lvl="2"/>
                <a:r>
                  <a:rPr lang="en-GB" dirty="0"/>
                  <a:t>State which facts are not effected for each action.</a:t>
                </a:r>
              </a:p>
              <a:p>
                <a:pPr marL="808038" lvl="2"/>
                <a:r>
                  <a:rPr lang="en-GB" dirty="0"/>
                  <a:t>Must enumerate for all fact/action pairs where no the fact is not affected by the action.</a:t>
                </a:r>
              </a:p>
              <a:p>
                <a:pPr marL="808038" lvl="2"/>
                <a:r>
                  <a:rPr lang="en-GB" dirty="0"/>
                  <a:t>Relies on one action being executed per time-step so axioms can be applied.</a:t>
                </a:r>
                <a:br>
                  <a:rPr lang="en-GB" dirty="0"/>
                </a:br>
                <a:endParaRPr lang="en-GB" dirty="0"/>
              </a:p>
              <a:p>
                <a:pPr marL="622301" lvl="1"/>
                <a:r>
                  <a:rPr lang="en-GB" dirty="0"/>
                  <a:t>Explanatory Frame Axioms</a:t>
                </a:r>
              </a:p>
              <a:p>
                <a:pPr marL="808038" lvl="2"/>
                <a:r>
                  <a:rPr lang="en-GB" dirty="0"/>
                  <a:t>Instead of listing what facts are not changed, explain why a fact might have changed between two time steps.</a:t>
                </a:r>
              </a:p>
              <a:p>
                <a:pPr marL="808038" lvl="2"/>
                <a:r>
                  <a:rPr lang="en-GB" dirty="0"/>
                  <a:t>i.e. if a fact changes between</a:t>
                </a:r>
                <a14:m>
                  <m:oMath xmlns:m="http://schemas.openxmlformats.org/officeDocument/2006/math">
                    <m:r>
                      <a:rPr lang="en-GB" b="1" i="1" dirty="0" smtClean="0">
                        <a:latin typeface="Cambria Math" panose="02040503050406030204" pitchFamily="18" charset="0"/>
                      </a:rPr>
                      <m:t> </m:t>
                    </m:r>
                    <m:r>
                      <a:rPr lang="en-GB" b="1" i="1" dirty="0" err="1" smtClean="0">
                        <a:latin typeface="Cambria Math" panose="02040503050406030204" pitchFamily="18" charset="0"/>
                      </a:rPr>
                      <m:t>𝒊</m:t>
                    </m:r>
                    <m:r>
                      <a:rPr lang="en-GB" b="1" i="1" dirty="0" smtClean="0">
                        <a:latin typeface="Cambria Math" panose="02040503050406030204" pitchFamily="18" charset="0"/>
                      </a:rPr>
                      <m:t> </m:t>
                    </m:r>
                  </m:oMath>
                </a14:m>
                <a:r>
                  <a:rPr lang="en-GB" dirty="0"/>
                  <a:t>and </a:t>
                </a:r>
                <a14:m>
                  <m:oMath xmlns:m="http://schemas.openxmlformats.org/officeDocument/2006/math">
                    <m:r>
                      <a:rPr lang="en-GB" b="1" i="1" dirty="0" smtClean="0">
                        <a:latin typeface="Cambria Math" panose="02040503050406030204" pitchFamily="18" charset="0"/>
                      </a:rPr>
                      <m:t>𝒊</m:t>
                    </m:r>
                    <m:r>
                      <a:rPr lang="en-GB" b="1" i="1" dirty="0" smtClean="0">
                        <a:latin typeface="Cambria Math" panose="02040503050406030204" pitchFamily="18" charset="0"/>
                      </a:rPr>
                      <m:t>+</m:t>
                    </m:r>
                    <m:r>
                      <a:rPr lang="en-GB" b="1" i="1" dirty="0" smtClean="0">
                        <a:latin typeface="Cambria Math" panose="02040503050406030204" pitchFamily="18" charset="0"/>
                      </a:rPr>
                      <m:t>𝟏</m:t>
                    </m:r>
                  </m:oMath>
                </a14:m>
                <a:r>
                  <a:rPr lang="en-GB" dirty="0"/>
                  <a:t>, then an action at step </a:t>
                </a:r>
                <a14:m>
                  <m:oMath xmlns:m="http://schemas.openxmlformats.org/officeDocument/2006/math">
                    <m:r>
                      <a:rPr lang="en-GB" b="1" i="1" dirty="0" smtClean="0">
                        <a:latin typeface="Cambria Math" panose="02040503050406030204" pitchFamily="18" charset="0"/>
                      </a:rPr>
                      <m:t>𝒊</m:t>
                    </m:r>
                  </m:oMath>
                </a14:m>
                <a:r>
                  <a:rPr lang="en-GB" dirty="0"/>
                  <a:t> must have caused it.</a:t>
                </a:r>
              </a:p>
            </p:txBody>
          </p:sp>
        </mc:Choice>
        <mc:Fallback xmlns="">
          <p:sp>
            <p:nvSpPr>
              <p:cNvPr id="3" name="Content Placeholder 2">
                <a:extLst>
                  <a:ext uri="{FF2B5EF4-FFF2-40B4-BE49-F238E27FC236}">
                    <a16:creationId xmlns:a16="http://schemas.microsoft.com/office/drawing/2014/main" id="{34FA55BB-3292-4396-81E5-167BFB8F7B3C}"/>
                  </a:ext>
                </a:extLst>
              </p:cNvPr>
              <p:cNvSpPr>
                <a:spLocks noGrp="1" noRot="1" noChangeAspect="1" noMove="1" noResize="1" noEditPoints="1" noAdjustHandles="1" noChangeArrowheads="1" noChangeShapeType="1" noTextEdit="1"/>
              </p:cNvSpPr>
              <p:nvPr>
                <p:ph sz="quarter" idx="12"/>
              </p:nvPr>
            </p:nvSpPr>
            <p:spPr>
              <a:xfrm>
                <a:off x="287868" y="1701800"/>
                <a:ext cx="10513483" cy="4858026"/>
              </a:xfrm>
              <a:blipFill>
                <a:blip r:embed="rId3"/>
                <a:stretch>
                  <a:fillRect l="-1623" t="-2258" r="-986"/>
                </a:stretch>
              </a:blipFill>
            </p:spPr>
            <p:txBody>
              <a:bodyPr/>
              <a:lstStyle/>
              <a:p>
                <a:r>
                  <a:rPr lang="en-GB">
                    <a:noFill/>
                  </a:rPr>
                  <a:t> </a:t>
                </a:r>
              </a:p>
            </p:txBody>
          </p:sp>
        </mc:Fallback>
      </mc:AlternateContent>
    </p:spTree>
    <p:extLst>
      <p:ext uri="{BB962C8B-B14F-4D97-AF65-F5344CB8AC3E}">
        <p14:creationId xmlns:p14="http://schemas.microsoft.com/office/powerpoint/2010/main" val="39018941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65B2E-9DE5-43BE-9A07-FC616CE7AA97}"/>
              </a:ext>
            </a:extLst>
          </p:cNvPr>
          <p:cNvSpPr>
            <a:spLocks noGrp="1"/>
          </p:cNvSpPr>
          <p:nvPr>
            <p:ph type="title"/>
          </p:nvPr>
        </p:nvSpPr>
        <p:spPr/>
        <p:txBody>
          <a:bodyPr/>
          <a:lstStyle/>
          <a:p>
            <a:r>
              <a:rPr lang="en-GB" dirty="0"/>
              <a:t>Explanatory Frame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21AF21-DE60-4046-A583-3152F76701C0}"/>
                  </a:ext>
                </a:extLst>
              </p:cNvPr>
              <p:cNvSpPr>
                <a:spLocks noGrp="1"/>
              </p:cNvSpPr>
              <p:nvPr>
                <p:ph sz="quarter" idx="12"/>
              </p:nvPr>
            </p:nvSpPr>
            <p:spPr/>
            <p:txBody>
              <a:bodyPr/>
              <a:lstStyle/>
              <a:p>
                <a:r>
                  <a:rPr lang="en-GB" dirty="0"/>
                  <a:t>Enumerate the set of actions that could result in a fact changing between time steps.</a:t>
                </a:r>
                <a:br>
                  <a:rPr lang="en-GB" dirty="0"/>
                </a:br>
                <a:endParaRPr lang="en-GB" dirty="0"/>
              </a:p>
              <a:p>
                <a:r>
                  <a:rPr lang="en-GB" dirty="0"/>
                  <a:t>Examples</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𝑙𝑜𝑐𝐵</m:t>
                          </m:r>
                          <m:r>
                            <a:rPr lang="en-GB" i="1" dirty="0" smtClean="0">
                              <a:latin typeface="Cambria Math" panose="02040503050406030204" pitchFamily="18" charset="0"/>
                            </a:rPr>
                            <m:t>, 0</m:t>
                          </m:r>
                        </m:e>
                      </m:d>
                      <m:r>
                        <a:rPr lang="en-GB" i="1" dirty="0" smtClean="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𝑙𝑜𝑐𝐵</m:t>
                          </m:r>
                          <m:r>
                            <a:rPr lang="en-GB" i="1" dirty="0" smtClean="0">
                              <a:latin typeface="Cambria Math" panose="02040503050406030204" pitchFamily="18" charset="0"/>
                            </a:rPr>
                            <m:t>, 1</m:t>
                          </m:r>
                        </m:e>
                      </m:d>
                      <m:r>
                        <a:rPr lang="en-GB" i="1" dirty="0" smtClean="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𝑚𝑜𝑣𝑒</m:t>
                      </m:r>
                      <m:r>
                        <a:rPr lang="en-GB" i="1" dirty="0" smtClean="0">
                          <a:latin typeface="Cambria Math" panose="02040503050406030204" pitchFamily="18" charset="0"/>
                        </a:rPr>
                        <m:t>(</m:t>
                      </m:r>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𝑙𝑜𝑐𝐴</m:t>
                      </m:r>
                      <m:r>
                        <a:rPr lang="en-GB" i="1" dirty="0" smtClean="0">
                          <a:latin typeface="Cambria Math" panose="02040503050406030204" pitchFamily="18" charset="0"/>
                        </a:rPr>
                        <m:t>, </m:t>
                      </m:r>
                      <m:r>
                        <a:rPr lang="en-GB" i="1" dirty="0" err="1" smtClean="0">
                          <a:latin typeface="Cambria Math" panose="02040503050406030204" pitchFamily="18" charset="0"/>
                        </a:rPr>
                        <m:t>𝑙𝑜𝑐𝐵</m:t>
                      </m:r>
                      <m:r>
                        <a:rPr lang="en-GB" i="1" dirty="0" smtClean="0">
                          <a:latin typeface="Cambria Math" panose="02040503050406030204" pitchFamily="18" charset="0"/>
                        </a:rPr>
                        <m:t>, 0)</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h𝑜𝑙𝑑𝑖𝑛𝑔</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𝑙𝑒𝑓𝑡</m:t>
                          </m:r>
                          <m:r>
                            <a:rPr lang="en-GB" i="1" dirty="0" smtClean="0">
                              <a:latin typeface="Cambria Math" panose="02040503050406030204" pitchFamily="18" charset="0"/>
                            </a:rPr>
                            <m:t>, </m:t>
                          </m:r>
                          <m:r>
                            <a:rPr lang="en-GB" i="1" dirty="0" smtClean="0">
                              <a:latin typeface="Cambria Math" panose="02040503050406030204" pitchFamily="18" charset="0"/>
                            </a:rPr>
                            <m:t>𝑏</m:t>
                          </m:r>
                          <m:r>
                            <a:rPr lang="en-GB" i="1" dirty="0" smtClean="0">
                              <a:latin typeface="Cambria Math" panose="02040503050406030204" pitchFamily="18" charset="0"/>
                            </a:rPr>
                            <m:t>1,0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h𝑜𝑙𝑑𝑖𝑛𝑔</m:t>
                      </m:r>
                      <m:r>
                        <a:rPr lang="en-GB" i="1" dirty="0" smtClean="0">
                          <a:latin typeface="Cambria Math" panose="02040503050406030204" pitchFamily="18" charset="0"/>
                        </a:rPr>
                        <m:t>(</m:t>
                      </m:r>
                      <m:r>
                        <a:rPr lang="en-GB" i="1" dirty="0" smtClean="0">
                          <a:latin typeface="Cambria Math" panose="02040503050406030204" pitchFamily="18" charset="0"/>
                        </a:rPr>
                        <m:t>𝑙𝑒𝑓𝑡</m:t>
                      </m:r>
                      <m:r>
                        <a:rPr lang="en-GB" i="1" dirty="0" smtClean="0">
                          <a:latin typeface="Cambria Math" panose="02040503050406030204" pitchFamily="18" charset="0"/>
                        </a:rPr>
                        <m:t>, </m:t>
                      </m:r>
                      <m:r>
                        <a:rPr lang="en-GB" i="1" dirty="0" smtClean="0">
                          <a:latin typeface="Cambria Math" panose="02040503050406030204" pitchFamily="18" charset="0"/>
                        </a:rPr>
                        <m:t>𝑏</m:t>
                      </m:r>
                      <m:r>
                        <a:rPr lang="en-GB" i="1" dirty="0" smtClean="0">
                          <a:latin typeface="Cambria Math" panose="02040503050406030204" pitchFamily="18" charset="0"/>
                        </a:rPr>
                        <m:t>1, 1)⟹</m:t>
                      </m:r>
                      <m:r>
                        <a:rPr lang="en-GB" i="1" dirty="0" smtClean="0">
                          <a:latin typeface="Cambria Math" panose="02040503050406030204" pitchFamily="18" charset="0"/>
                        </a:rPr>
                        <m:t>𝑝𝑖𝑐𝑘𝑢𝑝</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1, </m:t>
                      </m:r>
                      <m:r>
                        <a:rPr lang="en-GB" i="1" dirty="0" smtClean="0">
                          <a:latin typeface="Cambria Math" panose="02040503050406030204" pitchFamily="18" charset="0"/>
                        </a:rPr>
                        <m:t>𝑙𝑒𝑓𝑡</m:t>
                      </m:r>
                      <m:r>
                        <a:rPr lang="en-GB" i="1" dirty="0" smtClean="0">
                          <a:latin typeface="Cambria Math" panose="02040503050406030204" pitchFamily="18" charset="0"/>
                        </a:rPr>
                        <m:t>, </m:t>
                      </m:r>
                      <m:r>
                        <a:rPr lang="en-GB" i="1" dirty="0" smtClean="0">
                          <a:latin typeface="Cambria Math" panose="02040503050406030204" pitchFamily="18" charset="0"/>
                        </a:rPr>
                        <m:t>𝑟</m:t>
                      </m:r>
                      <m:r>
                        <a:rPr lang="en-GB" i="1" dirty="0" smtClean="0">
                          <a:latin typeface="Cambria Math" panose="02040503050406030204" pitchFamily="18" charset="0"/>
                        </a:rPr>
                        <m:t>1, </m:t>
                      </m:r>
                      <m:r>
                        <a:rPr lang="en-GB" i="1" dirty="0" err="1" smtClean="0">
                          <a:latin typeface="Cambria Math" panose="02040503050406030204" pitchFamily="18" charset="0"/>
                        </a:rPr>
                        <m:t>𝑙𝑜𝑐𝐴</m:t>
                      </m:r>
                      <m:r>
                        <a:rPr lang="en-GB" i="1" dirty="0" smtClean="0">
                          <a:latin typeface="Cambria Math" panose="02040503050406030204" pitchFamily="18" charset="0"/>
                        </a:rPr>
                        <m:t>, 0)</m:t>
                      </m:r>
                    </m:oMath>
                  </m:oMathPara>
                </a14:m>
                <a:endParaRPr lang="en-GB" dirty="0"/>
              </a:p>
            </p:txBody>
          </p:sp>
        </mc:Choice>
        <mc:Fallback xmlns="">
          <p:sp>
            <p:nvSpPr>
              <p:cNvPr id="3" name="Content Placeholder 2">
                <a:extLst>
                  <a:ext uri="{FF2B5EF4-FFF2-40B4-BE49-F238E27FC236}">
                    <a16:creationId xmlns:a16="http://schemas.microsoft.com/office/drawing/2014/main" id="{8B21AF21-DE60-4046-A583-3152F76701C0}"/>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C19AE4BC-9FC5-4E3A-9857-89BFF4F0AB04}"/>
              </a:ext>
            </a:extLst>
          </p:cNvPr>
          <p:cNvPicPr>
            <a:picLocks noChangeAspect="1"/>
          </p:cNvPicPr>
          <p:nvPr/>
        </p:nvPicPr>
        <p:blipFill>
          <a:blip r:embed="rId4"/>
          <a:stretch>
            <a:fillRect/>
          </a:stretch>
        </p:blipFill>
        <p:spPr>
          <a:xfrm>
            <a:off x="537925" y="4576580"/>
            <a:ext cx="4461825" cy="1925153"/>
          </a:xfrm>
          <a:prstGeom prst="rect">
            <a:avLst/>
          </a:prstGeom>
        </p:spPr>
      </p:pic>
    </p:spTree>
    <p:extLst>
      <p:ext uri="{BB962C8B-B14F-4D97-AF65-F5344CB8AC3E}">
        <p14:creationId xmlns:p14="http://schemas.microsoft.com/office/powerpoint/2010/main" val="27617912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4B74-1941-47AF-8548-46BE0079FFA7}"/>
              </a:ext>
            </a:extLst>
          </p:cNvPr>
          <p:cNvSpPr>
            <a:spLocks noGrp="1"/>
          </p:cNvSpPr>
          <p:nvPr>
            <p:ph type="title"/>
          </p:nvPr>
        </p:nvSpPr>
        <p:spPr/>
        <p:txBody>
          <a:bodyPr/>
          <a:lstStyle/>
          <a:p>
            <a:r>
              <a:rPr lang="en-GB" dirty="0"/>
              <a:t>Exclusion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BEE438-013F-48C1-BECE-50046771616A}"/>
                  </a:ext>
                </a:extLst>
              </p:cNvPr>
              <p:cNvSpPr>
                <a:spLocks noGrp="1"/>
              </p:cNvSpPr>
              <p:nvPr>
                <p:ph sz="quarter" idx="12"/>
              </p:nvPr>
            </p:nvSpPr>
            <p:spPr/>
            <p:txBody>
              <a:bodyPr/>
              <a:lstStyle/>
              <a:p>
                <a:r>
                  <a:rPr lang="en-GB" dirty="0"/>
                  <a:t>Returning to the notion of </a:t>
                </a:r>
                <a:r>
                  <a:rPr lang="en-GB" dirty="0">
                    <a:solidFill>
                      <a:schemeClr val="tx1"/>
                    </a:solidFill>
                  </a:rPr>
                  <a:t>mutual exclusion</a:t>
                </a:r>
                <a:r>
                  <a:rPr lang="en-GB" dirty="0"/>
                  <a:t>, we identify what actions cannot occur at the same time.</a:t>
                </a:r>
                <a:br>
                  <a:rPr lang="en-GB" dirty="0"/>
                </a:br>
                <a:endParaRPr lang="en-GB" dirty="0"/>
              </a:p>
              <a:p>
                <a:r>
                  <a:rPr lang="en-GB" dirty="0">
                    <a:solidFill>
                      <a:schemeClr val="tx1"/>
                    </a:solidFill>
                  </a:rPr>
                  <a:t>Complete Exclusion Axiom: </a:t>
                </a:r>
                <a:r>
                  <a:rPr lang="en-GB" dirty="0"/>
                  <a:t>only one action at a time.</a:t>
                </a:r>
              </a:p>
              <a:p>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rPr>
                        <m:t>𝑚𝑜𝑣𝑒</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𝑟</m:t>
                          </m:r>
                          <m:r>
                            <a:rPr lang="en-GB" b="0" i="1" dirty="0" smtClean="0">
                              <a:latin typeface="Cambria Math" panose="02040503050406030204" pitchFamily="18" charset="0"/>
                            </a:rPr>
                            <m:t>1, </m:t>
                          </m:r>
                          <m:r>
                            <a:rPr lang="en-GB" b="0" i="1" dirty="0" err="1" smtClean="0">
                              <a:latin typeface="Cambria Math" panose="02040503050406030204" pitchFamily="18" charset="0"/>
                            </a:rPr>
                            <m:t>𝑙𝑜𝑐𝐴</m:t>
                          </m:r>
                          <m:r>
                            <a:rPr lang="en-GB" b="0" i="1" dirty="0" smtClean="0">
                              <a:latin typeface="Cambria Math" panose="02040503050406030204" pitchFamily="18" charset="0"/>
                            </a:rPr>
                            <m:t>, </m:t>
                          </m:r>
                          <m:r>
                            <a:rPr lang="en-GB" b="0" i="1" dirty="0" err="1" smtClean="0">
                              <a:latin typeface="Cambria Math" panose="02040503050406030204" pitchFamily="18" charset="0"/>
                            </a:rPr>
                            <m:t>𝑙𝑜𝑐𝐵</m:t>
                          </m:r>
                          <m:r>
                            <a:rPr lang="en-GB" b="0" i="1" dirty="0" smtClean="0">
                              <a:latin typeface="Cambria Math" panose="02040503050406030204" pitchFamily="18" charset="0"/>
                            </a:rPr>
                            <m:t>, 0</m:t>
                          </m:r>
                        </m:e>
                      </m:d>
                      <m:r>
                        <a:rPr lang="en-GB" b="0" i="1" dirty="0" smtClean="0">
                          <a:latin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rPr>
                        <m:t> </m:t>
                      </m:r>
                      <m:r>
                        <a:rPr lang="en-GB" b="0" i="1" dirty="0">
                          <a:latin typeface="Cambria Math" panose="02040503050406030204" pitchFamily="18" charset="0"/>
                          <a:ea typeface="Cambria Math" panose="02040503050406030204" pitchFamily="18" charset="0"/>
                        </a:rPr>
                        <m:t>¬</m:t>
                      </m:r>
                      <m:r>
                        <a:rPr lang="en-GB" b="0" i="1" dirty="0">
                          <a:latin typeface="Cambria Math" panose="02040503050406030204" pitchFamily="18" charset="0"/>
                        </a:rPr>
                        <m:t>𝑚𝑜𝑣𝑒</m:t>
                      </m:r>
                      <m:d>
                        <m:dPr>
                          <m:ctrlPr>
                            <a:rPr lang="en-GB" b="0" i="1" dirty="0">
                              <a:latin typeface="Cambria Math" panose="02040503050406030204" pitchFamily="18" charset="0"/>
                            </a:rPr>
                          </m:ctrlPr>
                        </m:dPr>
                        <m:e>
                          <m:r>
                            <a:rPr lang="en-GB" b="0" i="1" dirty="0">
                              <a:latin typeface="Cambria Math" panose="02040503050406030204" pitchFamily="18" charset="0"/>
                            </a:rPr>
                            <m:t>𝑟</m:t>
                          </m:r>
                          <m:r>
                            <a:rPr lang="en-GB" b="0" i="1" dirty="0">
                              <a:latin typeface="Cambria Math" panose="02040503050406030204" pitchFamily="18" charset="0"/>
                            </a:rPr>
                            <m:t>1, </m:t>
                          </m:r>
                          <m:r>
                            <a:rPr lang="en-GB" b="0" i="1" dirty="0" err="1">
                              <a:latin typeface="Cambria Math" panose="02040503050406030204" pitchFamily="18" charset="0"/>
                            </a:rPr>
                            <m:t>𝑙𝑜𝑐</m:t>
                          </m:r>
                          <m:r>
                            <a:rPr lang="en-GB" b="0" i="1" dirty="0" smtClean="0">
                              <a:latin typeface="Cambria Math" panose="02040503050406030204" pitchFamily="18" charset="0"/>
                            </a:rPr>
                            <m:t>𝐵</m:t>
                          </m:r>
                          <m:r>
                            <a:rPr lang="en-GB" b="0" i="1" dirty="0">
                              <a:latin typeface="Cambria Math" panose="02040503050406030204" pitchFamily="18" charset="0"/>
                            </a:rPr>
                            <m:t>, </m:t>
                          </m:r>
                          <m:r>
                            <a:rPr lang="en-GB" b="0" i="1" dirty="0" err="1">
                              <a:latin typeface="Cambria Math" panose="02040503050406030204" pitchFamily="18" charset="0"/>
                            </a:rPr>
                            <m:t>𝑙𝑜𝑐</m:t>
                          </m:r>
                          <m:r>
                            <a:rPr lang="en-GB" b="0" i="1" dirty="0" smtClean="0">
                              <a:latin typeface="Cambria Math" panose="02040503050406030204" pitchFamily="18" charset="0"/>
                            </a:rPr>
                            <m:t>𝐴</m:t>
                          </m:r>
                          <m:r>
                            <a:rPr lang="en-GB" b="0" i="1" dirty="0">
                              <a:latin typeface="Cambria Math" panose="02040503050406030204" pitchFamily="18" charset="0"/>
                            </a:rPr>
                            <m:t>, 0</m:t>
                          </m:r>
                        </m:e>
                      </m:d>
                    </m:oMath>
                  </m:oMathPara>
                </a14:m>
                <a:endParaRPr lang="en-GB" b="0" i="1" dirty="0"/>
              </a:p>
              <a:p>
                <a:pPr marL="0" indent="0">
                  <a:buNone/>
                </a:pPr>
                <a:br>
                  <a:rPr lang="en-GB" dirty="0"/>
                </a:br>
                <a:endParaRPr lang="en-GB" dirty="0"/>
              </a:p>
              <a:p>
                <a:r>
                  <a:rPr lang="en-GB" dirty="0">
                    <a:solidFill>
                      <a:schemeClr val="tx1"/>
                    </a:solidFill>
                  </a:rPr>
                  <a:t>Conflict Exclusion Axiom: </a:t>
                </a:r>
                <a:r>
                  <a:rPr lang="en-GB" dirty="0"/>
                  <a:t>prevents invalid actions on the same timestep.</a:t>
                </a:r>
              </a:p>
              <a:p>
                <a:pPr marL="715963" lvl="1"/>
                <a:r>
                  <a:rPr lang="en-GB" dirty="0"/>
                  <a:t>More on this topic partial order planning in another chapter.</a:t>
                </a:r>
                <a:br>
                  <a:rPr lang="en-GB" dirty="0"/>
                </a:br>
                <a:endParaRPr lang="en-GB" dirty="0"/>
              </a:p>
              <a:p>
                <a:endParaRPr lang="en-GB" dirty="0"/>
              </a:p>
            </p:txBody>
          </p:sp>
        </mc:Choice>
        <mc:Fallback xmlns="">
          <p:sp>
            <p:nvSpPr>
              <p:cNvPr id="3" name="Content Placeholder 2">
                <a:extLst>
                  <a:ext uri="{FF2B5EF4-FFF2-40B4-BE49-F238E27FC236}">
                    <a16:creationId xmlns:a16="http://schemas.microsoft.com/office/drawing/2014/main" id="{56BEE438-013F-48C1-BECE-50046771616A}"/>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a:stretch>
              </a:blipFill>
            </p:spPr>
            <p:txBody>
              <a:bodyPr/>
              <a:lstStyle/>
              <a:p>
                <a:r>
                  <a:rPr lang="en-GB">
                    <a:noFill/>
                  </a:rPr>
                  <a:t> </a:t>
                </a:r>
              </a:p>
            </p:txBody>
          </p:sp>
        </mc:Fallback>
      </mc:AlternateContent>
    </p:spTree>
    <p:extLst>
      <p:ext uri="{BB962C8B-B14F-4D97-AF65-F5344CB8AC3E}">
        <p14:creationId xmlns:p14="http://schemas.microsoft.com/office/powerpoint/2010/main" val="40929651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DD92-45D7-4F7D-BD84-A1FB719A1E17}"/>
              </a:ext>
            </a:extLst>
          </p:cNvPr>
          <p:cNvSpPr>
            <a:spLocks noGrp="1"/>
          </p:cNvSpPr>
          <p:nvPr>
            <p:ph type="title"/>
          </p:nvPr>
        </p:nvSpPr>
        <p:spPr/>
        <p:txBody>
          <a:bodyPr/>
          <a:lstStyle/>
          <a:p>
            <a:r>
              <a:rPr lang="en-GB" dirty="0"/>
              <a:t>SAT Planning – Solving 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F15FE5-ED09-4F6D-B229-FFEF424449B8}"/>
                  </a:ext>
                </a:extLst>
              </p:cNvPr>
              <p:cNvSpPr>
                <a:spLocks noGrp="1"/>
              </p:cNvSpPr>
              <p:nvPr>
                <p:ph sz="quarter" idx="12"/>
              </p:nvPr>
            </p:nvSpPr>
            <p:spPr/>
            <p:txBody>
              <a:bodyPr/>
              <a:lstStyle/>
              <a:p>
                <a:r>
                  <a:rPr lang="en-GB" dirty="0"/>
                  <a:t>Our collection of axioms is converted into conjunctive normal form and then fed to a SAT solver.</a:t>
                </a:r>
                <a:br>
                  <a:rPr lang="en-GB" dirty="0"/>
                </a:br>
                <a:endParaRPr lang="en-GB" dirty="0"/>
              </a:p>
              <a:p>
                <a:r>
                  <a:rPr lang="en-GB" dirty="0"/>
                  <a:t>SAT solver will iterate out (increasing T) until if can find an assignment of truth values that satisfies </a:t>
                </a:r>
                <a14:m>
                  <m:oMath xmlns:m="http://schemas.openxmlformats.org/officeDocument/2006/math">
                    <m:r>
                      <a:rPr lang="en-GB" b="1" i="1" smtClean="0">
                        <a:solidFill>
                          <a:schemeClr val="tx1"/>
                        </a:solidFill>
                        <a:latin typeface="Cambria Math" panose="02040503050406030204" pitchFamily="18" charset="0"/>
                        <a:ea typeface="Cambria Math" panose="02040503050406030204" pitchFamily="18" charset="0"/>
                      </a:rPr>
                      <m:t>𝝓</m:t>
                    </m:r>
                  </m:oMath>
                </a14:m>
                <a:r>
                  <a:rPr lang="en-GB" dirty="0"/>
                  <a:t>.</a:t>
                </a:r>
                <a:br>
                  <a:rPr lang="en-GB" dirty="0"/>
                </a:br>
                <a:endParaRPr lang="en-GB" dirty="0"/>
              </a:p>
              <a:p>
                <a:r>
                  <a:rPr lang="en-GB" dirty="0"/>
                  <a:t>Once reached – provided planning is total order – there will be exactly </a:t>
                </a:r>
                <a:r>
                  <a:rPr lang="en-GB" dirty="0">
                    <a:solidFill>
                      <a:schemeClr val="tx1"/>
                    </a:solidFill>
                  </a:rPr>
                  <a:t>one action </a:t>
                </a:r>
                <a14:m>
                  <m:oMath xmlns:m="http://schemas.openxmlformats.org/officeDocument/2006/math">
                    <m:r>
                      <a:rPr lang="en-GB" b="1" i="1" dirty="0" smtClean="0">
                        <a:solidFill>
                          <a:schemeClr val="tx1"/>
                        </a:solidFill>
                        <a:latin typeface="Cambria Math" panose="02040503050406030204" pitchFamily="18" charset="0"/>
                      </a:rPr>
                      <m:t>𝒂</m:t>
                    </m:r>
                  </m:oMath>
                </a14:m>
                <a:r>
                  <a:rPr lang="en-GB" dirty="0"/>
                  <a:t> such that </a:t>
                </a:r>
                <a14:m>
                  <m:oMath xmlns:m="http://schemas.openxmlformats.org/officeDocument/2006/math">
                    <m:r>
                      <a:rPr lang="en-GB" b="1" i="1" dirty="0" smtClean="0">
                        <a:solidFill>
                          <a:schemeClr val="tx1"/>
                        </a:solidFill>
                        <a:latin typeface="Cambria Math" panose="02040503050406030204" pitchFamily="18" charset="0"/>
                      </a:rPr>
                      <m:t>𝒂</m:t>
                    </m:r>
                    <m:r>
                      <a:rPr lang="en-GB" b="1" i="1" baseline="30000" dirty="0"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 =</m:t>
                    </m:r>
                    <m:r>
                      <a:rPr lang="en-GB" b="1" i="1" dirty="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𝒕𝒓𝒖𝒆</m:t>
                    </m:r>
                  </m:oMath>
                </a14:m>
                <a:r>
                  <a:rPr lang="en-GB" dirty="0"/>
                  <a:t>.</a:t>
                </a:r>
              </a:p>
              <a:p>
                <a:pPr marL="622300" lvl="1"/>
                <a:r>
                  <a:rPr lang="en-GB" dirty="0"/>
                  <a:t>This is the </a:t>
                </a:r>
                <a14:m>
                  <m:oMath xmlns:m="http://schemas.openxmlformats.org/officeDocument/2006/math">
                    <m:r>
                      <a:rPr lang="en-GB" b="1" i="1" dirty="0" smtClean="0">
                        <a:solidFill>
                          <a:schemeClr val="tx1"/>
                        </a:solidFill>
                        <a:latin typeface="Cambria Math" panose="02040503050406030204" pitchFamily="18" charset="0"/>
                      </a:rPr>
                      <m:t>𝒊</m:t>
                    </m:r>
                    <m:r>
                      <a:rPr lang="en-GB" b="1" i="1" baseline="30000" dirty="0" err="1" smtClean="0">
                        <a:solidFill>
                          <a:schemeClr val="tx1"/>
                        </a:solidFill>
                        <a:latin typeface="Cambria Math" panose="02040503050406030204" pitchFamily="18" charset="0"/>
                      </a:rPr>
                      <m:t>𝒕𝒉</m:t>
                    </m:r>
                  </m:oMath>
                </a14:m>
                <a:r>
                  <a:rPr lang="en-GB" dirty="0"/>
                  <a:t> action of the plan.</a:t>
                </a:r>
              </a:p>
            </p:txBody>
          </p:sp>
        </mc:Choice>
        <mc:Fallback xmlns="">
          <p:sp>
            <p:nvSpPr>
              <p:cNvPr id="3" name="Content Placeholder 2">
                <a:extLst>
                  <a:ext uri="{FF2B5EF4-FFF2-40B4-BE49-F238E27FC236}">
                    <a16:creationId xmlns:a16="http://schemas.microsoft.com/office/drawing/2014/main" id="{E5F15FE5-ED09-4F6D-B229-FFEF424449B8}"/>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r="-2029"/>
                </a:stretch>
              </a:blipFill>
            </p:spPr>
            <p:txBody>
              <a:bodyPr/>
              <a:lstStyle/>
              <a:p>
                <a:r>
                  <a:rPr lang="en-GB">
                    <a:noFill/>
                  </a:rPr>
                  <a:t> </a:t>
                </a:r>
              </a:p>
            </p:txBody>
          </p:sp>
        </mc:Fallback>
      </mc:AlternateContent>
    </p:spTree>
    <p:extLst>
      <p:ext uri="{BB962C8B-B14F-4D97-AF65-F5344CB8AC3E}">
        <p14:creationId xmlns:p14="http://schemas.microsoft.com/office/powerpoint/2010/main" val="1121191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9081420" cy="3423093"/>
          </a:xfrm>
        </p:spPr>
        <p:txBody>
          <a:bodyPr/>
          <a:lstStyle/>
          <a:p>
            <a:r>
              <a:rPr lang="en-GB" dirty="0">
                <a:solidFill>
                  <a:schemeClr val="tx1"/>
                </a:solidFill>
              </a:rPr>
              <a:t>Classical Planning</a:t>
            </a:r>
          </a:p>
          <a:p>
            <a:r>
              <a:rPr lang="en-GB" dirty="0"/>
              <a:t>Non-Forward Search</a:t>
            </a:r>
          </a:p>
          <a:p>
            <a:r>
              <a:rPr lang="en-GB" dirty="0"/>
              <a:t>Planning as SAT</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7777310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C8E14933-E841-4FCD-A5B6-43714A4B422D}"/>
              </a:ext>
            </a:extLst>
          </p:cNvPr>
          <p:cNvSpPr>
            <a:spLocks noGrp="1"/>
          </p:cNvSpPr>
          <p:nvPr>
            <p:ph type="title"/>
          </p:nvPr>
        </p:nvSpPr>
        <p:spPr/>
        <p:txBody>
          <a:bodyPr/>
          <a:lstStyle/>
          <a:p>
            <a:r>
              <a:rPr lang="en-GB" altLang="en-US" dirty="0"/>
              <a:t>Planning Formalisms</a:t>
            </a:r>
          </a:p>
        </p:txBody>
      </p:sp>
      <p:sp>
        <p:nvSpPr>
          <p:cNvPr id="2" name="Content Placeholder 1">
            <a:extLst>
              <a:ext uri="{FF2B5EF4-FFF2-40B4-BE49-F238E27FC236}">
                <a16:creationId xmlns:a16="http://schemas.microsoft.com/office/drawing/2014/main" id="{C0741D54-C479-41F5-AE11-A583F05DA300}"/>
              </a:ext>
            </a:extLst>
          </p:cNvPr>
          <p:cNvSpPr>
            <a:spLocks noGrp="1"/>
          </p:cNvSpPr>
          <p:nvPr>
            <p:ph sz="quarter" idx="12"/>
          </p:nvPr>
        </p:nvSpPr>
        <p:spPr>
          <a:xfrm>
            <a:off x="287868" y="1701800"/>
            <a:ext cx="6218949" cy="4538133"/>
          </a:xfrm>
        </p:spPr>
        <p:txBody>
          <a:bodyPr>
            <a:normAutofit fontScale="85000" lnSpcReduction="10000"/>
          </a:bodyPr>
          <a:lstStyle/>
          <a:p>
            <a:r>
              <a:rPr lang="en-GB" dirty="0"/>
              <a:t>Throughout this module, we’ve stuck to some key concepts of how planning is formulated and explored.</a:t>
            </a:r>
          </a:p>
          <a:p>
            <a:pPr marL="715963" lvl="1"/>
            <a:r>
              <a:rPr lang="en-GB" dirty="0"/>
              <a:t>Set-Theoretic Representation (PDDL)</a:t>
            </a:r>
          </a:p>
          <a:p>
            <a:pPr marL="715963" lvl="1"/>
            <a:r>
              <a:rPr lang="en-GB" dirty="0"/>
              <a:t>State Transition Model</a:t>
            </a:r>
          </a:p>
          <a:p>
            <a:pPr marL="715963" lvl="1"/>
            <a:r>
              <a:rPr lang="en-GB" dirty="0"/>
              <a:t>Forward Search</a:t>
            </a:r>
            <a:br>
              <a:rPr lang="en-GB" dirty="0"/>
            </a:br>
            <a:endParaRPr lang="en-GB" dirty="0"/>
          </a:p>
          <a:p>
            <a:r>
              <a:rPr lang="en-GB" dirty="0"/>
              <a:t>But there have been alternatives to how we explore a planning problem.</a:t>
            </a:r>
            <a:br>
              <a:rPr lang="en-GB" dirty="0"/>
            </a:br>
            <a:endParaRPr lang="en-GB" dirty="0"/>
          </a:p>
          <a:p>
            <a:r>
              <a:rPr lang="en-GB" dirty="0">
                <a:solidFill>
                  <a:schemeClr val="tx1"/>
                </a:solidFill>
              </a:rPr>
              <a:t>Idea: </a:t>
            </a:r>
            <a:r>
              <a:rPr lang="en-GB" dirty="0"/>
              <a:t>What if we transform a planning problem into another problem type for which they are already efficient solvers to address it?</a:t>
            </a:r>
          </a:p>
          <a:p>
            <a:pPr lvl="1"/>
            <a:endParaRPr lang="en-GB" dirty="0"/>
          </a:p>
        </p:txBody>
      </p:sp>
      <p:pic>
        <p:nvPicPr>
          <p:cNvPr id="4" name="Picture 3">
            <a:extLst>
              <a:ext uri="{FF2B5EF4-FFF2-40B4-BE49-F238E27FC236}">
                <a16:creationId xmlns:a16="http://schemas.microsoft.com/office/drawing/2014/main" id="{19A8C0C9-91B2-4E81-8ACB-CE3F80D098EA}"/>
              </a:ext>
            </a:extLst>
          </p:cNvPr>
          <p:cNvPicPr>
            <a:picLocks noChangeAspect="1"/>
          </p:cNvPicPr>
          <p:nvPr/>
        </p:nvPicPr>
        <p:blipFill>
          <a:blip r:embed="rId3"/>
          <a:stretch>
            <a:fillRect/>
          </a:stretch>
        </p:blipFill>
        <p:spPr>
          <a:xfrm>
            <a:off x="7140205" y="371591"/>
            <a:ext cx="4590686" cy="611481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96CB-05DF-45B6-8D84-F627CCAA14BD}"/>
              </a:ext>
            </a:extLst>
          </p:cNvPr>
          <p:cNvSpPr>
            <a:spLocks noGrp="1"/>
          </p:cNvSpPr>
          <p:nvPr>
            <p:ph type="title"/>
          </p:nvPr>
        </p:nvSpPr>
        <p:spPr/>
        <p:txBody>
          <a:bodyPr/>
          <a:lstStyle/>
          <a:p>
            <a:r>
              <a:rPr lang="en-GB" dirty="0"/>
              <a:t>Boolean Satisfiability Problems (SAT)</a:t>
            </a:r>
          </a:p>
        </p:txBody>
      </p:sp>
      <p:sp>
        <p:nvSpPr>
          <p:cNvPr id="3" name="Content Placeholder 2">
            <a:extLst>
              <a:ext uri="{FF2B5EF4-FFF2-40B4-BE49-F238E27FC236}">
                <a16:creationId xmlns:a16="http://schemas.microsoft.com/office/drawing/2014/main" id="{DC124BD5-0873-459C-A2D2-A5B032CE58DC}"/>
              </a:ext>
            </a:extLst>
          </p:cNvPr>
          <p:cNvSpPr>
            <a:spLocks noGrp="1"/>
          </p:cNvSpPr>
          <p:nvPr>
            <p:ph sz="quarter" idx="12"/>
          </p:nvPr>
        </p:nvSpPr>
        <p:spPr>
          <a:xfrm>
            <a:off x="287869" y="1701800"/>
            <a:ext cx="5808132" cy="4538133"/>
          </a:xfrm>
        </p:spPr>
        <p:txBody>
          <a:bodyPr/>
          <a:lstStyle/>
          <a:p>
            <a:r>
              <a:rPr lang="en-GB" dirty="0"/>
              <a:t>Encoding a problem in such a way that there exists a valid interpretation.</a:t>
            </a:r>
            <a:br>
              <a:rPr lang="en-GB" dirty="0"/>
            </a:br>
            <a:endParaRPr lang="en-GB" dirty="0"/>
          </a:p>
          <a:p>
            <a:r>
              <a:rPr lang="en-GB" dirty="0"/>
              <a:t>Create a Boolean expression comprised of variables with operators applied to them.</a:t>
            </a:r>
            <a:br>
              <a:rPr lang="en-GB" dirty="0"/>
            </a:br>
            <a:endParaRPr lang="en-GB" dirty="0"/>
          </a:p>
          <a:p>
            <a:r>
              <a:rPr lang="en-GB" dirty="0"/>
              <a:t>If we can find a valid combination of values for this expression, we can consider that SAT problem to be </a:t>
            </a:r>
            <a:r>
              <a:rPr lang="en-GB" dirty="0">
                <a:solidFill>
                  <a:schemeClr val="tx1"/>
                </a:solidFill>
              </a:rPr>
              <a:t>satisfiable</a:t>
            </a:r>
            <a:r>
              <a:rPr lang="en-GB" dirty="0"/>
              <a:t>.</a:t>
            </a:r>
            <a:br>
              <a:rPr lang="en-GB" dirty="0"/>
            </a:br>
            <a:endParaRPr lang="en-GB" dirty="0"/>
          </a:p>
          <a:p>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84A0CF-B975-402C-9234-E9A0DFD66C15}"/>
                  </a:ext>
                </a:extLst>
              </p:cNvPr>
              <p:cNvSpPr txBox="1"/>
              <p:nvPr/>
            </p:nvSpPr>
            <p:spPr>
              <a:xfrm>
                <a:off x="7779025" y="2751892"/>
                <a:ext cx="257705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400" b="0" i="1" smtClean="0">
                          <a:latin typeface="Cambria Math" panose="02040503050406030204" pitchFamily="18" charset="0"/>
                        </a:rPr>
                        <m:t>𝐹</m:t>
                      </m:r>
                      <m:r>
                        <a:rPr lang="en-GB" sz="4400" b="0" i="1" smtClean="0">
                          <a:latin typeface="Cambria Math" panose="02040503050406030204" pitchFamily="18" charset="0"/>
                        </a:rPr>
                        <m:t>=</m:t>
                      </m:r>
                      <m:r>
                        <a:rPr lang="en-GB" sz="4400" b="0" i="1" smtClean="0">
                          <a:latin typeface="Cambria Math" panose="02040503050406030204" pitchFamily="18" charset="0"/>
                        </a:rPr>
                        <m:t>𝐴</m:t>
                      </m:r>
                      <m:r>
                        <a:rPr lang="en-GB" sz="4400" i="1">
                          <a:latin typeface="Cambria Math" panose="02040503050406030204" pitchFamily="18" charset="0"/>
                          <a:ea typeface="Cambria Math" panose="02040503050406030204" pitchFamily="18" charset="0"/>
                        </a:rPr>
                        <m:t>∧</m:t>
                      </m:r>
                      <m:acc>
                        <m:accPr>
                          <m:chr m:val="̅"/>
                          <m:ctrlPr>
                            <a:rPr lang="en-GB" sz="4400" b="0" i="1" smtClean="0">
                              <a:latin typeface="Cambria Math" panose="02040503050406030204" pitchFamily="18" charset="0"/>
                            </a:rPr>
                          </m:ctrlPr>
                        </m:accPr>
                        <m:e>
                          <m:r>
                            <a:rPr lang="en-GB" sz="4400" b="0" i="1" smtClean="0">
                              <a:latin typeface="Cambria Math" panose="02040503050406030204" pitchFamily="18" charset="0"/>
                            </a:rPr>
                            <m:t>𝐵</m:t>
                          </m:r>
                        </m:e>
                      </m:acc>
                    </m:oMath>
                  </m:oMathPara>
                </a14:m>
                <a:endParaRPr lang="en-GB" sz="4400" b="0" dirty="0">
                  <a:latin typeface="KingsBureauGrot ThreeSeven" panose="02000506050000020004" pitchFamily="2" charset="0"/>
                </a:endParaRPr>
              </a:p>
            </p:txBody>
          </p:sp>
        </mc:Choice>
        <mc:Fallback xmlns="">
          <p:sp>
            <p:nvSpPr>
              <p:cNvPr id="4" name="TextBox 3">
                <a:extLst>
                  <a:ext uri="{FF2B5EF4-FFF2-40B4-BE49-F238E27FC236}">
                    <a16:creationId xmlns:a16="http://schemas.microsoft.com/office/drawing/2014/main" id="{8D84A0CF-B975-402C-9234-E9A0DFD66C15}"/>
                  </a:ext>
                </a:extLst>
              </p:cNvPr>
              <p:cNvSpPr txBox="1">
                <a:spLocks noRot="1" noChangeAspect="1" noMove="1" noResize="1" noEditPoints="1" noAdjustHandles="1" noChangeArrowheads="1" noChangeShapeType="1" noTextEdit="1"/>
              </p:cNvSpPr>
              <p:nvPr/>
            </p:nvSpPr>
            <p:spPr>
              <a:xfrm>
                <a:off x="7779025" y="2751892"/>
                <a:ext cx="2577052" cy="67710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F888D-735C-488F-A3B3-3D40FE9ED208}"/>
                  </a:ext>
                </a:extLst>
              </p:cNvPr>
              <p:cNvSpPr txBox="1"/>
              <p:nvPr/>
            </p:nvSpPr>
            <p:spPr>
              <a:xfrm>
                <a:off x="7779025" y="4402338"/>
                <a:ext cx="2554610" cy="6785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400" b="0" i="1" smtClean="0">
                          <a:latin typeface="Cambria Math" panose="02040503050406030204" pitchFamily="18" charset="0"/>
                        </a:rPr>
                        <m:t>𝐹</m:t>
                      </m:r>
                      <m:r>
                        <a:rPr lang="en-GB" sz="4400" b="0" i="1" smtClean="0">
                          <a:latin typeface="Cambria Math" panose="02040503050406030204" pitchFamily="18" charset="0"/>
                        </a:rPr>
                        <m:t>=</m:t>
                      </m:r>
                      <m:r>
                        <a:rPr lang="en-GB" sz="4400" b="0" i="1" smtClean="0">
                          <a:latin typeface="Cambria Math" panose="02040503050406030204" pitchFamily="18" charset="0"/>
                        </a:rPr>
                        <m:t>𝐴</m:t>
                      </m:r>
                      <m:r>
                        <a:rPr lang="en-GB" sz="4400" b="0" i="1" smtClean="0">
                          <a:latin typeface="Cambria Math" panose="02040503050406030204" pitchFamily="18" charset="0"/>
                        </a:rPr>
                        <m:t>∧</m:t>
                      </m:r>
                      <m:acc>
                        <m:accPr>
                          <m:chr m:val="̅"/>
                          <m:ctrlPr>
                            <a:rPr lang="en-GB" sz="4400" b="0" i="1" smtClean="0">
                              <a:latin typeface="Cambria Math" panose="02040503050406030204" pitchFamily="18" charset="0"/>
                            </a:rPr>
                          </m:ctrlPr>
                        </m:accPr>
                        <m:e>
                          <m:r>
                            <a:rPr lang="en-GB" sz="4400" b="0" i="1" smtClean="0">
                              <a:latin typeface="Cambria Math" panose="02040503050406030204" pitchFamily="18" charset="0"/>
                            </a:rPr>
                            <m:t>𝐴</m:t>
                          </m:r>
                        </m:e>
                      </m:acc>
                    </m:oMath>
                  </m:oMathPara>
                </a14:m>
                <a:endParaRPr lang="en-GB" sz="4400" b="0" dirty="0">
                  <a:latin typeface="KingsBureauGrot ThreeSeven" panose="02000506050000020004" pitchFamily="2" charset="0"/>
                </a:endParaRPr>
              </a:p>
            </p:txBody>
          </p:sp>
        </mc:Choice>
        <mc:Fallback xmlns="">
          <p:sp>
            <p:nvSpPr>
              <p:cNvPr id="6" name="TextBox 5">
                <a:extLst>
                  <a:ext uri="{FF2B5EF4-FFF2-40B4-BE49-F238E27FC236}">
                    <a16:creationId xmlns:a16="http://schemas.microsoft.com/office/drawing/2014/main" id="{B3CF888D-735C-488F-A3B3-3D40FE9ED208}"/>
                  </a:ext>
                </a:extLst>
              </p:cNvPr>
              <p:cNvSpPr txBox="1">
                <a:spLocks noRot="1" noChangeAspect="1" noMove="1" noResize="1" noEditPoints="1" noAdjustHandles="1" noChangeArrowheads="1" noChangeShapeType="1" noTextEdit="1"/>
              </p:cNvSpPr>
              <p:nvPr/>
            </p:nvSpPr>
            <p:spPr>
              <a:xfrm>
                <a:off x="7779025" y="4402338"/>
                <a:ext cx="2554610" cy="678584"/>
              </a:xfrm>
              <a:prstGeom prst="rect">
                <a:avLst/>
              </a:prstGeom>
              <a:blipFill>
                <a:blip r:embed="rId4"/>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512A4F07-A938-42A0-9C64-B316CF373077}"/>
              </a:ext>
            </a:extLst>
          </p:cNvPr>
          <p:cNvSpPr txBox="1"/>
          <p:nvPr/>
        </p:nvSpPr>
        <p:spPr>
          <a:xfrm>
            <a:off x="8248832" y="3390686"/>
            <a:ext cx="1754006" cy="523220"/>
          </a:xfrm>
          <a:prstGeom prst="rect">
            <a:avLst/>
          </a:prstGeom>
          <a:noFill/>
        </p:spPr>
        <p:txBody>
          <a:bodyPr wrap="none" rtlCol="0">
            <a:spAutoFit/>
          </a:bodyPr>
          <a:lstStyle/>
          <a:p>
            <a:r>
              <a:rPr lang="en-GB" sz="2800" dirty="0">
                <a:latin typeface="KingsBureauGrot ThreeSeven" panose="02000506050000020004" pitchFamily="2" charset="0"/>
              </a:rPr>
              <a:t>Satisfiable</a:t>
            </a:r>
          </a:p>
        </p:txBody>
      </p:sp>
      <p:sp>
        <p:nvSpPr>
          <p:cNvPr id="9" name="TextBox 8">
            <a:extLst>
              <a:ext uri="{FF2B5EF4-FFF2-40B4-BE49-F238E27FC236}">
                <a16:creationId xmlns:a16="http://schemas.microsoft.com/office/drawing/2014/main" id="{51818708-0A23-4A65-97C2-ED0E5E39F184}"/>
              </a:ext>
            </a:extLst>
          </p:cNvPr>
          <p:cNvSpPr txBox="1"/>
          <p:nvPr/>
        </p:nvSpPr>
        <p:spPr>
          <a:xfrm>
            <a:off x="8076509" y="5080922"/>
            <a:ext cx="2098651" cy="523220"/>
          </a:xfrm>
          <a:prstGeom prst="rect">
            <a:avLst/>
          </a:prstGeom>
          <a:noFill/>
        </p:spPr>
        <p:txBody>
          <a:bodyPr wrap="none" rtlCol="0">
            <a:spAutoFit/>
          </a:bodyPr>
          <a:lstStyle/>
          <a:p>
            <a:r>
              <a:rPr lang="en-GB" sz="2800" dirty="0">
                <a:latin typeface="KingsBureauGrot ThreeSeven" panose="02000506050000020004" pitchFamily="2" charset="0"/>
              </a:rPr>
              <a:t>Unsatisfiable</a:t>
            </a:r>
          </a:p>
        </p:txBody>
      </p:sp>
    </p:spTree>
    <p:extLst>
      <p:ext uri="{BB962C8B-B14F-4D97-AF65-F5344CB8AC3E}">
        <p14:creationId xmlns:p14="http://schemas.microsoft.com/office/powerpoint/2010/main" val="7770392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59A1-8138-4D9E-90B3-5E4C7083E372}"/>
              </a:ext>
            </a:extLst>
          </p:cNvPr>
          <p:cNvSpPr>
            <a:spLocks noGrp="1"/>
          </p:cNvSpPr>
          <p:nvPr>
            <p:ph type="title"/>
          </p:nvPr>
        </p:nvSpPr>
        <p:spPr/>
        <p:txBody>
          <a:bodyPr/>
          <a:lstStyle/>
          <a:p>
            <a:r>
              <a:rPr lang="en-GB" dirty="0"/>
              <a:t>Why Use SAT for Planning?</a:t>
            </a:r>
          </a:p>
        </p:txBody>
      </p:sp>
      <p:sp>
        <p:nvSpPr>
          <p:cNvPr id="3" name="Content Placeholder 2">
            <a:extLst>
              <a:ext uri="{FF2B5EF4-FFF2-40B4-BE49-F238E27FC236}">
                <a16:creationId xmlns:a16="http://schemas.microsoft.com/office/drawing/2014/main" id="{60FB80B2-585D-47F6-9473-D69131216DD7}"/>
              </a:ext>
            </a:extLst>
          </p:cNvPr>
          <p:cNvSpPr>
            <a:spLocks noGrp="1"/>
          </p:cNvSpPr>
          <p:nvPr>
            <p:ph sz="quarter" idx="12"/>
          </p:nvPr>
        </p:nvSpPr>
        <p:spPr>
          <a:xfrm>
            <a:off x="287869" y="1701800"/>
            <a:ext cx="6840296" cy="4538133"/>
          </a:xfrm>
        </p:spPr>
        <p:txBody>
          <a:bodyPr/>
          <a:lstStyle/>
          <a:p>
            <a:r>
              <a:rPr lang="en-GB" dirty="0"/>
              <a:t>SAT solving is a broad and rich research domain in and of itself.</a:t>
            </a:r>
            <a:br>
              <a:rPr lang="en-GB" dirty="0"/>
            </a:br>
            <a:endParaRPr lang="en-GB" dirty="0"/>
          </a:p>
          <a:p>
            <a:r>
              <a:rPr lang="en-GB" dirty="0"/>
              <a:t>Typically used in </a:t>
            </a:r>
            <a:r>
              <a:rPr lang="en-GB" dirty="0">
                <a:solidFill>
                  <a:schemeClr val="tx1"/>
                </a:solidFill>
              </a:rPr>
              <a:t>software verification</a:t>
            </a:r>
            <a:r>
              <a:rPr lang="en-GB" dirty="0"/>
              <a:t>, </a:t>
            </a:r>
            <a:r>
              <a:rPr lang="en-GB" dirty="0">
                <a:solidFill>
                  <a:schemeClr val="tx1"/>
                </a:solidFill>
              </a:rPr>
              <a:t>theorem proving</a:t>
            </a:r>
            <a:r>
              <a:rPr lang="en-GB" dirty="0"/>
              <a:t>, </a:t>
            </a:r>
            <a:r>
              <a:rPr lang="en-GB" dirty="0">
                <a:solidFill>
                  <a:schemeClr val="tx1"/>
                </a:solidFill>
              </a:rPr>
              <a:t>model checking</a:t>
            </a:r>
            <a:r>
              <a:rPr lang="en-GB" dirty="0"/>
              <a:t>, </a:t>
            </a:r>
            <a:r>
              <a:rPr lang="en-GB" dirty="0">
                <a:solidFill>
                  <a:schemeClr val="tx1"/>
                </a:solidFill>
              </a:rPr>
              <a:t>pattern generation </a:t>
            </a:r>
            <a:r>
              <a:rPr lang="en-GB" dirty="0"/>
              <a:t>etc.</a:t>
            </a:r>
            <a:br>
              <a:rPr lang="en-GB" dirty="0"/>
            </a:br>
            <a:endParaRPr lang="en-GB" dirty="0"/>
          </a:p>
          <a:p>
            <a:r>
              <a:rPr lang="en-GB" dirty="0"/>
              <a:t>There are existing SAT solvers established within this community that can be adopted.</a:t>
            </a:r>
            <a:br>
              <a:rPr lang="en-GB" dirty="0"/>
            </a:br>
            <a:endParaRPr lang="en-GB" dirty="0"/>
          </a:p>
          <a:p>
            <a:r>
              <a:rPr lang="en-GB" dirty="0"/>
              <a:t>So how do we reformulate a planning problem into a SAT problem?</a:t>
            </a:r>
          </a:p>
        </p:txBody>
      </p:sp>
      <p:pic>
        <p:nvPicPr>
          <p:cNvPr id="5" name="Picture 4">
            <a:extLst>
              <a:ext uri="{FF2B5EF4-FFF2-40B4-BE49-F238E27FC236}">
                <a16:creationId xmlns:a16="http://schemas.microsoft.com/office/drawing/2014/main" id="{7BBA39BB-4F62-4F36-B0A9-A25864230A44}"/>
              </a:ext>
            </a:extLst>
          </p:cNvPr>
          <p:cNvPicPr>
            <a:picLocks noChangeAspect="1"/>
          </p:cNvPicPr>
          <p:nvPr/>
        </p:nvPicPr>
        <p:blipFill>
          <a:blip r:embed="rId3"/>
          <a:stretch>
            <a:fillRect/>
          </a:stretch>
        </p:blipFill>
        <p:spPr>
          <a:xfrm>
            <a:off x="8222518" y="1920109"/>
            <a:ext cx="2578832" cy="3017782"/>
          </a:xfrm>
          <a:prstGeom prst="rect">
            <a:avLst/>
          </a:prstGeom>
        </p:spPr>
      </p:pic>
    </p:spTree>
    <p:extLst>
      <p:ext uri="{BB962C8B-B14F-4D97-AF65-F5344CB8AC3E}">
        <p14:creationId xmlns:p14="http://schemas.microsoft.com/office/powerpoint/2010/main" val="2253144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6545-4785-4813-89D3-001D550ED79B}"/>
              </a:ext>
            </a:extLst>
          </p:cNvPr>
          <p:cNvSpPr>
            <a:spLocks noGrp="1"/>
          </p:cNvSpPr>
          <p:nvPr>
            <p:ph type="title"/>
          </p:nvPr>
        </p:nvSpPr>
        <p:spPr/>
        <p:txBody>
          <a:bodyPr/>
          <a:lstStyle/>
          <a:p>
            <a:r>
              <a:rPr lang="en-GB" dirty="0"/>
              <a:t>Planning as a SAT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40FC4B-133A-42C3-AA16-0BA9BFAC6D74}"/>
                  </a:ext>
                </a:extLst>
              </p:cNvPr>
              <p:cNvSpPr>
                <a:spLocks noGrp="1"/>
              </p:cNvSpPr>
              <p:nvPr>
                <p:ph sz="quarter" idx="12"/>
              </p:nvPr>
            </p:nvSpPr>
            <p:spPr/>
            <p:txBody>
              <a:bodyPr/>
              <a:lstStyle/>
              <a:p>
                <a:r>
                  <a:rPr lang="en-GB" dirty="0">
                    <a:solidFill>
                      <a:schemeClr val="tx1"/>
                    </a:solidFill>
                  </a:rPr>
                  <a:t>Problem: </a:t>
                </a:r>
                <a:r>
                  <a:rPr lang="en-GB" b="0" dirty="0">
                    <a:solidFill>
                      <a:srgbClr val="632382"/>
                    </a:solidFill>
                  </a:rPr>
                  <a:t>Our planning formulation </a:t>
                </a:r>
                <a14:m>
                  <m:oMath xmlns:m="http://schemas.openxmlformats.org/officeDocument/2006/math">
                    <m:r>
                      <a:rPr lang="el-GR" b="1" i="1" dirty="0" smtClean="0">
                        <a:solidFill>
                          <a:schemeClr val="tx1"/>
                        </a:solidFill>
                        <a:latin typeface="Cambria Math" panose="02040503050406030204" pitchFamily="18" charset="0"/>
                        <a:ea typeface="Cambria Math" panose="02040503050406030204" pitchFamily="18" charset="0"/>
                      </a:rPr>
                      <m:t>𝝆</m:t>
                    </m:r>
                    <m:r>
                      <a:rPr lang="en-GB" b="1" i="1" dirty="0" smtClean="0">
                        <a:solidFill>
                          <a:schemeClr val="tx1"/>
                        </a:solidFill>
                        <a:latin typeface="Cambria Math" panose="02040503050406030204" pitchFamily="18" charset="0"/>
                      </a:rPr>
                      <m:t> = (</m:t>
                    </m:r>
                    <m:r>
                      <a:rPr lang="el-GR" b="1" i="1" dirty="0" smtClean="0">
                        <a:solidFill>
                          <a:schemeClr val="tx1"/>
                        </a:solidFill>
                        <a:latin typeface="Cambria Math" panose="02040503050406030204" pitchFamily="18" charset="0"/>
                        <a:ea typeface="Cambria Math" panose="02040503050406030204" pitchFamily="18" charset="0"/>
                      </a:rPr>
                      <m:t>𝜮</m:t>
                    </m:r>
                    <m:r>
                      <a:rPr lang="en-GB" b="1" i="1" dirty="0" smtClean="0">
                        <a:solidFill>
                          <a:schemeClr val="tx1"/>
                        </a:solidFill>
                        <a:latin typeface="Cambria Math" panose="02040503050406030204" pitchFamily="18" charset="0"/>
                      </a:rPr>
                      <m:t>, </m:t>
                    </m:r>
                    <m:r>
                      <a:rPr lang="en-GB" b="1" i="1" dirty="0" err="1" smtClean="0">
                        <a:solidFill>
                          <a:schemeClr val="tx1"/>
                        </a:solidFill>
                        <a:latin typeface="Cambria Math" panose="02040503050406030204" pitchFamily="18" charset="0"/>
                      </a:rPr>
                      <m:t>𝒔</m:t>
                    </m:r>
                    <m:r>
                      <a:rPr lang="en-GB" b="1" i="1" baseline="-25000" dirty="0" err="1"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𝒔𝒈</m:t>
                    </m:r>
                    <m:r>
                      <a:rPr lang="en-GB" b="1" i="1" dirty="0" smtClean="0">
                        <a:solidFill>
                          <a:schemeClr val="tx1"/>
                        </a:solidFill>
                        <a:latin typeface="Cambria Math" panose="02040503050406030204" pitchFamily="18" charset="0"/>
                      </a:rPr>
                      <m:t>)</m:t>
                    </m:r>
                  </m:oMath>
                </a14:m>
                <a:r>
                  <a:rPr lang="en-GB" dirty="0">
                    <a:solidFill>
                      <a:schemeClr val="tx1"/>
                    </a:solidFill>
                  </a:rPr>
                  <a:t> </a:t>
                </a:r>
                <a:br>
                  <a:rPr lang="en-GB" dirty="0">
                    <a:solidFill>
                      <a:schemeClr val="tx1"/>
                    </a:solidFill>
                  </a:rPr>
                </a:br>
                <a:endParaRPr lang="en-GB" dirty="0">
                  <a:solidFill>
                    <a:schemeClr val="tx1"/>
                  </a:solidFill>
                </a:endParaRPr>
              </a:p>
              <a:p>
                <a:r>
                  <a:rPr lang="en-GB" dirty="0">
                    <a:solidFill>
                      <a:schemeClr val="tx1"/>
                    </a:solidFill>
                  </a:rPr>
                  <a:t>Idea:</a:t>
                </a:r>
                <a:r>
                  <a:rPr lang="en-GB" dirty="0"/>
                  <a:t> Propositional variables for each state variable.</a:t>
                </a:r>
              </a:p>
              <a:p>
                <a:pPr lvl="1"/>
                <a:r>
                  <a:rPr lang="en-GB" dirty="0"/>
                  <a:t>Create </a:t>
                </a:r>
                <a:r>
                  <a:rPr lang="en-GB" dirty="0">
                    <a:solidFill>
                      <a:schemeClr val="tx1"/>
                    </a:solidFill>
                  </a:rPr>
                  <a:t>unit clauses</a:t>
                </a:r>
                <a:r>
                  <a:rPr lang="en-GB" dirty="0"/>
                  <a:t> that specify… </a:t>
                </a:r>
              </a:p>
              <a:p>
                <a:pPr marL="808037" lvl="2"/>
                <a:r>
                  <a:rPr lang="en-GB" dirty="0"/>
                  <a:t>The </a:t>
                </a:r>
                <a:r>
                  <a:rPr lang="en-GB" b="1" dirty="0"/>
                  <a:t>initial state</a:t>
                </a:r>
                <a:r>
                  <a:rPr lang="en-GB" dirty="0"/>
                  <a:t>.</a:t>
                </a:r>
              </a:p>
              <a:p>
                <a:pPr marL="808037" lvl="2"/>
                <a:r>
                  <a:rPr lang="en-GB" dirty="0"/>
                  <a:t>The </a:t>
                </a:r>
                <a:r>
                  <a:rPr lang="en-GB" b="1" dirty="0"/>
                  <a:t>goal state</a:t>
                </a:r>
                <a:r>
                  <a:rPr lang="en-GB" dirty="0"/>
                  <a:t>.</a:t>
                </a:r>
              </a:p>
              <a:p>
                <a:pPr lvl="1"/>
                <a:r>
                  <a:rPr lang="en-GB" dirty="0"/>
                  <a:t>Create </a:t>
                </a:r>
                <a:r>
                  <a:rPr lang="en-GB" dirty="0">
                    <a:solidFill>
                      <a:schemeClr val="tx1"/>
                    </a:solidFill>
                  </a:rPr>
                  <a:t>clauses</a:t>
                </a:r>
                <a:r>
                  <a:rPr lang="en-GB" dirty="0"/>
                  <a:t> to describe how </a:t>
                </a:r>
                <a:r>
                  <a:rPr lang="en-GB" dirty="0">
                    <a:solidFill>
                      <a:schemeClr val="tx1"/>
                    </a:solidFill>
                  </a:rPr>
                  <a:t>variables can change</a:t>
                </a:r>
                <a:r>
                  <a:rPr lang="en-GB" dirty="0"/>
                  <a:t> between two time points </a:t>
                </a:r>
                <a14:m>
                  <m:oMath xmlns:m="http://schemas.openxmlformats.org/officeDocument/2006/math">
                    <m:r>
                      <a:rPr lang="en-GB" b="1" i="1" dirty="0" smtClean="0">
                        <a:latin typeface="Cambria Math" panose="02040503050406030204" pitchFamily="18" charset="0"/>
                      </a:rPr>
                      <m:t>𝒕</m:t>
                    </m:r>
                  </m:oMath>
                </a14:m>
                <a:r>
                  <a:rPr lang="en-GB" dirty="0"/>
                  <a:t> and </a:t>
                </a:r>
                <a14:m>
                  <m:oMath xmlns:m="http://schemas.openxmlformats.org/officeDocument/2006/math">
                    <m:r>
                      <a:rPr lang="en-GB" b="1" i="1" dirty="0" smtClean="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oMath>
                </a14:m>
                <a:r>
                  <a:rPr lang="en-GB" dirty="0"/>
                  <a:t>.</a:t>
                </a:r>
                <a:br>
                  <a:rPr lang="en-GB" dirty="0"/>
                </a:br>
                <a:endParaRPr lang="en-GB" dirty="0"/>
              </a:p>
              <a:p>
                <a:r>
                  <a:rPr lang="en-GB" dirty="0">
                    <a:solidFill>
                      <a:schemeClr val="tx1"/>
                    </a:solidFill>
                  </a:rPr>
                  <a:t>Solution: </a:t>
                </a:r>
                <a:r>
                  <a:rPr lang="en-GB" dirty="0"/>
                  <a:t>Create a SAT formula </a:t>
                </a:r>
                <a14:m>
                  <m:oMath xmlns:m="http://schemas.openxmlformats.org/officeDocument/2006/math">
                    <m:r>
                      <a:rPr lang="en-GB" b="1" i="1" smtClean="0">
                        <a:solidFill>
                          <a:schemeClr val="tx1"/>
                        </a:solidFill>
                        <a:latin typeface="Cambria Math" panose="02040503050406030204" pitchFamily="18" charset="0"/>
                        <a:ea typeface="Cambria Math" panose="02040503050406030204" pitchFamily="18" charset="0"/>
                      </a:rPr>
                      <m:t>𝝓</m:t>
                    </m:r>
                  </m:oMath>
                </a14:m>
                <a:r>
                  <a:rPr lang="en-GB" dirty="0"/>
                  <a:t> such that…</a:t>
                </a:r>
              </a:p>
              <a:p>
                <a:pPr lvl="2"/>
                <a:r>
                  <a:rPr lang="en-GB" dirty="0"/>
                  <a:t>If </a:t>
                </a:r>
                <a14:m>
                  <m:oMath xmlns:m="http://schemas.openxmlformats.org/officeDocument/2006/math">
                    <m:r>
                      <a:rPr lang="en-GB" b="1" i="1" smtClean="0">
                        <a:latin typeface="Cambria Math" panose="02040503050406030204" pitchFamily="18" charset="0"/>
                        <a:ea typeface="Cambria Math" panose="02040503050406030204" pitchFamily="18" charset="0"/>
                      </a:rPr>
                      <m:t>𝝓</m:t>
                    </m:r>
                  </m:oMath>
                </a14:m>
                <a:r>
                  <a:rPr lang="en-GB" dirty="0"/>
                  <a:t> is satisfiable, then a plan exists for the planning problem </a:t>
                </a:r>
                <a14:m>
                  <m:oMath xmlns:m="http://schemas.openxmlformats.org/officeDocument/2006/math">
                    <m:r>
                      <a:rPr lang="en-GB" b="1" i="1" smtClean="0">
                        <a:latin typeface="Cambria Math" panose="02040503050406030204" pitchFamily="18" charset="0"/>
                        <a:ea typeface="Cambria Math" panose="02040503050406030204" pitchFamily="18" charset="0"/>
                      </a:rPr>
                      <m:t>𝝆</m:t>
                    </m:r>
                  </m:oMath>
                </a14:m>
                <a:endParaRPr lang="en-GB" b="1" dirty="0"/>
              </a:p>
              <a:p>
                <a:pPr lvl="2"/>
                <a:r>
                  <a:rPr lang="en-GB" dirty="0"/>
                  <a:t>Every possible solution for </a:t>
                </a:r>
                <a14:m>
                  <m:oMath xmlns:m="http://schemas.openxmlformats.org/officeDocument/2006/math">
                    <m:r>
                      <a:rPr lang="en-GB" b="1" i="1" smtClean="0">
                        <a:latin typeface="Cambria Math" panose="02040503050406030204" pitchFamily="18" charset="0"/>
                        <a:ea typeface="Cambria Math" panose="02040503050406030204" pitchFamily="18" charset="0"/>
                      </a:rPr>
                      <m:t>𝝓</m:t>
                    </m:r>
                  </m:oMath>
                </a14:m>
                <a:r>
                  <a:rPr lang="en-GB" dirty="0"/>
                  <a:t> results in a different valid plan for </a:t>
                </a:r>
                <a14:m>
                  <m:oMath xmlns:m="http://schemas.openxmlformats.org/officeDocument/2006/math">
                    <m:r>
                      <a:rPr lang="en-GB" b="1" i="1">
                        <a:latin typeface="Cambria Math" panose="02040503050406030204" pitchFamily="18" charset="0"/>
                        <a:ea typeface="Cambria Math" panose="02040503050406030204" pitchFamily="18" charset="0"/>
                      </a:rPr>
                      <m:t>𝝆</m:t>
                    </m:r>
                  </m:oMath>
                </a14:m>
                <a:endParaRPr lang="en-GB" dirty="0"/>
              </a:p>
            </p:txBody>
          </p:sp>
        </mc:Choice>
        <mc:Fallback xmlns="">
          <p:sp>
            <p:nvSpPr>
              <p:cNvPr id="3" name="Content Placeholder 2">
                <a:extLst>
                  <a:ext uri="{FF2B5EF4-FFF2-40B4-BE49-F238E27FC236}">
                    <a16:creationId xmlns:a16="http://schemas.microsoft.com/office/drawing/2014/main" id="{4E40FC4B-133A-42C3-AA16-0BA9BFAC6D74}"/>
                  </a:ext>
                </a:extLst>
              </p:cNvPr>
              <p:cNvSpPr>
                <a:spLocks noGrp="1" noRot="1" noChangeAspect="1" noMove="1" noResize="1" noEditPoints="1" noAdjustHandles="1" noChangeArrowheads="1" noChangeShapeType="1" noTextEdit="1"/>
              </p:cNvSpPr>
              <p:nvPr>
                <p:ph sz="quarter" idx="12"/>
              </p:nvPr>
            </p:nvSpPr>
            <p:spPr>
              <a:blipFill>
                <a:blip r:embed="rId3"/>
                <a:stretch>
                  <a:fillRect l="-1623" t="-2416"/>
                </a:stretch>
              </a:blipFill>
            </p:spPr>
            <p:txBody>
              <a:bodyPr/>
              <a:lstStyle/>
              <a:p>
                <a:r>
                  <a:rPr lang="en-GB">
                    <a:noFill/>
                  </a:rPr>
                  <a:t> </a:t>
                </a:r>
              </a:p>
            </p:txBody>
          </p:sp>
        </mc:Fallback>
      </mc:AlternateContent>
    </p:spTree>
    <p:extLst>
      <p:ext uri="{BB962C8B-B14F-4D97-AF65-F5344CB8AC3E}">
        <p14:creationId xmlns:p14="http://schemas.microsoft.com/office/powerpoint/2010/main" val="15293596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60FB-23EF-4A35-8A9A-1093183ACC45}"/>
              </a:ext>
            </a:extLst>
          </p:cNvPr>
          <p:cNvSpPr>
            <a:spLocks noGrp="1"/>
          </p:cNvSpPr>
          <p:nvPr>
            <p:ph type="title"/>
          </p:nvPr>
        </p:nvSpPr>
        <p:spPr/>
        <p:txBody>
          <a:bodyPr/>
          <a:lstStyle/>
          <a:p>
            <a:r>
              <a:rPr lang="en-GB" dirty="0"/>
              <a:t>SAT Encoding: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F0D50E-9BB1-4B5E-BE72-97C877C01102}"/>
                  </a:ext>
                </a:extLst>
              </p:cNvPr>
              <p:cNvSpPr>
                <a:spLocks noGrp="1"/>
              </p:cNvSpPr>
              <p:nvPr>
                <p:ph sz="quarter" idx="12"/>
              </p:nvPr>
            </p:nvSpPr>
            <p:spPr>
              <a:xfrm>
                <a:off x="287868" y="2239617"/>
                <a:ext cx="10513483" cy="4000316"/>
              </a:xfrm>
            </p:spPr>
            <p:txBody>
              <a:bodyPr>
                <a:normAutofit/>
              </a:bodyPr>
              <a:lstStyle/>
              <a:p>
                <a:r>
                  <a:rPr lang="en-GB" dirty="0"/>
                  <a:t>State Variables</a:t>
                </a:r>
              </a:p>
              <a:p>
                <a:pPr marL="622300" lvl="1"/>
                <a:r>
                  <a:rPr lang="en-GB" dirty="0"/>
                  <a:t>A set of propositional variables </a:t>
                </a:r>
                <a14:m>
                  <m:oMath xmlns:m="http://schemas.openxmlformats.org/officeDocument/2006/math">
                    <m:r>
                      <a:rPr lang="en-GB" b="1" i="1" dirty="0" smtClean="0">
                        <a:latin typeface="Cambria Math" panose="02040503050406030204" pitchFamily="18" charset="0"/>
                      </a:rPr>
                      <m:t>𝒗</m:t>
                    </m:r>
                    <m:r>
                      <a:rPr lang="en-GB" b="1" i="1" baseline="30000" dirty="0" smtClean="0">
                        <a:latin typeface="Cambria Math" panose="02040503050406030204" pitchFamily="18" charset="0"/>
                      </a:rPr>
                      <m:t>𝒊</m:t>
                    </m:r>
                  </m:oMath>
                </a14:m>
                <a:r>
                  <a:rPr lang="en-GB" dirty="0"/>
                  <a:t> that </a:t>
                </a:r>
                <a:r>
                  <a:rPr lang="en-GB" b="1" dirty="0">
                    <a:solidFill>
                      <a:schemeClr val="tx1"/>
                    </a:solidFill>
                  </a:rPr>
                  <a:t>encode the state </a:t>
                </a:r>
                <a:r>
                  <a:rPr lang="en-GB" dirty="0"/>
                  <a:t>after </a:t>
                </a:r>
                <a14:m>
                  <m:oMath xmlns:m="http://schemas.openxmlformats.org/officeDocument/2006/math">
                    <m:r>
                      <a:rPr lang="en-GB" b="1" i="1" dirty="0" smtClean="0">
                        <a:latin typeface="Cambria Math" panose="02040503050406030204" pitchFamily="18" charset="0"/>
                      </a:rPr>
                      <m:t>𝒊</m:t>
                    </m:r>
                  </m:oMath>
                </a14:m>
                <a:r>
                  <a:rPr lang="en-GB" dirty="0"/>
                  <a:t> steps of the plan.</a:t>
                </a:r>
              </a:p>
              <a:p>
                <a:pPr marL="622300" lvl="1"/>
                <a:r>
                  <a:rPr lang="en-GB" dirty="0"/>
                  <a:t>There is a finite number of steps of the plan, encoding as </a:t>
                </a:r>
                <a14:m>
                  <m:oMath xmlns:m="http://schemas.openxmlformats.org/officeDocument/2006/math">
                    <m:r>
                      <a:rPr lang="en-GB" b="1" i="1" dirty="0" smtClean="0">
                        <a:latin typeface="Cambria Math" panose="02040503050406030204" pitchFamily="18" charset="0"/>
                      </a:rPr>
                      <m:t>𝑻</m:t>
                    </m:r>
                  </m:oMath>
                </a14:m>
                <a:r>
                  <a:rPr lang="en-GB" dirty="0"/>
                  <a:t>: the </a:t>
                </a:r>
                <a:r>
                  <a:rPr lang="en-GB" b="1" dirty="0">
                    <a:solidFill>
                      <a:schemeClr val="tx1"/>
                    </a:solidFill>
                  </a:rPr>
                  <a:t>planning horizon</a:t>
                </a:r>
              </a:p>
              <a:p>
                <a:pPr lvl="1"/>
                <a:endParaRPr lang="en-GB" dirty="0"/>
              </a:p>
              <a:p>
                <a:pPr marL="6351" lvl="1"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baseline="30000" smtClean="0">
                          <a:latin typeface="Cambria Math" panose="02040503050406030204" pitchFamily="18" charset="0"/>
                        </a:rPr>
                        <m:t>𝑖</m:t>
                      </m:r>
                      <m:r>
                        <a:rPr lang="en-GB" sz="2800" b="0" i="1" baseline="30000" smtClean="0">
                          <a:latin typeface="Cambria Math" panose="02040503050406030204" pitchFamily="18" charset="0"/>
                        </a:rPr>
                        <m:t> ∀ </m:t>
                      </m:r>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𝑉</m:t>
                      </m:r>
                      <m:r>
                        <a:rPr lang="en-GB" sz="2800" b="0" i="1" smtClean="0">
                          <a:latin typeface="Cambria Math" panose="02040503050406030204" pitchFamily="18" charset="0"/>
                          <a:ea typeface="Cambria Math" panose="02040503050406030204" pitchFamily="18" charset="0"/>
                        </a:rPr>
                        <m:t>, 0 ≤</m:t>
                      </m:r>
                      <m:r>
                        <a:rPr lang="en-GB" sz="2800" b="0" i="1" smtClean="0">
                          <a:latin typeface="Cambria Math" panose="02040503050406030204" pitchFamily="18" charset="0"/>
                          <a:ea typeface="Cambria Math" panose="02040503050406030204" pitchFamily="18" charset="0"/>
                        </a:rPr>
                        <m:t>𝑖</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𝑇</m:t>
                      </m:r>
                    </m:oMath>
                  </m:oMathPara>
                </a14:m>
                <a:br>
                  <a:rPr lang="en-GB" dirty="0"/>
                </a:br>
                <a:endParaRPr lang="en-GB" dirty="0"/>
              </a:p>
              <a:p>
                <a:r>
                  <a:rPr lang="en-GB" dirty="0"/>
                  <a:t>Action Variables</a:t>
                </a:r>
              </a:p>
              <a:p>
                <a:pPr marL="622300" lvl="1" indent="-615950"/>
                <a:r>
                  <a:rPr lang="en-GB" dirty="0"/>
                  <a:t>A set of propositional variables </a:t>
                </a:r>
                <a14:m>
                  <m:oMath xmlns:m="http://schemas.openxmlformats.org/officeDocument/2006/math">
                    <m:r>
                      <a:rPr lang="en-GB" b="1" i="1" dirty="0" smtClean="0">
                        <a:latin typeface="Cambria Math" panose="02040503050406030204" pitchFamily="18" charset="0"/>
                      </a:rPr>
                      <m:t>𝒂</m:t>
                    </m:r>
                    <m:r>
                      <a:rPr lang="en-GB" b="1" i="1" baseline="30000" dirty="0" smtClean="0">
                        <a:latin typeface="Cambria Math" panose="02040503050406030204" pitchFamily="18" charset="0"/>
                      </a:rPr>
                      <m:t>𝒊</m:t>
                    </m:r>
                  </m:oMath>
                </a14:m>
                <a:r>
                  <a:rPr lang="en-GB" dirty="0"/>
                  <a:t> that </a:t>
                </a:r>
                <a:r>
                  <a:rPr lang="en-GB" b="1" dirty="0">
                    <a:solidFill>
                      <a:schemeClr val="tx1"/>
                    </a:solidFill>
                  </a:rPr>
                  <a:t>encode the actions applied </a:t>
                </a:r>
                <a:r>
                  <a:rPr lang="en-GB" dirty="0"/>
                  <a:t>at the </a:t>
                </a:r>
                <a14:m>
                  <m:oMath xmlns:m="http://schemas.openxmlformats.org/officeDocument/2006/math">
                    <m:r>
                      <a:rPr lang="en-GB" b="1" i="1" dirty="0" smtClean="0">
                        <a:latin typeface="Cambria Math" panose="02040503050406030204" pitchFamily="18" charset="0"/>
                      </a:rPr>
                      <m:t>𝒊</m:t>
                    </m:r>
                    <m:r>
                      <a:rPr lang="en-GB" b="1" i="1" baseline="30000" dirty="0" err="1" smtClean="0">
                        <a:latin typeface="Cambria Math" panose="02040503050406030204" pitchFamily="18" charset="0"/>
                      </a:rPr>
                      <m:t>𝒕𝒉</m:t>
                    </m:r>
                  </m:oMath>
                </a14:m>
                <a:r>
                  <a:rPr lang="en-GB" dirty="0"/>
                  <a:t> step of the plan.</a:t>
                </a:r>
                <a:br>
                  <a:rPr lang="en-GB" dirty="0"/>
                </a:br>
                <a:endParaRPr lang="en-GB" dirty="0"/>
              </a:p>
              <a:p>
                <a:pPr marL="6350" lvl="1"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𝑎</m:t>
                      </m:r>
                      <m:r>
                        <a:rPr lang="en-GB" sz="2800" b="0" i="1" baseline="30000" smtClean="0">
                          <a:latin typeface="Cambria Math" panose="02040503050406030204" pitchFamily="18" charset="0"/>
                        </a:rPr>
                        <m:t>𝑖</m:t>
                      </m:r>
                      <m:r>
                        <a:rPr lang="en-GB" sz="2800" b="0" i="1" baseline="30000" smtClean="0">
                          <a:latin typeface="Cambria Math" panose="02040503050406030204" pitchFamily="18" charset="0"/>
                        </a:rPr>
                        <m:t> ∀ </m:t>
                      </m:r>
                      <m:r>
                        <a:rPr lang="en-GB" sz="2800" b="0" i="1" smtClean="0">
                          <a:latin typeface="Cambria Math" panose="02040503050406030204" pitchFamily="18" charset="0"/>
                          <a:ea typeface="Cambria Math" panose="02040503050406030204" pitchFamily="18" charset="0"/>
                        </a:rPr>
                        <m:t>𝑎</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𝐴</m:t>
                      </m:r>
                      <m:r>
                        <a:rPr lang="en-GB" sz="2800" b="0" i="1" smtClean="0">
                          <a:latin typeface="Cambria Math" panose="02040503050406030204" pitchFamily="18" charset="0"/>
                          <a:ea typeface="Cambria Math" panose="02040503050406030204" pitchFamily="18" charset="0"/>
                        </a:rPr>
                        <m:t>, 1 ≤</m:t>
                      </m:r>
                      <m:r>
                        <a:rPr lang="en-GB" sz="2800" b="0" i="1" smtClean="0">
                          <a:latin typeface="Cambria Math" panose="02040503050406030204" pitchFamily="18" charset="0"/>
                          <a:ea typeface="Cambria Math" panose="02040503050406030204" pitchFamily="18" charset="0"/>
                        </a:rPr>
                        <m:t>𝑖</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𝑇</m:t>
                      </m:r>
                    </m:oMath>
                  </m:oMathPara>
                </a14:m>
                <a:br>
                  <a:rPr lang="en-GB" dirty="0"/>
                </a:br>
                <a:endParaRPr lang="en-GB" dirty="0"/>
              </a:p>
              <a:p>
                <a:pPr marL="6350" lvl="1" indent="0">
                  <a:buNone/>
                </a:pPr>
                <a:endParaRPr lang="en-GB" dirty="0"/>
              </a:p>
            </p:txBody>
          </p:sp>
        </mc:Choice>
        <mc:Fallback xmlns="">
          <p:sp>
            <p:nvSpPr>
              <p:cNvPr id="3" name="Content Placeholder 2">
                <a:extLst>
                  <a:ext uri="{FF2B5EF4-FFF2-40B4-BE49-F238E27FC236}">
                    <a16:creationId xmlns:a16="http://schemas.microsoft.com/office/drawing/2014/main" id="{EAF0D50E-9BB1-4B5E-BE72-97C877C01102}"/>
                  </a:ext>
                </a:extLst>
              </p:cNvPr>
              <p:cNvSpPr>
                <a:spLocks noGrp="1" noRot="1" noChangeAspect="1" noMove="1" noResize="1" noEditPoints="1" noAdjustHandles="1" noChangeArrowheads="1" noChangeShapeType="1" noTextEdit="1"/>
              </p:cNvSpPr>
              <p:nvPr>
                <p:ph sz="quarter" idx="12"/>
              </p:nvPr>
            </p:nvSpPr>
            <p:spPr>
              <a:xfrm>
                <a:off x="287868" y="2239617"/>
                <a:ext cx="10513483" cy="4000316"/>
              </a:xfrm>
              <a:blipFill>
                <a:blip r:embed="rId3"/>
                <a:stretch>
                  <a:fillRect l="-1623" t="-2588"/>
                </a:stretch>
              </a:blipFill>
            </p:spPr>
            <p:txBody>
              <a:bodyPr/>
              <a:lstStyle/>
              <a:p>
                <a:r>
                  <a:rPr lang="en-GB">
                    <a:noFill/>
                  </a:rPr>
                  <a:t> </a:t>
                </a:r>
              </a:p>
            </p:txBody>
          </p:sp>
        </mc:Fallback>
      </mc:AlternateContent>
    </p:spTree>
    <p:extLst>
      <p:ext uri="{BB962C8B-B14F-4D97-AF65-F5344CB8AC3E}">
        <p14:creationId xmlns:p14="http://schemas.microsoft.com/office/powerpoint/2010/main" val="5858386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60FB-23EF-4A35-8A9A-1093183ACC45}"/>
              </a:ext>
            </a:extLst>
          </p:cNvPr>
          <p:cNvSpPr>
            <a:spLocks noGrp="1"/>
          </p:cNvSpPr>
          <p:nvPr>
            <p:ph type="title"/>
          </p:nvPr>
        </p:nvSpPr>
        <p:spPr/>
        <p:txBody>
          <a:bodyPr/>
          <a:lstStyle/>
          <a:p>
            <a:r>
              <a:rPr lang="en-GB" dirty="0"/>
              <a:t>State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F0D50E-9BB1-4B5E-BE72-97C877C01102}"/>
                  </a:ext>
                </a:extLst>
              </p:cNvPr>
              <p:cNvSpPr>
                <a:spLocks noGrp="1"/>
              </p:cNvSpPr>
              <p:nvPr>
                <p:ph sz="quarter" idx="12"/>
              </p:nvPr>
            </p:nvSpPr>
            <p:spPr>
              <a:xfrm>
                <a:off x="287867" y="1669773"/>
                <a:ext cx="10513483" cy="4810539"/>
              </a:xfrm>
            </p:spPr>
            <p:txBody>
              <a:bodyPr>
                <a:normAutofit/>
              </a:bodyPr>
              <a:lstStyle/>
              <a:p>
                <a:r>
                  <a:rPr lang="en-GB" b="0" dirty="0">
                    <a:solidFill>
                      <a:srgbClr val="632382"/>
                    </a:solidFill>
                  </a:rPr>
                  <a:t>Our planning formulation </a:t>
                </a:r>
                <a14:m>
                  <m:oMath xmlns:m="http://schemas.openxmlformats.org/officeDocument/2006/math">
                    <m:r>
                      <a:rPr lang="el-GR" b="1" i="1" dirty="0" smtClean="0">
                        <a:solidFill>
                          <a:schemeClr val="tx1"/>
                        </a:solidFill>
                        <a:latin typeface="Cambria Math" panose="02040503050406030204" pitchFamily="18" charset="0"/>
                        <a:ea typeface="Cambria Math" panose="02040503050406030204" pitchFamily="18" charset="0"/>
                      </a:rPr>
                      <m:t>𝝆</m:t>
                    </m:r>
                    <m:r>
                      <a:rPr lang="en-GB" b="1" i="1" dirty="0" smtClean="0">
                        <a:solidFill>
                          <a:schemeClr val="tx1"/>
                        </a:solidFill>
                        <a:latin typeface="Cambria Math" panose="02040503050406030204" pitchFamily="18" charset="0"/>
                      </a:rPr>
                      <m:t> = (</m:t>
                    </m:r>
                    <m:r>
                      <a:rPr lang="el-GR" b="1" i="1" dirty="0" smtClean="0">
                        <a:solidFill>
                          <a:schemeClr val="tx1"/>
                        </a:solidFill>
                        <a:latin typeface="Cambria Math" panose="02040503050406030204" pitchFamily="18" charset="0"/>
                        <a:ea typeface="Cambria Math" panose="02040503050406030204" pitchFamily="18" charset="0"/>
                      </a:rPr>
                      <m:t>𝜮</m:t>
                    </m:r>
                    <m:r>
                      <a:rPr lang="en-GB" b="1" i="1" dirty="0" smtClean="0">
                        <a:solidFill>
                          <a:schemeClr val="tx1"/>
                        </a:solidFill>
                        <a:latin typeface="Cambria Math" panose="02040503050406030204" pitchFamily="18" charset="0"/>
                      </a:rPr>
                      <m:t>, </m:t>
                    </m:r>
                    <m:r>
                      <a:rPr lang="en-GB" b="1" i="1" dirty="0" err="1" smtClean="0">
                        <a:solidFill>
                          <a:schemeClr val="tx1"/>
                        </a:solidFill>
                        <a:latin typeface="Cambria Math" panose="02040503050406030204" pitchFamily="18" charset="0"/>
                      </a:rPr>
                      <m:t>𝒔</m:t>
                    </m:r>
                    <m:r>
                      <a:rPr lang="en-GB" b="1" i="1" baseline="-25000" dirty="0" err="1" smtClean="0">
                        <a:solidFill>
                          <a:schemeClr val="tx1"/>
                        </a:solidFill>
                        <a:latin typeface="Cambria Math" panose="02040503050406030204" pitchFamily="18" charset="0"/>
                      </a:rPr>
                      <m:t>𝒊</m:t>
                    </m:r>
                    <m:r>
                      <a:rPr lang="en-GB" b="1" i="1" dirty="0" smtClean="0">
                        <a:solidFill>
                          <a:schemeClr val="tx1"/>
                        </a:solidFill>
                        <a:latin typeface="Cambria Math" panose="02040503050406030204" pitchFamily="18" charset="0"/>
                      </a:rPr>
                      <m:t>, </m:t>
                    </m:r>
                    <m:r>
                      <a:rPr lang="en-GB" b="1" i="1" dirty="0" smtClean="0">
                        <a:solidFill>
                          <a:schemeClr val="tx1"/>
                        </a:solidFill>
                        <a:latin typeface="Cambria Math" panose="02040503050406030204" pitchFamily="18" charset="0"/>
                      </a:rPr>
                      <m:t>𝒔𝒈</m:t>
                    </m:r>
                    <m:r>
                      <a:rPr lang="en-GB" b="1" i="1" dirty="0" smtClean="0">
                        <a:solidFill>
                          <a:schemeClr val="tx1"/>
                        </a:solidFill>
                        <a:latin typeface="Cambria Math" panose="02040503050406030204" pitchFamily="18" charset="0"/>
                      </a:rPr>
                      <m:t>)</m:t>
                    </m:r>
                  </m:oMath>
                </a14:m>
                <a:br>
                  <a:rPr lang="en-GB" dirty="0"/>
                </a:br>
                <a:br>
                  <a:rPr lang="en-GB" dirty="0"/>
                </a:br>
                <a:endParaRPr lang="en-GB" dirty="0"/>
              </a:p>
              <a:p>
                <a:r>
                  <a:rPr lang="en-GB" dirty="0"/>
                  <a:t>Initial State</a:t>
                </a:r>
              </a:p>
              <a:p>
                <a:pPr marL="622300" lvl="1"/>
                <a:r>
                  <a:rPr lang="en-GB" dirty="0"/>
                  <a:t>Unit clauses encoding the initial state.</a:t>
                </a:r>
              </a:p>
              <a:p>
                <a:pPr marL="6350" lvl="1" indent="0">
                  <a:buNone/>
                </a:pPr>
                <a:endParaRPr lang="en-GB" sz="2800" b="0" i="1" dirty="0">
                  <a:latin typeface="Cambria Math" panose="02040503050406030204" pitchFamily="18" charset="0"/>
                </a:endParaRPr>
              </a:p>
              <a:p>
                <a:pPr marL="3590925" lvl="1" indent="0">
                  <a:buNone/>
                </a:pPr>
                <a14:m>
                  <m:oMath xmlns:m="http://schemas.openxmlformats.org/officeDocument/2006/math">
                    <m:r>
                      <a:rPr lang="en-GB" sz="2800" b="0" i="1" smtClean="0">
                        <a:latin typeface="Cambria Math" panose="02040503050406030204" pitchFamily="18" charset="0"/>
                      </a:rPr>
                      <m:t>𝑣</m:t>
                    </m:r>
                    <m:r>
                      <a:rPr lang="en-GB" sz="2800" b="0" i="1" baseline="30000" smtClean="0">
                        <a:latin typeface="Cambria Math" panose="02040503050406030204" pitchFamily="18" charset="0"/>
                      </a:rPr>
                      <m:t>0 </m:t>
                    </m:r>
                    <m:r>
                      <a:rPr lang="en-GB" sz="2800" b="0" i="1" smtClean="0">
                        <a:latin typeface="Cambria Math" panose="02040503050406030204" pitchFamily="18" charset="0"/>
                      </a:rPr>
                      <m:t>∀</m:t>
                    </m:r>
                    <m:r>
                      <a:rPr lang="en-GB" sz="2800" b="0" i="1" baseline="30000" smtClean="0">
                        <a:latin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𝑠𝑖</m:t>
                    </m:r>
                    <m:r>
                      <a:rPr lang="en-GB" sz="2800" b="0" i="1" baseline="-25000" smtClean="0">
                        <a:latin typeface="Cambria Math" panose="02040503050406030204" pitchFamily="18" charset="0"/>
                        <a:ea typeface="Cambria Math" panose="02040503050406030204" pitchFamily="18" charset="0"/>
                      </a:rPr>
                      <m:t>  </m:t>
                    </m:r>
                  </m:oMath>
                </a14:m>
                <a:r>
                  <a:rPr lang="en-GB" b="1" dirty="0"/>
                  <a:t>and</a:t>
                </a:r>
                <a:r>
                  <a:rPr lang="en-GB" dirty="0"/>
                  <a:t> </a:t>
                </a:r>
                <a14:m>
                  <m:oMath xmlns:m="http://schemas.openxmlformats.org/officeDocument/2006/math">
                    <m:r>
                      <a:rPr lang="en-GB" sz="2800" i="1" dirty="0" smtClean="0">
                        <a:latin typeface="Cambria Math" panose="02040503050406030204" pitchFamily="18" charset="0"/>
                        <a:ea typeface="Cambria Math" panose="02040503050406030204" pitchFamily="18" charset="0"/>
                      </a:rPr>
                      <m:t>¬</m:t>
                    </m:r>
                    <m:r>
                      <a:rPr lang="en-GB" sz="2800" i="1" dirty="0" smtClean="0">
                        <a:latin typeface="Cambria Math" panose="02040503050406030204" pitchFamily="18" charset="0"/>
                        <a:ea typeface="Cambria Math" panose="02040503050406030204" pitchFamily="18" charset="0"/>
                      </a:rPr>
                      <m:t>𝑣</m:t>
                    </m:r>
                    <m:r>
                      <a:rPr lang="en-GB" sz="2800" b="0" i="1" baseline="30000" dirty="0" smtClean="0">
                        <a:latin typeface="Cambria Math" panose="02040503050406030204" pitchFamily="18" charset="0"/>
                        <a:ea typeface="Cambria Math" panose="02040503050406030204" pitchFamily="18" charset="0"/>
                      </a:rPr>
                      <m:t>0</m:t>
                    </m:r>
                    <m:r>
                      <a:rPr lang="en-GB" sz="2800" i="1" dirty="0" smtClean="0">
                        <a:latin typeface="Cambria Math" panose="02040503050406030204" pitchFamily="18" charset="0"/>
                        <a:ea typeface="Cambria Math" panose="02040503050406030204" pitchFamily="18" charset="0"/>
                      </a:rPr>
                      <m:t> ∀</m:t>
                    </m:r>
                    <m:r>
                      <a:rPr lang="en-GB" sz="2800" b="0" i="1" dirty="0" smtClean="0">
                        <a:latin typeface="Cambria Math" panose="02040503050406030204" pitchFamily="18" charset="0"/>
                        <a:ea typeface="Cambria Math" panose="02040503050406030204" pitchFamily="18" charset="0"/>
                      </a:rPr>
                      <m:t> </m:t>
                    </m:r>
                    <m:r>
                      <a:rPr lang="en-GB" sz="2800" b="0" i="1" dirty="0" smtClean="0">
                        <a:latin typeface="Cambria Math" panose="02040503050406030204" pitchFamily="18" charset="0"/>
                        <a:ea typeface="Cambria Math" panose="02040503050406030204" pitchFamily="18" charset="0"/>
                      </a:rPr>
                      <m:t>𝑣</m:t>
                    </m:r>
                    <m:r>
                      <a:rPr lang="en-GB" sz="2800" i="1" dirty="0" smtClean="0">
                        <a:latin typeface="Cambria Math" panose="02040503050406030204" pitchFamily="18" charset="0"/>
                        <a:ea typeface="Cambria Math" panose="02040503050406030204" pitchFamily="18" charset="0"/>
                      </a:rPr>
                      <m:t>∉</m:t>
                    </m:r>
                    <m:r>
                      <a:rPr lang="en-GB" sz="2800" i="1" dirty="0" err="1" smtClean="0">
                        <a:latin typeface="Cambria Math" panose="02040503050406030204" pitchFamily="18" charset="0"/>
                        <a:ea typeface="Cambria Math" panose="02040503050406030204" pitchFamily="18" charset="0"/>
                      </a:rPr>
                      <m:t>𝑠</m:t>
                    </m:r>
                    <m:r>
                      <a:rPr lang="en-GB" sz="2800" i="1" baseline="-25000" dirty="0" err="1" smtClean="0">
                        <a:latin typeface="Cambria Math" panose="02040503050406030204" pitchFamily="18" charset="0"/>
                        <a:ea typeface="Cambria Math" panose="02040503050406030204" pitchFamily="18" charset="0"/>
                      </a:rPr>
                      <m:t>𝑖</m:t>
                    </m:r>
                    <m:r>
                      <a:rPr lang="en-GB" sz="2800" i="1" baseline="-25000" dirty="0" smtClean="0">
                        <a:latin typeface="Cambria Math" panose="02040503050406030204" pitchFamily="18" charset="0"/>
                        <a:ea typeface="Cambria Math" panose="02040503050406030204" pitchFamily="18" charset="0"/>
                      </a:rPr>
                      <m:t> </m:t>
                    </m:r>
                  </m:oMath>
                </a14:m>
                <a:br>
                  <a:rPr lang="en-GB" dirty="0"/>
                </a:br>
                <a:endParaRPr lang="en-GB" dirty="0"/>
              </a:p>
              <a:p>
                <a:r>
                  <a:rPr lang="en-GB" dirty="0"/>
                  <a:t>Goal State</a:t>
                </a:r>
              </a:p>
              <a:p>
                <a:pPr marL="622300" lvl="1"/>
                <a:r>
                  <a:rPr lang="en-GB" dirty="0"/>
                  <a:t>Unit clauses encoding the goal state.</a:t>
                </a:r>
              </a:p>
              <a:p>
                <a:pPr marL="6350" lvl="1" indent="0">
                  <a:buNone/>
                </a:pPr>
                <a:endParaRPr lang="en-GB" sz="2800" b="0" i="1" dirty="0">
                  <a:latin typeface="Cambria Math" panose="02040503050406030204" pitchFamily="18" charset="0"/>
                </a:endParaRPr>
              </a:p>
              <a:p>
                <a:pPr marL="3590925" lvl="1" indent="0">
                  <a:buNone/>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𝑣</m:t>
                      </m:r>
                      <m:r>
                        <a:rPr lang="en-GB" sz="2800" b="0" i="1" baseline="30000" smtClean="0">
                          <a:latin typeface="Cambria Math" panose="02040503050406030204" pitchFamily="18" charset="0"/>
                        </a:rPr>
                        <m:t>𝑇</m:t>
                      </m:r>
                      <m:r>
                        <a:rPr lang="en-GB" sz="2800" b="0" i="1" baseline="30000" smtClean="0">
                          <a:latin typeface="Cambria Math" panose="02040503050406030204" pitchFamily="18" charset="0"/>
                        </a:rPr>
                        <m:t> ∀ </m:t>
                      </m:r>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 ∈</m:t>
                      </m:r>
                      <m:r>
                        <a:rPr lang="en-GB" sz="2800" b="0" i="1" smtClean="0">
                          <a:latin typeface="Cambria Math" panose="02040503050406030204" pitchFamily="18" charset="0"/>
                          <a:ea typeface="Cambria Math" panose="02040503050406030204" pitchFamily="18" charset="0"/>
                        </a:rPr>
                        <m:t>𝑠𝑔</m:t>
                      </m:r>
                    </m:oMath>
                  </m:oMathPara>
                </a14:m>
                <a:br>
                  <a:rPr lang="en-GB" dirty="0"/>
                </a:br>
                <a:endParaRPr lang="en-GB" dirty="0"/>
              </a:p>
              <a:p>
                <a:pPr marL="6350" lvl="1" indent="0">
                  <a:buNone/>
                </a:pPr>
                <a:endParaRPr lang="en-GB" dirty="0"/>
              </a:p>
            </p:txBody>
          </p:sp>
        </mc:Choice>
        <mc:Fallback xmlns="">
          <p:sp>
            <p:nvSpPr>
              <p:cNvPr id="3" name="Content Placeholder 2">
                <a:extLst>
                  <a:ext uri="{FF2B5EF4-FFF2-40B4-BE49-F238E27FC236}">
                    <a16:creationId xmlns:a16="http://schemas.microsoft.com/office/drawing/2014/main" id="{EAF0D50E-9BB1-4B5E-BE72-97C877C01102}"/>
                  </a:ext>
                </a:extLst>
              </p:cNvPr>
              <p:cNvSpPr>
                <a:spLocks noGrp="1" noRot="1" noChangeAspect="1" noMove="1" noResize="1" noEditPoints="1" noAdjustHandles="1" noChangeArrowheads="1" noChangeShapeType="1" noTextEdit="1"/>
              </p:cNvSpPr>
              <p:nvPr>
                <p:ph sz="quarter" idx="12"/>
              </p:nvPr>
            </p:nvSpPr>
            <p:spPr>
              <a:xfrm>
                <a:off x="287867" y="1669773"/>
                <a:ext cx="10513483" cy="4810539"/>
              </a:xfrm>
              <a:blipFill>
                <a:blip r:embed="rId3"/>
                <a:stretch>
                  <a:fillRect l="-1623" t="-2408"/>
                </a:stretch>
              </a:blipFill>
            </p:spPr>
            <p:txBody>
              <a:bodyPr/>
              <a:lstStyle/>
              <a:p>
                <a:r>
                  <a:rPr lang="en-GB">
                    <a:noFill/>
                  </a:rPr>
                  <a:t> </a:t>
                </a:r>
              </a:p>
            </p:txBody>
          </p:sp>
        </mc:Fallback>
      </mc:AlternateContent>
    </p:spTree>
    <p:extLst>
      <p:ext uri="{BB962C8B-B14F-4D97-AF65-F5344CB8AC3E}">
        <p14:creationId xmlns:p14="http://schemas.microsoft.com/office/powerpoint/2010/main" val="27661455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68B8-F7F7-4EBD-A8A3-BC5C6F08B7F9}"/>
              </a:ext>
            </a:extLst>
          </p:cNvPr>
          <p:cNvSpPr>
            <a:spLocks noGrp="1"/>
          </p:cNvSpPr>
          <p:nvPr>
            <p:ph type="title"/>
          </p:nvPr>
        </p:nvSpPr>
        <p:spPr/>
        <p:txBody>
          <a:bodyPr/>
          <a:lstStyle/>
          <a:p>
            <a:r>
              <a:rPr lang="en-GB" dirty="0"/>
              <a:t>State Variables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69A50B-DE67-4ABD-A71F-B5B6F96537C8}"/>
                  </a:ext>
                </a:extLst>
              </p:cNvPr>
              <p:cNvSpPr>
                <a:spLocks noGrp="1"/>
              </p:cNvSpPr>
              <p:nvPr>
                <p:ph sz="quarter" idx="12"/>
              </p:nvPr>
            </p:nvSpPr>
            <p:spPr>
              <a:xfrm>
                <a:off x="287868" y="1701801"/>
                <a:ext cx="11432429" cy="4778512"/>
              </a:xfrm>
            </p:spPr>
            <p:txBody>
              <a:bodyPr>
                <a:normAutofit/>
              </a:bodyPr>
              <a:lstStyle/>
              <a:p>
                <a:r>
                  <a:rPr lang="en-GB" dirty="0"/>
                  <a:t>Simple Gripper domain problem.</a:t>
                </a:r>
              </a:p>
              <a:p>
                <a:pPr lvl="2"/>
                <a:r>
                  <a:rPr lang="en-GB" dirty="0"/>
                  <a:t>Two locations, one box to move from A to B.</a:t>
                </a:r>
                <a:br>
                  <a:rPr lang="en-GB" dirty="0"/>
                </a:br>
                <a14:m>
                  <m:oMath xmlns:m="http://schemas.openxmlformats.org/officeDocument/2006/math">
                    <m:d>
                      <m:dPr>
                        <m:begChr m:val="{"/>
                        <m:endChr m:val="}"/>
                        <m:ctrlPr>
                          <a:rPr lang="en-GB" i="1" dirty="0" smtClean="0">
                            <a:latin typeface="Cambria Math" panose="02040503050406030204" pitchFamily="18" charset="0"/>
                          </a:rPr>
                        </m:ctrlPr>
                      </m:dPr>
                      <m:e>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err="1" smtClean="0">
                                <a:latin typeface="Cambria Math" panose="02040503050406030204" pitchFamily="18" charset="0"/>
                              </a:rPr>
                              <m:t>𝑟</m:t>
                            </m:r>
                            <m:r>
                              <a:rPr lang="en-GB" b="0" i="1" dirty="0" smtClean="0">
                                <a:latin typeface="Cambria Math" panose="02040503050406030204" pitchFamily="18" charset="0"/>
                              </a:rPr>
                              <m:t>1</m:t>
                            </m:r>
                            <m:r>
                              <a:rPr lang="en-GB" i="1" dirty="0" err="1" smtClean="0">
                                <a:latin typeface="Cambria Math" panose="02040503050406030204" pitchFamily="18" charset="0"/>
                              </a:rPr>
                              <m:t>,</m:t>
                            </m:r>
                            <m:r>
                              <a:rPr lang="en-GB" i="1" dirty="0" err="1" smtClean="0">
                                <a:latin typeface="Cambria Math" panose="02040503050406030204" pitchFamily="18" charset="0"/>
                              </a:rPr>
                              <m:t>𝑙𝑜𝑐𝐴</m:t>
                            </m:r>
                          </m:e>
                        </m:d>
                        <m:r>
                          <a:rPr lang="en-GB" i="1" dirty="0" smtClean="0">
                            <a:latin typeface="Cambria Math" panose="02040503050406030204" pitchFamily="18" charset="0"/>
                          </a:rPr>
                          <m:t>, </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r>
                              <a:rPr lang="en-GB" i="1" dirty="0" smtClean="0">
                                <a:latin typeface="Cambria Math" panose="02040503050406030204" pitchFamily="18" charset="0"/>
                              </a:rPr>
                              <m:t>1,</m:t>
                            </m:r>
                            <m:r>
                              <a:rPr lang="en-GB" i="1" dirty="0" smtClean="0">
                                <a:latin typeface="Cambria Math" panose="02040503050406030204" pitchFamily="18" charset="0"/>
                              </a:rPr>
                              <m:t>𝑙𝑜𝑐𝐴</m:t>
                            </m:r>
                          </m:e>
                        </m:d>
                        <m:r>
                          <a:rPr lang="en-GB" i="1" dirty="0" smtClean="0">
                            <a:latin typeface="Cambria Math" panose="02040503050406030204" pitchFamily="18" charset="0"/>
                          </a:rPr>
                          <m:t>, </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𝑙𝑒𝑓𝑡</m:t>
                            </m:r>
                          </m:e>
                        </m:d>
                        <m:r>
                          <a:rPr lang="en-GB" i="1" dirty="0" smtClean="0">
                            <a:latin typeface="Cambria Math" panose="02040503050406030204" pitchFamily="18" charset="0"/>
                          </a:rPr>
                          <m:t>, </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𝑟𝑖𝑔h𝑡</m:t>
                            </m:r>
                          </m:e>
                        </m:d>
                      </m:e>
                    </m:d>
                  </m:oMath>
                </a14:m>
                <a:br>
                  <a:rPr lang="en-GB" dirty="0"/>
                </a:br>
                <a:endParaRPr lang="en-GB" dirty="0"/>
              </a:p>
              <a:p>
                <a:endParaRPr lang="en-GB" dirty="0"/>
              </a:p>
              <a:p>
                <a:r>
                  <a:rPr lang="en-GB" dirty="0"/>
                  <a:t>Encoding for T = 1.</a:t>
                </a:r>
                <a:br>
                  <a:rPr lang="en-GB" dirty="0"/>
                </a:br>
                <a:endParaRPr lang="en-GB" dirty="0"/>
              </a:p>
              <a:p>
                <a:pPr lvl="1"/>
                <a:r>
                  <a:rPr lang="en-GB" dirty="0"/>
                  <a:t>Initial State</a:t>
                </a:r>
                <a:br>
                  <a:rPr lang="en-GB" dirty="0"/>
                </a:br>
                <a:br>
                  <a:rPr lang="en-GB" dirty="0"/>
                </a:br>
                <a14:m>
                  <m:oMath xmlns:m="http://schemas.openxmlformats.org/officeDocument/2006/math">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m:t>
                        </m:r>
                        <m:r>
                          <a:rPr lang="en-GB" b="0" i="1" dirty="0" smtClean="0">
                            <a:latin typeface="Cambria Math" panose="02040503050406030204" pitchFamily="18" charset="0"/>
                          </a:rPr>
                          <m:t>1</m:t>
                        </m:r>
                        <m:r>
                          <a:rPr lang="en-GB" i="1" dirty="0" smtClean="0">
                            <a:latin typeface="Cambria Math" panose="02040503050406030204" pitchFamily="18" charset="0"/>
                          </a:rPr>
                          <m:t>,</m:t>
                        </m:r>
                        <m:r>
                          <a:rPr lang="en-GB" i="1" dirty="0" smtClean="0">
                            <a:latin typeface="Cambria Math" panose="02040503050406030204" pitchFamily="18" charset="0"/>
                          </a:rPr>
                          <m:t>𝑙𝑜𝑐𝐴</m:t>
                        </m:r>
                        <m:r>
                          <a:rPr lang="en-GB" i="1" dirty="0" smtClean="0">
                            <a:latin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r>
                          <a:rPr lang="en-GB" i="1" dirty="0" smtClean="0">
                            <a:latin typeface="Cambria Math" panose="02040503050406030204" pitchFamily="18" charset="0"/>
                          </a:rPr>
                          <m:t>1,</m:t>
                        </m:r>
                        <m:r>
                          <a:rPr lang="en-GB" i="1" dirty="0" smtClean="0">
                            <a:latin typeface="Cambria Math" panose="02040503050406030204" pitchFamily="18" charset="0"/>
                          </a:rPr>
                          <m:t>𝑙𝑜𝑐𝐴</m:t>
                        </m:r>
                        <m:r>
                          <a:rPr lang="en-GB" i="1" dirty="0" smtClean="0">
                            <a:latin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𝑙𝑒𝑓𝑡</m:t>
                        </m:r>
                        <m:r>
                          <a:rPr lang="en-GB" i="1" dirty="0" smtClean="0">
                            <a:latin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𝑓𝑟𝑒𝑒</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𝑟𝑖𝑔h𝑡</m:t>
                        </m:r>
                        <m:r>
                          <a:rPr lang="en-GB" i="1" dirty="0" smtClean="0">
                            <a:latin typeface="Cambria Math" panose="02040503050406030204" pitchFamily="18" charset="0"/>
                          </a:rPr>
                          <m:t>,0</m:t>
                        </m:r>
                      </m:e>
                    </m:d>
                    <m:r>
                      <a:rPr lang="en-GB"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𝑎𝑡</m:t>
                    </m:r>
                    <m:d>
                      <m:dPr>
                        <m:ctrlPr>
                          <a:rPr lang="en-GB" b="0" i="1" dirty="0" smtClean="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𝑟</m:t>
                        </m:r>
                        <m:r>
                          <a:rPr lang="en-GB" b="0" i="1" dirty="0" smtClean="0">
                            <a:latin typeface="Cambria Math" panose="02040503050406030204" pitchFamily="18" charset="0"/>
                            <a:ea typeface="Cambria Math" panose="02040503050406030204" pitchFamily="18" charset="0"/>
                          </a:rPr>
                          <m:t>1,</m:t>
                        </m:r>
                        <m:r>
                          <a:rPr lang="en-GB" b="0" i="1" dirty="0" smtClean="0">
                            <a:latin typeface="Cambria Math" panose="02040503050406030204" pitchFamily="18" charset="0"/>
                            <a:ea typeface="Cambria Math" panose="02040503050406030204" pitchFamily="18" charset="0"/>
                          </a:rPr>
                          <m:t>𝑙𝑜𝑐𝐵</m:t>
                        </m:r>
                        <m:r>
                          <a:rPr lang="en-GB" b="0" i="1" dirty="0" smtClean="0">
                            <a:latin typeface="Cambria Math" panose="02040503050406030204" pitchFamily="18" charset="0"/>
                            <a:ea typeface="Cambria Math" panose="02040503050406030204" pitchFamily="18" charset="0"/>
                          </a:rPr>
                          <m:t>,0</m:t>
                        </m:r>
                      </m:e>
                    </m:d>
                    <m:r>
                      <a:rPr lang="en-GB"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𝑎𝑡</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𝑏</m:t>
                    </m:r>
                    <m:r>
                      <a:rPr lang="en-GB" b="0" i="1" dirty="0" smtClean="0">
                        <a:latin typeface="Cambria Math" panose="02040503050406030204" pitchFamily="18" charset="0"/>
                        <a:ea typeface="Cambria Math" panose="02040503050406030204" pitchFamily="18" charset="0"/>
                      </a:rPr>
                      <m:t>1,</m:t>
                    </m:r>
                    <m:r>
                      <a:rPr lang="en-GB" b="0" i="1" dirty="0" smtClean="0">
                        <a:latin typeface="Cambria Math" panose="02040503050406030204" pitchFamily="18" charset="0"/>
                        <a:ea typeface="Cambria Math" panose="02040503050406030204" pitchFamily="18" charset="0"/>
                      </a:rPr>
                      <m:t>𝑙𝑜𝑐𝐵</m:t>
                    </m:r>
                    <m:r>
                      <a:rPr lang="en-GB" b="0" i="1" dirty="0" smtClean="0">
                        <a:latin typeface="Cambria Math" panose="02040503050406030204" pitchFamily="18" charset="0"/>
                        <a:ea typeface="Cambria Math" panose="02040503050406030204" pitchFamily="18" charset="0"/>
                      </a:rPr>
                      <m:t>,0)</m:t>
                    </m:r>
                  </m:oMath>
                </a14:m>
                <a:r>
                  <a:rPr lang="en-GB" dirty="0"/>
                  <a:t> </a:t>
                </a:r>
                <a14:m>
                  <m:oMath xmlns:m="http://schemas.openxmlformats.org/officeDocument/2006/math">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h𝑜𝑙𝑑𝑖𝑛𝑔</m:t>
                    </m:r>
                    <m:d>
                      <m:dPr>
                        <m:ctrlPr>
                          <a:rPr lang="en-GB" i="1" dirty="0">
                            <a:latin typeface="Cambria Math" panose="02040503050406030204" pitchFamily="18" charset="0"/>
                            <a:ea typeface="Cambria Math" panose="02040503050406030204" pitchFamily="18" charset="0"/>
                          </a:rPr>
                        </m:ctrlPr>
                      </m:dPr>
                      <m:e>
                        <m:r>
                          <a:rPr lang="en-GB" b="0" i="1" dirty="0" smtClean="0">
                            <a:latin typeface="Cambria Math" panose="02040503050406030204" pitchFamily="18" charset="0"/>
                            <a:ea typeface="Cambria Math" panose="02040503050406030204" pitchFamily="18" charset="0"/>
                          </a:rPr>
                          <m:t>𝑙𝑒𝑓𝑡</m:t>
                        </m:r>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𝑏</m:t>
                        </m:r>
                        <m:r>
                          <a:rPr lang="en-GB" b="0" i="1" dirty="0" smtClean="0">
                            <a:latin typeface="Cambria Math" panose="02040503050406030204" pitchFamily="18" charset="0"/>
                            <a:ea typeface="Cambria Math" panose="02040503050406030204" pitchFamily="18" charset="0"/>
                          </a:rPr>
                          <m:t>1,0</m:t>
                        </m:r>
                      </m:e>
                    </m:d>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h𝑜𝑙𝑑𝑖𝑛𝑔</m:t>
                    </m:r>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𝑟𝑖𝑔h𝑡</m:t>
                    </m:r>
                    <m:r>
                      <a:rPr lang="en-GB" i="1" dirty="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𝑏</m:t>
                    </m:r>
                    <m:r>
                      <a:rPr lang="en-GB" b="0" i="1" dirty="0" smtClean="0">
                        <a:latin typeface="Cambria Math" panose="02040503050406030204" pitchFamily="18" charset="0"/>
                        <a:ea typeface="Cambria Math" panose="02040503050406030204" pitchFamily="18" charset="0"/>
                      </a:rPr>
                      <m:t>1,0)</m:t>
                    </m:r>
                  </m:oMath>
                </a14:m>
                <a:endParaRPr lang="en-GB" dirty="0"/>
              </a:p>
              <a:p>
                <a:pPr marL="6351" lvl="1" indent="0">
                  <a:buNone/>
                </a:pPr>
                <a:endParaRPr lang="en-GB" dirty="0"/>
              </a:p>
              <a:p>
                <a:pPr lvl="1"/>
                <a:r>
                  <a:rPr lang="en-GB" dirty="0"/>
                  <a:t>Goal State</a:t>
                </a:r>
                <a:endParaRPr lang="en-GB" sz="2800" b="0" i="1" dirty="0">
                  <a:latin typeface="Cambria Math" panose="02040503050406030204" pitchFamily="18" charset="0"/>
                </a:endParaRPr>
              </a:p>
              <a:p>
                <a:pPr marL="3590925" lvl="1"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𝑎𝑡</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r>
                            <a:rPr lang="en-GB" i="1" dirty="0" smtClean="0">
                              <a:latin typeface="Cambria Math" panose="02040503050406030204" pitchFamily="18" charset="0"/>
                            </a:rPr>
                            <m:t>1,</m:t>
                          </m:r>
                          <m:r>
                            <a:rPr lang="en-GB" i="1" dirty="0" smtClean="0">
                              <a:latin typeface="Cambria Math" panose="02040503050406030204" pitchFamily="18" charset="0"/>
                            </a:rPr>
                            <m:t>𝑙𝑜𝑐𝐵</m:t>
                          </m:r>
                          <m:r>
                            <a:rPr lang="en-GB" i="1" dirty="0" smtClean="0">
                              <a:latin typeface="Cambria Math" panose="02040503050406030204" pitchFamily="18" charset="0"/>
                            </a:rPr>
                            <m:t>,1</m:t>
                          </m:r>
                        </m:e>
                      </m:d>
                    </m:oMath>
                  </m:oMathPara>
                </a14:m>
                <a:endParaRPr lang="en-GB" dirty="0"/>
              </a:p>
              <a:p>
                <a:pPr marL="3590925" lvl="1" indent="0">
                  <a:buNone/>
                </a:pPr>
                <a:endParaRPr lang="en-GB" dirty="0"/>
              </a:p>
              <a:p>
                <a:pPr marL="3590925" lvl="1" indent="0">
                  <a:buNone/>
                </a:pPr>
                <a:endParaRPr lang="en-GB" dirty="0"/>
              </a:p>
            </p:txBody>
          </p:sp>
        </mc:Choice>
        <mc:Fallback xmlns="">
          <p:sp>
            <p:nvSpPr>
              <p:cNvPr id="3" name="Content Placeholder 2">
                <a:extLst>
                  <a:ext uri="{FF2B5EF4-FFF2-40B4-BE49-F238E27FC236}">
                    <a16:creationId xmlns:a16="http://schemas.microsoft.com/office/drawing/2014/main" id="{1569A50B-DE67-4ABD-A71F-B5B6F96537C8}"/>
                  </a:ext>
                </a:extLst>
              </p:cNvPr>
              <p:cNvSpPr>
                <a:spLocks noGrp="1" noRot="1" noChangeAspect="1" noMove="1" noResize="1" noEditPoints="1" noAdjustHandles="1" noChangeArrowheads="1" noChangeShapeType="1" noTextEdit="1"/>
              </p:cNvSpPr>
              <p:nvPr>
                <p:ph sz="quarter" idx="12"/>
              </p:nvPr>
            </p:nvSpPr>
            <p:spPr>
              <a:xfrm>
                <a:off x="287868" y="1701801"/>
                <a:ext cx="11432429" cy="4778512"/>
              </a:xfrm>
              <a:blipFill>
                <a:blip r:embed="rId3"/>
                <a:stretch>
                  <a:fillRect l="-1493" t="-2168"/>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6C3E8FCF-A7F7-4382-ADAA-A5B9178596E8}"/>
              </a:ext>
            </a:extLst>
          </p:cNvPr>
          <p:cNvPicPr>
            <a:picLocks noChangeAspect="1"/>
          </p:cNvPicPr>
          <p:nvPr/>
        </p:nvPicPr>
        <p:blipFill>
          <a:blip r:embed="rId4"/>
          <a:stretch>
            <a:fillRect/>
          </a:stretch>
        </p:blipFill>
        <p:spPr>
          <a:xfrm>
            <a:off x="7258472" y="225287"/>
            <a:ext cx="4461825" cy="1925153"/>
          </a:xfrm>
          <a:prstGeom prst="rect">
            <a:avLst/>
          </a:prstGeom>
        </p:spPr>
      </p:pic>
    </p:spTree>
    <p:extLst>
      <p:ext uri="{BB962C8B-B14F-4D97-AF65-F5344CB8AC3E}">
        <p14:creationId xmlns:p14="http://schemas.microsoft.com/office/powerpoint/2010/main" val="31736140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DB88-0B05-4674-B425-B2AC91D26AFA}"/>
              </a:ext>
            </a:extLst>
          </p:cNvPr>
          <p:cNvSpPr>
            <a:spLocks noGrp="1"/>
          </p:cNvSpPr>
          <p:nvPr>
            <p:ph type="title"/>
          </p:nvPr>
        </p:nvSpPr>
        <p:spPr/>
        <p:txBody>
          <a:bodyPr/>
          <a:lstStyle/>
          <a:p>
            <a:r>
              <a:rPr lang="en-GB" dirty="0"/>
              <a:t>SAT Encoding: Actions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4B0554-564D-481A-9A5F-61E433413CFE}"/>
                  </a:ext>
                </a:extLst>
              </p:cNvPr>
              <p:cNvSpPr>
                <a:spLocks noGrp="1"/>
              </p:cNvSpPr>
              <p:nvPr>
                <p:ph sz="quarter" idx="12"/>
              </p:nvPr>
            </p:nvSpPr>
            <p:spPr/>
            <p:txBody>
              <a:bodyPr/>
              <a:lstStyle/>
              <a:p>
                <a:r>
                  <a:rPr lang="en-GB" dirty="0"/>
                  <a:t>For all actions that exist in the domain, we need to encode the preconditions and the add and delete effects of the action.</a:t>
                </a:r>
                <a:br>
                  <a:rPr lang="en-GB" dirty="0"/>
                </a:br>
                <a:endParaRPr lang="en-GB" dirty="0"/>
              </a:p>
              <a:p>
                <a:r>
                  <a:rPr lang="en-GB" dirty="0">
                    <a:solidFill>
                      <a:schemeClr val="tx1"/>
                    </a:solidFill>
                  </a:rPr>
                  <a:t>But</a:t>
                </a:r>
                <a:r>
                  <a:rPr lang="en-GB" dirty="0"/>
                  <a:t>, we need to do it </a:t>
                </a:r>
                <a:r>
                  <a:rPr lang="en-GB" dirty="0">
                    <a:solidFill>
                      <a:schemeClr val="tx1"/>
                    </a:solidFill>
                  </a:rPr>
                  <a:t>for each time step </a:t>
                </a:r>
                <a14:m>
                  <m:oMath xmlns:m="http://schemas.openxmlformats.org/officeDocument/2006/math">
                    <m:r>
                      <a:rPr lang="en-GB" i="1" dirty="0" smtClean="0">
                        <a:latin typeface="Cambria Math" panose="02040503050406030204" pitchFamily="18" charset="0"/>
                      </a:rPr>
                      <m:t>𝑖</m:t>
                    </m:r>
                  </m:oMath>
                </a14:m>
                <a:r>
                  <a:rPr lang="en-GB" dirty="0"/>
                  <a:t> up to the planning horizon </a:t>
                </a:r>
                <a14:m>
                  <m:oMath xmlns:m="http://schemas.openxmlformats.org/officeDocument/2006/math">
                    <m:r>
                      <a:rPr lang="en-GB" i="1" dirty="0" smtClean="0">
                        <a:latin typeface="Cambria Math" panose="02040503050406030204" pitchFamily="18" charset="0"/>
                      </a:rPr>
                      <m:t>𝑇</m:t>
                    </m:r>
                  </m:oMath>
                </a14:m>
                <a:r>
                  <a:rPr lang="en-GB" dirty="0"/>
                  <a:t>.</a:t>
                </a:r>
                <a:br>
                  <a:rPr lang="en-GB" dirty="0"/>
                </a:br>
                <a:endParaRPr lang="en-GB" dirty="0"/>
              </a:p>
              <a:p>
                <a:r>
                  <a:rPr lang="en-GB" dirty="0"/>
                  <a:t>Sub formulas for encoding preconditions, add/delete effects</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𝑓𝑜𝑟</m:t>
                      </m:r>
                      <m:r>
                        <a:rPr lang="en-GB" i="1" dirty="0" smtClean="0">
                          <a:latin typeface="Cambria Math" panose="02040503050406030204" pitchFamily="18" charset="0"/>
                        </a:rPr>
                        <m:t> 0 ≤</m:t>
                      </m:r>
                      <m:r>
                        <a:rPr lang="en-GB" b="1" i="1" dirty="0" smtClean="0">
                          <a:latin typeface="Cambria Math" panose="02040503050406030204" pitchFamily="18" charset="0"/>
                          <a:ea typeface="Cambria Math" panose="02040503050406030204" pitchFamily="18" charset="0"/>
                        </a:rPr>
                        <m:t> </m:t>
                      </m:r>
                      <m:r>
                        <a:rPr lang="en-GB" i="1" dirty="0" err="1" smtClean="0">
                          <a:latin typeface="Cambria Math" panose="02040503050406030204" pitchFamily="18" charset="0"/>
                        </a:rPr>
                        <m:t>𝑖</m:t>
                      </m:r>
                      <m:r>
                        <a:rPr lang="en-GB" i="1" dirty="0" smtClean="0">
                          <a:latin typeface="Cambria Math" panose="02040503050406030204" pitchFamily="18" charset="0"/>
                        </a:rPr>
                        <m:t> </m:t>
                      </m:r>
                      <m:r>
                        <a:rPr lang="en-GB" i="1" dirty="0" smtClean="0">
                          <a:latin typeface="Cambria Math" panose="02040503050406030204" pitchFamily="18" charset="0"/>
                          <a:ea typeface="Cambria Math" panose="02040503050406030204" pitchFamily="18" charset="0"/>
                        </a:rPr>
                        <m:t>≤</m:t>
                      </m:r>
                      <m:d>
                        <m:dPr>
                          <m:ctrlPr>
                            <a:rPr lang="en-GB" b="1" i="1" dirty="0" smtClean="0">
                              <a:latin typeface="Cambria Math" panose="02040503050406030204" pitchFamily="18" charset="0"/>
                              <a:ea typeface="Cambria Math" panose="02040503050406030204" pitchFamily="18" charset="0"/>
                            </a:rPr>
                          </m:ctrlPr>
                        </m:dPr>
                        <m:e>
                          <m:r>
                            <a:rPr lang="en-GB" i="1" dirty="0" smtClean="0">
                              <a:latin typeface="Cambria Math" panose="02040503050406030204" pitchFamily="18" charset="0"/>
                            </a:rPr>
                            <m:t>𝑇</m:t>
                          </m:r>
                          <m:r>
                            <a:rPr lang="en-GB" i="1" dirty="0" smtClean="0">
                              <a:latin typeface="Cambria Math" panose="02040503050406030204" pitchFamily="18" charset="0"/>
                            </a:rPr>
                            <m:t>−1</m:t>
                          </m:r>
                        </m:e>
                      </m:d>
                    </m:oMath>
                  </m:oMathPara>
                </a14:m>
                <a:br>
                  <a:rPr lang="en-GB" b="1" dirty="0"/>
                </a:br>
                <a:br>
                  <a:rPr lang="en-GB" b="1" dirty="0"/>
                </a:b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𝒂</m:t>
                      </m:r>
                      <m:r>
                        <a:rPr lang="en-GB" b="1" i="1" baseline="30000" smtClean="0">
                          <a:latin typeface="Cambria Math" panose="02040503050406030204" pitchFamily="18" charset="0"/>
                        </a:rPr>
                        <m:t>𝒊</m:t>
                      </m:r>
                      <m:r>
                        <a:rPr lang="en-GB" b="1" i="1" smtClean="0">
                          <a:latin typeface="Cambria Math" panose="02040503050406030204" pitchFamily="18" charset="0"/>
                          <a:ea typeface="Cambria Math" panose="02040503050406030204" pitchFamily="18" charset="0"/>
                        </a:rPr>
                        <m:t>⟹</m:t>
                      </m:r>
                      <m:d>
                        <m:dPr>
                          <m:begChr m:val="{"/>
                          <m:endChr m:val="}"/>
                          <m:ctrlPr>
                            <a:rPr lang="en-GB" b="1" i="1" smtClean="0">
                              <a:latin typeface="Cambria Math" panose="02040503050406030204" pitchFamily="18" charset="0"/>
                              <a:ea typeface="Cambria Math" panose="02040503050406030204" pitchFamily="18" charset="0"/>
                            </a:rPr>
                          </m:ctrlPr>
                        </m:dPr>
                        <m:e>
                          <m:r>
                            <a:rPr lang="en-GB" b="1" i="1" smtClean="0">
                              <a:latin typeface="Cambria Math" panose="02040503050406030204" pitchFamily="18" charset="0"/>
                              <a:ea typeface="Cambria Math" panose="02040503050406030204" pitchFamily="18" charset="0"/>
                            </a:rPr>
                            <m:t>∧</m:t>
                          </m:r>
                          <m:r>
                            <a:rPr lang="en-GB" b="1" i="1" baseline="-25000" smtClean="0">
                              <a:latin typeface="Cambria Math" panose="02040503050406030204" pitchFamily="18" charset="0"/>
                              <a:ea typeface="Cambria Math" panose="02040503050406030204" pitchFamily="18" charset="0"/>
                            </a:rPr>
                            <m:t>𝒇</m:t>
                          </m:r>
                          <m:r>
                            <a:rPr lang="en-GB" b="1" i="1" baseline="-25000" smtClean="0">
                              <a:latin typeface="Cambria Math" panose="02040503050406030204" pitchFamily="18" charset="0"/>
                              <a:ea typeface="Cambria Math" panose="02040503050406030204" pitchFamily="18" charset="0"/>
                            </a:rPr>
                            <m:t>∈</m:t>
                          </m:r>
                          <m:r>
                            <a:rPr lang="en-GB" b="1" i="1" baseline="-25000" smtClean="0">
                              <a:latin typeface="Cambria Math" panose="02040503050406030204" pitchFamily="18" charset="0"/>
                            </a:rPr>
                            <m:t>𝒑𝒓𝒆𝒄𝒐𝒏𝒅</m:t>
                          </m:r>
                          <m:d>
                            <m:dPr>
                              <m:ctrlPr>
                                <a:rPr lang="en-GB" b="1" i="1" baseline="-25000" smtClean="0">
                                  <a:latin typeface="Cambria Math" panose="02040503050406030204" pitchFamily="18" charset="0"/>
                                </a:rPr>
                              </m:ctrlPr>
                            </m:dPr>
                            <m:e>
                              <m:r>
                                <a:rPr lang="en-GB" b="1" i="1" smtClean="0">
                                  <a:latin typeface="Cambria Math" panose="02040503050406030204" pitchFamily="18" charset="0"/>
                                </a:rPr>
                                <m:t>𝒂</m:t>
                              </m:r>
                            </m:e>
                          </m:d>
                          <m:r>
                            <a:rPr lang="en-GB" b="1" i="1" smtClean="0">
                              <a:latin typeface="Cambria Math" panose="02040503050406030204" pitchFamily="18" charset="0"/>
                            </a:rPr>
                            <m:t>𝒇</m:t>
                          </m:r>
                          <m:r>
                            <a:rPr lang="en-GB" b="1" i="1" baseline="30000" smtClean="0">
                              <a:latin typeface="Cambria Math" panose="02040503050406030204" pitchFamily="18" charset="0"/>
                            </a:rPr>
                            <m:t>𝒊</m:t>
                          </m:r>
                        </m:e>
                      </m:d>
                      <m:r>
                        <a:rPr lang="en-GB" b="1" i="1" smtClean="0">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ea typeface="Cambria Math" panose="02040503050406030204" pitchFamily="18" charset="0"/>
                        </a:rPr>
                        <m:t>𝒇</m:t>
                      </m:r>
                      <m:r>
                        <a:rPr lang="en-GB" i="1" baseline="-25000">
                          <a:latin typeface="Cambria Math" panose="02040503050406030204" pitchFamily="18" charset="0"/>
                          <a:ea typeface="Cambria Math" panose="02040503050406030204" pitchFamily="18" charset="0"/>
                        </a:rPr>
                        <m:t>∈</m:t>
                      </m:r>
                      <m:r>
                        <a:rPr lang="en-GB" b="1" i="1" baseline="-25000" smtClean="0">
                          <a:latin typeface="Cambria Math" panose="02040503050406030204" pitchFamily="18" charset="0"/>
                        </a:rPr>
                        <m:t>𝒆𝒇𝒇𝒆𝒄𝒕𝑨𝒅𝒅</m:t>
                      </m:r>
                      <m:d>
                        <m:dPr>
                          <m:ctrlPr>
                            <a:rPr lang="en-GB" i="1" baseline="-25000">
                              <a:latin typeface="Cambria Math" panose="02040503050406030204" pitchFamily="18" charset="0"/>
                            </a:rPr>
                          </m:ctrlPr>
                        </m:dPr>
                        <m:e>
                          <m:r>
                            <a:rPr lang="en-GB" i="1">
                              <a:latin typeface="Cambria Math" panose="02040503050406030204" pitchFamily="18" charset="0"/>
                            </a:rPr>
                            <m:t>𝒂</m:t>
                          </m:r>
                        </m:e>
                      </m:d>
                      <m:r>
                        <a:rPr lang="en-GB" i="1">
                          <a:latin typeface="Cambria Math" panose="02040503050406030204" pitchFamily="18" charset="0"/>
                        </a:rPr>
                        <m:t>𝒇</m:t>
                      </m:r>
                      <m:r>
                        <a:rPr lang="en-GB" i="1" baseline="30000">
                          <a:latin typeface="Cambria Math" panose="02040503050406030204" pitchFamily="18" charset="0"/>
                        </a:rPr>
                        <m:t>𝒊</m:t>
                      </m:r>
                      <m:r>
                        <a:rPr lang="en-GB" b="1" i="1" baseline="30000" smtClean="0">
                          <a:latin typeface="Cambria Math" panose="02040503050406030204" pitchFamily="18" charset="0"/>
                        </a:rPr>
                        <m:t>+</m:t>
                      </m:r>
                      <m:r>
                        <a:rPr lang="en-GB" b="1" i="1" baseline="30000" smtClean="0">
                          <a:latin typeface="Cambria Math" panose="02040503050406030204" pitchFamily="18" charset="0"/>
                        </a:rPr>
                        <m:t>𝟏</m:t>
                      </m:r>
                      <m:r>
                        <a:rPr lang="en-GB" b="1"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 {∧</m:t>
                      </m:r>
                      <m:r>
                        <a:rPr lang="en-GB" i="1" baseline="-25000">
                          <a:latin typeface="Cambria Math" panose="02040503050406030204" pitchFamily="18" charset="0"/>
                          <a:ea typeface="Cambria Math" panose="02040503050406030204" pitchFamily="18" charset="0"/>
                        </a:rPr>
                        <m:t>𝒇</m:t>
                      </m:r>
                      <m:r>
                        <a:rPr lang="en-GB" i="1" baseline="-25000">
                          <a:latin typeface="Cambria Math" panose="02040503050406030204" pitchFamily="18" charset="0"/>
                          <a:ea typeface="Cambria Math" panose="02040503050406030204" pitchFamily="18" charset="0"/>
                        </a:rPr>
                        <m:t>∈</m:t>
                      </m:r>
                      <m:r>
                        <a:rPr lang="en-GB" i="1" baseline="-25000">
                          <a:latin typeface="Cambria Math" panose="02040503050406030204" pitchFamily="18" charset="0"/>
                        </a:rPr>
                        <m:t>𝒆𝒇𝒇𝒆𝒄𝒕</m:t>
                      </m:r>
                      <m:r>
                        <a:rPr lang="en-GB" b="1" i="1" baseline="-25000" smtClean="0">
                          <a:latin typeface="Cambria Math" panose="02040503050406030204" pitchFamily="18" charset="0"/>
                        </a:rPr>
                        <m:t>𝑫𝒆𝒍</m:t>
                      </m:r>
                      <m:d>
                        <m:dPr>
                          <m:ctrlPr>
                            <a:rPr lang="en-GB" i="1" baseline="-25000">
                              <a:latin typeface="Cambria Math" panose="02040503050406030204" pitchFamily="18" charset="0"/>
                            </a:rPr>
                          </m:ctrlPr>
                        </m:dPr>
                        <m:e>
                          <m:r>
                            <a:rPr lang="en-GB" i="1">
                              <a:latin typeface="Cambria Math" panose="02040503050406030204" pitchFamily="18" charset="0"/>
                            </a:rPr>
                            <m:t>𝒂</m:t>
                          </m:r>
                        </m:e>
                      </m:d>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𝒇</m:t>
                      </m:r>
                      <m:r>
                        <a:rPr lang="en-GB" i="1" baseline="30000">
                          <a:latin typeface="Cambria Math" panose="02040503050406030204" pitchFamily="18" charset="0"/>
                        </a:rPr>
                        <m:t>𝒊</m:t>
                      </m:r>
                      <m:r>
                        <a:rPr lang="en-GB" i="1" baseline="30000">
                          <a:latin typeface="Cambria Math" panose="02040503050406030204" pitchFamily="18" charset="0"/>
                        </a:rPr>
                        <m:t>+</m:t>
                      </m:r>
                      <m:r>
                        <a:rPr lang="en-GB" i="1" baseline="30000">
                          <a:latin typeface="Cambria Math" panose="02040503050406030204" pitchFamily="18" charset="0"/>
                        </a:rPr>
                        <m:t>𝟏</m:t>
                      </m:r>
                      <m:r>
                        <a:rPr lang="en-GB" i="1">
                          <a:latin typeface="Cambria Math" panose="02040503050406030204" pitchFamily="18" charset="0"/>
                        </a:rPr>
                        <m:t>}</m:t>
                      </m:r>
                    </m:oMath>
                  </m:oMathPara>
                </a14:m>
                <a:br>
                  <a:rPr lang="en-GB" b="1" i="1" dirty="0">
                    <a:latin typeface="Cambria Math" panose="02040503050406030204" pitchFamily="18" charset="0"/>
                    <a:ea typeface="Cambria Math" panose="02040503050406030204" pitchFamily="18" charset="0"/>
                  </a:rPr>
                </a:br>
                <a:endParaRPr lang="en-GB" b="1"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484B0554-564D-481A-9A5F-61E433413CFE}"/>
                  </a:ext>
                </a:extLst>
              </p:cNvPr>
              <p:cNvSpPr>
                <a:spLocks noGrp="1" noRot="1" noChangeAspect="1" noMove="1" noResize="1" noEditPoints="1" noAdjustHandles="1" noChangeArrowheads="1" noChangeShapeType="1" noTextEdit="1"/>
              </p:cNvSpPr>
              <p:nvPr>
                <p:ph sz="quarter" idx="12"/>
              </p:nvPr>
            </p:nvSpPr>
            <p:spPr>
              <a:blipFill>
                <a:blip r:embed="rId3"/>
                <a:stretch>
                  <a:fillRect l="-1623" t="-2282" r="-1507"/>
                </a:stretch>
              </a:blipFill>
            </p:spPr>
            <p:txBody>
              <a:bodyPr/>
              <a:lstStyle/>
              <a:p>
                <a:r>
                  <a:rPr lang="en-GB">
                    <a:noFill/>
                  </a:rPr>
                  <a:t> </a:t>
                </a:r>
              </a:p>
            </p:txBody>
          </p:sp>
        </mc:Fallback>
      </mc:AlternateContent>
    </p:spTree>
    <p:extLst>
      <p:ext uri="{BB962C8B-B14F-4D97-AF65-F5344CB8AC3E}">
        <p14:creationId xmlns:p14="http://schemas.microsoft.com/office/powerpoint/2010/main" val="1601696582"/>
      </p:ext>
    </p:extLst>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C5424E-11EC-453A-9C9B-9573452133F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657C9EE-D2EE-494C-90EA-7DB710EED5C9}">
  <ds:schemaRefs>
    <ds:schemaRef ds:uri="http://schemas.microsoft.com/sharepoint/v3/contenttype/forms"/>
  </ds:schemaRefs>
</ds:datastoreItem>
</file>

<file path=customXml/itemProps3.xml><?xml version="1.0" encoding="utf-8"?>
<ds:datastoreItem xmlns:ds="http://schemas.openxmlformats.org/officeDocument/2006/customXml" ds:itemID="{DD5EDAEF-B14A-4F89-93F6-900346F505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d1bf5a-5624-430e-ba28-4c7f967a2bc8"/>
    <ds:schemaRef ds:uri="a340aef7-832b-40a8-b4ba-ce4d8dbdbf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9877</TotalTime>
  <Words>4485</Words>
  <Application>Microsoft Office PowerPoint</Application>
  <PresentationFormat>Widescreen</PresentationFormat>
  <Paragraphs>216</Paragraphs>
  <Slides>15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Calibri</vt:lpstr>
      <vt:lpstr>Cambria Math</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Planning Formalisms</vt:lpstr>
      <vt:lpstr>Boolean Satisfiability Problems (SAT)</vt:lpstr>
      <vt:lpstr>Why Use SAT for Planning?</vt:lpstr>
      <vt:lpstr>Planning as a SAT Problem</vt:lpstr>
      <vt:lpstr>SAT Encoding: Variables</vt:lpstr>
      <vt:lpstr>State Variables</vt:lpstr>
      <vt:lpstr>State Variables (Example)</vt:lpstr>
      <vt:lpstr>SAT Encoding: Actions</vt:lpstr>
      <vt:lpstr>Actions (Example)</vt:lpstr>
      <vt:lpstr>The Framing Problem</vt:lpstr>
      <vt:lpstr>Explanatory Frame Axioms</vt:lpstr>
      <vt:lpstr>Exclusion Axioms</vt:lpstr>
      <vt:lpstr>SAT Planning – Solving the Problem</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Alessandro Amantini</cp:lastModifiedBy>
  <cp:revision>23</cp:revision>
  <dcterms:created xsi:type="dcterms:W3CDTF">2018-09-21T08:50:04Z</dcterms:created>
  <dcterms:modified xsi:type="dcterms:W3CDTF">2020-10-26T19:05:27Z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