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E6EC7-63EF-4C05-B21C-4751C3C16AFC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8A112-DE52-4397-AE31-AE01BBCB3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983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3467C0-7C15-4B1F-A30A-C4200DCA17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812F6B8-92F6-417E-916F-D3A07D25805B}" type="slidenum">
              <a:t>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13B78A5-EE27-46D9-80A9-8D779897C4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6794EC1-C1F1-4B41-8B71-681CA96463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881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16DD9D-1731-4D72-B298-64B777C471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02B6155-3492-4A24-88C5-77A53B775080}" type="slidenum">
              <a:t>11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AE0886F-7D74-4667-B639-06E9BD9F5CD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60EC2FF-19E3-4C1C-AE91-23BD355979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864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098AFA-73C4-44EB-AE5D-B2491E924F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362CA92-80FB-4EC2-9716-79439851EC8C}" type="slidenum">
              <a:t>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C061CFF-1438-4FAB-AB81-CBD2DA9E934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CF8F18F-522A-47E6-9A3B-EE1EBD3424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406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C418C9-1986-404D-9583-ECBD836D722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F6F6221-A0DD-41B7-8EBF-BD962C4546DA}" type="slidenum">
              <a:t>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E9E9B3F-BEB2-4D40-8687-5A4E609431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ACE9795-C5C2-4085-877E-E4A0018B38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6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B26DA6-3DFE-4A74-90B1-D8A505F3AA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11D07C7-649B-4C0D-B6E0-2F91F1279ABB}" type="slidenum">
              <a:t>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0CCA34B-2036-4267-8ED7-A21595A1EC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6AFE7876-26F2-46F6-AD1C-B523F763A7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206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A69FDD-DA0B-496B-8433-3AC6132243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BED1685-8A8D-40DC-8528-92E1C88865BF}" type="slidenum">
              <a:t>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40FC52EC-321F-4C41-9D74-8166D82EDB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36F92A54-9781-44CA-8DE9-08524B7C21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918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3D90B4-A6AC-47C9-BD1D-56F7AFC823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F7C09FA-B5B0-443F-8CA8-0DC69EB556A2}" type="slidenum">
              <a:t>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AC20828-C75D-4FB4-AEE9-066FE4E1DF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E25C79D9-559D-4D4D-A7F3-695ACCE9AD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587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9395103-F1FE-4B5C-9380-1F6D84386D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28BB2B9-B317-49CE-A3EC-3B184B65048B}" type="slidenum">
              <a:t>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0E63A7F-95D1-45F0-9CE0-5DD8E3E0C6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5BC8BF90-2122-4381-80E0-D66A63D137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898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1BFAC2-FE0E-4C52-8912-EA5ACE6599C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150280-43DF-47B3-8ED7-81EDB4B794E2}" type="slidenum">
              <a:t>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0437B96-BC06-468F-B13C-9E69628334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51FE756B-2FB3-4972-A119-B39EAC5BF1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192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16DD9D-1731-4D72-B298-64B777C471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02B6155-3492-4A24-88C5-77A53B775080}" type="slidenum">
              <a:t>10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AE0886F-7D74-4667-B639-06E9BD9F5CD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60EC2FF-19E3-4C1C-AE91-23BD355979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34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C41-2F1D-4927-A658-97A7F323182F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82B0-076B-4321-B056-39C1766D1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6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C41-2F1D-4927-A658-97A7F323182F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82B0-076B-4321-B056-39C1766D1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75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C41-2F1D-4927-A658-97A7F323182F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82B0-076B-4321-B056-39C1766D1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11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C41-2F1D-4927-A658-97A7F323182F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82B0-076B-4321-B056-39C1766D1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76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C41-2F1D-4927-A658-97A7F323182F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82B0-076B-4321-B056-39C1766D1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22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C41-2F1D-4927-A658-97A7F323182F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82B0-076B-4321-B056-39C1766D1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08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C41-2F1D-4927-A658-97A7F323182F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82B0-076B-4321-B056-39C1766D1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34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C41-2F1D-4927-A658-97A7F323182F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82B0-076B-4321-B056-39C1766D1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46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C41-2F1D-4927-A658-97A7F323182F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82B0-076B-4321-B056-39C1766D1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07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C41-2F1D-4927-A658-97A7F323182F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82B0-076B-4321-B056-39C1766D1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91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C41-2F1D-4927-A658-97A7F323182F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82B0-076B-4321-B056-39C1766D1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74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B5C41-2F1D-4927-A658-97A7F323182F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82B0-076B-4321-B056-39C1766D1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2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A0F76B-4E01-4216-8251-9A076DA6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Improving LPRPG-P Using Distance-Cost Pairs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275678"/>
            <a:ext cx="1219200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1600" b="1" i="1" dirty="0" smtClean="0"/>
              <a:t>" Searching for Good Solutions in Goal-Dense Search Spaces."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D5156"/>
                </a:solidFill>
                <a:effectLst/>
                <a:cs typeface="Arial" panose="020B0604020202020204" pitchFamily="34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D5156"/>
                </a:solidFill>
                <a:effectLst/>
                <a:cs typeface="Arial" panose="020B0604020202020204" pitchFamily="34" charset="0"/>
              </a:rPr>
              <a:t>A. J.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5F6368"/>
                </a:solidFill>
                <a:effectLst/>
                <a:cs typeface="Arial" panose="020B0604020202020204" pitchFamily="34" charset="0"/>
              </a:rPr>
              <a:t>Coles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D5156"/>
                </a:solidFill>
                <a:effectLst/>
                <a:cs typeface="Arial" panose="020B0604020202020204" pitchFamily="34" charset="0"/>
              </a:rPr>
              <a:t>and A. I.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5F6368"/>
                </a:solidFill>
                <a:effectLst/>
                <a:cs typeface="Arial" panose="020B0604020202020204" pitchFamily="34" charset="0"/>
              </a:rPr>
              <a:t>Coles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D5156"/>
                </a:solidFill>
                <a:effectLst/>
                <a:cs typeface="Arial" panose="020B0604020202020204" pitchFamily="34" charset="0"/>
              </a:rPr>
              <a:t>.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4D5156"/>
                </a:solidFill>
                <a:effectLst/>
                <a:cs typeface="Arial" panose="020B0604020202020204" pitchFamily="34" charset="0"/>
              </a:rPr>
              <a:t>ICAPS 2013.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64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3AF6BE-8FEF-44E0-9BC3-1332148A08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The question on none of your minds</a:t>
            </a:r>
            <a:br>
              <a:rPr lang="en-GB" dirty="0"/>
            </a:br>
            <a:endParaRPr lang="en-GB" sz="2540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CD33EE-0D75-4812-9E22-045C0BB5D1C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605" y="1825625"/>
            <a:ext cx="11356259" cy="4351338"/>
          </a:xfrm>
        </p:spPr>
        <p:txBody>
          <a:bodyPr>
            <a:normAutofit fontScale="925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GB" sz="2700" dirty="0"/>
              <a:t>Why did you not have the distance cost pair 9:2  (meet the hard goals and p0)?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700" dirty="0"/>
              <a:t>Why did you not have the distance cost pair 10:1  (meet the hard goals and p0,p1)?</a:t>
            </a:r>
          </a:p>
          <a:p>
            <a:pPr lvl="1" hangingPunct="0">
              <a:spcBef>
                <a:spcPts val="1286"/>
              </a:spcBef>
              <a:buSzPct val="75000"/>
              <a:buFont typeface="StarSymbol"/>
              <a:buChar char="–"/>
            </a:pPr>
            <a:r>
              <a:rPr lang="en-GB" i="1" dirty="0">
                <a:highlight>
                  <a:scrgbClr r="0" g="0" b="0">
                    <a:alpha val="0"/>
                  </a:scrgbClr>
                </a:highlight>
                <a:latin typeface="Calibri (Body)Sans"/>
              </a:rPr>
              <a:t>Is even better than the 11:1 on the previous </a:t>
            </a:r>
            <a:r>
              <a:rPr lang="en-GB" i="1" dirty="0" smtClean="0">
                <a:highlight>
                  <a:scrgbClr r="0" g="0" b="0">
                    <a:alpha val="0"/>
                  </a:scrgbClr>
                </a:highlight>
                <a:latin typeface="Calibri (Body)Sans"/>
              </a:rPr>
              <a:t>slide</a:t>
            </a:r>
          </a:p>
          <a:p>
            <a:pPr marL="457200" lvl="1" indent="0" hangingPunct="0">
              <a:spcBef>
                <a:spcPts val="1286"/>
              </a:spcBef>
              <a:buSzPct val="75000"/>
              <a:buNone/>
            </a:pPr>
            <a:endParaRPr lang="en-GB" sz="1100" dirty="0"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Answer: trying </a:t>
            </a:r>
            <a:r>
              <a:rPr lang="en-GB" b="1" dirty="0"/>
              <a:t>all combinations of preferences</a:t>
            </a:r>
            <a:r>
              <a:rPr lang="en-GB" dirty="0"/>
              <a:t> would give many more distance-cost pairs, but take ages.  Compromise: use a greedy algorithm</a:t>
            </a:r>
            <a:r>
              <a:rPr lang="en-GB" dirty="0" smtClean="0"/>
              <a:t>.</a:t>
            </a:r>
            <a:r>
              <a:rPr lang="en-GB" dirty="0"/>
              <a:t>  </a:t>
            </a:r>
            <a:r>
              <a:rPr lang="en-GB" dirty="0" smtClean="0"/>
              <a:t>Start with just the hard goals and then add preferences one at a time: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GB" b="1" i="1" dirty="0" smtClean="0"/>
              <a:t>Greedy by length</a:t>
            </a:r>
            <a:r>
              <a:rPr lang="en-GB" dirty="0" smtClean="0"/>
              <a:t>: add the preference that requires the fewest actions to be added to the relaxed plan in order to satisfy it (minimise distance to go);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GB" b="1" i="1" dirty="0" smtClean="0"/>
              <a:t>Greedy by cost</a:t>
            </a:r>
            <a:r>
              <a:rPr lang="en-GB" dirty="0" smtClean="0"/>
              <a:t>: add the preference that reduces the cost of the resulting relaxed plan by the most (i.e. the most expensive one that is still violated).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40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3AF6BE-8FEF-44E0-9BC3-1332148A08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 smtClean="0"/>
              <a:t>How do we use these?</a:t>
            </a:r>
            <a:endParaRPr lang="en-GB" sz="2540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CD33EE-0D75-4812-9E22-045C0BB5D1C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GB" dirty="0" smtClean="0"/>
              <a:t>Now we have a trade-off in search: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GB" dirty="0" smtClean="0"/>
              <a:t>Want to explore good states that are close to satisfying all the preferences (high distance, low cost);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GB" dirty="0" smtClean="0"/>
              <a:t>But also prioritise reaching better states quickly (low distance, high-</a:t>
            </a:r>
            <a:r>
              <a:rPr lang="en-GB" dirty="0" err="1" smtClean="0"/>
              <a:t>er</a:t>
            </a:r>
            <a:r>
              <a:rPr lang="en-GB" dirty="0" smtClean="0"/>
              <a:t> cost).</a:t>
            </a:r>
            <a:endParaRPr lang="en-GB" dirty="0"/>
          </a:p>
          <a:p>
            <a:pPr lvl="0">
              <a:buSzPct val="45000"/>
              <a:buFont typeface="StarSymbol"/>
              <a:buChar char="●"/>
            </a:pPr>
            <a:r>
              <a:rPr lang="en-GB" dirty="0" smtClean="0"/>
              <a:t>Solution, dual open-list search: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GB" dirty="0" smtClean="0"/>
              <a:t>One open-list sorted by h(all) the length of the relaxed plan to satisfy all preferences;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GB" dirty="0" smtClean="0"/>
              <a:t>One open-list sorted by h(&lt;C) the shortest distance from a distance cost pair which has a cost less than the cost of the current solution (C*) – g(s).</a:t>
            </a:r>
          </a:p>
          <a:p>
            <a:pPr>
              <a:buSzPct val="45000"/>
              <a:buFont typeface="StarSymbol"/>
              <a:buChar char="●"/>
            </a:pPr>
            <a:r>
              <a:rPr lang="en-GB" dirty="0" smtClean="0"/>
              <a:t>Search in alternation putting new states on both open-lists.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12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TextShape 1"/>
          <p:cNvSpPr txBox="1"/>
          <p:nvPr/>
        </p:nvSpPr>
        <p:spPr>
          <a:xfrm>
            <a:off x="151940" y="380461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992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Temporal Preferences: an Advert</a:t>
            </a:r>
          </a:p>
        </p:txBody>
      </p:sp>
      <p:sp>
        <p:nvSpPr>
          <p:cNvPr id="646" name="TextShape 2"/>
          <p:cNvSpPr txBox="1"/>
          <p:nvPr/>
        </p:nvSpPr>
        <p:spPr>
          <a:xfrm>
            <a:off x="726975" y="1644163"/>
            <a:ext cx="8229627" cy="45261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Maybe you need this expressivity:</a:t>
            </a: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(within 20 p)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(always-within 10 q r)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(hold-after 10 s)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(hold-during 10 20 t)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OPTIC supports these </a:t>
            </a:r>
            <a:r>
              <a:rPr lang="en-GB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.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6275678"/>
            <a:ext cx="1219200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600" b="1" i="1" dirty="0"/>
              <a:t>"Temporal Planning with Preferences and Time-Dependent Continuous Costs." </a:t>
            </a:r>
            <a:r>
              <a:rPr lang="en-US" altLang="en-US" sz="1600" i="1" dirty="0"/>
              <a:t>J. Benton, A. J. Coles and A. I. Coles. </a:t>
            </a:r>
            <a:r>
              <a:rPr lang="en-US" altLang="en-US" sz="1600" i="1" dirty="0" smtClean="0"/>
              <a:t>ICAPS 2012.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765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8A35F0-1A91-4831-8577-700EB7AE24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Distance to go, cost to go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C3AAE15-7F9F-451F-B454-B95138D983E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71703" y="1825625"/>
            <a:ext cx="4049660" cy="4659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299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433A8-5EBD-4681-80AF-49B218A8486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Distance to go, cost to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47A7D1-3B47-41A1-9800-B17D0CE933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487619" y="1604842"/>
            <a:ext cx="3722748" cy="4926868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In theory, what is the 'distance to go'?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(i.e. minimum number of actions to call something a goal state)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4B9EAD1-CBF8-45AE-BF16-D7FC965C094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76691" y="1665585"/>
            <a:ext cx="4049660" cy="4659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195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3374C1-6B3F-4FDD-BAFF-3412F6C665C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Distance to go, cost to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384DA7C-1466-4157-B50B-A5A8747F9D2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487619" y="1604842"/>
            <a:ext cx="3722748" cy="4926868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In theory, what is the cost to go for this state?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(Equivalent to asking 'which forgo actions </a:t>
            </a:r>
            <a:r>
              <a:rPr lang="en-GB" i="1"/>
              <a:t>must</a:t>
            </a:r>
            <a:r>
              <a:rPr lang="en-GB"/>
              <a:t> be applied?')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A8C239F-D312-4F9E-9415-C2C0FCB820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76691" y="1665585"/>
            <a:ext cx="4049660" cy="4659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375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745F30-2EFB-4CE8-B3C8-081411E164D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Distance to go, cost to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62CD4E-A5BA-4C2D-BF31-BDBEFC9706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80739" y="1604841"/>
            <a:ext cx="8229627" cy="4600283"/>
          </a:xfrm>
        </p:spPr>
        <p:txBody>
          <a:bodyPr>
            <a:normAutofit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d(S) = 0 → by calling this a goal state right now, and applying no more actions</a:t>
            </a:r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c(S) = 0 → by applying actions to meet all the goals, so paying no preference costs</a:t>
            </a:r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What we want: </a:t>
            </a:r>
            <a:r>
              <a:rPr lang="en-GB" b="1"/>
              <a:t>distance--cost pairs:</a:t>
            </a:r>
          </a:p>
          <a:p>
            <a:pPr lvl="1" hangingPunct="0">
              <a:spcBef>
                <a:spcPts val="1286"/>
              </a:spcBef>
              <a:buSzPct val="75000"/>
              <a:buFont typeface="StarSymbol"/>
              <a:buChar char="–"/>
            </a:pPr>
            <a:r>
              <a:rPr lang="en-GB" sz="2903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4 actions will get down to cost 20</a:t>
            </a:r>
          </a:p>
          <a:p>
            <a:pPr lvl="1" hangingPunct="0">
              <a:spcBef>
                <a:spcPts val="1286"/>
              </a:spcBef>
              <a:buSzPct val="75000"/>
              <a:buFont typeface="StarSymbol"/>
              <a:buChar char="–"/>
            </a:pPr>
            <a:r>
              <a:rPr lang="en-GB" sz="2903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8 actions will get down to cost 10</a:t>
            </a:r>
          </a:p>
          <a:p>
            <a:pPr lvl="1" hangingPunct="0">
              <a:spcBef>
                <a:spcPts val="1286"/>
              </a:spcBef>
              <a:buSzPct val="75000"/>
              <a:buFont typeface="StarSymbol"/>
              <a:buChar char="–"/>
            </a:pPr>
            <a:r>
              <a:rPr lang="en-GB" sz="2903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10 actions will get down to cost 7...</a:t>
            </a:r>
          </a:p>
        </p:txBody>
      </p:sp>
    </p:spTree>
    <p:extLst>
      <p:ext uri="{BB962C8B-B14F-4D97-AF65-F5344CB8AC3E}">
        <p14:creationId xmlns:p14="http://schemas.microsoft.com/office/powerpoint/2010/main" val="383685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C6F73D-6668-4FC2-9569-28DFD8FBA6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pPr lvl="0"/>
            <a:r>
              <a:rPr lang="en-GB"/>
              <a:t>Building block: the relaxed plan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xmlns="" id="{9C398827-A174-4422-8CD6-E855BE2CE6DA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80414" y="1758010"/>
            <a:ext cx="8229627" cy="3670820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69807CF7-1A0B-44E7-8B7B-70B6B6A4B68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980739" y="905949"/>
            <a:ext cx="8229627" cy="5375270"/>
          </a:xfrm>
        </p:spPr>
        <p:txBody>
          <a:bodyPr anchor="ctr">
            <a:normAutofit fontScale="92500" lnSpcReduction="20000"/>
          </a:bodyPr>
          <a:lstStyle/>
          <a:p>
            <a:pPr lvl="0" algn="ctr"/>
            <a:endParaRPr lang="en-GB"/>
          </a:p>
          <a:p>
            <a:pPr lvl="0" algn="ctr"/>
            <a:endParaRPr lang="en-GB"/>
          </a:p>
          <a:p>
            <a:pPr lvl="0" algn="ctr"/>
            <a:endParaRPr lang="en-GB"/>
          </a:p>
          <a:p>
            <a:pPr lvl="0" algn="ctr"/>
            <a:endParaRPr lang="en-GB"/>
          </a:p>
          <a:p>
            <a:pPr lvl="0" algn="ctr"/>
            <a:endParaRPr lang="en-GB"/>
          </a:p>
          <a:p>
            <a:pPr lvl="0" algn="ctr"/>
            <a:endParaRPr lang="en-GB"/>
          </a:p>
          <a:p>
            <a:pPr lvl="0" algn="ctr"/>
            <a:endParaRPr lang="en-GB"/>
          </a:p>
          <a:p>
            <a:pPr lvl="0" algn="ctr"/>
            <a:endParaRPr lang="en-GB"/>
          </a:p>
          <a:p>
            <a:pPr lvl="0" algn="ctr"/>
            <a:endParaRPr lang="en-GB"/>
          </a:p>
          <a:p>
            <a:pPr lvl="0" algn="ctr"/>
            <a:endParaRPr lang="en-GB"/>
          </a:p>
          <a:p>
            <a:pPr lvl="0" algn="ctr"/>
            <a:endParaRPr lang="en-GB"/>
          </a:p>
          <a:p>
            <a:pPr lvl="0" algn="ctr"/>
            <a:endParaRPr lang="en-GB"/>
          </a:p>
          <a:p>
            <a:pPr lvl="0" algn="ctr"/>
            <a:r>
              <a:rPr lang="en-GB"/>
              <a:t>Start by pretending all goals are hard goals</a:t>
            </a:r>
          </a:p>
        </p:txBody>
      </p:sp>
    </p:spTree>
    <p:extLst>
      <p:ext uri="{BB962C8B-B14F-4D97-AF65-F5344CB8AC3E}">
        <p14:creationId xmlns:p14="http://schemas.microsoft.com/office/powerpoint/2010/main" val="17319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AF76F7-8C22-4A17-B29F-CB84B1CF39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What are these actions for?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E74663-F772-41B7-BA72-3C8E11BB29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100000"/>
              <a:buAutoNum type="arabicParenR"/>
            </a:pPr>
            <a:r>
              <a:rPr lang="en-GB" dirty="0"/>
              <a:t> To meet the actual hard goals (if any)</a:t>
            </a:r>
          </a:p>
          <a:p>
            <a:pPr lvl="0">
              <a:buSzPct val="100000"/>
              <a:buAutoNum type="arabicParenR"/>
            </a:pPr>
            <a:r>
              <a:rPr lang="en-GB" dirty="0"/>
              <a:t> To meet some preference</a:t>
            </a:r>
          </a:p>
          <a:p>
            <a:pPr lvl="0">
              <a:buSzPct val="100000"/>
              <a:buAutoNum type="arabicParenR"/>
            </a:pPr>
            <a:endParaRPr lang="en-GB" dirty="0"/>
          </a:p>
          <a:p>
            <a:pPr lvl="0">
              <a:buSzPct val="100000"/>
              <a:buAutoNum type="arabicParenR"/>
            </a:pPr>
            <a:r>
              <a:rPr lang="en-GB" dirty="0"/>
              <a:t>Record this when building the relaxed plan.</a:t>
            </a:r>
          </a:p>
        </p:txBody>
      </p:sp>
    </p:spTree>
    <p:extLst>
      <p:ext uri="{BB962C8B-B14F-4D97-AF65-F5344CB8AC3E}">
        <p14:creationId xmlns:p14="http://schemas.microsoft.com/office/powerpoint/2010/main" val="23776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47ACB8-94DD-4730-BB81-476EFB7340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Annotations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5DFA16-A0E8-4CE9-AB6F-4F4125E735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6057" y="5493495"/>
            <a:ext cx="8229627" cy="3977484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'Colour code' with the reason each action is in the plan (H = hard goals)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F13C201-78CB-44B6-82F3-6C25E578309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0060" y="1175708"/>
            <a:ext cx="8521268" cy="4128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123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98E474-D2D0-45E9-B346-D885C28274C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sz="3447"/>
              <a:t>Distance-cost pairs for previous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81C622-0FB8-4C10-892F-6FA9DE6E76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5 actions = cost 3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7 actions = cost 2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11 actions = cost 1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12 actions = cost 0</a:t>
            </a:r>
          </a:p>
        </p:txBody>
      </p:sp>
    </p:spTree>
    <p:extLst>
      <p:ext uri="{BB962C8B-B14F-4D97-AF65-F5344CB8AC3E}">
        <p14:creationId xmlns:p14="http://schemas.microsoft.com/office/powerpoint/2010/main" val="80528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Microsoft Office PowerPoint</Application>
  <PresentationFormat>Widescreen</PresentationFormat>
  <Paragraphs>79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(Body)Sans</vt:lpstr>
      <vt:lpstr>Calibri Light</vt:lpstr>
      <vt:lpstr>Courier 10 Pitch</vt:lpstr>
      <vt:lpstr>Liberation Sans</vt:lpstr>
      <vt:lpstr>StarSymbol</vt:lpstr>
      <vt:lpstr>Wingdings</vt:lpstr>
      <vt:lpstr>Office Theme</vt:lpstr>
      <vt:lpstr>Improving LPRPG-P Using Distance-Cost Pairs</vt:lpstr>
      <vt:lpstr>Distance to go, cost to go</vt:lpstr>
      <vt:lpstr>Distance to go, cost to go</vt:lpstr>
      <vt:lpstr>Distance to go, cost to go</vt:lpstr>
      <vt:lpstr>Distance to go, cost to go</vt:lpstr>
      <vt:lpstr>Building block: the relaxed plan</vt:lpstr>
      <vt:lpstr>What are these actions for?</vt:lpstr>
      <vt:lpstr>Annotations</vt:lpstr>
      <vt:lpstr>Distance-cost pairs for previous slide</vt:lpstr>
      <vt:lpstr>The question on none of your minds </vt:lpstr>
      <vt:lpstr>How do we use these?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2</cp:revision>
  <dcterms:created xsi:type="dcterms:W3CDTF">2020-10-01T14:44:28Z</dcterms:created>
  <dcterms:modified xsi:type="dcterms:W3CDTF">2020-10-01T14:45:03Z</dcterms:modified>
</cp:coreProperties>
</file>