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3438188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F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3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1FBB05-0191-47C9-993E-46972BBEEEC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88DFD-9E92-4B96-9D92-1A61E9846CF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C02B8-249E-41BE-AF96-F9472B705EF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4D0AB-61EB-4098-97EA-90336A3E8E4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1BD568C-E207-451C-8556-DE357570486F}" type="slidenum"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55740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0FBB92-7729-41AD-9274-C92F71B32F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6BAFAD-4DA2-4B00-B810-0084DFA43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CAC3963-4F98-43A1-BF32-0F111D54138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02C9A-5C19-44FE-9C5E-FD8C88D703A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6E58F-906B-4BFE-B480-909F88A3B3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0EA42-3D6D-4579-87FF-3F2B6FAEE3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D4E3531-AAC9-4052-92A8-E543849A290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84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GB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E8518-2082-4807-911B-FA19360793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09D744-8065-432B-8457-A17BA35FB366}" type="slidenum">
              <a:t>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1C54F-4243-4078-862D-5E79390F33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72B0C-A577-431F-91AB-D2F49784CD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8BBA0-0F91-482B-99F3-DAE466C092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51E2326-EEE3-40FA-9BE0-1C9D97AD6AAF}" type="slidenum">
              <a:t>10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875A8B-C206-4851-B7D1-BCFD6F79B7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70D996-4ED2-4879-872B-64B27C34FB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1EC9C-6B65-4F8D-8399-F63F48709B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EDE6A2-1B2E-4F48-9D78-BF5DEA564879}" type="slidenum">
              <a:t>11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E58552-2B65-4111-B2A8-21E0A0D5FE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43BBDE-5799-4BEF-8925-FA669316BD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BFAE-2558-4C68-8A0B-4E59F55096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4113671-C3E5-41DE-A30F-BEB54095FA55}" type="slidenum">
              <a:t>12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75D9C4-D9CA-4C8B-95E6-EBFC7E5B72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488C04-A996-480B-807E-FAEFFA6326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498F-32B3-4480-8CCE-4069F034F2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3093E71-6114-4DE5-BBA6-32F549DF866C}" type="slidenum">
              <a:t>13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EA445-C3DA-43F3-9DDA-90953192B8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7F6A33-5263-4706-A377-40A20B2D17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0BDC9-0E41-4046-BD4A-E6FF2AA665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ADD798-80E8-41C7-9E21-5B2373BCBB66}" type="slidenum">
              <a:t>14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8E27CB-3DD9-4A9C-A199-A6B342636A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F9955B-B579-4B55-9337-39688D8731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9FD65-59E3-4F94-B714-2201C305FB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FFB2C2-BF02-4795-8D95-F274139D4ECA}" type="slidenum">
              <a:t>15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98E893-639B-4CF2-B2F2-1E24028868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E1A58E-69A1-40AA-ACC2-5D8D2C31C8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A1ABE-CBAB-456C-886E-012D972D41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660507E-84E0-4B0F-A88D-F75583D477AD}" type="slidenum">
              <a:t>16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EDFF0A-FD93-4FA2-A233-739ACE7DFD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9D23F0-E1F8-460B-A7F4-676CC98030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0AF88-12F8-41F5-BA8D-A7BD7DF510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31342BF-BB30-4178-B0D9-B2D81E85817E}" type="slidenum">
              <a:t>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7EBE95-3931-4041-B5B1-D78B7A6DAC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92A619-552D-487F-9555-19F34A33AA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07BE1-4024-4833-BEF2-395022DDC9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BAE3B3-B245-4EC0-ADDE-5E1956E43FF6}" type="slidenum">
              <a:t>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2648AB-767D-4E3E-A0C8-B4F2A4DD6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F16CE5-B258-48BB-BB5B-184705ED32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450FF-CA29-44F8-AAE9-4D4E489EE1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FB92418-0F9B-42BF-8307-3CBE350305EF}" type="slidenum">
              <a:t>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88C1E-4845-48CF-B693-B3F1814775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25729D-5E2C-4A5E-A322-47B60A1ABE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B8BAD-6F9F-4ADF-91B4-63CFB8198A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5354EC4-E9F3-4E59-A2CB-3926B0A4DB7B}" type="slidenum">
              <a:t>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403A45-91C4-4AB3-91F2-A87EE7352A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D2F459-892C-4217-BC65-BE2B919DF1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16C6A-BAC9-47F3-A307-0506C9933B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0F18E0-17E2-4A70-86BD-2C5F7FE91305}" type="slidenum">
              <a:t>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F6F4C-F36C-403E-BF93-F80D2D13C6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8BAA6-11C8-4F29-A608-6630F0D2C2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EF0B7-0D79-4B08-9FB9-995E60D75C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E434A64-E5A6-41E8-8058-5C66EB47D700}" type="slidenum">
              <a:t>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78B8B9-463F-42CE-8462-94BEEF1E4F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4AEA5B-2485-423A-8DF6-5B5C79470B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C0BB1-E612-4EFA-B46A-01A263A91E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8037CCE-4FCB-4D9A-8BC0-FCF4EB76ABC0}" type="slidenum">
              <a:t>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43E7A-7372-4EA9-92C3-CD975F70AB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9DE348-8B29-4446-8CE0-7BC51D0F2D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39A09-B07F-4603-84DD-F2E2356796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05FC120-DD2A-4098-ABF6-3ABAD99CFE78}" type="slidenum">
              <a:t>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862888-F628-46C7-97F4-483FE9A5C5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E70531-087B-40C4-8273-C82DD8F38C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301A-ABEE-4E43-A4EA-4FB88995D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75" y="1236663"/>
            <a:ext cx="10079038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A7948-FEAB-4AC2-9909-7E61038C4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75" y="3970338"/>
            <a:ext cx="10079038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D63E-C734-4676-866D-FAB0C905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41813-E4BF-46E7-8E5A-59FEB4DD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27C8F-06A1-4767-A556-A19F19FD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514A59-6A0B-4E2D-88E8-4312FF6195D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13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A781-0898-4F4F-A4AF-F9F2FCD5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006EC-7EF2-4EDF-916E-B34386EC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30AC-8EC9-42C4-9CE6-60D8BCD9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D41B-9766-47B8-9FE6-B3873317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90D01-CA16-406E-8083-C51B8813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8BDE05-DA79-40AA-92CD-DDEACAFDC1F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80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9CA83-1BFF-49DA-B8D0-36849900A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44075" y="301625"/>
            <a:ext cx="3022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DA2A0-89F4-43B7-88C9-E1789C99D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1513" y="301625"/>
            <a:ext cx="892016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99E7-E0ED-4E0B-BF1E-A5DC3E28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ACBF-63D0-4533-B4D1-2DCC04A4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CBA25-FD7D-4B44-B8B3-D32B974B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E17327-8D65-46AC-8EAC-9BF3778D354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2538-12B6-4DB0-A4CD-EF9B20CDB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75" y="1236663"/>
            <a:ext cx="10079038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7C8AD-DCBD-479C-A67A-38F8AFB83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75" y="3970338"/>
            <a:ext cx="10079038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BFDE-B189-43B8-A7BD-866C9B18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FF57D-E13A-4831-82BC-4D1C29AE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BEB7-C4C0-4E2C-9CB9-6692F02C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F5A6D3-FE45-45B0-9BEC-1552D8B200C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839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0CF8-EE45-4FFA-A8E8-544DC8F4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BD25-5C4F-420E-BFC4-4E2AC5F88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E697-8C4F-4165-B52D-BDC1B359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07D31-4844-4A5A-901A-E9D71D9A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053B-13B5-4BD9-82D2-11CC463A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2D7BE3-46A8-4A01-949B-7D6951417BE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048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6979-B8B6-42A1-BEC7-7BC1FC56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1884363"/>
            <a:ext cx="11590338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8968-2091-4E5F-8999-C49DB88F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5059363"/>
            <a:ext cx="11590338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E9B24-8018-47D4-864D-CBB971E0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CFEE-8E84-41B3-88B5-BD7F4BF7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8D25-7267-4AA9-BAE0-092499BF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2F2F97-3FF6-4078-9A3F-FFFF30268FD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214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0F2F-4092-4A70-AAA4-AEC87D6C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C94B0-6B31-4E27-92B8-29DD366BD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513" y="1768475"/>
            <a:ext cx="59705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FB77-85BF-4DC6-851A-EFE3B612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500" y="1768475"/>
            <a:ext cx="59721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CE8F-902F-422E-A4A8-7200F0D0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CF31D-2265-4AE6-AC22-056338CC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CC37B-9D0B-4066-AEE7-AF42E000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719924-0E54-4E6E-9D1B-9A2BC603C3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1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EA0A-1D4D-4D6E-B248-B0C015E7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403225"/>
            <a:ext cx="115903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57D46-F62E-4D9A-BF1F-91BCBF61E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3" y="1852613"/>
            <a:ext cx="5684837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7AA48-6BBB-4397-91A0-180C0F26E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513" y="2760663"/>
            <a:ext cx="5684837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E4C75-2104-4B5D-8A74-5C29BBEBD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2438" y="1852613"/>
            <a:ext cx="57134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3618A-656C-43C9-8F65-8AE36CD29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2438" y="2760663"/>
            <a:ext cx="57134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60D79-D800-434F-B279-9303AA8E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46C83-1A73-4348-B395-60418D18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61423-8BE0-4712-8FF9-4AB912EC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B8AA06-EA03-4AB9-8E58-765DF4AD033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D6A9-65F0-4619-990E-22B43BB4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1DEB-650F-4972-A371-45127294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18986-94DE-42DD-912F-E232A82A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77D74-FCA4-4D33-AB2A-D3700D62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B7124C-A4C6-47D8-91E4-2EF2F5E0C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37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93B52-6EA8-4513-857E-C2F3FB70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B123B-FC92-470D-90D3-1C08AD7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8684E-7185-4928-B85A-3EE2250C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8D7F4E-3A99-466B-94F3-762D56A5CC2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708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0A6D-526D-46FD-903E-E6599AFE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3875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F78D-26C8-405B-8F25-4C15B3430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413" y="1089025"/>
            <a:ext cx="6802437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121C7-6755-4F53-8617-1187A783E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3875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386F6-8CFD-4599-9ECF-34D53D2C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C5880-9962-424E-96A9-95D88B82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8FD28-6E5F-49AE-A1CD-5FAD1198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8D9B93-CD45-474A-A6EF-F222AA2951B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2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4858-791A-41D4-A0C3-F56F1B7C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8082-CC6D-4EFD-8617-49D9DA44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2946-11FA-40A0-B549-E746FD60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189C-6239-496A-82CA-6B4F06EF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54755-2F64-431B-82E4-988ADB02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1654A-EC11-4CF7-9326-38397569B5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12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F55C-9D89-4C56-8FA9-C1AA681B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3875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19945-ED84-4149-BEEF-5DE086CCB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413" y="1089025"/>
            <a:ext cx="6802437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FF8E7-9605-4EE4-97F8-8F58E621E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3875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D0516-C7C7-4395-A633-276A4B1B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D9707-FA7C-4C03-9718-778B25EF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A4BD-7341-4955-A550-6A298C8A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374B6-EDE2-4792-97F5-B8CD5D4E85F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946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CCAD-43C6-42F9-A649-38A252A7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CC04E-BBA1-4760-9524-87FB87D23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31101-DB24-42B4-98D0-28563050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77DF9-8F72-4DBE-B94F-0EF3DECA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3EF4F-FF80-4955-9FD8-B410AF6F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44FD94-4FF2-4C3C-B135-A739F04C35F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86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2A9EB-3F4D-42F9-831D-0EAC3FA82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44075" y="1768475"/>
            <a:ext cx="3022600" cy="438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36070-5DC2-46EC-AA75-45338221C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1513" y="1768475"/>
            <a:ext cx="8920162" cy="438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ED236-DD10-48A1-8CB8-38245DDA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C5D6-E8B0-4233-984A-8C4FAD1F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B8C2-F027-4699-B555-9FC2B76E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767F8E-4EFE-4EA3-9C52-89D2ED0EB57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56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3198-80F3-4FD4-BA69-961099D3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1884363"/>
            <a:ext cx="11590338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F6FFC-AF6A-4F86-80DB-A351926BE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5059363"/>
            <a:ext cx="11590338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16CCB-F385-45AC-9C7B-A2A88ACA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85CF-49DB-4257-8DA2-51D00413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1C01-2F5B-4C37-882A-A1BF5E6E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55B5A2-835A-40E8-A2ED-61567787740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6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9142-582D-4FFE-80C3-B8A8D709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F0C6-0244-468D-9F66-0A0047DD9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513" y="1768475"/>
            <a:ext cx="5835650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D2A97-7A47-4291-9961-28D20592F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9563" y="1768475"/>
            <a:ext cx="583723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A6721-7902-4C60-9991-75146690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8D087-AB32-4C90-BE71-71065FCA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186D1-D886-4C6D-922E-45158355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A37B3D-13EB-4B1C-B0B4-CE8FD21B48C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0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C792-144E-456D-89B0-57A64047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403225"/>
            <a:ext cx="115903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B4EB6-2237-4258-84E0-858FA0C3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3" y="1852613"/>
            <a:ext cx="5684837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57099-707A-4B1B-8C8A-9032CC757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513" y="2760663"/>
            <a:ext cx="5684837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29C6F-AF6B-44F0-BBDC-E6A0E2C94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2438" y="1852613"/>
            <a:ext cx="57134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04984-0794-4D58-AF59-34276849D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2438" y="2760663"/>
            <a:ext cx="57134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D23B6-36BA-4ED6-8512-20AA8B0A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E1C27-FAEF-438F-AAC2-D356DCDD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71DF4-18BD-4D5C-8864-C73D14C0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6D63EF-9AC9-4B21-8F17-9FBC975B8F9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9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B7DF-9023-4B28-84D9-655C9E4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A90CD-193D-43D8-AC75-C5622A1B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E4C01-E07B-47F5-A3A0-B08A6E95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2A7C2-F97E-4581-A41E-4279A7C7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372DB2-01E5-4B14-A8FF-23F577E53C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07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077FB-3FBC-41BE-8F71-B7246B54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A1C1F-9EF2-4F96-90E0-07FE76B2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646E7-3F33-46E8-85AC-D27255DE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BDD5D2-EFAC-49E3-8241-B6C3FC6A735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1149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F114-BA45-41CD-B789-4B79938F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3875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65BD-0899-41EA-B356-D045388B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413" y="1089025"/>
            <a:ext cx="6802437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F1EDA-92D7-4645-B800-D27632E53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3875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6CF97-43D8-48AC-BA39-4552AB42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753C7-B602-471E-BA34-1117E5DA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4A882-9CC9-4C7A-8577-E84F0CD5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8EA20B-B76A-497E-92F3-ECCAECF2D7A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60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347-075A-4FF7-8F81-F5A2CDCC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3875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6FC54-2450-438C-B53A-2D5430B61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413" y="1089025"/>
            <a:ext cx="6802437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35AB2-0705-4634-8746-6CFA78169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3875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DD886-F38E-4AAF-864D-433E44F9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84BDD-BB54-450E-BFCA-0F6B730B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91E3D-14E5-4ED1-A840-787B433D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090DDA-E9D0-4BEB-93D2-BD58747AA46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5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3A952-A38C-45E4-83F8-E0142FC1EC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760" y="301320"/>
            <a:ext cx="12094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E973-82D3-4963-B1F1-CF558873B6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1760" y="1769040"/>
            <a:ext cx="11825639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7632-A103-411D-97B8-7150148D467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71760" y="6887160"/>
            <a:ext cx="3130919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6D7DA-6646-4899-8A34-A91EA1A1FA8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595760" y="6887160"/>
            <a:ext cx="425952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282A4-9606-426A-BAC3-B86A67924F6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635040" y="6887160"/>
            <a:ext cx="3130919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AAA067B-A536-4A4B-82A6-323413F010E6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GB" sz="3200" b="0" i="0" u="none" strike="noStrike" kern="1200">
          <a:ln>
            <a:noFill/>
          </a:ln>
          <a:latin typeface="Arial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6304C-C0D4-403C-AA24-B4E905A6C3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7640" y="2033280"/>
            <a:ext cx="11421000" cy="1912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 anchorCtr="1" compatLnSpc="1"/>
          <a:lstStyle/>
          <a:p>
            <a:endParaRPr lang="en-GB"/>
          </a:p>
        </p:txBody>
      </p:sp>
      <p:sp>
        <p:nvSpPr>
          <p:cNvPr id="3" name="Subtitle Placeholder 2">
            <a:extLst>
              <a:ext uri="{FF2B5EF4-FFF2-40B4-BE49-F238E27FC236}">
                <a16:creationId xmlns:a16="http://schemas.microsoft.com/office/drawing/2014/main" id="{329E49DF-8709-44FF-B554-94FFB3DB6195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2015640" y="4284000"/>
            <a:ext cx="9405360" cy="193031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 compatLnSpc="1">
            <a:noAutofit/>
          </a:bodyPr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F7FE-BDBC-4BFF-858E-B28A5FB8DE6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71760" y="6882480"/>
            <a:ext cx="313308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215640" marR="0" lvl="0" indent="-215640" rtl="0" hangingPunct="0">
              <a:lnSpc>
                <a:spcPct val="100000"/>
              </a:lnSpc>
              <a:buNone/>
              <a:tabLst/>
              <a:defRPr lang="en-GB" sz="1200" kern="1200"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D3E4D-61C1-4CE6-A8D8-694DB8A7C3A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590720" y="6887520"/>
            <a:ext cx="4253400" cy="501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215640" marR="0" lvl="0" indent="-215640" algn="ctr" rtl="0" hangingPunct="0">
              <a:lnSpc>
                <a:spcPct val="100000"/>
              </a:lnSpc>
              <a:buNone/>
              <a:tabLst/>
              <a:defRPr lang="en-GB" sz="1200" kern="1200"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A9088-F048-4CB9-9C15-D85F46B4C3D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630000" y="6882480"/>
            <a:ext cx="313380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215640" marR="0" lvl="0" indent="-215640" algn="r" rtl="0" hangingPunct="0">
              <a:lnSpc>
                <a:spcPct val="100000"/>
              </a:lnSpc>
              <a:buNone/>
              <a:tabLst/>
              <a:defRPr lang="en-GB" sz="1200" kern="1200"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C6DEA6E-D80A-4A96-B299-28175C4DE84C}" type="slidenum"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1ACCEB-D9A2-419B-AD36-64F69BE0B6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1760" y="1768680"/>
            <a:ext cx="1209456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en-GB" sz="6960" b="0" i="0" u="none" strike="noStrike" kern="1200" cap="none" baseline="0">
          <a:ln>
            <a:noFill/>
          </a:ln>
          <a:solidFill>
            <a:srgbClr val="DFDEF6"/>
          </a:solidFill>
          <a:effectLst>
            <a:outerShdw dist="17961" dir="2700000">
              <a:scrgbClr r="0" g="0" b="0"/>
            </a:outerShdw>
          </a:effectLst>
          <a:highlight>
            <a:scrgbClr r="0" g="0" b="0">
              <a:alpha val="0"/>
            </a:scrgbClr>
          </a:highlight>
          <a:latin typeface="Arial" pitchFamily="2"/>
        </a:defRPr>
      </a:lvl1pPr>
    </p:titleStyle>
    <p:bodyStyle>
      <a:lvl1pPr marL="377280" marR="0" indent="-377280" algn="ctr" rtl="0" hangingPunct="1">
        <a:lnSpc>
          <a:spcPct val="100000"/>
        </a:lnSpc>
        <a:spcBef>
          <a:spcPts val="879"/>
        </a:spcBef>
        <a:spcAft>
          <a:spcPts val="0"/>
        </a:spcAft>
        <a:tabLst>
          <a:tab pos="377280" algn="l"/>
          <a:tab pos="483480" algn="l"/>
          <a:tab pos="932760" algn="l"/>
          <a:tab pos="1382040" algn="l"/>
          <a:tab pos="1831320" algn="l"/>
          <a:tab pos="2280600" algn="l"/>
          <a:tab pos="2729880" algn="l"/>
          <a:tab pos="3179160" algn="l"/>
          <a:tab pos="3628439" algn="l"/>
          <a:tab pos="4077720" algn="l"/>
          <a:tab pos="4526999" algn="l"/>
          <a:tab pos="4975920" algn="l"/>
          <a:tab pos="5425200" algn="l"/>
          <a:tab pos="5874480" algn="l"/>
          <a:tab pos="6323760" algn="l"/>
          <a:tab pos="6773039" algn="l"/>
          <a:tab pos="7222320" algn="l"/>
          <a:tab pos="7671599" algn="l"/>
          <a:tab pos="8120880" algn="l"/>
          <a:tab pos="8570160" algn="l"/>
          <a:tab pos="9019440" algn="l"/>
        </a:tabLst>
        <a:defRPr lang="en-GB" sz="3530" b="0" i="0" u="none" strike="noStrike" kern="1200" cap="none" baseline="0">
          <a:ln>
            <a:noFill/>
          </a:ln>
          <a:solidFill>
            <a:srgbClr val="FFFFFF"/>
          </a:solidFill>
          <a:effectLst>
            <a:outerShdw dist="17961" dir="2700000">
              <a:scrgbClr r="0" g="0" b="0"/>
            </a:outerShdw>
          </a:effectLst>
          <a:highlight>
            <a:scrgbClr r="0" g="0" b="0">
              <a:alpha val="0"/>
            </a:scrgbClr>
          </a:highlight>
          <a:latin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wL1A25tjYo?list=PLj-ZdQ5rfSEpnsOfJeG7UfheAuZ42tEOM&amp;t=92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D0FE-6C56-4520-9CC7-3B5860F012D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5640" y="2736000"/>
            <a:ext cx="12094560" cy="1262160"/>
          </a:xfrm>
        </p:spPr>
        <p:txBody>
          <a:bodyPr vert="horz"/>
          <a:lstStyle/>
          <a:p>
            <a:pPr lvl="0"/>
            <a:r>
              <a:rPr lang="en-GB"/>
              <a:t>CRIKEY! 3</a:t>
            </a:r>
            <a:br>
              <a:rPr lang="en-GB"/>
            </a:br>
            <a:r>
              <a:rPr lang="en-GB"/>
              <a:t>Using Simple Temporal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C0B57-2DA5-43C2-AA42-2285E7AF8E57}"/>
              </a:ext>
            </a:extLst>
          </p:cNvPr>
          <p:cNvSpPr txBox="1"/>
          <p:nvPr/>
        </p:nvSpPr>
        <p:spPr>
          <a:xfrm>
            <a:off x="0" y="6696000"/>
            <a:ext cx="13438800" cy="903240"/>
          </a:xfrm>
          <a:prstGeom prst="rect">
            <a:avLst/>
          </a:prstGeom>
          <a:solidFill>
            <a:srgbClr val="FFFBCC"/>
          </a:solidFill>
          <a:ln>
            <a:noFill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0" i="1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"Planning with Problems Requiring Temporal Coordination."</a:t>
            </a:r>
            <a:r>
              <a:rPr lang="en-GB" sz="15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 A. I. Coles, M. Fox, D. Long, and A. J. Smith. AAAI 08.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0" i="1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"Managing concurrency in temporal planning using planner-scheduler interaction."</a:t>
            </a:r>
            <a:r>
              <a:rPr lang="en-GB" sz="15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 A. I. Coles, M. Fox, K. Halsey, D. Long, and A. J. Smith. Artificial Intelligence. 173 (1). 2009.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3E254CE-68E8-40F6-BD3E-0A605BEAC9C2}"/>
              </a:ext>
            </a:extLst>
          </p:cNvPr>
          <p:cNvSpPr/>
          <p:nvPr/>
        </p:nvSpPr>
        <p:spPr>
          <a:xfrm>
            <a:off x="4799160" y="536400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1ED8FB-2F69-4CDB-A792-47C8D19171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GB"/>
              <a:t>Earliest Possible Times?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9010340-693D-49C3-B951-885AE3BA5A0E}"/>
              </a:ext>
            </a:extLst>
          </p:cNvPr>
          <p:cNvSpPr/>
          <p:nvPr/>
        </p:nvSpPr>
        <p:spPr>
          <a:xfrm>
            <a:off x="4799160" y="536400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DFE0699-F829-4D6B-B7CB-AD8D128FF669}"/>
              </a:ext>
            </a:extLst>
          </p:cNvPr>
          <p:cNvSpPr/>
          <p:nvPr/>
        </p:nvSpPr>
        <p:spPr>
          <a:xfrm>
            <a:off x="1955520" y="5364000"/>
            <a:ext cx="67248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Z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E71CF7C-A368-4E7D-A291-11EFB5DB0CA1}"/>
              </a:ext>
            </a:extLst>
          </p:cNvPr>
          <p:cNvSpPr/>
          <p:nvPr/>
        </p:nvSpPr>
        <p:spPr>
          <a:xfrm rot="10800000">
            <a:off x="2520360" y="5256360"/>
            <a:ext cx="2375640" cy="215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00" h="600">
                <a:moveTo>
                  <a:pt x="0" y="0"/>
                </a:moveTo>
                <a:cubicBezTo>
                  <a:pt x="0" y="0"/>
                  <a:pt x="1760" y="598"/>
                  <a:pt x="3117" y="600"/>
                </a:cubicBezTo>
                <a:cubicBezTo>
                  <a:pt x="4534" y="602"/>
                  <a:pt x="6600" y="100"/>
                  <a:pt x="6600" y="100"/>
                </a:cubicBezTo>
              </a:path>
            </a:pathLst>
          </a:custGeom>
          <a:noFill/>
          <a:ln w="0">
            <a:solidFill>
              <a:srgbClr val="B2B2B2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1D94D43-CB26-4F84-A634-FB8664C7BF68}"/>
              </a:ext>
            </a:extLst>
          </p:cNvPr>
          <p:cNvSpPr/>
          <p:nvPr/>
        </p:nvSpPr>
        <p:spPr>
          <a:xfrm>
            <a:off x="7679160" y="536400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82BCED9-76F0-4B00-9EAA-D6EA92DA38A7}"/>
              </a:ext>
            </a:extLst>
          </p:cNvPr>
          <p:cNvSpPr/>
          <p:nvPr/>
        </p:nvSpPr>
        <p:spPr>
          <a:xfrm>
            <a:off x="10559160" y="536400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C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3FFC09-007C-4304-9A5F-A57AB7F9168C}"/>
              </a:ext>
            </a:extLst>
          </p:cNvPr>
          <p:cNvSpPr/>
          <p:nvPr/>
        </p:nvSpPr>
        <p:spPr>
          <a:xfrm rot="10800000">
            <a:off x="2376360" y="4680360"/>
            <a:ext cx="8351640" cy="759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00" h="2110">
                <a:moveTo>
                  <a:pt x="0" y="0"/>
                </a:moveTo>
                <a:cubicBezTo>
                  <a:pt x="0" y="0"/>
                  <a:pt x="5945" y="2103"/>
                  <a:pt x="10781" y="2110"/>
                </a:cubicBezTo>
                <a:cubicBezTo>
                  <a:pt x="15834" y="2119"/>
                  <a:pt x="23200" y="210"/>
                  <a:pt x="23200" y="210"/>
                </a:cubicBezTo>
              </a:path>
            </a:pathLst>
          </a:custGeom>
          <a:noFill/>
          <a:ln w="0">
            <a:solidFill>
              <a:srgbClr val="B2B2B2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BF42B-D951-49A3-8183-927FFBA77E19}"/>
              </a:ext>
            </a:extLst>
          </p:cNvPr>
          <p:cNvSpPr txBox="1"/>
          <p:nvPr/>
        </p:nvSpPr>
        <p:spPr>
          <a:xfrm>
            <a:off x="3670200" y="5147279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solidFill>
                  <a:srgbClr val="CCCCCC"/>
                </a:solidFill>
                <a:latin typeface="Arial" pitchFamily="18"/>
                <a:ea typeface="AR PL New Sung" pitchFamily="2"/>
                <a:cs typeface="DejaVu Sans" pitchFamily="2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CFCF7-8096-4098-B1BE-A3A20347D3C9}"/>
              </a:ext>
            </a:extLst>
          </p:cNvPr>
          <p:cNvSpPr txBox="1"/>
          <p:nvPr/>
        </p:nvSpPr>
        <p:spPr>
          <a:xfrm>
            <a:off x="6658199" y="4536000"/>
            <a:ext cx="25380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solidFill>
                  <a:srgbClr val="CCCCCC"/>
                </a:solidFill>
                <a:latin typeface="Arial" pitchFamily="18"/>
                <a:ea typeface="AR PL New Sung" pitchFamily="2"/>
                <a:cs typeface="DejaVu Sans" pitchFamily="2"/>
              </a:rPr>
              <a:t>10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B80E05-9379-4D7B-B711-7199E039DE98}"/>
              </a:ext>
            </a:extLst>
          </p:cNvPr>
          <p:cNvSpPr/>
          <p:nvPr/>
        </p:nvSpPr>
        <p:spPr>
          <a:xfrm rot="10800000">
            <a:off x="2448360" y="5004360"/>
            <a:ext cx="5399640" cy="431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0" h="1200">
                <a:moveTo>
                  <a:pt x="0" y="0"/>
                </a:moveTo>
                <a:cubicBezTo>
                  <a:pt x="0" y="0"/>
                  <a:pt x="3895" y="1196"/>
                  <a:pt x="7064" y="1200"/>
                </a:cubicBezTo>
                <a:cubicBezTo>
                  <a:pt x="10374" y="1205"/>
                  <a:pt x="15000" y="100"/>
                  <a:pt x="15000" y="100"/>
                </a:cubicBezTo>
              </a:path>
            </a:pathLst>
          </a:custGeom>
          <a:noFill/>
          <a:ln w="0">
            <a:solidFill>
              <a:srgbClr val="B2B2B2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09325-13CF-4D20-8B51-21C640E8B1AF}"/>
              </a:ext>
            </a:extLst>
          </p:cNvPr>
          <p:cNvSpPr txBox="1"/>
          <p:nvPr/>
        </p:nvSpPr>
        <p:spPr>
          <a:xfrm>
            <a:off x="5112000" y="4896000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solidFill>
                  <a:srgbClr val="CCCCCC"/>
                </a:solidFill>
                <a:latin typeface="Arial" pitchFamily="18"/>
                <a:ea typeface="AR PL New Sung" pitchFamily="2"/>
                <a:cs typeface="DejaVu Sans" pitchFamily="2"/>
              </a:rPr>
              <a:t>8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527231-ABF5-4C96-9753-0DF50E1BD810}"/>
              </a:ext>
            </a:extLst>
          </p:cNvPr>
          <p:cNvSpPr/>
          <p:nvPr/>
        </p:nvSpPr>
        <p:spPr>
          <a:xfrm rot="10800000">
            <a:off x="5364359" y="5258160"/>
            <a:ext cx="2339640" cy="285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0" h="795">
                <a:moveTo>
                  <a:pt x="0" y="0"/>
                </a:moveTo>
                <a:cubicBezTo>
                  <a:pt x="0" y="0"/>
                  <a:pt x="2043" y="793"/>
                  <a:pt x="3400" y="795"/>
                </a:cubicBezTo>
                <a:cubicBezTo>
                  <a:pt x="4817" y="797"/>
                  <a:pt x="6500" y="295"/>
                  <a:pt x="6500" y="295"/>
                </a:cubicBezTo>
              </a:path>
            </a:pathLst>
          </a:custGeom>
          <a:noFill/>
          <a:ln w="0">
            <a:solidFill>
              <a:srgbClr val="B2B2B2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5E97E8-328E-4E06-AE21-859ECB8ABD66}"/>
              </a:ext>
            </a:extLst>
          </p:cNvPr>
          <p:cNvSpPr txBox="1"/>
          <p:nvPr/>
        </p:nvSpPr>
        <p:spPr>
          <a:xfrm>
            <a:off x="6478559" y="5147279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solidFill>
                  <a:srgbClr val="CCCCCC"/>
                </a:solidFill>
                <a:latin typeface="Arial" pitchFamily="18"/>
                <a:ea typeface="AR PL New Sung" pitchFamily="2"/>
                <a:cs typeface="DejaVu Sans" pitchFamily="2"/>
              </a:rPr>
              <a:t>2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1997FF-7333-4033-89E3-255FBB168A65}"/>
              </a:ext>
            </a:extLst>
          </p:cNvPr>
          <p:cNvSpPr/>
          <p:nvPr/>
        </p:nvSpPr>
        <p:spPr>
          <a:xfrm rot="10800000">
            <a:off x="8280360" y="5294520"/>
            <a:ext cx="2375640" cy="215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00" h="600">
                <a:moveTo>
                  <a:pt x="0" y="0"/>
                </a:moveTo>
                <a:cubicBezTo>
                  <a:pt x="0" y="0"/>
                  <a:pt x="1760" y="598"/>
                  <a:pt x="3117" y="600"/>
                </a:cubicBezTo>
                <a:cubicBezTo>
                  <a:pt x="4534" y="602"/>
                  <a:pt x="6600" y="100"/>
                  <a:pt x="6600" y="100"/>
                </a:cubicBezTo>
              </a:path>
            </a:pathLst>
          </a:custGeom>
          <a:noFill/>
          <a:ln w="0">
            <a:solidFill>
              <a:srgbClr val="B2B2B2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CD62B-3187-4A46-A45F-5414C4AD5D3F}"/>
              </a:ext>
            </a:extLst>
          </p:cNvPr>
          <p:cNvSpPr txBox="1"/>
          <p:nvPr/>
        </p:nvSpPr>
        <p:spPr>
          <a:xfrm>
            <a:off x="9430200" y="5185440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solidFill>
                  <a:srgbClr val="CCCCCC"/>
                </a:solidFill>
                <a:latin typeface="Arial" pitchFamily="18"/>
                <a:ea typeface="AR PL New Sung" pitchFamily="2"/>
                <a:cs typeface="DejaVu Sans" pitchFamily="2"/>
              </a:rPr>
              <a:t>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83B2B98-5704-49E0-BB90-EE170DB5D1C2}"/>
              </a:ext>
            </a:extLst>
          </p:cNvPr>
          <p:cNvSpPr/>
          <p:nvPr/>
        </p:nvSpPr>
        <p:spPr>
          <a:xfrm>
            <a:off x="2843640" y="1583640"/>
            <a:ext cx="3071880" cy="2756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Arial" pitchFamily="18"/>
                <a:ea typeface="AR PL New Sung" pitchFamily="2"/>
                <a:cs typeface="DejaVu Sans" pitchFamily="2"/>
              </a:rPr>
              <a:t>2 &lt;= t(A) – t(Z)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Arial" pitchFamily="18"/>
                <a:ea typeface="AR PL New Sung" pitchFamily="2"/>
                <a:cs typeface="DejaVu Sans" pitchFamily="2"/>
              </a:rPr>
              <a:t>4 &lt;= t(B) – t(Z)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600" b="0" i="0" u="none" strike="noStrike" kern="1200">
              <a:ln>
                <a:noFill/>
              </a:ln>
              <a:solidFill>
                <a:srgbClr val="FF0000"/>
              </a:solidFill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Arial" pitchFamily="18"/>
                <a:ea typeface="AR PL New Sung" pitchFamily="2"/>
                <a:cs typeface="DejaVu Sans" pitchFamily="2"/>
              </a:rPr>
              <a:t>3 &lt;= t(B) – t(A)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Arial" pitchFamily="18"/>
                <a:ea typeface="AR PL New Sung" pitchFamily="2"/>
                <a:cs typeface="DejaVu Sans" pitchFamily="2"/>
              </a:rPr>
              <a:t>1&lt;= t(C) – t(B)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1CD7713-3BFF-4752-9764-825A45943FB1}"/>
              </a:ext>
            </a:extLst>
          </p:cNvPr>
          <p:cNvSpPr/>
          <p:nvPr/>
        </p:nvSpPr>
        <p:spPr>
          <a:xfrm>
            <a:off x="6887160" y="1563119"/>
            <a:ext cx="3071880" cy="2756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950E"/>
                </a:solidFill>
                <a:latin typeface="Arial" pitchFamily="18"/>
                <a:ea typeface="AR PL New Sung" pitchFamily="2"/>
                <a:cs typeface="DejaVu Sans" pitchFamily="2"/>
              </a:rPr>
              <a:t>t(Z) – t(A) &lt;= -2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950E"/>
                </a:solidFill>
                <a:latin typeface="Arial" pitchFamily="18"/>
                <a:ea typeface="AR PL New Sung" pitchFamily="2"/>
                <a:cs typeface="DejaVu Sans" pitchFamily="2"/>
              </a:rPr>
              <a:t>t(Z) – t(B) &lt;= -4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600" b="0" i="0" u="none" strike="noStrike" kern="1200">
              <a:ln>
                <a:noFill/>
              </a:ln>
              <a:solidFill>
                <a:srgbClr val="FF950E"/>
              </a:solidFill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950E"/>
                </a:solidFill>
                <a:latin typeface="Arial" pitchFamily="18"/>
                <a:ea typeface="AR PL New Sung" pitchFamily="2"/>
                <a:cs typeface="DejaVu Sans" pitchFamily="2"/>
              </a:rPr>
              <a:t>t(A) – t(B) &lt;= -3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950E"/>
                </a:solidFill>
                <a:latin typeface="Arial" pitchFamily="18"/>
                <a:ea typeface="AR PL New Sung" pitchFamily="2"/>
                <a:cs typeface="DejaVu Sans" pitchFamily="2"/>
              </a:rPr>
              <a:t>t(B) – t(C) &lt;= -1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ABBA543-9EB6-4FCA-8A2E-8A4762EB992B}"/>
              </a:ext>
            </a:extLst>
          </p:cNvPr>
          <p:cNvSpPr/>
          <p:nvPr/>
        </p:nvSpPr>
        <p:spPr>
          <a:xfrm>
            <a:off x="5364000" y="5833440"/>
            <a:ext cx="2339640" cy="285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0" h="795">
                <a:moveTo>
                  <a:pt x="6500" y="0"/>
                </a:moveTo>
                <a:cubicBezTo>
                  <a:pt x="6500" y="0"/>
                  <a:pt x="4457" y="793"/>
                  <a:pt x="3100" y="795"/>
                </a:cubicBezTo>
                <a:cubicBezTo>
                  <a:pt x="1683" y="797"/>
                  <a:pt x="0" y="295"/>
                  <a:pt x="0" y="295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CD13-ECA1-4BE9-8878-BD89AD8EA492}"/>
              </a:ext>
            </a:extLst>
          </p:cNvPr>
          <p:cNvSpPr txBox="1"/>
          <p:nvPr/>
        </p:nvSpPr>
        <p:spPr>
          <a:xfrm>
            <a:off x="6442920" y="6011280"/>
            <a:ext cx="20340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-3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370087-99F5-4C6E-BB99-7A5864DD0275}"/>
              </a:ext>
            </a:extLst>
          </p:cNvPr>
          <p:cNvSpPr/>
          <p:nvPr/>
        </p:nvSpPr>
        <p:spPr>
          <a:xfrm>
            <a:off x="8280360" y="5833440"/>
            <a:ext cx="2339640" cy="285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0" h="795">
                <a:moveTo>
                  <a:pt x="6500" y="0"/>
                </a:moveTo>
                <a:cubicBezTo>
                  <a:pt x="6500" y="0"/>
                  <a:pt x="4457" y="793"/>
                  <a:pt x="3100" y="795"/>
                </a:cubicBezTo>
                <a:cubicBezTo>
                  <a:pt x="1683" y="797"/>
                  <a:pt x="0" y="295"/>
                  <a:pt x="0" y="295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35A99-1325-4F8F-83C3-B40C0417BB13}"/>
              </a:ext>
            </a:extLst>
          </p:cNvPr>
          <p:cNvSpPr txBox="1"/>
          <p:nvPr/>
        </p:nvSpPr>
        <p:spPr>
          <a:xfrm>
            <a:off x="9359280" y="6011280"/>
            <a:ext cx="20340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-1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EBD96C6-9E6B-4A71-B645-C363D20BE363}"/>
              </a:ext>
            </a:extLst>
          </p:cNvPr>
          <p:cNvSpPr/>
          <p:nvPr/>
        </p:nvSpPr>
        <p:spPr>
          <a:xfrm>
            <a:off x="2520000" y="5833440"/>
            <a:ext cx="2304000" cy="285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01" h="795">
                <a:moveTo>
                  <a:pt x="6401" y="0"/>
                </a:moveTo>
                <a:cubicBezTo>
                  <a:pt x="6401" y="0"/>
                  <a:pt x="4358" y="793"/>
                  <a:pt x="3001" y="795"/>
                </a:cubicBezTo>
                <a:cubicBezTo>
                  <a:pt x="1584" y="797"/>
                  <a:pt x="0" y="196"/>
                  <a:pt x="0" y="196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6B39A8-E8C5-470B-A90F-03162C8E9F1F}"/>
              </a:ext>
            </a:extLst>
          </p:cNvPr>
          <p:cNvSpPr txBox="1"/>
          <p:nvPr/>
        </p:nvSpPr>
        <p:spPr>
          <a:xfrm>
            <a:off x="3563280" y="6011280"/>
            <a:ext cx="20340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-2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578965-11F6-40A7-B579-B819FC9A2453}"/>
              </a:ext>
            </a:extLst>
          </p:cNvPr>
          <p:cNvSpPr/>
          <p:nvPr/>
        </p:nvSpPr>
        <p:spPr>
          <a:xfrm>
            <a:off x="2412000" y="5979600"/>
            <a:ext cx="5399640" cy="431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0" h="1200">
                <a:moveTo>
                  <a:pt x="15000" y="0"/>
                </a:moveTo>
                <a:cubicBezTo>
                  <a:pt x="15000" y="0"/>
                  <a:pt x="11105" y="1196"/>
                  <a:pt x="7936" y="1200"/>
                </a:cubicBezTo>
                <a:cubicBezTo>
                  <a:pt x="4626" y="1205"/>
                  <a:pt x="0" y="100"/>
                  <a:pt x="0" y="10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2FDD11-57B2-4881-9C9A-77ACCFD9E664}"/>
              </a:ext>
            </a:extLst>
          </p:cNvPr>
          <p:cNvSpPr txBox="1"/>
          <p:nvPr/>
        </p:nvSpPr>
        <p:spPr>
          <a:xfrm>
            <a:off x="5112000" y="6303600"/>
            <a:ext cx="20340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-4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9D01402-4FAD-4F2E-9A73-E7F2C8885FB3}"/>
              </a:ext>
            </a:extLst>
          </p:cNvPr>
          <p:cNvSpPr/>
          <p:nvPr/>
        </p:nvSpPr>
        <p:spPr>
          <a:xfrm>
            <a:off x="4799160" y="536400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0E2A8E-2B7A-459A-A885-A362ABFAA4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GB"/>
              <a:t>Earliest Possible Times?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C73DD4-360A-47F5-A36A-F8CC83CB072F}"/>
              </a:ext>
            </a:extLst>
          </p:cNvPr>
          <p:cNvSpPr/>
          <p:nvPr/>
        </p:nvSpPr>
        <p:spPr>
          <a:xfrm>
            <a:off x="4799160" y="536400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41B19-2EE7-4DF3-8DC0-2896C054B49E}"/>
              </a:ext>
            </a:extLst>
          </p:cNvPr>
          <p:cNvSpPr/>
          <p:nvPr/>
        </p:nvSpPr>
        <p:spPr>
          <a:xfrm>
            <a:off x="1955520" y="5364000"/>
            <a:ext cx="67248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Z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413A5AA-5BB4-40ED-A88B-DE5AF905FFCC}"/>
              </a:ext>
            </a:extLst>
          </p:cNvPr>
          <p:cNvSpPr/>
          <p:nvPr/>
        </p:nvSpPr>
        <p:spPr>
          <a:xfrm rot="10800000">
            <a:off x="2520360" y="5256360"/>
            <a:ext cx="2375640" cy="215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00" h="600">
                <a:moveTo>
                  <a:pt x="0" y="0"/>
                </a:moveTo>
                <a:cubicBezTo>
                  <a:pt x="0" y="0"/>
                  <a:pt x="1760" y="598"/>
                  <a:pt x="3117" y="600"/>
                </a:cubicBezTo>
                <a:cubicBezTo>
                  <a:pt x="4534" y="602"/>
                  <a:pt x="6600" y="100"/>
                  <a:pt x="6600" y="10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83C73B-5112-4FC7-B14F-BBB84A874CC9}"/>
              </a:ext>
            </a:extLst>
          </p:cNvPr>
          <p:cNvSpPr/>
          <p:nvPr/>
        </p:nvSpPr>
        <p:spPr>
          <a:xfrm>
            <a:off x="7679160" y="536400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8DBEF6A-BA62-4D1C-8938-319FAF2CCBA8}"/>
              </a:ext>
            </a:extLst>
          </p:cNvPr>
          <p:cNvSpPr/>
          <p:nvPr/>
        </p:nvSpPr>
        <p:spPr>
          <a:xfrm>
            <a:off x="10559160" y="536400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C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B05532-DC9B-4B5C-B961-D2E5CF0924D4}"/>
              </a:ext>
            </a:extLst>
          </p:cNvPr>
          <p:cNvSpPr/>
          <p:nvPr/>
        </p:nvSpPr>
        <p:spPr>
          <a:xfrm rot="10800000">
            <a:off x="2376360" y="4680360"/>
            <a:ext cx="8351640" cy="759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00" h="2110">
                <a:moveTo>
                  <a:pt x="0" y="0"/>
                </a:moveTo>
                <a:cubicBezTo>
                  <a:pt x="0" y="0"/>
                  <a:pt x="5945" y="2103"/>
                  <a:pt x="10781" y="2110"/>
                </a:cubicBezTo>
                <a:cubicBezTo>
                  <a:pt x="15834" y="2119"/>
                  <a:pt x="23200" y="210"/>
                  <a:pt x="23200" y="21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0482F-41CC-4FB1-A1CF-57E15C699B50}"/>
              </a:ext>
            </a:extLst>
          </p:cNvPr>
          <p:cNvSpPr txBox="1"/>
          <p:nvPr/>
        </p:nvSpPr>
        <p:spPr>
          <a:xfrm>
            <a:off x="3670200" y="5147279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1ED7B-CC59-4B78-AC94-BB2399F99553}"/>
              </a:ext>
            </a:extLst>
          </p:cNvPr>
          <p:cNvSpPr txBox="1"/>
          <p:nvPr/>
        </p:nvSpPr>
        <p:spPr>
          <a:xfrm>
            <a:off x="6658199" y="4536000"/>
            <a:ext cx="25380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10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20378D-DB4B-47D2-A1F5-8090CF6E97FD}"/>
              </a:ext>
            </a:extLst>
          </p:cNvPr>
          <p:cNvSpPr/>
          <p:nvPr/>
        </p:nvSpPr>
        <p:spPr>
          <a:xfrm rot="10800000">
            <a:off x="2448360" y="5004360"/>
            <a:ext cx="5399640" cy="431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0" h="1200">
                <a:moveTo>
                  <a:pt x="0" y="0"/>
                </a:moveTo>
                <a:cubicBezTo>
                  <a:pt x="0" y="0"/>
                  <a:pt x="3895" y="1196"/>
                  <a:pt x="7064" y="1200"/>
                </a:cubicBezTo>
                <a:cubicBezTo>
                  <a:pt x="10374" y="1205"/>
                  <a:pt x="15000" y="100"/>
                  <a:pt x="15000" y="10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9C525-16B5-444A-B316-47B00A285D03}"/>
              </a:ext>
            </a:extLst>
          </p:cNvPr>
          <p:cNvSpPr txBox="1"/>
          <p:nvPr/>
        </p:nvSpPr>
        <p:spPr>
          <a:xfrm>
            <a:off x="5112000" y="4896000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8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0AFD73-8030-486E-ABB2-544FF75EA00D}"/>
              </a:ext>
            </a:extLst>
          </p:cNvPr>
          <p:cNvSpPr/>
          <p:nvPr/>
        </p:nvSpPr>
        <p:spPr>
          <a:xfrm rot="10800000">
            <a:off x="5364359" y="5258160"/>
            <a:ext cx="2339640" cy="285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0" h="795">
                <a:moveTo>
                  <a:pt x="0" y="0"/>
                </a:moveTo>
                <a:cubicBezTo>
                  <a:pt x="0" y="0"/>
                  <a:pt x="2043" y="793"/>
                  <a:pt x="3400" y="795"/>
                </a:cubicBezTo>
                <a:cubicBezTo>
                  <a:pt x="4817" y="797"/>
                  <a:pt x="6500" y="295"/>
                  <a:pt x="6500" y="295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1DAAA-080E-420E-9A0B-833F07D5718D}"/>
              </a:ext>
            </a:extLst>
          </p:cNvPr>
          <p:cNvSpPr txBox="1"/>
          <p:nvPr/>
        </p:nvSpPr>
        <p:spPr>
          <a:xfrm>
            <a:off x="6478559" y="5147279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2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2E02B3-73F2-4EAF-9709-CC4D4432CA28}"/>
              </a:ext>
            </a:extLst>
          </p:cNvPr>
          <p:cNvSpPr/>
          <p:nvPr/>
        </p:nvSpPr>
        <p:spPr>
          <a:xfrm rot="10800000">
            <a:off x="8280360" y="5294520"/>
            <a:ext cx="2375640" cy="215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00" h="600">
                <a:moveTo>
                  <a:pt x="0" y="0"/>
                </a:moveTo>
                <a:cubicBezTo>
                  <a:pt x="0" y="0"/>
                  <a:pt x="1760" y="598"/>
                  <a:pt x="3117" y="600"/>
                </a:cubicBezTo>
                <a:cubicBezTo>
                  <a:pt x="4534" y="602"/>
                  <a:pt x="6600" y="100"/>
                  <a:pt x="6600" y="10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323DE8-451E-44FB-9D63-7F9505D9667E}"/>
              </a:ext>
            </a:extLst>
          </p:cNvPr>
          <p:cNvSpPr txBox="1"/>
          <p:nvPr/>
        </p:nvSpPr>
        <p:spPr>
          <a:xfrm>
            <a:off x="9430200" y="5185440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C2601C-ECC2-4C8F-A86C-ED7626C6EC47}"/>
              </a:ext>
            </a:extLst>
          </p:cNvPr>
          <p:cNvSpPr/>
          <p:nvPr/>
        </p:nvSpPr>
        <p:spPr>
          <a:xfrm>
            <a:off x="2843640" y="1583640"/>
            <a:ext cx="3071880" cy="2756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Arial" pitchFamily="18"/>
                <a:ea typeface="AR PL New Sung" pitchFamily="2"/>
                <a:cs typeface="DejaVu Sans" pitchFamily="2"/>
              </a:rPr>
              <a:t>2 &lt;= t(A) – t(Z)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Arial" pitchFamily="18"/>
                <a:ea typeface="AR PL New Sung" pitchFamily="2"/>
                <a:cs typeface="DejaVu Sans" pitchFamily="2"/>
              </a:rPr>
              <a:t>4 &lt;= t(B) – t(Z)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600" b="0" i="0" u="none" strike="noStrike" kern="1200">
              <a:ln>
                <a:noFill/>
              </a:ln>
              <a:solidFill>
                <a:srgbClr val="FF0000"/>
              </a:solidFill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Arial" pitchFamily="18"/>
                <a:ea typeface="AR PL New Sung" pitchFamily="2"/>
                <a:cs typeface="DejaVu Sans" pitchFamily="2"/>
              </a:rPr>
              <a:t>3 &lt;= t(B) – t(A)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Arial" pitchFamily="18"/>
                <a:ea typeface="AR PL New Sung" pitchFamily="2"/>
                <a:cs typeface="DejaVu Sans" pitchFamily="2"/>
              </a:rPr>
              <a:t>1&lt;= t(C) – t(B)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9375A5D-790F-4AD3-B310-54041CFB53A0}"/>
              </a:ext>
            </a:extLst>
          </p:cNvPr>
          <p:cNvSpPr/>
          <p:nvPr/>
        </p:nvSpPr>
        <p:spPr>
          <a:xfrm>
            <a:off x="6887160" y="1563119"/>
            <a:ext cx="3071880" cy="2756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950E"/>
                </a:solidFill>
                <a:latin typeface="Arial" pitchFamily="18"/>
                <a:ea typeface="AR PL New Sung" pitchFamily="2"/>
                <a:cs typeface="DejaVu Sans" pitchFamily="2"/>
              </a:rPr>
              <a:t>t(Z) – t(A) &lt;= -2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950E"/>
                </a:solidFill>
                <a:latin typeface="Arial" pitchFamily="18"/>
                <a:ea typeface="AR PL New Sung" pitchFamily="2"/>
                <a:cs typeface="DejaVu Sans" pitchFamily="2"/>
              </a:rPr>
              <a:t>t(Z) – t(B) &lt;= -4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600" b="0" i="0" u="none" strike="noStrike" kern="1200">
              <a:ln>
                <a:noFill/>
              </a:ln>
              <a:solidFill>
                <a:srgbClr val="FF950E"/>
              </a:solidFill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950E"/>
                </a:solidFill>
                <a:latin typeface="Arial" pitchFamily="18"/>
                <a:ea typeface="AR PL New Sung" pitchFamily="2"/>
                <a:cs typeface="DejaVu Sans" pitchFamily="2"/>
              </a:rPr>
              <a:t>t(A) – t(B) &lt;= -3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950E"/>
                </a:solidFill>
                <a:latin typeface="Arial" pitchFamily="18"/>
                <a:ea typeface="AR PL New Sung" pitchFamily="2"/>
                <a:cs typeface="DejaVu Sans" pitchFamily="2"/>
              </a:rPr>
              <a:t>t(B) – t(C) &lt;= -1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6C5CD-FC4C-4D54-B30E-A8787569DCD8}"/>
              </a:ext>
            </a:extLst>
          </p:cNvPr>
          <p:cNvSpPr/>
          <p:nvPr/>
        </p:nvSpPr>
        <p:spPr>
          <a:xfrm>
            <a:off x="5364000" y="5833440"/>
            <a:ext cx="2339640" cy="285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0" h="795">
                <a:moveTo>
                  <a:pt x="6500" y="0"/>
                </a:moveTo>
                <a:cubicBezTo>
                  <a:pt x="6500" y="0"/>
                  <a:pt x="4457" y="793"/>
                  <a:pt x="3100" y="795"/>
                </a:cubicBezTo>
                <a:cubicBezTo>
                  <a:pt x="1683" y="797"/>
                  <a:pt x="0" y="295"/>
                  <a:pt x="0" y="295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3CAF70-EA55-4368-A77E-F3A29B3356AD}"/>
              </a:ext>
            </a:extLst>
          </p:cNvPr>
          <p:cNvSpPr txBox="1"/>
          <p:nvPr/>
        </p:nvSpPr>
        <p:spPr>
          <a:xfrm>
            <a:off x="6442920" y="6011280"/>
            <a:ext cx="20340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-3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A26329-85CD-434D-BCD2-89A4B5092CB1}"/>
              </a:ext>
            </a:extLst>
          </p:cNvPr>
          <p:cNvSpPr/>
          <p:nvPr/>
        </p:nvSpPr>
        <p:spPr>
          <a:xfrm>
            <a:off x="8280360" y="5833440"/>
            <a:ext cx="2339640" cy="285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0" h="795">
                <a:moveTo>
                  <a:pt x="6500" y="0"/>
                </a:moveTo>
                <a:cubicBezTo>
                  <a:pt x="6500" y="0"/>
                  <a:pt x="4457" y="793"/>
                  <a:pt x="3100" y="795"/>
                </a:cubicBezTo>
                <a:cubicBezTo>
                  <a:pt x="1683" y="797"/>
                  <a:pt x="0" y="295"/>
                  <a:pt x="0" y="295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D3E4E-95A1-48FA-9A28-FD77EF2364EE}"/>
              </a:ext>
            </a:extLst>
          </p:cNvPr>
          <p:cNvSpPr txBox="1"/>
          <p:nvPr/>
        </p:nvSpPr>
        <p:spPr>
          <a:xfrm>
            <a:off x="9359280" y="6011280"/>
            <a:ext cx="20340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-1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57F1C1-15AA-40DC-BAA4-65990466654A}"/>
              </a:ext>
            </a:extLst>
          </p:cNvPr>
          <p:cNvSpPr/>
          <p:nvPr/>
        </p:nvSpPr>
        <p:spPr>
          <a:xfrm>
            <a:off x="2520000" y="5833440"/>
            <a:ext cx="2304000" cy="285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01" h="795">
                <a:moveTo>
                  <a:pt x="6401" y="0"/>
                </a:moveTo>
                <a:cubicBezTo>
                  <a:pt x="6401" y="0"/>
                  <a:pt x="4358" y="793"/>
                  <a:pt x="3001" y="795"/>
                </a:cubicBezTo>
                <a:cubicBezTo>
                  <a:pt x="1584" y="797"/>
                  <a:pt x="0" y="196"/>
                  <a:pt x="0" y="196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CC5FF1-D4F9-4BB5-A453-9A48175BDB4B}"/>
              </a:ext>
            </a:extLst>
          </p:cNvPr>
          <p:cNvSpPr txBox="1"/>
          <p:nvPr/>
        </p:nvSpPr>
        <p:spPr>
          <a:xfrm>
            <a:off x="3563280" y="6011280"/>
            <a:ext cx="20340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-2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9A7BBF-4F90-476B-9274-95A2F34F5102}"/>
              </a:ext>
            </a:extLst>
          </p:cNvPr>
          <p:cNvSpPr/>
          <p:nvPr/>
        </p:nvSpPr>
        <p:spPr>
          <a:xfrm>
            <a:off x="2412000" y="5979600"/>
            <a:ext cx="5399640" cy="431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0" h="1200">
                <a:moveTo>
                  <a:pt x="15000" y="0"/>
                </a:moveTo>
                <a:cubicBezTo>
                  <a:pt x="15000" y="0"/>
                  <a:pt x="11105" y="1196"/>
                  <a:pt x="7936" y="1200"/>
                </a:cubicBezTo>
                <a:cubicBezTo>
                  <a:pt x="4626" y="1205"/>
                  <a:pt x="0" y="100"/>
                  <a:pt x="0" y="10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C810B2-A949-4667-96C3-BEC089172E93}"/>
              </a:ext>
            </a:extLst>
          </p:cNvPr>
          <p:cNvSpPr txBox="1"/>
          <p:nvPr/>
        </p:nvSpPr>
        <p:spPr>
          <a:xfrm>
            <a:off x="5112000" y="6303600"/>
            <a:ext cx="20340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-4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25E3-1860-416E-A4E4-D4D3F0082B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GB"/>
              <a:t>Simple Temporal Networks (i)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DECE9-5BE8-4E6B-9E2A-01E194EC23F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1760" y="1769040"/>
            <a:ext cx="12094560" cy="4384800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Can map STPs to an equivalent digraph: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rial" pitchFamily="18"/>
              </a:rPr>
              <a:t>One vertex per time-point (and one for 'time zero');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rial" pitchFamily="34"/>
                <a:cs typeface="Arial" pitchFamily="34"/>
              </a:rPr>
              <a:t>For</a:t>
            </a:r>
            <a:r>
              <a:rPr lang="en-GB" sz="3200">
                <a:latin typeface="Times New Roman" pitchFamily="18"/>
                <a:cs typeface="Arial" pitchFamily="34"/>
              </a:rPr>
              <a:t> </a:t>
            </a:r>
            <a:r>
              <a:rPr lang="en-GB" sz="3200" i="1">
                <a:latin typeface="Times New Roman" pitchFamily="18"/>
                <a:cs typeface="Arial" pitchFamily="34"/>
              </a:rPr>
              <a:t>lb ≤ t(j) – t(i) ≤ ub: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GB" sz="3200">
                <a:latin typeface="Arial" pitchFamily="34"/>
                <a:cs typeface="Arial" pitchFamily="34"/>
              </a:rPr>
              <a:t>An edge (i → j) with weight </a:t>
            </a:r>
            <a:r>
              <a:rPr lang="en-GB" sz="3200" i="1">
                <a:latin typeface="Arial" pitchFamily="34"/>
                <a:cs typeface="Arial" pitchFamily="34"/>
              </a:rPr>
              <a:t>ub</a:t>
            </a:r>
            <a:r>
              <a:rPr lang="en-GB" sz="3200">
                <a:latin typeface="Arial" pitchFamily="34"/>
                <a:cs typeface="Arial" pitchFamily="34"/>
              </a:rPr>
              <a:t>.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GB" sz="3200">
                <a:latin typeface="Arial" pitchFamily="34"/>
                <a:cs typeface="Arial" pitchFamily="34"/>
              </a:rPr>
              <a:t>An edge (j → i), with weight </a:t>
            </a:r>
            <a:r>
              <a:rPr lang="en-GB" sz="3200" i="1">
                <a:latin typeface="Arial" pitchFamily="34"/>
                <a:cs typeface="Arial" pitchFamily="34"/>
              </a:rPr>
              <a:t>-lb</a:t>
            </a:r>
          </a:p>
          <a:p>
            <a:pPr marL="0" lvl="3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rial" pitchFamily="34"/>
                <a:cs typeface="Arial" pitchFamily="34"/>
              </a:rPr>
              <a:t>(c.f. </a:t>
            </a:r>
            <a:r>
              <a:rPr lang="en-GB" sz="3200" i="1">
                <a:latin typeface="Times New Roman" pitchFamily="18"/>
                <a:cs typeface="Arial" pitchFamily="34"/>
              </a:rPr>
              <a:t>lb ≤ t(j) – t(i)     →     t(j) – t(i) ≤ -lb)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17B-0F61-4AFF-9F68-0280E47DC2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GB"/>
              <a:t>Example STN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83B24B8-6069-43BF-B9DF-596BB172965D}"/>
              </a:ext>
            </a:extLst>
          </p:cNvPr>
          <p:cNvSpPr/>
          <p:nvPr/>
        </p:nvSpPr>
        <p:spPr>
          <a:xfrm>
            <a:off x="1247760" y="1929599"/>
            <a:ext cx="1103040" cy="93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0" i="0" u="none" strike="noStrike" kern="1200">
                <a:ln>
                  <a:noFill/>
                </a:ln>
                <a:latin typeface="Arial" pitchFamily="34"/>
                <a:ea typeface="AR PL New Sung" pitchFamily="2"/>
                <a:cs typeface="DejaVu Sans" pitchFamily="2"/>
              </a:rPr>
              <a:t>A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F80D2C-4216-4307-840D-A815A7EA8234}"/>
              </a:ext>
            </a:extLst>
          </p:cNvPr>
          <p:cNvGrpSpPr/>
          <p:nvPr/>
        </p:nvGrpSpPr>
        <p:grpSpPr>
          <a:xfrm>
            <a:off x="1919880" y="2352600"/>
            <a:ext cx="288000" cy="288000"/>
            <a:chOff x="1919880" y="2352600"/>
            <a:chExt cx="288000" cy="28800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1B88B92E-5775-486E-A1E3-D9DDD6AE63D4}"/>
                </a:ext>
              </a:extLst>
            </p:cNvPr>
            <p:cNvSpPr/>
            <p:nvPr/>
          </p:nvSpPr>
          <p:spPr>
            <a:xfrm>
              <a:off x="1919880" y="2352600"/>
              <a:ext cx="0" cy="28800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5B6C8914-C5D5-4DD0-A696-EAD1331AE7F3}"/>
                </a:ext>
              </a:extLst>
            </p:cNvPr>
            <p:cNvSpPr/>
            <p:nvPr/>
          </p:nvSpPr>
          <p:spPr>
            <a:xfrm>
              <a:off x="1919880" y="2496600"/>
              <a:ext cx="288000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FDF811C-8483-4450-9952-BDAF47717963}"/>
              </a:ext>
            </a:extLst>
          </p:cNvPr>
          <p:cNvGrpSpPr/>
          <p:nvPr/>
        </p:nvGrpSpPr>
        <p:grpSpPr>
          <a:xfrm>
            <a:off x="5279400" y="1929960"/>
            <a:ext cx="1103040" cy="936360"/>
            <a:chOff x="5279400" y="1929960"/>
            <a:chExt cx="1103040" cy="9363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00ACBFC-85E9-4435-9BB9-9F002C8B9EE5}"/>
                </a:ext>
              </a:extLst>
            </p:cNvPr>
            <p:cNvSpPr/>
            <p:nvPr/>
          </p:nvSpPr>
          <p:spPr>
            <a:xfrm>
              <a:off x="5279400" y="1929960"/>
              <a:ext cx="1103040" cy="936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2800" b="0" i="0" u="none" strike="noStrike" kern="1200">
                  <a:ln>
                    <a:noFill/>
                  </a:ln>
                  <a:latin typeface="Arial" pitchFamily="34"/>
                  <a:ea typeface="AR PL New Sung" pitchFamily="2"/>
                  <a:cs typeface="DejaVu Sans" pitchFamily="2"/>
                </a:rPr>
                <a:t>A 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C8A976-B1F0-4A24-9A13-202729D417B3}"/>
                </a:ext>
              </a:extLst>
            </p:cNvPr>
            <p:cNvGrpSpPr/>
            <p:nvPr/>
          </p:nvGrpSpPr>
          <p:grpSpPr>
            <a:xfrm>
              <a:off x="5902560" y="2352960"/>
              <a:ext cx="288000" cy="288000"/>
              <a:chOff x="5902560" y="2352960"/>
              <a:chExt cx="288000" cy="288000"/>
            </a:xfrm>
          </p:grpSpPr>
          <p:sp>
            <p:nvSpPr>
              <p:cNvPr id="10" name="Straight Connector 9">
                <a:extLst>
                  <a:ext uri="{FF2B5EF4-FFF2-40B4-BE49-F238E27FC236}">
                    <a16:creationId xmlns:a16="http://schemas.microsoft.com/office/drawing/2014/main" id="{4C499C9A-3650-40DA-B069-F7353B8FE961}"/>
                  </a:ext>
                </a:extLst>
              </p:cNvPr>
              <p:cNvSpPr/>
              <p:nvPr/>
            </p:nvSpPr>
            <p:spPr>
              <a:xfrm>
                <a:off x="6190560" y="2352960"/>
                <a:ext cx="0" cy="28800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  <p:sp>
            <p:nvSpPr>
              <p:cNvPr id="11" name="Straight Connector 10">
                <a:extLst>
                  <a:ext uri="{FF2B5EF4-FFF2-40B4-BE49-F238E27FC236}">
                    <a16:creationId xmlns:a16="http://schemas.microsoft.com/office/drawing/2014/main" id="{1B54CBCB-52DA-4E2D-A3DC-D422041D7AC4}"/>
                  </a:ext>
                </a:extLst>
              </p:cNvPr>
              <p:cNvSpPr/>
              <p:nvPr/>
            </p:nvSpPr>
            <p:spPr>
              <a:xfrm flipH="1">
                <a:off x="5902560" y="2496960"/>
                <a:ext cx="288000" cy="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</p:grp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2545D2-909C-462B-8CC5-476AA104502D}"/>
              </a:ext>
            </a:extLst>
          </p:cNvPr>
          <p:cNvSpPr/>
          <p:nvPr/>
        </p:nvSpPr>
        <p:spPr>
          <a:xfrm>
            <a:off x="3263400" y="1929599"/>
            <a:ext cx="1103040" cy="93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0" i="0" u="none" strike="noStrike" kern="1200">
                <a:ln>
                  <a:noFill/>
                </a:ln>
                <a:latin typeface="Arial" pitchFamily="34"/>
                <a:ea typeface="AR PL New Sung" pitchFamily="2"/>
                <a:cs typeface="DejaVu Sans" pitchFamily="2"/>
              </a:rPr>
              <a:t>B 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14DD13-1A95-4726-AAAE-CFCCFB3011DE}"/>
              </a:ext>
            </a:extLst>
          </p:cNvPr>
          <p:cNvGrpSpPr/>
          <p:nvPr/>
        </p:nvGrpSpPr>
        <p:grpSpPr>
          <a:xfrm>
            <a:off x="3935880" y="2352600"/>
            <a:ext cx="288000" cy="288000"/>
            <a:chOff x="3935880" y="2352600"/>
            <a:chExt cx="288000" cy="288000"/>
          </a:xfrm>
        </p:grpSpPr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7F61975E-465A-4524-900D-504D144CB436}"/>
                </a:ext>
              </a:extLst>
            </p:cNvPr>
            <p:cNvSpPr/>
            <p:nvPr/>
          </p:nvSpPr>
          <p:spPr>
            <a:xfrm>
              <a:off x="3935880" y="2352600"/>
              <a:ext cx="0" cy="28800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0402FD9B-D4FC-47FC-AAC5-40BB97802E1A}"/>
                </a:ext>
              </a:extLst>
            </p:cNvPr>
            <p:cNvSpPr/>
            <p:nvPr/>
          </p:nvSpPr>
          <p:spPr>
            <a:xfrm>
              <a:off x="3935880" y="2496600"/>
              <a:ext cx="288000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5285508-5AED-46D6-A2D3-7E4C1C3E9FFE}"/>
              </a:ext>
            </a:extLst>
          </p:cNvPr>
          <p:cNvSpPr/>
          <p:nvPr/>
        </p:nvSpPr>
        <p:spPr>
          <a:xfrm>
            <a:off x="1247760" y="1929599"/>
            <a:ext cx="1103040" cy="93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0" i="0" u="none" strike="noStrike" kern="1200">
                <a:ln>
                  <a:noFill/>
                </a:ln>
                <a:latin typeface="Arial" pitchFamily="34"/>
                <a:ea typeface="AR PL New Sung" pitchFamily="2"/>
                <a:cs typeface="DejaVu Sans" pitchFamily="2"/>
              </a:rPr>
              <a:t>A 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F1483-2848-4F30-9D11-F753E09C1056}"/>
              </a:ext>
            </a:extLst>
          </p:cNvPr>
          <p:cNvGrpSpPr/>
          <p:nvPr/>
        </p:nvGrpSpPr>
        <p:grpSpPr>
          <a:xfrm>
            <a:off x="1919880" y="2352600"/>
            <a:ext cx="288000" cy="288000"/>
            <a:chOff x="1919880" y="2352600"/>
            <a:chExt cx="288000" cy="288000"/>
          </a:xfrm>
        </p:grpSpPr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7403D4D0-1DA0-40D5-BF23-A9858843F865}"/>
                </a:ext>
              </a:extLst>
            </p:cNvPr>
            <p:cNvSpPr/>
            <p:nvPr/>
          </p:nvSpPr>
          <p:spPr>
            <a:xfrm>
              <a:off x="1919880" y="2352600"/>
              <a:ext cx="0" cy="28800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D4481138-5317-4B96-B97A-F6B218E88199}"/>
                </a:ext>
              </a:extLst>
            </p:cNvPr>
            <p:cNvSpPr/>
            <p:nvPr/>
          </p:nvSpPr>
          <p:spPr>
            <a:xfrm>
              <a:off x="1919880" y="2496600"/>
              <a:ext cx="288000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4DC97A-FFB4-40AE-9B46-54F7624D7F67}"/>
              </a:ext>
            </a:extLst>
          </p:cNvPr>
          <p:cNvGrpSpPr/>
          <p:nvPr/>
        </p:nvGrpSpPr>
        <p:grpSpPr>
          <a:xfrm>
            <a:off x="7295040" y="1943640"/>
            <a:ext cx="1103040" cy="936360"/>
            <a:chOff x="7295040" y="1943640"/>
            <a:chExt cx="1103040" cy="93636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763AB3E-C3DE-498A-BD31-EDC16094D4D6}"/>
                </a:ext>
              </a:extLst>
            </p:cNvPr>
            <p:cNvSpPr/>
            <p:nvPr/>
          </p:nvSpPr>
          <p:spPr>
            <a:xfrm>
              <a:off x="7295040" y="1943640"/>
              <a:ext cx="1103040" cy="936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2800" b="0" i="0" u="none" strike="noStrike" kern="1200">
                  <a:ln>
                    <a:noFill/>
                  </a:ln>
                  <a:latin typeface="Arial" pitchFamily="34"/>
                  <a:ea typeface="AR PL New Sung" pitchFamily="2"/>
                  <a:cs typeface="DejaVu Sans" pitchFamily="2"/>
                </a:rPr>
                <a:t>B 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2003A8-9E11-41CD-966D-8FB28348AC39}"/>
                </a:ext>
              </a:extLst>
            </p:cNvPr>
            <p:cNvGrpSpPr/>
            <p:nvPr/>
          </p:nvGrpSpPr>
          <p:grpSpPr>
            <a:xfrm>
              <a:off x="7918199" y="2366640"/>
              <a:ext cx="288000" cy="288000"/>
              <a:chOff x="7918199" y="2366640"/>
              <a:chExt cx="288000" cy="288000"/>
            </a:xfrm>
          </p:grpSpPr>
          <p:sp>
            <p:nvSpPr>
              <p:cNvPr id="23" name="Straight Connector 22">
                <a:extLst>
                  <a:ext uri="{FF2B5EF4-FFF2-40B4-BE49-F238E27FC236}">
                    <a16:creationId xmlns:a16="http://schemas.microsoft.com/office/drawing/2014/main" id="{13ACF76D-30C9-4A0F-82D7-02BE2AC0D79E}"/>
                  </a:ext>
                </a:extLst>
              </p:cNvPr>
              <p:cNvSpPr/>
              <p:nvPr/>
            </p:nvSpPr>
            <p:spPr>
              <a:xfrm>
                <a:off x="8206199" y="2366640"/>
                <a:ext cx="0" cy="28800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  <p:sp>
            <p:nvSpPr>
              <p:cNvPr id="24" name="Straight Connector 23">
                <a:extLst>
                  <a:ext uri="{FF2B5EF4-FFF2-40B4-BE49-F238E27FC236}">
                    <a16:creationId xmlns:a16="http://schemas.microsoft.com/office/drawing/2014/main" id="{EA2EA8E3-6A01-4E89-B62C-318A30BBF490}"/>
                  </a:ext>
                </a:extLst>
              </p:cNvPr>
              <p:cNvSpPr/>
              <p:nvPr/>
            </p:nvSpPr>
            <p:spPr>
              <a:xfrm flipH="1">
                <a:off x="7918199" y="2510640"/>
                <a:ext cx="288000" cy="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</p:grp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C5EE776-42EC-4B69-9F12-3701417CC660}"/>
              </a:ext>
            </a:extLst>
          </p:cNvPr>
          <p:cNvSpPr/>
          <p:nvPr/>
        </p:nvSpPr>
        <p:spPr>
          <a:xfrm>
            <a:off x="2350800" y="2736000"/>
            <a:ext cx="912599" cy="10796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36" h="3000" fill="none">
                <a:moveTo>
                  <a:pt x="2536" y="300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84C29C8-0BBC-40B9-81E9-875803E5595C}"/>
              </a:ext>
            </a:extLst>
          </p:cNvPr>
          <p:cNvSpPr/>
          <p:nvPr/>
        </p:nvSpPr>
        <p:spPr>
          <a:xfrm>
            <a:off x="4319280" y="2736000"/>
            <a:ext cx="959400" cy="10796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6" h="3000" fill="none">
                <a:moveTo>
                  <a:pt x="2666" y="0"/>
                </a:moveTo>
                <a:lnTo>
                  <a:pt x="0" y="300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4F5CADF-7947-4E15-BDCB-56B2C5DA89BA}"/>
              </a:ext>
            </a:extLst>
          </p:cNvPr>
          <p:cNvSpPr/>
          <p:nvPr/>
        </p:nvSpPr>
        <p:spPr>
          <a:xfrm>
            <a:off x="6382440" y="2736000"/>
            <a:ext cx="912599" cy="10796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36" h="3000" fill="none">
                <a:moveTo>
                  <a:pt x="2536" y="300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9790EF-3F3E-4BE0-B1A0-2C3ABFD89D6A}"/>
              </a:ext>
            </a:extLst>
          </p:cNvPr>
          <p:cNvSpPr txBox="1"/>
          <p:nvPr/>
        </p:nvSpPr>
        <p:spPr>
          <a:xfrm>
            <a:off x="2225880" y="3142799"/>
            <a:ext cx="317880" cy="3434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E2E0C6-F05C-4179-9627-D7B78F9520C5}"/>
              </a:ext>
            </a:extLst>
          </p:cNvPr>
          <p:cNvSpPr txBox="1"/>
          <p:nvPr/>
        </p:nvSpPr>
        <p:spPr>
          <a:xfrm>
            <a:off x="4241520" y="3070800"/>
            <a:ext cx="317880" cy="3434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13BE3D-594D-4D44-9880-DC553F1CD918}"/>
              </a:ext>
            </a:extLst>
          </p:cNvPr>
          <p:cNvSpPr txBox="1"/>
          <p:nvPr/>
        </p:nvSpPr>
        <p:spPr>
          <a:xfrm>
            <a:off x="6815160" y="2998800"/>
            <a:ext cx="317880" cy="3434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-ε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1225C3A-4105-4A70-A495-1DD6D4AD3A70}"/>
              </a:ext>
            </a:extLst>
          </p:cNvPr>
          <p:cNvSpPr/>
          <p:nvPr/>
        </p:nvSpPr>
        <p:spPr>
          <a:xfrm>
            <a:off x="2350440" y="2160000"/>
            <a:ext cx="2928239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35" fill="none">
                <a:moveTo>
                  <a:pt x="0" y="0"/>
                </a:moveTo>
                <a:lnTo>
                  <a:pt x="81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3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4D6DFD7-D38B-44D2-92D7-B8152275CCB8}"/>
              </a:ext>
            </a:extLst>
          </p:cNvPr>
          <p:cNvSpPr/>
          <p:nvPr/>
        </p:nvSpPr>
        <p:spPr>
          <a:xfrm>
            <a:off x="2350800" y="2592000"/>
            <a:ext cx="2928239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35" fill="none">
                <a:moveTo>
                  <a:pt x="0" y="0"/>
                </a:moveTo>
                <a:lnTo>
                  <a:pt x="81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-3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1C94BD-90D4-43DA-9EA9-A7DBE3DF4C20}"/>
              </a:ext>
            </a:extLst>
          </p:cNvPr>
          <p:cNvSpPr/>
          <p:nvPr/>
        </p:nvSpPr>
        <p:spPr>
          <a:xfrm>
            <a:off x="4366440" y="3888000"/>
            <a:ext cx="2928239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35" fill="none">
                <a:moveTo>
                  <a:pt x="0" y="0"/>
                </a:moveTo>
                <a:lnTo>
                  <a:pt x="81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5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FB9520A-EF4D-4654-9FC5-BF9599481162}"/>
              </a:ext>
            </a:extLst>
          </p:cNvPr>
          <p:cNvSpPr/>
          <p:nvPr/>
        </p:nvSpPr>
        <p:spPr>
          <a:xfrm>
            <a:off x="4366440" y="4031999"/>
            <a:ext cx="2928239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35" fill="none">
                <a:moveTo>
                  <a:pt x="0" y="0"/>
                </a:moveTo>
                <a:lnTo>
                  <a:pt x="81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-5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6B295D-BD57-483B-80EF-C76920BA0F3D}"/>
              </a:ext>
            </a:extLst>
          </p:cNvPr>
          <p:cNvSpPr txBox="1"/>
          <p:nvPr/>
        </p:nvSpPr>
        <p:spPr>
          <a:xfrm>
            <a:off x="767880" y="5701680"/>
            <a:ext cx="3699000" cy="8053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0" i="0" u="none" strike="noStrike" kern="1200">
                <a:ln>
                  <a:noFill/>
                </a:ln>
                <a:latin typeface="Courier New" pitchFamily="49"/>
                <a:ea typeface="AR PL New Sung" pitchFamily="2"/>
                <a:cs typeface="DejaVu Sans" pitchFamily="2"/>
              </a:rPr>
              <a:t>0.00: (A) [3]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0" i="0" u="none" strike="noStrike" kern="1200">
                <a:ln>
                  <a:noFill/>
                </a:ln>
                <a:latin typeface="Courier New" pitchFamily="49"/>
                <a:ea typeface="AR PL New Sung" pitchFamily="2"/>
                <a:cs typeface="DejaVu Sans" pitchFamily="2"/>
              </a:rPr>
              <a:t>0.01: (B) [5]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accel="500" decel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-0.00555743624464005v0.203517259083728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-0.00532423079816445v0.2089549104792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-0.00569601694180087v0.196796212648161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4F81-90D4-427C-82F4-2C0072D8BE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GB"/>
              <a:t>Simple Temporal Networks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29F42-5217-471E-B14B-330E1C56D2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640" y="1440000"/>
            <a:ext cx="12094560" cy="2592000"/>
          </a:xfrm>
        </p:spPr>
        <p:txBody>
          <a:bodyPr vert="horz"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Solve the shortest path problem (e.g. using Bellman-Ford) from/to zero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rial" pitchFamily="18"/>
              </a:rPr>
              <a:t>dist(0,j)=x → maximum timestamp of j = x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rial" pitchFamily="18"/>
              </a:rPr>
              <a:t>dist(j,0)=y → minimum timestamp of j = -y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If we find a </a:t>
            </a:r>
            <a:r>
              <a:rPr lang="en-GB" b="1"/>
              <a:t>negative cycle</a:t>
            </a:r>
            <a:r>
              <a:rPr lang="en-GB"/>
              <a:t> then the temporal constraints are inconsistent: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E393141-8F00-4266-8251-8B68CC45B700}"/>
              </a:ext>
            </a:extLst>
          </p:cNvPr>
          <p:cNvSpPr/>
          <p:nvPr/>
        </p:nvSpPr>
        <p:spPr>
          <a:xfrm>
            <a:off x="2832480" y="4101120"/>
            <a:ext cx="1103040" cy="93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0" i="0" u="none" strike="noStrike" kern="1200">
                <a:ln>
                  <a:noFill/>
                </a:ln>
                <a:latin typeface="Arial" pitchFamily="34"/>
                <a:ea typeface="AR PL New Sung" pitchFamily="2"/>
                <a:cs typeface="DejaVu Sans" pitchFamily="2"/>
              </a:rPr>
              <a:t>A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ACF207-C90F-40E0-B788-F19B42E2D833}"/>
              </a:ext>
            </a:extLst>
          </p:cNvPr>
          <p:cNvGrpSpPr/>
          <p:nvPr/>
        </p:nvGrpSpPr>
        <p:grpSpPr>
          <a:xfrm>
            <a:off x="3504959" y="4524120"/>
            <a:ext cx="288001" cy="288000"/>
            <a:chOff x="3504959" y="4524120"/>
            <a:chExt cx="288001" cy="288000"/>
          </a:xfrm>
        </p:grpSpPr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E59FAA1-40AE-47CE-842F-206886212066}"/>
                </a:ext>
              </a:extLst>
            </p:cNvPr>
            <p:cNvSpPr/>
            <p:nvPr/>
          </p:nvSpPr>
          <p:spPr>
            <a:xfrm>
              <a:off x="3504959" y="4524120"/>
              <a:ext cx="0" cy="28800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EBBA9FDE-A51A-4976-9536-C052B788955F}"/>
                </a:ext>
              </a:extLst>
            </p:cNvPr>
            <p:cNvSpPr/>
            <p:nvPr/>
          </p:nvSpPr>
          <p:spPr>
            <a:xfrm>
              <a:off x="3504959" y="4668120"/>
              <a:ext cx="288001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EB041E-7560-4D5F-91B9-FF1F953D8B87}"/>
              </a:ext>
            </a:extLst>
          </p:cNvPr>
          <p:cNvGrpSpPr/>
          <p:nvPr/>
        </p:nvGrpSpPr>
        <p:grpSpPr>
          <a:xfrm>
            <a:off x="8879760" y="4079520"/>
            <a:ext cx="1103040" cy="936360"/>
            <a:chOff x="8879760" y="4079520"/>
            <a:chExt cx="1103040" cy="9363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F282B69-F974-4AB5-936A-12CB6CFEA45D}"/>
                </a:ext>
              </a:extLst>
            </p:cNvPr>
            <p:cNvSpPr/>
            <p:nvPr/>
          </p:nvSpPr>
          <p:spPr>
            <a:xfrm>
              <a:off x="8879760" y="4079520"/>
              <a:ext cx="1103040" cy="936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2800" b="0" i="0" u="none" strike="noStrike" kern="1200">
                  <a:ln>
                    <a:noFill/>
                  </a:ln>
                  <a:latin typeface="Arial" pitchFamily="34"/>
                  <a:ea typeface="AR PL New Sung" pitchFamily="2"/>
                  <a:cs typeface="DejaVu Sans" pitchFamily="2"/>
                </a:rPr>
                <a:t>A 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A10117-54AD-4DF0-8314-301826AFF84D}"/>
                </a:ext>
              </a:extLst>
            </p:cNvPr>
            <p:cNvGrpSpPr/>
            <p:nvPr/>
          </p:nvGrpSpPr>
          <p:grpSpPr>
            <a:xfrm>
              <a:off x="9502920" y="4502520"/>
              <a:ext cx="288000" cy="288000"/>
              <a:chOff x="9502920" y="4502520"/>
              <a:chExt cx="288000" cy="288000"/>
            </a:xfrm>
          </p:grpSpPr>
          <p:sp>
            <p:nvSpPr>
              <p:cNvPr id="11" name="Straight Connector 10">
                <a:extLst>
                  <a:ext uri="{FF2B5EF4-FFF2-40B4-BE49-F238E27FC236}">
                    <a16:creationId xmlns:a16="http://schemas.microsoft.com/office/drawing/2014/main" id="{BE8CA536-C5A3-48E8-B70D-A4D6ACE7BC09}"/>
                  </a:ext>
                </a:extLst>
              </p:cNvPr>
              <p:cNvSpPr/>
              <p:nvPr/>
            </p:nvSpPr>
            <p:spPr>
              <a:xfrm>
                <a:off x="9790920" y="4502520"/>
                <a:ext cx="0" cy="28800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  <p:sp>
            <p:nvSpPr>
              <p:cNvPr id="12" name="Straight Connector 11">
                <a:extLst>
                  <a:ext uri="{FF2B5EF4-FFF2-40B4-BE49-F238E27FC236}">
                    <a16:creationId xmlns:a16="http://schemas.microsoft.com/office/drawing/2014/main" id="{7DD3D0F7-B4AF-44A5-9568-B3478A363761}"/>
                  </a:ext>
                </a:extLst>
              </p:cNvPr>
              <p:cNvSpPr/>
              <p:nvPr/>
            </p:nvSpPr>
            <p:spPr>
              <a:xfrm flipH="1">
                <a:off x="9502920" y="4646520"/>
                <a:ext cx="288000" cy="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F004D3-1BF6-42C8-A709-63B72102CB55}"/>
              </a:ext>
            </a:extLst>
          </p:cNvPr>
          <p:cNvSpPr/>
          <p:nvPr/>
        </p:nvSpPr>
        <p:spPr>
          <a:xfrm>
            <a:off x="4848120" y="5649480"/>
            <a:ext cx="1103040" cy="93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0" i="0" u="none" strike="noStrike" kern="1200">
                <a:ln>
                  <a:noFill/>
                </a:ln>
                <a:latin typeface="Arial" pitchFamily="34"/>
                <a:ea typeface="AR PL New Sung" pitchFamily="2"/>
                <a:cs typeface="DejaVu Sans" pitchFamily="2"/>
              </a:rPr>
              <a:t>B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288CFE-80C6-4942-A41E-07ACEE961015}"/>
              </a:ext>
            </a:extLst>
          </p:cNvPr>
          <p:cNvGrpSpPr/>
          <p:nvPr/>
        </p:nvGrpSpPr>
        <p:grpSpPr>
          <a:xfrm>
            <a:off x="5520600" y="6072479"/>
            <a:ext cx="288000" cy="288001"/>
            <a:chOff x="5520600" y="6072479"/>
            <a:chExt cx="288000" cy="288001"/>
          </a:xfrm>
        </p:grpSpPr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338F21CD-6243-4F25-9CB6-26C85A8FCD8E}"/>
                </a:ext>
              </a:extLst>
            </p:cNvPr>
            <p:cNvSpPr/>
            <p:nvPr/>
          </p:nvSpPr>
          <p:spPr>
            <a:xfrm>
              <a:off x="5520600" y="6072479"/>
              <a:ext cx="0" cy="288001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FEE96911-9957-45AA-8936-361B5D38F78D}"/>
                </a:ext>
              </a:extLst>
            </p:cNvPr>
            <p:cNvSpPr/>
            <p:nvPr/>
          </p:nvSpPr>
          <p:spPr>
            <a:xfrm>
              <a:off x="5520600" y="6216479"/>
              <a:ext cx="288000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FF1DF2C-D903-4A23-A46E-68E42C9712FB}"/>
              </a:ext>
            </a:extLst>
          </p:cNvPr>
          <p:cNvSpPr/>
          <p:nvPr/>
        </p:nvSpPr>
        <p:spPr>
          <a:xfrm>
            <a:off x="2832480" y="4101120"/>
            <a:ext cx="1103040" cy="93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0" i="0" u="none" strike="noStrike" kern="1200">
                <a:ln>
                  <a:noFill/>
                </a:ln>
                <a:latin typeface="Arial" pitchFamily="34"/>
                <a:ea typeface="AR PL New Sung" pitchFamily="2"/>
                <a:cs typeface="DejaVu Sans" pitchFamily="2"/>
              </a:rPr>
              <a:t>A 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2DD8F5-817A-4235-B8DE-CA7AD28BAE8D}"/>
              </a:ext>
            </a:extLst>
          </p:cNvPr>
          <p:cNvGrpSpPr/>
          <p:nvPr/>
        </p:nvGrpSpPr>
        <p:grpSpPr>
          <a:xfrm>
            <a:off x="3504959" y="4524120"/>
            <a:ext cx="288001" cy="288000"/>
            <a:chOff x="3504959" y="4524120"/>
            <a:chExt cx="288001" cy="288000"/>
          </a:xfrm>
        </p:grpSpPr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5C54A38E-D7C5-4160-B327-FF768EC24031}"/>
                </a:ext>
              </a:extLst>
            </p:cNvPr>
            <p:cNvSpPr/>
            <p:nvPr/>
          </p:nvSpPr>
          <p:spPr>
            <a:xfrm>
              <a:off x="3504959" y="4524120"/>
              <a:ext cx="0" cy="28800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20" name="Straight Connector 19">
              <a:extLst>
                <a:ext uri="{FF2B5EF4-FFF2-40B4-BE49-F238E27FC236}">
                  <a16:creationId xmlns:a16="http://schemas.microsoft.com/office/drawing/2014/main" id="{07D1F9C8-AFD2-4967-BE38-7C7B713F86C5}"/>
                </a:ext>
              </a:extLst>
            </p:cNvPr>
            <p:cNvSpPr/>
            <p:nvPr/>
          </p:nvSpPr>
          <p:spPr>
            <a:xfrm>
              <a:off x="3504959" y="4668120"/>
              <a:ext cx="288001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35DCED-41FF-4DDF-B522-116C6DD1331C}"/>
              </a:ext>
            </a:extLst>
          </p:cNvPr>
          <p:cNvGrpSpPr/>
          <p:nvPr/>
        </p:nvGrpSpPr>
        <p:grpSpPr>
          <a:xfrm>
            <a:off x="6864120" y="5627520"/>
            <a:ext cx="1103040" cy="936360"/>
            <a:chOff x="6864120" y="5627520"/>
            <a:chExt cx="1103040" cy="93636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A79F46-4447-4086-A51D-CECC1711DDE8}"/>
                </a:ext>
              </a:extLst>
            </p:cNvPr>
            <p:cNvSpPr/>
            <p:nvPr/>
          </p:nvSpPr>
          <p:spPr>
            <a:xfrm>
              <a:off x="6864120" y="5627520"/>
              <a:ext cx="1103040" cy="936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2800" b="0" i="0" u="none" strike="noStrike" kern="1200">
                  <a:ln>
                    <a:noFill/>
                  </a:ln>
                  <a:latin typeface="Arial" pitchFamily="34"/>
                  <a:ea typeface="AR PL New Sung" pitchFamily="2"/>
                  <a:cs typeface="DejaVu Sans" pitchFamily="2"/>
                </a:rPr>
                <a:t>B 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46F67C-8B59-47AD-A8BA-1C76F02C370E}"/>
                </a:ext>
              </a:extLst>
            </p:cNvPr>
            <p:cNvGrpSpPr/>
            <p:nvPr/>
          </p:nvGrpSpPr>
          <p:grpSpPr>
            <a:xfrm>
              <a:off x="7487279" y="6050520"/>
              <a:ext cx="288001" cy="288000"/>
              <a:chOff x="7487279" y="6050520"/>
              <a:chExt cx="288001" cy="288000"/>
            </a:xfrm>
          </p:grpSpPr>
          <p:sp>
            <p:nvSpPr>
              <p:cNvPr id="24" name="Straight Connector 23">
                <a:extLst>
                  <a:ext uri="{FF2B5EF4-FFF2-40B4-BE49-F238E27FC236}">
                    <a16:creationId xmlns:a16="http://schemas.microsoft.com/office/drawing/2014/main" id="{19983A3B-2550-4873-A259-1001952E7F57}"/>
                  </a:ext>
                </a:extLst>
              </p:cNvPr>
              <p:cNvSpPr/>
              <p:nvPr/>
            </p:nvSpPr>
            <p:spPr>
              <a:xfrm>
                <a:off x="7775280" y="6050520"/>
                <a:ext cx="0" cy="28800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  <p:sp>
            <p:nvSpPr>
              <p:cNvPr id="25" name="Straight Connector 24">
                <a:extLst>
                  <a:ext uri="{FF2B5EF4-FFF2-40B4-BE49-F238E27FC236}">
                    <a16:creationId xmlns:a16="http://schemas.microsoft.com/office/drawing/2014/main" id="{41C62D33-AE63-4643-86B7-6CFE8AD52C35}"/>
                  </a:ext>
                </a:extLst>
              </p:cNvPr>
              <p:cNvSpPr/>
              <p:nvPr/>
            </p:nvSpPr>
            <p:spPr>
              <a:xfrm flipH="1">
                <a:off x="7487279" y="6194520"/>
                <a:ext cx="288001" cy="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</p:grp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EB77E57-7D8B-4077-ADFD-B3DE13432CA1}"/>
              </a:ext>
            </a:extLst>
          </p:cNvPr>
          <p:cNvSpPr/>
          <p:nvPr/>
        </p:nvSpPr>
        <p:spPr>
          <a:xfrm>
            <a:off x="3935520" y="4907520"/>
            <a:ext cx="912599" cy="10796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36" h="3000" fill="none">
                <a:moveTo>
                  <a:pt x="2536" y="300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9E081F-D55B-43F5-BE7F-CD893615E516}"/>
              </a:ext>
            </a:extLst>
          </p:cNvPr>
          <p:cNvSpPr/>
          <p:nvPr/>
        </p:nvSpPr>
        <p:spPr>
          <a:xfrm>
            <a:off x="7967160" y="4907520"/>
            <a:ext cx="912599" cy="1151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36" h="3200" fill="none">
                <a:moveTo>
                  <a:pt x="2536" y="0"/>
                </a:moveTo>
                <a:lnTo>
                  <a:pt x="0" y="3200"/>
                </a:lnTo>
              </a:path>
            </a:pathLst>
          </a:cu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6BFC90-EC1E-4A04-9679-F1B7A76A29E9}"/>
              </a:ext>
            </a:extLst>
          </p:cNvPr>
          <p:cNvSpPr txBox="1"/>
          <p:nvPr/>
        </p:nvSpPr>
        <p:spPr>
          <a:xfrm>
            <a:off x="3810600" y="5314320"/>
            <a:ext cx="317880" cy="3434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A4F218-E3B1-4D8C-823F-36A868C8DD1B}"/>
              </a:ext>
            </a:extLst>
          </p:cNvPr>
          <p:cNvSpPr txBox="1"/>
          <p:nvPr/>
        </p:nvSpPr>
        <p:spPr>
          <a:xfrm>
            <a:off x="7922160" y="5026320"/>
            <a:ext cx="317880" cy="3434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-ε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3C577F9-F931-4210-B83B-D5F708462684}"/>
              </a:ext>
            </a:extLst>
          </p:cNvPr>
          <p:cNvSpPr/>
          <p:nvPr/>
        </p:nvSpPr>
        <p:spPr>
          <a:xfrm>
            <a:off x="3935520" y="4331520"/>
            <a:ext cx="4944239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35" fill="none">
                <a:moveTo>
                  <a:pt x="0" y="0"/>
                </a:moveTo>
                <a:lnTo>
                  <a:pt x="13735" y="0"/>
                </a:lnTo>
              </a:path>
            </a:pathLst>
          </a:cu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3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4969E68-3EF8-4503-8624-DB629C41BE4D}"/>
              </a:ext>
            </a:extLst>
          </p:cNvPr>
          <p:cNvSpPr/>
          <p:nvPr/>
        </p:nvSpPr>
        <p:spPr>
          <a:xfrm>
            <a:off x="3935520" y="4763520"/>
            <a:ext cx="4944239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35" fill="none">
                <a:moveTo>
                  <a:pt x="0" y="0"/>
                </a:moveTo>
                <a:lnTo>
                  <a:pt x="137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-3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38CAD26-6E3B-4537-8318-2B19696BF17A}"/>
              </a:ext>
            </a:extLst>
          </p:cNvPr>
          <p:cNvSpPr/>
          <p:nvPr/>
        </p:nvSpPr>
        <p:spPr>
          <a:xfrm>
            <a:off x="5951160" y="6059520"/>
            <a:ext cx="912599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36" fill="none">
                <a:moveTo>
                  <a:pt x="0" y="0"/>
                </a:moveTo>
                <a:lnTo>
                  <a:pt x="253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5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DAF5FF9-DFC3-4761-B6A4-26AFD5802944}"/>
              </a:ext>
            </a:extLst>
          </p:cNvPr>
          <p:cNvSpPr/>
          <p:nvPr/>
        </p:nvSpPr>
        <p:spPr>
          <a:xfrm>
            <a:off x="5951160" y="6203520"/>
            <a:ext cx="912599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36" fill="none">
                <a:moveTo>
                  <a:pt x="0" y="0"/>
                </a:moveTo>
                <a:lnTo>
                  <a:pt x="2536" y="0"/>
                </a:lnTo>
              </a:path>
            </a:pathLst>
          </a:custGeom>
          <a:noFill/>
          <a:ln w="36000">
            <a:solidFill>
              <a:srgbClr val="FF0000"/>
            </a:solidFill>
            <a:prstDash val="solid"/>
            <a:head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-5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1E6C1B-DED5-455B-8A04-1E7A96782C2E}"/>
              </a:ext>
            </a:extLst>
          </p:cNvPr>
          <p:cNvSpPr txBox="1"/>
          <p:nvPr/>
        </p:nvSpPr>
        <p:spPr>
          <a:xfrm>
            <a:off x="0" y="6750000"/>
            <a:ext cx="13696200" cy="903240"/>
          </a:xfrm>
          <a:prstGeom prst="rect">
            <a:avLst/>
          </a:prstGeom>
          <a:solidFill>
            <a:srgbClr val="FFFBCC"/>
          </a:solidFill>
          <a:ln>
            <a:noFill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1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"Incremental Constraint-Posting Algorithms in Interleaved Planning and Scheduling."</a:t>
            </a:r>
            <a:r>
              <a:rPr lang="en-GB" sz="1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 A. J. Coles, A. I. Coles,  M. Fox, and D. Long. Proceedings of the Workshop on Constraint Satisfaction Techniques for Planning and Scheduling, ICAPS09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1D72E9F-61ED-45F1-8D2F-12E038EFF78B}"/>
              </a:ext>
            </a:extLst>
          </p:cNvPr>
          <p:cNvSpPr/>
          <p:nvPr/>
        </p:nvSpPr>
        <p:spPr>
          <a:xfrm>
            <a:off x="6239160" y="72000"/>
            <a:ext cx="86400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3CA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I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82089DA-786A-430F-A822-D142A15A3B9A}"/>
              </a:ext>
            </a:extLst>
          </p:cNvPr>
          <p:cNvSpPr/>
          <p:nvPr/>
        </p:nvSpPr>
        <p:spPr>
          <a:xfrm>
            <a:off x="4415400" y="1512000"/>
            <a:ext cx="86400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3FF23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 dirty="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C27D136-968E-4F6F-85F2-CA0F0DD9087D}"/>
              </a:ext>
            </a:extLst>
          </p:cNvPr>
          <p:cNvSpPr/>
          <p:nvPr/>
        </p:nvSpPr>
        <p:spPr>
          <a:xfrm>
            <a:off x="8159040" y="1512000"/>
            <a:ext cx="86400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...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60FE98B-95F6-4DB7-8EA6-3F7123D0D4BD}"/>
              </a:ext>
            </a:extLst>
          </p:cNvPr>
          <p:cNvSpPr/>
          <p:nvPr/>
        </p:nvSpPr>
        <p:spPr>
          <a:xfrm>
            <a:off x="6239160" y="72000"/>
            <a:ext cx="86400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3CA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I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DA140B2-420F-43A2-8C30-98FDE6EFD1BF}"/>
              </a:ext>
            </a:extLst>
          </p:cNvPr>
          <p:cNvSpPr/>
          <p:nvPr/>
        </p:nvSpPr>
        <p:spPr>
          <a:xfrm>
            <a:off x="6239160" y="1512000"/>
            <a:ext cx="86400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B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33FCEFED-E381-41F4-BC7B-F58D3F3D3569}"/>
              </a:ext>
            </a:extLst>
          </p:cNvPr>
          <p:cNvSpPr/>
          <p:nvPr/>
        </p:nvSpPr>
        <p:spPr>
          <a:xfrm flipH="1">
            <a:off x="4799520" y="576000"/>
            <a:ext cx="153576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27BD424C-F714-4B5D-B3C4-AFD2975AB7C2}"/>
              </a:ext>
            </a:extLst>
          </p:cNvPr>
          <p:cNvSpPr/>
          <p:nvPr/>
        </p:nvSpPr>
        <p:spPr>
          <a:xfrm>
            <a:off x="6719400" y="720000"/>
            <a:ext cx="0" cy="79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50A5399-95F7-461E-9269-77A01C82A4F2}"/>
              </a:ext>
            </a:extLst>
          </p:cNvPr>
          <p:cNvSpPr/>
          <p:nvPr/>
        </p:nvSpPr>
        <p:spPr>
          <a:xfrm>
            <a:off x="7007039" y="576000"/>
            <a:ext cx="1343881" cy="1008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85A0726-633A-4250-B8D8-FB881CB4F7CE}"/>
              </a:ext>
            </a:extLst>
          </p:cNvPr>
          <p:cNvSpPr/>
          <p:nvPr/>
        </p:nvSpPr>
        <p:spPr>
          <a:xfrm>
            <a:off x="5759280" y="3816000"/>
            <a:ext cx="134388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3FF23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ABB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317921-9426-45D4-A315-4BFEDBD8F22F}"/>
              </a:ext>
            </a:extLst>
          </p:cNvPr>
          <p:cNvSpPr/>
          <p:nvPr/>
        </p:nvSpPr>
        <p:spPr>
          <a:xfrm>
            <a:off x="4415400" y="2664000"/>
            <a:ext cx="86400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 dirty="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AB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C09922-13DC-4FB9-9189-14957C15AF04}"/>
              </a:ext>
            </a:extLst>
          </p:cNvPr>
          <p:cNvSpPr/>
          <p:nvPr/>
        </p:nvSpPr>
        <p:spPr>
          <a:xfrm>
            <a:off x="4799520" y="2160000"/>
            <a:ext cx="0" cy="503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00" fill="none">
                <a:moveTo>
                  <a:pt x="0" y="0"/>
                </a:moveTo>
                <a:lnTo>
                  <a:pt x="0" y="140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7B7DC19-5E3A-4514-94C2-C827FBB034CF}"/>
              </a:ext>
            </a:extLst>
          </p:cNvPr>
          <p:cNvSpPr/>
          <p:nvPr/>
        </p:nvSpPr>
        <p:spPr>
          <a:xfrm>
            <a:off x="2591640" y="3816000"/>
            <a:ext cx="105588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ABA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FFD845-DEB7-4BCF-9D3E-6A2ED912C8FD}"/>
              </a:ext>
            </a:extLst>
          </p:cNvPr>
          <p:cNvSpPr/>
          <p:nvPr/>
        </p:nvSpPr>
        <p:spPr>
          <a:xfrm>
            <a:off x="3455640" y="3240000"/>
            <a:ext cx="1055519" cy="64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33" h="1800" fill="none">
                <a:moveTo>
                  <a:pt x="2933" y="0"/>
                </a:moveTo>
                <a:lnTo>
                  <a:pt x="0" y="180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A6CD33-56FA-4693-8CA3-59899E89C2F4}"/>
              </a:ext>
            </a:extLst>
          </p:cNvPr>
          <p:cNvSpPr/>
          <p:nvPr/>
        </p:nvSpPr>
        <p:spPr>
          <a:xfrm>
            <a:off x="5183280" y="3240000"/>
            <a:ext cx="767519" cy="64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33" h="1800" fill="none">
                <a:moveTo>
                  <a:pt x="0" y="0"/>
                </a:moveTo>
                <a:lnTo>
                  <a:pt x="2133" y="180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32C328-5AF9-4CBA-BCD1-EC1B57A62DFF}"/>
              </a:ext>
            </a:extLst>
          </p:cNvPr>
          <p:cNvSpPr/>
          <p:nvPr/>
        </p:nvSpPr>
        <p:spPr>
          <a:xfrm>
            <a:off x="2303640" y="5184000"/>
            <a:ext cx="144000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ABAB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A9C672-882E-4ECC-88AD-16BA37CCFA18}"/>
              </a:ext>
            </a:extLst>
          </p:cNvPr>
          <p:cNvSpPr/>
          <p:nvPr/>
        </p:nvSpPr>
        <p:spPr>
          <a:xfrm>
            <a:off x="3071520" y="4464000"/>
            <a:ext cx="0" cy="71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2000" fill="none">
                <a:moveTo>
                  <a:pt x="0" y="0"/>
                </a:moveTo>
                <a:lnTo>
                  <a:pt x="0" y="200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83D1676-4935-480B-964C-027C83B27C3D}"/>
              </a:ext>
            </a:extLst>
          </p:cNvPr>
          <p:cNvSpPr/>
          <p:nvPr/>
        </p:nvSpPr>
        <p:spPr>
          <a:xfrm>
            <a:off x="5759280" y="5184000"/>
            <a:ext cx="134388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 dirty="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ABBA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105B83D-F1BA-467A-8C2D-3A82C93B4880}"/>
              </a:ext>
            </a:extLst>
          </p:cNvPr>
          <p:cNvSpPr/>
          <p:nvPr/>
        </p:nvSpPr>
        <p:spPr>
          <a:xfrm>
            <a:off x="6431399" y="4464000"/>
            <a:ext cx="0" cy="71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2000" fill="none">
                <a:moveTo>
                  <a:pt x="0" y="0"/>
                </a:moveTo>
                <a:lnTo>
                  <a:pt x="0" y="200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35E07B-A172-46DD-A16A-491E94D589C7}"/>
              </a:ext>
            </a:extLst>
          </p:cNvPr>
          <p:cNvGrpSpPr/>
          <p:nvPr/>
        </p:nvGrpSpPr>
        <p:grpSpPr>
          <a:xfrm>
            <a:off x="7545298" y="5957280"/>
            <a:ext cx="3359520" cy="1177200"/>
            <a:chOff x="7391160" y="5256000"/>
            <a:chExt cx="3359520" cy="11772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B493DC3-81AB-4DEA-9A66-5879B7F7EF4E}"/>
                </a:ext>
              </a:extLst>
            </p:cNvPr>
            <p:cNvSpPr/>
            <p:nvPr/>
          </p:nvSpPr>
          <p:spPr>
            <a:xfrm>
              <a:off x="7391160" y="5266079"/>
              <a:ext cx="518400" cy="439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2800" b="0" i="0" u="none" strike="noStrike" kern="1200">
                  <a:ln>
                    <a:noFill/>
                  </a:ln>
                  <a:latin typeface="Arial" pitchFamily="34"/>
                  <a:ea typeface="AR PL New Sung" pitchFamily="2"/>
                  <a:cs typeface="DejaVu Sans" pitchFamily="2"/>
                </a:rPr>
                <a:t>A 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F9483B4-EF67-4F35-9202-CFC835FB21F2}"/>
                </a:ext>
              </a:extLst>
            </p:cNvPr>
            <p:cNvGrpSpPr/>
            <p:nvPr/>
          </p:nvGrpSpPr>
          <p:grpSpPr>
            <a:xfrm>
              <a:off x="7706879" y="5464800"/>
              <a:ext cx="135361" cy="135360"/>
              <a:chOff x="7706879" y="5464800"/>
              <a:chExt cx="135361" cy="135360"/>
            </a:xfrm>
          </p:grpSpPr>
          <p:sp>
            <p:nvSpPr>
              <p:cNvPr id="23" name="Straight Connector 22">
                <a:extLst>
                  <a:ext uri="{FF2B5EF4-FFF2-40B4-BE49-F238E27FC236}">
                    <a16:creationId xmlns:a16="http://schemas.microsoft.com/office/drawing/2014/main" id="{CCE3A866-C1B1-4C1E-8F79-F72EA85F916B}"/>
                  </a:ext>
                </a:extLst>
              </p:cNvPr>
              <p:cNvSpPr/>
              <p:nvPr/>
            </p:nvSpPr>
            <p:spPr>
              <a:xfrm>
                <a:off x="7706879" y="5464800"/>
                <a:ext cx="0" cy="13536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  <p:sp>
            <p:nvSpPr>
              <p:cNvPr id="24" name="Straight Connector 23">
                <a:extLst>
                  <a:ext uri="{FF2B5EF4-FFF2-40B4-BE49-F238E27FC236}">
                    <a16:creationId xmlns:a16="http://schemas.microsoft.com/office/drawing/2014/main" id="{514B2EFE-DD5B-4C41-AFF0-402AFFF37444}"/>
                  </a:ext>
                </a:extLst>
              </p:cNvPr>
              <p:cNvSpPr/>
              <p:nvPr/>
            </p:nvSpPr>
            <p:spPr>
              <a:xfrm>
                <a:off x="7706879" y="5532480"/>
                <a:ext cx="135361" cy="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B1830E-3E23-4087-ADD4-FE2138B59FF1}"/>
                </a:ext>
              </a:extLst>
            </p:cNvPr>
            <p:cNvGrpSpPr/>
            <p:nvPr/>
          </p:nvGrpSpPr>
          <p:grpSpPr>
            <a:xfrm>
              <a:off x="10232280" y="5256000"/>
              <a:ext cx="518400" cy="439920"/>
              <a:chOff x="10232280" y="5256000"/>
              <a:chExt cx="518400" cy="43992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6A0479B-BE2D-4984-BB58-0DB0E04DEBE0}"/>
                  </a:ext>
                </a:extLst>
              </p:cNvPr>
              <p:cNvSpPr/>
              <p:nvPr/>
            </p:nvSpPr>
            <p:spPr>
              <a:xfrm>
                <a:off x="10232280" y="5256000"/>
                <a:ext cx="518400" cy="4399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1440" tIns="45720" rIns="91440" bIns="45720" anchor="ctr" anchorCtr="0" compatLnSpc="0">
                <a:no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GB" sz="2800" b="0" i="0" u="none" strike="noStrike" kern="1200">
                    <a:ln>
                      <a:noFill/>
                    </a:ln>
                    <a:latin typeface="Arial" pitchFamily="34"/>
                    <a:ea typeface="AR PL New Sung" pitchFamily="2"/>
                    <a:cs typeface="DejaVu Sans" pitchFamily="2"/>
                  </a:rPr>
                  <a:t>A  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17C8FEF-7542-424E-813D-1273FB94E63A}"/>
                  </a:ext>
                </a:extLst>
              </p:cNvPr>
              <p:cNvGrpSpPr/>
              <p:nvPr/>
            </p:nvGrpSpPr>
            <p:grpSpPr>
              <a:xfrm>
                <a:off x="10525320" y="5454720"/>
                <a:ext cx="135360" cy="135359"/>
                <a:chOff x="10525320" y="5454720"/>
                <a:chExt cx="135360" cy="135359"/>
              </a:xfrm>
            </p:grpSpPr>
            <p:sp>
              <p:nv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7DF9AB5-B999-47EC-A7D1-6F1FD4ED8733}"/>
                    </a:ext>
                  </a:extLst>
                </p:cNvPr>
                <p:cNvSpPr/>
                <p:nvPr/>
              </p:nvSpPr>
              <p:spPr>
                <a:xfrm>
                  <a:off x="10660680" y="5454720"/>
                  <a:ext cx="0" cy="135359"/>
                </a:xfrm>
                <a:prstGeom prst="line">
                  <a:avLst/>
                </a:prstGeom>
                <a:noFill/>
                <a:ln w="1800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9000" tIns="54000" rIns="99000" bIns="5400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" pitchFamily="18"/>
                    <a:ea typeface="AR PL New Sung" pitchFamily="2"/>
                    <a:cs typeface="DejaVu Sans" pitchFamily="2"/>
                  </a:endParaRPr>
                </a:p>
              </p:txBody>
            </p:sp>
            <p:sp>
              <p:nv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F7469F-8A12-42F5-9E58-62194D334C7F}"/>
                    </a:ext>
                  </a:extLst>
                </p:cNvPr>
                <p:cNvSpPr/>
                <p:nvPr/>
              </p:nvSpPr>
              <p:spPr>
                <a:xfrm flipH="1">
                  <a:off x="10525320" y="5522400"/>
                  <a:ext cx="135360" cy="0"/>
                </a:xfrm>
                <a:prstGeom prst="line">
                  <a:avLst/>
                </a:prstGeom>
                <a:noFill/>
                <a:ln w="1800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9000" tIns="54000" rIns="99000" bIns="5400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" pitchFamily="18"/>
                    <a:ea typeface="AR PL New Sung" pitchFamily="2"/>
                    <a:cs typeface="DejaVu Sans" pitchFamily="2"/>
                  </a:endParaRPr>
                </a:p>
              </p:txBody>
            </p:sp>
          </p:grp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FFC975B-7C81-464C-8BF3-4AD166C52B06}"/>
                </a:ext>
              </a:extLst>
            </p:cNvPr>
            <p:cNvSpPr/>
            <p:nvPr/>
          </p:nvSpPr>
          <p:spPr>
            <a:xfrm>
              <a:off x="8337960" y="5993280"/>
              <a:ext cx="518400" cy="439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2800" b="0" i="0" u="none" strike="noStrike" kern="1200">
                  <a:ln>
                    <a:noFill/>
                  </a:ln>
                  <a:latin typeface="Arial" pitchFamily="34"/>
                  <a:ea typeface="AR PL New Sung" pitchFamily="2"/>
                  <a:cs typeface="DejaVu Sans" pitchFamily="2"/>
                </a:rPr>
                <a:t>B  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72EECF9-9F5E-4322-8FB1-C3F82C7409C3}"/>
                </a:ext>
              </a:extLst>
            </p:cNvPr>
            <p:cNvGrpSpPr/>
            <p:nvPr/>
          </p:nvGrpSpPr>
          <p:grpSpPr>
            <a:xfrm>
              <a:off x="8654400" y="6192000"/>
              <a:ext cx="135360" cy="135360"/>
              <a:chOff x="8654400" y="6192000"/>
              <a:chExt cx="135360" cy="135360"/>
            </a:xfrm>
          </p:grpSpPr>
          <p:sp>
            <p:nvSpPr>
              <p:cNvPr id="32" name="Straight Connector 31">
                <a:extLst>
                  <a:ext uri="{FF2B5EF4-FFF2-40B4-BE49-F238E27FC236}">
                    <a16:creationId xmlns:a16="http://schemas.microsoft.com/office/drawing/2014/main" id="{31A64BAF-C8DF-42F2-AF25-4B12C2230E3B}"/>
                  </a:ext>
                </a:extLst>
              </p:cNvPr>
              <p:cNvSpPr/>
              <p:nvPr/>
            </p:nvSpPr>
            <p:spPr>
              <a:xfrm>
                <a:off x="8654400" y="6192000"/>
                <a:ext cx="0" cy="13536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  <p:sp>
            <p:nvSpPr>
              <p:cNvPr id="33" name="Straight Connector 32">
                <a:extLst>
                  <a:ext uri="{FF2B5EF4-FFF2-40B4-BE49-F238E27FC236}">
                    <a16:creationId xmlns:a16="http://schemas.microsoft.com/office/drawing/2014/main" id="{CBC9FA0F-BC68-44D8-AAB6-B2B0FB03CC7B}"/>
                  </a:ext>
                </a:extLst>
              </p:cNvPr>
              <p:cNvSpPr/>
              <p:nvPr/>
            </p:nvSpPr>
            <p:spPr>
              <a:xfrm>
                <a:off x="8654400" y="6259679"/>
                <a:ext cx="135360" cy="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42CBF7-91BA-430D-8E39-D6D641982ACD}"/>
                </a:ext>
              </a:extLst>
            </p:cNvPr>
            <p:cNvSpPr/>
            <p:nvPr/>
          </p:nvSpPr>
          <p:spPr>
            <a:xfrm>
              <a:off x="7391160" y="5266079"/>
              <a:ext cx="518400" cy="439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2800" b="0" i="0" u="none" strike="noStrike" kern="1200">
                  <a:ln>
                    <a:noFill/>
                  </a:ln>
                  <a:latin typeface="Arial" pitchFamily="34"/>
                  <a:ea typeface="AR PL New Sung" pitchFamily="2"/>
                  <a:cs typeface="DejaVu Sans" pitchFamily="2"/>
                </a:rPr>
                <a:t>A  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D8481E-314E-4EC7-97ED-1FFAD40C2CD2}"/>
                </a:ext>
              </a:extLst>
            </p:cNvPr>
            <p:cNvGrpSpPr/>
            <p:nvPr/>
          </p:nvGrpSpPr>
          <p:grpSpPr>
            <a:xfrm>
              <a:off x="7706879" y="5464800"/>
              <a:ext cx="135361" cy="135360"/>
              <a:chOff x="7706879" y="5464800"/>
              <a:chExt cx="135361" cy="135360"/>
            </a:xfrm>
          </p:grpSpPr>
          <p:sp>
            <p:nvSpPr>
              <p:cNvPr id="36" name="Straight Connector 35">
                <a:extLst>
                  <a:ext uri="{FF2B5EF4-FFF2-40B4-BE49-F238E27FC236}">
                    <a16:creationId xmlns:a16="http://schemas.microsoft.com/office/drawing/2014/main" id="{A1DF994F-FBB3-4403-BCF8-A16CA55E4DD4}"/>
                  </a:ext>
                </a:extLst>
              </p:cNvPr>
              <p:cNvSpPr/>
              <p:nvPr/>
            </p:nvSpPr>
            <p:spPr>
              <a:xfrm>
                <a:off x="7706879" y="5464800"/>
                <a:ext cx="0" cy="13536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  <p:sp>
            <p:nvSpPr>
              <p:cNvPr id="37" name="Straight Connector 36">
                <a:extLst>
                  <a:ext uri="{FF2B5EF4-FFF2-40B4-BE49-F238E27FC236}">
                    <a16:creationId xmlns:a16="http://schemas.microsoft.com/office/drawing/2014/main" id="{7737FB94-1C38-47FA-8088-ABD7C9BB31D2}"/>
                  </a:ext>
                </a:extLst>
              </p:cNvPr>
              <p:cNvSpPr/>
              <p:nvPr/>
            </p:nvSpPr>
            <p:spPr>
              <a:xfrm>
                <a:off x="7706879" y="5532480"/>
                <a:ext cx="135361" cy="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7D25DF8-05E1-4392-947E-399935A5964A}"/>
                </a:ext>
              </a:extLst>
            </p:cNvPr>
            <p:cNvGrpSpPr/>
            <p:nvPr/>
          </p:nvGrpSpPr>
          <p:grpSpPr>
            <a:xfrm>
              <a:off x="9285480" y="5983200"/>
              <a:ext cx="518400" cy="439559"/>
              <a:chOff x="9285480" y="5983200"/>
              <a:chExt cx="518400" cy="439559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B17BB79-E62D-4DD3-A9B4-C99FD0429C24}"/>
                  </a:ext>
                </a:extLst>
              </p:cNvPr>
              <p:cNvSpPr/>
              <p:nvPr/>
            </p:nvSpPr>
            <p:spPr>
              <a:xfrm>
                <a:off x="9285480" y="5983200"/>
                <a:ext cx="518400" cy="43955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1440" tIns="45720" rIns="91440" bIns="45720" anchor="ctr" anchorCtr="0" compatLnSpc="0">
                <a:no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GB" sz="2800" b="0" i="0" u="none" strike="noStrike" kern="1200">
                    <a:ln>
                      <a:noFill/>
                    </a:ln>
                    <a:latin typeface="Arial" pitchFamily="34"/>
                    <a:ea typeface="AR PL New Sung" pitchFamily="2"/>
                    <a:cs typeface="DejaVu Sans" pitchFamily="2"/>
                  </a:rPr>
                  <a:t>B  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BC02C75-1A40-4764-B6D0-F555E2C7B2E6}"/>
                  </a:ext>
                </a:extLst>
              </p:cNvPr>
              <p:cNvGrpSpPr/>
              <p:nvPr/>
            </p:nvGrpSpPr>
            <p:grpSpPr>
              <a:xfrm>
                <a:off x="9578160" y="6181920"/>
                <a:ext cx="135359" cy="135359"/>
                <a:chOff x="9578160" y="6181920"/>
                <a:chExt cx="135359" cy="135359"/>
              </a:xfrm>
            </p:grpSpPr>
            <p:sp>
              <p:nv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4922A6B-C246-462C-AB8E-B5EE51B062E7}"/>
                    </a:ext>
                  </a:extLst>
                </p:cNvPr>
                <p:cNvSpPr/>
                <p:nvPr/>
              </p:nvSpPr>
              <p:spPr>
                <a:xfrm>
                  <a:off x="9713519" y="6181920"/>
                  <a:ext cx="0" cy="135359"/>
                </a:xfrm>
                <a:prstGeom prst="line">
                  <a:avLst/>
                </a:prstGeom>
                <a:noFill/>
                <a:ln w="1800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9000" tIns="54000" rIns="99000" bIns="5400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" pitchFamily="18"/>
                    <a:ea typeface="AR PL New Sung" pitchFamily="2"/>
                    <a:cs typeface="DejaVu Sans" pitchFamily="2"/>
                  </a:endParaRPr>
                </a:p>
              </p:txBody>
            </p:sp>
            <p:sp>
              <p:nv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D877033-79E0-4F81-B540-116369202E98}"/>
                    </a:ext>
                  </a:extLst>
                </p:cNvPr>
                <p:cNvSpPr/>
                <p:nvPr/>
              </p:nvSpPr>
              <p:spPr>
                <a:xfrm flipH="1">
                  <a:off x="9578160" y="6249240"/>
                  <a:ext cx="135359" cy="0"/>
                </a:xfrm>
                <a:prstGeom prst="line">
                  <a:avLst/>
                </a:prstGeom>
                <a:noFill/>
                <a:ln w="1800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9000" tIns="54000" rIns="99000" bIns="5400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" pitchFamily="18"/>
                    <a:ea typeface="AR PL New Sung" pitchFamily="2"/>
                    <a:cs typeface="DejaVu Sans" pitchFamily="2"/>
                  </a:endParaRPr>
                </a:p>
              </p:txBody>
            </p:sp>
          </p:grpSp>
        </p:grpSp>
        <p:sp>
          <p:nvSpPr>
            <p:cNvPr id="43" name="Straight Connector 42">
              <a:extLst>
                <a:ext uri="{FF2B5EF4-FFF2-40B4-BE49-F238E27FC236}">
                  <a16:creationId xmlns:a16="http://schemas.microsoft.com/office/drawing/2014/main" id="{2AFD3109-F51D-411A-BF74-FAE26D513D84}"/>
                </a:ext>
              </a:extLst>
            </p:cNvPr>
            <p:cNvSpPr/>
            <p:nvPr/>
          </p:nvSpPr>
          <p:spPr>
            <a:xfrm flipH="1" flipV="1">
              <a:off x="7909560" y="5644800"/>
              <a:ext cx="429120" cy="507239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prstDash val="solid"/>
              <a:tailEnd type="arrow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44" name="Straight Connector 43">
              <a:extLst>
                <a:ext uri="{FF2B5EF4-FFF2-40B4-BE49-F238E27FC236}">
                  <a16:creationId xmlns:a16="http://schemas.microsoft.com/office/drawing/2014/main" id="{E86DF61E-2E8C-4562-B251-49133785D19A}"/>
                </a:ext>
              </a:extLst>
            </p:cNvPr>
            <p:cNvSpPr/>
            <p:nvPr/>
          </p:nvSpPr>
          <p:spPr>
            <a:xfrm flipH="1">
              <a:off x="9803880" y="5644800"/>
              <a:ext cx="429119" cy="541080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prstDash val="solid"/>
              <a:tailEnd type="arrow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DD0425-018D-462A-97E1-026E52B6FD01}"/>
                </a:ext>
              </a:extLst>
            </p:cNvPr>
            <p:cNvSpPr txBox="1"/>
            <p:nvPr/>
          </p:nvSpPr>
          <p:spPr>
            <a:xfrm>
              <a:off x="7850880" y="5859720"/>
              <a:ext cx="317520" cy="3434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="ctr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2400" b="0" i="0" u="none" strike="noStrike" kern="1200">
                  <a:ln>
                    <a:noFill/>
                  </a:ln>
                  <a:latin typeface="Arial" pitchFamily="34"/>
                  <a:ea typeface="Arial" pitchFamily="34"/>
                  <a:cs typeface="Arial" pitchFamily="34"/>
                </a:rPr>
                <a:t>-ε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B04AAE8-51F0-4BEB-8219-6E4EEE2884AA}"/>
                </a:ext>
              </a:extLst>
            </p:cNvPr>
            <p:cNvSpPr txBox="1"/>
            <p:nvPr/>
          </p:nvSpPr>
          <p:spPr>
            <a:xfrm>
              <a:off x="9982799" y="5869800"/>
              <a:ext cx="317520" cy="3434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="ctr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2400" b="0" i="0" u="none" strike="noStrike" kern="1200">
                  <a:ln>
                    <a:noFill/>
                  </a:ln>
                  <a:latin typeface="Arial" pitchFamily="34"/>
                  <a:ea typeface="Arial" pitchFamily="34"/>
                  <a:cs typeface="Arial" pitchFamily="34"/>
                </a:rPr>
                <a:t>-ε</a:t>
              </a:r>
            </a:p>
          </p:txBody>
        </p:sp>
        <p:sp>
          <p:nvSpPr>
            <p:cNvPr id="47" name="Straight Connector 46">
              <a:extLst>
                <a:ext uri="{FF2B5EF4-FFF2-40B4-BE49-F238E27FC236}">
                  <a16:creationId xmlns:a16="http://schemas.microsoft.com/office/drawing/2014/main" id="{80FBC7F5-AB7F-4971-AEEB-4B2A4E2E4F42}"/>
                </a:ext>
              </a:extLst>
            </p:cNvPr>
            <p:cNvSpPr/>
            <p:nvPr/>
          </p:nvSpPr>
          <p:spPr>
            <a:xfrm>
              <a:off x="7909560" y="5374440"/>
              <a:ext cx="2323439" cy="0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prstDash val="solid"/>
              <a:tailEnd type="arrow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dirty="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rPr>
                <a:t>                                       3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dirty="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48" name="Straight Connector 47">
              <a:extLst>
                <a:ext uri="{FF2B5EF4-FFF2-40B4-BE49-F238E27FC236}">
                  <a16:creationId xmlns:a16="http://schemas.microsoft.com/office/drawing/2014/main" id="{4792A2F6-E447-4C73-B821-FBB52416E64D}"/>
                </a:ext>
              </a:extLst>
            </p:cNvPr>
            <p:cNvSpPr/>
            <p:nvPr/>
          </p:nvSpPr>
          <p:spPr>
            <a:xfrm>
              <a:off x="7909560" y="5577120"/>
              <a:ext cx="23234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dirty="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dirty="0">
                  <a:latin typeface="Arial" pitchFamily="18"/>
                  <a:ea typeface="AR PL New Sung" pitchFamily="2"/>
                  <a:cs typeface="DejaVu Sans" pitchFamily="2"/>
                </a:rPr>
                <a:t>                                  -3</a:t>
              </a:r>
              <a:endParaRPr lang="en-GB" sz="1800" b="0" i="0" u="none" strike="noStrike" kern="1200" dirty="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49" name="Straight Connector 48">
              <a:extLst>
                <a:ext uri="{FF2B5EF4-FFF2-40B4-BE49-F238E27FC236}">
                  <a16:creationId xmlns:a16="http://schemas.microsoft.com/office/drawing/2014/main" id="{74B7771A-052D-4EF0-B869-16B4CEC71604}"/>
                </a:ext>
              </a:extLst>
            </p:cNvPr>
            <p:cNvSpPr/>
            <p:nvPr/>
          </p:nvSpPr>
          <p:spPr>
            <a:xfrm>
              <a:off x="8856360" y="6185880"/>
              <a:ext cx="4291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dirty="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rPr>
                <a:t>       5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dirty="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50" name="Straight Connector 49">
              <a:extLst>
                <a:ext uri="{FF2B5EF4-FFF2-40B4-BE49-F238E27FC236}">
                  <a16:creationId xmlns:a16="http://schemas.microsoft.com/office/drawing/2014/main" id="{F9D752D2-EEC7-42C0-B2F3-228410A34C43}"/>
                </a:ext>
              </a:extLst>
            </p:cNvPr>
            <p:cNvSpPr/>
            <p:nvPr/>
          </p:nvSpPr>
          <p:spPr>
            <a:xfrm>
              <a:off x="8856360" y="6253560"/>
              <a:ext cx="429120" cy="0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prstDash val="solid"/>
              <a:headEnd type="arrow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dirty="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rPr>
                <a:t>   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dirty="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rPr>
                <a:t>      -5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63632C-E048-458F-8D5F-0E88505CEC09}"/>
              </a:ext>
            </a:extLst>
          </p:cNvPr>
          <p:cNvGrpSpPr/>
          <p:nvPr/>
        </p:nvGrpSpPr>
        <p:grpSpPr>
          <a:xfrm>
            <a:off x="767880" y="6116399"/>
            <a:ext cx="3359520" cy="1191600"/>
            <a:chOff x="767880" y="6116399"/>
            <a:chExt cx="3359520" cy="1191600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8CE89F6-08E6-4B44-88D6-30B6B71C0E71}"/>
                </a:ext>
              </a:extLst>
            </p:cNvPr>
            <p:cNvSpPr/>
            <p:nvPr/>
          </p:nvSpPr>
          <p:spPr>
            <a:xfrm>
              <a:off x="767880" y="6116399"/>
              <a:ext cx="518400" cy="440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2800" b="0" i="0" u="none" strike="noStrike" kern="1200">
                  <a:ln>
                    <a:noFill/>
                  </a:ln>
                  <a:latin typeface="Arial" pitchFamily="34"/>
                  <a:ea typeface="AR PL New Sung" pitchFamily="2"/>
                  <a:cs typeface="DejaVu Sans" pitchFamily="2"/>
                </a:rPr>
                <a:t>A  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30A2203-5DE2-4585-9CDA-F3F9DB6682F4}"/>
                </a:ext>
              </a:extLst>
            </p:cNvPr>
            <p:cNvGrpSpPr/>
            <p:nvPr/>
          </p:nvGrpSpPr>
          <p:grpSpPr>
            <a:xfrm>
              <a:off x="1083600" y="6315119"/>
              <a:ext cx="135360" cy="135361"/>
              <a:chOff x="1083600" y="6315119"/>
              <a:chExt cx="135360" cy="135361"/>
            </a:xfrm>
          </p:grpSpPr>
          <p:sp>
            <p:nvSpPr>
              <p:cNvPr id="54" name="Straight Connector 53">
                <a:extLst>
                  <a:ext uri="{FF2B5EF4-FFF2-40B4-BE49-F238E27FC236}">
                    <a16:creationId xmlns:a16="http://schemas.microsoft.com/office/drawing/2014/main" id="{E0CC78CE-DB20-48B2-BA73-B043FFE880D3}"/>
                  </a:ext>
                </a:extLst>
              </p:cNvPr>
              <p:cNvSpPr/>
              <p:nvPr/>
            </p:nvSpPr>
            <p:spPr>
              <a:xfrm>
                <a:off x="1083600" y="6315119"/>
                <a:ext cx="0" cy="135361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  <p:sp>
            <p:nvSpPr>
              <p:cNvPr id="55" name="Straight Connector 54">
                <a:extLst>
                  <a:ext uri="{FF2B5EF4-FFF2-40B4-BE49-F238E27FC236}">
                    <a16:creationId xmlns:a16="http://schemas.microsoft.com/office/drawing/2014/main" id="{07744E5B-EF54-4259-A4A3-675FFCAFB5B4}"/>
                  </a:ext>
                </a:extLst>
              </p:cNvPr>
              <p:cNvSpPr/>
              <p:nvPr/>
            </p:nvSpPr>
            <p:spPr>
              <a:xfrm>
                <a:off x="1083600" y="6383160"/>
                <a:ext cx="135360" cy="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EE3AF34-2FBB-403B-B402-A3735C3124DC}"/>
                </a:ext>
              </a:extLst>
            </p:cNvPr>
            <p:cNvGrpSpPr/>
            <p:nvPr/>
          </p:nvGrpSpPr>
          <p:grpSpPr>
            <a:xfrm>
              <a:off x="2662200" y="6116399"/>
              <a:ext cx="518400" cy="440279"/>
              <a:chOff x="2662200" y="6116399"/>
              <a:chExt cx="518400" cy="440279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8673065-3528-4484-A8E6-B8E36E7C9442}"/>
                  </a:ext>
                </a:extLst>
              </p:cNvPr>
              <p:cNvSpPr/>
              <p:nvPr/>
            </p:nvSpPr>
            <p:spPr>
              <a:xfrm>
                <a:off x="2662200" y="6116399"/>
                <a:ext cx="518400" cy="4402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1440" tIns="45720" rIns="91440" bIns="45720" anchor="ctr" anchorCtr="0" compatLnSpc="0">
                <a:no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GB" sz="2800" b="0" i="0" u="none" strike="noStrike" kern="1200">
                    <a:ln>
                      <a:noFill/>
                    </a:ln>
                    <a:latin typeface="Arial" pitchFamily="34"/>
                    <a:ea typeface="AR PL New Sung" pitchFamily="2"/>
                    <a:cs typeface="DejaVu Sans" pitchFamily="2"/>
                  </a:rPr>
                  <a:t>A  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B154964-A28F-4E74-B2D2-DF50C34F731B}"/>
                  </a:ext>
                </a:extLst>
              </p:cNvPr>
              <p:cNvGrpSpPr/>
              <p:nvPr/>
            </p:nvGrpSpPr>
            <p:grpSpPr>
              <a:xfrm>
                <a:off x="2954879" y="6315480"/>
                <a:ext cx="135361" cy="135360"/>
                <a:chOff x="2954879" y="6315480"/>
                <a:chExt cx="135361" cy="135360"/>
              </a:xfrm>
            </p:grpSpPr>
            <p:sp>
              <p:nv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C1EFB11-5CFB-42F9-A42E-0BEDA50FE059}"/>
                    </a:ext>
                  </a:extLst>
                </p:cNvPr>
                <p:cNvSpPr/>
                <p:nvPr/>
              </p:nvSpPr>
              <p:spPr>
                <a:xfrm>
                  <a:off x="3090240" y="6315480"/>
                  <a:ext cx="0" cy="135360"/>
                </a:xfrm>
                <a:prstGeom prst="line">
                  <a:avLst/>
                </a:prstGeom>
                <a:noFill/>
                <a:ln w="1800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9000" tIns="54000" rIns="99000" bIns="5400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" pitchFamily="18"/>
                    <a:ea typeface="AR PL New Sung" pitchFamily="2"/>
                    <a:cs typeface="DejaVu Sans" pitchFamily="2"/>
                  </a:endParaRPr>
                </a:p>
              </p:txBody>
            </p:sp>
            <p:sp>
              <p:nv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A0EA40C-C6FB-436D-9500-979F2366C83E}"/>
                    </a:ext>
                  </a:extLst>
                </p:cNvPr>
                <p:cNvSpPr/>
                <p:nvPr/>
              </p:nvSpPr>
              <p:spPr>
                <a:xfrm flipH="1">
                  <a:off x="2954879" y="6383160"/>
                  <a:ext cx="135361" cy="0"/>
                </a:xfrm>
                <a:prstGeom prst="line">
                  <a:avLst/>
                </a:prstGeom>
                <a:noFill/>
                <a:ln w="1800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9000" tIns="54000" rIns="99000" bIns="5400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" pitchFamily="18"/>
                    <a:ea typeface="AR PL New Sung" pitchFamily="2"/>
                    <a:cs typeface="DejaVu Sans" pitchFamily="2"/>
                  </a:endParaRPr>
                </a:p>
              </p:txBody>
            </p:sp>
          </p:grp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C7C8ACB-19A0-4488-AE48-C6E60D2519CD}"/>
                </a:ext>
              </a:extLst>
            </p:cNvPr>
            <p:cNvSpPr/>
            <p:nvPr/>
          </p:nvSpPr>
          <p:spPr>
            <a:xfrm>
              <a:off x="1714680" y="6844320"/>
              <a:ext cx="518400" cy="440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2800" b="0" i="0" u="none" strike="noStrike" kern="1200">
                  <a:ln>
                    <a:noFill/>
                  </a:ln>
                  <a:latin typeface="Arial" pitchFamily="34"/>
                  <a:ea typeface="AR PL New Sung" pitchFamily="2"/>
                  <a:cs typeface="DejaVu Sans" pitchFamily="2"/>
                </a:rPr>
                <a:t>B 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A697114-642B-4D6B-904C-779299623B21}"/>
                </a:ext>
              </a:extLst>
            </p:cNvPr>
            <p:cNvGrpSpPr/>
            <p:nvPr/>
          </p:nvGrpSpPr>
          <p:grpSpPr>
            <a:xfrm>
              <a:off x="2031119" y="7076880"/>
              <a:ext cx="135361" cy="135360"/>
              <a:chOff x="2031119" y="7076880"/>
              <a:chExt cx="135361" cy="135360"/>
            </a:xfrm>
          </p:grpSpPr>
          <p:sp>
            <p:nvSpPr>
              <p:cNvPr id="63" name="Straight Connector 62">
                <a:extLst>
                  <a:ext uri="{FF2B5EF4-FFF2-40B4-BE49-F238E27FC236}">
                    <a16:creationId xmlns:a16="http://schemas.microsoft.com/office/drawing/2014/main" id="{45D656E8-737F-4D44-9FD0-FAA2790B1A0A}"/>
                  </a:ext>
                </a:extLst>
              </p:cNvPr>
              <p:cNvSpPr/>
              <p:nvPr/>
            </p:nvSpPr>
            <p:spPr>
              <a:xfrm>
                <a:off x="2031119" y="7076880"/>
                <a:ext cx="0" cy="13536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  <p:sp>
            <p:nvSpPr>
              <p:cNvPr id="64" name="Straight Connector 63">
                <a:extLst>
                  <a:ext uri="{FF2B5EF4-FFF2-40B4-BE49-F238E27FC236}">
                    <a16:creationId xmlns:a16="http://schemas.microsoft.com/office/drawing/2014/main" id="{A63AD0D9-CDE3-4EB2-B9C1-97EE886AD8E1}"/>
                  </a:ext>
                </a:extLst>
              </p:cNvPr>
              <p:cNvSpPr/>
              <p:nvPr/>
            </p:nvSpPr>
            <p:spPr>
              <a:xfrm>
                <a:off x="2031119" y="7144560"/>
                <a:ext cx="135361" cy="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3BAB325-17EB-4A15-9850-0A76C7A75A20}"/>
                </a:ext>
              </a:extLst>
            </p:cNvPr>
            <p:cNvSpPr/>
            <p:nvPr/>
          </p:nvSpPr>
          <p:spPr>
            <a:xfrm>
              <a:off x="767880" y="6116399"/>
              <a:ext cx="518400" cy="440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2800" b="0" i="0" u="none" strike="noStrike" kern="1200">
                  <a:ln>
                    <a:noFill/>
                  </a:ln>
                  <a:latin typeface="Arial" pitchFamily="34"/>
                  <a:ea typeface="AR PL New Sung" pitchFamily="2"/>
                  <a:cs typeface="DejaVu Sans" pitchFamily="2"/>
                </a:rPr>
                <a:t>A  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72E5EE2-31DF-4073-9D2B-9A24EEC6A6D1}"/>
                </a:ext>
              </a:extLst>
            </p:cNvPr>
            <p:cNvGrpSpPr/>
            <p:nvPr/>
          </p:nvGrpSpPr>
          <p:grpSpPr>
            <a:xfrm>
              <a:off x="1083600" y="6315119"/>
              <a:ext cx="135360" cy="135361"/>
              <a:chOff x="1083600" y="6315119"/>
              <a:chExt cx="135360" cy="135361"/>
            </a:xfrm>
          </p:grpSpPr>
          <p:sp>
            <p:nvSpPr>
              <p:cNvPr id="67" name="Straight Connector 66">
                <a:extLst>
                  <a:ext uri="{FF2B5EF4-FFF2-40B4-BE49-F238E27FC236}">
                    <a16:creationId xmlns:a16="http://schemas.microsoft.com/office/drawing/2014/main" id="{983C3BC1-5D0A-4BE9-9C01-6D30BA915F22}"/>
                  </a:ext>
                </a:extLst>
              </p:cNvPr>
              <p:cNvSpPr/>
              <p:nvPr/>
            </p:nvSpPr>
            <p:spPr>
              <a:xfrm>
                <a:off x="1083600" y="6315119"/>
                <a:ext cx="0" cy="135361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  <p:sp>
            <p:nvSpPr>
              <p:cNvPr id="68" name="Straight Connector 67">
                <a:extLst>
                  <a:ext uri="{FF2B5EF4-FFF2-40B4-BE49-F238E27FC236}">
                    <a16:creationId xmlns:a16="http://schemas.microsoft.com/office/drawing/2014/main" id="{845BFBF8-FA77-4DA6-B5CA-E13C8AB3C971}"/>
                  </a:ext>
                </a:extLst>
              </p:cNvPr>
              <p:cNvSpPr/>
              <p:nvPr/>
            </p:nvSpPr>
            <p:spPr>
              <a:xfrm>
                <a:off x="1083600" y="6383160"/>
                <a:ext cx="135360" cy="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2932B6B-9435-40C4-8BC2-C3F6E96CFB2C}"/>
                </a:ext>
              </a:extLst>
            </p:cNvPr>
            <p:cNvGrpSpPr/>
            <p:nvPr/>
          </p:nvGrpSpPr>
          <p:grpSpPr>
            <a:xfrm>
              <a:off x="3609000" y="6867720"/>
              <a:ext cx="518400" cy="440279"/>
              <a:chOff x="3609000" y="6867720"/>
              <a:chExt cx="518400" cy="440279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8ED8137-ABD1-42D1-9B91-0FF0C656F33D}"/>
                  </a:ext>
                </a:extLst>
              </p:cNvPr>
              <p:cNvSpPr/>
              <p:nvPr/>
            </p:nvSpPr>
            <p:spPr>
              <a:xfrm>
                <a:off x="3609000" y="6867720"/>
                <a:ext cx="518400" cy="4402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1440" tIns="45720" rIns="91440" bIns="45720" anchor="ctr" anchorCtr="0" compatLnSpc="0">
                <a:no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GB" sz="2800" b="0" i="0" u="none" strike="noStrike" kern="1200">
                    <a:ln>
                      <a:noFill/>
                    </a:ln>
                    <a:latin typeface="Arial" pitchFamily="34"/>
                    <a:ea typeface="AR PL New Sung" pitchFamily="2"/>
                    <a:cs typeface="DejaVu Sans" pitchFamily="2"/>
                  </a:rPr>
                  <a:t>B  </a:t>
                </a: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4392BFB-0BD9-4979-8627-172D76380233}"/>
                  </a:ext>
                </a:extLst>
              </p:cNvPr>
              <p:cNvGrpSpPr/>
              <p:nvPr/>
            </p:nvGrpSpPr>
            <p:grpSpPr>
              <a:xfrm>
                <a:off x="3902040" y="7066800"/>
                <a:ext cx="135360" cy="135360"/>
                <a:chOff x="3902040" y="7066800"/>
                <a:chExt cx="135360" cy="135360"/>
              </a:xfrm>
            </p:grpSpPr>
            <p:sp>
              <p:nv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9E08DFC-A7AA-47FC-90D4-A8C1C9843666}"/>
                    </a:ext>
                  </a:extLst>
                </p:cNvPr>
                <p:cNvSpPr/>
                <p:nvPr/>
              </p:nvSpPr>
              <p:spPr>
                <a:xfrm>
                  <a:off x="4037400" y="7066800"/>
                  <a:ext cx="0" cy="135360"/>
                </a:xfrm>
                <a:prstGeom prst="line">
                  <a:avLst/>
                </a:prstGeom>
                <a:noFill/>
                <a:ln w="1800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9000" tIns="54000" rIns="99000" bIns="5400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" pitchFamily="18"/>
                    <a:ea typeface="AR PL New Sung" pitchFamily="2"/>
                    <a:cs typeface="DejaVu Sans" pitchFamily="2"/>
                  </a:endParaRPr>
                </a:p>
              </p:txBody>
            </p:sp>
            <p:sp>
              <p:nv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F027D134-907E-4E27-A88B-9B3E20BEA853}"/>
                    </a:ext>
                  </a:extLst>
                </p:cNvPr>
                <p:cNvSpPr/>
                <p:nvPr/>
              </p:nvSpPr>
              <p:spPr>
                <a:xfrm flipH="1">
                  <a:off x="3902040" y="7134480"/>
                  <a:ext cx="135360" cy="0"/>
                </a:xfrm>
                <a:prstGeom prst="line">
                  <a:avLst/>
                </a:prstGeom>
                <a:noFill/>
                <a:ln w="18000">
                  <a:solidFill>
                    <a:srgbClr val="000000"/>
                  </a:solidFill>
                  <a:prstDash val="solid"/>
                </a:ln>
              </p:spPr>
              <p:txBody>
                <a:bodyPr vert="horz" wrap="none" lIns="99000" tIns="54000" rIns="99000" bIns="5400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GB" sz="1800" b="0" i="0" u="none" strike="noStrike" kern="1200">
                    <a:ln>
                      <a:noFill/>
                    </a:ln>
                    <a:latin typeface="Arial" pitchFamily="18"/>
                    <a:ea typeface="AR PL New Sung" pitchFamily="2"/>
                    <a:cs typeface="DejaVu Sans" pitchFamily="2"/>
                  </a:endParaRPr>
                </a:p>
              </p:txBody>
            </p:sp>
          </p:grpSp>
        </p:grpSp>
        <p:sp>
          <p:nvSpPr>
            <p:cNvPr id="74" name="Straight Connector 73">
              <a:extLst>
                <a:ext uri="{FF2B5EF4-FFF2-40B4-BE49-F238E27FC236}">
                  <a16:creationId xmlns:a16="http://schemas.microsoft.com/office/drawing/2014/main" id="{B45DEC51-46B2-4820-B218-76DE35E897E3}"/>
                </a:ext>
              </a:extLst>
            </p:cNvPr>
            <p:cNvSpPr/>
            <p:nvPr/>
          </p:nvSpPr>
          <p:spPr>
            <a:xfrm flipH="1" flipV="1">
              <a:off x="1286280" y="6495480"/>
              <a:ext cx="429120" cy="507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75" name="Straight Connector 74">
              <a:extLst>
                <a:ext uri="{FF2B5EF4-FFF2-40B4-BE49-F238E27FC236}">
                  <a16:creationId xmlns:a16="http://schemas.microsoft.com/office/drawing/2014/main" id="{AED0FF0B-DAD2-485C-9B78-92D467E3145D}"/>
                </a:ext>
              </a:extLst>
            </p:cNvPr>
            <p:cNvSpPr/>
            <p:nvPr/>
          </p:nvSpPr>
          <p:spPr>
            <a:xfrm flipH="1">
              <a:off x="2211120" y="6495480"/>
              <a:ext cx="451080" cy="507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76" name="Straight Connector 75">
              <a:extLst>
                <a:ext uri="{FF2B5EF4-FFF2-40B4-BE49-F238E27FC236}">
                  <a16:creationId xmlns:a16="http://schemas.microsoft.com/office/drawing/2014/main" id="{A5074161-0462-4D7F-8BB1-05200DE071AA}"/>
                </a:ext>
              </a:extLst>
            </p:cNvPr>
            <p:cNvSpPr/>
            <p:nvPr/>
          </p:nvSpPr>
          <p:spPr>
            <a:xfrm flipH="1" flipV="1">
              <a:off x="3180600" y="6495480"/>
              <a:ext cx="429119" cy="507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945F065-5961-49C8-BCBF-90AE9A9846CC}"/>
                </a:ext>
              </a:extLst>
            </p:cNvPr>
            <p:cNvSpPr txBox="1"/>
            <p:nvPr/>
          </p:nvSpPr>
          <p:spPr>
            <a:xfrm>
              <a:off x="1227600" y="6710760"/>
              <a:ext cx="317520" cy="3434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="ctr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2400" b="0" i="0" u="none" strike="noStrike" kern="1200">
                  <a:ln>
                    <a:noFill/>
                  </a:ln>
                  <a:latin typeface="Arial" pitchFamily="34"/>
                  <a:ea typeface="Arial" pitchFamily="34"/>
                  <a:cs typeface="Arial" pitchFamily="34"/>
                </a:rPr>
                <a:t>-ε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02B20A1-3BAE-420B-B4BE-29C77C115E0D}"/>
                </a:ext>
              </a:extLst>
            </p:cNvPr>
            <p:cNvSpPr txBox="1"/>
            <p:nvPr/>
          </p:nvSpPr>
          <p:spPr>
            <a:xfrm>
              <a:off x="2390580" y="6539040"/>
              <a:ext cx="317880" cy="3434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="ctr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2400" b="0" i="0" u="none" strike="noStrike" kern="1200" dirty="0">
                  <a:ln>
                    <a:noFill/>
                  </a:ln>
                  <a:latin typeface="Arial" pitchFamily="34"/>
                  <a:ea typeface="Arial" pitchFamily="34"/>
                  <a:cs typeface="Arial" pitchFamily="34"/>
                </a:rPr>
                <a:t>-ε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DE3F73-CD14-4094-B9B1-77B011A473DA}"/>
                </a:ext>
              </a:extLst>
            </p:cNvPr>
            <p:cNvSpPr txBox="1"/>
            <p:nvPr/>
          </p:nvSpPr>
          <p:spPr>
            <a:xfrm>
              <a:off x="3418664" y="6486043"/>
              <a:ext cx="317520" cy="3434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="ctr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2400" b="0" i="0" u="none" strike="noStrike" kern="1200" dirty="0">
                  <a:ln>
                    <a:noFill/>
                  </a:ln>
                  <a:latin typeface="Arial" pitchFamily="34"/>
                  <a:ea typeface="Arial" pitchFamily="34"/>
                  <a:cs typeface="Arial" pitchFamily="34"/>
                </a:rPr>
                <a:t>-ε</a:t>
              </a:r>
            </a:p>
          </p:txBody>
        </p:sp>
        <p:sp>
          <p:nvSpPr>
            <p:cNvPr id="80" name="Straight Connector 79">
              <a:extLst>
                <a:ext uri="{FF2B5EF4-FFF2-40B4-BE49-F238E27FC236}">
                  <a16:creationId xmlns:a16="http://schemas.microsoft.com/office/drawing/2014/main" id="{90E0C3C5-C84B-4FD9-BED0-120D19FE6014}"/>
                </a:ext>
              </a:extLst>
            </p:cNvPr>
            <p:cNvSpPr/>
            <p:nvPr/>
          </p:nvSpPr>
          <p:spPr>
            <a:xfrm>
              <a:off x="1286280" y="6224760"/>
              <a:ext cx="13759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dirty="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rPr>
                <a:t>                      3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dirty="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81" name="Straight Connector 80">
              <a:extLst>
                <a:ext uri="{FF2B5EF4-FFF2-40B4-BE49-F238E27FC236}">
                  <a16:creationId xmlns:a16="http://schemas.microsoft.com/office/drawing/2014/main" id="{E6B273A8-0CD8-4C6B-88B8-03774C587101}"/>
                </a:ext>
              </a:extLst>
            </p:cNvPr>
            <p:cNvSpPr/>
            <p:nvPr/>
          </p:nvSpPr>
          <p:spPr>
            <a:xfrm>
              <a:off x="1286280" y="6427800"/>
              <a:ext cx="13759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dirty="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dirty="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rPr>
                <a:t>                     -3</a:t>
              </a:r>
            </a:p>
          </p:txBody>
        </p:sp>
        <p:sp>
          <p:nvSpPr>
            <p:cNvPr id="82" name="Straight Connector 81">
              <a:extLst>
                <a:ext uri="{FF2B5EF4-FFF2-40B4-BE49-F238E27FC236}">
                  <a16:creationId xmlns:a16="http://schemas.microsoft.com/office/drawing/2014/main" id="{9C7FED60-91D5-420F-B61D-D76D6F06F8D0}"/>
                </a:ext>
              </a:extLst>
            </p:cNvPr>
            <p:cNvSpPr/>
            <p:nvPr/>
          </p:nvSpPr>
          <p:spPr>
            <a:xfrm>
              <a:off x="2233080" y="7037279"/>
              <a:ext cx="13759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dirty="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rPr>
                <a:t>                  5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dirty="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83" name="Straight Connector 82">
              <a:extLst>
                <a:ext uri="{FF2B5EF4-FFF2-40B4-BE49-F238E27FC236}">
                  <a16:creationId xmlns:a16="http://schemas.microsoft.com/office/drawing/2014/main" id="{3B67565A-0BD6-4022-8CCD-9EDA309DD730}"/>
                </a:ext>
              </a:extLst>
            </p:cNvPr>
            <p:cNvSpPr/>
            <p:nvPr/>
          </p:nvSpPr>
          <p:spPr>
            <a:xfrm>
              <a:off x="2233080" y="7104960"/>
              <a:ext cx="13759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headEnd type="arrow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dirty="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dirty="0">
                  <a:ln>
                    <a:noFill/>
                  </a:ln>
                  <a:latin typeface="Arial" pitchFamily="18"/>
                  <a:ea typeface="AR PL New Sung" pitchFamily="2"/>
                  <a:cs typeface="DejaVu Sans" pitchFamily="2"/>
                </a:rPr>
                <a:t>                 -5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FCCAF274-F4AE-4253-92E6-84266138C574}"/>
              </a:ext>
            </a:extLst>
          </p:cNvPr>
          <p:cNvSpPr txBox="1"/>
          <p:nvPr/>
        </p:nvSpPr>
        <p:spPr>
          <a:xfrm>
            <a:off x="13123113" y="871560"/>
            <a:ext cx="2783880" cy="17920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(Coles, Fox, Long and Smith, AAAI 2008);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dirty="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(See also Halsey, Fox and Long, ECAI 2004)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BF11-E5EE-4D74-B788-5A7E9BC115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GB"/>
              <a:t>Memoisation in Temporal 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A7F1-3E53-44BD-B61C-72612A82C4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1760" y="1769040"/>
            <a:ext cx="12094560" cy="5070960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GB" b="1"/>
              <a:t>The closed list</a:t>
            </a:r>
            <a:r>
              <a:rPr lang="en-GB"/>
              <a:t> is a headache;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Classical planning: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rial" pitchFamily="18"/>
              </a:rPr>
              <a:t>Discard states that are the same (in terms of facts, or same/worse cost) as states already seen.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Temporal planning: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 b="1">
                <a:latin typeface="Arial" pitchFamily="18"/>
              </a:rPr>
              <a:t>Facts don't tell us everything</a:t>
            </a:r>
            <a:r>
              <a:rPr lang="en-GB" sz="3200">
                <a:latin typeface="Arial" pitchFamily="18"/>
              </a:rPr>
              <a:t> – due to the temporal constraints, the plan steps matter too.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rial" pitchFamily="18"/>
              </a:rPr>
              <a:t>...as does their order – plans with different </a:t>
            </a:r>
            <a:r>
              <a:rPr lang="en-GB" sz="3200" b="1">
                <a:latin typeface="Arial" pitchFamily="18"/>
              </a:rPr>
              <a:t>permutations </a:t>
            </a:r>
            <a:r>
              <a:rPr lang="en-GB" sz="3200">
                <a:latin typeface="Arial" pitchFamily="18"/>
              </a:rPr>
              <a:t>of actions are interestingly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22B29-FAF9-4E37-B259-3B28E3C214BD}"/>
              </a:ext>
            </a:extLst>
          </p:cNvPr>
          <p:cNvSpPr txBox="1"/>
          <p:nvPr/>
        </p:nvSpPr>
        <p:spPr>
          <a:xfrm>
            <a:off x="0" y="6856920"/>
            <a:ext cx="13438800" cy="677520"/>
          </a:xfrm>
          <a:prstGeom prst="rect">
            <a:avLst/>
          </a:prstGeom>
          <a:solidFill>
            <a:srgbClr val="FFFBCC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1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“Have I Been Here Before? State Memoization in Temporal Planning”</a:t>
            </a:r>
            <a:r>
              <a:rPr lang="en-GB" sz="1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, A.J. Coles &amp; A.I. Coles ICAPS 2016.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Talk Video: </a:t>
            </a:r>
            <a:r>
              <a:rPr lang="en-GB" sz="1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  <a:hlinkClick r:id="rId3"/>
              </a:rPr>
              <a:t>https://youtu.be/AwL1A25tjYo?list=PLj-ZdQ5rfSEpnsOfJeG7UfheAuZ42tEOM&amp;t=928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C5A1-4259-42C6-8445-FE3136766C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3760" y="301320"/>
            <a:ext cx="12767040" cy="1262160"/>
          </a:xfrm>
        </p:spPr>
        <p:txBody>
          <a:bodyPr vert="horz"/>
          <a:lstStyle/>
          <a:p>
            <a:pPr lvl="0"/>
            <a:r>
              <a:rPr lang="en-GB"/>
              <a:t>Option 2: a Simple Temporal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063A9-DB28-4453-902A-32AB9D5AF2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1760" y="1985039"/>
            <a:ext cx="12094560" cy="5142960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All our constraints are of the form: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GB" sz="3200">
                <a:latin typeface="Arial" pitchFamily="34"/>
                <a:cs typeface="Arial" pitchFamily="34"/>
              </a:rPr>
              <a:t>ε</a:t>
            </a:r>
            <a:r>
              <a:rPr lang="en-GB" sz="3200">
                <a:latin typeface="Arial" pitchFamily="18"/>
                <a:cs typeface="Arial" pitchFamily="34"/>
              </a:rPr>
              <a:t> </a:t>
            </a:r>
            <a:r>
              <a:rPr lang="en-GB" sz="3200">
                <a:latin typeface="Arial" pitchFamily="34"/>
                <a:cs typeface="Arial" pitchFamily="34"/>
              </a:rPr>
              <a:t>≤</a:t>
            </a:r>
            <a:r>
              <a:rPr lang="en-GB" sz="3200">
                <a:latin typeface="Arial" pitchFamily="18"/>
                <a:cs typeface="Arial" pitchFamily="34"/>
              </a:rPr>
              <a:t> t(i+1) – t(i)      </a:t>
            </a:r>
            <a:r>
              <a:rPr lang="en-GB" i="1">
                <a:latin typeface="Arial" pitchFamily="18"/>
                <a:cs typeface="Arial" pitchFamily="34"/>
              </a:rPr>
              <a:t>(c.f. sequence constraints)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GB" sz="3200">
                <a:latin typeface="Arial" pitchFamily="18"/>
                <a:cs typeface="Arial" pitchFamily="34"/>
              </a:rPr>
              <a:t>dur</a:t>
            </a:r>
            <a:r>
              <a:rPr lang="en-GB" sz="2800" baseline="-25000">
                <a:latin typeface="Arial" pitchFamily="18"/>
                <a:cs typeface="Arial" pitchFamily="34"/>
              </a:rPr>
              <a:t>min</a:t>
            </a:r>
            <a:r>
              <a:rPr lang="en-GB" sz="3200">
                <a:latin typeface="Arial" pitchFamily="18"/>
                <a:cs typeface="Arial" pitchFamily="34"/>
              </a:rPr>
              <a:t>(A) </a:t>
            </a:r>
            <a:r>
              <a:rPr lang="en-GB" sz="3200">
                <a:latin typeface="Arial" pitchFamily="34"/>
                <a:cs typeface="Arial" pitchFamily="34"/>
              </a:rPr>
              <a:t>≤</a:t>
            </a:r>
            <a:r>
              <a:rPr lang="en-GB" sz="3200">
                <a:latin typeface="Arial" pitchFamily="18"/>
                <a:cs typeface="Arial" pitchFamily="34"/>
              </a:rPr>
              <a:t> t(A</a:t>
            </a:r>
            <a:r>
              <a:rPr lang="en-GB" sz="2000">
                <a:latin typeface="Arial" pitchFamily="18"/>
                <a:cs typeface="Arial" pitchFamily="34"/>
              </a:rPr>
              <a:t>    </a:t>
            </a:r>
            <a:r>
              <a:rPr lang="en-GB" sz="3200">
                <a:latin typeface="Arial" pitchFamily="18"/>
                <a:cs typeface="Arial" pitchFamily="34"/>
              </a:rPr>
              <a:t>) – t(A   ) </a:t>
            </a:r>
            <a:r>
              <a:rPr lang="en-GB" sz="3200">
                <a:latin typeface="Arial" pitchFamily="34"/>
                <a:cs typeface="Arial" pitchFamily="34"/>
              </a:rPr>
              <a:t>≤ </a:t>
            </a:r>
            <a:r>
              <a:rPr lang="en-GB" sz="3200">
                <a:latin typeface="Arial" pitchFamily="18"/>
                <a:cs typeface="Arial" pitchFamily="34"/>
              </a:rPr>
              <a:t>dur</a:t>
            </a:r>
            <a:r>
              <a:rPr lang="en-GB" sz="2800" baseline="-25000">
                <a:latin typeface="Arial" pitchFamily="18"/>
                <a:cs typeface="Arial" pitchFamily="34"/>
              </a:rPr>
              <a:t>max</a:t>
            </a:r>
            <a:r>
              <a:rPr lang="en-GB" sz="3200">
                <a:latin typeface="Arial" pitchFamily="18"/>
                <a:cs typeface="Arial" pitchFamily="34"/>
              </a:rPr>
              <a:t>(A)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>
                <a:cs typeface="Arial" pitchFamily="34"/>
              </a:rPr>
              <a:t>Or, more generally, </a:t>
            </a:r>
            <a:r>
              <a:rPr lang="en-GB" i="1">
                <a:latin typeface="Times New Roman" pitchFamily="18"/>
                <a:cs typeface="Arial" pitchFamily="34"/>
              </a:rPr>
              <a:t>lb ≤ t(j) – t(i) ≤ ub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rial" pitchFamily="34"/>
                <a:cs typeface="Arial" pitchFamily="34"/>
              </a:rPr>
              <a:t>Is a </a:t>
            </a:r>
            <a:r>
              <a:rPr lang="en-GB" sz="3200" b="1">
                <a:latin typeface="Arial" pitchFamily="34"/>
                <a:cs typeface="Arial" pitchFamily="34"/>
              </a:rPr>
              <a:t>Simple Temporal Problem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>
                <a:latin typeface="Arial" pitchFamily="34"/>
                <a:cs typeface="Arial" pitchFamily="34"/>
              </a:rPr>
              <a:t>Good news – is </a:t>
            </a:r>
            <a:r>
              <a:rPr lang="en-GB" b="1">
                <a:latin typeface="Arial" pitchFamily="34"/>
                <a:cs typeface="Arial" pitchFamily="34"/>
              </a:rPr>
              <a:t>polynomial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rial" pitchFamily="34"/>
                <a:cs typeface="Arial" pitchFamily="34"/>
              </a:rPr>
              <a:t>Bad news – in planning, we need to solve it a lot....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A3EDD9-E1B9-4CC1-A30B-E75D8978D8C0}"/>
              </a:ext>
            </a:extLst>
          </p:cNvPr>
          <p:cNvGrpSpPr/>
          <p:nvPr/>
        </p:nvGrpSpPr>
        <p:grpSpPr>
          <a:xfrm>
            <a:off x="4989600" y="3376800"/>
            <a:ext cx="230400" cy="230400"/>
            <a:chOff x="4989600" y="3376800"/>
            <a:chExt cx="230400" cy="23040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DC514C5F-480C-45BC-830B-8A804581D282}"/>
                </a:ext>
              </a:extLst>
            </p:cNvPr>
            <p:cNvSpPr/>
            <p:nvPr/>
          </p:nvSpPr>
          <p:spPr>
            <a:xfrm>
              <a:off x="4989600" y="3376800"/>
              <a:ext cx="0" cy="23040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6AEE4BE9-F934-432A-9C41-F3BF6F47CEFD}"/>
                </a:ext>
              </a:extLst>
            </p:cNvPr>
            <p:cNvSpPr/>
            <p:nvPr/>
          </p:nvSpPr>
          <p:spPr>
            <a:xfrm>
              <a:off x="4989600" y="3491999"/>
              <a:ext cx="230400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360B70-E276-4789-8ABB-8D3162B26BDB}"/>
              </a:ext>
            </a:extLst>
          </p:cNvPr>
          <p:cNvGrpSpPr/>
          <p:nvPr/>
        </p:nvGrpSpPr>
        <p:grpSpPr>
          <a:xfrm>
            <a:off x="3744000" y="3369600"/>
            <a:ext cx="230399" cy="230400"/>
            <a:chOff x="3744000" y="3369600"/>
            <a:chExt cx="230399" cy="230400"/>
          </a:xfrm>
        </p:grpSpPr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2D6EF7DA-1F26-4811-83B4-1AA0329A1666}"/>
                </a:ext>
              </a:extLst>
            </p:cNvPr>
            <p:cNvSpPr/>
            <p:nvPr/>
          </p:nvSpPr>
          <p:spPr>
            <a:xfrm flipV="1">
              <a:off x="3974399" y="3369600"/>
              <a:ext cx="0" cy="23040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7E860AF8-16BC-48F0-9C6A-CC1C551D0D7D}"/>
                </a:ext>
              </a:extLst>
            </p:cNvPr>
            <p:cNvSpPr/>
            <p:nvPr/>
          </p:nvSpPr>
          <p:spPr>
            <a:xfrm flipH="1">
              <a:off x="3744000" y="3484800"/>
              <a:ext cx="2303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6278752-0892-408B-8A72-E2126D3991DB}"/>
              </a:ext>
            </a:extLst>
          </p:cNvPr>
          <p:cNvSpPr txBox="1"/>
          <p:nvPr/>
        </p:nvSpPr>
        <p:spPr>
          <a:xfrm>
            <a:off x="0" y="6696360"/>
            <a:ext cx="13438800" cy="903240"/>
          </a:xfrm>
          <a:prstGeom prst="rect">
            <a:avLst/>
          </a:prstGeom>
          <a:solidFill>
            <a:srgbClr val="FFFBCC"/>
          </a:solidFill>
          <a:ln>
            <a:noFill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0" i="1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“Temporal Constraint Networks."</a:t>
            </a:r>
            <a:r>
              <a:rPr lang="en-GB" sz="15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 R. Dechter, I. Meiri, J. Pearl. Artificial Intelligence. 49 (1). 1991.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EAD02E6-2500-49D4-AD35-8335D0E097B8}"/>
              </a:ext>
            </a:extLst>
          </p:cNvPr>
          <p:cNvSpPr/>
          <p:nvPr/>
        </p:nvSpPr>
        <p:spPr>
          <a:xfrm>
            <a:off x="4799160" y="536400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71AB15-E2B6-41C6-ACE2-F3D2F57A92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GB"/>
              <a:t>Latest possible times?</a:t>
            </a:r>
            <a:br>
              <a:rPr lang="en-GB"/>
            </a:br>
            <a:r>
              <a:rPr lang="en-GB"/>
              <a:t>(Maximum Separation)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BA1DDBB-DD5C-4392-A089-89057D432403}"/>
              </a:ext>
            </a:extLst>
          </p:cNvPr>
          <p:cNvSpPr/>
          <p:nvPr/>
        </p:nvSpPr>
        <p:spPr>
          <a:xfrm>
            <a:off x="8785080" y="1620000"/>
            <a:ext cx="3935520" cy="1203480"/>
          </a:xfrm>
          <a:custGeom>
            <a:avLst>
              <a:gd name="f0" fmla="val -2580"/>
              <a:gd name="f1" fmla="val 614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('A comes no more than 4 time units after Z')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4A66E93-8E28-4432-A788-BBB2C4D16D77}"/>
              </a:ext>
            </a:extLst>
          </p:cNvPr>
          <p:cNvSpPr/>
          <p:nvPr/>
        </p:nvSpPr>
        <p:spPr>
          <a:xfrm>
            <a:off x="4799160" y="536400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E41AA80-D646-4541-92BB-AD11266DF33F}"/>
              </a:ext>
            </a:extLst>
          </p:cNvPr>
          <p:cNvSpPr/>
          <p:nvPr/>
        </p:nvSpPr>
        <p:spPr>
          <a:xfrm>
            <a:off x="1955520" y="5364000"/>
            <a:ext cx="67248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Z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E6EB8D-7CCB-45F8-9740-72BCA4CA21E9}"/>
              </a:ext>
            </a:extLst>
          </p:cNvPr>
          <p:cNvSpPr/>
          <p:nvPr/>
        </p:nvSpPr>
        <p:spPr>
          <a:xfrm rot="10800000">
            <a:off x="2520360" y="5256360"/>
            <a:ext cx="2375640" cy="215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00" h="600">
                <a:moveTo>
                  <a:pt x="0" y="0"/>
                </a:moveTo>
                <a:cubicBezTo>
                  <a:pt x="0" y="0"/>
                  <a:pt x="1760" y="598"/>
                  <a:pt x="3117" y="600"/>
                </a:cubicBezTo>
                <a:cubicBezTo>
                  <a:pt x="4534" y="602"/>
                  <a:pt x="6600" y="100"/>
                  <a:pt x="6600" y="10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B03D8F-DD8E-4D8C-AC93-E0265B859CF6}"/>
              </a:ext>
            </a:extLst>
          </p:cNvPr>
          <p:cNvSpPr/>
          <p:nvPr/>
        </p:nvSpPr>
        <p:spPr>
          <a:xfrm>
            <a:off x="7679160" y="536400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B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D66A86-489C-4366-B08A-A7220D4AE893}"/>
              </a:ext>
            </a:extLst>
          </p:cNvPr>
          <p:cNvSpPr/>
          <p:nvPr/>
        </p:nvSpPr>
        <p:spPr>
          <a:xfrm>
            <a:off x="10559160" y="536400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C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E9BD055-91D2-4330-B084-D997ED53DF7D}"/>
              </a:ext>
            </a:extLst>
          </p:cNvPr>
          <p:cNvSpPr/>
          <p:nvPr/>
        </p:nvSpPr>
        <p:spPr>
          <a:xfrm rot="10800000">
            <a:off x="2376360" y="4680360"/>
            <a:ext cx="8351640" cy="759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00" h="2110">
                <a:moveTo>
                  <a:pt x="0" y="0"/>
                </a:moveTo>
                <a:cubicBezTo>
                  <a:pt x="0" y="0"/>
                  <a:pt x="5945" y="2103"/>
                  <a:pt x="10781" y="2110"/>
                </a:cubicBezTo>
                <a:cubicBezTo>
                  <a:pt x="15834" y="2119"/>
                  <a:pt x="23200" y="210"/>
                  <a:pt x="23200" y="21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C1E2C-F6CF-49A2-9FB4-7FF8655939B8}"/>
              </a:ext>
            </a:extLst>
          </p:cNvPr>
          <p:cNvSpPr txBox="1"/>
          <p:nvPr/>
        </p:nvSpPr>
        <p:spPr>
          <a:xfrm>
            <a:off x="3670200" y="5147279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F91349-CA5F-499A-A88D-A2BBC234C029}"/>
              </a:ext>
            </a:extLst>
          </p:cNvPr>
          <p:cNvSpPr txBox="1"/>
          <p:nvPr/>
        </p:nvSpPr>
        <p:spPr>
          <a:xfrm>
            <a:off x="6658199" y="4536000"/>
            <a:ext cx="25380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10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3A0F6CF-FC2E-481E-A691-3915A51A3142}"/>
              </a:ext>
            </a:extLst>
          </p:cNvPr>
          <p:cNvSpPr/>
          <p:nvPr/>
        </p:nvSpPr>
        <p:spPr>
          <a:xfrm rot="10800000">
            <a:off x="2448360" y="5004360"/>
            <a:ext cx="5399640" cy="431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0" h="1200">
                <a:moveTo>
                  <a:pt x="0" y="0"/>
                </a:moveTo>
                <a:cubicBezTo>
                  <a:pt x="0" y="0"/>
                  <a:pt x="3895" y="1196"/>
                  <a:pt x="7064" y="1200"/>
                </a:cubicBezTo>
                <a:cubicBezTo>
                  <a:pt x="10374" y="1205"/>
                  <a:pt x="15000" y="100"/>
                  <a:pt x="15000" y="10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FB0FA-F5C2-471A-82C5-918E08BCE129}"/>
              </a:ext>
            </a:extLst>
          </p:cNvPr>
          <p:cNvSpPr txBox="1"/>
          <p:nvPr/>
        </p:nvSpPr>
        <p:spPr>
          <a:xfrm>
            <a:off x="5112000" y="4896000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8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2D6050-443C-4C3D-B1DD-B2A10166D65C}"/>
              </a:ext>
            </a:extLst>
          </p:cNvPr>
          <p:cNvSpPr/>
          <p:nvPr/>
        </p:nvSpPr>
        <p:spPr>
          <a:xfrm>
            <a:off x="2592000" y="1563839"/>
            <a:ext cx="8447399" cy="2756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t(A) – t(Z) &lt;= 4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t(B) – t(Z) &lt;= 8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t(C) – t(Z) &lt;= 10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6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6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6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CDB1168-281B-4346-BA4E-2C9D524A011D}"/>
              </a:ext>
            </a:extLst>
          </p:cNvPr>
          <p:cNvSpPr/>
          <p:nvPr/>
        </p:nvSpPr>
        <p:spPr>
          <a:xfrm>
            <a:off x="4799160" y="536400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288A52-0310-4BBE-844D-525680CF1D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GB"/>
              <a:t>Latest possible times?</a:t>
            </a:r>
            <a:br>
              <a:rPr lang="en-GB"/>
            </a:br>
            <a:r>
              <a:rPr lang="en-GB"/>
              <a:t>(Maximum Separation)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2ACEAEF-7B65-4115-99B5-5000C394886E}"/>
              </a:ext>
            </a:extLst>
          </p:cNvPr>
          <p:cNvSpPr/>
          <p:nvPr/>
        </p:nvSpPr>
        <p:spPr>
          <a:xfrm>
            <a:off x="4799160" y="536400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B0095-0520-4B38-B7C7-06197E2FA54C}"/>
              </a:ext>
            </a:extLst>
          </p:cNvPr>
          <p:cNvSpPr/>
          <p:nvPr/>
        </p:nvSpPr>
        <p:spPr>
          <a:xfrm>
            <a:off x="1955520" y="5364000"/>
            <a:ext cx="67248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Z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599F051-5517-4A99-A5AF-1783AD97F972}"/>
              </a:ext>
            </a:extLst>
          </p:cNvPr>
          <p:cNvSpPr/>
          <p:nvPr/>
        </p:nvSpPr>
        <p:spPr>
          <a:xfrm rot="10800000">
            <a:off x="2520360" y="5256360"/>
            <a:ext cx="2375640" cy="215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00" h="600">
                <a:moveTo>
                  <a:pt x="0" y="0"/>
                </a:moveTo>
                <a:cubicBezTo>
                  <a:pt x="0" y="0"/>
                  <a:pt x="1760" y="598"/>
                  <a:pt x="3117" y="600"/>
                </a:cubicBezTo>
                <a:cubicBezTo>
                  <a:pt x="4534" y="602"/>
                  <a:pt x="6600" y="100"/>
                  <a:pt x="6600" y="10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3F05FB-06BF-44F6-AD80-078A871068CE}"/>
              </a:ext>
            </a:extLst>
          </p:cNvPr>
          <p:cNvSpPr/>
          <p:nvPr/>
        </p:nvSpPr>
        <p:spPr>
          <a:xfrm>
            <a:off x="7679160" y="536400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01A1EBF-F9FA-4D0C-8308-706649DDA4F1}"/>
              </a:ext>
            </a:extLst>
          </p:cNvPr>
          <p:cNvSpPr/>
          <p:nvPr/>
        </p:nvSpPr>
        <p:spPr>
          <a:xfrm>
            <a:off x="10559160" y="536400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C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B9F5DD-62A3-43EF-BAD4-BFF6B7D72C49}"/>
              </a:ext>
            </a:extLst>
          </p:cNvPr>
          <p:cNvSpPr/>
          <p:nvPr/>
        </p:nvSpPr>
        <p:spPr>
          <a:xfrm rot="10800000">
            <a:off x="2376360" y="4680360"/>
            <a:ext cx="8351640" cy="759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00" h="2110">
                <a:moveTo>
                  <a:pt x="0" y="0"/>
                </a:moveTo>
                <a:cubicBezTo>
                  <a:pt x="0" y="0"/>
                  <a:pt x="5945" y="2103"/>
                  <a:pt x="10781" y="2110"/>
                </a:cubicBezTo>
                <a:cubicBezTo>
                  <a:pt x="15834" y="2119"/>
                  <a:pt x="23200" y="210"/>
                  <a:pt x="23200" y="21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B617E-9E47-4EA9-9610-6E59AACFCA43}"/>
              </a:ext>
            </a:extLst>
          </p:cNvPr>
          <p:cNvSpPr txBox="1"/>
          <p:nvPr/>
        </p:nvSpPr>
        <p:spPr>
          <a:xfrm>
            <a:off x="3670200" y="5147279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2CB81-5EA6-4FF7-8218-6F67DBB76A9C}"/>
              </a:ext>
            </a:extLst>
          </p:cNvPr>
          <p:cNvSpPr txBox="1"/>
          <p:nvPr/>
        </p:nvSpPr>
        <p:spPr>
          <a:xfrm>
            <a:off x="6658199" y="4536000"/>
            <a:ext cx="25380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10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9E2E37-5B2E-4E7A-94C0-BD3F6946477A}"/>
              </a:ext>
            </a:extLst>
          </p:cNvPr>
          <p:cNvSpPr/>
          <p:nvPr/>
        </p:nvSpPr>
        <p:spPr>
          <a:xfrm rot="10800000">
            <a:off x="2448360" y="5004360"/>
            <a:ext cx="5399640" cy="431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0" h="1200">
                <a:moveTo>
                  <a:pt x="0" y="0"/>
                </a:moveTo>
                <a:cubicBezTo>
                  <a:pt x="0" y="0"/>
                  <a:pt x="3895" y="1196"/>
                  <a:pt x="7064" y="1200"/>
                </a:cubicBezTo>
                <a:cubicBezTo>
                  <a:pt x="10374" y="1205"/>
                  <a:pt x="15000" y="100"/>
                  <a:pt x="15000" y="10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BB9560-C0DA-405A-83FF-32077EA97B35}"/>
              </a:ext>
            </a:extLst>
          </p:cNvPr>
          <p:cNvSpPr txBox="1"/>
          <p:nvPr/>
        </p:nvSpPr>
        <p:spPr>
          <a:xfrm>
            <a:off x="5112000" y="4896000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8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4FA7EC-3AFD-4CC1-95EB-63DD4BB310AB}"/>
              </a:ext>
            </a:extLst>
          </p:cNvPr>
          <p:cNvSpPr/>
          <p:nvPr/>
        </p:nvSpPr>
        <p:spPr>
          <a:xfrm rot="10800000">
            <a:off x="5364359" y="5258160"/>
            <a:ext cx="2339640" cy="285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0" h="795">
                <a:moveTo>
                  <a:pt x="0" y="0"/>
                </a:moveTo>
                <a:cubicBezTo>
                  <a:pt x="0" y="0"/>
                  <a:pt x="2043" y="793"/>
                  <a:pt x="3400" y="795"/>
                </a:cubicBezTo>
                <a:cubicBezTo>
                  <a:pt x="4817" y="797"/>
                  <a:pt x="6500" y="295"/>
                  <a:pt x="6500" y="295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54409-E26B-4E96-BDE2-E858CC0BF247}"/>
              </a:ext>
            </a:extLst>
          </p:cNvPr>
          <p:cNvSpPr txBox="1"/>
          <p:nvPr/>
        </p:nvSpPr>
        <p:spPr>
          <a:xfrm>
            <a:off x="6478559" y="5147279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2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38EC08-156F-4FB2-B2D8-FFF9B3BA85DF}"/>
              </a:ext>
            </a:extLst>
          </p:cNvPr>
          <p:cNvSpPr/>
          <p:nvPr/>
        </p:nvSpPr>
        <p:spPr>
          <a:xfrm>
            <a:off x="2592000" y="1563839"/>
            <a:ext cx="8447399" cy="2756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t(A) – t(Z) &lt;= 4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t(B) – t(Z) &lt;= 8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t(C) – t(Z) &lt;= 10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6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t(B) – t(A) &lt;= 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t(C) – t(B) &lt;= 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07F871-C417-4F8F-8D8B-4E6153886F8D}"/>
              </a:ext>
            </a:extLst>
          </p:cNvPr>
          <p:cNvSpPr/>
          <p:nvPr/>
        </p:nvSpPr>
        <p:spPr>
          <a:xfrm>
            <a:off x="8932680" y="3096000"/>
            <a:ext cx="3935520" cy="1224720"/>
          </a:xfrm>
          <a:custGeom>
            <a:avLst>
              <a:gd name="f0" fmla="val -2580"/>
              <a:gd name="f1" fmla="val 6404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('B comes no more than 2 time units after A')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2318FE-62F8-4564-A782-80F1B4C53E20}"/>
              </a:ext>
            </a:extLst>
          </p:cNvPr>
          <p:cNvSpPr/>
          <p:nvPr/>
        </p:nvSpPr>
        <p:spPr>
          <a:xfrm rot="10800000">
            <a:off x="8280360" y="5294520"/>
            <a:ext cx="2375640" cy="215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00" h="600">
                <a:moveTo>
                  <a:pt x="0" y="0"/>
                </a:moveTo>
                <a:cubicBezTo>
                  <a:pt x="0" y="0"/>
                  <a:pt x="1760" y="598"/>
                  <a:pt x="3117" y="600"/>
                </a:cubicBezTo>
                <a:cubicBezTo>
                  <a:pt x="4534" y="602"/>
                  <a:pt x="6600" y="100"/>
                  <a:pt x="6600" y="10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E9F0EF-3BBF-47AB-99AF-A7D600DA1B71}"/>
              </a:ext>
            </a:extLst>
          </p:cNvPr>
          <p:cNvSpPr txBox="1"/>
          <p:nvPr/>
        </p:nvSpPr>
        <p:spPr>
          <a:xfrm>
            <a:off x="9430200" y="5185440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C9CE-1D1E-4148-AF83-2C880C37FD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GB"/>
              <a:t>Earliest possible times?</a:t>
            </a:r>
            <a:br>
              <a:rPr lang="en-GB"/>
            </a:br>
            <a:r>
              <a:rPr lang="en-GB"/>
              <a:t>(Minimum Separation)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D80E9-E589-47C7-A11D-82A157D5D5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For latest possible time: find the </a:t>
            </a:r>
            <a:r>
              <a:rPr lang="en-GB" b="1"/>
              <a:t>shortest path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For earliest possible times...?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8FF5-47FB-4D76-8E94-2DF5A7C7A8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GB"/>
              <a:t>Earliest possible times?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047E1A-EE2A-4D11-B5F0-9105DD12CA11}"/>
              </a:ext>
            </a:extLst>
          </p:cNvPr>
          <p:cNvSpPr/>
          <p:nvPr/>
        </p:nvSpPr>
        <p:spPr>
          <a:xfrm>
            <a:off x="2591640" y="1563480"/>
            <a:ext cx="8447399" cy="2756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2 &lt;= t(A) – t(Z)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4 &lt;= t(B) – t(Z)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6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3 &lt;= t(B) – t(A)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1&lt;= t(C) – t(B)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BD56CF7-31B0-4A0C-9E6F-A242136393C4}"/>
              </a:ext>
            </a:extLst>
          </p:cNvPr>
          <p:cNvSpPr/>
          <p:nvPr/>
        </p:nvSpPr>
        <p:spPr>
          <a:xfrm>
            <a:off x="4799160" y="536436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22146F1-4350-4EE0-9A6A-DA900000FE40}"/>
              </a:ext>
            </a:extLst>
          </p:cNvPr>
          <p:cNvSpPr/>
          <p:nvPr/>
        </p:nvSpPr>
        <p:spPr>
          <a:xfrm>
            <a:off x="4799160" y="536436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E21CCEF-E4F2-45F3-A532-9C20150510D4}"/>
              </a:ext>
            </a:extLst>
          </p:cNvPr>
          <p:cNvSpPr/>
          <p:nvPr/>
        </p:nvSpPr>
        <p:spPr>
          <a:xfrm>
            <a:off x="1955520" y="5364360"/>
            <a:ext cx="67248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Z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70D231-F8DA-4CF6-9F70-3797A4481044}"/>
              </a:ext>
            </a:extLst>
          </p:cNvPr>
          <p:cNvSpPr/>
          <p:nvPr/>
        </p:nvSpPr>
        <p:spPr>
          <a:xfrm rot="10800000">
            <a:off x="2520360" y="5256720"/>
            <a:ext cx="2375640" cy="215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00" h="600">
                <a:moveTo>
                  <a:pt x="0" y="0"/>
                </a:moveTo>
                <a:cubicBezTo>
                  <a:pt x="0" y="0"/>
                  <a:pt x="1760" y="598"/>
                  <a:pt x="3117" y="600"/>
                </a:cubicBezTo>
                <a:cubicBezTo>
                  <a:pt x="4534" y="602"/>
                  <a:pt x="6600" y="100"/>
                  <a:pt x="6600" y="10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926CF75-E935-48BC-9D87-297F3C9C4AB7}"/>
              </a:ext>
            </a:extLst>
          </p:cNvPr>
          <p:cNvSpPr/>
          <p:nvPr/>
        </p:nvSpPr>
        <p:spPr>
          <a:xfrm>
            <a:off x="7679160" y="536436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B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83C96C-F4CC-4429-A827-B8DCBD97F09F}"/>
              </a:ext>
            </a:extLst>
          </p:cNvPr>
          <p:cNvSpPr/>
          <p:nvPr/>
        </p:nvSpPr>
        <p:spPr>
          <a:xfrm>
            <a:off x="10559160" y="536436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0458C-9F4A-405C-B9B4-A295CD6BCC2D}"/>
              </a:ext>
            </a:extLst>
          </p:cNvPr>
          <p:cNvSpPr txBox="1"/>
          <p:nvPr/>
        </p:nvSpPr>
        <p:spPr>
          <a:xfrm>
            <a:off x="3670200" y="5147640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2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6B11BB-627B-4775-B435-13CB111FA9EB}"/>
              </a:ext>
            </a:extLst>
          </p:cNvPr>
          <p:cNvSpPr/>
          <p:nvPr/>
        </p:nvSpPr>
        <p:spPr>
          <a:xfrm rot="10800000">
            <a:off x="2448360" y="5004720"/>
            <a:ext cx="5399640" cy="431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0" h="1200">
                <a:moveTo>
                  <a:pt x="0" y="0"/>
                </a:moveTo>
                <a:cubicBezTo>
                  <a:pt x="0" y="0"/>
                  <a:pt x="3895" y="1196"/>
                  <a:pt x="7064" y="1200"/>
                </a:cubicBezTo>
                <a:cubicBezTo>
                  <a:pt x="10374" y="1205"/>
                  <a:pt x="15000" y="100"/>
                  <a:pt x="15000" y="10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350A4-4C83-4086-95C2-19F7191579CE}"/>
              </a:ext>
            </a:extLst>
          </p:cNvPr>
          <p:cNvSpPr txBox="1"/>
          <p:nvPr/>
        </p:nvSpPr>
        <p:spPr>
          <a:xfrm>
            <a:off x="5112000" y="4896360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4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4A487D-53B3-4F13-9062-EB03C91E949A}"/>
              </a:ext>
            </a:extLst>
          </p:cNvPr>
          <p:cNvSpPr/>
          <p:nvPr/>
        </p:nvSpPr>
        <p:spPr>
          <a:xfrm rot="10800000">
            <a:off x="5364359" y="5258520"/>
            <a:ext cx="2339640" cy="285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0" h="795">
                <a:moveTo>
                  <a:pt x="0" y="0"/>
                </a:moveTo>
                <a:cubicBezTo>
                  <a:pt x="0" y="0"/>
                  <a:pt x="2043" y="793"/>
                  <a:pt x="3400" y="795"/>
                </a:cubicBezTo>
                <a:cubicBezTo>
                  <a:pt x="4817" y="797"/>
                  <a:pt x="6500" y="295"/>
                  <a:pt x="6500" y="295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C9DAD-4EE9-41E9-BDE3-37AB85BF0752}"/>
              </a:ext>
            </a:extLst>
          </p:cNvPr>
          <p:cNvSpPr txBox="1"/>
          <p:nvPr/>
        </p:nvSpPr>
        <p:spPr>
          <a:xfrm>
            <a:off x="6478559" y="5147640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3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41E694-B151-4172-8B9D-DBE200DE3A8B}"/>
              </a:ext>
            </a:extLst>
          </p:cNvPr>
          <p:cNvSpPr/>
          <p:nvPr/>
        </p:nvSpPr>
        <p:spPr>
          <a:xfrm rot="10800000">
            <a:off x="8280360" y="5294880"/>
            <a:ext cx="2375640" cy="215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00" h="600">
                <a:moveTo>
                  <a:pt x="0" y="0"/>
                </a:moveTo>
                <a:cubicBezTo>
                  <a:pt x="0" y="0"/>
                  <a:pt x="1760" y="598"/>
                  <a:pt x="3117" y="600"/>
                </a:cubicBezTo>
                <a:cubicBezTo>
                  <a:pt x="4534" y="602"/>
                  <a:pt x="6600" y="100"/>
                  <a:pt x="6600" y="10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4C7E1-77B5-474B-B954-AFD2359FF072}"/>
              </a:ext>
            </a:extLst>
          </p:cNvPr>
          <p:cNvSpPr txBox="1"/>
          <p:nvPr/>
        </p:nvSpPr>
        <p:spPr>
          <a:xfrm>
            <a:off x="9430200" y="5185800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EBAB-56B0-4FC7-A9D9-F996C37C22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GB"/>
              <a:t>Hacking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3A836-7C3E-46F9-B251-775B3BC16F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Longest path from Z to C?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= Shortest </a:t>
            </a:r>
            <a:r>
              <a:rPr lang="en-GB" b="1"/>
              <a:t>negative</a:t>
            </a:r>
            <a:r>
              <a:rPr lang="en-GB"/>
              <a:t> path from C to Z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3EBD-3AB3-4E2C-9C1C-5D9D38CC03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GB"/>
              <a:t>Earliest possible times?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F419E1-9183-44FC-8044-C6BBA94C02C5}"/>
              </a:ext>
            </a:extLst>
          </p:cNvPr>
          <p:cNvSpPr/>
          <p:nvPr/>
        </p:nvSpPr>
        <p:spPr>
          <a:xfrm>
            <a:off x="2591640" y="1563480"/>
            <a:ext cx="8447399" cy="2756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2 &lt;= t(A) – t(Z)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4 &lt;= t(B) – t(Z)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6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3 &lt;= t(B) – t(A)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1&lt;= t(C) – t(B)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2889383-82A0-4C6D-87B5-4B4387478310}"/>
              </a:ext>
            </a:extLst>
          </p:cNvPr>
          <p:cNvSpPr/>
          <p:nvPr/>
        </p:nvSpPr>
        <p:spPr>
          <a:xfrm>
            <a:off x="4799160" y="536436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226BF0-E254-4851-9916-632B2A1E8503}"/>
              </a:ext>
            </a:extLst>
          </p:cNvPr>
          <p:cNvSpPr/>
          <p:nvPr/>
        </p:nvSpPr>
        <p:spPr>
          <a:xfrm>
            <a:off x="4799160" y="536436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2F76F2-90F5-462A-BAD2-C86640502061}"/>
              </a:ext>
            </a:extLst>
          </p:cNvPr>
          <p:cNvSpPr/>
          <p:nvPr/>
        </p:nvSpPr>
        <p:spPr>
          <a:xfrm>
            <a:off x="1955520" y="5364360"/>
            <a:ext cx="67248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Z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E1F79D9-4B6F-4A37-B99F-BC39B18F34CB}"/>
              </a:ext>
            </a:extLst>
          </p:cNvPr>
          <p:cNvSpPr/>
          <p:nvPr/>
        </p:nvSpPr>
        <p:spPr>
          <a:xfrm rot="10800000">
            <a:off x="2520360" y="5256720"/>
            <a:ext cx="2375640" cy="215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00" h="600">
                <a:moveTo>
                  <a:pt x="0" y="0"/>
                </a:moveTo>
                <a:cubicBezTo>
                  <a:pt x="0" y="0"/>
                  <a:pt x="1760" y="598"/>
                  <a:pt x="3117" y="600"/>
                </a:cubicBezTo>
                <a:cubicBezTo>
                  <a:pt x="4534" y="602"/>
                  <a:pt x="6600" y="100"/>
                  <a:pt x="6600" y="10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70FC0A6-24E8-4325-8B6F-B7C7D978E993}"/>
              </a:ext>
            </a:extLst>
          </p:cNvPr>
          <p:cNvSpPr/>
          <p:nvPr/>
        </p:nvSpPr>
        <p:spPr>
          <a:xfrm>
            <a:off x="7679160" y="536436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B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5D3A202-E595-44B3-9C34-3A625076C9B8}"/>
              </a:ext>
            </a:extLst>
          </p:cNvPr>
          <p:cNvSpPr/>
          <p:nvPr/>
        </p:nvSpPr>
        <p:spPr>
          <a:xfrm>
            <a:off x="10559160" y="5364360"/>
            <a:ext cx="672840" cy="64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459C7-AA66-4D04-B8B5-AE65C0D6318E}"/>
              </a:ext>
            </a:extLst>
          </p:cNvPr>
          <p:cNvSpPr txBox="1"/>
          <p:nvPr/>
        </p:nvSpPr>
        <p:spPr>
          <a:xfrm>
            <a:off x="3670200" y="5147640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2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1D44FA-58AD-468F-A810-0B748344BB48}"/>
              </a:ext>
            </a:extLst>
          </p:cNvPr>
          <p:cNvSpPr/>
          <p:nvPr/>
        </p:nvSpPr>
        <p:spPr>
          <a:xfrm rot="10800000">
            <a:off x="2448360" y="5004720"/>
            <a:ext cx="5399640" cy="431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0" h="1200">
                <a:moveTo>
                  <a:pt x="0" y="0"/>
                </a:moveTo>
                <a:cubicBezTo>
                  <a:pt x="0" y="0"/>
                  <a:pt x="3895" y="1196"/>
                  <a:pt x="7064" y="1200"/>
                </a:cubicBezTo>
                <a:cubicBezTo>
                  <a:pt x="10374" y="1205"/>
                  <a:pt x="15000" y="100"/>
                  <a:pt x="15000" y="10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40DE5-8BD3-48C3-A7D9-748B5C947B0D}"/>
              </a:ext>
            </a:extLst>
          </p:cNvPr>
          <p:cNvSpPr txBox="1"/>
          <p:nvPr/>
        </p:nvSpPr>
        <p:spPr>
          <a:xfrm>
            <a:off x="5112000" y="4896360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4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ED5298-7EFD-4C33-B92A-332C14CDA29B}"/>
              </a:ext>
            </a:extLst>
          </p:cNvPr>
          <p:cNvSpPr/>
          <p:nvPr/>
        </p:nvSpPr>
        <p:spPr>
          <a:xfrm rot="10800000">
            <a:off x="5364359" y="5258520"/>
            <a:ext cx="2339640" cy="285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0" h="795">
                <a:moveTo>
                  <a:pt x="0" y="0"/>
                </a:moveTo>
                <a:cubicBezTo>
                  <a:pt x="0" y="0"/>
                  <a:pt x="2043" y="793"/>
                  <a:pt x="3400" y="795"/>
                </a:cubicBezTo>
                <a:cubicBezTo>
                  <a:pt x="4817" y="797"/>
                  <a:pt x="6500" y="295"/>
                  <a:pt x="6500" y="295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33505-6D72-44B8-9EDE-A27561BBDC08}"/>
              </a:ext>
            </a:extLst>
          </p:cNvPr>
          <p:cNvSpPr txBox="1"/>
          <p:nvPr/>
        </p:nvSpPr>
        <p:spPr>
          <a:xfrm>
            <a:off x="6478559" y="5147640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3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EF3644D-F45D-457D-BDD6-80F6976FD268}"/>
              </a:ext>
            </a:extLst>
          </p:cNvPr>
          <p:cNvSpPr/>
          <p:nvPr/>
        </p:nvSpPr>
        <p:spPr>
          <a:xfrm rot="10800000">
            <a:off x="8280360" y="5294880"/>
            <a:ext cx="2375640" cy="215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00" h="600">
                <a:moveTo>
                  <a:pt x="0" y="0"/>
                </a:moveTo>
                <a:cubicBezTo>
                  <a:pt x="0" y="0"/>
                  <a:pt x="1760" y="598"/>
                  <a:pt x="3117" y="600"/>
                </a:cubicBezTo>
                <a:cubicBezTo>
                  <a:pt x="4534" y="602"/>
                  <a:pt x="6600" y="100"/>
                  <a:pt x="6600" y="10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0" tIns="0" rIns="0" bIns="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77BC62-2EC8-4C8C-BD45-DD83C5C9318F}"/>
              </a:ext>
            </a:extLst>
          </p:cNvPr>
          <p:cNvSpPr txBox="1"/>
          <p:nvPr/>
        </p:nvSpPr>
        <p:spPr>
          <a:xfrm>
            <a:off x="9430200" y="5185800"/>
            <a:ext cx="127080" cy="2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AR PL New Sung" pitchFamily="2"/>
                <a:cs typeface="DejaVu Sans" pitchFamily="2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AA62B83-FC42-4E4D-B553-6304CC2C35D1}"/>
              </a:ext>
            </a:extLst>
          </p:cNvPr>
          <p:cNvSpPr/>
          <p:nvPr/>
        </p:nvSpPr>
        <p:spPr>
          <a:xfrm>
            <a:off x="5615280" y="4356000"/>
            <a:ext cx="672120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AR PL New Sung" pitchFamily="2"/>
              <a:cs typeface="DejaVu Sans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BD42C6-4824-4A1C-ADB5-87A41D9E04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GB"/>
              <a:t>Hacking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D391E-97EC-45F3-95FA-74C557D518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Longest path from Z to C?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= Shortest </a:t>
            </a:r>
            <a:r>
              <a:rPr lang="en-GB" b="1"/>
              <a:t>negative</a:t>
            </a:r>
            <a:r>
              <a:rPr lang="en-GB"/>
              <a:t> path from C to Z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4179-B539-42A4-9ADE-48ADCE9AB407}"/>
              </a:ext>
            </a:extLst>
          </p:cNvPr>
          <p:cNvSpPr txBox="1"/>
          <p:nvPr/>
        </p:nvSpPr>
        <p:spPr>
          <a:xfrm>
            <a:off x="3647520" y="3246840"/>
            <a:ext cx="6420240" cy="3881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800000"/>
                </a:solidFill>
                <a:latin typeface="Arial" pitchFamily="18"/>
                <a:ea typeface="AR PL New Sung" pitchFamily="2"/>
                <a:cs typeface="DejaVu Sans" pitchFamily="2"/>
              </a:rPr>
              <a:t>2 &lt;= t(A) – t(Z)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600" b="0" i="0" u="none" strike="noStrike" kern="1200">
              <a:ln>
                <a:noFill/>
              </a:ln>
              <a:solidFill>
                <a:srgbClr val="FF0000"/>
              </a:solidFill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Arial" pitchFamily="18"/>
                <a:ea typeface="AR PL New Sung" pitchFamily="2"/>
                <a:cs typeface="DejaVu Sans" pitchFamily="2"/>
              </a:rPr>
              <a:t>Multiply both sides by -1: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800000"/>
                </a:solidFill>
                <a:latin typeface="Arial" pitchFamily="18"/>
                <a:ea typeface="AR PL New Sung" pitchFamily="2"/>
                <a:cs typeface="DejaVu Sans" pitchFamily="2"/>
              </a:rPr>
              <a:t>-2</a:t>
            </a:r>
            <a:r>
              <a:rPr lang="en-GB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Arial" pitchFamily="18"/>
                <a:ea typeface="AR PL New Sung" pitchFamily="2"/>
                <a:cs typeface="DejaVu Sans" pitchFamily="2"/>
              </a:rPr>
              <a:t> &gt; </a:t>
            </a:r>
            <a:r>
              <a:rPr lang="en-GB" sz="2600" b="0" i="0" u="none" strike="noStrike" kern="1200">
                <a:ln>
                  <a:noFill/>
                </a:ln>
                <a:solidFill>
                  <a:srgbClr val="800000"/>
                </a:solidFill>
                <a:latin typeface="Arial" pitchFamily="18"/>
                <a:ea typeface="AR PL New Sung" pitchFamily="2"/>
                <a:cs typeface="DejaVu Sans" pitchFamily="2"/>
              </a:rPr>
              <a:t> - t(A) + t(Z)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600" b="0" i="0" u="none" strike="noStrike" kern="1200">
              <a:ln>
                <a:noFill/>
              </a:ln>
              <a:solidFill>
                <a:srgbClr val="800000"/>
              </a:solidFill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800000"/>
                </a:solidFill>
                <a:latin typeface="Arial" pitchFamily="18"/>
                <a:ea typeface="AR PL New Sung" pitchFamily="2"/>
                <a:cs typeface="DejaVu Sans" pitchFamily="2"/>
              </a:rPr>
              <a:t>p &gt;= q is the same as q &lt;= p: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800000"/>
                </a:solidFill>
                <a:latin typeface="Arial" pitchFamily="18"/>
                <a:ea typeface="AR PL New Sung" pitchFamily="2"/>
                <a:cs typeface="DejaVu Sans" pitchFamily="2"/>
              </a:rPr>
              <a:t>- t(A) + t(Z) &lt; -2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600" b="0" i="0" u="none" strike="noStrike" kern="1200">
              <a:ln>
                <a:noFill/>
              </a:ln>
              <a:solidFill>
                <a:srgbClr val="800000"/>
              </a:solidFill>
              <a:latin typeface="Arial" pitchFamily="18"/>
              <a:ea typeface="AR PL New Sung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800000"/>
                </a:solidFill>
                <a:latin typeface="Arial" pitchFamily="18"/>
                <a:ea typeface="AR PL New Sung" pitchFamily="2"/>
                <a:cs typeface="DejaVu Sans" pitchFamily="2"/>
              </a:rPr>
              <a:t>Rearrange LHS: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solidFill>
                  <a:srgbClr val="800000"/>
                </a:solidFill>
                <a:latin typeface="Arial" pitchFamily="18"/>
                <a:ea typeface="AR PL New Sung" pitchFamily="2"/>
                <a:cs typeface="DejaVu Sans" pitchFamily="2"/>
              </a:rPr>
              <a:t>t(Z) – t(A) &lt; 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14700</TotalTime>
  <Words>1285</Words>
  <Application>Microsoft Office PowerPoint</Application>
  <PresentationFormat>Widescreen</PresentationFormat>
  <Paragraphs>251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StarSymbol</vt:lpstr>
      <vt:lpstr>Times New Roman</vt:lpstr>
      <vt:lpstr>Default</vt:lpstr>
      <vt:lpstr>Title1</vt:lpstr>
      <vt:lpstr>CRIKEY! 3 Using Simple Temporal Networks</vt:lpstr>
      <vt:lpstr>Option 2: a Simple Temporal Problem</vt:lpstr>
      <vt:lpstr>Latest possible times? (Maximum Separation)</vt:lpstr>
      <vt:lpstr>Latest possible times? (Maximum Separation)</vt:lpstr>
      <vt:lpstr>Earliest possible times? (Minimum Separation)</vt:lpstr>
      <vt:lpstr>Earliest possible times?</vt:lpstr>
      <vt:lpstr>Hacking algorithms</vt:lpstr>
      <vt:lpstr>Earliest possible times?</vt:lpstr>
      <vt:lpstr>Hacking algorithms</vt:lpstr>
      <vt:lpstr>Earliest Possible Times?</vt:lpstr>
      <vt:lpstr>Earliest Possible Times?</vt:lpstr>
      <vt:lpstr>Simple Temporal Networks (i)</vt:lpstr>
      <vt:lpstr>Example STN</vt:lpstr>
      <vt:lpstr>Simple Temporal Networks (ii)</vt:lpstr>
      <vt:lpstr>PowerPoint Presentation</vt:lpstr>
      <vt:lpstr>Memoisation in Temporal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CRIKEY! 3 Using Simple Temporal Networks</dc:title>
  <dc:creator>Alessandro Amantini</dc:creator>
  <cp:lastModifiedBy>Alessandro Amantini</cp:lastModifiedBy>
  <cp:revision>81</cp:revision>
  <cp:lastPrinted>2017-10-06T12:51:11Z</cp:lastPrinted>
  <dcterms:created xsi:type="dcterms:W3CDTF">2013-06-27T12:43:28Z</dcterms:created>
  <dcterms:modified xsi:type="dcterms:W3CDTF">2020-11-16T10:57:53Z</dcterms:modified>
</cp:coreProperties>
</file>