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4" r:id="rId2"/>
    <p:sldId id="325" r:id="rId3"/>
    <p:sldId id="295" r:id="rId4"/>
    <p:sldId id="282" r:id="rId5"/>
    <p:sldId id="312" r:id="rId6"/>
    <p:sldId id="316" r:id="rId7"/>
    <p:sldId id="317" r:id="rId8"/>
    <p:sldId id="3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CC99FF"/>
    <a:srgbClr val="055FF1"/>
    <a:srgbClr val="FFDCCD"/>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908CA-26F0-4F52-994C-21F38B189E3F}" type="datetimeFigureOut">
              <a:rPr lang="en-GB" smtClean="0"/>
              <a:t>27/11/2020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2B4FC-51EA-402A-A4A4-C3FFF8733309}" type="slidenum">
              <a:rPr lang="en-GB" smtClean="0"/>
              <a:t>‹#›</a:t>
            </a:fld>
            <a:endParaRPr lang="en-GB"/>
          </a:p>
        </p:txBody>
      </p:sp>
    </p:spTree>
    <p:extLst>
      <p:ext uri="{BB962C8B-B14F-4D97-AF65-F5344CB8AC3E}">
        <p14:creationId xmlns:p14="http://schemas.microsoft.com/office/powerpoint/2010/main" val="43687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5067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44715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77766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8182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D1A01-9C0A-49D3-9CAF-191303250312}"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34689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72669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4D1A01-9C0A-49D3-9CAF-191303250312}" type="datetimeFigureOut">
              <a:rPr lang="en-GB" smtClean="0"/>
              <a:t>27/11/2020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339036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4D1A01-9C0A-49D3-9CAF-191303250312}" type="datetimeFigureOut">
              <a:rPr lang="en-GB" smtClean="0"/>
              <a:t>27/11/2020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28512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D1A01-9C0A-49D3-9CAF-191303250312}" type="datetimeFigureOut">
              <a:rPr lang="en-GB" smtClean="0"/>
              <a:t>27/11/2020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93989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37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D1A01-9C0A-49D3-9CAF-191303250312}"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51D4A-FBC7-4113-8681-BB39BAB434BC}" type="slidenum">
              <a:rPr lang="en-GB" smtClean="0"/>
              <a:t>‹#›</a:t>
            </a:fld>
            <a:endParaRPr lang="en-GB"/>
          </a:p>
        </p:txBody>
      </p:sp>
    </p:spTree>
    <p:extLst>
      <p:ext uri="{BB962C8B-B14F-4D97-AF65-F5344CB8AC3E}">
        <p14:creationId xmlns:p14="http://schemas.microsoft.com/office/powerpoint/2010/main" val="116615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D1A01-9C0A-49D3-9CAF-191303250312}" type="datetimeFigureOut">
              <a:rPr lang="en-GB" smtClean="0"/>
              <a:t>27/11/2020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51D4A-FBC7-4113-8681-BB39BAB434BC}" type="slidenum">
              <a:rPr lang="en-GB" smtClean="0"/>
              <a:t>‹#›</a:t>
            </a:fld>
            <a:endParaRPr lang="en-GB"/>
          </a:p>
        </p:txBody>
      </p:sp>
    </p:spTree>
    <p:extLst>
      <p:ext uri="{BB962C8B-B14F-4D97-AF65-F5344CB8AC3E}">
        <p14:creationId xmlns:p14="http://schemas.microsoft.com/office/powerpoint/2010/main" val="2026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329" y="1790956"/>
            <a:ext cx="9144000" cy="2387600"/>
          </a:xfrm>
        </p:spPr>
        <p:txBody>
          <a:bodyPr>
            <a:normAutofit fontScale="90000"/>
          </a:bodyPr>
          <a:lstStyle/>
          <a:p>
            <a:r>
              <a:rPr lang="en-GB" dirty="0"/>
              <a:t>Reasoning with Preferences and Temporal Constraints: OPTIC</a:t>
            </a:r>
          </a:p>
        </p:txBody>
      </p:sp>
    </p:spTree>
    <p:extLst>
      <p:ext uri="{BB962C8B-B14F-4D97-AF65-F5344CB8AC3E}">
        <p14:creationId xmlns:p14="http://schemas.microsoft.com/office/powerpoint/2010/main" val="34158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Relationships Between Planners</a:t>
            </a:r>
          </a:p>
        </p:txBody>
      </p:sp>
      <p:sp>
        <p:nvSpPr>
          <p:cNvPr id="3" name="Content Placeholder 2"/>
          <p:cNvSpPr>
            <a:spLocks noGrp="1"/>
          </p:cNvSpPr>
          <p:nvPr>
            <p:ph idx="1"/>
          </p:nvPr>
        </p:nvSpPr>
        <p:spPr/>
        <p:txBody>
          <a:bodyPr/>
          <a:lstStyle/>
          <a:p>
            <a:r>
              <a:rPr lang="en-GB" dirty="0"/>
              <a:t>CRIKEY = FF + STN;</a:t>
            </a:r>
          </a:p>
          <a:p>
            <a:r>
              <a:rPr lang="en-GB" dirty="0"/>
              <a:t>Colin = CRIKEY s/STN/LP/;</a:t>
            </a:r>
            <a:br>
              <a:rPr lang="en-GB" dirty="0"/>
            </a:br>
            <a:r>
              <a:rPr lang="en-GB" sz="2000" dirty="0"/>
              <a:t>(COLIN is clever as if you are in a planning problem or a state where you have not had any no continuous numeric change or a duration dependent effect [</a:t>
            </a:r>
            <a:r>
              <a:rPr lang="el-GR" sz="2000" dirty="0"/>
              <a:t>δ</a:t>
            </a:r>
            <a:r>
              <a:rPr lang="en-GB" sz="2000" dirty="0"/>
              <a:t>x] it uses an STN which is more efficient, otherwise it uses an LP)</a:t>
            </a:r>
            <a:endParaRPr lang="en-GB" dirty="0"/>
          </a:p>
          <a:p>
            <a:r>
              <a:rPr lang="en-GB" dirty="0"/>
              <a:t>POPF = COLIN + Fewer ordering constraints;</a:t>
            </a:r>
          </a:p>
          <a:p>
            <a:r>
              <a:rPr lang="en-GB" dirty="0"/>
              <a:t>OPTIC = POPF + Preferences.</a:t>
            </a:r>
          </a:p>
          <a:p>
            <a:endParaRPr lang="en-GB" dirty="0"/>
          </a:p>
          <a:p>
            <a:endParaRPr lang="en-GB" dirty="0"/>
          </a:p>
          <a:p>
            <a:endParaRPr lang="en-GB" dirty="0"/>
          </a:p>
        </p:txBody>
      </p:sp>
    </p:spTree>
    <p:extLst>
      <p:ext uri="{BB962C8B-B14F-4D97-AF65-F5344CB8AC3E}">
        <p14:creationId xmlns:p14="http://schemas.microsoft.com/office/powerpoint/2010/main" val="158547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69" y="95598"/>
            <a:ext cx="10515600" cy="1325563"/>
          </a:xfrm>
        </p:spPr>
        <p:txBody>
          <a:bodyPr/>
          <a:lstStyle/>
          <a:p>
            <a:r>
              <a:rPr lang="en-GB" dirty="0"/>
              <a:t>Partial Order Planning Forwards: POPF</a:t>
            </a:r>
          </a:p>
        </p:txBody>
      </p:sp>
      <p:sp>
        <p:nvSpPr>
          <p:cNvPr id="144" name="Text Placeholder 75"/>
          <p:cNvSpPr txBox="1">
            <a:spLocks/>
          </p:cNvSpPr>
          <p:nvPr/>
        </p:nvSpPr>
        <p:spPr>
          <a:xfrm>
            <a:off x="0" y="6197717"/>
            <a:ext cx="12192000" cy="684252"/>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600" i="1" dirty="0"/>
              <a:t> "Forward-Chaining Partial-Order Planning." A. J. Coles, A. I. Coles, M. Fox, and D. Long. ICAPS 2010</a:t>
            </a:r>
            <a:endParaRPr lang="en-GB" sz="1600" dirty="0"/>
          </a:p>
          <a:p>
            <a:pPr marL="0" indent="0">
              <a:spcBef>
                <a:spcPts val="0"/>
              </a:spcBef>
              <a:buNone/>
            </a:pPr>
            <a:r>
              <a:rPr lang="en-GB" sz="1600" i="1" dirty="0"/>
              <a:t>"Have I Been Here Before? State </a:t>
            </a:r>
            <a:r>
              <a:rPr lang="en-GB" sz="1600" i="1" dirty="0" err="1"/>
              <a:t>Memoisation</a:t>
            </a:r>
            <a:r>
              <a:rPr lang="en-GB" sz="1600" i="1" dirty="0"/>
              <a:t> in Temporal Planning" A. J. Coles and A. I. Coles. ICAPS 2016.</a:t>
            </a:r>
          </a:p>
        </p:txBody>
      </p:sp>
      <p:sp>
        <p:nvSpPr>
          <p:cNvPr id="147" name="Rectangle 146"/>
          <p:cNvSpPr/>
          <p:nvPr/>
        </p:nvSpPr>
        <p:spPr>
          <a:xfrm>
            <a:off x="1921303" y="1616606"/>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TD</a:t>
            </a:r>
            <a:r>
              <a:rPr lang="en-GB" sz="2000" baseline="-25000" dirty="0">
                <a:ln w="0"/>
                <a:solidFill>
                  <a:schemeClr val="tx1"/>
                </a:solidFill>
                <a:effectLst>
                  <a:outerShdw blurRad="38100" dist="19050" dir="2700000" algn="tl" rotWithShape="0">
                    <a:schemeClr val="dk1">
                      <a:alpha val="40000"/>
                    </a:schemeClr>
                  </a:outerShdw>
                </a:effectLst>
              </a:rPr>
              <a:t>BED</a:t>
            </a:r>
            <a:r>
              <a:rPr lang="en-GB" sz="2500" baseline="-25000" dirty="0">
                <a:ln w="0"/>
                <a:solidFill>
                  <a:schemeClr val="tx1"/>
                </a:solidFill>
                <a:effectLst>
                  <a:outerShdw blurRad="38100" dist="19050" dir="2700000" algn="tl" rotWithShape="0">
                    <a:schemeClr val="dk1">
                      <a:alpha val="40000"/>
                    </a:schemeClr>
                  </a:outerShdw>
                </a:effectLst>
              </a:rPr>
              <a:t> </a:t>
            </a:r>
          </a:p>
        </p:txBody>
      </p:sp>
      <p:sp>
        <p:nvSpPr>
          <p:cNvPr id="148" name="Rectangle 147"/>
          <p:cNvSpPr/>
          <p:nvPr/>
        </p:nvSpPr>
        <p:spPr>
          <a:xfrm>
            <a:off x="4420897" y="1607760"/>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51" name="Rectangle 150"/>
          <p:cNvSpPr/>
          <p:nvPr/>
        </p:nvSpPr>
        <p:spPr>
          <a:xfrm>
            <a:off x="6491000" y="1607761"/>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TD</a:t>
            </a:r>
            <a:r>
              <a:rPr lang="en-GB" baseline="-25000" dirty="0">
                <a:ln w="0"/>
                <a:solidFill>
                  <a:schemeClr val="tx1"/>
                </a:solidFill>
                <a:effectLst>
                  <a:outerShdw blurRad="38100" dist="19050" dir="2700000" algn="tl" rotWithShape="0">
                    <a:schemeClr val="dk1">
                      <a:alpha val="40000"/>
                    </a:schemeClr>
                  </a:outerShdw>
                </a:effectLst>
              </a:rPr>
              <a:t>SAC</a:t>
            </a:r>
            <a:r>
              <a:rPr lang="en-GB" dirty="0">
                <a:ln w="0"/>
                <a:solidFill>
                  <a:schemeClr val="tx1"/>
                </a:solidFill>
                <a:effectLst>
                  <a:outerShdw blurRad="38100" dist="19050" dir="2700000" algn="tl" rotWithShape="0">
                    <a:schemeClr val="dk1">
                      <a:alpha val="40000"/>
                    </a:schemeClr>
                  </a:outerShdw>
                </a:effectLst>
              </a:rPr>
              <a:t> </a:t>
            </a:r>
          </a:p>
        </p:txBody>
      </p:sp>
      <p:sp>
        <p:nvSpPr>
          <p:cNvPr id="152" name="Rectangle 151"/>
          <p:cNvSpPr/>
          <p:nvPr/>
        </p:nvSpPr>
        <p:spPr>
          <a:xfrm>
            <a:off x="8875419" y="1607760"/>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TA</a:t>
            </a:r>
            <a:r>
              <a:rPr lang="en-GB" baseline="-25000" dirty="0">
                <a:ln w="0"/>
                <a:solidFill>
                  <a:schemeClr val="tx1"/>
                </a:solidFill>
                <a:effectLst>
                  <a:outerShdw blurRad="38100" dist="19050" dir="2700000" algn="tl" rotWithShape="0">
                    <a:schemeClr val="dk1">
                      <a:alpha val="40000"/>
                    </a:schemeClr>
                  </a:outerShdw>
                </a:effectLst>
              </a:rPr>
              <a:t>LON</a:t>
            </a:r>
            <a:endParaRPr lang="en-GB" dirty="0">
              <a:ln w="0"/>
              <a:solidFill>
                <a:schemeClr val="tx1"/>
              </a:solidFill>
              <a:effectLst>
                <a:outerShdw blurRad="38100" dist="19050" dir="2700000" algn="tl" rotWithShape="0">
                  <a:schemeClr val="dk1">
                    <a:alpha val="40000"/>
                  </a:schemeClr>
                </a:outerShdw>
              </a:effectLst>
            </a:endParaRPr>
          </a:p>
        </p:txBody>
      </p:sp>
      <p:sp>
        <p:nvSpPr>
          <p:cNvPr id="155" name="Freeform 154"/>
          <p:cNvSpPr/>
          <p:nvPr/>
        </p:nvSpPr>
        <p:spPr>
          <a:xfrm flipV="1">
            <a:off x="1032163" y="1893115"/>
            <a:ext cx="894483" cy="792662"/>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ectangle 163"/>
          <p:cNvSpPr/>
          <p:nvPr/>
        </p:nvSpPr>
        <p:spPr>
          <a:xfrm>
            <a:off x="3334785" y="1340279"/>
            <a:ext cx="418704" cy="369332"/>
          </a:xfrm>
          <a:prstGeom prst="rect">
            <a:avLst/>
          </a:prstGeom>
        </p:spPr>
        <p:txBody>
          <a:bodyPr wrap="none">
            <a:spAutoFit/>
          </a:bodyPr>
          <a:lstStyle/>
          <a:p>
            <a:r>
              <a:rPr lang="en-GB" dirty="0"/>
              <a:t>40</a:t>
            </a:r>
          </a:p>
        </p:txBody>
      </p:sp>
      <p:sp>
        <p:nvSpPr>
          <p:cNvPr id="165" name="Freeform 164"/>
          <p:cNvSpPr/>
          <p:nvPr/>
        </p:nvSpPr>
        <p:spPr>
          <a:xfrm rot="10800000">
            <a:off x="2508357" y="2054998"/>
            <a:ext cx="1899062" cy="88699"/>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reeform 165"/>
          <p:cNvSpPr/>
          <p:nvPr/>
        </p:nvSpPr>
        <p:spPr>
          <a:xfrm>
            <a:off x="2508357" y="1690425"/>
            <a:ext cx="1912539" cy="77601"/>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p:nvPr/>
        </p:nvSpPr>
        <p:spPr>
          <a:xfrm>
            <a:off x="3264253" y="1855249"/>
            <a:ext cx="489236" cy="369332"/>
          </a:xfrm>
          <a:prstGeom prst="rect">
            <a:avLst/>
          </a:prstGeom>
        </p:spPr>
        <p:txBody>
          <a:bodyPr wrap="none">
            <a:spAutoFit/>
          </a:bodyPr>
          <a:lstStyle/>
          <a:p>
            <a:r>
              <a:rPr lang="en-GB" dirty="0"/>
              <a:t>-40</a:t>
            </a:r>
          </a:p>
        </p:txBody>
      </p:sp>
      <p:sp>
        <p:nvSpPr>
          <p:cNvPr id="168" name="Rectangle 167"/>
          <p:cNvSpPr/>
          <p:nvPr/>
        </p:nvSpPr>
        <p:spPr>
          <a:xfrm>
            <a:off x="7913133" y="1309501"/>
            <a:ext cx="418704" cy="369332"/>
          </a:xfrm>
          <a:prstGeom prst="rect">
            <a:avLst/>
          </a:prstGeom>
        </p:spPr>
        <p:txBody>
          <a:bodyPr wrap="none">
            <a:spAutoFit/>
          </a:bodyPr>
          <a:lstStyle/>
          <a:p>
            <a:r>
              <a:rPr lang="en-GB" dirty="0"/>
              <a:t>20</a:t>
            </a:r>
          </a:p>
        </p:txBody>
      </p:sp>
      <p:sp>
        <p:nvSpPr>
          <p:cNvPr id="169" name="Freeform 168"/>
          <p:cNvSpPr/>
          <p:nvPr/>
        </p:nvSpPr>
        <p:spPr>
          <a:xfrm rot="10800000">
            <a:off x="7078055" y="2031965"/>
            <a:ext cx="1797364"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reeform 169"/>
          <p:cNvSpPr/>
          <p:nvPr/>
        </p:nvSpPr>
        <p:spPr>
          <a:xfrm>
            <a:off x="7078054" y="1667391"/>
            <a:ext cx="1797365"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p:cNvSpPr/>
          <p:nvPr/>
        </p:nvSpPr>
        <p:spPr>
          <a:xfrm>
            <a:off x="7862481" y="1834410"/>
            <a:ext cx="489236" cy="369332"/>
          </a:xfrm>
          <a:prstGeom prst="rect">
            <a:avLst/>
          </a:prstGeom>
        </p:spPr>
        <p:txBody>
          <a:bodyPr wrap="none">
            <a:spAutoFit/>
          </a:bodyPr>
          <a:lstStyle/>
          <a:p>
            <a:r>
              <a:rPr lang="en-GB" dirty="0"/>
              <a:t>-20</a:t>
            </a:r>
          </a:p>
        </p:txBody>
      </p:sp>
      <p:sp>
        <p:nvSpPr>
          <p:cNvPr id="173" name="Freeform 172"/>
          <p:cNvSpPr/>
          <p:nvPr/>
        </p:nvSpPr>
        <p:spPr>
          <a:xfrm rot="10800000">
            <a:off x="5021430" y="1988841"/>
            <a:ext cx="1465308"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5602262" y="201835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83" name="Rectangle 182"/>
          <p:cNvSpPr/>
          <p:nvPr/>
        </p:nvSpPr>
        <p:spPr>
          <a:xfrm>
            <a:off x="1124644" y="1760673"/>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98" name="AutoShape 13"/>
          <p:cNvSpPr>
            <a:spLocks noChangeArrowheads="1"/>
          </p:cNvSpPr>
          <p:nvPr/>
        </p:nvSpPr>
        <p:spPr bwMode="auto">
          <a:xfrm>
            <a:off x="579541" y="2527716"/>
            <a:ext cx="636587" cy="579437"/>
          </a:xfrm>
          <a:prstGeom prst="diamond">
            <a:avLst/>
          </a:prstGeom>
          <a:solidFill>
            <a:srgbClr val="3333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a:buClrTx/>
              <a:buFontTx/>
              <a:buNone/>
            </a:pPr>
            <a:r>
              <a:rPr lang="en-GB" altLang="en-US" sz="2000"/>
              <a:t>8:25</a:t>
            </a:r>
          </a:p>
        </p:txBody>
      </p:sp>
      <p:sp>
        <p:nvSpPr>
          <p:cNvPr id="203" name="Rectangle 202"/>
          <p:cNvSpPr/>
          <p:nvPr/>
        </p:nvSpPr>
        <p:spPr>
          <a:xfrm>
            <a:off x="3902734" y="3115662"/>
            <a:ext cx="418704" cy="369332"/>
          </a:xfrm>
          <a:prstGeom prst="rect">
            <a:avLst/>
          </a:prstGeom>
        </p:spPr>
        <p:txBody>
          <a:bodyPr wrap="none">
            <a:spAutoFit/>
          </a:bodyPr>
          <a:lstStyle/>
          <a:p>
            <a:r>
              <a:rPr lang="en-GB" dirty="0"/>
              <a:t>10</a:t>
            </a:r>
          </a:p>
        </p:txBody>
      </p:sp>
      <p:sp>
        <p:nvSpPr>
          <p:cNvPr id="204" name="Freeform 203"/>
          <p:cNvSpPr/>
          <p:nvPr/>
        </p:nvSpPr>
        <p:spPr>
          <a:xfrm rot="10800000">
            <a:off x="3557781" y="3838498"/>
            <a:ext cx="921062"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reeform 204"/>
          <p:cNvSpPr/>
          <p:nvPr/>
        </p:nvSpPr>
        <p:spPr>
          <a:xfrm>
            <a:off x="3557781" y="3473924"/>
            <a:ext cx="921064"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p:cNvSpPr/>
          <p:nvPr/>
        </p:nvSpPr>
        <p:spPr>
          <a:xfrm>
            <a:off x="3832202" y="3653832"/>
            <a:ext cx="489236" cy="369332"/>
          </a:xfrm>
          <a:prstGeom prst="rect">
            <a:avLst/>
          </a:prstGeom>
        </p:spPr>
        <p:txBody>
          <a:bodyPr wrap="none">
            <a:spAutoFit/>
          </a:bodyPr>
          <a:lstStyle/>
          <a:p>
            <a:r>
              <a:rPr lang="en-GB" dirty="0"/>
              <a:t>-10</a:t>
            </a:r>
          </a:p>
        </p:txBody>
      </p:sp>
      <p:sp>
        <p:nvSpPr>
          <p:cNvPr id="207" name="Rectangle 206"/>
          <p:cNvSpPr/>
          <p:nvPr/>
        </p:nvSpPr>
        <p:spPr>
          <a:xfrm>
            <a:off x="6695998" y="3115662"/>
            <a:ext cx="301686" cy="369332"/>
          </a:xfrm>
          <a:prstGeom prst="rect">
            <a:avLst/>
          </a:prstGeom>
        </p:spPr>
        <p:txBody>
          <a:bodyPr wrap="none">
            <a:spAutoFit/>
          </a:bodyPr>
          <a:lstStyle/>
          <a:p>
            <a:r>
              <a:rPr lang="en-GB" dirty="0"/>
              <a:t>5</a:t>
            </a:r>
          </a:p>
        </p:txBody>
      </p:sp>
      <p:sp>
        <p:nvSpPr>
          <p:cNvPr id="208" name="Freeform 207"/>
          <p:cNvSpPr/>
          <p:nvPr/>
        </p:nvSpPr>
        <p:spPr>
          <a:xfrm rot="10800000">
            <a:off x="6351045" y="3838498"/>
            <a:ext cx="921062"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reeform 208"/>
          <p:cNvSpPr/>
          <p:nvPr/>
        </p:nvSpPr>
        <p:spPr>
          <a:xfrm>
            <a:off x="6351045" y="3473924"/>
            <a:ext cx="921064"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ectangle 209"/>
          <p:cNvSpPr/>
          <p:nvPr/>
        </p:nvSpPr>
        <p:spPr>
          <a:xfrm>
            <a:off x="6625466" y="3653832"/>
            <a:ext cx="372218" cy="369332"/>
          </a:xfrm>
          <a:prstGeom prst="rect">
            <a:avLst/>
          </a:prstGeom>
        </p:spPr>
        <p:txBody>
          <a:bodyPr wrap="none">
            <a:spAutoFit/>
          </a:bodyPr>
          <a:lstStyle/>
          <a:p>
            <a:r>
              <a:rPr lang="en-GB" dirty="0"/>
              <a:t>-5</a:t>
            </a:r>
          </a:p>
        </p:txBody>
      </p:sp>
      <p:sp>
        <p:nvSpPr>
          <p:cNvPr id="211" name="Freeform 210"/>
          <p:cNvSpPr/>
          <p:nvPr/>
        </p:nvSpPr>
        <p:spPr>
          <a:xfrm>
            <a:off x="1039678" y="2973182"/>
            <a:ext cx="1931046" cy="680650"/>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reeform 211"/>
          <p:cNvSpPr/>
          <p:nvPr/>
        </p:nvSpPr>
        <p:spPr>
          <a:xfrm rot="10800000">
            <a:off x="5053938" y="3838497"/>
            <a:ext cx="710049"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Rectangle 212"/>
          <p:cNvSpPr/>
          <p:nvPr/>
        </p:nvSpPr>
        <p:spPr>
          <a:xfrm>
            <a:off x="5209791" y="358093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216" name="Rectangle 215"/>
          <p:cNvSpPr/>
          <p:nvPr/>
        </p:nvSpPr>
        <p:spPr>
          <a:xfrm>
            <a:off x="1756960" y="3014076"/>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pic>
        <p:nvPicPr>
          <p:cNvPr id="1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78" y="1319439"/>
            <a:ext cx="10795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5" y="3388315"/>
            <a:ext cx="536575"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 name="Rectangle 77"/>
          <p:cNvSpPr/>
          <p:nvPr/>
        </p:nvSpPr>
        <p:spPr>
          <a:xfrm>
            <a:off x="4470116" y="33999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09" name="Rectangle 108"/>
          <p:cNvSpPr/>
          <p:nvPr/>
        </p:nvSpPr>
        <p:spPr>
          <a:xfrm>
            <a:off x="2974152" y="34097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DEP</a:t>
            </a:r>
            <a:r>
              <a:rPr lang="en-GB" sz="2000" dirty="0">
                <a:ln w="0"/>
                <a:solidFill>
                  <a:schemeClr val="tx1"/>
                </a:solidFill>
                <a:effectLst>
                  <a:outerShdw blurRad="38100" dist="19050" dir="2700000" algn="tl" rotWithShape="0">
                    <a:schemeClr val="dk1">
                      <a:alpha val="40000"/>
                    </a:schemeClr>
                  </a:outerShdw>
                </a:effectLst>
              </a:rPr>
              <a:t> </a:t>
            </a:r>
          </a:p>
        </p:txBody>
      </p:sp>
      <p:sp>
        <p:nvSpPr>
          <p:cNvPr id="110" name="Rectangle 109"/>
          <p:cNvSpPr/>
          <p:nvPr/>
        </p:nvSpPr>
        <p:spPr>
          <a:xfrm>
            <a:off x="5744881" y="3389240"/>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11" name="Rectangle 110"/>
          <p:cNvSpPr/>
          <p:nvPr/>
        </p:nvSpPr>
        <p:spPr>
          <a:xfrm>
            <a:off x="7279252" y="34097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CTY</a:t>
            </a:r>
            <a:r>
              <a:rPr lang="en-GB" sz="2000" dirty="0">
                <a:ln w="0"/>
                <a:solidFill>
                  <a:schemeClr val="tx1"/>
                </a:solidFill>
                <a:effectLst>
                  <a:outerShdw blurRad="38100" dist="19050" dir="2700000" algn="tl" rotWithShape="0">
                    <a:schemeClr val="dk1">
                      <a:alpha val="40000"/>
                    </a:schemeClr>
                  </a:outerShdw>
                </a:effectLst>
              </a:rPr>
              <a:t> </a:t>
            </a:r>
          </a:p>
        </p:txBody>
      </p:sp>
      <p:grpSp>
        <p:nvGrpSpPr>
          <p:cNvPr id="3" name="Group 2"/>
          <p:cNvGrpSpPr/>
          <p:nvPr/>
        </p:nvGrpSpPr>
        <p:grpSpPr>
          <a:xfrm>
            <a:off x="3772844" y="5171246"/>
            <a:ext cx="1797269" cy="907502"/>
            <a:chOff x="4926282" y="5117362"/>
            <a:chExt cx="1797269" cy="907502"/>
          </a:xfrm>
        </p:grpSpPr>
        <p:sp>
          <p:nvSpPr>
            <p:cNvPr id="113" name="Rectangle 112"/>
            <p:cNvSpPr/>
            <p:nvPr/>
          </p:nvSpPr>
          <p:spPr>
            <a:xfrm>
              <a:off x="5654839" y="5117362"/>
              <a:ext cx="418704" cy="369332"/>
            </a:xfrm>
            <a:prstGeom prst="rect">
              <a:avLst/>
            </a:prstGeom>
          </p:spPr>
          <p:txBody>
            <a:bodyPr wrap="none">
              <a:spAutoFit/>
            </a:bodyPr>
            <a:lstStyle/>
            <a:p>
              <a:r>
                <a:rPr lang="en-GB" dirty="0"/>
                <a:t>10</a:t>
              </a:r>
            </a:p>
          </p:txBody>
        </p:sp>
        <p:sp>
          <p:nvSpPr>
            <p:cNvPr id="114" name="Freeform 113"/>
            <p:cNvSpPr/>
            <p:nvPr/>
          </p:nvSpPr>
          <p:spPr>
            <a:xfrm rot="10800000">
              <a:off x="5513336" y="5840198"/>
              <a:ext cx="812861" cy="114503"/>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reeform 114"/>
            <p:cNvSpPr/>
            <p:nvPr/>
          </p:nvSpPr>
          <p:spPr>
            <a:xfrm>
              <a:off x="5395610" y="5475624"/>
              <a:ext cx="763657" cy="80844"/>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5593832" y="5655532"/>
              <a:ext cx="489236" cy="369332"/>
            </a:xfrm>
            <a:prstGeom prst="rect">
              <a:avLst/>
            </a:prstGeom>
          </p:spPr>
          <p:txBody>
            <a:bodyPr wrap="none">
              <a:spAutoFit/>
            </a:bodyPr>
            <a:lstStyle/>
            <a:p>
              <a:r>
                <a:rPr lang="en-GB" dirty="0"/>
                <a:t>-10</a:t>
              </a:r>
            </a:p>
          </p:txBody>
        </p:sp>
        <p:sp>
          <p:nvSpPr>
            <p:cNvPr id="117" name="Rectangle 116"/>
            <p:cNvSpPr/>
            <p:nvPr/>
          </p:nvSpPr>
          <p:spPr>
            <a:xfrm>
              <a:off x="6136496" y="54016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18" name="Rectangle 117"/>
            <p:cNvSpPr/>
            <p:nvPr/>
          </p:nvSpPr>
          <p:spPr>
            <a:xfrm>
              <a:off x="4926282" y="54114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DEP</a:t>
              </a:r>
              <a:r>
                <a:rPr lang="en-GB" sz="2000" dirty="0">
                  <a:ln w="0"/>
                  <a:solidFill>
                    <a:schemeClr val="tx1"/>
                  </a:solidFill>
                  <a:effectLst>
                    <a:outerShdw blurRad="38100" dist="19050" dir="2700000" algn="tl" rotWithShape="0">
                      <a:schemeClr val="dk1">
                        <a:alpha val="40000"/>
                      </a:schemeClr>
                    </a:outerShdw>
                  </a:effectLst>
                </a:rPr>
                <a:t> </a:t>
              </a:r>
            </a:p>
          </p:txBody>
        </p:sp>
      </p:grpSp>
      <p:sp>
        <p:nvSpPr>
          <p:cNvPr id="120" name="Rectangle 119"/>
          <p:cNvSpPr/>
          <p:nvPr/>
        </p:nvSpPr>
        <p:spPr>
          <a:xfrm>
            <a:off x="4284932" y="4600657"/>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TD</a:t>
            </a:r>
            <a:r>
              <a:rPr lang="en-GB" sz="2000" baseline="-25000" dirty="0">
                <a:ln w="0"/>
                <a:solidFill>
                  <a:schemeClr val="tx1"/>
                </a:solidFill>
                <a:effectLst>
                  <a:outerShdw blurRad="38100" dist="19050" dir="2700000" algn="tl" rotWithShape="0">
                    <a:schemeClr val="dk1">
                      <a:alpha val="40000"/>
                    </a:schemeClr>
                  </a:outerShdw>
                </a:effectLst>
              </a:rPr>
              <a:t>BED</a:t>
            </a:r>
            <a:r>
              <a:rPr lang="en-GB" sz="2500" baseline="-25000" dirty="0">
                <a:ln w="0"/>
                <a:solidFill>
                  <a:schemeClr val="tx1"/>
                </a:solidFill>
                <a:effectLst>
                  <a:outerShdw blurRad="38100" dist="19050" dir="2700000" algn="tl" rotWithShape="0">
                    <a:schemeClr val="dk1">
                      <a:alpha val="40000"/>
                    </a:schemeClr>
                  </a:outerShdw>
                </a:effectLst>
              </a:rPr>
              <a:t> </a:t>
            </a:r>
          </a:p>
        </p:txBody>
      </p:sp>
      <p:sp>
        <p:nvSpPr>
          <p:cNvPr id="121" name="Rectangle 120"/>
          <p:cNvSpPr/>
          <p:nvPr/>
        </p:nvSpPr>
        <p:spPr>
          <a:xfrm>
            <a:off x="6784526" y="4591811"/>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22" name="Rectangle 121"/>
          <p:cNvSpPr/>
          <p:nvPr/>
        </p:nvSpPr>
        <p:spPr>
          <a:xfrm>
            <a:off x="5698414" y="4324330"/>
            <a:ext cx="418704" cy="369332"/>
          </a:xfrm>
          <a:prstGeom prst="rect">
            <a:avLst/>
          </a:prstGeom>
        </p:spPr>
        <p:txBody>
          <a:bodyPr wrap="none">
            <a:spAutoFit/>
          </a:bodyPr>
          <a:lstStyle/>
          <a:p>
            <a:r>
              <a:rPr lang="en-GB" dirty="0"/>
              <a:t>40</a:t>
            </a:r>
          </a:p>
        </p:txBody>
      </p:sp>
      <p:sp>
        <p:nvSpPr>
          <p:cNvPr id="123" name="Freeform 122"/>
          <p:cNvSpPr/>
          <p:nvPr/>
        </p:nvSpPr>
        <p:spPr>
          <a:xfrm rot="10800000">
            <a:off x="4871986" y="5039049"/>
            <a:ext cx="1899062" cy="88699"/>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reeform 123"/>
          <p:cNvSpPr/>
          <p:nvPr/>
        </p:nvSpPr>
        <p:spPr>
          <a:xfrm>
            <a:off x="4871986" y="4674476"/>
            <a:ext cx="1912539" cy="77601"/>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p:cNvSpPr/>
          <p:nvPr/>
        </p:nvSpPr>
        <p:spPr>
          <a:xfrm>
            <a:off x="5627882" y="4839300"/>
            <a:ext cx="489236" cy="369332"/>
          </a:xfrm>
          <a:prstGeom prst="rect">
            <a:avLst/>
          </a:prstGeom>
        </p:spPr>
        <p:txBody>
          <a:bodyPr wrap="none">
            <a:spAutoFit/>
          </a:bodyPr>
          <a:lstStyle/>
          <a:p>
            <a:r>
              <a:rPr lang="en-GB" dirty="0"/>
              <a:t>-40</a:t>
            </a:r>
          </a:p>
        </p:txBody>
      </p:sp>
      <p:sp>
        <p:nvSpPr>
          <p:cNvPr id="139" name="Rectangle 138"/>
          <p:cNvSpPr/>
          <p:nvPr/>
        </p:nvSpPr>
        <p:spPr>
          <a:xfrm>
            <a:off x="6139569" y="5413347"/>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DEP</a:t>
            </a:r>
            <a:r>
              <a:rPr lang="en-GB" sz="2000" dirty="0">
                <a:ln w="0"/>
                <a:solidFill>
                  <a:schemeClr val="tx1"/>
                </a:solidFill>
                <a:effectLst>
                  <a:outerShdw blurRad="38100" dist="19050" dir="2700000" algn="tl" rotWithShape="0">
                    <a:schemeClr val="dk1">
                      <a:alpha val="40000"/>
                    </a:schemeClr>
                  </a:outerShdw>
                </a:effectLst>
              </a:rPr>
              <a:t> </a:t>
            </a:r>
          </a:p>
        </p:txBody>
      </p:sp>
      <p:sp>
        <p:nvSpPr>
          <p:cNvPr id="140" name="Rectangle 139"/>
          <p:cNvSpPr/>
          <p:nvPr/>
        </p:nvSpPr>
        <p:spPr>
          <a:xfrm>
            <a:off x="7396219" y="5433847"/>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141" name="Freeform 140"/>
          <p:cNvSpPr/>
          <p:nvPr/>
        </p:nvSpPr>
        <p:spPr>
          <a:xfrm rot="10800000">
            <a:off x="4365771" y="5925487"/>
            <a:ext cx="3030447" cy="83097"/>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reeform 141"/>
          <p:cNvSpPr/>
          <p:nvPr/>
        </p:nvSpPr>
        <p:spPr>
          <a:xfrm>
            <a:off x="4359897" y="5493952"/>
            <a:ext cx="3036321" cy="72190"/>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Rectangle 142"/>
          <p:cNvSpPr/>
          <p:nvPr/>
        </p:nvSpPr>
        <p:spPr>
          <a:xfrm>
            <a:off x="5708954" y="5191299"/>
            <a:ext cx="418704" cy="369332"/>
          </a:xfrm>
          <a:prstGeom prst="rect">
            <a:avLst/>
          </a:prstGeom>
        </p:spPr>
        <p:txBody>
          <a:bodyPr wrap="none">
            <a:spAutoFit/>
          </a:bodyPr>
          <a:lstStyle/>
          <a:p>
            <a:r>
              <a:rPr lang="en-GB" dirty="0"/>
              <a:t>10</a:t>
            </a:r>
          </a:p>
        </p:txBody>
      </p:sp>
      <p:sp>
        <p:nvSpPr>
          <p:cNvPr id="146" name="Rectangle 145"/>
          <p:cNvSpPr/>
          <p:nvPr/>
        </p:nvSpPr>
        <p:spPr>
          <a:xfrm>
            <a:off x="5638422" y="5706269"/>
            <a:ext cx="489236" cy="369332"/>
          </a:xfrm>
          <a:prstGeom prst="rect">
            <a:avLst/>
          </a:prstGeom>
        </p:spPr>
        <p:txBody>
          <a:bodyPr wrap="none">
            <a:spAutoFit/>
          </a:bodyPr>
          <a:lstStyle/>
          <a:p>
            <a:r>
              <a:rPr lang="en-GB" dirty="0"/>
              <a:t>-10</a:t>
            </a:r>
          </a:p>
        </p:txBody>
      </p:sp>
      <p:sp>
        <p:nvSpPr>
          <p:cNvPr id="223" name="Rectangle 222"/>
          <p:cNvSpPr/>
          <p:nvPr/>
        </p:nvSpPr>
        <p:spPr>
          <a:xfrm>
            <a:off x="1930273" y="1616606"/>
            <a:ext cx="3084934" cy="553023"/>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Move Train BED SAC</a:t>
            </a:r>
            <a:endParaRPr lang="en-GB" sz="2500" baseline="-25000" dirty="0">
              <a:ln w="0"/>
              <a:solidFill>
                <a:schemeClr val="tx1"/>
              </a:solidFill>
              <a:effectLst>
                <a:outerShdw blurRad="38100" dist="19050" dir="2700000" algn="tl" rotWithShape="0">
                  <a:schemeClr val="dk1">
                    <a:alpha val="40000"/>
                  </a:schemeClr>
                </a:outerShdw>
              </a:effectLst>
            </a:endParaRPr>
          </a:p>
        </p:txBody>
      </p:sp>
      <p:sp>
        <p:nvSpPr>
          <p:cNvPr id="224" name="Rectangle 223"/>
          <p:cNvSpPr/>
          <p:nvPr/>
        </p:nvSpPr>
        <p:spPr>
          <a:xfrm>
            <a:off x="6464184" y="1616606"/>
            <a:ext cx="2991897" cy="553023"/>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Move Train SAC LON</a:t>
            </a:r>
            <a:endParaRPr lang="en-GB" sz="2500" baseline="-25000" dirty="0">
              <a:ln w="0"/>
              <a:solidFill>
                <a:schemeClr val="tx1"/>
              </a:solidFill>
              <a:effectLst>
                <a:outerShdw blurRad="38100" dist="19050" dir="2700000" algn="tl" rotWithShape="0">
                  <a:schemeClr val="dk1">
                    <a:alpha val="40000"/>
                  </a:schemeClr>
                </a:outerShdw>
              </a:effectLst>
            </a:endParaRPr>
          </a:p>
        </p:txBody>
      </p:sp>
      <p:sp>
        <p:nvSpPr>
          <p:cNvPr id="226" name="Rectangle 225"/>
          <p:cNvSpPr/>
          <p:nvPr/>
        </p:nvSpPr>
        <p:spPr>
          <a:xfrm>
            <a:off x="5761075" y="3395786"/>
            <a:ext cx="2086124" cy="553023"/>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Bus Route 2 CITY</a:t>
            </a:r>
            <a:endParaRPr lang="en-GB" sz="2500" baseline="-25000" dirty="0">
              <a:ln w="0"/>
              <a:solidFill>
                <a:schemeClr val="tx1"/>
              </a:solidFill>
              <a:effectLst>
                <a:outerShdw blurRad="38100" dist="19050" dir="2700000" algn="tl" rotWithShape="0">
                  <a:schemeClr val="dk1">
                    <a:alpha val="40000"/>
                  </a:schemeClr>
                </a:outerShdw>
              </a:effectLst>
            </a:endParaRPr>
          </a:p>
        </p:txBody>
      </p:sp>
      <p:sp>
        <p:nvSpPr>
          <p:cNvPr id="225" name="Rectangle 224"/>
          <p:cNvSpPr/>
          <p:nvPr/>
        </p:nvSpPr>
        <p:spPr>
          <a:xfrm>
            <a:off x="2977812" y="3397840"/>
            <a:ext cx="2075815" cy="553023"/>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Bus Route 1 SAC</a:t>
            </a:r>
            <a:endParaRPr lang="en-GB" sz="2500" baseline="-25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58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2.5E-6 -2.22222E-6 L 0.09193 -0.00208 " pathEditMode="relative" rAng="0" ptsTypes="AA">
                                      <p:cBhvr>
                                        <p:cTn id="22" dur="2000" fill="hold"/>
                                        <p:tgtEl>
                                          <p:spTgt spid="3"/>
                                        </p:tgtEl>
                                        <p:attrNameLst>
                                          <p:attrName>ppt_x</p:attrName>
                                          <p:attrName>ppt_y</p:attrName>
                                        </p:attrNameLst>
                                      </p:cBhvr>
                                      <p:rCtr x="4609" y="-208"/>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0.09193 -0.00208 L 0.1974 -0.00278 " pathEditMode="relative" rAng="0" ptsTypes="AA">
                                      <p:cBhvr>
                                        <p:cTn id="26" dur="2000" fill="hold"/>
                                        <p:tgtEl>
                                          <p:spTgt spid="3"/>
                                        </p:tgtEl>
                                        <p:attrNameLst>
                                          <p:attrName>ppt_x</p:attrName>
                                          <p:attrName>ppt_y</p:attrName>
                                        </p:attrNameLst>
                                      </p:cBhvr>
                                      <p:rCtr x="4922" y="-4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35" presetClass="path" presetSubtype="0" accel="50000" decel="50000" fill="hold" grpId="1" nodeType="withEffect">
                                  <p:stCondLst>
                                    <p:cond delay="0"/>
                                  </p:stCondLst>
                                  <p:childTnLst>
                                    <p:animMotion origin="layout" path="M -4.16667E-6 3.7037E-7 L -0.19322 0.00949 " pathEditMode="relative" rAng="0" ptsTypes="AA">
                                      <p:cBhvr>
                                        <p:cTn id="32" dur="2000" fill="hold"/>
                                        <p:tgtEl>
                                          <p:spTgt spid="139"/>
                                        </p:tgtEl>
                                        <p:attrNameLst>
                                          <p:attrName>ppt_x</p:attrName>
                                          <p:attrName>ppt_y</p:attrName>
                                        </p:attrNameLst>
                                      </p:cBhvr>
                                      <p:rCtr x="-9661" y="463"/>
                                    </p:animMotion>
                                  </p:childTnLst>
                                </p:cTn>
                              </p:par>
                              <p:par>
                                <p:cTn id="33" presetID="1" presetClass="exit" presetSubtype="0" fill="hold"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4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223"/>
                                        </p:tgtEl>
                                      </p:cBhvr>
                                    </p:animEffect>
                                    <p:set>
                                      <p:cBhvr>
                                        <p:cTn id="50" dur="1" fill="hold">
                                          <p:stCondLst>
                                            <p:cond delay="499"/>
                                          </p:stCondLst>
                                        </p:cTn>
                                        <p:tgtEl>
                                          <p:spTgt spid="223"/>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225"/>
                                        </p:tgtEl>
                                      </p:cBhvr>
                                    </p:animEffect>
                                    <p:set>
                                      <p:cBhvr>
                                        <p:cTn id="53" dur="1" fill="hold">
                                          <p:stCondLst>
                                            <p:cond delay="499"/>
                                          </p:stCondLst>
                                        </p:cTn>
                                        <p:tgtEl>
                                          <p:spTgt spid="225"/>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24"/>
                                        </p:tgtEl>
                                      </p:cBhvr>
                                    </p:animEffect>
                                    <p:set>
                                      <p:cBhvr>
                                        <p:cTn id="56" dur="1" fill="hold">
                                          <p:stCondLst>
                                            <p:cond delay="499"/>
                                          </p:stCondLst>
                                        </p:cTn>
                                        <p:tgtEl>
                                          <p:spTgt spid="224"/>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226"/>
                                        </p:tgtEl>
                                      </p:cBhvr>
                                    </p:animEffect>
                                    <p:set>
                                      <p:cBhvr>
                                        <p:cTn id="59" dur="1" fill="hold">
                                          <p:stCondLst>
                                            <p:cond delay="499"/>
                                          </p:stCondLst>
                                        </p:cTn>
                                        <p:tgtEl>
                                          <p:spTgt spid="226"/>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20"/>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1"/>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22"/>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2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2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5"/>
                                        </p:tgtEl>
                                        <p:attrNameLst>
                                          <p:attrName>style.visibility</p:attrName>
                                        </p:attrNameLst>
                                      </p:cBhvr>
                                      <p:to>
                                        <p:strVal val="hidden"/>
                                      </p:to>
                                    </p:set>
                                  </p:childTnLst>
                                </p:cTn>
                              </p:par>
                              <p:par>
                                <p:cTn id="74" presetID="1" presetClass="exit" presetSubtype="0" fill="hold" grpId="2" nodeType="withEffect">
                                  <p:stCondLst>
                                    <p:cond delay="0"/>
                                  </p:stCondLst>
                                  <p:childTnLst>
                                    <p:set>
                                      <p:cBhvr>
                                        <p:cTn id="75" dur="1" fill="hold">
                                          <p:stCondLst>
                                            <p:cond delay="0"/>
                                          </p:stCondLst>
                                        </p:cTn>
                                        <p:tgtEl>
                                          <p:spTgt spid="139"/>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0"/>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41"/>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4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46"/>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0" grpId="1" animBg="1"/>
      <p:bldP spid="121" grpId="0" animBg="1"/>
      <p:bldP spid="121" grpId="1" animBg="1"/>
      <p:bldP spid="122" grpId="0"/>
      <p:bldP spid="122" grpId="1"/>
      <p:bldP spid="123" grpId="0" animBg="1"/>
      <p:bldP spid="123" grpId="1" animBg="1"/>
      <p:bldP spid="124" grpId="0" animBg="1"/>
      <p:bldP spid="124" grpId="1" animBg="1"/>
      <p:bldP spid="125" grpId="0"/>
      <p:bldP spid="125" grpId="1"/>
      <p:bldP spid="139" grpId="0" animBg="1"/>
      <p:bldP spid="139" grpId="1" animBg="1"/>
      <p:bldP spid="139" grpId="2" animBg="1"/>
      <p:bldP spid="140" grpId="0" animBg="1"/>
      <p:bldP spid="140" grpId="1" animBg="1"/>
      <p:bldP spid="141" grpId="0" animBg="1"/>
      <p:bldP spid="141" grpId="1" animBg="1"/>
      <p:bldP spid="142" grpId="0" animBg="1"/>
      <p:bldP spid="142" grpId="1" animBg="1"/>
      <p:bldP spid="143" grpId="0"/>
      <p:bldP spid="143" grpId="1"/>
      <p:bldP spid="146" grpId="0"/>
      <p:bldP spid="146" grpId="1"/>
      <p:bldP spid="223" grpId="0" animBg="1"/>
      <p:bldP spid="224" grpId="0" animBg="1"/>
      <p:bldP spid="226" grpId="0" animBg="1"/>
      <p:bldP spid="2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69" y="95598"/>
            <a:ext cx="10515600" cy="1325563"/>
          </a:xfrm>
        </p:spPr>
        <p:txBody>
          <a:bodyPr/>
          <a:lstStyle/>
          <a:p>
            <a:r>
              <a:rPr lang="en-GB" dirty="0"/>
              <a:t>Optimising Preferences: OPTIC</a:t>
            </a:r>
          </a:p>
        </p:txBody>
      </p:sp>
      <p:sp>
        <p:nvSpPr>
          <p:cNvPr id="4" name="AutoShape 13"/>
          <p:cNvSpPr>
            <a:spLocks noChangeArrowheads="1"/>
          </p:cNvSpPr>
          <p:nvPr/>
        </p:nvSpPr>
        <p:spPr bwMode="auto">
          <a:xfrm>
            <a:off x="579541" y="2527716"/>
            <a:ext cx="636587" cy="579437"/>
          </a:xfrm>
          <a:prstGeom prst="diamond">
            <a:avLst/>
          </a:prstGeom>
          <a:solidFill>
            <a:srgbClr val="3333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eaLnBrk="0" fontAlgn="base" hangingPunct="0">
              <a:lnSpc>
                <a:spcPct val="7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a:buClrTx/>
              <a:buFontTx/>
              <a:buNone/>
            </a:pPr>
            <a:r>
              <a:rPr lang="en-GB" altLang="en-US" sz="2000"/>
              <a:t>8:25</a:t>
            </a:r>
          </a:p>
        </p:txBody>
      </p:sp>
      <p:sp>
        <p:nvSpPr>
          <p:cNvPr id="13" name="Freeform 12"/>
          <p:cNvSpPr/>
          <p:nvPr/>
        </p:nvSpPr>
        <p:spPr>
          <a:xfrm flipV="1">
            <a:off x="1032163" y="1893115"/>
            <a:ext cx="894483" cy="792662"/>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902734" y="3153762"/>
            <a:ext cx="418704" cy="369332"/>
          </a:xfrm>
          <a:prstGeom prst="rect">
            <a:avLst/>
          </a:prstGeom>
        </p:spPr>
        <p:txBody>
          <a:bodyPr wrap="none">
            <a:spAutoFit/>
          </a:bodyPr>
          <a:lstStyle/>
          <a:p>
            <a:r>
              <a:rPr lang="en-GB" dirty="0"/>
              <a:t>10</a:t>
            </a:r>
          </a:p>
        </p:txBody>
      </p:sp>
      <p:sp>
        <p:nvSpPr>
          <p:cNvPr id="16" name="Freeform 15"/>
          <p:cNvSpPr/>
          <p:nvPr/>
        </p:nvSpPr>
        <p:spPr>
          <a:xfrm rot="10800000">
            <a:off x="3557781" y="3838498"/>
            <a:ext cx="921062"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p:cNvSpPr/>
          <p:nvPr/>
        </p:nvSpPr>
        <p:spPr>
          <a:xfrm>
            <a:off x="3557781" y="3473924"/>
            <a:ext cx="921064"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832202" y="3653832"/>
            <a:ext cx="489236" cy="369332"/>
          </a:xfrm>
          <a:prstGeom prst="rect">
            <a:avLst/>
          </a:prstGeom>
        </p:spPr>
        <p:txBody>
          <a:bodyPr wrap="none">
            <a:spAutoFit/>
          </a:bodyPr>
          <a:lstStyle/>
          <a:p>
            <a:r>
              <a:rPr lang="en-GB" dirty="0"/>
              <a:t>-10</a:t>
            </a:r>
          </a:p>
        </p:txBody>
      </p:sp>
      <p:sp>
        <p:nvSpPr>
          <p:cNvPr id="19" name="Rectangle 18"/>
          <p:cNvSpPr/>
          <p:nvPr/>
        </p:nvSpPr>
        <p:spPr>
          <a:xfrm>
            <a:off x="6695998" y="3153762"/>
            <a:ext cx="301686" cy="369332"/>
          </a:xfrm>
          <a:prstGeom prst="rect">
            <a:avLst/>
          </a:prstGeom>
        </p:spPr>
        <p:txBody>
          <a:bodyPr wrap="none">
            <a:spAutoFit/>
          </a:bodyPr>
          <a:lstStyle/>
          <a:p>
            <a:r>
              <a:rPr lang="en-GB" dirty="0"/>
              <a:t>5</a:t>
            </a:r>
          </a:p>
        </p:txBody>
      </p:sp>
      <p:sp>
        <p:nvSpPr>
          <p:cNvPr id="20" name="Freeform 19"/>
          <p:cNvSpPr/>
          <p:nvPr/>
        </p:nvSpPr>
        <p:spPr>
          <a:xfrm rot="10800000">
            <a:off x="6351045" y="3838498"/>
            <a:ext cx="921062"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6351045" y="3473924"/>
            <a:ext cx="921064"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625466" y="3653832"/>
            <a:ext cx="372218" cy="369332"/>
          </a:xfrm>
          <a:prstGeom prst="rect">
            <a:avLst/>
          </a:prstGeom>
        </p:spPr>
        <p:txBody>
          <a:bodyPr wrap="none">
            <a:spAutoFit/>
          </a:bodyPr>
          <a:lstStyle/>
          <a:p>
            <a:r>
              <a:rPr lang="en-GB" dirty="0"/>
              <a:t>-5</a:t>
            </a:r>
          </a:p>
        </p:txBody>
      </p:sp>
      <p:sp>
        <p:nvSpPr>
          <p:cNvPr id="23" name="Rectangle 22"/>
          <p:cNvSpPr/>
          <p:nvPr/>
        </p:nvSpPr>
        <p:spPr>
          <a:xfrm>
            <a:off x="3334785" y="1340279"/>
            <a:ext cx="418704" cy="369332"/>
          </a:xfrm>
          <a:prstGeom prst="rect">
            <a:avLst/>
          </a:prstGeom>
        </p:spPr>
        <p:txBody>
          <a:bodyPr wrap="none">
            <a:spAutoFit/>
          </a:bodyPr>
          <a:lstStyle/>
          <a:p>
            <a:r>
              <a:rPr lang="en-GB" dirty="0"/>
              <a:t>40</a:t>
            </a:r>
          </a:p>
        </p:txBody>
      </p:sp>
      <p:sp>
        <p:nvSpPr>
          <p:cNvPr id="24" name="Freeform 23"/>
          <p:cNvSpPr/>
          <p:nvPr/>
        </p:nvSpPr>
        <p:spPr>
          <a:xfrm rot="10800000">
            <a:off x="2508357" y="2054998"/>
            <a:ext cx="1899062" cy="88699"/>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a:off x="2508357" y="1690425"/>
            <a:ext cx="1912539" cy="77601"/>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3264253" y="1855249"/>
            <a:ext cx="489236" cy="369332"/>
          </a:xfrm>
          <a:prstGeom prst="rect">
            <a:avLst/>
          </a:prstGeom>
        </p:spPr>
        <p:txBody>
          <a:bodyPr wrap="none">
            <a:spAutoFit/>
          </a:bodyPr>
          <a:lstStyle/>
          <a:p>
            <a:r>
              <a:rPr lang="en-GB" dirty="0"/>
              <a:t>-40</a:t>
            </a:r>
          </a:p>
        </p:txBody>
      </p:sp>
      <p:sp>
        <p:nvSpPr>
          <p:cNvPr id="27" name="Rectangle 26"/>
          <p:cNvSpPr/>
          <p:nvPr/>
        </p:nvSpPr>
        <p:spPr>
          <a:xfrm>
            <a:off x="7913133" y="1309501"/>
            <a:ext cx="418704" cy="369332"/>
          </a:xfrm>
          <a:prstGeom prst="rect">
            <a:avLst/>
          </a:prstGeom>
        </p:spPr>
        <p:txBody>
          <a:bodyPr wrap="none">
            <a:spAutoFit/>
          </a:bodyPr>
          <a:lstStyle/>
          <a:p>
            <a:r>
              <a:rPr lang="en-GB" dirty="0"/>
              <a:t>20</a:t>
            </a:r>
          </a:p>
        </p:txBody>
      </p:sp>
      <p:sp>
        <p:nvSpPr>
          <p:cNvPr id="28" name="Freeform 27"/>
          <p:cNvSpPr/>
          <p:nvPr/>
        </p:nvSpPr>
        <p:spPr>
          <a:xfrm rot="10800000">
            <a:off x="7078055" y="2031965"/>
            <a:ext cx="1797364"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28"/>
          <p:cNvSpPr/>
          <p:nvPr/>
        </p:nvSpPr>
        <p:spPr>
          <a:xfrm>
            <a:off x="7078054" y="1667391"/>
            <a:ext cx="1797365" cy="78682"/>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7862481" y="1834410"/>
            <a:ext cx="489236" cy="369332"/>
          </a:xfrm>
          <a:prstGeom prst="rect">
            <a:avLst/>
          </a:prstGeom>
        </p:spPr>
        <p:txBody>
          <a:bodyPr wrap="none">
            <a:spAutoFit/>
          </a:bodyPr>
          <a:lstStyle/>
          <a:p>
            <a:r>
              <a:rPr lang="en-GB" dirty="0"/>
              <a:t>-20</a:t>
            </a:r>
          </a:p>
        </p:txBody>
      </p:sp>
      <p:sp>
        <p:nvSpPr>
          <p:cNvPr id="73" name="Freeform 72"/>
          <p:cNvSpPr/>
          <p:nvPr/>
        </p:nvSpPr>
        <p:spPr>
          <a:xfrm>
            <a:off x="1039678" y="2973182"/>
            <a:ext cx="1931046" cy="680650"/>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p:cNvSpPr/>
          <p:nvPr/>
        </p:nvSpPr>
        <p:spPr>
          <a:xfrm rot="10800000">
            <a:off x="5021430" y="1988841"/>
            <a:ext cx="1465308"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reeform 74"/>
          <p:cNvSpPr/>
          <p:nvPr/>
        </p:nvSpPr>
        <p:spPr>
          <a:xfrm rot="10800000">
            <a:off x="5053938" y="3838497"/>
            <a:ext cx="710049"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solid"/>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5209791" y="358093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78" name="Rectangle 77"/>
          <p:cNvSpPr/>
          <p:nvPr/>
        </p:nvSpPr>
        <p:spPr>
          <a:xfrm>
            <a:off x="5602262" y="201835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44" name="Text Placeholder 75"/>
          <p:cNvSpPr txBox="1">
            <a:spLocks/>
          </p:cNvSpPr>
          <p:nvPr/>
        </p:nvSpPr>
        <p:spPr>
          <a:xfrm>
            <a:off x="0" y="6089134"/>
            <a:ext cx="12192000" cy="76886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600" i="1" dirty="0"/>
              <a:t>" Searching for Good Solutions in Goal-Dense Search Spaces." A. J. Coles and A. I. Coles. ICAPS (2013)</a:t>
            </a:r>
          </a:p>
          <a:p>
            <a:pPr marL="0" indent="0">
              <a:spcBef>
                <a:spcPts val="0"/>
              </a:spcBef>
              <a:buNone/>
            </a:pPr>
            <a:r>
              <a:rPr lang="en-GB" sz="1600" i="1" dirty="0"/>
              <a:t>"Temporal Planning with Preferences and Time-Dependent Continuous Costs." J. Benton, A. J. Coles and A. I. Coles. ICAPS (2012)</a:t>
            </a:r>
          </a:p>
          <a:p>
            <a:pPr marL="0" indent="0">
              <a:spcBef>
                <a:spcPts val="0"/>
              </a:spcBef>
              <a:buNone/>
            </a:pPr>
            <a:r>
              <a:rPr lang="en-GB" sz="1600" i="1" dirty="0"/>
              <a:t>"LPRPG-P: Relaxed Plan Heuristics for Planning with Preferences.“ A. J. Coles and A. I. Coles. ICAPS (2011) </a:t>
            </a:r>
          </a:p>
        </p:txBody>
      </p:sp>
      <p:sp>
        <p:nvSpPr>
          <p:cNvPr id="149" name="Rectangle 148"/>
          <p:cNvSpPr/>
          <p:nvPr/>
        </p:nvSpPr>
        <p:spPr>
          <a:xfrm>
            <a:off x="1756960" y="3014076"/>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50" name="Rectangle 149"/>
          <p:cNvSpPr/>
          <p:nvPr/>
        </p:nvSpPr>
        <p:spPr>
          <a:xfrm>
            <a:off x="1124644" y="1760673"/>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45" name="Freeform 144"/>
          <p:cNvSpPr/>
          <p:nvPr/>
        </p:nvSpPr>
        <p:spPr>
          <a:xfrm flipV="1">
            <a:off x="4695576" y="2917130"/>
            <a:ext cx="478802" cy="498897"/>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reeform 145"/>
          <p:cNvSpPr/>
          <p:nvPr/>
        </p:nvSpPr>
        <p:spPr>
          <a:xfrm flipH="1" flipV="1">
            <a:off x="5750693" y="2884057"/>
            <a:ext cx="368260" cy="548043"/>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p:cNvSpPr/>
          <p:nvPr/>
        </p:nvSpPr>
        <p:spPr>
          <a:xfrm>
            <a:off x="5069602" y="2478811"/>
            <a:ext cx="681092" cy="6513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P1</a:t>
            </a:r>
            <a:endParaRPr lang="en-GB" baseline="-25000" dirty="0">
              <a:ln w="0"/>
              <a:solidFill>
                <a:schemeClr val="tx1"/>
              </a:solidFill>
              <a:effectLst>
                <a:outerShdw blurRad="38100" dist="19050" dir="2700000" algn="tl" rotWithShape="0">
                  <a:schemeClr val="dk1">
                    <a:alpha val="40000"/>
                  </a:schemeClr>
                </a:outerShdw>
              </a:effectLst>
            </a:endParaRPr>
          </a:p>
        </p:txBody>
      </p:sp>
      <p:sp>
        <p:nvSpPr>
          <p:cNvPr id="147" name="Freeform 146"/>
          <p:cNvSpPr/>
          <p:nvPr/>
        </p:nvSpPr>
        <p:spPr>
          <a:xfrm flipH="1">
            <a:off x="5659240" y="2143698"/>
            <a:ext cx="1013649" cy="466064"/>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reeform 147"/>
          <p:cNvSpPr/>
          <p:nvPr/>
        </p:nvSpPr>
        <p:spPr>
          <a:xfrm>
            <a:off x="4654903" y="2153446"/>
            <a:ext cx="519475" cy="466064"/>
          </a:xfrm>
          <a:custGeom>
            <a:avLst/>
            <a:gdLst>
              <a:gd name="connsiteX0" fmla="*/ 838200 w 838200"/>
              <a:gd name="connsiteY0" fmla="*/ 781050 h 781050"/>
              <a:gd name="connsiteX1" fmla="*/ 314325 w 838200"/>
              <a:gd name="connsiteY1" fmla="*/ 514350 h 781050"/>
              <a:gd name="connsiteX2" fmla="*/ 0 w 838200"/>
              <a:gd name="connsiteY2" fmla="*/ 0 h 781050"/>
            </a:gdLst>
            <a:ahLst/>
            <a:cxnLst>
              <a:cxn ang="0">
                <a:pos x="connsiteX0" y="connsiteY0"/>
              </a:cxn>
              <a:cxn ang="0">
                <a:pos x="connsiteX1" y="connsiteY1"/>
              </a:cxn>
              <a:cxn ang="0">
                <a:pos x="connsiteX2" y="connsiteY2"/>
              </a:cxn>
            </a:cxnLst>
            <a:rect l="l" t="t" r="r" b="b"/>
            <a:pathLst>
              <a:path w="838200" h="781050">
                <a:moveTo>
                  <a:pt x="838200" y="781050"/>
                </a:moveTo>
                <a:cubicBezTo>
                  <a:pt x="646112" y="712787"/>
                  <a:pt x="454025" y="644525"/>
                  <a:pt x="314325" y="514350"/>
                </a:cubicBezTo>
                <a:cubicBezTo>
                  <a:pt x="174625" y="384175"/>
                  <a:pt x="87312" y="192087"/>
                  <a:pt x="0" y="0"/>
                </a:cubicBezTo>
              </a:path>
            </a:pathLst>
          </a:custGeom>
          <a:noFill/>
          <a:ln w="317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ectangle 150"/>
          <p:cNvSpPr/>
          <p:nvPr/>
        </p:nvSpPr>
        <p:spPr>
          <a:xfrm>
            <a:off x="4564832" y="238700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52" name="Rectangle 151"/>
          <p:cNvSpPr/>
          <p:nvPr/>
        </p:nvSpPr>
        <p:spPr>
          <a:xfrm>
            <a:off x="6030146" y="2387007"/>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53" name="Rectangle 152"/>
          <p:cNvSpPr/>
          <p:nvPr/>
        </p:nvSpPr>
        <p:spPr>
          <a:xfrm>
            <a:off x="5928838" y="2814021"/>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54" name="Rectangle 153"/>
          <p:cNvSpPr/>
          <p:nvPr/>
        </p:nvSpPr>
        <p:spPr>
          <a:xfrm>
            <a:off x="4498001" y="2851335"/>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55" name="Oval 154"/>
          <p:cNvSpPr/>
          <p:nvPr/>
        </p:nvSpPr>
        <p:spPr>
          <a:xfrm>
            <a:off x="8409131" y="3351428"/>
            <a:ext cx="681092" cy="6513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P2</a:t>
            </a:r>
            <a:endParaRPr lang="en-GB" baseline="-25000" dirty="0">
              <a:ln w="0"/>
              <a:solidFill>
                <a:schemeClr val="tx1"/>
              </a:solidFill>
              <a:effectLst>
                <a:outerShdw blurRad="38100" dist="19050" dir="2700000" algn="tl" rotWithShape="0">
                  <a:schemeClr val="dk1">
                    <a:alpha val="40000"/>
                  </a:schemeClr>
                </a:outerShdw>
              </a:effectLst>
            </a:endParaRPr>
          </a:p>
        </p:txBody>
      </p:sp>
      <p:sp>
        <p:nvSpPr>
          <p:cNvPr id="157" name="Freeform 156"/>
          <p:cNvSpPr/>
          <p:nvPr/>
        </p:nvSpPr>
        <p:spPr>
          <a:xfrm rot="10800000">
            <a:off x="896043" y="3099582"/>
            <a:ext cx="7687052" cy="1461483"/>
          </a:xfrm>
          <a:custGeom>
            <a:avLst/>
            <a:gdLst>
              <a:gd name="connsiteX0" fmla="*/ 0 w 9363075"/>
              <a:gd name="connsiteY0" fmla="*/ 400087 h 419137"/>
              <a:gd name="connsiteX1" fmla="*/ 4762500 w 9363075"/>
              <a:gd name="connsiteY1" fmla="*/ 37 h 419137"/>
              <a:gd name="connsiteX2" fmla="*/ 9363075 w 9363075"/>
              <a:gd name="connsiteY2" fmla="*/ 419137 h 419137"/>
              <a:gd name="connsiteX0" fmla="*/ 0 w 9598149"/>
              <a:gd name="connsiteY0" fmla="*/ 408526 h 759940"/>
              <a:gd name="connsiteX1" fmla="*/ 4762500 w 9598149"/>
              <a:gd name="connsiteY1" fmla="*/ 8476 h 759940"/>
              <a:gd name="connsiteX2" fmla="*/ 9598149 w 9598149"/>
              <a:gd name="connsiteY2" fmla="*/ 759940 h 759940"/>
              <a:gd name="connsiteX0" fmla="*/ 0 w 9598149"/>
              <a:gd name="connsiteY0" fmla="*/ 408526 h 759940"/>
              <a:gd name="connsiteX1" fmla="*/ 4762500 w 9598149"/>
              <a:gd name="connsiteY1" fmla="*/ 8476 h 759940"/>
              <a:gd name="connsiteX2" fmla="*/ 8080674 w 9598149"/>
              <a:gd name="connsiteY2" fmla="*/ 493353 h 759940"/>
              <a:gd name="connsiteX3" fmla="*/ 9598149 w 9598149"/>
              <a:gd name="connsiteY3" fmla="*/ 759940 h 759940"/>
              <a:gd name="connsiteX0" fmla="*/ 0 w 9598149"/>
              <a:gd name="connsiteY0" fmla="*/ 400100 h 751514"/>
              <a:gd name="connsiteX1" fmla="*/ 4762500 w 9598149"/>
              <a:gd name="connsiteY1" fmla="*/ 50 h 751514"/>
              <a:gd name="connsiteX2" fmla="*/ 8305953 w 9598149"/>
              <a:gd name="connsiteY2" fmla="*/ 375398 h 751514"/>
              <a:gd name="connsiteX3" fmla="*/ 9598149 w 9598149"/>
              <a:gd name="connsiteY3" fmla="*/ 751514 h 751514"/>
              <a:gd name="connsiteX0" fmla="*/ 0 w 9598149"/>
              <a:gd name="connsiteY0" fmla="*/ 400116 h 751530"/>
              <a:gd name="connsiteX1" fmla="*/ 4762500 w 9598149"/>
              <a:gd name="connsiteY1" fmla="*/ 66 h 751530"/>
              <a:gd name="connsiteX2" fmla="*/ 8325543 w 9598149"/>
              <a:gd name="connsiteY2" fmla="*/ 371637 h 751530"/>
              <a:gd name="connsiteX3" fmla="*/ 9598149 w 9598149"/>
              <a:gd name="connsiteY3" fmla="*/ 751530 h 751530"/>
              <a:gd name="connsiteX0" fmla="*/ 0 w 9392459"/>
              <a:gd name="connsiteY0" fmla="*/ 392533 h 751501"/>
              <a:gd name="connsiteX1" fmla="*/ 4556810 w 9392459"/>
              <a:gd name="connsiteY1" fmla="*/ 37 h 751501"/>
              <a:gd name="connsiteX2" fmla="*/ 8119853 w 9392459"/>
              <a:gd name="connsiteY2" fmla="*/ 371608 h 751501"/>
              <a:gd name="connsiteX3" fmla="*/ 9392459 w 9392459"/>
              <a:gd name="connsiteY3" fmla="*/ 751501 h 751501"/>
              <a:gd name="connsiteX0" fmla="*/ 0 w 9392459"/>
              <a:gd name="connsiteY0" fmla="*/ 392533 h 751501"/>
              <a:gd name="connsiteX1" fmla="*/ 4556810 w 9392459"/>
              <a:gd name="connsiteY1" fmla="*/ 37 h 751501"/>
              <a:gd name="connsiteX2" fmla="*/ 8119853 w 9392459"/>
              <a:gd name="connsiteY2" fmla="*/ 371608 h 751501"/>
              <a:gd name="connsiteX3" fmla="*/ 9392459 w 9392459"/>
              <a:gd name="connsiteY3" fmla="*/ 751501 h 751501"/>
              <a:gd name="connsiteX0" fmla="*/ 0 w 9490407"/>
              <a:gd name="connsiteY0" fmla="*/ 411508 h 751592"/>
              <a:gd name="connsiteX1" fmla="*/ 4654758 w 9490407"/>
              <a:gd name="connsiteY1" fmla="*/ 128 h 751592"/>
              <a:gd name="connsiteX2" fmla="*/ 8217801 w 9490407"/>
              <a:gd name="connsiteY2" fmla="*/ 371699 h 751592"/>
              <a:gd name="connsiteX3" fmla="*/ 9490407 w 9490407"/>
              <a:gd name="connsiteY3" fmla="*/ 751592 h 751592"/>
              <a:gd name="connsiteX0" fmla="*/ 0 w 9490407"/>
              <a:gd name="connsiteY0" fmla="*/ 418837 h 758921"/>
              <a:gd name="connsiteX1" fmla="*/ 1220825 w 9490407"/>
              <a:gd name="connsiteY1" fmla="*/ 152599 h 758921"/>
              <a:gd name="connsiteX2" fmla="*/ 4654758 w 9490407"/>
              <a:gd name="connsiteY2" fmla="*/ 7457 h 758921"/>
              <a:gd name="connsiteX3" fmla="*/ 8217801 w 9490407"/>
              <a:gd name="connsiteY3" fmla="*/ 379028 h 758921"/>
              <a:gd name="connsiteX4" fmla="*/ 9490407 w 9490407"/>
              <a:gd name="connsiteY4" fmla="*/ 758921 h 758921"/>
              <a:gd name="connsiteX0" fmla="*/ 0 w 9599750"/>
              <a:gd name="connsiteY0" fmla="*/ 329806 h 758921"/>
              <a:gd name="connsiteX1" fmla="*/ 1330168 w 9599750"/>
              <a:gd name="connsiteY1" fmla="*/ 152599 h 758921"/>
              <a:gd name="connsiteX2" fmla="*/ 4764101 w 9599750"/>
              <a:gd name="connsiteY2" fmla="*/ 7457 h 758921"/>
              <a:gd name="connsiteX3" fmla="*/ 8327144 w 9599750"/>
              <a:gd name="connsiteY3" fmla="*/ 379028 h 758921"/>
              <a:gd name="connsiteX4" fmla="*/ 9599750 w 9599750"/>
              <a:gd name="connsiteY4" fmla="*/ 758921 h 758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9750" h="758921">
                <a:moveTo>
                  <a:pt x="0" y="329806"/>
                </a:moveTo>
                <a:cubicBezTo>
                  <a:pt x="102411" y="311813"/>
                  <a:pt x="554375" y="221162"/>
                  <a:pt x="1330168" y="152599"/>
                </a:cubicBezTo>
                <a:cubicBezTo>
                  <a:pt x="2105961" y="84036"/>
                  <a:pt x="3597938" y="-30281"/>
                  <a:pt x="4764101" y="7457"/>
                </a:cubicBezTo>
                <a:cubicBezTo>
                  <a:pt x="5930264" y="45195"/>
                  <a:pt x="7521203" y="253784"/>
                  <a:pt x="8327144" y="379028"/>
                </a:cubicBezTo>
                <a:cubicBezTo>
                  <a:pt x="9133085" y="504272"/>
                  <a:pt x="9346837" y="714490"/>
                  <a:pt x="9599750" y="758921"/>
                </a:cubicBezTo>
              </a:path>
            </a:pathLst>
          </a:custGeom>
          <a:noFill/>
          <a:ln w="31750">
            <a:solidFill>
              <a:schemeClr val="tx1"/>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reeform 157"/>
          <p:cNvSpPr/>
          <p:nvPr/>
        </p:nvSpPr>
        <p:spPr>
          <a:xfrm rot="10800000">
            <a:off x="7839064" y="3810575"/>
            <a:ext cx="710049" cy="114628"/>
          </a:xfrm>
          <a:custGeom>
            <a:avLst/>
            <a:gdLst>
              <a:gd name="connsiteX0" fmla="*/ 0 w 9363075"/>
              <a:gd name="connsiteY0" fmla="*/ 400087 h 419137"/>
              <a:gd name="connsiteX1" fmla="*/ 4762500 w 9363075"/>
              <a:gd name="connsiteY1" fmla="*/ 37 h 419137"/>
              <a:gd name="connsiteX2" fmla="*/ 9363075 w 9363075"/>
              <a:gd name="connsiteY2" fmla="*/ 419137 h 419137"/>
            </a:gdLst>
            <a:ahLst/>
            <a:cxnLst>
              <a:cxn ang="0">
                <a:pos x="connsiteX0" y="connsiteY0"/>
              </a:cxn>
              <a:cxn ang="0">
                <a:pos x="connsiteX1" y="connsiteY1"/>
              </a:cxn>
              <a:cxn ang="0">
                <a:pos x="connsiteX2" y="connsiteY2"/>
              </a:cxn>
            </a:cxnLst>
            <a:rect l="l" t="t" r="r" b="b"/>
            <a:pathLst>
              <a:path w="9363075" h="419137">
                <a:moveTo>
                  <a:pt x="0" y="400087"/>
                </a:moveTo>
                <a:cubicBezTo>
                  <a:pt x="1600994" y="198474"/>
                  <a:pt x="3201988" y="-3138"/>
                  <a:pt x="4762500" y="37"/>
                </a:cubicBezTo>
                <a:cubicBezTo>
                  <a:pt x="6323012" y="3212"/>
                  <a:pt x="7843043" y="211174"/>
                  <a:pt x="9363075" y="419137"/>
                </a:cubicBezTo>
              </a:path>
            </a:pathLst>
          </a:custGeom>
          <a:noFill/>
          <a:ln w="31750">
            <a:solidFill>
              <a:schemeClr val="tx1"/>
            </a:solidFill>
            <a:prstDash val="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p:cNvSpPr/>
          <p:nvPr/>
        </p:nvSpPr>
        <p:spPr>
          <a:xfrm>
            <a:off x="7994917" y="3553015"/>
            <a:ext cx="380232" cy="400110"/>
          </a:xfrm>
          <a:prstGeom prst="rect">
            <a:avLst/>
          </a:prstGeom>
        </p:spPr>
        <p:txBody>
          <a:bodyPr wrap="none">
            <a:spAutoFit/>
          </a:bodyPr>
          <a:lstStyle/>
          <a:p>
            <a:r>
              <a:rPr lang="en-GB" sz="2000" dirty="0"/>
              <a:t>-</a:t>
            </a:r>
            <a:r>
              <a:rPr lang="el-GR" sz="2000" dirty="0">
                <a:ln w="0"/>
                <a:effectLst>
                  <a:outerShdw blurRad="38100" dist="19050" dir="2700000" algn="tl" rotWithShape="0">
                    <a:prstClr val="black">
                      <a:alpha val="40000"/>
                    </a:prstClr>
                  </a:outerShdw>
                </a:effectLst>
              </a:rPr>
              <a:t>ε</a:t>
            </a:r>
            <a:endParaRPr lang="en-GB" sz="2000" dirty="0"/>
          </a:p>
        </p:txBody>
      </p:sp>
      <p:sp>
        <p:nvSpPr>
          <p:cNvPr id="160" name="Rectangle 159"/>
          <p:cNvSpPr/>
          <p:nvPr/>
        </p:nvSpPr>
        <p:spPr>
          <a:xfrm>
            <a:off x="4934977" y="4617792"/>
            <a:ext cx="418704" cy="369332"/>
          </a:xfrm>
          <a:prstGeom prst="rect">
            <a:avLst/>
          </a:prstGeom>
        </p:spPr>
        <p:txBody>
          <a:bodyPr wrap="none">
            <a:spAutoFit/>
          </a:bodyPr>
          <a:lstStyle/>
          <a:p>
            <a:r>
              <a:rPr lang="en-GB" dirty="0"/>
              <a:t>35</a:t>
            </a:r>
          </a:p>
        </p:txBody>
      </p:sp>
      <p:sp>
        <p:nvSpPr>
          <p:cNvPr id="163" name="Text Placeholder 75"/>
          <p:cNvSpPr txBox="1">
            <a:spLocks/>
          </p:cNvSpPr>
          <p:nvPr/>
        </p:nvSpPr>
        <p:spPr>
          <a:xfrm>
            <a:off x="137307" y="4975142"/>
            <a:ext cx="11226771" cy="699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45000"/>
              <a:buFont typeface="StarSymbol"/>
              <a:buChar char="●"/>
            </a:pPr>
            <a:r>
              <a:rPr lang="en-GB" sz="2000" dirty="0"/>
              <a:t>The train and the bus are at the station simultaneously: (sometime (and (at train SAC) (at bus SAC)))</a:t>
            </a:r>
          </a:p>
        </p:txBody>
      </p:sp>
      <p:sp>
        <p:nvSpPr>
          <p:cNvPr id="164" name="Text Placeholder 75"/>
          <p:cNvSpPr txBox="1">
            <a:spLocks/>
          </p:cNvSpPr>
          <p:nvPr/>
        </p:nvSpPr>
        <p:spPr>
          <a:xfrm>
            <a:off x="140892" y="5428604"/>
            <a:ext cx="11226771" cy="699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45000"/>
              <a:buFont typeface="StarSymbol"/>
              <a:buChar char="●"/>
            </a:pPr>
            <a:r>
              <a:rPr lang="en-GB" sz="2000" dirty="0"/>
              <a:t>The bus arrives in the city at 9am or earlier: (within 35 (at bus CITY)))</a:t>
            </a:r>
          </a:p>
          <a:p>
            <a:pPr lvl="1">
              <a:buSzPct val="45000"/>
              <a:buFont typeface="StarSymbol"/>
              <a:buChar char="●"/>
            </a:pPr>
            <a:endParaRPr lang="en-GB" sz="2000" dirty="0"/>
          </a:p>
        </p:txBody>
      </p:sp>
      <p:sp>
        <p:nvSpPr>
          <p:cNvPr id="53" name="Rectangle 52"/>
          <p:cNvSpPr/>
          <p:nvPr/>
        </p:nvSpPr>
        <p:spPr>
          <a:xfrm>
            <a:off x="1914047" y="164414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TD</a:t>
            </a:r>
            <a:r>
              <a:rPr lang="en-GB" sz="2000" baseline="-25000" dirty="0">
                <a:ln w="0"/>
                <a:solidFill>
                  <a:schemeClr val="tx1"/>
                </a:solidFill>
                <a:effectLst>
                  <a:outerShdw blurRad="38100" dist="19050" dir="2700000" algn="tl" rotWithShape="0">
                    <a:schemeClr val="dk1">
                      <a:alpha val="40000"/>
                    </a:schemeClr>
                  </a:outerShdw>
                </a:effectLst>
              </a:rPr>
              <a:t>BED</a:t>
            </a:r>
            <a:r>
              <a:rPr lang="en-GB" sz="2500" baseline="-25000" dirty="0">
                <a:ln w="0"/>
                <a:solidFill>
                  <a:schemeClr val="tx1"/>
                </a:solidFill>
                <a:effectLst>
                  <a:outerShdw blurRad="38100" dist="19050" dir="2700000" algn="tl" rotWithShape="0">
                    <a:schemeClr val="dk1">
                      <a:alpha val="40000"/>
                    </a:schemeClr>
                  </a:outerShdw>
                </a:effectLst>
              </a:rPr>
              <a:t> </a:t>
            </a:r>
          </a:p>
        </p:txBody>
      </p:sp>
      <p:sp>
        <p:nvSpPr>
          <p:cNvPr id="54" name="Rectangle 53"/>
          <p:cNvSpPr/>
          <p:nvPr/>
        </p:nvSpPr>
        <p:spPr>
          <a:xfrm>
            <a:off x="4440856" y="1607253"/>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55" name="Rectangle 54"/>
          <p:cNvSpPr/>
          <p:nvPr/>
        </p:nvSpPr>
        <p:spPr>
          <a:xfrm>
            <a:off x="6506196" y="1586129"/>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TD</a:t>
            </a:r>
            <a:r>
              <a:rPr lang="en-GB" baseline="-25000" dirty="0">
                <a:ln w="0"/>
                <a:solidFill>
                  <a:schemeClr val="tx1"/>
                </a:solidFill>
                <a:effectLst>
                  <a:outerShdw blurRad="38100" dist="19050" dir="2700000" algn="tl" rotWithShape="0">
                    <a:schemeClr val="dk1">
                      <a:alpha val="40000"/>
                    </a:schemeClr>
                  </a:outerShdw>
                </a:effectLst>
              </a:rPr>
              <a:t>SAC</a:t>
            </a:r>
            <a:r>
              <a:rPr lang="en-GB" dirty="0">
                <a:ln w="0"/>
                <a:solidFill>
                  <a:schemeClr val="tx1"/>
                </a:solidFill>
                <a:effectLst>
                  <a:outerShdw blurRad="38100" dist="19050" dir="2700000" algn="tl" rotWithShape="0">
                    <a:schemeClr val="dk1">
                      <a:alpha val="40000"/>
                    </a:schemeClr>
                  </a:outerShdw>
                </a:effectLst>
              </a:rPr>
              <a:t> </a:t>
            </a:r>
          </a:p>
        </p:txBody>
      </p:sp>
      <p:sp>
        <p:nvSpPr>
          <p:cNvPr id="56" name="Rectangle 55"/>
          <p:cNvSpPr/>
          <p:nvPr/>
        </p:nvSpPr>
        <p:spPr>
          <a:xfrm>
            <a:off x="8844545" y="1598111"/>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TA</a:t>
            </a:r>
            <a:r>
              <a:rPr lang="en-GB" baseline="-25000" dirty="0">
                <a:ln w="0"/>
                <a:solidFill>
                  <a:schemeClr val="tx1"/>
                </a:solidFill>
                <a:effectLst>
                  <a:outerShdw blurRad="38100" dist="19050" dir="2700000" algn="tl" rotWithShape="0">
                    <a:schemeClr val="dk1">
                      <a:alpha val="40000"/>
                    </a:schemeClr>
                  </a:outerShdw>
                </a:effectLst>
              </a:rPr>
              <a:t>LON</a:t>
            </a:r>
            <a:endParaRPr lang="en-GB" dirty="0">
              <a:ln w="0"/>
              <a:solidFill>
                <a:schemeClr val="tx1"/>
              </a:solidFill>
              <a:effectLst>
                <a:outerShdw blurRad="38100" dist="19050" dir="2700000" algn="tl" rotWithShape="0">
                  <a:schemeClr val="dk1">
                    <a:alpha val="40000"/>
                  </a:schemeClr>
                </a:outerShdw>
              </a:effectLst>
            </a:endParaRPr>
          </a:p>
        </p:txBody>
      </p:sp>
      <p:sp>
        <p:nvSpPr>
          <p:cNvPr id="57" name="Rectangle 56"/>
          <p:cNvSpPr/>
          <p:nvPr/>
        </p:nvSpPr>
        <p:spPr>
          <a:xfrm>
            <a:off x="2974152" y="34097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DEP</a:t>
            </a:r>
            <a:r>
              <a:rPr lang="en-GB" sz="2000" dirty="0">
                <a:ln w="0"/>
                <a:solidFill>
                  <a:schemeClr val="tx1"/>
                </a:solidFill>
                <a:effectLst>
                  <a:outerShdw blurRad="38100" dist="19050" dir="2700000" algn="tl" rotWithShape="0">
                    <a:schemeClr val="dk1">
                      <a:alpha val="40000"/>
                    </a:schemeClr>
                  </a:outerShdw>
                </a:effectLst>
              </a:rPr>
              <a:t> </a:t>
            </a:r>
          </a:p>
        </p:txBody>
      </p:sp>
      <p:sp>
        <p:nvSpPr>
          <p:cNvPr id="58" name="Rectangle 57"/>
          <p:cNvSpPr/>
          <p:nvPr/>
        </p:nvSpPr>
        <p:spPr>
          <a:xfrm>
            <a:off x="4470116" y="33999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59" name="Rectangle 58"/>
          <p:cNvSpPr/>
          <p:nvPr/>
        </p:nvSpPr>
        <p:spPr>
          <a:xfrm>
            <a:off x="5744881" y="3389240"/>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BD</a:t>
            </a:r>
            <a:r>
              <a:rPr lang="en-GB" sz="2000" baseline="-25000" dirty="0">
                <a:ln w="0"/>
                <a:solidFill>
                  <a:schemeClr val="tx1"/>
                </a:solidFill>
                <a:effectLst>
                  <a:outerShdw blurRad="38100" dist="19050" dir="2700000" algn="tl" rotWithShape="0">
                    <a:schemeClr val="dk1">
                      <a:alpha val="40000"/>
                    </a:schemeClr>
                  </a:outerShdw>
                </a:effectLst>
              </a:rPr>
              <a:t>SAC</a:t>
            </a:r>
            <a:r>
              <a:rPr lang="en-GB" sz="2000" dirty="0">
                <a:ln w="0"/>
                <a:solidFill>
                  <a:schemeClr val="tx1"/>
                </a:solidFill>
                <a:effectLst>
                  <a:outerShdw blurRad="38100" dist="19050" dir="2700000" algn="tl" rotWithShape="0">
                    <a:schemeClr val="dk1">
                      <a:alpha val="40000"/>
                    </a:schemeClr>
                  </a:outerShdw>
                </a:effectLst>
              </a:rPr>
              <a:t> </a:t>
            </a:r>
          </a:p>
        </p:txBody>
      </p:sp>
      <p:sp>
        <p:nvSpPr>
          <p:cNvPr id="60" name="Rectangle 59"/>
          <p:cNvSpPr/>
          <p:nvPr/>
        </p:nvSpPr>
        <p:spPr>
          <a:xfrm>
            <a:off x="7279252" y="3409778"/>
            <a:ext cx="587055" cy="5530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ln w="0"/>
                <a:solidFill>
                  <a:schemeClr val="tx1"/>
                </a:solidFill>
                <a:effectLst>
                  <a:outerShdw blurRad="38100" dist="19050" dir="2700000" algn="tl" rotWithShape="0">
                    <a:schemeClr val="dk1">
                      <a:alpha val="40000"/>
                    </a:schemeClr>
                  </a:outerShdw>
                </a:effectLst>
              </a:rPr>
              <a:t>BA</a:t>
            </a:r>
            <a:r>
              <a:rPr lang="en-GB" sz="2000" baseline="-25000" dirty="0">
                <a:ln w="0"/>
                <a:solidFill>
                  <a:schemeClr val="tx1"/>
                </a:solidFill>
                <a:effectLst>
                  <a:outerShdw blurRad="38100" dist="19050" dir="2700000" algn="tl" rotWithShape="0">
                    <a:schemeClr val="dk1">
                      <a:alpha val="40000"/>
                    </a:schemeClr>
                  </a:outerShdw>
                </a:effectLst>
              </a:rPr>
              <a:t>CTY</a:t>
            </a:r>
            <a:r>
              <a:rPr lang="en-GB" sz="2000" dirty="0">
                <a:ln w="0"/>
                <a:solidFill>
                  <a:schemeClr val="tx1"/>
                </a:solidFill>
                <a:effectLst>
                  <a:outerShdw blurRad="38100" dist="19050" dir="2700000" algn="tl" rotWithShape="0">
                    <a:schemeClr val="dk1">
                      <a:alpha val="40000"/>
                    </a:schemeClr>
                  </a:outerShdw>
                </a:effectLst>
              </a:rPr>
              <a:t> </a:t>
            </a:r>
          </a:p>
        </p:txBody>
      </p:sp>
      <p:pic>
        <p:nvPicPr>
          <p:cNvPr id="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78" y="1319439"/>
            <a:ext cx="10795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678" y="3737764"/>
            <a:ext cx="536575"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179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fade">
                                      <p:cBhvr>
                                        <p:cTn id="28" dur="500"/>
                                        <p:tgtEl>
                                          <p:spTgt spid="1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7"/>
                                        </p:tgtEl>
                                        <p:attrNameLst>
                                          <p:attrName>style.visibility</p:attrName>
                                        </p:attrNameLst>
                                      </p:cBhvr>
                                      <p:to>
                                        <p:strVal val="visible"/>
                                      </p:to>
                                    </p:set>
                                    <p:animEffect transition="in" filter="fade">
                                      <p:cBhvr>
                                        <p:cTn id="41" dur="500"/>
                                        <p:tgtEl>
                                          <p:spTgt spid="1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8"/>
                                        </p:tgtEl>
                                        <p:attrNameLst>
                                          <p:attrName>style.visibility</p:attrName>
                                        </p:attrNameLst>
                                      </p:cBhvr>
                                      <p:to>
                                        <p:strVal val="visible"/>
                                      </p:to>
                                    </p:set>
                                    <p:animEffect transition="in" filter="fade">
                                      <p:cBhvr>
                                        <p:cTn id="44" dur="500"/>
                                        <p:tgtEl>
                                          <p:spTgt spid="15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9"/>
                                        </p:tgtEl>
                                        <p:attrNameLst>
                                          <p:attrName>style.visibility</p:attrName>
                                        </p:attrNameLst>
                                      </p:cBhvr>
                                      <p:to>
                                        <p:strVal val="visible"/>
                                      </p:to>
                                    </p:set>
                                    <p:animEffect transition="in" filter="fade">
                                      <p:cBhvr>
                                        <p:cTn id="47" dur="500"/>
                                        <p:tgtEl>
                                          <p:spTgt spid="15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2" fill="hold" nodeType="clickEffect">
                                  <p:stCondLst>
                                    <p:cond delay="0"/>
                                  </p:stCondLst>
                                  <p:childTnLst>
                                    <p:animClr clrSpc="rgb" dir="cw">
                                      <p:cBhvr>
                                        <p:cTn id="55" dur="2000" fill="hold"/>
                                        <p:tgtEl>
                                          <p:spTgt spid="146"/>
                                        </p:tgtEl>
                                        <p:attrNameLst>
                                          <p:attrName>stroke.color</p:attrName>
                                        </p:attrNameLst>
                                      </p:cBhvr>
                                      <p:to>
                                        <a:srgbClr val="FF0000"/>
                                      </p:to>
                                    </p:animClr>
                                    <p:set>
                                      <p:cBhvr>
                                        <p:cTn id="56" dur="2000" fill="hold"/>
                                        <p:tgtEl>
                                          <p:spTgt spid="146"/>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148"/>
                                        </p:tgtEl>
                                        <p:attrNameLst>
                                          <p:attrName>stroke.color</p:attrName>
                                        </p:attrNameLst>
                                      </p:cBhvr>
                                      <p:to>
                                        <a:srgbClr val="FF0000"/>
                                      </p:to>
                                    </p:animClr>
                                    <p:set>
                                      <p:cBhvr>
                                        <p:cTn id="59" dur="2000" fill="hold"/>
                                        <p:tgtEl>
                                          <p:spTgt spid="148"/>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2000" fill="hold"/>
                                        <p:tgtEl>
                                          <p:spTgt spid="157"/>
                                        </p:tgtEl>
                                        <p:attrNameLst>
                                          <p:attrName>stroke.color</p:attrName>
                                        </p:attrNameLst>
                                      </p:cBhvr>
                                      <p:to>
                                        <a:srgbClr val="FF0000"/>
                                      </p:to>
                                    </p:animClr>
                                    <p:set>
                                      <p:cBhvr>
                                        <p:cTn id="62" dur="2000" fill="hold"/>
                                        <p:tgtEl>
                                          <p:spTgt spid="157"/>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2000" fill="hold"/>
                                        <p:tgtEl>
                                          <p:spTgt spid="158"/>
                                        </p:tgtEl>
                                        <p:attrNameLst>
                                          <p:attrName>stroke.color</p:attrName>
                                        </p:attrNameLst>
                                      </p:cBhvr>
                                      <p:to>
                                        <a:srgbClr val="FF0000"/>
                                      </p:to>
                                    </p:animClr>
                                    <p:set>
                                      <p:cBhvr>
                                        <p:cTn id="65" dur="2000" fill="hold"/>
                                        <p:tgtEl>
                                          <p:spTgt spid="158"/>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2000" fill="hold"/>
                                        <p:tgtEl>
                                          <p:spTgt spid="20"/>
                                        </p:tgtEl>
                                        <p:attrNameLst>
                                          <p:attrName>stroke.color</p:attrName>
                                        </p:attrNameLst>
                                      </p:cBhvr>
                                      <p:to>
                                        <a:srgbClr val="FF0000"/>
                                      </p:to>
                                    </p:animClr>
                                    <p:set>
                                      <p:cBhvr>
                                        <p:cTn id="68" dur="2000" fill="hold"/>
                                        <p:tgtEl>
                                          <p:spTgt spid="20"/>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24"/>
                                        </p:tgtEl>
                                        <p:attrNameLst>
                                          <p:attrName>stroke.color</p:attrName>
                                        </p:attrNameLst>
                                      </p:cBhvr>
                                      <p:to>
                                        <a:srgbClr val="FF0000"/>
                                      </p:to>
                                    </p:animClr>
                                    <p:set>
                                      <p:cBhvr>
                                        <p:cTn id="71" dur="2000" fill="hold"/>
                                        <p:tgtEl>
                                          <p:spTgt spid="24"/>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2000" fill="hold"/>
                                        <p:tgtEl>
                                          <p:spTgt spid="13"/>
                                        </p:tgtEl>
                                        <p:attrNameLst>
                                          <p:attrName>stroke.color</p:attrName>
                                        </p:attrNameLst>
                                      </p:cBhvr>
                                      <p:to>
                                        <a:srgbClr val="FF0000"/>
                                      </p:to>
                                    </p:animClr>
                                    <p:set>
                                      <p:cBhvr>
                                        <p:cTn id="74" dur="20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28" grpId="0" animBg="1"/>
      <p:bldP spid="147" grpId="0" animBg="1"/>
      <p:bldP spid="148" grpId="0" animBg="1"/>
      <p:bldP spid="151" grpId="0"/>
      <p:bldP spid="152" grpId="0"/>
      <p:bldP spid="153" grpId="0"/>
      <p:bldP spid="154" grpId="0"/>
      <p:bldP spid="155" grpId="0" animBg="1"/>
      <p:bldP spid="157" grpId="0" animBg="1"/>
      <p:bldP spid="158" grpId="0" animBg="1"/>
      <p:bldP spid="159" grpId="0"/>
      <p:bldP spid="160" grpId="0"/>
      <p:bldP spid="163" grpId="0"/>
      <p:bldP spid="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Can we Encode this in the LP?</a:t>
            </a:r>
          </a:p>
        </p:txBody>
      </p:sp>
      <p:sp>
        <p:nvSpPr>
          <p:cNvPr id="3" name="Content Placeholder 2"/>
          <p:cNvSpPr>
            <a:spLocks noGrp="1"/>
          </p:cNvSpPr>
          <p:nvPr>
            <p:ph idx="1"/>
          </p:nvPr>
        </p:nvSpPr>
        <p:spPr/>
        <p:txBody>
          <a:bodyPr>
            <a:normAutofit fontScale="85000" lnSpcReduction="20000"/>
          </a:bodyPr>
          <a:lstStyle/>
          <a:p>
            <a:r>
              <a:rPr lang="en-GB" dirty="0"/>
              <a:t>Train arrives before bus departs:</a:t>
            </a:r>
          </a:p>
          <a:p>
            <a:pPr lvl="1"/>
            <a:r>
              <a:rPr lang="en-GB" dirty="0"/>
              <a:t>BD</a:t>
            </a:r>
            <a:r>
              <a:rPr lang="en-GB" baseline="-25000" dirty="0"/>
              <a:t>SAC</a:t>
            </a:r>
            <a:r>
              <a:rPr lang="en-GB" dirty="0"/>
              <a:t> - TA</a:t>
            </a:r>
            <a:r>
              <a:rPr lang="en-GB" baseline="-25000" dirty="0"/>
              <a:t>SAC</a:t>
            </a:r>
            <a:r>
              <a:rPr lang="en-GB" dirty="0"/>
              <a:t> &gt;= 0.01</a:t>
            </a:r>
          </a:p>
          <a:p>
            <a:r>
              <a:rPr lang="en-GB" dirty="0"/>
              <a:t>Bus arrives before train departs:</a:t>
            </a:r>
          </a:p>
          <a:p>
            <a:pPr lvl="1"/>
            <a:r>
              <a:rPr lang="en-GB" dirty="0"/>
              <a:t>TD</a:t>
            </a:r>
            <a:r>
              <a:rPr lang="en-GB" baseline="-25000" dirty="0"/>
              <a:t>SAC</a:t>
            </a:r>
            <a:r>
              <a:rPr lang="en-GB" dirty="0"/>
              <a:t> – BA</a:t>
            </a:r>
            <a:r>
              <a:rPr lang="en-GB" baseline="-25000" dirty="0"/>
              <a:t>SAC</a:t>
            </a:r>
            <a:r>
              <a:rPr lang="en-GB" dirty="0"/>
              <a:t> &gt;= 0.01</a:t>
            </a:r>
          </a:p>
          <a:p>
            <a:r>
              <a:rPr lang="en-GB" dirty="0"/>
              <a:t>Bus arrives at CTY by 9am (time 35):</a:t>
            </a:r>
          </a:p>
          <a:p>
            <a:pPr lvl="1"/>
            <a:r>
              <a:rPr lang="en-GB" dirty="0"/>
              <a:t>BA</a:t>
            </a:r>
            <a:r>
              <a:rPr lang="en-GB" baseline="-25000" dirty="0"/>
              <a:t>CTY</a:t>
            </a:r>
            <a:r>
              <a:rPr lang="en-GB" dirty="0"/>
              <a:t> &lt;= 35</a:t>
            </a:r>
          </a:p>
          <a:p>
            <a:endParaRPr lang="en-GB" dirty="0"/>
          </a:p>
          <a:p>
            <a:r>
              <a:rPr lang="en-GB" dirty="0"/>
              <a:t>But these are not hard constraints, if we put them in as such then the LP could become unsolvable and the plan can be reported as invalid when it is not.</a:t>
            </a:r>
          </a:p>
          <a:p>
            <a:endParaRPr lang="en-GB" dirty="0"/>
          </a:p>
          <a:p>
            <a:r>
              <a:rPr lang="en-GB" dirty="0"/>
              <a:t>Need to use a MIP (mixed integer program, aka, some of the variables are constrained to hold only integer values) and allow the option to veto the constraints.</a:t>
            </a:r>
          </a:p>
        </p:txBody>
      </p:sp>
    </p:spTree>
    <p:extLst>
      <p:ext uri="{BB962C8B-B14F-4D97-AF65-F5344CB8AC3E}">
        <p14:creationId xmlns:p14="http://schemas.microsoft.com/office/powerpoint/2010/main" val="73064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M Constraints</a:t>
            </a:r>
          </a:p>
        </p:txBody>
      </p:sp>
      <p:sp>
        <p:nvSpPr>
          <p:cNvPr id="3" name="Content Placeholder 2"/>
          <p:cNvSpPr>
            <a:spLocks noGrp="1"/>
          </p:cNvSpPr>
          <p:nvPr>
            <p:ph idx="1"/>
          </p:nvPr>
        </p:nvSpPr>
        <p:spPr>
          <a:xfrm>
            <a:off x="838200" y="1825624"/>
            <a:ext cx="10515600" cy="5107836"/>
          </a:xfrm>
        </p:spPr>
        <p:txBody>
          <a:bodyPr>
            <a:normAutofit fontScale="77500" lnSpcReduction="20000"/>
          </a:bodyPr>
          <a:lstStyle/>
          <a:p>
            <a:r>
              <a:rPr lang="en-GB" dirty="0"/>
              <a:t>We need:</a:t>
            </a:r>
          </a:p>
          <a:p>
            <a:pPr lvl="1"/>
            <a:r>
              <a:rPr lang="en-GB" dirty="0"/>
              <a:t>An either 0 or 1 integer variable per each preference (p</a:t>
            </a:r>
            <a:r>
              <a:rPr lang="en-GB" baseline="-25000" dirty="0"/>
              <a:t>1 , </a:t>
            </a:r>
            <a:r>
              <a:rPr lang="en-GB" dirty="0"/>
              <a:t>p</a:t>
            </a:r>
            <a:r>
              <a:rPr lang="en-GB" baseline="-25000" dirty="0"/>
              <a:t>2  </a:t>
            </a:r>
            <a:r>
              <a:rPr lang="en-GB" dirty="0"/>
              <a:t>in our case)</a:t>
            </a:r>
          </a:p>
          <a:p>
            <a:pPr lvl="1"/>
            <a:r>
              <a:rPr lang="en-GB" dirty="0"/>
              <a:t>A very large constant M (arbitrarily bigger, just has to be much bigger than any durations).</a:t>
            </a:r>
            <a:br>
              <a:rPr lang="en-GB" dirty="0"/>
            </a:br>
            <a:endParaRPr lang="en-GB" dirty="0"/>
          </a:p>
          <a:p>
            <a:r>
              <a:rPr lang="en-GB" dirty="0"/>
              <a:t>Train arrives before bus departs:</a:t>
            </a:r>
          </a:p>
          <a:p>
            <a:pPr lvl="1"/>
            <a:r>
              <a:rPr lang="en-GB" dirty="0"/>
              <a:t>BD</a:t>
            </a:r>
            <a:r>
              <a:rPr lang="en-GB" baseline="-25000" dirty="0"/>
              <a:t>SAC</a:t>
            </a:r>
            <a:r>
              <a:rPr lang="en-GB" dirty="0"/>
              <a:t> - TA</a:t>
            </a:r>
            <a:r>
              <a:rPr lang="en-GB" baseline="-25000" dirty="0"/>
              <a:t>SAC</a:t>
            </a:r>
            <a:r>
              <a:rPr lang="en-GB" dirty="0"/>
              <a:t> + Mp</a:t>
            </a:r>
            <a:r>
              <a:rPr lang="en-GB" baseline="-25000" dirty="0"/>
              <a:t>1 </a:t>
            </a:r>
            <a:r>
              <a:rPr lang="en-GB" dirty="0"/>
              <a:t>&gt;= 0.01</a:t>
            </a:r>
            <a:br>
              <a:rPr lang="en-GB" dirty="0"/>
            </a:br>
            <a:endParaRPr lang="en-GB" dirty="0"/>
          </a:p>
          <a:p>
            <a:r>
              <a:rPr lang="en-GB" dirty="0"/>
              <a:t>Bus arrives before train departs:</a:t>
            </a:r>
          </a:p>
          <a:p>
            <a:pPr lvl="1"/>
            <a:r>
              <a:rPr lang="en-GB" dirty="0"/>
              <a:t>TD</a:t>
            </a:r>
            <a:r>
              <a:rPr lang="en-GB" baseline="-25000" dirty="0"/>
              <a:t>SAC</a:t>
            </a:r>
            <a:r>
              <a:rPr lang="en-GB" dirty="0"/>
              <a:t> – BA</a:t>
            </a:r>
            <a:r>
              <a:rPr lang="en-GB" baseline="-25000" dirty="0"/>
              <a:t>SAC</a:t>
            </a:r>
            <a:r>
              <a:rPr lang="en-GB" dirty="0"/>
              <a:t> + Mp</a:t>
            </a:r>
            <a:r>
              <a:rPr lang="en-GB" baseline="-25000" dirty="0"/>
              <a:t>1 </a:t>
            </a:r>
            <a:r>
              <a:rPr lang="en-GB" dirty="0"/>
              <a:t>&gt;= 0.01</a:t>
            </a:r>
            <a:br>
              <a:rPr lang="en-GB" dirty="0"/>
            </a:br>
            <a:endParaRPr lang="en-GB" dirty="0"/>
          </a:p>
          <a:p>
            <a:r>
              <a:rPr lang="en-GB" dirty="0"/>
              <a:t>Bus arrives at CTY by 9am (time 35):</a:t>
            </a:r>
          </a:p>
          <a:p>
            <a:pPr lvl="1"/>
            <a:r>
              <a:rPr lang="en-GB" dirty="0"/>
              <a:t>BA</a:t>
            </a:r>
            <a:r>
              <a:rPr lang="en-GB" baseline="-25000" dirty="0"/>
              <a:t>CTY</a:t>
            </a:r>
            <a:r>
              <a:rPr lang="en-GB" dirty="0"/>
              <a:t> - Mp</a:t>
            </a:r>
            <a:r>
              <a:rPr lang="en-GB" baseline="-25000" dirty="0"/>
              <a:t>2</a:t>
            </a:r>
            <a:r>
              <a:rPr lang="en-GB" dirty="0"/>
              <a:t> &lt;= 35</a:t>
            </a:r>
            <a:br>
              <a:rPr lang="en-GB" dirty="0"/>
            </a:br>
            <a:endParaRPr lang="en-GB" dirty="0"/>
          </a:p>
          <a:p>
            <a:r>
              <a:rPr lang="en-GB" dirty="0"/>
              <a:t>In the objective function:</a:t>
            </a:r>
          </a:p>
          <a:p>
            <a:pPr lvl="1"/>
            <a:r>
              <a:rPr lang="en-GB" dirty="0"/>
              <a:t>Minimise: whatever + 5 p</a:t>
            </a:r>
            <a:r>
              <a:rPr lang="en-GB" baseline="-25000" dirty="0"/>
              <a:t>1</a:t>
            </a:r>
            <a:r>
              <a:rPr lang="en-GB" dirty="0"/>
              <a:t> + 2 p</a:t>
            </a:r>
            <a:r>
              <a:rPr lang="en-GB" baseline="-25000" dirty="0"/>
              <a:t>2</a:t>
            </a:r>
            <a:r>
              <a:rPr lang="en-GB" dirty="0"/>
              <a:t> </a:t>
            </a:r>
            <a:br>
              <a:rPr lang="en-GB" dirty="0"/>
            </a:br>
            <a:endParaRPr lang="en-GB" dirty="0"/>
          </a:p>
          <a:p>
            <a:r>
              <a:rPr lang="en-GB" dirty="0"/>
              <a:t>Now the MIP solver can choose either to make p1 = 0 (p2 = 0) and satisfy the constraints or make p1 = 1 (p2 = 1) and violate the constraint paying the objective cost.</a:t>
            </a:r>
          </a:p>
        </p:txBody>
      </p:sp>
    </p:spTree>
    <p:extLst>
      <p:ext uri="{BB962C8B-B14F-4D97-AF65-F5344CB8AC3E}">
        <p14:creationId xmlns:p14="http://schemas.microsoft.com/office/powerpoint/2010/main" val="236444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Synergy: Planner and Optimisation Solver</a:t>
            </a:r>
          </a:p>
        </p:txBody>
      </p:sp>
      <p:pic>
        <p:nvPicPr>
          <p:cNvPr id="4" name="Picture 3"/>
          <p:cNvPicPr>
            <a:picLocks noChangeAspect="1"/>
          </p:cNvPicPr>
          <p:nvPr/>
        </p:nvPicPr>
        <p:blipFill>
          <a:blip r:embed="rId2"/>
          <a:stretch>
            <a:fillRect/>
          </a:stretch>
        </p:blipFill>
        <p:spPr>
          <a:xfrm>
            <a:off x="838200" y="1823677"/>
            <a:ext cx="10835811" cy="4356403"/>
          </a:xfrm>
          <a:prstGeom prst="rect">
            <a:avLst/>
          </a:prstGeom>
        </p:spPr>
      </p:pic>
      <p:sp>
        <p:nvSpPr>
          <p:cNvPr id="5" name="Content Placeholder 2"/>
          <p:cNvSpPr>
            <a:spLocks noGrp="1"/>
          </p:cNvSpPr>
          <p:nvPr>
            <p:ph idx="1"/>
          </p:nvPr>
        </p:nvSpPr>
        <p:spPr>
          <a:xfrm>
            <a:off x="998305" y="6066338"/>
            <a:ext cx="10515600" cy="493461"/>
          </a:xfrm>
        </p:spPr>
        <p:txBody>
          <a:bodyPr>
            <a:normAutofit/>
          </a:bodyPr>
          <a:lstStyle/>
          <a:p>
            <a:pPr marL="0" indent="0" algn="ctr">
              <a:buNone/>
            </a:pPr>
            <a:r>
              <a:rPr lang="en-GB" dirty="0"/>
              <a:t>… 47 Combinations</a:t>
            </a:r>
          </a:p>
        </p:txBody>
      </p:sp>
    </p:spTree>
    <p:extLst>
      <p:ext uri="{BB962C8B-B14F-4D97-AF65-F5344CB8AC3E}">
        <p14:creationId xmlns:p14="http://schemas.microsoft.com/office/powerpoint/2010/main" val="84731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You’re Solving a MIP that could be NP Hard…</a:t>
            </a:r>
          </a:p>
        </p:txBody>
      </p:sp>
      <p:sp>
        <p:nvSpPr>
          <p:cNvPr id="3" name="Content Placeholder 2"/>
          <p:cNvSpPr>
            <a:spLocks noGrp="1"/>
          </p:cNvSpPr>
          <p:nvPr>
            <p:ph idx="1"/>
          </p:nvPr>
        </p:nvSpPr>
        <p:spPr>
          <a:xfrm>
            <a:off x="838200" y="1825625"/>
            <a:ext cx="10515600" cy="1077063"/>
          </a:xfrm>
        </p:spPr>
        <p:txBody>
          <a:bodyPr/>
          <a:lstStyle/>
          <a:p>
            <a:r>
              <a:rPr lang="en-GB" dirty="0"/>
              <a:t>Again we tested it empirically, it’s not generally that time consuming, in fact surprisingly building the MIP takes longer than solving it:</a:t>
            </a:r>
          </a:p>
        </p:txBody>
      </p:sp>
      <p:pic>
        <p:nvPicPr>
          <p:cNvPr id="4" name="Picture 3"/>
          <p:cNvPicPr>
            <a:picLocks noChangeAspect="1"/>
          </p:cNvPicPr>
          <p:nvPr/>
        </p:nvPicPr>
        <p:blipFill>
          <a:blip r:embed="rId2"/>
          <a:stretch>
            <a:fillRect/>
          </a:stretch>
        </p:blipFill>
        <p:spPr>
          <a:xfrm>
            <a:off x="2254103" y="2854128"/>
            <a:ext cx="7335989" cy="4003872"/>
          </a:xfrm>
          <a:prstGeom prst="rect">
            <a:avLst/>
          </a:prstGeom>
        </p:spPr>
      </p:pic>
    </p:spTree>
    <p:extLst>
      <p:ext uri="{BB962C8B-B14F-4D97-AF65-F5344CB8AC3E}">
        <p14:creationId xmlns:p14="http://schemas.microsoft.com/office/powerpoint/2010/main" val="193732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6833</TotalTime>
  <Words>684</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StarSymbol</vt:lpstr>
      <vt:lpstr>Times New Roman</vt:lpstr>
      <vt:lpstr>Office Theme</vt:lpstr>
      <vt:lpstr>Reasoning with Preferences and Temporal Constraints: OPTIC</vt:lpstr>
      <vt:lpstr>Relationships Between Planners</vt:lpstr>
      <vt:lpstr>Partial Order Planning Forwards: POPF</vt:lpstr>
      <vt:lpstr>Optimising Preferences: OPTIC</vt:lpstr>
      <vt:lpstr>How Can we Encode this in the LP?</vt:lpstr>
      <vt:lpstr>Big M Constraints</vt:lpstr>
      <vt:lpstr>Synergy: Planner and Optimisation Solver</vt:lpstr>
      <vt:lpstr>Now You’re Solving a MIP that could be NP Hard…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Alessandro Amantini</cp:lastModifiedBy>
  <cp:revision>285</cp:revision>
  <dcterms:created xsi:type="dcterms:W3CDTF">2016-07-07T09:56:39Z</dcterms:created>
  <dcterms:modified xsi:type="dcterms:W3CDTF">2020-11-27T15:53:44Z</dcterms:modified>
</cp:coreProperties>
</file>