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21"/>
  </p:notesMasterIdLst>
  <p:sldIdLst>
    <p:sldId id="297"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66" autoAdjust="0"/>
    <p:restoredTop sz="94660"/>
  </p:normalViewPr>
  <p:slideViewPr>
    <p:cSldViewPr snapToGrid="0">
      <p:cViewPr varScale="1">
        <p:scale>
          <a:sx n="70" d="100"/>
          <a:sy n="70" d="100"/>
        </p:scale>
        <p:origin x="3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C67F0-8736-4388-85E7-1FC3C794975B}" type="datetimeFigureOut">
              <a:rPr lang="en-GB" smtClean="0"/>
              <a:t>15/10/2020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466B3-5CAA-4B53-AB10-41F1D1803245}" type="slidenum">
              <a:rPr lang="en-GB" smtClean="0"/>
              <a:t>‹#›</a:t>
            </a:fld>
            <a:endParaRPr lang="en-GB"/>
          </a:p>
        </p:txBody>
      </p:sp>
    </p:spTree>
    <p:extLst>
      <p:ext uri="{BB962C8B-B14F-4D97-AF65-F5344CB8AC3E}">
        <p14:creationId xmlns:p14="http://schemas.microsoft.com/office/powerpoint/2010/main" val="8293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immagine diapositiva 1"/>
          <p:cNvSpPr>
            <a:spLocks noGrp="1" noRot="1" noChangeAspect="1" noTextEdit="1"/>
          </p:cNvSpPr>
          <p:nvPr>
            <p:ph type="sldImg"/>
          </p:nvPr>
        </p:nvSpPr>
        <p:spPr>
          <a:ln/>
        </p:spPr>
      </p:sp>
      <p:sp>
        <p:nvSpPr>
          <p:cNvPr id="43011" name="Segnaposto note 2"/>
          <p:cNvSpPr>
            <a:spLocks noGrp="1"/>
          </p:cNvSpPr>
          <p:nvPr>
            <p:ph type="body" idx="1"/>
          </p:nvPr>
        </p:nvSpPr>
        <p:spPr>
          <a:noFill/>
          <a:ln/>
        </p:spPr>
        <p:txBody>
          <a:bodyPr/>
          <a:lstStyle/>
          <a:p>
            <a:r>
              <a:rPr lang="en-US" dirty="0">
                <a:latin typeface="Arial" pitchFamily="34" charset="0"/>
              </a:rPr>
              <a:t>As a case study,</a:t>
            </a:r>
            <a:r>
              <a:rPr lang="en-US" baseline="0" dirty="0">
                <a:latin typeface="Arial" pitchFamily="34" charset="0"/>
              </a:rPr>
              <a:t> we considered the Planetary Lander Domain.</a:t>
            </a:r>
            <a:endParaRPr lang="en-US" dirty="0">
              <a:latin typeface="Arial" pitchFamily="34" charset="0"/>
            </a:endParaRPr>
          </a:p>
          <a:p>
            <a:r>
              <a:rPr lang="en-US" dirty="0">
                <a:latin typeface="Arial" pitchFamily="34" charset="0"/>
              </a:rPr>
              <a:t>We have a Solar-powered </a:t>
            </a:r>
            <a:r>
              <a:rPr lang="en-US" dirty="0" err="1">
                <a:latin typeface="Arial" pitchFamily="34" charset="0"/>
              </a:rPr>
              <a:t>lander</a:t>
            </a:r>
            <a:r>
              <a:rPr lang="en-US" dirty="0">
                <a:latin typeface="Arial" pitchFamily="34" charset="0"/>
              </a:rPr>
              <a:t>.</a:t>
            </a:r>
          </a:p>
          <a:p>
            <a:r>
              <a:rPr lang="en-US" dirty="0">
                <a:latin typeface="Arial" pitchFamily="34" charset="0"/>
              </a:rPr>
              <a:t>Basically, it must perform two observation actions, called Observe1 and Observe2. (</a:t>
            </a:r>
            <a:r>
              <a:rPr lang="en-US" dirty="0" err="1">
                <a:latin typeface="Arial" pitchFamily="34" charset="0"/>
              </a:rPr>
              <a:t>animazione</a:t>
            </a:r>
            <a:r>
              <a:rPr lang="en-US" dirty="0">
                <a:latin typeface="Arial" pitchFamily="34" charset="0"/>
              </a:rPr>
              <a:t>)</a:t>
            </a:r>
          </a:p>
          <a:p>
            <a:r>
              <a:rPr lang="en-US" dirty="0">
                <a:latin typeface="Arial" pitchFamily="34" charset="0"/>
              </a:rPr>
              <a:t>However, before making each observation, it must perform the corresponding preparation task, called prepareObs1 and prepareObs2, respectively. (</a:t>
            </a:r>
            <a:r>
              <a:rPr lang="en-US" dirty="0" err="1">
                <a:latin typeface="Arial" pitchFamily="34" charset="0"/>
              </a:rPr>
              <a:t>animazione</a:t>
            </a:r>
            <a:r>
              <a:rPr lang="en-US" dirty="0">
                <a:latin typeface="Arial" pitchFamily="34" charset="0"/>
              </a:rPr>
              <a:t>)</a:t>
            </a:r>
          </a:p>
          <a:p>
            <a:r>
              <a:rPr lang="en-US" dirty="0">
                <a:latin typeface="Arial" pitchFamily="34" charset="0"/>
              </a:rPr>
              <a:t>Alternatively, the probe may choose to perform a cumulative preparation task for both observations by executing the single long action </a:t>
            </a:r>
            <a:r>
              <a:rPr lang="en-US" dirty="0" err="1">
                <a:latin typeface="Arial" pitchFamily="34" charset="0"/>
              </a:rPr>
              <a:t>fullPrepare</a:t>
            </a:r>
            <a:r>
              <a:rPr lang="en-US" dirty="0">
                <a:latin typeface="Arial" pitchFamily="34" charset="0"/>
              </a:rPr>
              <a:t>. </a:t>
            </a:r>
            <a:r>
              <a:rPr lang="it-IT" dirty="0">
                <a:latin typeface="Arial" pitchFamily="34" charset="0"/>
              </a:rPr>
              <a:t>The </a:t>
            </a:r>
            <a:r>
              <a:rPr lang="it-IT" dirty="0" err="1">
                <a:latin typeface="Arial" pitchFamily="34" charset="0"/>
              </a:rPr>
              <a:t>shorter</a:t>
            </a:r>
            <a:r>
              <a:rPr lang="it-IT" dirty="0">
                <a:latin typeface="Arial" pitchFamily="34" charset="0"/>
              </a:rPr>
              <a:t> </a:t>
            </a:r>
            <a:r>
              <a:rPr lang="it-IT" dirty="0" err="1">
                <a:latin typeface="Arial" pitchFamily="34" charset="0"/>
              </a:rPr>
              <a:t>actions</a:t>
            </a:r>
            <a:r>
              <a:rPr lang="it-IT" dirty="0">
                <a:latin typeface="Arial" pitchFamily="34" charset="0"/>
              </a:rPr>
              <a:t> </a:t>
            </a:r>
            <a:r>
              <a:rPr lang="en-US" dirty="0">
                <a:latin typeface="Arial" pitchFamily="34" charset="0"/>
              </a:rPr>
              <a:t>have higher power requirements than the single preparation </a:t>
            </a:r>
            <a:r>
              <a:rPr lang="it-IT" dirty="0" err="1">
                <a:latin typeface="Arial" pitchFamily="34" charset="0"/>
              </a:rPr>
              <a:t>action</a:t>
            </a:r>
            <a:r>
              <a:rPr lang="it-IT" dirty="0">
                <a:latin typeface="Arial" pitchFamily="34" charset="0"/>
              </a:rPr>
              <a:t>.</a:t>
            </a:r>
          </a:p>
          <a:p>
            <a:r>
              <a:rPr lang="en-US" dirty="0">
                <a:latin typeface="Arial" pitchFamily="34" charset="0"/>
              </a:rPr>
              <a:t> (</a:t>
            </a:r>
            <a:r>
              <a:rPr lang="en-US" dirty="0" err="1">
                <a:latin typeface="Arial" pitchFamily="34" charset="0"/>
              </a:rPr>
              <a:t>animazione</a:t>
            </a:r>
            <a:r>
              <a:rPr lang="en-US" dirty="0">
                <a:latin typeface="Arial" pitchFamily="34" charset="0"/>
              </a:rPr>
              <a:t>)</a:t>
            </a:r>
          </a:p>
          <a:p>
            <a:endParaRPr lang="en-US" dirty="0">
              <a:latin typeface="Arial" pitchFamily="34" charset="0"/>
            </a:endParaRPr>
          </a:p>
          <a:p>
            <a:r>
              <a:rPr lang="en-US" dirty="0">
                <a:latin typeface="Arial" pitchFamily="34" charset="0"/>
              </a:rPr>
              <a:t>During the plan execution, Beagle can use the energy generated by the sunlight (process generating) to  perform actions immediately or use it to charge the battery  (process charge). If no energy is available Beagle uses the battery ones.</a:t>
            </a:r>
          </a:p>
        </p:txBody>
      </p:sp>
      <p:sp>
        <p:nvSpPr>
          <p:cNvPr id="43012" name="Segnaposto numero diapositiva 3"/>
          <p:cNvSpPr>
            <a:spLocks noGrp="1"/>
          </p:cNvSpPr>
          <p:nvPr>
            <p:ph type="sldNum" sz="quarter" idx="5"/>
          </p:nvPr>
        </p:nvSpPr>
        <p:spPr>
          <a:noFill/>
        </p:spPr>
        <p:txBody>
          <a:bodyPr/>
          <a:lstStyle/>
          <a:p>
            <a:fld id="{95A54D2D-4F69-46FA-8ED0-8B0CCF6E0281}" type="slidenum">
              <a:rPr lang="it-IT" smtClean="0">
                <a:latin typeface="Arial" pitchFamily="34" charset="0"/>
              </a:rPr>
              <a:pPr/>
              <a:t>2</a:t>
            </a:fld>
            <a:endParaRPr lang="it-IT">
              <a:latin typeface="Arial" pitchFamily="34" charset="0"/>
            </a:endParaRPr>
          </a:p>
        </p:txBody>
      </p:sp>
    </p:spTree>
    <p:extLst>
      <p:ext uri="{BB962C8B-B14F-4D97-AF65-F5344CB8AC3E}">
        <p14:creationId xmlns:p14="http://schemas.microsoft.com/office/powerpoint/2010/main" val="2107743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11</a:t>
            </a:fld>
            <a:endParaRPr lang="en-GB"/>
          </a:p>
        </p:txBody>
      </p:sp>
    </p:spTree>
    <p:extLst>
      <p:ext uri="{BB962C8B-B14F-4D97-AF65-F5344CB8AC3E}">
        <p14:creationId xmlns:p14="http://schemas.microsoft.com/office/powerpoint/2010/main" val="4206078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12</a:t>
            </a:fld>
            <a:endParaRPr lang="en-GB"/>
          </a:p>
        </p:txBody>
      </p:sp>
    </p:spTree>
    <p:extLst>
      <p:ext uri="{BB962C8B-B14F-4D97-AF65-F5344CB8AC3E}">
        <p14:creationId xmlns:p14="http://schemas.microsoft.com/office/powerpoint/2010/main" val="1178801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13</a:t>
            </a:fld>
            <a:endParaRPr lang="en-GB"/>
          </a:p>
        </p:txBody>
      </p:sp>
    </p:spTree>
    <p:extLst>
      <p:ext uri="{BB962C8B-B14F-4D97-AF65-F5344CB8AC3E}">
        <p14:creationId xmlns:p14="http://schemas.microsoft.com/office/powerpoint/2010/main" val="2109210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14</a:t>
            </a:fld>
            <a:endParaRPr lang="en-GB"/>
          </a:p>
        </p:txBody>
      </p:sp>
    </p:spTree>
    <p:extLst>
      <p:ext uri="{BB962C8B-B14F-4D97-AF65-F5344CB8AC3E}">
        <p14:creationId xmlns:p14="http://schemas.microsoft.com/office/powerpoint/2010/main" val="2760600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15</a:t>
            </a:fld>
            <a:endParaRPr lang="en-GB"/>
          </a:p>
        </p:txBody>
      </p:sp>
    </p:spTree>
    <p:extLst>
      <p:ext uri="{BB962C8B-B14F-4D97-AF65-F5344CB8AC3E}">
        <p14:creationId xmlns:p14="http://schemas.microsoft.com/office/powerpoint/2010/main" val="3342776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16</a:t>
            </a:fld>
            <a:endParaRPr lang="en-GB"/>
          </a:p>
        </p:txBody>
      </p:sp>
    </p:spTree>
    <p:extLst>
      <p:ext uri="{BB962C8B-B14F-4D97-AF65-F5344CB8AC3E}">
        <p14:creationId xmlns:p14="http://schemas.microsoft.com/office/powerpoint/2010/main" val="3895583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17</a:t>
            </a:fld>
            <a:endParaRPr lang="en-GB"/>
          </a:p>
        </p:txBody>
      </p:sp>
    </p:spTree>
    <p:extLst>
      <p:ext uri="{BB962C8B-B14F-4D97-AF65-F5344CB8AC3E}">
        <p14:creationId xmlns:p14="http://schemas.microsoft.com/office/powerpoint/2010/main" val="1571243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gnaposto immagine diapositiva 1"/>
          <p:cNvSpPr>
            <a:spLocks noGrp="1" noRot="1" noChangeAspect="1" noTextEdit="1"/>
          </p:cNvSpPr>
          <p:nvPr>
            <p:ph type="sldImg"/>
          </p:nvPr>
        </p:nvSpPr>
        <p:spPr>
          <a:ln/>
        </p:spPr>
      </p:sp>
      <p:sp>
        <p:nvSpPr>
          <p:cNvPr id="46083" name="Segnaposto note 2"/>
          <p:cNvSpPr>
            <a:spLocks noGrp="1"/>
          </p:cNvSpPr>
          <p:nvPr>
            <p:ph type="body" idx="1"/>
          </p:nvPr>
        </p:nvSpPr>
        <p:spPr>
          <a:noFill/>
          <a:ln/>
        </p:spPr>
        <p:txBody>
          <a:bodyPr/>
          <a:lstStyle/>
          <a:p>
            <a:r>
              <a:rPr lang="it-IT" dirty="0">
                <a:latin typeface="Arial" pitchFamily="34" charset="0"/>
              </a:rPr>
              <a:t>The last </a:t>
            </a:r>
            <a:r>
              <a:rPr lang="it-IT" dirty="0" err="1">
                <a:latin typeface="Arial" pitchFamily="34" charset="0"/>
              </a:rPr>
              <a:t>step</a:t>
            </a:r>
            <a:r>
              <a:rPr lang="it-IT" dirty="0">
                <a:latin typeface="Arial" pitchFamily="34" charset="0"/>
              </a:rPr>
              <a:t> </a:t>
            </a:r>
            <a:r>
              <a:rPr lang="it-IT" dirty="0" err="1">
                <a:latin typeface="Arial" pitchFamily="34" charset="0"/>
              </a:rPr>
              <a:t>is</a:t>
            </a:r>
            <a:r>
              <a:rPr lang="it-IT" dirty="0">
                <a:latin typeface="Arial" pitchFamily="34" charset="0"/>
              </a:rPr>
              <a:t> the </a:t>
            </a:r>
            <a:r>
              <a:rPr lang="it-IT" dirty="0" err="1">
                <a:latin typeface="Arial" pitchFamily="34" charset="0"/>
              </a:rPr>
              <a:t>evaluation</a:t>
            </a:r>
            <a:r>
              <a:rPr lang="it-IT" dirty="0">
                <a:latin typeface="Arial" pitchFamily="34" charset="0"/>
              </a:rPr>
              <a:t> </a:t>
            </a:r>
            <a:r>
              <a:rPr lang="it-IT" dirty="0" err="1">
                <a:latin typeface="Arial" pitchFamily="34" charset="0"/>
              </a:rPr>
              <a:t>of</a:t>
            </a:r>
            <a:r>
              <a:rPr lang="it-IT" dirty="0">
                <a:latin typeface="Arial" pitchFamily="34" charset="0"/>
              </a:rPr>
              <a:t> the </a:t>
            </a:r>
            <a:r>
              <a:rPr lang="it-IT" dirty="0" err="1">
                <a:latin typeface="Arial" pitchFamily="34" charset="0"/>
              </a:rPr>
              <a:t>generated</a:t>
            </a:r>
            <a:r>
              <a:rPr lang="it-IT" dirty="0">
                <a:latin typeface="Arial" pitchFamily="34" charset="0"/>
              </a:rPr>
              <a:t> </a:t>
            </a:r>
            <a:r>
              <a:rPr lang="it-IT" dirty="0" err="1">
                <a:latin typeface="Arial" pitchFamily="34" charset="0"/>
              </a:rPr>
              <a:t>plans</a:t>
            </a:r>
            <a:r>
              <a:rPr lang="it-IT" dirty="0">
                <a:latin typeface="Arial" pitchFamily="34" charset="0"/>
              </a:rPr>
              <a:t>.</a:t>
            </a:r>
          </a:p>
          <a:p>
            <a:r>
              <a:rPr lang="it-IT" dirty="0" err="1">
                <a:latin typeface="Arial" pitchFamily="34" charset="0"/>
              </a:rPr>
              <a:t>To</a:t>
            </a:r>
            <a:r>
              <a:rPr lang="it-IT" dirty="0">
                <a:latin typeface="Arial" pitchFamily="34" charset="0"/>
              </a:rPr>
              <a:t> </a:t>
            </a:r>
            <a:r>
              <a:rPr lang="it-IT" dirty="0" err="1">
                <a:latin typeface="Arial" pitchFamily="34" charset="0"/>
              </a:rPr>
              <a:t>this</a:t>
            </a:r>
            <a:r>
              <a:rPr lang="it-IT" dirty="0">
                <a:latin typeface="Arial" pitchFamily="34" charset="0"/>
              </a:rPr>
              <a:t> end, </a:t>
            </a:r>
            <a:r>
              <a:rPr lang="it-IT" dirty="0" err="1">
                <a:latin typeface="Arial" pitchFamily="34" charset="0"/>
              </a:rPr>
              <a:t>we</a:t>
            </a:r>
            <a:r>
              <a:rPr lang="it-IT" dirty="0">
                <a:latin typeface="Arial" pitchFamily="34" charset="0"/>
              </a:rPr>
              <a:t> </a:t>
            </a:r>
            <a:r>
              <a:rPr lang="it-IT" dirty="0" err="1">
                <a:latin typeface="Arial" pitchFamily="34" charset="0"/>
              </a:rPr>
              <a:t>used</a:t>
            </a:r>
            <a:r>
              <a:rPr lang="it-IT" dirty="0">
                <a:latin typeface="Arial" pitchFamily="34" charset="0"/>
              </a:rPr>
              <a:t> the </a:t>
            </a:r>
            <a:r>
              <a:rPr lang="it-IT" dirty="0" err="1">
                <a:latin typeface="Arial" pitchFamily="34" charset="0"/>
              </a:rPr>
              <a:t>well-known</a:t>
            </a:r>
            <a:r>
              <a:rPr lang="it-IT" dirty="0">
                <a:latin typeface="Arial" pitchFamily="34" charset="0"/>
              </a:rPr>
              <a:t> </a:t>
            </a:r>
            <a:r>
              <a:rPr lang="it-IT" dirty="0" err="1">
                <a:latin typeface="Arial" pitchFamily="34" charset="0"/>
              </a:rPr>
              <a:t>validator</a:t>
            </a:r>
            <a:r>
              <a:rPr lang="it-IT" dirty="0">
                <a:latin typeface="Arial" pitchFamily="34" charset="0"/>
              </a:rPr>
              <a:t> </a:t>
            </a:r>
            <a:r>
              <a:rPr lang="it-IT" dirty="0" err="1">
                <a:latin typeface="Arial" pitchFamily="34" charset="0"/>
              </a:rPr>
              <a:t>VAL</a:t>
            </a:r>
            <a:r>
              <a:rPr lang="it-IT" dirty="0">
                <a:latin typeface="Arial" pitchFamily="34" charset="0"/>
              </a:rPr>
              <a:t>.</a:t>
            </a:r>
          </a:p>
          <a:p>
            <a:endParaRPr lang="it-IT" dirty="0">
              <a:latin typeface="Arial" pitchFamily="34" charset="0"/>
            </a:endParaRPr>
          </a:p>
          <a:p>
            <a:r>
              <a:rPr lang="it-IT" dirty="0" err="1">
                <a:latin typeface="Arial" pitchFamily="34" charset="0"/>
              </a:rPr>
              <a:t>Moreover</a:t>
            </a:r>
            <a:r>
              <a:rPr lang="it-IT" dirty="0">
                <a:latin typeface="Arial" pitchFamily="34" charset="0"/>
              </a:rPr>
              <a:t>, </a:t>
            </a:r>
            <a:r>
              <a:rPr lang="it-IT" dirty="0" err="1">
                <a:latin typeface="Arial" pitchFamily="34" charset="0"/>
              </a:rPr>
              <a:t>to</a:t>
            </a:r>
            <a:r>
              <a:rPr lang="it-IT" dirty="0">
                <a:latin typeface="Arial" pitchFamily="34" charset="0"/>
              </a:rPr>
              <a:t> estimate the </a:t>
            </a:r>
            <a:r>
              <a:rPr lang="it-IT" dirty="0" err="1">
                <a:latin typeface="Arial" pitchFamily="34" charset="0"/>
              </a:rPr>
              <a:t>precision</a:t>
            </a:r>
            <a:r>
              <a:rPr lang="it-IT" dirty="0">
                <a:latin typeface="Arial" pitchFamily="34" charset="0"/>
              </a:rPr>
              <a:t> </a:t>
            </a:r>
            <a:r>
              <a:rPr lang="it-IT" dirty="0" err="1">
                <a:latin typeface="Arial" pitchFamily="34" charset="0"/>
              </a:rPr>
              <a:t>of</a:t>
            </a:r>
            <a:r>
              <a:rPr lang="it-IT" dirty="0">
                <a:latin typeface="Arial" pitchFamily="34" charset="0"/>
              </a:rPr>
              <a:t> the </a:t>
            </a:r>
            <a:r>
              <a:rPr lang="it-IT" dirty="0" err="1">
                <a:latin typeface="Arial" pitchFamily="34" charset="0"/>
              </a:rPr>
              <a:t>plans</a:t>
            </a:r>
            <a:r>
              <a:rPr lang="it-IT" dirty="0">
                <a:latin typeface="Arial" pitchFamily="34" charset="0"/>
              </a:rPr>
              <a:t>, the </a:t>
            </a:r>
            <a:r>
              <a:rPr lang="it-IT" dirty="0" err="1">
                <a:latin typeface="Arial" pitchFamily="34" charset="0"/>
              </a:rPr>
              <a:t>tool</a:t>
            </a:r>
            <a:r>
              <a:rPr lang="it-IT" dirty="0">
                <a:latin typeface="Arial" pitchFamily="34" charset="0"/>
              </a:rPr>
              <a:t> </a:t>
            </a:r>
            <a:r>
              <a:rPr lang="it-IT" dirty="0" err="1">
                <a:latin typeface="Arial" pitchFamily="34" charset="0"/>
              </a:rPr>
              <a:t>compares</a:t>
            </a:r>
            <a:r>
              <a:rPr lang="it-IT" dirty="0">
                <a:latin typeface="Arial" pitchFamily="34" charset="0"/>
              </a:rPr>
              <a:t> the </a:t>
            </a:r>
            <a:r>
              <a:rPr lang="it-IT" dirty="0" err="1">
                <a:latin typeface="Arial" pitchFamily="34" charset="0"/>
              </a:rPr>
              <a:t>variables</a:t>
            </a:r>
            <a:r>
              <a:rPr lang="it-IT" dirty="0">
                <a:latin typeface="Arial" pitchFamily="34" charset="0"/>
              </a:rPr>
              <a:t> </a:t>
            </a:r>
            <a:r>
              <a:rPr lang="it-IT" dirty="0" err="1">
                <a:latin typeface="Arial" pitchFamily="34" charset="0"/>
              </a:rPr>
              <a:t>values</a:t>
            </a:r>
            <a:r>
              <a:rPr lang="it-IT" dirty="0">
                <a:latin typeface="Arial" pitchFamily="34" charset="0"/>
              </a:rPr>
              <a:t> </a:t>
            </a:r>
            <a:r>
              <a:rPr lang="it-IT" dirty="0" err="1">
                <a:latin typeface="Arial" pitchFamily="34" charset="0"/>
              </a:rPr>
              <a:t>computed</a:t>
            </a:r>
            <a:r>
              <a:rPr lang="it-IT" dirty="0">
                <a:latin typeface="Arial" pitchFamily="34" charset="0"/>
              </a:rPr>
              <a:t> </a:t>
            </a:r>
            <a:r>
              <a:rPr lang="it-IT" dirty="0" err="1">
                <a:latin typeface="Arial" pitchFamily="34" charset="0"/>
              </a:rPr>
              <a:t>by</a:t>
            </a:r>
            <a:r>
              <a:rPr lang="it-IT" dirty="0">
                <a:latin typeface="Arial" pitchFamily="34" charset="0"/>
              </a:rPr>
              <a:t> VAL </a:t>
            </a:r>
            <a:r>
              <a:rPr lang="it-IT" dirty="0" err="1">
                <a:latin typeface="Arial" pitchFamily="34" charset="0"/>
              </a:rPr>
              <a:t>during</a:t>
            </a:r>
            <a:r>
              <a:rPr lang="it-IT" dirty="0">
                <a:latin typeface="Arial" pitchFamily="34" charset="0"/>
              </a:rPr>
              <a:t> the </a:t>
            </a:r>
            <a:r>
              <a:rPr lang="it-IT" dirty="0" err="1">
                <a:latin typeface="Arial" pitchFamily="34" charset="0"/>
              </a:rPr>
              <a:t>validation</a:t>
            </a:r>
            <a:r>
              <a:rPr lang="it-IT" dirty="0">
                <a:latin typeface="Arial" pitchFamily="34" charset="0"/>
              </a:rPr>
              <a:t> </a:t>
            </a:r>
            <a:r>
              <a:rPr lang="it-IT" dirty="0" err="1">
                <a:latin typeface="Arial" pitchFamily="34" charset="0"/>
              </a:rPr>
              <a:t>process</a:t>
            </a:r>
            <a:r>
              <a:rPr lang="it-IT" dirty="0">
                <a:latin typeface="Arial" pitchFamily="34" charset="0"/>
              </a:rPr>
              <a:t> </a:t>
            </a:r>
            <a:r>
              <a:rPr lang="it-IT" dirty="0" err="1">
                <a:latin typeface="Arial" pitchFamily="34" charset="0"/>
              </a:rPr>
              <a:t>with</a:t>
            </a:r>
            <a:r>
              <a:rPr lang="it-IT" dirty="0">
                <a:latin typeface="Arial" pitchFamily="34" charset="0"/>
              </a:rPr>
              <a:t> the </a:t>
            </a:r>
            <a:r>
              <a:rPr lang="it-IT" dirty="0" err="1">
                <a:latin typeface="Arial" pitchFamily="34" charset="0"/>
              </a:rPr>
              <a:t>values</a:t>
            </a:r>
            <a:r>
              <a:rPr lang="it-IT" dirty="0">
                <a:latin typeface="Arial" pitchFamily="34" charset="0"/>
              </a:rPr>
              <a:t> </a:t>
            </a:r>
            <a:r>
              <a:rPr lang="it-IT" dirty="0" err="1">
                <a:latin typeface="Arial" pitchFamily="34" charset="0"/>
              </a:rPr>
              <a:t>computed</a:t>
            </a:r>
            <a:r>
              <a:rPr lang="it-IT" dirty="0">
                <a:latin typeface="Arial" pitchFamily="34" charset="0"/>
              </a:rPr>
              <a:t> </a:t>
            </a:r>
            <a:r>
              <a:rPr lang="it-IT" dirty="0" err="1">
                <a:latin typeface="Arial" pitchFamily="34" charset="0"/>
              </a:rPr>
              <a:t>during</a:t>
            </a:r>
            <a:r>
              <a:rPr lang="it-IT" dirty="0">
                <a:latin typeface="Arial" pitchFamily="34" charset="0"/>
              </a:rPr>
              <a:t> the generation </a:t>
            </a:r>
            <a:r>
              <a:rPr lang="it-IT" dirty="0" err="1">
                <a:latin typeface="Arial" pitchFamily="34" charset="0"/>
              </a:rPr>
              <a:t>process</a:t>
            </a:r>
            <a:r>
              <a:rPr lang="it-IT" dirty="0">
                <a:latin typeface="Arial" pitchFamily="34" charset="0"/>
              </a:rPr>
              <a:t>.</a:t>
            </a:r>
          </a:p>
          <a:p>
            <a:endParaRPr lang="it-IT" dirty="0">
              <a:latin typeface="Arial" pitchFamily="34" charset="0"/>
            </a:endParaRPr>
          </a:p>
          <a:p>
            <a:r>
              <a:rPr lang="it-IT" dirty="0">
                <a:latin typeface="Arial" pitchFamily="34" charset="0"/>
              </a:rPr>
              <a:t>The </a:t>
            </a:r>
            <a:r>
              <a:rPr lang="it-IT" dirty="0" err="1">
                <a:latin typeface="Arial" pitchFamily="34" charset="0"/>
              </a:rPr>
              <a:t>table</a:t>
            </a:r>
            <a:r>
              <a:rPr lang="it-IT" dirty="0">
                <a:latin typeface="Arial" pitchFamily="34" charset="0"/>
              </a:rPr>
              <a:t> </a:t>
            </a:r>
            <a:r>
              <a:rPr lang="it-IT" dirty="0" err="1">
                <a:latin typeface="Arial" pitchFamily="34" charset="0"/>
              </a:rPr>
              <a:t>shows</a:t>
            </a:r>
            <a:r>
              <a:rPr lang="it-IT" dirty="0">
                <a:latin typeface="Arial" pitchFamily="34" charset="0"/>
              </a:rPr>
              <a:t> the </a:t>
            </a:r>
            <a:r>
              <a:rPr lang="it-IT" dirty="0" err="1">
                <a:latin typeface="Arial" pitchFamily="34" charset="0"/>
              </a:rPr>
              <a:t>normalized</a:t>
            </a:r>
            <a:r>
              <a:rPr lang="it-IT" dirty="0">
                <a:latin typeface="Arial" pitchFamily="34" charset="0"/>
              </a:rPr>
              <a:t> </a:t>
            </a:r>
            <a:r>
              <a:rPr lang="it-IT" dirty="0" err="1">
                <a:latin typeface="Arial" pitchFamily="34" charset="0"/>
              </a:rPr>
              <a:t>root</a:t>
            </a:r>
            <a:r>
              <a:rPr lang="it-IT" dirty="0">
                <a:latin typeface="Arial" pitchFamily="34" charset="0"/>
              </a:rPr>
              <a:t> </a:t>
            </a:r>
            <a:r>
              <a:rPr lang="it-IT" dirty="0" err="1">
                <a:latin typeface="Arial" pitchFamily="34" charset="0"/>
              </a:rPr>
              <a:t>mean</a:t>
            </a:r>
            <a:r>
              <a:rPr lang="it-IT" dirty="0">
                <a:latin typeface="Arial" pitchFamily="34" charset="0"/>
              </a:rPr>
              <a:t> </a:t>
            </a:r>
            <a:r>
              <a:rPr lang="it-IT" dirty="0" err="1">
                <a:latin typeface="Arial" pitchFamily="34" charset="0"/>
              </a:rPr>
              <a:t>square</a:t>
            </a:r>
            <a:r>
              <a:rPr lang="it-IT" dirty="0">
                <a:latin typeface="Arial" pitchFamily="34" charset="0"/>
              </a:rPr>
              <a:t> </a:t>
            </a:r>
            <a:r>
              <a:rPr lang="it-IT" dirty="0" err="1">
                <a:latin typeface="Arial" pitchFamily="34" charset="0"/>
              </a:rPr>
              <a:t>error</a:t>
            </a:r>
            <a:r>
              <a:rPr lang="it-IT" dirty="0">
                <a:latin typeface="Arial" pitchFamily="34" charset="0"/>
              </a:rPr>
              <a:t> </a:t>
            </a:r>
            <a:r>
              <a:rPr lang="it-IT" dirty="0" err="1">
                <a:latin typeface="Arial" pitchFamily="34" charset="0"/>
              </a:rPr>
              <a:t>for</a:t>
            </a:r>
            <a:r>
              <a:rPr lang="it-IT" dirty="0">
                <a:latin typeface="Arial" pitchFamily="34" charset="0"/>
              </a:rPr>
              <a:t> the </a:t>
            </a:r>
            <a:r>
              <a:rPr lang="it-IT" dirty="0" err="1">
                <a:latin typeface="Arial" pitchFamily="34" charset="0"/>
              </a:rPr>
              <a:t>nonlinear</a:t>
            </a:r>
            <a:r>
              <a:rPr lang="it-IT" dirty="0">
                <a:latin typeface="Arial" pitchFamily="34" charset="0"/>
              </a:rPr>
              <a:t> </a:t>
            </a:r>
            <a:r>
              <a:rPr lang="it-IT" dirty="0" err="1">
                <a:latin typeface="Arial" pitchFamily="34" charset="0"/>
              </a:rPr>
              <a:t>variables</a:t>
            </a:r>
            <a:r>
              <a:rPr lang="it-IT" dirty="0">
                <a:latin typeface="Arial" pitchFamily="34" charset="0"/>
              </a:rPr>
              <a:t> </a:t>
            </a:r>
            <a:r>
              <a:rPr lang="it-IT" dirty="0" err="1">
                <a:latin typeface="Arial" pitchFamily="34" charset="0"/>
              </a:rPr>
              <a:t>involved</a:t>
            </a:r>
            <a:r>
              <a:rPr lang="it-IT" dirty="0">
                <a:latin typeface="Arial" pitchFamily="34" charset="0"/>
              </a:rPr>
              <a:t> in the </a:t>
            </a:r>
            <a:r>
              <a:rPr lang="it-IT" dirty="0" err="1">
                <a:latin typeface="Arial" pitchFamily="34" charset="0"/>
              </a:rPr>
              <a:t>problem</a:t>
            </a:r>
            <a:r>
              <a:rPr lang="it-IT" dirty="0">
                <a:latin typeface="Arial" pitchFamily="34" charset="0"/>
              </a:rPr>
              <a:t>.</a:t>
            </a:r>
          </a:p>
          <a:p>
            <a:r>
              <a:rPr lang="it-IT" dirty="0">
                <a:latin typeface="Arial" pitchFamily="34" charset="0"/>
              </a:rPr>
              <a:t>Note </a:t>
            </a:r>
            <a:r>
              <a:rPr lang="it-IT" dirty="0" err="1">
                <a:latin typeface="Arial" pitchFamily="34" charset="0"/>
              </a:rPr>
              <a:t>that</a:t>
            </a:r>
            <a:r>
              <a:rPr lang="it-IT" dirty="0">
                <a:latin typeface="Arial" pitchFamily="34" charset="0"/>
              </a:rPr>
              <a:t>, the </a:t>
            </a:r>
            <a:r>
              <a:rPr lang="it-IT" dirty="0" err="1">
                <a:latin typeface="Arial" pitchFamily="34" charset="0"/>
              </a:rPr>
              <a:t>average</a:t>
            </a:r>
            <a:r>
              <a:rPr lang="it-IT" dirty="0">
                <a:latin typeface="Arial" pitchFamily="34" charset="0"/>
              </a:rPr>
              <a:t> </a:t>
            </a:r>
            <a:r>
              <a:rPr lang="it-IT" dirty="0" err="1">
                <a:latin typeface="Arial" pitchFamily="34" charset="0"/>
              </a:rPr>
              <a:t>values</a:t>
            </a:r>
            <a:r>
              <a:rPr lang="it-IT" dirty="0">
                <a:latin typeface="Arial" pitchFamily="34" charset="0"/>
              </a:rPr>
              <a:t> are </a:t>
            </a:r>
            <a:r>
              <a:rPr lang="it-IT" dirty="0" err="1">
                <a:latin typeface="Arial" pitchFamily="34" charset="0"/>
              </a:rPr>
              <a:t>small</a:t>
            </a:r>
            <a:r>
              <a:rPr lang="it-IT" dirty="0">
                <a:latin typeface="Arial" pitchFamily="34" charset="0"/>
              </a:rPr>
              <a:t>, so the </a:t>
            </a:r>
            <a:r>
              <a:rPr lang="it-IT" dirty="0" err="1">
                <a:latin typeface="Arial" pitchFamily="34" charset="0"/>
              </a:rPr>
              <a:t>chosen</a:t>
            </a:r>
            <a:r>
              <a:rPr lang="it-IT" dirty="0">
                <a:latin typeface="Arial" pitchFamily="34" charset="0"/>
              </a:rPr>
              <a:t> </a:t>
            </a:r>
            <a:r>
              <a:rPr lang="it-IT" dirty="0" err="1">
                <a:latin typeface="Arial" pitchFamily="34" charset="0"/>
              </a:rPr>
              <a:t>discretization</a:t>
            </a:r>
            <a:r>
              <a:rPr lang="it-IT" dirty="0">
                <a:latin typeface="Arial" pitchFamily="34" charset="0"/>
              </a:rPr>
              <a:t> </a:t>
            </a:r>
            <a:r>
              <a:rPr lang="it-IT" dirty="0" err="1">
                <a:latin typeface="Arial" pitchFamily="34" charset="0"/>
              </a:rPr>
              <a:t>is</a:t>
            </a:r>
            <a:r>
              <a:rPr lang="it-IT" dirty="0">
                <a:latin typeface="Arial" pitchFamily="34" charset="0"/>
              </a:rPr>
              <a:t> </a:t>
            </a:r>
            <a:r>
              <a:rPr lang="it-IT" dirty="0" err="1">
                <a:latin typeface="Arial" pitchFamily="34" charset="0"/>
              </a:rPr>
              <a:t>good</a:t>
            </a:r>
            <a:r>
              <a:rPr lang="it-IT" dirty="0">
                <a:latin typeface="Arial" pitchFamily="34" charset="0"/>
              </a:rPr>
              <a:t>.</a:t>
            </a:r>
          </a:p>
        </p:txBody>
      </p:sp>
      <p:sp>
        <p:nvSpPr>
          <p:cNvPr id="46084" name="Segnaposto numero diapositiva 3"/>
          <p:cNvSpPr>
            <a:spLocks noGrp="1"/>
          </p:cNvSpPr>
          <p:nvPr>
            <p:ph type="sldNum" sz="quarter" idx="5"/>
          </p:nvPr>
        </p:nvSpPr>
        <p:spPr>
          <a:noFill/>
        </p:spPr>
        <p:txBody>
          <a:bodyPr/>
          <a:lstStyle/>
          <a:p>
            <a:fld id="{AD77F818-28F2-4871-A242-8CE6178F0228}" type="slidenum">
              <a:rPr lang="it-IT" smtClean="0">
                <a:latin typeface="Arial" pitchFamily="34" charset="0"/>
              </a:rPr>
              <a:pPr/>
              <a:t>18</a:t>
            </a:fld>
            <a:endParaRPr lang="it-IT">
              <a:latin typeface="Arial" pitchFamily="34" charset="0"/>
            </a:endParaRPr>
          </a:p>
        </p:txBody>
      </p:sp>
    </p:spTree>
    <p:extLst>
      <p:ext uri="{BB962C8B-B14F-4D97-AF65-F5344CB8AC3E}">
        <p14:creationId xmlns:p14="http://schemas.microsoft.com/office/powerpoint/2010/main" val="1025476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gnaposto immagine diapositiva 1"/>
          <p:cNvSpPr>
            <a:spLocks noGrp="1" noRot="1" noChangeAspect="1" noTextEdit="1"/>
          </p:cNvSpPr>
          <p:nvPr>
            <p:ph type="sldImg"/>
          </p:nvPr>
        </p:nvSpPr>
        <p:spPr>
          <a:ln/>
        </p:spPr>
      </p:sp>
      <p:sp>
        <p:nvSpPr>
          <p:cNvPr id="44035" name="Segnaposto note 2"/>
          <p:cNvSpPr>
            <a:spLocks noGrp="1"/>
          </p:cNvSpPr>
          <p:nvPr>
            <p:ph type="body" idx="1"/>
          </p:nvPr>
        </p:nvSpPr>
        <p:spPr>
          <a:noFill/>
          <a:ln/>
        </p:spPr>
        <p:txBody>
          <a:bodyPr/>
          <a:lstStyle/>
          <a:p>
            <a:r>
              <a:rPr lang="en-US" dirty="0">
                <a:latin typeface="Arial" pitchFamily="34" charset="0"/>
              </a:rPr>
              <a:t>In the general theory of universal planning, the concept of start state is not present. However, the concept of reachable state implies such a start state. In </a:t>
            </a:r>
            <a:r>
              <a:rPr lang="en-US" dirty="0" err="1">
                <a:latin typeface="Arial" pitchFamily="34" charset="0"/>
              </a:rPr>
              <a:t>particolar</a:t>
            </a:r>
            <a:r>
              <a:rPr lang="en-US" dirty="0">
                <a:latin typeface="Arial" pitchFamily="34" charset="0"/>
              </a:rPr>
              <a:t>,</a:t>
            </a:r>
            <a:r>
              <a:rPr lang="en-US" baseline="0" dirty="0">
                <a:latin typeface="Arial" pitchFamily="34" charset="0"/>
              </a:rPr>
              <a:t> this is very important for model checking algorithms</a:t>
            </a:r>
            <a:r>
              <a:rPr lang="en-US" dirty="0">
                <a:latin typeface="Arial" pitchFamily="34" charset="0"/>
              </a:rPr>
              <a:t>. In other words, we need to start-up the universal planning with a set of start states, that we call start state cloud.</a:t>
            </a:r>
          </a:p>
          <a:p>
            <a:r>
              <a:rPr lang="en-US" dirty="0"/>
              <a:t>In this experiment, we generated the start state cloud by varying the initial battery charge and the daytime</a:t>
            </a:r>
            <a:r>
              <a:rPr lang="en-US" dirty="0">
                <a:latin typeface="Arial" pitchFamily="34" charset="0"/>
              </a:rPr>
              <a:t>. In fact, these variables define the environmental conditions.</a:t>
            </a:r>
          </a:p>
        </p:txBody>
      </p:sp>
      <p:sp>
        <p:nvSpPr>
          <p:cNvPr id="44036" name="Segnaposto numero diapositiva 3"/>
          <p:cNvSpPr>
            <a:spLocks noGrp="1"/>
          </p:cNvSpPr>
          <p:nvPr>
            <p:ph type="sldNum" sz="quarter" idx="5"/>
          </p:nvPr>
        </p:nvSpPr>
        <p:spPr>
          <a:noFill/>
        </p:spPr>
        <p:txBody>
          <a:bodyPr/>
          <a:lstStyle/>
          <a:p>
            <a:fld id="{5D531BAA-7D23-4D5E-A480-F75BC81B2DF0}" type="slidenum">
              <a:rPr lang="it-IT" smtClean="0">
                <a:latin typeface="Arial" pitchFamily="34" charset="0"/>
              </a:rPr>
              <a:pPr/>
              <a:t>3</a:t>
            </a:fld>
            <a:endParaRPr lang="it-IT">
              <a:latin typeface="Arial" pitchFamily="34" charset="0"/>
            </a:endParaRPr>
          </a:p>
        </p:txBody>
      </p:sp>
    </p:spTree>
    <p:extLst>
      <p:ext uri="{BB962C8B-B14F-4D97-AF65-F5344CB8AC3E}">
        <p14:creationId xmlns:p14="http://schemas.microsoft.com/office/powerpoint/2010/main" val="2891464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4</a:t>
            </a:fld>
            <a:endParaRPr lang="en-GB"/>
          </a:p>
        </p:txBody>
      </p:sp>
    </p:spTree>
    <p:extLst>
      <p:ext uri="{BB962C8B-B14F-4D97-AF65-F5344CB8AC3E}">
        <p14:creationId xmlns:p14="http://schemas.microsoft.com/office/powerpoint/2010/main" val="4056704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5</a:t>
            </a:fld>
            <a:endParaRPr lang="en-GB"/>
          </a:p>
        </p:txBody>
      </p:sp>
    </p:spTree>
    <p:extLst>
      <p:ext uri="{BB962C8B-B14F-4D97-AF65-F5344CB8AC3E}">
        <p14:creationId xmlns:p14="http://schemas.microsoft.com/office/powerpoint/2010/main" val="1186236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6</a:t>
            </a:fld>
            <a:endParaRPr lang="en-GB"/>
          </a:p>
        </p:txBody>
      </p:sp>
    </p:spTree>
    <p:extLst>
      <p:ext uri="{BB962C8B-B14F-4D97-AF65-F5344CB8AC3E}">
        <p14:creationId xmlns:p14="http://schemas.microsoft.com/office/powerpoint/2010/main" val="3261643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7</a:t>
            </a:fld>
            <a:endParaRPr lang="en-GB"/>
          </a:p>
        </p:txBody>
      </p:sp>
    </p:spTree>
    <p:extLst>
      <p:ext uri="{BB962C8B-B14F-4D97-AF65-F5344CB8AC3E}">
        <p14:creationId xmlns:p14="http://schemas.microsoft.com/office/powerpoint/2010/main" val="1999508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8</a:t>
            </a:fld>
            <a:endParaRPr lang="en-GB"/>
          </a:p>
        </p:txBody>
      </p:sp>
    </p:spTree>
    <p:extLst>
      <p:ext uri="{BB962C8B-B14F-4D97-AF65-F5344CB8AC3E}">
        <p14:creationId xmlns:p14="http://schemas.microsoft.com/office/powerpoint/2010/main" val="1234527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9</a:t>
            </a:fld>
            <a:endParaRPr lang="en-GB"/>
          </a:p>
        </p:txBody>
      </p:sp>
    </p:spTree>
    <p:extLst>
      <p:ext uri="{BB962C8B-B14F-4D97-AF65-F5344CB8AC3E}">
        <p14:creationId xmlns:p14="http://schemas.microsoft.com/office/powerpoint/2010/main" val="2051080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10</a:t>
            </a:fld>
            <a:endParaRPr lang="en-GB"/>
          </a:p>
        </p:txBody>
      </p:sp>
    </p:spTree>
    <p:extLst>
      <p:ext uri="{BB962C8B-B14F-4D97-AF65-F5344CB8AC3E}">
        <p14:creationId xmlns:p14="http://schemas.microsoft.com/office/powerpoint/2010/main" val="3981114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4CAA6CE-61D2-41C7-9D74-1715DAA05D8C}"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309C6B-4357-406E-BCA3-561153BD6443}" type="slidenum">
              <a:rPr lang="en-GB" smtClean="0"/>
              <a:t>‹#›</a:t>
            </a:fld>
            <a:endParaRPr lang="en-GB"/>
          </a:p>
        </p:txBody>
      </p:sp>
    </p:spTree>
    <p:extLst>
      <p:ext uri="{BB962C8B-B14F-4D97-AF65-F5344CB8AC3E}">
        <p14:creationId xmlns:p14="http://schemas.microsoft.com/office/powerpoint/2010/main" val="2657660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CAA6CE-61D2-41C7-9D74-1715DAA05D8C}"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309C6B-4357-406E-BCA3-561153BD6443}" type="slidenum">
              <a:rPr lang="en-GB" smtClean="0"/>
              <a:t>‹#›</a:t>
            </a:fld>
            <a:endParaRPr lang="en-GB"/>
          </a:p>
        </p:txBody>
      </p:sp>
    </p:spTree>
    <p:extLst>
      <p:ext uri="{BB962C8B-B14F-4D97-AF65-F5344CB8AC3E}">
        <p14:creationId xmlns:p14="http://schemas.microsoft.com/office/powerpoint/2010/main" val="1731019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CAA6CE-61D2-41C7-9D74-1715DAA05D8C}"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309C6B-4357-406E-BCA3-561153BD6443}" type="slidenum">
              <a:rPr lang="en-GB" smtClean="0"/>
              <a:t>‹#›</a:t>
            </a:fld>
            <a:endParaRPr lang="en-GB"/>
          </a:p>
        </p:txBody>
      </p:sp>
    </p:spTree>
    <p:extLst>
      <p:ext uri="{BB962C8B-B14F-4D97-AF65-F5344CB8AC3E}">
        <p14:creationId xmlns:p14="http://schemas.microsoft.com/office/powerpoint/2010/main" val="3832341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3C44358-7BA9-4CC5-BAAE-DA9FEDA97C51}" type="datetimeFigureOut">
              <a:rPr lang="en-GB" smtClean="0">
                <a:solidFill>
                  <a:prstClr val="black">
                    <a:tint val="75000"/>
                  </a:prstClr>
                </a:solidFill>
              </a:rPr>
              <a:pPr/>
              <a:t>15/10/2020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9942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3C44358-7BA9-4CC5-BAAE-DA9FEDA97C51}" type="datetimeFigureOut">
              <a:rPr lang="en-GB" smtClean="0">
                <a:solidFill>
                  <a:prstClr val="black">
                    <a:tint val="75000"/>
                  </a:prstClr>
                </a:solidFill>
              </a:rPr>
              <a:pPr/>
              <a:t>15/10/2020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86899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44358-7BA9-4CC5-BAAE-DA9FEDA97C51}" type="datetimeFigureOut">
              <a:rPr lang="en-GB" smtClean="0">
                <a:solidFill>
                  <a:prstClr val="black">
                    <a:tint val="75000"/>
                  </a:prstClr>
                </a:solidFill>
              </a:rPr>
              <a:pPr/>
              <a:t>15/10/2020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9775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3C44358-7BA9-4CC5-BAAE-DA9FEDA97C51}" type="datetimeFigureOut">
              <a:rPr lang="en-GB" smtClean="0">
                <a:solidFill>
                  <a:prstClr val="black">
                    <a:tint val="75000"/>
                  </a:prstClr>
                </a:solidFill>
              </a:rPr>
              <a:pPr/>
              <a:t>15/10/2020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84921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3C44358-7BA9-4CC5-BAAE-DA9FEDA97C51}" type="datetimeFigureOut">
              <a:rPr lang="en-GB" smtClean="0">
                <a:solidFill>
                  <a:prstClr val="black">
                    <a:tint val="75000"/>
                  </a:prstClr>
                </a:solidFill>
              </a:rPr>
              <a:pPr/>
              <a:t>15/10/2020</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42135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3C44358-7BA9-4CC5-BAAE-DA9FEDA97C51}" type="datetimeFigureOut">
              <a:rPr lang="en-GB" smtClean="0">
                <a:solidFill>
                  <a:prstClr val="black">
                    <a:tint val="75000"/>
                  </a:prstClr>
                </a:solidFill>
              </a:rPr>
              <a:pPr/>
              <a:t>15/10/2020</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736370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44358-7BA9-4CC5-BAAE-DA9FEDA97C51}" type="datetimeFigureOut">
              <a:rPr lang="en-GB" smtClean="0">
                <a:solidFill>
                  <a:prstClr val="black">
                    <a:tint val="75000"/>
                  </a:prstClr>
                </a:solidFill>
              </a:rPr>
              <a:pPr/>
              <a:t>15/10/2020</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86212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44358-7BA9-4CC5-BAAE-DA9FEDA97C51}" type="datetimeFigureOut">
              <a:rPr lang="en-GB" smtClean="0">
                <a:solidFill>
                  <a:prstClr val="black">
                    <a:tint val="75000"/>
                  </a:prstClr>
                </a:solidFill>
              </a:rPr>
              <a:pPr/>
              <a:t>15/10/2020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4235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CAA6CE-61D2-41C7-9D74-1715DAA05D8C}"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309C6B-4357-406E-BCA3-561153BD6443}" type="slidenum">
              <a:rPr lang="en-GB" smtClean="0"/>
              <a:t>‹#›</a:t>
            </a:fld>
            <a:endParaRPr lang="en-GB"/>
          </a:p>
        </p:txBody>
      </p:sp>
    </p:spTree>
    <p:extLst>
      <p:ext uri="{BB962C8B-B14F-4D97-AF65-F5344CB8AC3E}">
        <p14:creationId xmlns:p14="http://schemas.microsoft.com/office/powerpoint/2010/main" val="40504742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44358-7BA9-4CC5-BAAE-DA9FEDA97C51}" type="datetimeFigureOut">
              <a:rPr lang="en-GB" smtClean="0">
                <a:solidFill>
                  <a:prstClr val="black">
                    <a:tint val="75000"/>
                  </a:prstClr>
                </a:solidFill>
              </a:rPr>
              <a:pPr/>
              <a:t>15/10/2020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516883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3C44358-7BA9-4CC5-BAAE-DA9FEDA97C51}" type="datetimeFigureOut">
              <a:rPr lang="en-GB" smtClean="0">
                <a:solidFill>
                  <a:prstClr val="black">
                    <a:tint val="75000"/>
                  </a:prstClr>
                </a:solidFill>
              </a:rPr>
              <a:pPr/>
              <a:t>15/10/2020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724560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3C44358-7BA9-4CC5-BAAE-DA9FEDA97C51}" type="datetimeFigureOut">
              <a:rPr lang="en-GB" smtClean="0">
                <a:solidFill>
                  <a:prstClr val="black">
                    <a:tint val="75000"/>
                  </a:prstClr>
                </a:solidFill>
              </a:rPr>
              <a:pPr/>
              <a:t>15/10/2020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65545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CAA6CE-61D2-41C7-9D74-1715DAA05D8C}"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309C6B-4357-406E-BCA3-561153BD6443}" type="slidenum">
              <a:rPr lang="en-GB" smtClean="0"/>
              <a:t>‹#›</a:t>
            </a:fld>
            <a:endParaRPr lang="en-GB"/>
          </a:p>
        </p:txBody>
      </p:sp>
    </p:spTree>
    <p:extLst>
      <p:ext uri="{BB962C8B-B14F-4D97-AF65-F5344CB8AC3E}">
        <p14:creationId xmlns:p14="http://schemas.microsoft.com/office/powerpoint/2010/main" val="424594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4CAA6CE-61D2-41C7-9D74-1715DAA05D8C}" type="datetimeFigureOut">
              <a:rPr lang="en-GB" smtClean="0"/>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309C6B-4357-406E-BCA3-561153BD6443}" type="slidenum">
              <a:rPr lang="en-GB" smtClean="0"/>
              <a:t>‹#›</a:t>
            </a:fld>
            <a:endParaRPr lang="en-GB"/>
          </a:p>
        </p:txBody>
      </p:sp>
    </p:spTree>
    <p:extLst>
      <p:ext uri="{BB962C8B-B14F-4D97-AF65-F5344CB8AC3E}">
        <p14:creationId xmlns:p14="http://schemas.microsoft.com/office/powerpoint/2010/main" val="1583048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4CAA6CE-61D2-41C7-9D74-1715DAA05D8C}" type="datetimeFigureOut">
              <a:rPr lang="en-GB" smtClean="0"/>
              <a:t>15/10/2020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4309C6B-4357-406E-BCA3-561153BD6443}" type="slidenum">
              <a:rPr lang="en-GB" smtClean="0"/>
              <a:t>‹#›</a:t>
            </a:fld>
            <a:endParaRPr lang="en-GB"/>
          </a:p>
        </p:txBody>
      </p:sp>
    </p:spTree>
    <p:extLst>
      <p:ext uri="{BB962C8B-B14F-4D97-AF65-F5344CB8AC3E}">
        <p14:creationId xmlns:p14="http://schemas.microsoft.com/office/powerpoint/2010/main" val="3499826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4CAA6CE-61D2-41C7-9D74-1715DAA05D8C}" type="datetimeFigureOut">
              <a:rPr lang="en-GB" smtClean="0"/>
              <a:t>15/10/2020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309C6B-4357-406E-BCA3-561153BD6443}" type="slidenum">
              <a:rPr lang="en-GB" smtClean="0"/>
              <a:t>‹#›</a:t>
            </a:fld>
            <a:endParaRPr lang="en-GB"/>
          </a:p>
        </p:txBody>
      </p:sp>
    </p:spTree>
    <p:extLst>
      <p:ext uri="{BB962C8B-B14F-4D97-AF65-F5344CB8AC3E}">
        <p14:creationId xmlns:p14="http://schemas.microsoft.com/office/powerpoint/2010/main" val="251569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CAA6CE-61D2-41C7-9D74-1715DAA05D8C}" type="datetimeFigureOut">
              <a:rPr lang="en-GB" smtClean="0"/>
              <a:t>15/10/2020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4309C6B-4357-406E-BCA3-561153BD6443}" type="slidenum">
              <a:rPr lang="en-GB" smtClean="0"/>
              <a:t>‹#›</a:t>
            </a:fld>
            <a:endParaRPr lang="en-GB"/>
          </a:p>
        </p:txBody>
      </p:sp>
    </p:spTree>
    <p:extLst>
      <p:ext uri="{BB962C8B-B14F-4D97-AF65-F5344CB8AC3E}">
        <p14:creationId xmlns:p14="http://schemas.microsoft.com/office/powerpoint/2010/main" val="4002808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CAA6CE-61D2-41C7-9D74-1715DAA05D8C}" type="datetimeFigureOut">
              <a:rPr lang="en-GB" smtClean="0"/>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309C6B-4357-406E-BCA3-561153BD6443}" type="slidenum">
              <a:rPr lang="en-GB" smtClean="0"/>
              <a:t>‹#›</a:t>
            </a:fld>
            <a:endParaRPr lang="en-GB"/>
          </a:p>
        </p:txBody>
      </p:sp>
    </p:spTree>
    <p:extLst>
      <p:ext uri="{BB962C8B-B14F-4D97-AF65-F5344CB8AC3E}">
        <p14:creationId xmlns:p14="http://schemas.microsoft.com/office/powerpoint/2010/main" val="225754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CAA6CE-61D2-41C7-9D74-1715DAA05D8C}" type="datetimeFigureOut">
              <a:rPr lang="en-GB" smtClean="0"/>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309C6B-4357-406E-BCA3-561153BD6443}" type="slidenum">
              <a:rPr lang="en-GB" smtClean="0"/>
              <a:t>‹#›</a:t>
            </a:fld>
            <a:endParaRPr lang="en-GB"/>
          </a:p>
        </p:txBody>
      </p:sp>
    </p:spTree>
    <p:extLst>
      <p:ext uri="{BB962C8B-B14F-4D97-AF65-F5344CB8AC3E}">
        <p14:creationId xmlns:p14="http://schemas.microsoft.com/office/powerpoint/2010/main" val="220284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AA6CE-61D2-41C7-9D74-1715DAA05D8C}" type="datetimeFigureOut">
              <a:rPr lang="en-GB" smtClean="0"/>
              <a:t>15/10/2020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09C6B-4357-406E-BCA3-561153BD6443}" type="slidenum">
              <a:rPr lang="en-GB" smtClean="0"/>
              <a:t>‹#›</a:t>
            </a:fld>
            <a:endParaRPr lang="en-GB"/>
          </a:p>
        </p:txBody>
      </p:sp>
    </p:spTree>
    <p:extLst>
      <p:ext uri="{BB962C8B-B14F-4D97-AF65-F5344CB8AC3E}">
        <p14:creationId xmlns:p14="http://schemas.microsoft.com/office/powerpoint/2010/main" val="1264096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44358-7BA9-4CC5-BAAE-DA9FEDA97C51}" type="datetimeFigureOut">
              <a:rPr lang="en-GB" smtClean="0">
                <a:solidFill>
                  <a:prstClr val="black">
                    <a:tint val="75000"/>
                  </a:prstClr>
                </a:solidFill>
              </a:rPr>
              <a:pPr/>
              <a:t>15/10/2020</a:t>
            </a:fld>
            <a:endParaRPr lang="en-GB">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687896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notesSlide" Target="../notesSlides/notesSlide2.xml"/><Relationship Id="rId10" Type="http://schemas.openxmlformats.org/officeDocument/2006/relationships/image" Target="../media/image5.png"/><Relationship Id="rId4" Type="http://schemas.openxmlformats.org/officeDocument/2006/relationships/slideLayout" Target="../slideLayouts/slideLayout18.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3665" y="1663137"/>
            <a:ext cx="9144000" cy="2387600"/>
          </a:xfrm>
        </p:spPr>
        <p:txBody>
          <a:bodyPr/>
          <a:lstStyle/>
          <a:p>
            <a:r>
              <a:rPr lang="en-GB" dirty="0" smtClean="0"/>
              <a:t>PDDL+ Planning: Example 2 Planetary Lander</a:t>
            </a:r>
            <a:endParaRPr lang="en-GB" dirty="0"/>
          </a:p>
        </p:txBody>
      </p:sp>
    </p:spTree>
    <p:extLst>
      <p:ext uri="{BB962C8B-B14F-4D97-AF65-F5344CB8AC3E}">
        <p14:creationId xmlns:p14="http://schemas.microsoft.com/office/powerpoint/2010/main" val="3834153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Processes allow an easy modelling of concurrency and interactions...</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GB" dirty="0"/>
          </a:p>
        </p:txBody>
      </p:sp>
      <p:sp>
        <p:nvSpPr>
          <p:cNvPr id="4" name="TextBox 3"/>
          <p:cNvSpPr txBox="1"/>
          <p:nvPr/>
        </p:nvSpPr>
        <p:spPr>
          <a:xfrm>
            <a:off x="1881158" y="1285861"/>
            <a:ext cx="5143536" cy="2031325"/>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charging</a:t>
            </a:r>
            <a:endParaRPr lang="it-IT" b="1" dirty="0">
              <a:solidFill>
                <a:schemeClr val="tx2"/>
              </a:solidFill>
            </a:endParaRPr>
          </a:p>
          <a:p>
            <a:r>
              <a:rPr lang="it-IT" b="1" dirty="0">
                <a:solidFill>
                  <a:schemeClr val="tx2"/>
                </a:solidFill>
              </a:rPr>
              <a:t>:</a:t>
            </a:r>
            <a:r>
              <a:rPr lang="it-IT" b="1" dirty="0" err="1">
                <a:solidFill>
                  <a:schemeClr val="tx2"/>
                </a:solidFill>
              </a:rPr>
              <a:t>parameters</a:t>
            </a:r>
            <a:r>
              <a:rPr lang="it-IT" b="1" dirty="0">
                <a:solidFill>
                  <a:schemeClr val="tx2"/>
                </a:solidFill>
              </a:rPr>
              <a:t> ()</a:t>
            </a:r>
          </a:p>
          <a:p>
            <a:r>
              <a:rPr lang="en-GB" b="1" dirty="0">
                <a:solidFill>
                  <a:schemeClr val="tx2"/>
                </a:solidFill>
              </a:rPr>
              <a:t>:precondition (and (day) </a:t>
            </a:r>
          </a:p>
          <a:p>
            <a:r>
              <a:rPr lang="en-GB" b="1" dirty="0">
                <a:solidFill>
                  <a:schemeClr val="tx2"/>
                </a:solidFill>
              </a:rPr>
              <a:t>	          (&lt; (demand) (supply)))</a:t>
            </a:r>
          </a:p>
          <a:p>
            <a:r>
              <a:rPr lang="en-GB" b="1" dirty="0">
                <a:solidFill>
                  <a:schemeClr val="tx2"/>
                </a:solidFill>
              </a:rPr>
              <a:t>:effect (and (increase (soc) </a:t>
            </a:r>
          </a:p>
          <a:p>
            <a:r>
              <a:rPr lang="en-GB" b="1" dirty="0">
                <a:solidFill>
                  <a:schemeClr val="tx2"/>
                </a:solidFill>
              </a:rPr>
              <a:t>       (* #t (* (beta) (- (supply) (demand))</a:t>
            </a:r>
            <a:r>
              <a:rPr lang="it-IT" b="1" dirty="0">
                <a:solidFill>
                  <a:schemeClr val="tx2"/>
                </a:solidFill>
              </a:rPr>
              <a:t>)</a:t>
            </a:r>
          </a:p>
          <a:p>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9" name="TextBox 3"/>
          <p:cNvSpPr txBox="1"/>
          <p:nvPr/>
        </p:nvSpPr>
        <p:spPr>
          <a:xfrm>
            <a:off x="5810248" y="3571876"/>
            <a:ext cx="5143536" cy="1754326"/>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night_operations</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precondition</a:t>
            </a:r>
            <a:r>
              <a:rPr lang="it-IT" b="1" dirty="0">
                <a:solidFill>
                  <a:schemeClr val="tx2"/>
                </a:solidFill>
              </a:rPr>
              <a:t> (</a:t>
            </a:r>
            <a:r>
              <a:rPr lang="it-IT" b="1" dirty="0" err="1">
                <a:solidFill>
                  <a:schemeClr val="tx2"/>
                </a:solidFill>
              </a:rPr>
              <a:t>not</a:t>
            </a:r>
            <a:r>
              <a:rPr lang="it-IT" b="1" dirty="0">
                <a:solidFill>
                  <a:schemeClr val="tx2"/>
                </a:solidFill>
              </a:rPr>
              <a:t> (</a:t>
            </a:r>
            <a:r>
              <a:rPr lang="it-IT" b="1" dirty="0" err="1">
                <a:solidFill>
                  <a:schemeClr val="tx2"/>
                </a:solidFill>
              </a:rPr>
              <a:t>day</a:t>
            </a:r>
            <a:r>
              <a:rPr lang="it-IT" b="1" dirty="0">
                <a:solidFill>
                  <a:schemeClr val="tx2"/>
                </a:solidFill>
              </a:rPr>
              <a:t>))</a:t>
            </a:r>
          </a:p>
          <a:p>
            <a:r>
              <a:rPr lang="en-GB" b="1" dirty="0">
                <a:solidFill>
                  <a:schemeClr val="tx2"/>
                </a:solidFill>
              </a:rPr>
              <a:t> :effect (and </a:t>
            </a:r>
            <a:r>
              <a:rPr lang="it-IT" b="1" dirty="0">
                <a:solidFill>
                  <a:schemeClr val="tx2"/>
                </a:solidFill>
              </a:rPr>
              <a:t>(</a:t>
            </a:r>
            <a:r>
              <a:rPr lang="it-IT" b="1" dirty="0" err="1">
                <a:solidFill>
                  <a:schemeClr val="tx2"/>
                </a:solidFill>
              </a:rPr>
              <a:t>decrease</a:t>
            </a:r>
            <a:r>
              <a:rPr lang="it-IT" b="1" dirty="0">
                <a:solidFill>
                  <a:schemeClr val="tx2"/>
                </a:solidFill>
              </a:rPr>
              <a:t> (</a:t>
            </a:r>
            <a:r>
              <a:rPr lang="it-IT" b="1" dirty="0" err="1">
                <a:solidFill>
                  <a:schemeClr val="tx2"/>
                </a:solidFill>
              </a:rPr>
              <a:t>soc</a:t>
            </a:r>
            <a:r>
              <a:rPr lang="it-IT" b="1" dirty="0">
                <a:solidFill>
                  <a:schemeClr val="tx2"/>
                </a:solidFill>
              </a:rPr>
              <a:t>) (* </a:t>
            </a:r>
            <a:r>
              <a:rPr lang="it-IT" b="1" dirty="0" err="1">
                <a:solidFill>
                  <a:schemeClr val="tx2"/>
                </a:solidFill>
              </a:rPr>
              <a:t>#t</a:t>
            </a:r>
            <a:r>
              <a:rPr lang="it-IT" b="1" dirty="0">
                <a:solidFill>
                  <a:schemeClr val="tx2"/>
                </a:solidFill>
              </a:rPr>
              <a:t> (</a:t>
            </a:r>
            <a:r>
              <a:rPr lang="it-IT" b="1" dirty="0" err="1">
                <a:solidFill>
                  <a:schemeClr val="tx2"/>
                </a:solidFill>
              </a:rPr>
              <a:t>heater_rate</a:t>
            </a:r>
            <a:r>
              <a:rPr lang="it-IT" b="1" dirty="0">
                <a:solidFill>
                  <a:schemeClr val="tx2"/>
                </a:solidFill>
              </a:rPr>
              <a:t>))) 	     </a:t>
            </a:r>
            <a:r>
              <a:rPr lang="en-GB" b="1" dirty="0">
                <a:solidFill>
                  <a:schemeClr val="tx2"/>
                </a:solidFill>
              </a:rPr>
              <a:t>(increase (daytime) (* #t 1))</a:t>
            </a:r>
            <a:r>
              <a:rPr lang="it-IT" b="1" dirty="0">
                <a:solidFill>
                  <a:schemeClr val="tx2"/>
                </a:solidFill>
              </a:rPr>
              <a:t>)</a:t>
            </a:r>
          </a:p>
          <a:p>
            <a:r>
              <a:rPr lang="it-IT" b="1" dirty="0">
                <a:solidFill>
                  <a:schemeClr val="tx2"/>
                </a:solidFill>
              </a:rPr>
              <a:t>)</a:t>
            </a:r>
          </a:p>
        </p:txBody>
      </p:sp>
      <p:sp>
        <p:nvSpPr>
          <p:cNvPr id="7" name="TextBox 3"/>
          <p:cNvSpPr txBox="1"/>
          <p:nvPr/>
        </p:nvSpPr>
        <p:spPr>
          <a:xfrm>
            <a:off x="1881158" y="3593822"/>
            <a:ext cx="5143536" cy="2031325"/>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generating</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precondition</a:t>
            </a:r>
            <a:r>
              <a:rPr lang="it-IT" b="1" dirty="0">
                <a:solidFill>
                  <a:schemeClr val="tx2"/>
                </a:solidFill>
              </a:rPr>
              <a:t> (</a:t>
            </a:r>
            <a:r>
              <a:rPr lang="it-IT" b="1" dirty="0" err="1">
                <a:solidFill>
                  <a:schemeClr val="tx2"/>
                </a:solidFill>
              </a:rPr>
              <a:t>day</a:t>
            </a:r>
            <a:r>
              <a:rPr lang="it-IT" b="1" dirty="0">
                <a:solidFill>
                  <a:schemeClr val="tx2"/>
                </a:solidFill>
              </a:rPr>
              <a:t>)</a:t>
            </a:r>
          </a:p>
          <a:p>
            <a:r>
              <a:rPr lang="it-IT" b="1" dirty="0">
                <a:solidFill>
                  <a:schemeClr val="tx2"/>
                </a:solidFill>
              </a:rPr>
              <a:t> :</a:t>
            </a:r>
            <a:r>
              <a:rPr lang="it-IT" b="1" dirty="0" err="1">
                <a:solidFill>
                  <a:schemeClr val="tx2"/>
                </a:solidFill>
              </a:rPr>
              <a:t>effect</a:t>
            </a:r>
            <a:r>
              <a:rPr lang="it-IT" b="1" dirty="0">
                <a:solidFill>
                  <a:schemeClr val="tx2"/>
                </a:solidFill>
              </a:rPr>
              <a:t> (and (</a:t>
            </a:r>
            <a:r>
              <a:rPr lang="it-IT" b="1" dirty="0" err="1">
                <a:solidFill>
                  <a:schemeClr val="tx2"/>
                </a:solidFill>
              </a:rPr>
              <a:t>increase</a:t>
            </a:r>
            <a:r>
              <a:rPr lang="it-IT" b="1" dirty="0">
                <a:solidFill>
                  <a:schemeClr val="tx2"/>
                </a:solidFill>
              </a:rPr>
              <a:t> (</a:t>
            </a:r>
            <a:r>
              <a:rPr lang="it-IT" b="1" dirty="0" err="1">
                <a:solidFill>
                  <a:schemeClr val="tx2"/>
                </a:solidFill>
              </a:rPr>
              <a:t>supply</a:t>
            </a:r>
            <a:r>
              <a:rPr lang="it-IT" b="1" dirty="0">
                <a:solidFill>
                  <a:schemeClr val="tx2"/>
                </a:solidFill>
              </a:rPr>
              <a:t>)</a:t>
            </a:r>
          </a:p>
          <a:p>
            <a:r>
              <a:rPr lang="it-IT" b="1" dirty="0">
                <a:solidFill>
                  <a:schemeClr val="tx2"/>
                </a:solidFill>
              </a:rPr>
              <a:t> (* #t (* (solar_const) (daytime))))</a:t>
            </a:r>
          </a:p>
          <a:p>
            <a:r>
              <a:rPr lang="it-IT" b="1" dirty="0">
                <a:solidFill>
                  <a:schemeClr val="tx2"/>
                </a:solidFill>
              </a:rPr>
              <a:t>      (</a:t>
            </a:r>
            <a:r>
              <a:rPr lang="it-IT" b="1" dirty="0" err="1">
                <a:solidFill>
                  <a:schemeClr val="tx2"/>
                </a:solidFill>
              </a:rPr>
              <a:t>increase</a:t>
            </a:r>
            <a:r>
              <a:rPr lang="it-IT" b="1" dirty="0">
                <a:solidFill>
                  <a:schemeClr val="tx2"/>
                </a:solidFill>
              </a:rPr>
              <a:t> (daytime) (* </a:t>
            </a:r>
            <a:r>
              <a:rPr lang="it-IT" b="1" dirty="0" err="1">
                <a:solidFill>
                  <a:schemeClr val="tx2"/>
                </a:solidFill>
              </a:rPr>
              <a:t>#t</a:t>
            </a:r>
            <a:r>
              <a:rPr lang="it-IT" b="1" dirty="0">
                <a:solidFill>
                  <a:schemeClr val="tx2"/>
                </a:solidFill>
              </a:rPr>
              <a:t> 1)))</a:t>
            </a:r>
          </a:p>
          <a:p>
            <a:r>
              <a:rPr lang="it-IT" b="1" dirty="0">
                <a:solidFill>
                  <a:schemeClr val="tx2"/>
                </a:solidFill>
              </a:rPr>
              <a:t>)</a:t>
            </a:r>
            <a:endParaRPr lang="en-GB"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324776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Processes allow an easy modelling of concurrency and interactions...</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GB" dirty="0"/>
          </a:p>
        </p:txBody>
      </p:sp>
      <p:sp>
        <p:nvSpPr>
          <p:cNvPr id="4" name="TextBox 3"/>
          <p:cNvSpPr txBox="1"/>
          <p:nvPr/>
        </p:nvSpPr>
        <p:spPr>
          <a:xfrm>
            <a:off x="1881158" y="1285861"/>
            <a:ext cx="5143536" cy="2031325"/>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charging</a:t>
            </a:r>
            <a:endParaRPr lang="it-IT" b="1" dirty="0">
              <a:solidFill>
                <a:schemeClr val="tx2"/>
              </a:solidFill>
            </a:endParaRPr>
          </a:p>
          <a:p>
            <a:r>
              <a:rPr lang="it-IT" b="1" dirty="0">
                <a:solidFill>
                  <a:schemeClr val="tx2"/>
                </a:solidFill>
              </a:rPr>
              <a:t>:</a:t>
            </a:r>
            <a:r>
              <a:rPr lang="it-IT" b="1" dirty="0" err="1">
                <a:solidFill>
                  <a:schemeClr val="tx2"/>
                </a:solidFill>
              </a:rPr>
              <a:t>parameters</a:t>
            </a:r>
            <a:r>
              <a:rPr lang="it-IT" b="1" dirty="0">
                <a:solidFill>
                  <a:schemeClr val="tx2"/>
                </a:solidFill>
              </a:rPr>
              <a:t> ()</a:t>
            </a:r>
          </a:p>
          <a:p>
            <a:r>
              <a:rPr lang="en-GB" b="1" dirty="0">
                <a:solidFill>
                  <a:schemeClr val="tx2"/>
                </a:solidFill>
              </a:rPr>
              <a:t>:precondition (and (day) </a:t>
            </a:r>
          </a:p>
          <a:p>
            <a:r>
              <a:rPr lang="en-GB" b="1" dirty="0">
                <a:solidFill>
                  <a:schemeClr val="tx2"/>
                </a:solidFill>
              </a:rPr>
              <a:t>	          (&lt; (demand) (supply)))</a:t>
            </a:r>
          </a:p>
          <a:p>
            <a:r>
              <a:rPr lang="en-GB" b="1" dirty="0">
                <a:solidFill>
                  <a:schemeClr val="tx2"/>
                </a:solidFill>
              </a:rPr>
              <a:t>:effect (and (increase (soc) </a:t>
            </a:r>
          </a:p>
          <a:p>
            <a:r>
              <a:rPr lang="en-GB" b="1" dirty="0">
                <a:solidFill>
                  <a:schemeClr val="tx2"/>
                </a:solidFill>
              </a:rPr>
              <a:t>       (* #t (* (beta) (- (supply) (demand))</a:t>
            </a:r>
            <a:r>
              <a:rPr lang="it-IT" b="1" dirty="0">
                <a:solidFill>
                  <a:schemeClr val="tx2"/>
                </a:solidFill>
              </a:rPr>
              <a:t>)</a:t>
            </a:r>
          </a:p>
          <a:p>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6" name="TextBox 3"/>
          <p:cNvSpPr txBox="1"/>
          <p:nvPr/>
        </p:nvSpPr>
        <p:spPr>
          <a:xfrm>
            <a:off x="5735960" y="1286785"/>
            <a:ext cx="550072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discharging</a:t>
            </a:r>
            <a:endParaRPr lang="it-IT" b="1" dirty="0">
              <a:solidFill>
                <a:schemeClr val="tx2"/>
              </a:solidFill>
            </a:endParaRPr>
          </a:p>
          <a:p>
            <a:r>
              <a:rPr lang="it-IT" b="1" dirty="0">
                <a:solidFill>
                  <a:schemeClr val="tx2"/>
                </a:solidFill>
              </a:rPr>
              <a:t>:</a:t>
            </a:r>
            <a:r>
              <a:rPr lang="it-IT" b="1" dirty="0" err="1">
                <a:solidFill>
                  <a:schemeClr val="tx2"/>
                </a:solidFill>
              </a:rPr>
              <a:t>parameters</a:t>
            </a:r>
            <a:r>
              <a:rPr lang="it-IT" b="1" dirty="0">
                <a:solidFill>
                  <a:schemeClr val="tx2"/>
                </a:solidFill>
              </a:rPr>
              <a:t> ()</a:t>
            </a:r>
          </a:p>
          <a:p>
            <a:r>
              <a:rPr lang="it-IT" b="1" dirty="0">
                <a:solidFill>
                  <a:schemeClr val="tx2"/>
                </a:solidFill>
              </a:rPr>
              <a:t>:</a:t>
            </a:r>
            <a:r>
              <a:rPr lang="it-IT" b="1" dirty="0" err="1">
                <a:solidFill>
                  <a:schemeClr val="tx2"/>
                </a:solidFill>
              </a:rPr>
              <a:t>precondition</a:t>
            </a:r>
            <a:r>
              <a:rPr lang="it-IT" b="1" dirty="0">
                <a:solidFill>
                  <a:schemeClr val="tx2"/>
                </a:solidFill>
              </a:rPr>
              <a:t> (&gt; (</a:t>
            </a:r>
            <a:r>
              <a:rPr lang="it-IT" b="1" dirty="0" err="1">
                <a:solidFill>
                  <a:schemeClr val="tx2"/>
                </a:solidFill>
              </a:rPr>
              <a:t>demand</a:t>
            </a:r>
            <a:r>
              <a:rPr lang="it-IT" b="1" dirty="0">
                <a:solidFill>
                  <a:schemeClr val="tx2"/>
                </a:solidFill>
              </a:rPr>
              <a:t>) (</a:t>
            </a:r>
            <a:r>
              <a:rPr lang="it-IT" b="1" dirty="0" err="1">
                <a:solidFill>
                  <a:schemeClr val="tx2"/>
                </a:solidFill>
              </a:rPr>
              <a:t>supply</a:t>
            </a:r>
            <a:r>
              <a:rPr lang="it-IT" b="1" dirty="0">
                <a:solidFill>
                  <a:schemeClr val="tx2"/>
                </a:solidFill>
              </a:rPr>
              <a:t>))</a:t>
            </a:r>
          </a:p>
          <a:p>
            <a:r>
              <a:rPr lang="en-GB" b="1" dirty="0">
                <a:solidFill>
                  <a:schemeClr val="tx2"/>
                </a:solidFill>
              </a:rPr>
              <a:t>:effect (decrease (</a:t>
            </a:r>
            <a:r>
              <a:rPr lang="en-GB" b="1" dirty="0" err="1">
                <a:solidFill>
                  <a:schemeClr val="tx2"/>
                </a:solidFill>
              </a:rPr>
              <a:t>soc</a:t>
            </a:r>
            <a:r>
              <a:rPr lang="en-GB" b="1" dirty="0">
                <a:solidFill>
                  <a:schemeClr val="tx2"/>
                </a:solidFill>
              </a:rPr>
              <a:t>) (* #t (- (demand) (supply))))</a:t>
            </a:r>
          </a:p>
          <a:p>
            <a:r>
              <a:rPr lang="it-IT" b="1" dirty="0">
                <a:solidFill>
                  <a:schemeClr val="tx2"/>
                </a:solidFill>
              </a:rPr>
              <a:t>)</a:t>
            </a:r>
          </a:p>
        </p:txBody>
      </p:sp>
      <p:sp>
        <p:nvSpPr>
          <p:cNvPr id="9" name="TextBox 3"/>
          <p:cNvSpPr txBox="1"/>
          <p:nvPr/>
        </p:nvSpPr>
        <p:spPr>
          <a:xfrm>
            <a:off x="5810248" y="3571876"/>
            <a:ext cx="5143536" cy="1754326"/>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night_operations</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precondition</a:t>
            </a:r>
            <a:r>
              <a:rPr lang="it-IT" b="1" dirty="0">
                <a:solidFill>
                  <a:schemeClr val="tx2"/>
                </a:solidFill>
              </a:rPr>
              <a:t> (</a:t>
            </a:r>
            <a:r>
              <a:rPr lang="it-IT" b="1" dirty="0" err="1">
                <a:solidFill>
                  <a:schemeClr val="tx2"/>
                </a:solidFill>
              </a:rPr>
              <a:t>not</a:t>
            </a:r>
            <a:r>
              <a:rPr lang="it-IT" b="1" dirty="0">
                <a:solidFill>
                  <a:schemeClr val="tx2"/>
                </a:solidFill>
              </a:rPr>
              <a:t> (</a:t>
            </a:r>
            <a:r>
              <a:rPr lang="it-IT" b="1" dirty="0" err="1">
                <a:solidFill>
                  <a:schemeClr val="tx2"/>
                </a:solidFill>
              </a:rPr>
              <a:t>day</a:t>
            </a:r>
            <a:r>
              <a:rPr lang="it-IT" b="1" dirty="0">
                <a:solidFill>
                  <a:schemeClr val="tx2"/>
                </a:solidFill>
              </a:rPr>
              <a:t>))</a:t>
            </a:r>
          </a:p>
          <a:p>
            <a:r>
              <a:rPr lang="en-GB" b="1" dirty="0">
                <a:solidFill>
                  <a:schemeClr val="tx2"/>
                </a:solidFill>
              </a:rPr>
              <a:t> :effect (and </a:t>
            </a:r>
            <a:r>
              <a:rPr lang="it-IT" b="1" dirty="0">
                <a:solidFill>
                  <a:schemeClr val="tx2"/>
                </a:solidFill>
              </a:rPr>
              <a:t>(</a:t>
            </a:r>
            <a:r>
              <a:rPr lang="it-IT" b="1" dirty="0" err="1">
                <a:solidFill>
                  <a:schemeClr val="tx2"/>
                </a:solidFill>
              </a:rPr>
              <a:t>decrease</a:t>
            </a:r>
            <a:r>
              <a:rPr lang="it-IT" b="1" dirty="0">
                <a:solidFill>
                  <a:schemeClr val="tx2"/>
                </a:solidFill>
              </a:rPr>
              <a:t> (</a:t>
            </a:r>
            <a:r>
              <a:rPr lang="it-IT" b="1" dirty="0" err="1">
                <a:solidFill>
                  <a:schemeClr val="tx2"/>
                </a:solidFill>
              </a:rPr>
              <a:t>soc</a:t>
            </a:r>
            <a:r>
              <a:rPr lang="it-IT" b="1" dirty="0">
                <a:solidFill>
                  <a:schemeClr val="tx2"/>
                </a:solidFill>
              </a:rPr>
              <a:t>) (* </a:t>
            </a:r>
            <a:r>
              <a:rPr lang="it-IT" b="1" dirty="0" err="1">
                <a:solidFill>
                  <a:schemeClr val="tx2"/>
                </a:solidFill>
              </a:rPr>
              <a:t>#t</a:t>
            </a:r>
            <a:r>
              <a:rPr lang="it-IT" b="1" dirty="0">
                <a:solidFill>
                  <a:schemeClr val="tx2"/>
                </a:solidFill>
              </a:rPr>
              <a:t> (</a:t>
            </a:r>
            <a:r>
              <a:rPr lang="it-IT" b="1" dirty="0" err="1">
                <a:solidFill>
                  <a:schemeClr val="tx2"/>
                </a:solidFill>
              </a:rPr>
              <a:t>heater_rate</a:t>
            </a:r>
            <a:r>
              <a:rPr lang="it-IT" b="1" dirty="0">
                <a:solidFill>
                  <a:schemeClr val="tx2"/>
                </a:solidFill>
              </a:rPr>
              <a:t>))) 	     </a:t>
            </a:r>
            <a:r>
              <a:rPr lang="en-GB" b="1" dirty="0">
                <a:solidFill>
                  <a:schemeClr val="tx2"/>
                </a:solidFill>
              </a:rPr>
              <a:t>(increase (daytime) (* #t 1))</a:t>
            </a:r>
            <a:r>
              <a:rPr lang="it-IT" b="1" dirty="0">
                <a:solidFill>
                  <a:schemeClr val="tx2"/>
                </a:solidFill>
              </a:rPr>
              <a:t>)</a:t>
            </a:r>
          </a:p>
          <a:p>
            <a:r>
              <a:rPr lang="it-IT" b="1" dirty="0">
                <a:solidFill>
                  <a:schemeClr val="tx2"/>
                </a:solidFill>
              </a:rPr>
              <a:t>)</a:t>
            </a:r>
          </a:p>
        </p:txBody>
      </p:sp>
      <p:sp>
        <p:nvSpPr>
          <p:cNvPr id="8" name="TextBox 3"/>
          <p:cNvSpPr txBox="1"/>
          <p:nvPr/>
        </p:nvSpPr>
        <p:spPr>
          <a:xfrm>
            <a:off x="1881158" y="3593822"/>
            <a:ext cx="5143536" cy="2031325"/>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generating</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precondition</a:t>
            </a:r>
            <a:r>
              <a:rPr lang="it-IT" b="1" dirty="0">
                <a:solidFill>
                  <a:schemeClr val="tx2"/>
                </a:solidFill>
              </a:rPr>
              <a:t> (</a:t>
            </a:r>
            <a:r>
              <a:rPr lang="it-IT" b="1" dirty="0" err="1">
                <a:solidFill>
                  <a:schemeClr val="tx2"/>
                </a:solidFill>
              </a:rPr>
              <a:t>day</a:t>
            </a:r>
            <a:r>
              <a:rPr lang="it-IT" b="1" dirty="0">
                <a:solidFill>
                  <a:schemeClr val="tx2"/>
                </a:solidFill>
              </a:rPr>
              <a:t>)</a:t>
            </a:r>
          </a:p>
          <a:p>
            <a:r>
              <a:rPr lang="it-IT" b="1" dirty="0">
                <a:solidFill>
                  <a:schemeClr val="tx2"/>
                </a:solidFill>
              </a:rPr>
              <a:t> :</a:t>
            </a:r>
            <a:r>
              <a:rPr lang="it-IT" b="1" dirty="0" err="1">
                <a:solidFill>
                  <a:schemeClr val="tx2"/>
                </a:solidFill>
              </a:rPr>
              <a:t>effect</a:t>
            </a:r>
            <a:r>
              <a:rPr lang="it-IT" b="1" dirty="0">
                <a:solidFill>
                  <a:schemeClr val="tx2"/>
                </a:solidFill>
              </a:rPr>
              <a:t> (and (</a:t>
            </a:r>
            <a:r>
              <a:rPr lang="it-IT" b="1" dirty="0" err="1">
                <a:solidFill>
                  <a:schemeClr val="tx2"/>
                </a:solidFill>
              </a:rPr>
              <a:t>increase</a:t>
            </a:r>
            <a:r>
              <a:rPr lang="it-IT" b="1" dirty="0">
                <a:solidFill>
                  <a:schemeClr val="tx2"/>
                </a:solidFill>
              </a:rPr>
              <a:t> (</a:t>
            </a:r>
            <a:r>
              <a:rPr lang="it-IT" b="1" dirty="0" err="1">
                <a:solidFill>
                  <a:schemeClr val="tx2"/>
                </a:solidFill>
              </a:rPr>
              <a:t>supply</a:t>
            </a:r>
            <a:r>
              <a:rPr lang="it-IT" b="1" dirty="0">
                <a:solidFill>
                  <a:schemeClr val="tx2"/>
                </a:solidFill>
              </a:rPr>
              <a:t>)</a:t>
            </a:r>
          </a:p>
          <a:p>
            <a:r>
              <a:rPr lang="it-IT" b="1" dirty="0">
                <a:solidFill>
                  <a:schemeClr val="tx2"/>
                </a:solidFill>
              </a:rPr>
              <a:t> (* #t (* (solar_const) (daytime))))</a:t>
            </a:r>
          </a:p>
          <a:p>
            <a:r>
              <a:rPr lang="it-IT" b="1" dirty="0">
                <a:solidFill>
                  <a:schemeClr val="tx2"/>
                </a:solidFill>
              </a:rPr>
              <a:t>      (</a:t>
            </a:r>
            <a:r>
              <a:rPr lang="it-IT" b="1" dirty="0" err="1">
                <a:solidFill>
                  <a:schemeClr val="tx2"/>
                </a:solidFill>
              </a:rPr>
              <a:t>increase</a:t>
            </a:r>
            <a:r>
              <a:rPr lang="it-IT" b="1" dirty="0">
                <a:solidFill>
                  <a:schemeClr val="tx2"/>
                </a:solidFill>
              </a:rPr>
              <a:t> (daytime) (* </a:t>
            </a:r>
            <a:r>
              <a:rPr lang="it-IT" b="1" dirty="0" err="1">
                <a:solidFill>
                  <a:schemeClr val="tx2"/>
                </a:solidFill>
              </a:rPr>
              <a:t>#t</a:t>
            </a:r>
            <a:r>
              <a:rPr lang="it-IT" b="1" dirty="0">
                <a:solidFill>
                  <a:schemeClr val="tx2"/>
                </a:solidFill>
              </a:rPr>
              <a:t> 1)))</a:t>
            </a:r>
          </a:p>
          <a:p>
            <a:r>
              <a:rPr lang="it-IT" b="1" dirty="0">
                <a:solidFill>
                  <a:schemeClr val="tx2"/>
                </a:solidFill>
              </a:rPr>
              <a:t>)</a:t>
            </a:r>
            <a:endParaRPr lang="en-GB"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1491304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srcRect/>
          <a:stretch>
            <a:fillRect/>
          </a:stretch>
        </p:blipFill>
        <p:spPr bwMode="auto">
          <a:xfrm>
            <a:off x="2666976" y="784386"/>
            <a:ext cx="6786610" cy="5940262"/>
          </a:xfrm>
          <a:prstGeom prst="rect">
            <a:avLst/>
          </a:prstGeom>
          <a:noFill/>
          <a:ln w="9525">
            <a:noFill/>
            <a:miter lim="800000"/>
            <a:headEnd/>
            <a:tailEnd/>
          </a:ln>
          <a:effectLst/>
        </p:spPr>
      </p:pic>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10" name="Segnaposto contenuto 9"/>
          <p:cNvSpPr>
            <a:spLocks noGrp="1"/>
          </p:cNvSpPr>
          <p:nvPr>
            <p:ph idx="1"/>
          </p:nvPr>
        </p:nvSpPr>
        <p:spPr/>
        <p:txBody>
          <a:bodyPr/>
          <a:lstStyle/>
          <a:p>
            <a:endParaRPr lang="en-GB"/>
          </a:p>
        </p:txBody>
      </p:sp>
    </p:spTree>
    <p:extLst>
      <p:ext uri="{BB962C8B-B14F-4D97-AF65-F5344CB8AC3E}">
        <p14:creationId xmlns:p14="http://schemas.microsoft.com/office/powerpoint/2010/main" val="3485597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And now let’s see what the planner can choose to do...</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GB" dirty="0"/>
          </a:p>
        </p:txBody>
      </p:sp>
      <p:sp>
        <p:nvSpPr>
          <p:cNvPr id="8" name="TextBox 3"/>
          <p:cNvSpPr txBox="1"/>
          <p:nvPr/>
        </p:nvSpPr>
        <p:spPr>
          <a:xfrm>
            <a:off x="1523968" y="1348545"/>
            <a:ext cx="9001188" cy="2308324"/>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durative-action</a:t>
            </a:r>
            <a:r>
              <a:rPr lang="it-IT" b="1" dirty="0">
                <a:solidFill>
                  <a:schemeClr val="tx2"/>
                </a:solidFill>
              </a:rPr>
              <a:t> </a:t>
            </a:r>
            <a:r>
              <a:rPr lang="it-IT" b="1" dirty="0" err="1">
                <a:solidFill>
                  <a:schemeClr val="tx2"/>
                </a:solidFill>
              </a:rPr>
              <a:t>fullPrepare</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duration</a:t>
            </a:r>
            <a:r>
              <a:rPr lang="it-IT" b="1" dirty="0">
                <a:solidFill>
                  <a:schemeClr val="tx2"/>
                </a:solidFill>
              </a:rPr>
              <a:t> (= ?</a:t>
            </a:r>
            <a:r>
              <a:rPr lang="it-IT" b="1" dirty="0" err="1">
                <a:solidFill>
                  <a:schemeClr val="tx2"/>
                </a:solidFill>
              </a:rPr>
              <a:t>duration</a:t>
            </a:r>
            <a:r>
              <a:rPr lang="it-IT" b="1" dirty="0">
                <a:solidFill>
                  <a:schemeClr val="tx2"/>
                </a:solidFill>
              </a:rPr>
              <a:t> </a:t>
            </a:r>
            <a:r>
              <a:rPr lang="it-IT" b="1" dirty="0" err="1">
                <a:solidFill>
                  <a:schemeClr val="tx2"/>
                </a:solidFill>
              </a:rPr>
              <a:t>fullprepare_durtime</a:t>
            </a:r>
            <a:r>
              <a:rPr lang="it-IT" b="1" dirty="0">
                <a:solidFill>
                  <a:schemeClr val="tx2"/>
                </a:solidFill>
              </a:rPr>
              <a:t>)</a:t>
            </a:r>
          </a:p>
          <a:p>
            <a:r>
              <a:rPr lang="en-GB" b="1" dirty="0">
                <a:solidFill>
                  <a:schemeClr val="tx2"/>
                </a:solidFill>
              </a:rPr>
              <a:t> :condition (and </a:t>
            </a:r>
            <a:r>
              <a:rPr lang="en-US" b="1" dirty="0">
                <a:solidFill>
                  <a:schemeClr val="tx2"/>
                </a:solidFill>
              </a:rPr>
              <a:t>(at start (available unit))</a:t>
            </a:r>
            <a:endParaRPr lang="en-GB" b="1" dirty="0">
              <a:solidFill>
                <a:schemeClr val="tx2"/>
              </a:solidFill>
            </a:endParaRPr>
          </a:p>
          <a:p>
            <a:r>
              <a:rPr lang="en-GB" b="1" dirty="0">
                <a:solidFill>
                  <a:schemeClr val="tx2"/>
                </a:solidFill>
              </a:rPr>
              <a:t>	            (over all (&gt; (soc) (</a:t>
            </a:r>
            <a:r>
              <a:rPr lang="en-GB" b="1" dirty="0" err="1">
                <a:solidFill>
                  <a:schemeClr val="tx2"/>
                </a:solidFill>
              </a:rPr>
              <a:t>safelevel</a:t>
            </a:r>
            <a:r>
              <a:rPr lang="en-GB" b="1" dirty="0">
                <a:solidFill>
                  <a:schemeClr val="tx2"/>
                </a:solidFill>
              </a:rPr>
              <a:t>)))</a:t>
            </a:r>
            <a:r>
              <a:rPr lang="en-US" b="1" dirty="0">
                <a:solidFill>
                  <a:schemeClr val="tx2"/>
                </a:solidFill>
              </a:rPr>
              <a:t>)</a:t>
            </a:r>
            <a:endParaRPr lang="en-GB" b="1" dirty="0">
              <a:solidFill>
                <a:schemeClr val="tx2"/>
              </a:solidFill>
            </a:endParaRPr>
          </a:p>
          <a:p>
            <a:r>
              <a:rPr lang="en-GB" b="1" dirty="0">
                <a:solidFill>
                  <a:schemeClr val="tx2"/>
                </a:solidFill>
              </a:rPr>
              <a:t> :effect (and (at start (not (available unit))) </a:t>
            </a:r>
            <a:r>
              <a:rPr lang="en-US" b="1" dirty="0">
                <a:solidFill>
                  <a:schemeClr val="tx2"/>
                </a:solidFill>
              </a:rPr>
              <a:t>(at end (available unit))</a:t>
            </a:r>
            <a:r>
              <a:rPr lang="en-GB" b="1" dirty="0">
                <a:solidFill>
                  <a:schemeClr val="tx2"/>
                </a:solidFill>
              </a:rPr>
              <a:t> </a:t>
            </a:r>
          </a:p>
          <a:p>
            <a:r>
              <a:rPr lang="en-GB" b="1" dirty="0">
                <a:solidFill>
                  <a:schemeClr val="tx2"/>
                </a:solidFill>
              </a:rPr>
              <a:t>	     (at start (increase (demand) (</a:t>
            </a:r>
            <a:r>
              <a:rPr lang="en-GB" b="1" dirty="0" err="1">
                <a:solidFill>
                  <a:schemeClr val="tx2"/>
                </a:solidFill>
              </a:rPr>
              <a:t>A_rate</a:t>
            </a:r>
            <a:r>
              <a:rPr lang="en-GB" b="1" dirty="0">
                <a:solidFill>
                  <a:schemeClr val="tx2"/>
                </a:solidFill>
              </a:rPr>
              <a:t>))) (at end (decrease (demand) (</a:t>
            </a:r>
            <a:r>
              <a:rPr lang="en-GB" b="1" dirty="0" err="1">
                <a:solidFill>
                  <a:schemeClr val="tx2"/>
                </a:solidFill>
              </a:rPr>
              <a:t>A_rate</a:t>
            </a:r>
            <a:r>
              <a:rPr lang="en-GB" b="1" dirty="0">
                <a:solidFill>
                  <a:schemeClr val="tx2"/>
                </a:solidFill>
              </a:rPr>
              <a:t>)))</a:t>
            </a:r>
          </a:p>
          <a:p>
            <a:r>
              <a:rPr lang="en-US" b="1" dirty="0">
                <a:solidFill>
                  <a:schemeClr val="tx2"/>
                </a:solidFill>
              </a:rPr>
              <a:t>	 </a:t>
            </a:r>
            <a:r>
              <a:rPr lang="it-IT" b="1" dirty="0">
                <a:solidFill>
                  <a:srgbClr val="00B050"/>
                </a:solidFill>
              </a:rPr>
              <a:t>    (at end (readyForObs1)) </a:t>
            </a:r>
            <a:r>
              <a:rPr lang="it-IT" b="1" dirty="0">
                <a:solidFill>
                  <a:srgbClr val="00B0F0"/>
                </a:solidFill>
              </a:rPr>
              <a:t>(at end (readyForObs2))</a:t>
            </a:r>
            <a:r>
              <a:rPr lang="it-IT" b="1" dirty="0">
                <a:solidFill>
                  <a:schemeClr val="tx2"/>
                </a:solidFill>
              </a:rPr>
              <a:t>)) </a:t>
            </a:r>
            <a:endParaRPr lang="en-GB"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2058145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
          <p:cNvSpPr txBox="1"/>
          <p:nvPr/>
        </p:nvSpPr>
        <p:spPr>
          <a:xfrm>
            <a:off x="1523968" y="1348545"/>
            <a:ext cx="9001188" cy="2308324"/>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durative-action</a:t>
            </a:r>
            <a:r>
              <a:rPr lang="it-IT" b="1" dirty="0">
                <a:solidFill>
                  <a:schemeClr val="tx2"/>
                </a:solidFill>
              </a:rPr>
              <a:t> </a:t>
            </a:r>
            <a:r>
              <a:rPr lang="it-IT" b="1" dirty="0" err="1">
                <a:solidFill>
                  <a:schemeClr val="tx2"/>
                </a:solidFill>
              </a:rPr>
              <a:t>fullPrepare</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duration</a:t>
            </a:r>
            <a:r>
              <a:rPr lang="it-IT" b="1" dirty="0">
                <a:solidFill>
                  <a:schemeClr val="tx2"/>
                </a:solidFill>
              </a:rPr>
              <a:t> (= ?</a:t>
            </a:r>
            <a:r>
              <a:rPr lang="it-IT" b="1" dirty="0" err="1">
                <a:solidFill>
                  <a:schemeClr val="tx2"/>
                </a:solidFill>
              </a:rPr>
              <a:t>duration</a:t>
            </a:r>
            <a:r>
              <a:rPr lang="it-IT" b="1" dirty="0">
                <a:solidFill>
                  <a:schemeClr val="tx2"/>
                </a:solidFill>
              </a:rPr>
              <a:t> </a:t>
            </a:r>
            <a:r>
              <a:rPr lang="it-IT" b="1" dirty="0" err="1">
                <a:solidFill>
                  <a:schemeClr val="tx2"/>
                </a:solidFill>
              </a:rPr>
              <a:t>fullprepare_durtime</a:t>
            </a:r>
            <a:r>
              <a:rPr lang="it-IT" b="1" dirty="0">
                <a:solidFill>
                  <a:schemeClr val="tx2"/>
                </a:solidFill>
              </a:rPr>
              <a:t>)</a:t>
            </a:r>
          </a:p>
          <a:p>
            <a:r>
              <a:rPr lang="en-GB" b="1" dirty="0">
                <a:solidFill>
                  <a:schemeClr val="tx2"/>
                </a:solidFill>
              </a:rPr>
              <a:t> :condition (and </a:t>
            </a:r>
            <a:r>
              <a:rPr lang="en-US" b="1" dirty="0">
                <a:solidFill>
                  <a:schemeClr val="tx2"/>
                </a:solidFill>
              </a:rPr>
              <a:t>(at start (available unit))</a:t>
            </a:r>
            <a:endParaRPr lang="en-GB" b="1" dirty="0">
              <a:solidFill>
                <a:schemeClr val="tx2"/>
              </a:solidFill>
            </a:endParaRPr>
          </a:p>
          <a:p>
            <a:r>
              <a:rPr lang="en-GB" b="1" dirty="0">
                <a:solidFill>
                  <a:schemeClr val="tx2"/>
                </a:solidFill>
              </a:rPr>
              <a:t>	            (over all (&gt; (soc) (</a:t>
            </a:r>
            <a:r>
              <a:rPr lang="en-GB" b="1" dirty="0" err="1">
                <a:solidFill>
                  <a:schemeClr val="tx2"/>
                </a:solidFill>
              </a:rPr>
              <a:t>safelevel</a:t>
            </a:r>
            <a:r>
              <a:rPr lang="en-GB" b="1" dirty="0">
                <a:solidFill>
                  <a:schemeClr val="tx2"/>
                </a:solidFill>
              </a:rPr>
              <a:t>)))</a:t>
            </a:r>
            <a:r>
              <a:rPr lang="en-US" b="1" dirty="0">
                <a:solidFill>
                  <a:schemeClr val="tx2"/>
                </a:solidFill>
              </a:rPr>
              <a:t>)</a:t>
            </a:r>
            <a:endParaRPr lang="en-GB" b="1" dirty="0">
              <a:solidFill>
                <a:schemeClr val="tx2"/>
              </a:solidFill>
            </a:endParaRPr>
          </a:p>
          <a:p>
            <a:r>
              <a:rPr lang="en-GB" b="1" dirty="0">
                <a:solidFill>
                  <a:schemeClr val="tx2"/>
                </a:solidFill>
              </a:rPr>
              <a:t> :effect (and (at start (not (available unit))) </a:t>
            </a:r>
            <a:r>
              <a:rPr lang="en-US" b="1" dirty="0">
                <a:solidFill>
                  <a:schemeClr val="tx2"/>
                </a:solidFill>
              </a:rPr>
              <a:t>(at end (available unit))</a:t>
            </a:r>
            <a:r>
              <a:rPr lang="en-GB" b="1" dirty="0">
                <a:solidFill>
                  <a:schemeClr val="tx2"/>
                </a:solidFill>
              </a:rPr>
              <a:t> </a:t>
            </a:r>
          </a:p>
          <a:p>
            <a:r>
              <a:rPr lang="en-GB" b="1" dirty="0">
                <a:solidFill>
                  <a:schemeClr val="tx2"/>
                </a:solidFill>
              </a:rPr>
              <a:t>	     (at start (increase (demand) (</a:t>
            </a:r>
            <a:r>
              <a:rPr lang="en-GB" b="1" dirty="0" err="1">
                <a:solidFill>
                  <a:schemeClr val="tx2"/>
                </a:solidFill>
              </a:rPr>
              <a:t>A_rate</a:t>
            </a:r>
            <a:r>
              <a:rPr lang="en-GB" b="1" dirty="0">
                <a:solidFill>
                  <a:schemeClr val="tx2"/>
                </a:solidFill>
              </a:rPr>
              <a:t>))) (at end (decrease (demand) (</a:t>
            </a:r>
            <a:r>
              <a:rPr lang="en-GB" b="1" dirty="0" err="1">
                <a:solidFill>
                  <a:schemeClr val="tx2"/>
                </a:solidFill>
              </a:rPr>
              <a:t>A_rate</a:t>
            </a:r>
            <a:r>
              <a:rPr lang="en-GB" b="1" dirty="0">
                <a:solidFill>
                  <a:schemeClr val="tx2"/>
                </a:solidFill>
              </a:rPr>
              <a:t>)))</a:t>
            </a:r>
          </a:p>
          <a:p>
            <a:r>
              <a:rPr lang="en-US" b="1" dirty="0">
                <a:solidFill>
                  <a:schemeClr val="tx2"/>
                </a:solidFill>
              </a:rPr>
              <a:t>	 </a:t>
            </a:r>
            <a:r>
              <a:rPr lang="it-IT" b="1" dirty="0">
                <a:solidFill>
                  <a:srgbClr val="00B050"/>
                </a:solidFill>
              </a:rPr>
              <a:t>    (at end (readyForObs1)) </a:t>
            </a:r>
            <a:r>
              <a:rPr lang="it-IT" b="1" dirty="0">
                <a:solidFill>
                  <a:srgbClr val="00B0F0"/>
                </a:solidFill>
              </a:rPr>
              <a:t>(at end (readyForObs2))</a:t>
            </a:r>
            <a:r>
              <a:rPr lang="it-IT" b="1" dirty="0">
                <a:solidFill>
                  <a:schemeClr val="tx2"/>
                </a:solidFill>
              </a:rPr>
              <a:t>)) </a:t>
            </a:r>
            <a:endParaRPr lang="en-GB" b="1" dirty="0">
              <a:solidFill>
                <a:schemeClr val="tx2"/>
              </a:solidFill>
              <a:latin typeface="Courier New" pitchFamily="49" charset="0"/>
              <a:cs typeface="Courier New" pitchFamily="49" charset="0"/>
            </a:endParaRPr>
          </a:p>
        </p:txBody>
      </p:sp>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And now let’s see what the planner can choose to do...</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GB" dirty="0"/>
          </a:p>
        </p:txBody>
      </p:sp>
      <p:sp>
        <p:nvSpPr>
          <p:cNvPr id="5" name="TextBox 3"/>
          <p:cNvSpPr txBox="1"/>
          <p:nvPr/>
        </p:nvSpPr>
        <p:spPr>
          <a:xfrm>
            <a:off x="1523968" y="3924264"/>
            <a:ext cx="4714908" cy="2862322"/>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durative-action</a:t>
            </a:r>
            <a:r>
              <a:rPr lang="it-IT" b="1" dirty="0">
                <a:solidFill>
                  <a:schemeClr val="tx2"/>
                </a:solidFill>
              </a:rPr>
              <a:t> prepareObs1</a:t>
            </a: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duration</a:t>
            </a:r>
            <a:r>
              <a:rPr lang="it-IT" b="1" dirty="0">
                <a:solidFill>
                  <a:schemeClr val="tx2"/>
                </a:solidFill>
              </a:rPr>
              <a:t> (= ?</a:t>
            </a:r>
            <a:r>
              <a:rPr lang="it-IT" b="1" dirty="0" err="1">
                <a:solidFill>
                  <a:schemeClr val="tx2"/>
                </a:solidFill>
              </a:rPr>
              <a:t>duration</a:t>
            </a:r>
            <a:r>
              <a:rPr lang="it-IT" b="1" dirty="0">
                <a:solidFill>
                  <a:schemeClr val="tx2"/>
                </a:solidFill>
              </a:rPr>
              <a:t> (prepobs1_durtime))</a:t>
            </a:r>
          </a:p>
          <a:p>
            <a:r>
              <a:rPr lang="en-GB" b="1" dirty="0">
                <a:solidFill>
                  <a:schemeClr val="tx2"/>
                </a:solidFill>
              </a:rPr>
              <a:t> :condition (and </a:t>
            </a:r>
            <a:r>
              <a:rPr lang="en-US" b="1" dirty="0">
                <a:solidFill>
                  <a:schemeClr val="tx2"/>
                </a:solidFill>
              </a:rPr>
              <a:t>(at start (available unit))</a:t>
            </a:r>
            <a:endParaRPr lang="en-GB" b="1" dirty="0">
              <a:solidFill>
                <a:schemeClr val="tx2"/>
              </a:solidFill>
            </a:endParaRPr>
          </a:p>
          <a:p>
            <a:r>
              <a:rPr lang="en-GB" b="1" dirty="0">
                <a:solidFill>
                  <a:schemeClr val="tx2"/>
                </a:solidFill>
              </a:rPr>
              <a:t> 	   (over all (&gt; (soc) (</a:t>
            </a:r>
            <a:r>
              <a:rPr lang="en-GB" b="1" dirty="0" err="1">
                <a:solidFill>
                  <a:schemeClr val="tx2"/>
                </a:solidFill>
              </a:rPr>
              <a:t>safelevel</a:t>
            </a:r>
            <a:r>
              <a:rPr lang="en-GB" b="1" dirty="0">
                <a:solidFill>
                  <a:schemeClr val="tx2"/>
                </a:solidFill>
              </a:rPr>
              <a:t>)))</a:t>
            </a:r>
            <a:r>
              <a:rPr lang="en-US" b="1" dirty="0">
                <a:solidFill>
                  <a:schemeClr val="tx2"/>
                </a:solidFill>
              </a:rPr>
              <a:t>)</a:t>
            </a:r>
            <a:endParaRPr lang="en-GB" b="1" dirty="0">
              <a:solidFill>
                <a:schemeClr val="tx2"/>
              </a:solidFill>
            </a:endParaRPr>
          </a:p>
          <a:p>
            <a:r>
              <a:rPr lang="en-GB" b="1" dirty="0">
                <a:solidFill>
                  <a:schemeClr val="tx2"/>
                </a:solidFill>
              </a:rPr>
              <a:t> :effect (and (at start (not (available unit)))</a:t>
            </a:r>
          </a:p>
          <a:p>
            <a:r>
              <a:rPr lang="en-GB" b="1" dirty="0">
                <a:solidFill>
                  <a:schemeClr val="tx2"/>
                </a:solidFill>
              </a:rPr>
              <a:t>                       (at end (available unit))</a:t>
            </a:r>
          </a:p>
          <a:p>
            <a:r>
              <a:rPr lang="en-GB" b="1" dirty="0">
                <a:solidFill>
                  <a:schemeClr val="tx2"/>
                </a:solidFill>
              </a:rPr>
              <a:t> 	(at start (increase (demand) (</a:t>
            </a:r>
            <a:r>
              <a:rPr lang="en-GB" b="1" dirty="0" err="1">
                <a:solidFill>
                  <a:schemeClr val="tx2"/>
                </a:solidFill>
              </a:rPr>
              <a:t>B_rate</a:t>
            </a:r>
            <a:r>
              <a:rPr lang="en-GB" b="1" dirty="0">
                <a:solidFill>
                  <a:schemeClr val="tx2"/>
                </a:solidFill>
              </a:rPr>
              <a:t>)))</a:t>
            </a:r>
          </a:p>
          <a:p>
            <a:r>
              <a:rPr lang="en-GB" b="1" dirty="0">
                <a:solidFill>
                  <a:schemeClr val="tx2"/>
                </a:solidFill>
              </a:rPr>
              <a:t>                 (at end (decrease (demand) (</a:t>
            </a:r>
            <a:r>
              <a:rPr lang="en-GB" b="1" dirty="0" err="1">
                <a:solidFill>
                  <a:schemeClr val="tx2"/>
                </a:solidFill>
              </a:rPr>
              <a:t>B_rate</a:t>
            </a:r>
            <a:r>
              <a:rPr lang="en-GB" b="1" dirty="0">
                <a:solidFill>
                  <a:schemeClr val="tx2"/>
                </a:solidFill>
              </a:rPr>
              <a:t>)))</a:t>
            </a:r>
          </a:p>
          <a:p>
            <a:r>
              <a:rPr lang="it-IT" b="1" dirty="0">
                <a:solidFill>
                  <a:schemeClr val="tx2"/>
                </a:solidFill>
              </a:rPr>
              <a:t>                </a:t>
            </a:r>
            <a:r>
              <a:rPr lang="it-IT" b="1" dirty="0">
                <a:solidFill>
                  <a:srgbClr val="00B050"/>
                </a:solidFill>
              </a:rPr>
              <a:t> (at end (readyForObs1))</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8" name="Rettangolo 7"/>
          <p:cNvSpPr/>
          <p:nvPr/>
        </p:nvSpPr>
        <p:spPr>
          <a:xfrm>
            <a:off x="6738942" y="1714488"/>
            <a:ext cx="3973332" cy="707886"/>
          </a:xfrm>
          <a:prstGeom prst="rect">
            <a:avLst/>
          </a:prstGeom>
        </p:spPr>
        <p:txBody>
          <a:bodyPr wrap="none">
            <a:spAutoFit/>
          </a:bodyPr>
          <a:lstStyle/>
          <a:p>
            <a:r>
              <a:rPr lang="en-GB" sz="2000" dirty="0">
                <a:solidFill>
                  <a:srgbClr val="C00000"/>
                </a:solidFill>
              </a:rPr>
              <a:t>Note that the change in the demand</a:t>
            </a:r>
          </a:p>
          <a:p>
            <a:r>
              <a:rPr lang="en-US" sz="2000" dirty="0">
                <a:solidFill>
                  <a:srgbClr val="C00000"/>
                </a:solidFill>
              </a:rPr>
              <a:t>here is a discrete change !</a:t>
            </a:r>
            <a:endParaRPr lang="en-GB" sz="2000" dirty="0">
              <a:solidFill>
                <a:srgbClr val="C00000"/>
              </a:solidFill>
            </a:endParaRPr>
          </a:p>
        </p:txBody>
      </p:sp>
      <p:cxnSp>
        <p:nvCxnSpPr>
          <p:cNvPr id="10" name="Connettore 2 9"/>
          <p:cNvCxnSpPr>
            <a:stCxn id="8" idx="1"/>
          </p:cNvCxnSpPr>
          <p:nvPr/>
        </p:nvCxnSpPr>
        <p:spPr>
          <a:xfrm rot="10800000" flipV="1">
            <a:off x="5167306" y="2068431"/>
            <a:ext cx="1571636" cy="1003379"/>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rot="5400000">
            <a:off x="4488645" y="3036091"/>
            <a:ext cx="3500462" cy="2286016"/>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ttore 2 12"/>
          <p:cNvCxnSpPr/>
          <p:nvPr/>
        </p:nvCxnSpPr>
        <p:spPr>
          <a:xfrm rot="16200000" flipH="1">
            <a:off x="7274727" y="3321843"/>
            <a:ext cx="3429024" cy="1643074"/>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3"/>
          <p:cNvSpPr txBox="1"/>
          <p:nvPr/>
        </p:nvSpPr>
        <p:spPr>
          <a:xfrm>
            <a:off x="6096000" y="3924264"/>
            <a:ext cx="4714908" cy="2862322"/>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durative-action</a:t>
            </a:r>
            <a:r>
              <a:rPr lang="it-IT" b="1" dirty="0">
                <a:solidFill>
                  <a:schemeClr val="tx2"/>
                </a:solidFill>
              </a:rPr>
              <a:t> prepareObs2</a:t>
            </a: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duration</a:t>
            </a:r>
            <a:r>
              <a:rPr lang="it-IT" b="1" dirty="0">
                <a:solidFill>
                  <a:schemeClr val="tx2"/>
                </a:solidFill>
              </a:rPr>
              <a:t> (= ?</a:t>
            </a:r>
            <a:r>
              <a:rPr lang="it-IT" b="1" dirty="0" err="1">
                <a:solidFill>
                  <a:schemeClr val="tx2"/>
                </a:solidFill>
              </a:rPr>
              <a:t>duration</a:t>
            </a:r>
            <a:r>
              <a:rPr lang="it-IT" b="1" dirty="0">
                <a:solidFill>
                  <a:schemeClr val="tx2"/>
                </a:solidFill>
              </a:rPr>
              <a:t> (prepobs2_durtime))</a:t>
            </a:r>
          </a:p>
          <a:p>
            <a:r>
              <a:rPr lang="en-GB" b="1" dirty="0">
                <a:solidFill>
                  <a:schemeClr val="tx2"/>
                </a:solidFill>
              </a:rPr>
              <a:t> :condition (and </a:t>
            </a:r>
            <a:r>
              <a:rPr lang="en-US" b="1" dirty="0">
                <a:solidFill>
                  <a:schemeClr val="tx2"/>
                </a:solidFill>
              </a:rPr>
              <a:t>(at start (available unit))</a:t>
            </a:r>
            <a:endParaRPr lang="en-GB" b="1" dirty="0">
              <a:solidFill>
                <a:schemeClr val="tx2"/>
              </a:solidFill>
            </a:endParaRPr>
          </a:p>
          <a:p>
            <a:r>
              <a:rPr lang="en-GB" b="1" dirty="0">
                <a:solidFill>
                  <a:schemeClr val="tx2"/>
                </a:solidFill>
              </a:rPr>
              <a:t> 	   (over all (&gt; (soc) (</a:t>
            </a:r>
            <a:r>
              <a:rPr lang="en-GB" b="1" dirty="0" err="1">
                <a:solidFill>
                  <a:schemeClr val="tx2"/>
                </a:solidFill>
              </a:rPr>
              <a:t>safelevel</a:t>
            </a:r>
            <a:r>
              <a:rPr lang="en-GB" b="1" dirty="0">
                <a:solidFill>
                  <a:schemeClr val="tx2"/>
                </a:solidFill>
              </a:rPr>
              <a:t>)))</a:t>
            </a:r>
            <a:r>
              <a:rPr lang="en-US" b="1" dirty="0">
                <a:solidFill>
                  <a:schemeClr val="tx2"/>
                </a:solidFill>
              </a:rPr>
              <a:t>)</a:t>
            </a:r>
            <a:endParaRPr lang="en-GB" b="1" dirty="0">
              <a:solidFill>
                <a:schemeClr val="tx2"/>
              </a:solidFill>
            </a:endParaRPr>
          </a:p>
          <a:p>
            <a:r>
              <a:rPr lang="en-GB" b="1" dirty="0">
                <a:solidFill>
                  <a:schemeClr val="tx2"/>
                </a:solidFill>
              </a:rPr>
              <a:t> :effect (and (at start (not (available unit)))</a:t>
            </a:r>
          </a:p>
          <a:p>
            <a:r>
              <a:rPr lang="en-GB" b="1" dirty="0">
                <a:solidFill>
                  <a:schemeClr val="tx2"/>
                </a:solidFill>
              </a:rPr>
              <a:t>                       (at end (available unit))</a:t>
            </a:r>
          </a:p>
          <a:p>
            <a:r>
              <a:rPr lang="en-GB" b="1" dirty="0">
                <a:solidFill>
                  <a:schemeClr val="tx2"/>
                </a:solidFill>
              </a:rPr>
              <a:t> 	(at start (increase (demand) (</a:t>
            </a:r>
            <a:r>
              <a:rPr lang="en-GB" b="1" dirty="0" err="1">
                <a:solidFill>
                  <a:schemeClr val="tx2"/>
                </a:solidFill>
              </a:rPr>
              <a:t>C_rate</a:t>
            </a:r>
            <a:r>
              <a:rPr lang="en-GB" b="1" dirty="0">
                <a:solidFill>
                  <a:schemeClr val="tx2"/>
                </a:solidFill>
              </a:rPr>
              <a:t>)))</a:t>
            </a:r>
          </a:p>
          <a:p>
            <a:r>
              <a:rPr lang="en-GB" b="1" dirty="0">
                <a:solidFill>
                  <a:schemeClr val="tx2"/>
                </a:solidFill>
              </a:rPr>
              <a:t>                 (at end (decrease (demand) (</a:t>
            </a:r>
            <a:r>
              <a:rPr lang="en-GB" b="1" dirty="0" err="1">
                <a:solidFill>
                  <a:schemeClr val="tx2"/>
                </a:solidFill>
              </a:rPr>
              <a:t>C_rate</a:t>
            </a:r>
            <a:r>
              <a:rPr lang="en-GB" b="1" dirty="0">
                <a:solidFill>
                  <a:schemeClr val="tx2"/>
                </a:solidFill>
              </a:rPr>
              <a:t>)))</a:t>
            </a:r>
          </a:p>
          <a:p>
            <a:r>
              <a:rPr lang="it-IT" b="1" dirty="0">
                <a:solidFill>
                  <a:schemeClr val="tx2"/>
                </a:solidFill>
              </a:rPr>
              <a:t>                </a:t>
            </a:r>
            <a:r>
              <a:rPr lang="it-IT" b="1" dirty="0">
                <a:solidFill>
                  <a:srgbClr val="00B050"/>
                </a:solidFill>
              </a:rPr>
              <a:t> </a:t>
            </a:r>
            <a:r>
              <a:rPr lang="it-IT" b="1" dirty="0">
                <a:solidFill>
                  <a:srgbClr val="00B0F0"/>
                </a:solidFill>
              </a:rPr>
              <a:t>(at end (readyForObs2))</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242858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
          <p:cNvSpPr txBox="1"/>
          <p:nvPr/>
        </p:nvSpPr>
        <p:spPr>
          <a:xfrm>
            <a:off x="1523968" y="1348545"/>
            <a:ext cx="9001188" cy="2308324"/>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durative-action</a:t>
            </a:r>
            <a:r>
              <a:rPr lang="it-IT" b="1" dirty="0">
                <a:solidFill>
                  <a:schemeClr val="tx2"/>
                </a:solidFill>
              </a:rPr>
              <a:t> </a:t>
            </a:r>
            <a:r>
              <a:rPr lang="it-IT" b="1" dirty="0" err="1">
                <a:solidFill>
                  <a:schemeClr val="tx2"/>
                </a:solidFill>
              </a:rPr>
              <a:t>fullPrepare</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duration</a:t>
            </a:r>
            <a:r>
              <a:rPr lang="it-IT" b="1" dirty="0">
                <a:solidFill>
                  <a:schemeClr val="tx2"/>
                </a:solidFill>
              </a:rPr>
              <a:t> (= ?</a:t>
            </a:r>
            <a:r>
              <a:rPr lang="it-IT" b="1" dirty="0" err="1">
                <a:solidFill>
                  <a:schemeClr val="tx2"/>
                </a:solidFill>
              </a:rPr>
              <a:t>duration</a:t>
            </a:r>
            <a:r>
              <a:rPr lang="it-IT" b="1" dirty="0">
                <a:solidFill>
                  <a:schemeClr val="tx2"/>
                </a:solidFill>
              </a:rPr>
              <a:t> </a:t>
            </a:r>
            <a:r>
              <a:rPr lang="it-IT" b="1" dirty="0" err="1">
                <a:solidFill>
                  <a:schemeClr val="tx2"/>
                </a:solidFill>
              </a:rPr>
              <a:t>fullprepare_durtime</a:t>
            </a:r>
            <a:r>
              <a:rPr lang="it-IT" b="1" dirty="0">
                <a:solidFill>
                  <a:schemeClr val="tx2"/>
                </a:solidFill>
              </a:rPr>
              <a:t>)</a:t>
            </a:r>
          </a:p>
          <a:p>
            <a:r>
              <a:rPr lang="en-GB" b="1" dirty="0">
                <a:solidFill>
                  <a:schemeClr val="tx2"/>
                </a:solidFill>
              </a:rPr>
              <a:t> :condition (and </a:t>
            </a:r>
            <a:r>
              <a:rPr lang="en-US" b="1" dirty="0">
                <a:solidFill>
                  <a:schemeClr val="tx2"/>
                </a:solidFill>
              </a:rPr>
              <a:t>(at start (available unit))</a:t>
            </a:r>
            <a:endParaRPr lang="en-GB" b="1" dirty="0">
              <a:solidFill>
                <a:schemeClr val="tx2"/>
              </a:solidFill>
            </a:endParaRPr>
          </a:p>
          <a:p>
            <a:r>
              <a:rPr lang="en-GB" b="1" dirty="0">
                <a:solidFill>
                  <a:schemeClr val="tx2"/>
                </a:solidFill>
              </a:rPr>
              <a:t>	            (over all (&gt; (soc) (</a:t>
            </a:r>
            <a:r>
              <a:rPr lang="en-GB" b="1" dirty="0" err="1">
                <a:solidFill>
                  <a:schemeClr val="tx2"/>
                </a:solidFill>
              </a:rPr>
              <a:t>safelevel</a:t>
            </a:r>
            <a:r>
              <a:rPr lang="en-GB" b="1" dirty="0">
                <a:solidFill>
                  <a:schemeClr val="tx2"/>
                </a:solidFill>
              </a:rPr>
              <a:t>)))</a:t>
            </a:r>
            <a:r>
              <a:rPr lang="en-US" b="1" dirty="0">
                <a:solidFill>
                  <a:schemeClr val="tx2"/>
                </a:solidFill>
              </a:rPr>
              <a:t>)</a:t>
            </a:r>
            <a:endParaRPr lang="en-GB" b="1" dirty="0">
              <a:solidFill>
                <a:schemeClr val="tx2"/>
              </a:solidFill>
            </a:endParaRPr>
          </a:p>
          <a:p>
            <a:r>
              <a:rPr lang="en-GB" b="1" dirty="0">
                <a:solidFill>
                  <a:schemeClr val="tx2"/>
                </a:solidFill>
              </a:rPr>
              <a:t> :effect (and (at start (not (available unit))) </a:t>
            </a:r>
            <a:r>
              <a:rPr lang="en-US" b="1" dirty="0">
                <a:solidFill>
                  <a:schemeClr val="tx2"/>
                </a:solidFill>
              </a:rPr>
              <a:t>(at end (available unit))</a:t>
            </a:r>
            <a:r>
              <a:rPr lang="en-GB" b="1" dirty="0">
                <a:solidFill>
                  <a:schemeClr val="tx2"/>
                </a:solidFill>
              </a:rPr>
              <a:t> </a:t>
            </a:r>
          </a:p>
          <a:p>
            <a:r>
              <a:rPr lang="en-GB" b="1" dirty="0">
                <a:solidFill>
                  <a:schemeClr val="tx2"/>
                </a:solidFill>
              </a:rPr>
              <a:t>	     (at start (increase (demand) (</a:t>
            </a:r>
            <a:r>
              <a:rPr lang="en-GB" b="1" dirty="0" err="1">
                <a:solidFill>
                  <a:schemeClr val="tx2"/>
                </a:solidFill>
              </a:rPr>
              <a:t>A_rate</a:t>
            </a:r>
            <a:r>
              <a:rPr lang="en-GB" b="1" dirty="0">
                <a:solidFill>
                  <a:schemeClr val="tx2"/>
                </a:solidFill>
              </a:rPr>
              <a:t>))) (at end (decrease (demand) (</a:t>
            </a:r>
            <a:r>
              <a:rPr lang="en-GB" b="1" dirty="0" err="1">
                <a:solidFill>
                  <a:schemeClr val="tx2"/>
                </a:solidFill>
              </a:rPr>
              <a:t>A_rate</a:t>
            </a:r>
            <a:r>
              <a:rPr lang="en-GB" b="1" dirty="0">
                <a:solidFill>
                  <a:schemeClr val="tx2"/>
                </a:solidFill>
              </a:rPr>
              <a:t>)))</a:t>
            </a:r>
          </a:p>
          <a:p>
            <a:r>
              <a:rPr lang="en-US" b="1" dirty="0">
                <a:solidFill>
                  <a:schemeClr val="tx2"/>
                </a:solidFill>
              </a:rPr>
              <a:t>	 </a:t>
            </a:r>
            <a:r>
              <a:rPr lang="it-IT" b="1" dirty="0">
                <a:solidFill>
                  <a:srgbClr val="00B050"/>
                </a:solidFill>
              </a:rPr>
              <a:t>    (at end (readyForObs1)) </a:t>
            </a:r>
            <a:r>
              <a:rPr lang="it-IT" b="1" dirty="0">
                <a:solidFill>
                  <a:srgbClr val="00B0F0"/>
                </a:solidFill>
              </a:rPr>
              <a:t>(at end (readyForObs2))</a:t>
            </a:r>
            <a:r>
              <a:rPr lang="it-IT" b="1" dirty="0">
                <a:solidFill>
                  <a:schemeClr val="tx2"/>
                </a:solidFill>
              </a:rPr>
              <a:t>)) </a:t>
            </a:r>
            <a:endParaRPr lang="en-GB" b="1" dirty="0">
              <a:solidFill>
                <a:schemeClr val="tx2"/>
              </a:solidFill>
              <a:latin typeface="Courier New" pitchFamily="49" charset="0"/>
              <a:cs typeface="Courier New" pitchFamily="49" charset="0"/>
            </a:endParaRPr>
          </a:p>
        </p:txBody>
      </p:sp>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And now let’s see what the planner can choose to do...</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GB" dirty="0"/>
          </a:p>
        </p:txBody>
      </p:sp>
      <p:sp>
        <p:nvSpPr>
          <p:cNvPr id="5" name="TextBox 3"/>
          <p:cNvSpPr txBox="1"/>
          <p:nvPr/>
        </p:nvSpPr>
        <p:spPr>
          <a:xfrm>
            <a:off x="1523968" y="3924264"/>
            <a:ext cx="4714908" cy="2862322"/>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durative-action</a:t>
            </a:r>
            <a:r>
              <a:rPr lang="it-IT" b="1" dirty="0">
                <a:solidFill>
                  <a:schemeClr val="tx2"/>
                </a:solidFill>
              </a:rPr>
              <a:t> prepareObs1</a:t>
            </a: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duration</a:t>
            </a:r>
            <a:r>
              <a:rPr lang="it-IT" b="1" dirty="0">
                <a:solidFill>
                  <a:schemeClr val="tx2"/>
                </a:solidFill>
              </a:rPr>
              <a:t> (= ?</a:t>
            </a:r>
            <a:r>
              <a:rPr lang="it-IT" b="1" dirty="0" err="1">
                <a:solidFill>
                  <a:schemeClr val="tx2"/>
                </a:solidFill>
              </a:rPr>
              <a:t>duration</a:t>
            </a:r>
            <a:r>
              <a:rPr lang="it-IT" b="1" dirty="0">
                <a:solidFill>
                  <a:schemeClr val="tx2"/>
                </a:solidFill>
              </a:rPr>
              <a:t> (prepobs1_durtime))</a:t>
            </a:r>
          </a:p>
          <a:p>
            <a:r>
              <a:rPr lang="en-GB" b="1" dirty="0">
                <a:solidFill>
                  <a:schemeClr val="tx2"/>
                </a:solidFill>
              </a:rPr>
              <a:t> :condition (and </a:t>
            </a:r>
            <a:r>
              <a:rPr lang="en-US" b="1" dirty="0">
                <a:solidFill>
                  <a:schemeClr val="tx2"/>
                </a:solidFill>
              </a:rPr>
              <a:t>(at start (available unit))</a:t>
            </a:r>
            <a:endParaRPr lang="en-GB" b="1" dirty="0">
              <a:solidFill>
                <a:schemeClr val="tx2"/>
              </a:solidFill>
            </a:endParaRPr>
          </a:p>
          <a:p>
            <a:r>
              <a:rPr lang="en-GB" b="1" dirty="0">
                <a:solidFill>
                  <a:schemeClr val="tx2"/>
                </a:solidFill>
              </a:rPr>
              <a:t> 	   (over all (&gt; (soc) (</a:t>
            </a:r>
            <a:r>
              <a:rPr lang="en-GB" b="1" dirty="0" err="1">
                <a:solidFill>
                  <a:schemeClr val="tx2"/>
                </a:solidFill>
              </a:rPr>
              <a:t>safelevel</a:t>
            </a:r>
            <a:r>
              <a:rPr lang="en-GB" b="1" dirty="0">
                <a:solidFill>
                  <a:schemeClr val="tx2"/>
                </a:solidFill>
              </a:rPr>
              <a:t>)))</a:t>
            </a:r>
            <a:r>
              <a:rPr lang="en-US" b="1" dirty="0">
                <a:solidFill>
                  <a:schemeClr val="tx2"/>
                </a:solidFill>
              </a:rPr>
              <a:t>)</a:t>
            </a:r>
            <a:endParaRPr lang="en-GB" b="1" dirty="0">
              <a:solidFill>
                <a:schemeClr val="tx2"/>
              </a:solidFill>
            </a:endParaRPr>
          </a:p>
          <a:p>
            <a:r>
              <a:rPr lang="en-GB" b="1" dirty="0">
                <a:solidFill>
                  <a:schemeClr val="tx2"/>
                </a:solidFill>
              </a:rPr>
              <a:t> :effect (and (at start (not (available unit)))</a:t>
            </a:r>
          </a:p>
          <a:p>
            <a:r>
              <a:rPr lang="en-GB" b="1" dirty="0">
                <a:solidFill>
                  <a:schemeClr val="tx2"/>
                </a:solidFill>
              </a:rPr>
              <a:t>                       (at end (available unit))</a:t>
            </a:r>
          </a:p>
          <a:p>
            <a:r>
              <a:rPr lang="en-GB" b="1" dirty="0">
                <a:solidFill>
                  <a:schemeClr val="tx2"/>
                </a:solidFill>
              </a:rPr>
              <a:t> 	(at start (increase (demand) (</a:t>
            </a:r>
            <a:r>
              <a:rPr lang="en-GB" b="1" dirty="0" err="1">
                <a:solidFill>
                  <a:schemeClr val="tx2"/>
                </a:solidFill>
              </a:rPr>
              <a:t>B_rate</a:t>
            </a:r>
            <a:r>
              <a:rPr lang="en-GB" b="1" dirty="0">
                <a:solidFill>
                  <a:schemeClr val="tx2"/>
                </a:solidFill>
              </a:rPr>
              <a:t>)))</a:t>
            </a:r>
          </a:p>
          <a:p>
            <a:r>
              <a:rPr lang="en-GB" b="1" dirty="0">
                <a:solidFill>
                  <a:schemeClr val="tx2"/>
                </a:solidFill>
              </a:rPr>
              <a:t>                 (at end (decrease (demand) (</a:t>
            </a:r>
            <a:r>
              <a:rPr lang="en-GB" b="1" dirty="0" err="1">
                <a:solidFill>
                  <a:schemeClr val="tx2"/>
                </a:solidFill>
              </a:rPr>
              <a:t>B_rate</a:t>
            </a:r>
            <a:r>
              <a:rPr lang="en-GB" b="1" dirty="0">
                <a:solidFill>
                  <a:schemeClr val="tx2"/>
                </a:solidFill>
              </a:rPr>
              <a:t>)))</a:t>
            </a:r>
          </a:p>
          <a:p>
            <a:r>
              <a:rPr lang="it-IT" b="1" dirty="0">
                <a:solidFill>
                  <a:schemeClr val="tx2"/>
                </a:solidFill>
              </a:rPr>
              <a:t>                </a:t>
            </a:r>
            <a:r>
              <a:rPr lang="it-IT" b="1" dirty="0">
                <a:solidFill>
                  <a:srgbClr val="00B050"/>
                </a:solidFill>
              </a:rPr>
              <a:t> (at end (readyForObs1))</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8" name="Rettangolo 7"/>
          <p:cNvSpPr/>
          <p:nvPr/>
        </p:nvSpPr>
        <p:spPr>
          <a:xfrm>
            <a:off x="6738943" y="1714488"/>
            <a:ext cx="3769493" cy="707886"/>
          </a:xfrm>
          <a:prstGeom prst="rect">
            <a:avLst/>
          </a:prstGeom>
        </p:spPr>
        <p:txBody>
          <a:bodyPr wrap="none">
            <a:spAutoFit/>
          </a:bodyPr>
          <a:lstStyle/>
          <a:p>
            <a:r>
              <a:rPr lang="en-US" sz="2000" dirty="0">
                <a:solidFill>
                  <a:srgbClr val="C00000"/>
                </a:solidFill>
              </a:rPr>
              <a:t>These actions cannot be executed </a:t>
            </a:r>
          </a:p>
          <a:p>
            <a:r>
              <a:rPr lang="en-US" sz="2000" dirty="0">
                <a:solidFill>
                  <a:srgbClr val="C00000"/>
                </a:solidFill>
              </a:rPr>
              <a:t>in parallel</a:t>
            </a:r>
            <a:endParaRPr lang="en-GB" sz="2000" dirty="0">
              <a:solidFill>
                <a:srgbClr val="C00000"/>
              </a:solidFill>
            </a:endParaRPr>
          </a:p>
        </p:txBody>
      </p:sp>
      <p:cxnSp>
        <p:nvCxnSpPr>
          <p:cNvPr id="10" name="Connettore 2 9"/>
          <p:cNvCxnSpPr>
            <a:stCxn id="8" idx="1"/>
          </p:cNvCxnSpPr>
          <p:nvPr/>
        </p:nvCxnSpPr>
        <p:spPr>
          <a:xfrm rot="10800000" flipV="1">
            <a:off x="5524496" y="2068431"/>
            <a:ext cx="1214446" cy="217561"/>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rot="5400000">
            <a:off x="5203025" y="2678901"/>
            <a:ext cx="2428892" cy="1928826"/>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ttore 2 12"/>
          <p:cNvCxnSpPr/>
          <p:nvPr/>
        </p:nvCxnSpPr>
        <p:spPr>
          <a:xfrm rot="16200000" flipH="1">
            <a:off x="7274727" y="3321843"/>
            <a:ext cx="2428892" cy="642942"/>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3"/>
          <p:cNvSpPr txBox="1"/>
          <p:nvPr/>
        </p:nvSpPr>
        <p:spPr>
          <a:xfrm>
            <a:off x="6096000" y="3924264"/>
            <a:ext cx="4714908" cy="2862322"/>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durative-action</a:t>
            </a:r>
            <a:r>
              <a:rPr lang="it-IT" b="1" dirty="0">
                <a:solidFill>
                  <a:schemeClr val="tx2"/>
                </a:solidFill>
              </a:rPr>
              <a:t> prepareObs2</a:t>
            </a: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duration</a:t>
            </a:r>
            <a:r>
              <a:rPr lang="it-IT" b="1" dirty="0">
                <a:solidFill>
                  <a:schemeClr val="tx2"/>
                </a:solidFill>
              </a:rPr>
              <a:t> (= ?</a:t>
            </a:r>
            <a:r>
              <a:rPr lang="it-IT" b="1" dirty="0" err="1">
                <a:solidFill>
                  <a:schemeClr val="tx2"/>
                </a:solidFill>
              </a:rPr>
              <a:t>duration</a:t>
            </a:r>
            <a:r>
              <a:rPr lang="it-IT" b="1" dirty="0">
                <a:solidFill>
                  <a:schemeClr val="tx2"/>
                </a:solidFill>
              </a:rPr>
              <a:t> (prepobs2_durtime))</a:t>
            </a:r>
          </a:p>
          <a:p>
            <a:r>
              <a:rPr lang="en-GB" b="1" dirty="0">
                <a:solidFill>
                  <a:schemeClr val="tx2"/>
                </a:solidFill>
              </a:rPr>
              <a:t> :condition (and </a:t>
            </a:r>
            <a:r>
              <a:rPr lang="en-US" b="1" dirty="0">
                <a:solidFill>
                  <a:schemeClr val="tx2"/>
                </a:solidFill>
              </a:rPr>
              <a:t>(at start (available unit))</a:t>
            </a:r>
            <a:endParaRPr lang="en-GB" b="1" dirty="0">
              <a:solidFill>
                <a:schemeClr val="tx2"/>
              </a:solidFill>
            </a:endParaRPr>
          </a:p>
          <a:p>
            <a:r>
              <a:rPr lang="en-GB" b="1" dirty="0">
                <a:solidFill>
                  <a:schemeClr val="tx2"/>
                </a:solidFill>
              </a:rPr>
              <a:t> 	   (over all (&gt; (soc) (</a:t>
            </a:r>
            <a:r>
              <a:rPr lang="en-GB" b="1" dirty="0" err="1">
                <a:solidFill>
                  <a:schemeClr val="tx2"/>
                </a:solidFill>
              </a:rPr>
              <a:t>safelevel</a:t>
            </a:r>
            <a:r>
              <a:rPr lang="en-GB" b="1" dirty="0">
                <a:solidFill>
                  <a:schemeClr val="tx2"/>
                </a:solidFill>
              </a:rPr>
              <a:t>)))</a:t>
            </a:r>
            <a:r>
              <a:rPr lang="en-US" b="1" dirty="0">
                <a:solidFill>
                  <a:schemeClr val="tx2"/>
                </a:solidFill>
              </a:rPr>
              <a:t>)</a:t>
            </a:r>
            <a:endParaRPr lang="en-GB" b="1" dirty="0">
              <a:solidFill>
                <a:schemeClr val="tx2"/>
              </a:solidFill>
            </a:endParaRPr>
          </a:p>
          <a:p>
            <a:r>
              <a:rPr lang="en-GB" b="1" dirty="0">
                <a:solidFill>
                  <a:schemeClr val="tx2"/>
                </a:solidFill>
              </a:rPr>
              <a:t> :effect (and (at start (not (available unit)))</a:t>
            </a:r>
          </a:p>
          <a:p>
            <a:r>
              <a:rPr lang="en-GB" b="1" dirty="0">
                <a:solidFill>
                  <a:schemeClr val="tx2"/>
                </a:solidFill>
              </a:rPr>
              <a:t>                       (at end (available unit))</a:t>
            </a:r>
          </a:p>
          <a:p>
            <a:r>
              <a:rPr lang="en-GB" b="1" dirty="0">
                <a:solidFill>
                  <a:schemeClr val="tx2"/>
                </a:solidFill>
              </a:rPr>
              <a:t> 	(at start (increase (demand) (</a:t>
            </a:r>
            <a:r>
              <a:rPr lang="en-GB" b="1" dirty="0" err="1">
                <a:solidFill>
                  <a:schemeClr val="tx2"/>
                </a:solidFill>
              </a:rPr>
              <a:t>C_rate</a:t>
            </a:r>
            <a:r>
              <a:rPr lang="en-GB" b="1" dirty="0">
                <a:solidFill>
                  <a:schemeClr val="tx2"/>
                </a:solidFill>
              </a:rPr>
              <a:t>)))</a:t>
            </a:r>
          </a:p>
          <a:p>
            <a:r>
              <a:rPr lang="en-GB" b="1" dirty="0">
                <a:solidFill>
                  <a:schemeClr val="tx2"/>
                </a:solidFill>
              </a:rPr>
              <a:t>                 (at end (decrease (demand) (</a:t>
            </a:r>
            <a:r>
              <a:rPr lang="en-GB" b="1" dirty="0" err="1">
                <a:solidFill>
                  <a:schemeClr val="tx2"/>
                </a:solidFill>
              </a:rPr>
              <a:t>C_rate</a:t>
            </a:r>
            <a:r>
              <a:rPr lang="en-GB" b="1" dirty="0">
                <a:solidFill>
                  <a:schemeClr val="tx2"/>
                </a:solidFill>
              </a:rPr>
              <a:t>)))</a:t>
            </a:r>
          </a:p>
          <a:p>
            <a:r>
              <a:rPr lang="it-IT" b="1" dirty="0">
                <a:solidFill>
                  <a:schemeClr val="tx2"/>
                </a:solidFill>
              </a:rPr>
              <a:t>                </a:t>
            </a:r>
            <a:r>
              <a:rPr lang="it-IT" b="1" dirty="0">
                <a:solidFill>
                  <a:srgbClr val="00B050"/>
                </a:solidFill>
              </a:rPr>
              <a:t> </a:t>
            </a:r>
            <a:r>
              <a:rPr lang="it-IT" b="1" dirty="0">
                <a:solidFill>
                  <a:srgbClr val="00B0F0"/>
                </a:solidFill>
              </a:rPr>
              <a:t>(at end (readyForObs2))</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232210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
          <p:cNvSpPr txBox="1"/>
          <p:nvPr/>
        </p:nvSpPr>
        <p:spPr>
          <a:xfrm>
            <a:off x="1523968" y="1348545"/>
            <a:ext cx="9001188" cy="2308324"/>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durative-action</a:t>
            </a:r>
            <a:r>
              <a:rPr lang="it-IT" b="1" dirty="0">
                <a:solidFill>
                  <a:schemeClr val="tx2"/>
                </a:solidFill>
              </a:rPr>
              <a:t> </a:t>
            </a:r>
            <a:r>
              <a:rPr lang="it-IT" b="1" dirty="0" err="1">
                <a:solidFill>
                  <a:schemeClr val="tx2"/>
                </a:solidFill>
              </a:rPr>
              <a:t>fullPrepare</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duration</a:t>
            </a:r>
            <a:r>
              <a:rPr lang="it-IT" b="1" dirty="0">
                <a:solidFill>
                  <a:schemeClr val="tx2"/>
                </a:solidFill>
              </a:rPr>
              <a:t> (= ?</a:t>
            </a:r>
            <a:r>
              <a:rPr lang="it-IT" b="1" dirty="0" err="1">
                <a:solidFill>
                  <a:schemeClr val="tx2"/>
                </a:solidFill>
              </a:rPr>
              <a:t>duration</a:t>
            </a:r>
            <a:r>
              <a:rPr lang="it-IT" b="1" dirty="0">
                <a:solidFill>
                  <a:schemeClr val="tx2"/>
                </a:solidFill>
              </a:rPr>
              <a:t> </a:t>
            </a:r>
            <a:r>
              <a:rPr lang="it-IT" b="1" dirty="0">
                <a:solidFill>
                  <a:srgbClr val="C00000"/>
                </a:solidFill>
              </a:rPr>
              <a:t>5.0</a:t>
            </a:r>
            <a:r>
              <a:rPr lang="it-IT" b="1" dirty="0">
                <a:solidFill>
                  <a:schemeClr val="tx2"/>
                </a:solidFill>
              </a:rPr>
              <a:t>)</a:t>
            </a:r>
          </a:p>
          <a:p>
            <a:r>
              <a:rPr lang="en-GB" b="1" dirty="0">
                <a:solidFill>
                  <a:schemeClr val="tx2"/>
                </a:solidFill>
              </a:rPr>
              <a:t> :condition (and </a:t>
            </a:r>
            <a:r>
              <a:rPr lang="en-US" b="1" dirty="0">
                <a:solidFill>
                  <a:schemeClr val="tx2"/>
                </a:solidFill>
              </a:rPr>
              <a:t>(at start (available unit))</a:t>
            </a:r>
            <a:endParaRPr lang="en-GB" b="1" dirty="0">
              <a:solidFill>
                <a:schemeClr val="tx2"/>
              </a:solidFill>
            </a:endParaRPr>
          </a:p>
          <a:p>
            <a:r>
              <a:rPr lang="en-GB" b="1" dirty="0">
                <a:solidFill>
                  <a:schemeClr val="tx2"/>
                </a:solidFill>
              </a:rPr>
              <a:t>	            (over all (&gt; (soc) (</a:t>
            </a:r>
            <a:r>
              <a:rPr lang="en-GB" b="1" dirty="0" err="1">
                <a:solidFill>
                  <a:schemeClr val="tx2"/>
                </a:solidFill>
              </a:rPr>
              <a:t>safelevel</a:t>
            </a:r>
            <a:r>
              <a:rPr lang="en-GB" b="1" dirty="0">
                <a:solidFill>
                  <a:schemeClr val="tx2"/>
                </a:solidFill>
              </a:rPr>
              <a:t>)))</a:t>
            </a:r>
            <a:r>
              <a:rPr lang="en-US" b="1" dirty="0">
                <a:solidFill>
                  <a:schemeClr val="tx2"/>
                </a:solidFill>
              </a:rPr>
              <a:t>)</a:t>
            </a:r>
            <a:endParaRPr lang="en-GB" b="1" dirty="0">
              <a:solidFill>
                <a:schemeClr val="tx2"/>
              </a:solidFill>
            </a:endParaRPr>
          </a:p>
          <a:p>
            <a:r>
              <a:rPr lang="en-GB" b="1" dirty="0">
                <a:solidFill>
                  <a:schemeClr val="tx2"/>
                </a:solidFill>
              </a:rPr>
              <a:t> :effect (and (at start (not (available unit))) </a:t>
            </a:r>
            <a:r>
              <a:rPr lang="en-US" b="1" dirty="0">
                <a:solidFill>
                  <a:schemeClr val="tx2"/>
                </a:solidFill>
              </a:rPr>
              <a:t>(at end (available unit))</a:t>
            </a:r>
            <a:r>
              <a:rPr lang="en-GB" b="1" dirty="0">
                <a:solidFill>
                  <a:schemeClr val="tx2"/>
                </a:solidFill>
              </a:rPr>
              <a:t> </a:t>
            </a:r>
          </a:p>
          <a:p>
            <a:r>
              <a:rPr lang="en-GB" b="1" dirty="0">
                <a:solidFill>
                  <a:schemeClr val="tx2"/>
                </a:solidFill>
              </a:rPr>
              <a:t>	     (at start (increase (demand) </a:t>
            </a:r>
            <a:r>
              <a:rPr lang="en-GB" b="1" dirty="0">
                <a:solidFill>
                  <a:srgbClr val="C00000"/>
                </a:solidFill>
              </a:rPr>
              <a:t>4.0</a:t>
            </a:r>
            <a:r>
              <a:rPr lang="en-GB" b="1" dirty="0">
                <a:solidFill>
                  <a:schemeClr val="tx2"/>
                </a:solidFill>
              </a:rPr>
              <a:t>)) (at end (decrease (demand) </a:t>
            </a:r>
            <a:r>
              <a:rPr lang="en-GB" b="1" dirty="0">
                <a:solidFill>
                  <a:srgbClr val="C00000"/>
                </a:solidFill>
              </a:rPr>
              <a:t>4.0</a:t>
            </a:r>
            <a:r>
              <a:rPr lang="en-GB" b="1" dirty="0">
                <a:solidFill>
                  <a:schemeClr val="tx2"/>
                </a:solidFill>
              </a:rPr>
              <a:t>))</a:t>
            </a:r>
          </a:p>
          <a:p>
            <a:r>
              <a:rPr lang="en-US" b="1" dirty="0">
                <a:solidFill>
                  <a:schemeClr val="tx2"/>
                </a:solidFill>
              </a:rPr>
              <a:t>	 </a:t>
            </a:r>
            <a:r>
              <a:rPr lang="it-IT" b="1" dirty="0">
                <a:solidFill>
                  <a:srgbClr val="00B050"/>
                </a:solidFill>
              </a:rPr>
              <a:t>    (at end (readyForObs1)) </a:t>
            </a:r>
            <a:r>
              <a:rPr lang="it-IT" b="1" dirty="0">
                <a:solidFill>
                  <a:srgbClr val="00B0F0"/>
                </a:solidFill>
              </a:rPr>
              <a:t>(at end (readyForObs2))</a:t>
            </a:r>
            <a:r>
              <a:rPr lang="it-IT" b="1" dirty="0">
                <a:solidFill>
                  <a:schemeClr val="tx2"/>
                </a:solidFill>
              </a:rPr>
              <a:t>)) </a:t>
            </a:r>
            <a:endParaRPr lang="en-GB" b="1" dirty="0">
              <a:solidFill>
                <a:schemeClr val="tx2"/>
              </a:solidFill>
              <a:latin typeface="Courier New" pitchFamily="49" charset="0"/>
              <a:cs typeface="Courier New" pitchFamily="49" charset="0"/>
            </a:endParaRPr>
          </a:p>
        </p:txBody>
      </p:sp>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And now let’s see what the planner can choose to do...</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GB" dirty="0"/>
          </a:p>
        </p:txBody>
      </p:sp>
      <p:sp>
        <p:nvSpPr>
          <p:cNvPr id="5" name="TextBox 3"/>
          <p:cNvSpPr txBox="1"/>
          <p:nvPr/>
        </p:nvSpPr>
        <p:spPr>
          <a:xfrm>
            <a:off x="1523968" y="3924264"/>
            <a:ext cx="4714908" cy="2862322"/>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durative-action</a:t>
            </a:r>
            <a:r>
              <a:rPr lang="it-IT" b="1" dirty="0">
                <a:solidFill>
                  <a:schemeClr val="tx2"/>
                </a:solidFill>
              </a:rPr>
              <a:t> prepareObs1</a:t>
            </a: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duration</a:t>
            </a:r>
            <a:r>
              <a:rPr lang="it-IT" b="1" dirty="0">
                <a:solidFill>
                  <a:schemeClr val="tx2"/>
                </a:solidFill>
              </a:rPr>
              <a:t> (= ?</a:t>
            </a:r>
            <a:r>
              <a:rPr lang="it-IT" b="1" dirty="0" err="1">
                <a:solidFill>
                  <a:schemeClr val="tx2"/>
                </a:solidFill>
              </a:rPr>
              <a:t>duration</a:t>
            </a:r>
            <a:r>
              <a:rPr lang="it-IT" b="1" dirty="0">
                <a:solidFill>
                  <a:schemeClr val="tx2"/>
                </a:solidFill>
              </a:rPr>
              <a:t> </a:t>
            </a:r>
            <a:r>
              <a:rPr lang="it-IT" b="1" dirty="0">
                <a:solidFill>
                  <a:srgbClr val="C00000"/>
                </a:solidFill>
              </a:rPr>
              <a:t>2.0</a:t>
            </a:r>
            <a:r>
              <a:rPr lang="it-IT" b="1" dirty="0">
                <a:solidFill>
                  <a:schemeClr val="tx2"/>
                </a:solidFill>
              </a:rPr>
              <a:t>)</a:t>
            </a:r>
          </a:p>
          <a:p>
            <a:r>
              <a:rPr lang="en-GB" b="1" dirty="0">
                <a:solidFill>
                  <a:schemeClr val="tx2"/>
                </a:solidFill>
              </a:rPr>
              <a:t> :condition (and </a:t>
            </a:r>
            <a:r>
              <a:rPr lang="en-US" b="1" dirty="0">
                <a:solidFill>
                  <a:schemeClr val="tx2"/>
                </a:solidFill>
              </a:rPr>
              <a:t>(at start (available unit))</a:t>
            </a:r>
            <a:endParaRPr lang="en-GB" b="1" dirty="0">
              <a:solidFill>
                <a:schemeClr val="tx2"/>
              </a:solidFill>
            </a:endParaRPr>
          </a:p>
          <a:p>
            <a:r>
              <a:rPr lang="en-GB" b="1" dirty="0">
                <a:solidFill>
                  <a:schemeClr val="tx2"/>
                </a:solidFill>
              </a:rPr>
              <a:t> 	   (over all (&gt; (soc) (</a:t>
            </a:r>
            <a:r>
              <a:rPr lang="en-GB" b="1" dirty="0" err="1">
                <a:solidFill>
                  <a:schemeClr val="tx2"/>
                </a:solidFill>
              </a:rPr>
              <a:t>safelevel</a:t>
            </a:r>
            <a:r>
              <a:rPr lang="en-GB" b="1" dirty="0">
                <a:solidFill>
                  <a:schemeClr val="tx2"/>
                </a:solidFill>
              </a:rPr>
              <a:t>)))</a:t>
            </a:r>
            <a:r>
              <a:rPr lang="en-US" b="1" dirty="0">
                <a:solidFill>
                  <a:schemeClr val="tx2"/>
                </a:solidFill>
              </a:rPr>
              <a:t>)</a:t>
            </a:r>
            <a:endParaRPr lang="en-GB" b="1" dirty="0">
              <a:solidFill>
                <a:schemeClr val="tx2"/>
              </a:solidFill>
            </a:endParaRPr>
          </a:p>
          <a:p>
            <a:r>
              <a:rPr lang="en-GB" b="1" dirty="0">
                <a:solidFill>
                  <a:schemeClr val="tx2"/>
                </a:solidFill>
              </a:rPr>
              <a:t> :effect (and (at start (not (available unit)))</a:t>
            </a:r>
          </a:p>
          <a:p>
            <a:r>
              <a:rPr lang="en-GB" b="1" dirty="0">
                <a:solidFill>
                  <a:schemeClr val="tx2"/>
                </a:solidFill>
              </a:rPr>
              <a:t>                       (at end (available unit))</a:t>
            </a:r>
          </a:p>
          <a:p>
            <a:r>
              <a:rPr lang="en-GB" b="1" dirty="0">
                <a:solidFill>
                  <a:schemeClr val="tx2"/>
                </a:solidFill>
              </a:rPr>
              <a:t> 	(at start (increase (demand) </a:t>
            </a:r>
            <a:r>
              <a:rPr lang="en-GB" b="1" dirty="0">
                <a:solidFill>
                  <a:srgbClr val="C00000"/>
                </a:solidFill>
              </a:rPr>
              <a:t>2.4</a:t>
            </a:r>
            <a:r>
              <a:rPr lang="en-GB" b="1" dirty="0">
                <a:solidFill>
                  <a:schemeClr val="tx2"/>
                </a:solidFill>
              </a:rPr>
              <a:t>))</a:t>
            </a:r>
          </a:p>
          <a:p>
            <a:r>
              <a:rPr lang="en-GB" b="1" dirty="0">
                <a:solidFill>
                  <a:schemeClr val="tx2"/>
                </a:solidFill>
              </a:rPr>
              <a:t>                 (at end (decrease (demand) (</a:t>
            </a:r>
            <a:r>
              <a:rPr lang="en-GB" b="1" dirty="0" err="1">
                <a:solidFill>
                  <a:schemeClr val="tx2"/>
                </a:solidFill>
              </a:rPr>
              <a:t>B_rate</a:t>
            </a:r>
            <a:r>
              <a:rPr lang="en-GB" b="1" dirty="0">
                <a:solidFill>
                  <a:schemeClr val="tx2"/>
                </a:solidFill>
              </a:rPr>
              <a:t>)))</a:t>
            </a:r>
          </a:p>
          <a:p>
            <a:r>
              <a:rPr lang="it-IT" b="1" dirty="0">
                <a:solidFill>
                  <a:schemeClr val="tx2"/>
                </a:solidFill>
              </a:rPr>
              <a:t>                </a:t>
            </a:r>
            <a:r>
              <a:rPr lang="it-IT" b="1" dirty="0">
                <a:solidFill>
                  <a:srgbClr val="00B050"/>
                </a:solidFill>
              </a:rPr>
              <a:t> (at end (readyForObs1))</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18" name="TextBox 3"/>
          <p:cNvSpPr txBox="1"/>
          <p:nvPr/>
        </p:nvSpPr>
        <p:spPr>
          <a:xfrm>
            <a:off x="6096000" y="3924264"/>
            <a:ext cx="4714908" cy="2862322"/>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durative-action</a:t>
            </a:r>
            <a:r>
              <a:rPr lang="it-IT" b="1" dirty="0">
                <a:solidFill>
                  <a:schemeClr val="tx2"/>
                </a:solidFill>
              </a:rPr>
              <a:t> prepareObs2</a:t>
            </a: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duration</a:t>
            </a:r>
            <a:r>
              <a:rPr lang="it-IT" b="1" dirty="0">
                <a:solidFill>
                  <a:schemeClr val="tx2"/>
                </a:solidFill>
              </a:rPr>
              <a:t> (= ?</a:t>
            </a:r>
            <a:r>
              <a:rPr lang="it-IT" b="1" dirty="0" err="1">
                <a:solidFill>
                  <a:schemeClr val="tx2"/>
                </a:solidFill>
              </a:rPr>
              <a:t>duration</a:t>
            </a:r>
            <a:r>
              <a:rPr lang="it-IT" b="1" dirty="0">
                <a:solidFill>
                  <a:schemeClr val="tx2"/>
                </a:solidFill>
              </a:rPr>
              <a:t> </a:t>
            </a:r>
            <a:r>
              <a:rPr lang="it-IT" b="1" dirty="0">
                <a:solidFill>
                  <a:srgbClr val="C00000"/>
                </a:solidFill>
              </a:rPr>
              <a:t>2.0</a:t>
            </a:r>
            <a:r>
              <a:rPr lang="it-IT" b="1" dirty="0">
                <a:solidFill>
                  <a:schemeClr val="tx2"/>
                </a:solidFill>
              </a:rPr>
              <a:t>)</a:t>
            </a:r>
          </a:p>
          <a:p>
            <a:r>
              <a:rPr lang="en-GB" b="1" dirty="0">
                <a:solidFill>
                  <a:schemeClr val="tx2"/>
                </a:solidFill>
              </a:rPr>
              <a:t> :condition (and </a:t>
            </a:r>
            <a:r>
              <a:rPr lang="en-US" b="1" dirty="0">
                <a:solidFill>
                  <a:schemeClr val="tx2"/>
                </a:solidFill>
              </a:rPr>
              <a:t>(at start (available unit))</a:t>
            </a:r>
            <a:endParaRPr lang="en-GB" b="1" dirty="0">
              <a:solidFill>
                <a:schemeClr val="tx2"/>
              </a:solidFill>
            </a:endParaRPr>
          </a:p>
          <a:p>
            <a:r>
              <a:rPr lang="en-GB" b="1" dirty="0">
                <a:solidFill>
                  <a:schemeClr val="tx2"/>
                </a:solidFill>
              </a:rPr>
              <a:t> 	   (over all (&gt; (soc) (</a:t>
            </a:r>
            <a:r>
              <a:rPr lang="en-GB" b="1" dirty="0" err="1">
                <a:solidFill>
                  <a:schemeClr val="tx2"/>
                </a:solidFill>
              </a:rPr>
              <a:t>safelevel</a:t>
            </a:r>
            <a:r>
              <a:rPr lang="en-GB" b="1" dirty="0">
                <a:solidFill>
                  <a:schemeClr val="tx2"/>
                </a:solidFill>
              </a:rPr>
              <a:t>)))</a:t>
            </a:r>
            <a:r>
              <a:rPr lang="en-US" b="1" dirty="0">
                <a:solidFill>
                  <a:schemeClr val="tx2"/>
                </a:solidFill>
              </a:rPr>
              <a:t>)</a:t>
            </a:r>
            <a:endParaRPr lang="en-GB" b="1" dirty="0">
              <a:solidFill>
                <a:schemeClr val="tx2"/>
              </a:solidFill>
            </a:endParaRPr>
          </a:p>
          <a:p>
            <a:r>
              <a:rPr lang="en-GB" b="1" dirty="0">
                <a:solidFill>
                  <a:schemeClr val="tx2"/>
                </a:solidFill>
              </a:rPr>
              <a:t> :effect (and (at start (not (available unit)))</a:t>
            </a:r>
          </a:p>
          <a:p>
            <a:r>
              <a:rPr lang="en-GB" b="1" dirty="0">
                <a:solidFill>
                  <a:schemeClr val="tx2"/>
                </a:solidFill>
              </a:rPr>
              <a:t>                       (at end (available unit))</a:t>
            </a:r>
          </a:p>
          <a:p>
            <a:r>
              <a:rPr lang="en-GB" b="1" dirty="0">
                <a:solidFill>
                  <a:schemeClr val="tx2"/>
                </a:solidFill>
              </a:rPr>
              <a:t> 	(at start (increase (demand) </a:t>
            </a:r>
            <a:r>
              <a:rPr lang="en-GB" b="1" dirty="0">
                <a:solidFill>
                  <a:srgbClr val="C00000"/>
                </a:solidFill>
              </a:rPr>
              <a:t>2.9</a:t>
            </a:r>
            <a:r>
              <a:rPr lang="en-GB" b="1" dirty="0">
                <a:solidFill>
                  <a:schemeClr val="tx2"/>
                </a:solidFill>
              </a:rPr>
              <a:t>))</a:t>
            </a:r>
          </a:p>
          <a:p>
            <a:r>
              <a:rPr lang="en-GB" b="1" dirty="0">
                <a:solidFill>
                  <a:schemeClr val="tx2"/>
                </a:solidFill>
              </a:rPr>
              <a:t>                 (at end (decrease (demand) (</a:t>
            </a:r>
            <a:r>
              <a:rPr lang="en-GB" b="1" dirty="0" err="1">
                <a:solidFill>
                  <a:schemeClr val="tx2"/>
                </a:solidFill>
              </a:rPr>
              <a:t>C_rate</a:t>
            </a:r>
            <a:r>
              <a:rPr lang="en-GB" b="1" dirty="0">
                <a:solidFill>
                  <a:schemeClr val="tx2"/>
                </a:solidFill>
              </a:rPr>
              <a:t>)))</a:t>
            </a:r>
          </a:p>
          <a:p>
            <a:r>
              <a:rPr lang="it-IT" b="1" dirty="0">
                <a:solidFill>
                  <a:schemeClr val="tx2"/>
                </a:solidFill>
              </a:rPr>
              <a:t>                </a:t>
            </a:r>
            <a:r>
              <a:rPr lang="it-IT" b="1" dirty="0">
                <a:solidFill>
                  <a:srgbClr val="00B050"/>
                </a:solidFill>
              </a:rPr>
              <a:t> </a:t>
            </a:r>
            <a:r>
              <a:rPr lang="it-IT" b="1" dirty="0">
                <a:solidFill>
                  <a:srgbClr val="00B0F0"/>
                </a:solidFill>
              </a:rPr>
              <a:t>(at end (readyForObs2))</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2669019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Now we are ready to make the observations...</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GB" dirty="0"/>
          </a:p>
        </p:txBody>
      </p:sp>
      <p:sp>
        <p:nvSpPr>
          <p:cNvPr id="4" name="TextBox 3"/>
          <p:cNvSpPr txBox="1"/>
          <p:nvPr/>
        </p:nvSpPr>
        <p:spPr>
          <a:xfrm>
            <a:off x="2881290" y="1214422"/>
            <a:ext cx="8072494" cy="2862322"/>
          </a:xfrm>
          <a:prstGeom prst="rect">
            <a:avLst/>
          </a:prstGeom>
          <a:noFill/>
        </p:spPr>
        <p:txBody>
          <a:bodyPr wrap="square" rtlCol="0">
            <a:spAutoFit/>
          </a:bodyPr>
          <a:lstStyle/>
          <a:p>
            <a:r>
              <a:rPr lang="it-IT" b="1" dirty="0">
                <a:solidFill>
                  <a:srgbClr val="00B050"/>
                </a:solidFill>
              </a:rPr>
              <a:t>(:</a:t>
            </a:r>
            <a:r>
              <a:rPr lang="it-IT" b="1" dirty="0" err="1">
                <a:solidFill>
                  <a:srgbClr val="00B050"/>
                </a:solidFill>
              </a:rPr>
              <a:t>durative-action</a:t>
            </a:r>
            <a:r>
              <a:rPr lang="it-IT" b="1" dirty="0">
                <a:solidFill>
                  <a:srgbClr val="00B050"/>
                </a:solidFill>
              </a:rPr>
              <a:t> observe1</a:t>
            </a:r>
          </a:p>
          <a:p>
            <a:r>
              <a:rPr lang="it-IT" b="1" dirty="0">
                <a:solidFill>
                  <a:srgbClr val="00B050"/>
                </a:solidFill>
              </a:rPr>
              <a:t> :</a:t>
            </a:r>
            <a:r>
              <a:rPr lang="it-IT" b="1" dirty="0" err="1">
                <a:solidFill>
                  <a:srgbClr val="00B050"/>
                </a:solidFill>
              </a:rPr>
              <a:t>parameters</a:t>
            </a:r>
            <a:r>
              <a:rPr lang="it-IT" b="1" dirty="0">
                <a:solidFill>
                  <a:srgbClr val="00B050"/>
                </a:solidFill>
              </a:rPr>
              <a:t> ()</a:t>
            </a:r>
          </a:p>
          <a:p>
            <a:r>
              <a:rPr lang="it-IT" b="1" dirty="0">
                <a:solidFill>
                  <a:srgbClr val="00B050"/>
                </a:solidFill>
              </a:rPr>
              <a:t> :</a:t>
            </a:r>
            <a:r>
              <a:rPr lang="it-IT" b="1" dirty="0" err="1">
                <a:solidFill>
                  <a:srgbClr val="00B050"/>
                </a:solidFill>
              </a:rPr>
              <a:t>duration</a:t>
            </a:r>
            <a:r>
              <a:rPr lang="it-IT" b="1" dirty="0">
                <a:solidFill>
                  <a:srgbClr val="00B050"/>
                </a:solidFill>
              </a:rPr>
              <a:t> (= ?</a:t>
            </a:r>
            <a:r>
              <a:rPr lang="it-IT" b="1" dirty="0" err="1">
                <a:solidFill>
                  <a:srgbClr val="00B050"/>
                </a:solidFill>
              </a:rPr>
              <a:t>duration</a:t>
            </a:r>
            <a:r>
              <a:rPr lang="it-IT" b="1" dirty="0">
                <a:solidFill>
                  <a:srgbClr val="00B050"/>
                </a:solidFill>
              </a:rPr>
              <a:t> obs1Time)</a:t>
            </a:r>
          </a:p>
          <a:p>
            <a:r>
              <a:rPr lang="en-GB" b="1" dirty="0">
                <a:solidFill>
                  <a:srgbClr val="00B050"/>
                </a:solidFill>
              </a:rPr>
              <a:t> :condition (and (at start (available unit))</a:t>
            </a:r>
          </a:p>
          <a:p>
            <a:r>
              <a:rPr lang="en-US" b="1" dirty="0">
                <a:solidFill>
                  <a:srgbClr val="00B050"/>
                </a:solidFill>
              </a:rPr>
              <a:t>	            (at start (readyForObs1))</a:t>
            </a:r>
            <a:endParaRPr lang="en-GB" b="1" dirty="0">
              <a:solidFill>
                <a:srgbClr val="00B050"/>
              </a:solidFill>
            </a:endParaRPr>
          </a:p>
          <a:p>
            <a:r>
              <a:rPr lang="en-GB" b="1" dirty="0">
                <a:solidFill>
                  <a:srgbClr val="00B050"/>
                </a:solidFill>
              </a:rPr>
              <a:t>                             (over all (&gt; (soc) (</a:t>
            </a:r>
            <a:r>
              <a:rPr lang="en-GB" b="1" dirty="0" err="1">
                <a:solidFill>
                  <a:srgbClr val="00B050"/>
                </a:solidFill>
              </a:rPr>
              <a:t>safelevel</a:t>
            </a:r>
            <a:r>
              <a:rPr lang="en-GB" b="1" dirty="0">
                <a:solidFill>
                  <a:srgbClr val="00B050"/>
                </a:solidFill>
              </a:rPr>
              <a:t>))))</a:t>
            </a:r>
          </a:p>
          <a:p>
            <a:r>
              <a:rPr lang="en-GB" b="1" dirty="0">
                <a:solidFill>
                  <a:srgbClr val="00B050"/>
                </a:solidFill>
              </a:rPr>
              <a:t> :effect (and (at start (not (available unit)))    </a:t>
            </a:r>
            <a:r>
              <a:rPr lang="en-US" b="1" dirty="0">
                <a:solidFill>
                  <a:srgbClr val="00B050"/>
                </a:solidFill>
              </a:rPr>
              <a:t>(at end (available unit))</a:t>
            </a:r>
            <a:endParaRPr lang="en-GB" b="1" dirty="0">
              <a:solidFill>
                <a:srgbClr val="00B050"/>
              </a:solidFill>
            </a:endParaRPr>
          </a:p>
          <a:p>
            <a:r>
              <a:rPr lang="en-GB" b="1" dirty="0">
                <a:solidFill>
                  <a:srgbClr val="00B050"/>
                </a:solidFill>
              </a:rPr>
              <a:t>	     (at start (increase (demand) (obs1-rate)))</a:t>
            </a:r>
          </a:p>
          <a:p>
            <a:r>
              <a:rPr lang="en-GB" b="1" dirty="0">
                <a:solidFill>
                  <a:srgbClr val="00B050"/>
                </a:solidFill>
              </a:rPr>
              <a:t>	     (at end (decrease (demand) (obs1-rate)))</a:t>
            </a:r>
          </a:p>
          <a:p>
            <a:r>
              <a:rPr lang="it-IT" b="1" dirty="0">
                <a:solidFill>
                  <a:srgbClr val="00B050"/>
                </a:solidFill>
              </a:rPr>
              <a:t>                      (at end (gotObs1))))</a:t>
            </a:r>
            <a:endParaRPr lang="en-GB" b="1" dirty="0">
              <a:solidFill>
                <a:srgbClr val="00B050"/>
              </a:solidFill>
              <a:latin typeface="Courier New" pitchFamily="49" charset="0"/>
              <a:cs typeface="Courier New" pitchFamily="49" charset="0"/>
            </a:endParaRPr>
          </a:p>
        </p:txBody>
      </p:sp>
      <p:sp>
        <p:nvSpPr>
          <p:cNvPr id="9" name="TextBox 3"/>
          <p:cNvSpPr txBox="1"/>
          <p:nvPr/>
        </p:nvSpPr>
        <p:spPr>
          <a:xfrm>
            <a:off x="2881290" y="4000504"/>
            <a:ext cx="8072494" cy="2862322"/>
          </a:xfrm>
          <a:prstGeom prst="rect">
            <a:avLst/>
          </a:prstGeom>
          <a:noFill/>
        </p:spPr>
        <p:txBody>
          <a:bodyPr wrap="square" rtlCol="0">
            <a:spAutoFit/>
          </a:bodyPr>
          <a:lstStyle/>
          <a:p>
            <a:r>
              <a:rPr lang="it-IT" b="1" dirty="0">
                <a:solidFill>
                  <a:srgbClr val="00B0F0"/>
                </a:solidFill>
              </a:rPr>
              <a:t>(:</a:t>
            </a:r>
            <a:r>
              <a:rPr lang="it-IT" b="1" dirty="0" err="1">
                <a:solidFill>
                  <a:srgbClr val="00B0F0"/>
                </a:solidFill>
              </a:rPr>
              <a:t>durative-action</a:t>
            </a:r>
            <a:r>
              <a:rPr lang="it-IT" b="1" dirty="0">
                <a:solidFill>
                  <a:srgbClr val="00B0F0"/>
                </a:solidFill>
              </a:rPr>
              <a:t> observe2</a:t>
            </a:r>
          </a:p>
          <a:p>
            <a:r>
              <a:rPr lang="it-IT" b="1" dirty="0">
                <a:solidFill>
                  <a:srgbClr val="00B0F0"/>
                </a:solidFill>
              </a:rPr>
              <a:t> :</a:t>
            </a:r>
            <a:r>
              <a:rPr lang="it-IT" b="1" dirty="0" err="1">
                <a:solidFill>
                  <a:srgbClr val="00B0F0"/>
                </a:solidFill>
              </a:rPr>
              <a:t>parameters</a:t>
            </a:r>
            <a:r>
              <a:rPr lang="it-IT" b="1" dirty="0">
                <a:solidFill>
                  <a:srgbClr val="00B0F0"/>
                </a:solidFill>
              </a:rPr>
              <a:t> ()</a:t>
            </a:r>
          </a:p>
          <a:p>
            <a:r>
              <a:rPr lang="it-IT" b="1" dirty="0">
                <a:solidFill>
                  <a:srgbClr val="00B0F0"/>
                </a:solidFill>
              </a:rPr>
              <a:t> :</a:t>
            </a:r>
            <a:r>
              <a:rPr lang="it-IT" b="1" dirty="0" err="1">
                <a:solidFill>
                  <a:srgbClr val="00B0F0"/>
                </a:solidFill>
              </a:rPr>
              <a:t>duration</a:t>
            </a:r>
            <a:r>
              <a:rPr lang="it-IT" b="1" dirty="0">
                <a:solidFill>
                  <a:srgbClr val="00B0F0"/>
                </a:solidFill>
              </a:rPr>
              <a:t> (= ?</a:t>
            </a:r>
            <a:r>
              <a:rPr lang="it-IT" b="1" dirty="0" err="1">
                <a:solidFill>
                  <a:srgbClr val="00B0F0"/>
                </a:solidFill>
              </a:rPr>
              <a:t>duration</a:t>
            </a:r>
            <a:r>
              <a:rPr lang="it-IT" b="1" dirty="0">
                <a:solidFill>
                  <a:srgbClr val="00B0F0"/>
                </a:solidFill>
              </a:rPr>
              <a:t> obs2Time)</a:t>
            </a:r>
          </a:p>
          <a:p>
            <a:r>
              <a:rPr lang="en-GB" b="1" dirty="0">
                <a:solidFill>
                  <a:srgbClr val="00B0F0"/>
                </a:solidFill>
              </a:rPr>
              <a:t> :condition (and (at start (available unit))</a:t>
            </a:r>
          </a:p>
          <a:p>
            <a:r>
              <a:rPr lang="en-US" b="1" dirty="0">
                <a:solidFill>
                  <a:srgbClr val="00B0F0"/>
                </a:solidFill>
              </a:rPr>
              <a:t>	            (at start (readyForObs2))</a:t>
            </a:r>
            <a:endParaRPr lang="en-GB" b="1" dirty="0">
              <a:solidFill>
                <a:srgbClr val="00B0F0"/>
              </a:solidFill>
            </a:endParaRPr>
          </a:p>
          <a:p>
            <a:r>
              <a:rPr lang="en-GB" b="1" dirty="0">
                <a:solidFill>
                  <a:srgbClr val="00B0F0"/>
                </a:solidFill>
              </a:rPr>
              <a:t>                             (over all (&gt; (soc) (</a:t>
            </a:r>
            <a:r>
              <a:rPr lang="en-GB" b="1" dirty="0" err="1">
                <a:solidFill>
                  <a:srgbClr val="00B0F0"/>
                </a:solidFill>
              </a:rPr>
              <a:t>safelevel</a:t>
            </a:r>
            <a:r>
              <a:rPr lang="en-GB" b="1" dirty="0">
                <a:solidFill>
                  <a:srgbClr val="00B0F0"/>
                </a:solidFill>
              </a:rPr>
              <a:t>))))</a:t>
            </a:r>
          </a:p>
          <a:p>
            <a:r>
              <a:rPr lang="en-GB" b="1" dirty="0">
                <a:solidFill>
                  <a:srgbClr val="00B0F0"/>
                </a:solidFill>
              </a:rPr>
              <a:t> :effect (and (at start (not (available unit)))    </a:t>
            </a:r>
            <a:r>
              <a:rPr lang="en-US" b="1" dirty="0">
                <a:solidFill>
                  <a:srgbClr val="00B0F0"/>
                </a:solidFill>
              </a:rPr>
              <a:t>(at end (available unit))</a:t>
            </a:r>
            <a:endParaRPr lang="en-GB" b="1" dirty="0">
              <a:solidFill>
                <a:srgbClr val="00B0F0"/>
              </a:solidFill>
            </a:endParaRPr>
          </a:p>
          <a:p>
            <a:r>
              <a:rPr lang="en-GB" b="1" dirty="0">
                <a:solidFill>
                  <a:srgbClr val="00B0F0"/>
                </a:solidFill>
              </a:rPr>
              <a:t>	     (at start (increase (demand) (obs2-rate)))</a:t>
            </a:r>
          </a:p>
          <a:p>
            <a:r>
              <a:rPr lang="en-GB" b="1" dirty="0">
                <a:solidFill>
                  <a:srgbClr val="00B0F0"/>
                </a:solidFill>
              </a:rPr>
              <a:t>	     (at end (decrease (demand) (obs2-rate)))</a:t>
            </a:r>
          </a:p>
          <a:p>
            <a:r>
              <a:rPr lang="it-IT" b="1" dirty="0">
                <a:solidFill>
                  <a:srgbClr val="00B0F0"/>
                </a:solidFill>
              </a:rPr>
              <a:t>                      (at end (gotObs2))))</a:t>
            </a:r>
            <a:endParaRPr lang="en-GB" b="1" dirty="0">
              <a:solidFill>
                <a:srgbClr val="00B0F0"/>
              </a:solidFill>
              <a:latin typeface="Courier New" pitchFamily="49" charset="0"/>
              <a:cs typeface="Courier New" pitchFamily="49" charset="0"/>
            </a:endParaRPr>
          </a:p>
        </p:txBody>
      </p:sp>
    </p:spTree>
    <p:extLst>
      <p:ext uri="{BB962C8B-B14F-4D97-AF65-F5344CB8AC3E}">
        <p14:creationId xmlns:p14="http://schemas.microsoft.com/office/powerpoint/2010/main" val="733045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32" name="Picture 9" descr="C:\Documents and Settings\Dannyboodmann\Desktop\dannyboodmann-presentation\val_ok.png"/>
          <p:cNvPicPr>
            <a:picLocks noChangeAspect="1" noChangeArrowheads="1"/>
          </p:cNvPicPr>
          <p:nvPr/>
        </p:nvPicPr>
        <p:blipFill>
          <a:blip r:embed="rId3"/>
          <a:srcRect/>
          <a:stretch>
            <a:fillRect/>
          </a:stretch>
        </p:blipFill>
        <p:spPr bwMode="auto">
          <a:xfrm>
            <a:off x="9525024" y="4714885"/>
            <a:ext cx="703262" cy="588963"/>
          </a:xfrm>
          <a:prstGeom prst="rect">
            <a:avLst/>
          </a:prstGeom>
          <a:noFill/>
          <a:ln w="9525">
            <a:noFill/>
            <a:miter lim="800000"/>
            <a:headEnd/>
            <a:tailEnd/>
          </a:ln>
        </p:spPr>
      </p:pic>
      <p:pic>
        <p:nvPicPr>
          <p:cNvPr id="9" name="Picture 2"/>
          <p:cNvPicPr>
            <a:picLocks noChangeAspect="1" noChangeArrowheads="1"/>
          </p:cNvPicPr>
          <p:nvPr/>
        </p:nvPicPr>
        <p:blipFill>
          <a:blip r:embed="rId4"/>
          <a:srcRect/>
          <a:stretch>
            <a:fillRect/>
          </a:stretch>
        </p:blipFill>
        <p:spPr bwMode="auto">
          <a:xfrm>
            <a:off x="2340500" y="-24"/>
            <a:ext cx="7113087" cy="1295404"/>
          </a:xfrm>
          <a:prstGeom prst="rect">
            <a:avLst/>
          </a:prstGeom>
          <a:noFill/>
          <a:ln w="9525">
            <a:noFill/>
            <a:miter lim="800000"/>
            <a:headEnd/>
            <a:tailEnd/>
          </a:ln>
          <a:effectLst/>
        </p:spPr>
      </p:pic>
      <p:pic>
        <p:nvPicPr>
          <p:cNvPr id="10" name="Picture 3"/>
          <p:cNvPicPr>
            <a:picLocks noChangeAspect="1" noChangeArrowheads="1"/>
          </p:cNvPicPr>
          <p:nvPr/>
        </p:nvPicPr>
        <p:blipFill>
          <a:blip r:embed="rId5"/>
          <a:srcRect/>
          <a:stretch>
            <a:fillRect/>
          </a:stretch>
        </p:blipFill>
        <p:spPr bwMode="auto">
          <a:xfrm>
            <a:off x="1523968" y="1916002"/>
            <a:ext cx="4643470" cy="2737736"/>
          </a:xfrm>
          <a:prstGeom prst="rect">
            <a:avLst/>
          </a:prstGeom>
          <a:noFill/>
          <a:ln w="9525">
            <a:noFill/>
            <a:miter lim="800000"/>
            <a:headEnd/>
            <a:tailEnd/>
          </a:ln>
          <a:effectLst/>
        </p:spPr>
      </p:pic>
      <p:pic>
        <p:nvPicPr>
          <p:cNvPr id="1026" name="Picture 2"/>
          <p:cNvPicPr>
            <a:picLocks noChangeAspect="1" noChangeArrowheads="1"/>
          </p:cNvPicPr>
          <p:nvPr/>
        </p:nvPicPr>
        <p:blipFill>
          <a:blip r:embed="rId6"/>
          <a:srcRect/>
          <a:stretch>
            <a:fillRect/>
          </a:stretch>
        </p:blipFill>
        <p:spPr bwMode="auto">
          <a:xfrm>
            <a:off x="6058483" y="2000240"/>
            <a:ext cx="4593304" cy="2643206"/>
          </a:xfrm>
          <a:prstGeom prst="rect">
            <a:avLst/>
          </a:prstGeom>
          <a:noFill/>
          <a:ln w="9525">
            <a:noFill/>
            <a:miter lim="800000"/>
            <a:headEnd/>
            <a:tailEnd/>
          </a:ln>
          <a:effectLst/>
        </p:spPr>
      </p:pic>
      <p:sp>
        <p:nvSpPr>
          <p:cNvPr id="12" name="Rettangolo 11"/>
          <p:cNvSpPr/>
          <p:nvPr/>
        </p:nvSpPr>
        <p:spPr>
          <a:xfrm>
            <a:off x="4612560" y="4845618"/>
            <a:ext cx="2307683" cy="369332"/>
          </a:xfrm>
          <a:prstGeom prst="rect">
            <a:avLst/>
          </a:prstGeom>
        </p:spPr>
        <p:txBody>
          <a:bodyPr wrap="none">
            <a:spAutoFit/>
          </a:bodyPr>
          <a:lstStyle/>
          <a:p>
            <a:r>
              <a:rPr lang="en-US" dirty="0"/>
              <a:t>Battery state of charge</a:t>
            </a:r>
            <a:endParaRPr lang="en-GB" dirty="0"/>
          </a:p>
        </p:txBody>
      </p:sp>
    </p:spTree>
    <p:extLst>
      <p:ext uri="{BB962C8B-B14F-4D97-AF65-F5344CB8AC3E}">
        <p14:creationId xmlns:p14="http://schemas.microsoft.com/office/powerpoint/2010/main" val="69320417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descr="X:\dannyboodmann\Scrivania\beagle2_images\cielo.png"/>
          <p:cNvPicPr>
            <a:picLocks noChangeAspect="1" noChangeArrowheads="1"/>
          </p:cNvPicPr>
          <p:nvPr/>
        </p:nvPicPr>
        <p:blipFill>
          <a:blip r:embed="rId3"/>
          <a:srcRect/>
          <a:stretch>
            <a:fillRect/>
          </a:stretch>
        </p:blipFill>
        <p:spPr bwMode="auto">
          <a:xfrm>
            <a:off x="2108200" y="473076"/>
            <a:ext cx="8147050" cy="1946275"/>
          </a:xfrm>
          <a:prstGeom prst="rect">
            <a:avLst/>
          </a:prstGeom>
          <a:noFill/>
          <a:ln w="9525">
            <a:noFill/>
            <a:miter lim="800000"/>
            <a:headEnd/>
            <a:tailEnd/>
          </a:ln>
        </p:spPr>
      </p:pic>
      <p:sp>
        <p:nvSpPr>
          <p:cNvPr id="23555" name="CasellaDiTesto 42"/>
          <p:cNvSpPr txBox="1">
            <a:spLocks noChangeArrowheads="1"/>
          </p:cNvSpPr>
          <p:nvPr/>
        </p:nvSpPr>
        <p:spPr bwMode="auto">
          <a:xfrm>
            <a:off x="6096000" y="5143500"/>
            <a:ext cx="476412" cy="369332"/>
          </a:xfrm>
          <a:prstGeom prst="rect">
            <a:avLst/>
          </a:prstGeom>
          <a:noFill/>
          <a:ln w="9525">
            <a:noFill/>
            <a:miter lim="800000"/>
            <a:headEnd/>
            <a:tailEnd/>
          </a:ln>
        </p:spPr>
        <p:txBody>
          <a:bodyPr wrap="none">
            <a:spAutoFit/>
          </a:bodyPr>
          <a:lstStyle/>
          <a:p>
            <a:r>
              <a:rPr lang="it-IT">
                <a:solidFill>
                  <a:schemeClr val="bg1"/>
                </a:solidFill>
              </a:rPr>
              <a:t>4.5</a:t>
            </a:r>
          </a:p>
        </p:txBody>
      </p:sp>
      <p:sp>
        <p:nvSpPr>
          <p:cNvPr id="23556" name="Ovale 7"/>
          <p:cNvSpPr>
            <a:spLocks noChangeArrowheads="1"/>
          </p:cNvSpPr>
          <p:nvPr/>
        </p:nvSpPr>
        <p:spPr bwMode="auto">
          <a:xfrm>
            <a:off x="7667625" y="1046163"/>
            <a:ext cx="571500" cy="571500"/>
          </a:xfrm>
          <a:prstGeom prst="ellipse">
            <a:avLst/>
          </a:prstGeom>
          <a:solidFill>
            <a:srgbClr val="FFFF00">
              <a:alpha val="72156"/>
            </a:srgbClr>
          </a:solidFill>
          <a:ln w="9525" algn="ctr">
            <a:noFill/>
            <a:miter lim="800000"/>
            <a:headEnd/>
            <a:tailEnd/>
          </a:ln>
        </p:spPr>
        <p:txBody>
          <a:bodyPr wrap="none"/>
          <a:lstStyle/>
          <a:p>
            <a:endParaRPr lang="it-IT"/>
          </a:p>
        </p:txBody>
      </p:sp>
      <p:pic>
        <p:nvPicPr>
          <p:cNvPr id="23557" name="Picture 4" descr="X:\dannyboodmann\Scrivania\beagle2_images\beagle.png"/>
          <p:cNvPicPr>
            <a:picLocks noChangeAspect="1" noChangeArrowheads="1"/>
          </p:cNvPicPr>
          <p:nvPr/>
        </p:nvPicPr>
        <p:blipFill>
          <a:blip r:embed="rId4"/>
          <a:srcRect/>
          <a:stretch>
            <a:fillRect/>
          </a:stretch>
        </p:blipFill>
        <p:spPr bwMode="auto">
          <a:xfrm>
            <a:off x="2109788" y="1814514"/>
            <a:ext cx="8128000" cy="4714875"/>
          </a:xfrm>
          <a:prstGeom prst="rect">
            <a:avLst/>
          </a:prstGeom>
          <a:noFill/>
          <a:ln w="9525">
            <a:noFill/>
            <a:miter lim="800000"/>
            <a:headEnd/>
            <a:tailEnd/>
          </a:ln>
        </p:spPr>
      </p:pic>
      <p:sp>
        <p:nvSpPr>
          <p:cNvPr id="11" name="Rettangolo 10"/>
          <p:cNvSpPr/>
          <p:nvPr/>
        </p:nvSpPr>
        <p:spPr bwMode="auto">
          <a:xfrm>
            <a:off x="2166938" y="4857751"/>
            <a:ext cx="7929562" cy="1573213"/>
          </a:xfrm>
          <a:prstGeom prst="rect">
            <a:avLst/>
          </a:prstGeom>
          <a:solidFill>
            <a:srgbClr val="00206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defRPr/>
            </a:pPr>
            <a:endParaRPr lang="it-IT" dirty="0">
              <a:solidFill>
                <a:srgbClr val="FFFF00"/>
              </a:solidFill>
              <a:effectLst>
                <a:outerShdw blurRad="38100" dist="38100" dir="2700000" algn="tl">
                  <a:srgbClr val="000000">
                    <a:alpha val="43137"/>
                  </a:srgbClr>
                </a:outerShdw>
              </a:effectLst>
              <a:latin typeface="Calibri" pitchFamily="34" charset="0"/>
            </a:endParaRPr>
          </a:p>
        </p:txBody>
      </p:sp>
      <p:sp>
        <p:nvSpPr>
          <p:cNvPr id="18451" name="Rettangolo 39"/>
          <p:cNvSpPr>
            <a:spLocks noChangeArrowheads="1"/>
          </p:cNvSpPr>
          <p:nvPr/>
        </p:nvSpPr>
        <p:spPr bwMode="auto">
          <a:xfrm>
            <a:off x="7143751" y="5072063"/>
            <a:ext cx="796925" cy="773112"/>
          </a:xfrm>
          <a:prstGeom prst="rect">
            <a:avLst/>
          </a:prstGeom>
          <a:solidFill>
            <a:schemeClr val="tx1"/>
          </a:solidFill>
          <a:ln w="9525" algn="ctr">
            <a:solidFill>
              <a:schemeClr val="tx1"/>
            </a:solidFill>
            <a:miter lim="800000"/>
            <a:headEnd/>
            <a:tailEnd/>
          </a:ln>
        </p:spPr>
        <p:txBody>
          <a:bodyPr wrap="none"/>
          <a:lstStyle/>
          <a:p>
            <a:endParaRPr lang="it-IT"/>
          </a:p>
        </p:txBody>
      </p:sp>
      <p:sp>
        <p:nvSpPr>
          <p:cNvPr id="18452" name="CasellaDiTesto 11"/>
          <p:cNvSpPr txBox="1">
            <a:spLocks noChangeArrowheads="1"/>
          </p:cNvSpPr>
          <p:nvPr/>
        </p:nvSpPr>
        <p:spPr bwMode="auto">
          <a:xfrm>
            <a:off x="7096126" y="5857876"/>
            <a:ext cx="691215" cy="492443"/>
          </a:xfrm>
          <a:prstGeom prst="rect">
            <a:avLst/>
          </a:prstGeom>
          <a:noFill/>
          <a:ln w="9525">
            <a:solidFill>
              <a:schemeClr val="tx1"/>
            </a:solidFill>
            <a:miter lim="800000"/>
            <a:headEnd/>
            <a:tailEnd/>
          </a:ln>
        </p:spPr>
        <p:txBody>
          <a:bodyPr wrap="none">
            <a:spAutoFit/>
          </a:bodyPr>
          <a:lstStyle/>
          <a:p>
            <a:r>
              <a:rPr lang="it-IT" sz="1300" b="1">
                <a:solidFill>
                  <a:schemeClr val="bg1"/>
                </a:solidFill>
              </a:rPr>
              <a:t>Battery</a:t>
            </a:r>
          </a:p>
          <a:p>
            <a:r>
              <a:rPr lang="it-IT" sz="1300" b="1">
                <a:solidFill>
                  <a:schemeClr val="bg1"/>
                </a:solidFill>
              </a:rPr>
              <a:t>   </a:t>
            </a:r>
            <a:r>
              <a:rPr lang="it-IT" sz="1300">
                <a:solidFill>
                  <a:schemeClr val="bg1"/>
                </a:solidFill>
              </a:rPr>
              <a:t>(%)</a:t>
            </a:r>
          </a:p>
        </p:txBody>
      </p:sp>
      <p:sp>
        <p:nvSpPr>
          <p:cNvPr id="18453" name="CasellaDiTesto 12"/>
          <p:cNvSpPr txBox="1">
            <a:spLocks noChangeArrowheads="1"/>
          </p:cNvSpPr>
          <p:nvPr/>
        </p:nvSpPr>
        <p:spPr bwMode="auto">
          <a:xfrm>
            <a:off x="8015288" y="5853114"/>
            <a:ext cx="751424" cy="492443"/>
          </a:xfrm>
          <a:prstGeom prst="rect">
            <a:avLst/>
          </a:prstGeom>
          <a:noFill/>
          <a:ln w="9525">
            <a:solidFill>
              <a:schemeClr val="tx1"/>
            </a:solidFill>
            <a:miter lim="800000"/>
            <a:headEnd/>
            <a:tailEnd/>
          </a:ln>
        </p:spPr>
        <p:txBody>
          <a:bodyPr wrap="none">
            <a:spAutoFit/>
          </a:bodyPr>
          <a:lstStyle/>
          <a:p>
            <a:r>
              <a:rPr lang="it-IT" sz="1300" b="1">
                <a:solidFill>
                  <a:schemeClr val="bg1"/>
                </a:solidFill>
              </a:rPr>
              <a:t> Supply</a:t>
            </a:r>
          </a:p>
          <a:p>
            <a:r>
              <a:rPr lang="it-IT" sz="1300">
                <a:solidFill>
                  <a:schemeClr val="bg1"/>
                </a:solidFill>
              </a:rPr>
              <a:t>(energy)</a:t>
            </a:r>
          </a:p>
        </p:txBody>
      </p:sp>
      <p:sp>
        <p:nvSpPr>
          <p:cNvPr id="18454" name="CasellaDiTesto 13"/>
          <p:cNvSpPr txBox="1">
            <a:spLocks noChangeArrowheads="1"/>
          </p:cNvSpPr>
          <p:nvPr/>
        </p:nvSpPr>
        <p:spPr bwMode="auto">
          <a:xfrm>
            <a:off x="8967789" y="5857876"/>
            <a:ext cx="771365" cy="492443"/>
          </a:xfrm>
          <a:prstGeom prst="rect">
            <a:avLst/>
          </a:prstGeom>
          <a:noFill/>
          <a:ln w="9525">
            <a:solidFill>
              <a:schemeClr val="tx1"/>
            </a:solidFill>
            <a:miter lim="800000"/>
            <a:headEnd/>
            <a:tailEnd/>
          </a:ln>
        </p:spPr>
        <p:txBody>
          <a:bodyPr wrap="none">
            <a:spAutoFit/>
          </a:bodyPr>
          <a:lstStyle/>
          <a:p>
            <a:r>
              <a:rPr lang="it-IT" sz="1300" b="1">
                <a:solidFill>
                  <a:schemeClr val="bg1"/>
                </a:solidFill>
              </a:rPr>
              <a:t>Demand</a:t>
            </a:r>
          </a:p>
          <a:p>
            <a:r>
              <a:rPr lang="it-IT" sz="1300">
                <a:solidFill>
                  <a:schemeClr val="bg1"/>
                </a:solidFill>
              </a:rPr>
              <a:t>(energy)</a:t>
            </a:r>
          </a:p>
        </p:txBody>
      </p:sp>
      <p:sp>
        <p:nvSpPr>
          <p:cNvPr id="18455" name="Rettangolo 23"/>
          <p:cNvSpPr>
            <a:spLocks noChangeArrowheads="1"/>
          </p:cNvSpPr>
          <p:nvPr/>
        </p:nvSpPr>
        <p:spPr bwMode="auto">
          <a:xfrm>
            <a:off x="7216775" y="5665789"/>
            <a:ext cx="642938" cy="142875"/>
          </a:xfrm>
          <a:prstGeom prst="rect">
            <a:avLst/>
          </a:prstGeom>
          <a:solidFill>
            <a:srgbClr val="FF0000"/>
          </a:solidFill>
          <a:ln w="38100" algn="ctr">
            <a:solidFill>
              <a:schemeClr val="tx1"/>
            </a:solidFill>
            <a:miter lim="800000"/>
            <a:headEnd/>
            <a:tailEnd/>
          </a:ln>
        </p:spPr>
        <p:txBody>
          <a:bodyPr wrap="none"/>
          <a:lstStyle/>
          <a:p>
            <a:endParaRPr lang="it-IT"/>
          </a:p>
        </p:txBody>
      </p:sp>
      <p:sp>
        <p:nvSpPr>
          <p:cNvPr id="18456" name="Rettangolo 24"/>
          <p:cNvSpPr>
            <a:spLocks noChangeArrowheads="1"/>
          </p:cNvSpPr>
          <p:nvPr/>
        </p:nvSpPr>
        <p:spPr bwMode="auto">
          <a:xfrm>
            <a:off x="7213600" y="5492751"/>
            <a:ext cx="642938" cy="142875"/>
          </a:xfrm>
          <a:prstGeom prst="rect">
            <a:avLst/>
          </a:prstGeom>
          <a:solidFill>
            <a:srgbClr val="FFC000"/>
          </a:solidFill>
          <a:ln w="38100" algn="ctr">
            <a:solidFill>
              <a:schemeClr val="tx1"/>
            </a:solidFill>
            <a:miter lim="800000"/>
            <a:headEnd/>
            <a:tailEnd/>
          </a:ln>
        </p:spPr>
        <p:txBody>
          <a:bodyPr wrap="none"/>
          <a:lstStyle/>
          <a:p>
            <a:endParaRPr lang="it-IT"/>
          </a:p>
        </p:txBody>
      </p:sp>
      <p:sp>
        <p:nvSpPr>
          <p:cNvPr id="18457" name="Rettangolo 25"/>
          <p:cNvSpPr>
            <a:spLocks noChangeArrowheads="1"/>
          </p:cNvSpPr>
          <p:nvPr/>
        </p:nvSpPr>
        <p:spPr bwMode="auto">
          <a:xfrm>
            <a:off x="7213600" y="5316539"/>
            <a:ext cx="642938" cy="142875"/>
          </a:xfrm>
          <a:prstGeom prst="rect">
            <a:avLst/>
          </a:prstGeom>
          <a:solidFill>
            <a:srgbClr val="FFFF00"/>
          </a:solidFill>
          <a:ln w="38100" algn="ctr">
            <a:solidFill>
              <a:schemeClr val="tx1"/>
            </a:solidFill>
            <a:miter lim="800000"/>
            <a:headEnd/>
            <a:tailEnd/>
          </a:ln>
        </p:spPr>
        <p:txBody>
          <a:bodyPr wrap="none"/>
          <a:lstStyle/>
          <a:p>
            <a:endParaRPr lang="it-IT"/>
          </a:p>
        </p:txBody>
      </p:sp>
      <p:sp>
        <p:nvSpPr>
          <p:cNvPr id="18458" name="Rettangolo 40"/>
          <p:cNvSpPr>
            <a:spLocks noChangeArrowheads="1"/>
          </p:cNvSpPr>
          <p:nvPr/>
        </p:nvSpPr>
        <p:spPr bwMode="auto">
          <a:xfrm>
            <a:off x="8083551" y="5072063"/>
            <a:ext cx="798513" cy="773112"/>
          </a:xfrm>
          <a:prstGeom prst="rect">
            <a:avLst/>
          </a:prstGeom>
          <a:solidFill>
            <a:schemeClr val="tx1"/>
          </a:solidFill>
          <a:ln w="9525" algn="ctr">
            <a:solidFill>
              <a:schemeClr val="tx1"/>
            </a:solidFill>
            <a:miter lim="800000"/>
            <a:headEnd/>
            <a:tailEnd/>
          </a:ln>
        </p:spPr>
        <p:txBody>
          <a:bodyPr wrap="none"/>
          <a:lstStyle/>
          <a:p>
            <a:endParaRPr lang="it-IT"/>
          </a:p>
        </p:txBody>
      </p:sp>
      <p:sp>
        <p:nvSpPr>
          <p:cNvPr id="18459" name="Rettangolo 41"/>
          <p:cNvSpPr>
            <a:spLocks noChangeArrowheads="1"/>
          </p:cNvSpPr>
          <p:nvPr/>
        </p:nvSpPr>
        <p:spPr bwMode="auto">
          <a:xfrm>
            <a:off x="9037639" y="5072063"/>
            <a:ext cx="796925" cy="773112"/>
          </a:xfrm>
          <a:prstGeom prst="rect">
            <a:avLst/>
          </a:prstGeom>
          <a:solidFill>
            <a:schemeClr val="tx1"/>
          </a:solidFill>
          <a:ln w="9525" algn="ctr">
            <a:solidFill>
              <a:schemeClr val="tx1"/>
            </a:solidFill>
            <a:miter lim="800000"/>
            <a:headEnd/>
            <a:tailEnd/>
          </a:ln>
        </p:spPr>
        <p:txBody>
          <a:bodyPr wrap="none"/>
          <a:lstStyle/>
          <a:p>
            <a:endParaRPr lang="it-IT"/>
          </a:p>
        </p:txBody>
      </p:sp>
      <p:sp>
        <p:nvSpPr>
          <p:cNvPr id="18460" name="CasellaDiTesto 44"/>
          <p:cNvSpPr txBox="1">
            <a:spLocks noChangeArrowheads="1"/>
          </p:cNvSpPr>
          <p:nvPr/>
        </p:nvSpPr>
        <p:spPr bwMode="auto">
          <a:xfrm>
            <a:off x="4810126" y="5857876"/>
            <a:ext cx="2214563" cy="492125"/>
          </a:xfrm>
          <a:prstGeom prst="rect">
            <a:avLst/>
          </a:prstGeom>
          <a:noFill/>
          <a:ln w="9525">
            <a:solidFill>
              <a:schemeClr val="tx1"/>
            </a:solidFill>
            <a:miter lim="800000"/>
            <a:headEnd/>
            <a:tailEnd/>
          </a:ln>
        </p:spPr>
        <p:txBody>
          <a:bodyPr>
            <a:spAutoFit/>
          </a:bodyPr>
          <a:lstStyle/>
          <a:p>
            <a:pPr algn="ctr"/>
            <a:r>
              <a:rPr lang="it-IT" sz="1300" b="1">
                <a:solidFill>
                  <a:schemeClr val="bg1"/>
                </a:solidFill>
              </a:rPr>
              <a:t>PDDL+ </a:t>
            </a:r>
          </a:p>
          <a:p>
            <a:pPr algn="ctr"/>
            <a:r>
              <a:rPr lang="it-IT" sz="1300" b="1">
                <a:solidFill>
                  <a:schemeClr val="bg1"/>
                </a:solidFill>
              </a:rPr>
              <a:t>Durative Action</a:t>
            </a:r>
            <a:endParaRPr lang="it-IT" sz="1200">
              <a:solidFill>
                <a:schemeClr val="bg1"/>
              </a:solidFill>
            </a:endParaRPr>
          </a:p>
        </p:txBody>
      </p:sp>
      <p:sp>
        <p:nvSpPr>
          <p:cNvPr id="46" name="CasellaDiTesto 45"/>
          <p:cNvSpPr txBox="1">
            <a:spLocks noChangeArrowheads="1"/>
          </p:cNvSpPr>
          <p:nvPr/>
        </p:nvSpPr>
        <p:spPr bwMode="auto">
          <a:xfrm>
            <a:off x="5167314" y="4929188"/>
            <a:ext cx="1132361" cy="369332"/>
          </a:xfrm>
          <a:prstGeom prst="rect">
            <a:avLst/>
          </a:prstGeom>
          <a:noFill/>
          <a:ln w="9525">
            <a:noFill/>
            <a:miter lim="800000"/>
            <a:headEnd/>
            <a:tailEnd/>
          </a:ln>
        </p:spPr>
        <p:txBody>
          <a:bodyPr wrap="none">
            <a:spAutoFit/>
          </a:bodyPr>
          <a:lstStyle/>
          <a:p>
            <a:r>
              <a:rPr lang="it-IT">
                <a:solidFill>
                  <a:srgbClr val="FFFF00"/>
                </a:solidFill>
                <a:latin typeface="Calibri" pitchFamily="34" charset="0"/>
              </a:rPr>
              <a:t>Observe 1</a:t>
            </a:r>
          </a:p>
        </p:txBody>
      </p:sp>
      <p:sp>
        <p:nvSpPr>
          <p:cNvPr id="18463" name="Rettangolo 31"/>
          <p:cNvSpPr>
            <a:spLocks noChangeArrowheads="1"/>
          </p:cNvSpPr>
          <p:nvPr/>
        </p:nvSpPr>
        <p:spPr bwMode="auto">
          <a:xfrm>
            <a:off x="9121775" y="5665789"/>
            <a:ext cx="642938" cy="142875"/>
          </a:xfrm>
          <a:prstGeom prst="rect">
            <a:avLst/>
          </a:prstGeom>
          <a:solidFill>
            <a:srgbClr val="FF0000"/>
          </a:solidFill>
          <a:ln w="38100" algn="ctr">
            <a:solidFill>
              <a:schemeClr val="tx1"/>
            </a:solidFill>
            <a:miter lim="800000"/>
            <a:headEnd/>
            <a:tailEnd/>
          </a:ln>
        </p:spPr>
        <p:txBody>
          <a:bodyPr wrap="none"/>
          <a:lstStyle/>
          <a:p>
            <a:endParaRPr lang="it-IT"/>
          </a:p>
        </p:txBody>
      </p:sp>
      <p:sp>
        <p:nvSpPr>
          <p:cNvPr id="18464" name="CasellaDiTesto 58"/>
          <p:cNvSpPr txBox="1">
            <a:spLocks noChangeArrowheads="1"/>
          </p:cNvSpPr>
          <p:nvPr/>
        </p:nvSpPr>
        <p:spPr bwMode="auto">
          <a:xfrm>
            <a:off x="2381251" y="5857875"/>
            <a:ext cx="2214563" cy="477838"/>
          </a:xfrm>
          <a:prstGeom prst="rect">
            <a:avLst/>
          </a:prstGeom>
          <a:noFill/>
          <a:ln w="9525">
            <a:solidFill>
              <a:schemeClr val="tx1"/>
            </a:solidFill>
            <a:miter lim="800000"/>
            <a:headEnd/>
            <a:tailEnd/>
          </a:ln>
        </p:spPr>
        <p:txBody>
          <a:bodyPr>
            <a:spAutoFit/>
          </a:bodyPr>
          <a:lstStyle/>
          <a:p>
            <a:pPr algn="ctr"/>
            <a:r>
              <a:rPr lang="it-IT" sz="1300" b="1">
                <a:solidFill>
                  <a:schemeClr val="bg1"/>
                </a:solidFill>
              </a:rPr>
              <a:t>Processes</a:t>
            </a:r>
          </a:p>
          <a:p>
            <a:pPr algn="ctr"/>
            <a:endParaRPr lang="it-IT" sz="1200">
              <a:solidFill>
                <a:schemeClr val="bg1"/>
              </a:solidFill>
            </a:endParaRPr>
          </a:p>
        </p:txBody>
      </p:sp>
      <p:sp>
        <p:nvSpPr>
          <p:cNvPr id="18465" name="Rettangolo 60"/>
          <p:cNvSpPr>
            <a:spLocks noChangeArrowheads="1"/>
          </p:cNvSpPr>
          <p:nvPr/>
        </p:nvSpPr>
        <p:spPr bwMode="auto">
          <a:xfrm>
            <a:off x="7213600" y="5143501"/>
            <a:ext cx="642938" cy="142875"/>
          </a:xfrm>
          <a:prstGeom prst="rect">
            <a:avLst/>
          </a:prstGeom>
          <a:solidFill>
            <a:srgbClr val="00FF00"/>
          </a:solidFill>
          <a:ln w="38100" algn="ctr">
            <a:solidFill>
              <a:schemeClr val="tx1"/>
            </a:solidFill>
            <a:miter lim="800000"/>
            <a:headEnd/>
            <a:tailEnd/>
          </a:ln>
        </p:spPr>
        <p:txBody>
          <a:bodyPr wrap="none"/>
          <a:lstStyle/>
          <a:p>
            <a:endParaRPr lang="it-IT"/>
          </a:p>
        </p:txBody>
      </p:sp>
      <p:sp>
        <p:nvSpPr>
          <p:cNvPr id="18468" name="Rettangolo 27"/>
          <p:cNvSpPr>
            <a:spLocks noChangeArrowheads="1"/>
          </p:cNvSpPr>
          <p:nvPr/>
        </p:nvSpPr>
        <p:spPr bwMode="auto">
          <a:xfrm>
            <a:off x="8167689" y="5665789"/>
            <a:ext cx="642937" cy="142875"/>
          </a:xfrm>
          <a:prstGeom prst="rect">
            <a:avLst/>
          </a:prstGeom>
          <a:solidFill>
            <a:srgbClr val="FF0000"/>
          </a:solidFill>
          <a:ln w="38100" algn="ctr">
            <a:solidFill>
              <a:schemeClr val="tx1"/>
            </a:solidFill>
            <a:miter lim="800000"/>
            <a:headEnd/>
            <a:tailEnd/>
          </a:ln>
        </p:spPr>
        <p:txBody>
          <a:bodyPr wrap="none"/>
          <a:lstStyle/>
          <a:p>
            <a:endParaRPr lang="it-IT"/>
          </a:p>
        </p:txBody>
      </p:sp>
      <p:sp>
        <p:nvSpPr>
          <p:cNvPr id="42" name="Rettangolo 41"/>
          <p:cNvSpPr>
            <a:spLocks noChangeArrowheads="1"/>
          </p:cNvSpPr>
          <p:nvPr/>
        </p:nvSpPr>
        <p:spPr bwMode="auto">
          <a:xfrm>
            <a:off x="8024814" y="4972050"/>
            <a:ext cx="928687" cy="928688"/>
          </a:xfrm>
          <a:prstGeom prst="rect">
            <a:avLst/>
          </a:prstGeom>
          <a:solidFill>
            <a:srgbClr val="00FF00">
              <a:alpha val="34117"/>
            </a:srgbClr>
          </a:solidFill>
          <a:ln w="12700" cmpd="dbl" algn="ctr">
            <a:solidFill>
              <a:srgbClr val="00FF00"/>
            </a:solidFill>
            <a:miter lim="800000"/>
            <a:headEnd/>
            <a:tailEnd/>
          </a:ln>
        </p:spPr>
        <p:txBody>
          <a:bodyPr wrap="none"/>
          <a:lstStyle/>
          <a:p>
            <a:endParaRPr lang="it-IT"/>
          </a:p>
        </p:txBody>
      </p:sp>
      <p:sp>
        <p:nvSpPr>
          <p:cNvPr id="43" name="Rettangolo 42"/>
          <p:cNvSpPr>
            <a:spLocks noChangeArrowheads="1"/>
          </p:cNvSpPr>
          <p:nvPr/>
        </p:nvSpPr>
        <p:spPr bwMode="auto">
          <a:xfrm>
            <a:off x="7096125" y="4972050"/>
            <a:ext cx="928688" cy="928688"/>
          </a:xfrm>
          <a:prstGeom prst="rect">
            <a:avLst/>
          </a:prstGeom>
          <a:solidFill>
            <a:srgbClr val="00FF00">
              <a:alpha val="34117"/>
            </a:srgbClr>
          </a:solidFill>
          <a:ln w="12700" cmpd="dbl" algn="ctr">
            <a:solidFill>
              <a:srgbClr val="00FF00"/>
            </a:solidFill>
            <a:miter lim="800000"/>
            <a:headEnd/>
            <a:tailEnd/>
          </a:ln>
        </p:spPr>
        <p:txBody>
          <a:bodyPr wrap="none"/>
          <a:lstStyle/>
          <a:p>
            <a:endParaRPr lang="it-IT"/>
          </a:p>
        </p:txBody>
      </p:sp>
      <p:sp>
        <p:nvSpPr>
          <p:cNvPr id="47" name="CasellaDiTesto 46"/>
          <p:cNvSpPr txBox="1">
            <a:spLocks noChangeArrowheads="1"/>
          </p:cNvSpPr>
          <p:nvPr/>
        </p:nvSpPr>
        <p:spPr bwMode="auto">
          <a:xfrm>
            <a:off x="5167314" y="5280025"/>
            <a:ext cx="1132361" cy="369332"/>
          </a:xfrm>
          <a:prstGeom prst="rect">
            <a:avLst/>
          </a:prstGeom>
          <a:noFill/>
          <a:ln w="9525">
            <a:noFill/>
            <a:miter lim="800000"/>
            <a:headEnd/>
            <a:tailEnd/>
          </a:ln>
        </p:spPr>
        <p:txBody>
          <a:bodyPr wrap="none">
            <a:spAutoFit/>
          </a:bodyPr>
          <a:lstStyle/>
          <a:p>
            <a:r>
              <a:rPr lang="it-IT">
                <a:solidFill>
                  <a:srgbClr val="FFFF00"/>
                </a:solidFill>
                <a:latin typeface="Calibri" pitchFamily="34" charset="0"/>
              </a:rPr>
              <a:t>Observe 2</a:t>
            </a:r>
          </a:p>
        </p:txBody>
      </p:sp>
      <p:sp>
        <p:nvSpPr>
          <p:cNvPr id="48" name="CasellaDiTesto 47"/>
          <p:cNvSpPr txBox="1">
            <a:spLocks noChangeArrowheads="1"/>
          </p:cNvSpPr>
          <p:nvPr/>
        </p:nvSpPr>
        <p:spPr bwMode="auto">
          <a:xfrm>
            <a:off x="4932364" y="4929188"/>
            <a:ext cx="1491947" cy="369332"/>
          </a:xfrm>
          <a:prstGeom prst="rect">
            <a:avLst/>
          </a:prstGeom>
          <a:noFill/>
          <a:ln w="9525">
            <a:noFill/>
            <a:miter lim="800000"/>
            <a:headEnd/>
            <a:tailEnd/>
          </a:ln>
        </p:spPr>
        <p:txBody>
          <a:bodyPr wrap="none">
            <a:spAutoFit/>
          </a:bodyPr>
          <a:lstStyle/>
          <a:p>
            <a:r>
              <a:rPr lang="it-IT">
                <a:solidFill>
                  <a:srgbClr val="FFFF00"/>
                </a:solidFill>
                <a:latin typeface="Calibri" pitchFamily="34" charset="0"/>
              </a:rPr>
              <a:t>Prepare</a:t>
            </a:r>
            <a:r>
              <a:rPr lang="it-IT" sz="1300">
                <a:solidFill>
                  <a:schemeClr val="bg1"/>
                </a:solidFill>
              </a:rPr>
              <a:t> </a:t>
            </a:r>
            <a:r>
              <a:rPr lang="it-IT">
                <a:solidFill>
                  <a:srgbClr val="FFFF00"/>
                </a:solidFill>
                <a:latin typeface="Calibri" pitchFamily="34" charset="0"/>
              </a:rPr>
              <a:t>Obs 1</a:t>
            </a:r>
            <a:endParaRPr lang="it-IT" sz="1300">
              <a:solidFill>
                <a:schemeClr val="bg1"/>
              </a:solidFill>
            </a:endParaRPr>
          </a:p>
        </p:txBody>
      </p:sp>
      <p:sp>
        <p:nvSpPr>
          <p:cNvPr id="49" name="CasellaDiTesto 48"/>
          <p:cNvSpPr txBox="1">
            <a:spLocks noChangeArrowheads="1"/>
          </p:cNvSpPr>
          <p:nvPr/>
        </p:nvSpPr>
        <p:spPr bwMode="auto">
          <a:xfrm>
            <a:off x="4937125" y="5286375"/>
            <a:ext cx="1506374" cy="369332"/>
          </a:xfrm>
          <a:prstGeom prst="rect">
            <a:avLst/>
          </a:prstGeom>
          <a:noFill/>
          <a:ln w="9525">
            <a:noFill/>
            <a:miter lim="800000"/>
            <a:headEnd/>
            <a:tailEnd/>
          </a:ln>
        </p:spPr>
        <p:txBody>
          <a:bodyPr wrap="none">
            <a:spAutoFit/>
          </a:bodyPr>
          <a:lstStyle/>
          <a:p>
            <a:r>
              <a:rPr lang="it-IT">
                <a:solidFill>
                  <a:srgbClr val="FFFF00"/>
                </a:solidFill>
                <a:latin typeface="Calibri" pitchFamily="34" charset="0"/>
              </a:rPr>
              <a:t>Prepare Obs 2</a:t>
            </a:r>
          </a:p>
        </p:txBody>
      </p:sp>
      <p:sp>
        <p:nvSpPr>
          <p:cNvPr id="52" name="CasellaDiTesto 51"/>
          <p:cNvSpPr txBox="1">
            <a:spLocks noChangeArrowheads="1"/>
          </p:cNvSpPr>
          <p:nvPr/>
        </p:nvSpPr>
        <p:spPr bwMode="auto">
          <a:xfrm>
            <a:off x="5049838" y="5110163"/>
            <a:ext cx="1257460" cy="369332"/>
          </a:xfrm>
          <a:prstGeom prst="rect">
            <a:avLst/>
          </a:prstGeom>
          <a:noFill/>
          <a:ln w="9525">
            <a:noFill/>
            <a:miter lim="800000"/>
            <a:headEnd/>
            <a:tailEnd/>
          </a:ln>
        </p:spPr>
        <p:txBody>
          <a:bodyPr wrap="none">
            <a:spAutoFit/>
          </a:bodyPr>
          <a:lstStyle/>
          <a:p>
            <a:r>
              <a:rPr lang="it-IT">
                <a:solidFill>
                  <a:srgbClr val="FFFF00"/>
                </a:solidFill>
                <a:latin typeface="Calibri" pitchFamily="34" charset="0"/>
              </a:rPr>
              <a:t>Fullprepare</a:t>
            </a:r>
          </a:p>
        </p:txBody>
      </p:sp>
      <p:sp>
        <p:nvSpPr>
          <p:cNvPr id="44" name="CasellaDiTesto 43"/>
          <p:cNvSpPr txBox="1"/>
          <p:nvPr/>
        </p:nvSpPr>
        <p:spPr>
          <a:xfrm>
            <a:off x="2809852" y="0"/>
            <a:ext cx="5233420" cy="369332"/>
          </a:xfrm>
          <a:prstGeom prst="rect">
            <a:avLst/>
          </a:prstGeom>
          <a:noFill/>
        </p:spPr>
        <p:txBody>
          <a:bodyPr wrap="none">
            <a:spAutoFit/>
          </a:bodyPr>
          <a:lstStyle/>
          <a:p>
            <a:pPr>
              <a:defRPr/>
            </a:pPr>
            <a:r>
              <a:rPr lang="it-IT" dirty="0" err="1">
                <a:effectLst>
                  <a:outerShdw blurRad="38100" dist="38100" dir="2700000" algn="tl">
                    <a:srgbClr val="000000">
                      <a:alpha val="43137"/>
                    </a:srgbClr>
                  </a:outerShdw>
                </a:effectLst>
                <a:latin typeface="Calibri" pitchFamily="34" charset="0"/>
              </a:rPr>
              <a:t>Planetary</a:t>
            </a:r>
            <a:r>
              <a:rPr lang="it-IT" dirty="0">
                <a:effectLst>
                  <a:outerShdw blurRad="38100" dist="38100" dir="2700000" algn="tl">
                    <a:srgbClr val="000000">
                      <a:alpha val="43137"/>
                    </a:srgbClr>
                  </a:outerShdw>
                </a:effectLst>
                <a:latin typeface="Calibri" pitchFamily="34" charset="0"/>
              </a:rPr>
              <a:t> </a:t>
            </a:r>
            <a:r>
              <a:rPr lang="it-IT" dirty="0" err="1">
                <a:effectLst>
                  <a:outerShdw blurRad="38100" dist="38100" dir="2700000" algn="tl">
                    <a:srgbClr val="000000">
                      <a:alpha val="43137"/>
                    </a:srgbClr>
                  </a:outerShdw>
                </a:effectLst>
                <a:latin typeface="Calibri" pitchFamily="34" charset="0"/>
              </a:rPr>
              <a:t>Lander</a:t>
            </a:r>
            <a:r>
              <a:rPr lang="it-IT" dirty="0">
                <a:effectLst>
                  <a:outerShdw blurRad="38100" dist="38100" dir="2700000" algn="tl">
                    <a:srgbClr val="000000">
                      <a:alpha val="43137"/>
                    </a:srgbClr>
                  </a:outerShdw>
                </a:effectLst>
                <a:latin typeface="Calibri" pitchFamily="34" charset="0"/>
              </a:rPr>
              <a:t> </a:t>
            </a:r>
            <a:r>
              <a:rPr lang="it-IT" dirty="0" err="1">
                <a:effectLst>
                  <a:outerShdw blurRad="38100" dist="38100" dir="2700000" algn="tl">
                    <a:srgbClr val="000000">
                      <a:alpha val="43137"/>
                    </a:srgbClr>
                  </a:outerShdw>
                </a:effectLst>
                <a:latin typeface="Calibri" pitchFamily="34" charset="0"/>
              </a:rPr>
              <a:t>PDDL+</a:t>
            </a:r>
            <a:r>
              <a:rPr lang="it-IT" dirty="0">
                <a:effectLst>
                  <a:outerShdw blurRad="38100" dist="38100" dir="2700000" algn="tl">
                    <a:srgbClr val="000000">
                      <a:alpha val="43137"/>
                    </a:srgbClr>
                  </a:outerShdw>
                </a:effectLst>
                <a:latin typeface="Calibri" pitchFamily="34" charset="0"/>
              </a:rPr>
              <a:t> </a:t>
            </a:r>
            <a:r>
              <a:rPr lang="it-IT" dirty="0" err="1">
                <a:effectLst>
                  <a:outerShdw blurRad="38100" dist="38100" dir="2700000" algn="tl">
                    <a:srgbClr val="000000">
                      <a:alpha val="43137"/>
                    </a:srgbClr>
                  </a:outerShdw>
                </a:effectLst>
                <a:latin typeface="Calibri" pitchFamily="34" charset="0"/>
              </a:rPr>
              <a:t>model</a:t>
            </a:r>
            <a:r>
              <a:rPr lang="it-IT" dirty="0">
                <a:effectLst>
                  <a:outerShdw blurRad="38100" dist="38100" dir="2700000" algn="tl">
                    <a:srgbClr val="000000">
                      <a:alpha val="43137"/>
                    </a:srgbClr>
                  </a:outerShdw>
                </a:effectLst>
                <a:latin typeface="Calibri" pitchFamily="34" charset="0"/>
              </a:rPr>
              <a:t> [</a:t>
            </a:r>
            <a:r>
              <a:rPr lang="it-IT" dirty="0" err="1">
                <a:effectLst>
                  <a:outerShdw blurRad="38100" dist="38100" dir="2700000" algn="tl">
                    <a:srgbClr val="000000">
                      <a:alpha val="43137"/>
                    </a:srgbClr>
                  </a:outerShdw>
                </a:effectLst>
                <a:latin typeface="Calibri" pitchFamily="34" charset="0"/>
              </a:rPr>
              <a:t>Fox&amp;Long</a:t>
            </a:r>
            <a:r>
              <a:rPr lang="it-IT" dirty="0">
                <a:effectLst>
                  <a:outerShdw blurRad="38100" dist="38100" dir="2700000" algn="tl">
                    <a:srgbClr val="000000">
                      <a:alpha val="43137"/>
                    </a:srgbClr>
                  </a:outerShdw>
                </a:effectLst>
                <a:latin typeface="Calibri" pitchFamily="34" charset="0"/>
              </a:rPr>
              <a:t>, JAIR 2006]</a:t>
            </a:r>
          </a:p>
        </p:txBody>
      </p:sp>
      <p:sp>
        <p:nvSpPr>
          <p:cNvPr id="30" name="CasellaDiTesto 29"/>
          <p:cNvSpPr txBox="1"/>
          <p:nvPr/>
        </p:nvSpPr>
        <p:spPr>
          <a:xfrm>
            <a:off x="2595564" y="5000625"/>
            <a:ext cx="1785937" cy="369332"/>
          </a:xfrm>
          <a:prstGeom prst="rect">
            <a:avLst/>
          </a:prstGeom>
          <a:noFill/>
        </p:spPr>
        <p:txBody>
          <a:bodyPr>
            <a:spAutoFit/>
          </a:bodyPr>
          <a:lstStyle/>
          <a:p>
            <a:pPr>
              <a:defRPr/>
            </a:pPr>
            <a:r>
              <a:rPr lang="it-IT" dirty="0" err="1">
                <a:solidFill>
                  <a:srgbClr val="FFFF00"/>
                </a:solidFill>
                <a:effectLst>
                  <a:outerShdw blurRad="38100" dist="38100" dir="2700000" algn="tl">
                    <a:srgbClr val="000000">
                      <a:alpha val="43137"/>
                    </a:srgbClr>
                  </a:outerShdw>
                </a:effectLst>
                <a:latin typeface="Calibri" pitchFamily="34" charset="0"/>
              </a:rPr>
              <a:t>generating</a:t>
            </a:r>
            <a:r>
              <a:rPr lang="it-IT" dirty="0">
                <a:solidFill>
                  <a:srgbClr val="FFFF00"/>
                </a:solidFill>
                <a:effectLst>
                  <a:outerShdw blurRad="38100" dist="38100" dir="2700000" algn="tl">
                    <a:srgbClr val="000000">
                      <a:alpha val="43137"/>
                    </a:srgbClr>
                  </a:outerShdw>
                </a:effectLst>
                <a:latin typeface="Calibri" pitchFamily="34" charset="0"/>
              </a:rPr>
              <a:t>()</a:t>
            </a:r>
            <a:endParaRPr lang="it-IT" dirty="0"/>
          </a:p>
        </p:txBody>
      </p:sp>
      <p:sp>
        <p:nvSpPr>
          <p:cNvPr id="31" name="CasellaDiTesto 30"/>
          <p:cNvSpPr txBox="1"/>
          <p:nvPr/>
        </p:nvSpPr>
        <p:spPr>
          <a:xfrm>
            <a:off x="2881314" y="4967288"/>
            <a:ext cx="1785937" cy="369332"/>
          </a:xfrm>
          <a:prstGeom prst="rect">
            <a:avLst/>
          </a:prstGeom>
          <a:noFill/>
        </p:spPr>
        <p:txBody>
          <a:bodyPr>
            <a:spAutoFit/>
          </a:bodyPr>
          <a:lstStyle/>
          <a:p>
            <a:pPr>
              <a:defRPr/>
            </a:pPr>
            <a:r>
              <a:rPr lang="it-IT" dirty="0" err="1">
                <a:solidFill>
                  <a:srgbClr val="FFFF00"/>
                </a:solidFill>
                <a:effectLst>
                  <a:outerShdw blurRad="38100" dist="38100" dir="2700000" algn="tl">
                    <a:srgbClr val="000000">
                      <a:alpha val="43137"/>
                    </a:srgbClr>
                  </a:outerShdw>
                </a:effectLst>
                <a:latin typeface="Calibri" pitchFamily="34" charset="0"/>
              </a:rPr>
              <a:t>charging</a:t>
            </a:r>
            <a:r>
              <a:rPr lang="it-IT" dirty="0">
                <a:solidFill>
                  <a:srgbClr val="FFFF00"/>
                </a:solidFill>
                <a:effectLst>
                  <a:outerShdw blurRad="38100" dist="38100" dir="2700000" algn="tl">
                    <a:srgbClr val="000000">
                      <a:alpha val="43137"/>
                    </a:srgbClr>
                  </a:outerShdw>
                </a:effectLst>
                <a:latin typeface="Calibri" pitchFamily="34" charset="0"/>
              </a:rPr>
              <a:t>()</a:t>
            </a:r>
            <a:endParaRPr lang="it-IT" dirty="0"/>
          </a:p>
        </p:txBody>
      </p:sp>
      <p:sp>
        <p:nvSpPr>
          <p:cNvPr id="32" name="CasellaDiTesto 31"/>
          <p:cNvSpPr txBox="1"/>
          <p:nvPr/>
        </p:nvSpPr>
        <p:spPr>
          <a:xfrm>
            <a:off x="2738439" y="5324475"/>
            <a:ext cx="1785937" cy="369332"/>
          </a:xfrm>
          <a:prstGeom prst="rect">
            <a:avLst/>
          </a:prstGeom>
          <a:noFill/>
        </p:spPr>
        <p:txBody>
          <a:bodyPr>
            <a:spAutoFit/>
          </a:bodyPr>
          <a:lstStyle/>
          <a:p>
            <a:pPr>
              <a:defRPr/>
            </a:pPr>
            <a:r>
              <a:rPr lang="it-IT" dirty="0" err="1">
                <a:solidFill>
                  <a:srgbClr val="FFFF00"/>
                </a:solidFill>
                <a:effectLst>
                  <a:outerShdw blurRad="38100" dist="38100" dir="2700000" algn="tl">
                    <a:srgbClr val="000000">
                      <a:alpha val="43137"/>
                    </a:srgbClr>
                  </a:outerShdw>
                </a:effectLst>
                <a:latin typeface="Calibri" pitchFamily="34" charset="0"/>
              </a:rPr>
              <a:t>discharging</a:t>
            </a:r>
            <a:r>
              <a:rPr lang="it-IT" dirty="0">
                <a:solidFill>
                  <a:srgbClr val="FFFF00"/>
                </a:solidFill>
                <a:effectLst>
                  <a:outerShdw blurRad="38100" dist="38100" dir="2700000" algn="tl">
                    <a:srgbClr val="000000">
                      <a:alpha val="43137"/>
                    </a:srgbClr>
                  </a:outerShdw>
                </a:effectLst>
                <a:latin typeface="Calibri" pitchFamily="34" charset="0"/>
              </a:rPr>
              <a:t>()</a:t>
            </a:r>
            <a:endParaRPr lang="it-IT" dirty="0"/>
          </a:p>
        </p:txBody>
      </p:sp>
      <p:sp>
        <p:nvSpPr>
          <p:cNvPr id="33" name="Rettangolo 32"/>
          <p:cNvSpPr>
            <a:spLocks noChangeArrowheads="1"/>
          </p:cNvSpPr>
          <p:nvPr/>
        </p:nvSpPr>
        <p:spPr bwMode="auto">
          <a:xfrm>
            <a:off x="8991600" y="4975225"/>
            <a:ext cx="928688" cy="928688"/>
          </a:xfrm>
          <a:prstGeom prst="rect">
            <a:avLst/>
          </a:prstGeom>
          <a:solidFill>
            <a:srgbClr val="00FF00">
              <a:alpha val="34117"/>
            </a:srgbClr>
          </a:solidFill>
          <a:ln w="12700" cmpd="dbl" algn="ctr">
            <a:solidFill>
              <a:srgbClr val="00FF00"/>
            </a:solidFill>
            <a:miter lim="800000"/>
            <a:headEnd/>
            <a:tailEnd/>
          </a:ln>
        </p:spPr>
        <p:txBody>
          <a:bodyPr wrap="none"/>
          <a:lstStyle/>
          <a:p>
            <a:endParaRPr lang="it-IT"/>
          </a:p>
        </p:txBody>
      </p:sp>
    </p:spTree>
    <p:extLst>
      <p:ext uri="{BB962C8B-B14F-4D97-AF65-F5344CB8AC3E}">
        <p14:creationId xmlns:p14="http://schemas.microsoft.com/office/powerpoint/2010/main" val="7641133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1000" fill="hold"/>
                                        <p:tgtEl>
                                          <p:spTgt spid="44"/>
                                        </p:tgtEl>
                                        <p:attrNameLst>
                                          <p:attrName>ppt_x</p:attrName>
                                        </p:attrNameLst>
                                      </p:cBhvr>
                                      <p:tavLst>
                                        <p:tav tm="0">
                                          <p:val>
                                            <p:strVal val="#ppt_x-.2"/>
                                          </p:val>
                                        </p:tav>
                                        <p:tav tm="100000">
                                          <p:val>
                                            <p:strVal val="#ppt_x"/>
                                          </p:val>
                                        </p:tav>
                                      </p:tavLst>
                                    </p:anim>
                                    <p:anim calcmode="lin" valueType="num">
                                      <p:cBhvr>
                                        <p:cTn id="8" dur="1000" fill="hold"/>
                                        <p:tgtEl>
                                          <p:spTgt spid="4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4"/>
                                        </p:tgtEl>
                                      </p:cBhvr>
                                    </p:animEffect>
                                  </p:childTnLst>
                                </p:cTn>
                              </p:par>
                              <p:par>
                                <p:cTn id="10" presetID="10"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8451"/>
                                        </p:tgtEl>
                                        <p:attrNameLst>
                                          <p:attrName>style.visibility</p:attrName>
                                        </p:attrNameLst>
                                      </p:cBhvr>
                                      <p:to>
                                        <p:strVal val="visible"/>
                                      </p:to>
                                    </p:set>
                                    <p:animEffect transition="in" filter="fade">
                                      <p:cBhvr>
                                        <p:cTn id="15" dur="500"/>
                                        <p:tgtEl>
                                          <p:spTgt spid="18451"/>
                                        </p:tgtEl>
                                      </p:cBhvr>
                                    </p:animEffect>
                                  </p:childTnLst>
                                </p:cTn>
                              </p:par>
                              <p:par>
                                <p:cTn id="16" presetID="10" presetClass="entr" presetSubtype="0" fill="hold" nodeType="withEffect">
                                  <p:stCondLst>
                                    <p:cond delay="0"/>
                                  </p:stCondLst>
                                  <p:childTnLst>
                                    <p:set>
                                      <p:cBhvr>
                                        <p:cTn id="17" dur="1" fill="hold">
                                          <p:stCondLst>
                                            <p:cond delay="0"/>
                                          </p:stCondLst>
                                        </p:cTn>
                                        <p:tgtEl>
                                          <p:spTgt spid="18452"/>
                                        </p:tgtEl>
                                        <p:attrNameLst>
                                          <p:attrName>style.visibility</p:attrName>
                                        </p:attrNameLst>
                                      </p:cBhvr>
                                      <p:to>
                                        <p:strVal val="visible"/>
                                      </p:to>
                                    </p:set>
                                    <p:animEffect transition="in" filter="fade">
                                      <p:cBhvr>
                                        <p:cTn id="18" dur="500"/>
                                        <p:tgtEl>
                                          <p:spTgt spid="18452"/>
                                        </p:tgtEl>
                                      </p:cBhvr>
                                    </p:animEffect>
                                  </p:childTnLst>
                                </p:cTn>
                              </p:par>
                              <p:par>
                                <p:cTn id="19" presetID="10" presetClass="entr" presetSubtype="0" fill="hold" nodeType="withEffect">
                                  <p:stCondLst>
                                    <p:cond delay="0"/>
                                  </p:stCondLst>
                                  <p:childTnLst>
                                    <p:set>
                                      <p:cBhvr>
                                        <p:cTn id="20" dur="1" fill="hold">
                                          <p:stCondLst>
                                            <p:cond delay="0"/>
                                          </p:stCondLst>
                                        </p:cTn>
                                        <p:tgtEl>
                                          <p:spTgt spid="18453"/>
                                        </p:tgtEl>
                                        <p:attrNameLst>
                                          <p:attrName>style.visibility</p:attrName>
                                        </p:attrNameLst>
                                      </p:cBhvr>
                                      <p:to>
                                        <p:strVal val="visible"/>
                                      </p:to>
                                    </p:set>
                                    <p:animEffect transition="in" filter="fade">
                                      <p:cBhvr>
                                        <p:cTn id="21" dur="500"/>
                                        <p:tgtEl>
                                          <p:spTgt spid="18453"/>
                                        </p:tgtEl>
                                      </p:cBhvr>
                                    </p:animEffect>
                                  </p:childTnLst>
                                </p:cTn>
                              </p:par>
                              <p:par>
                                <p:cTn id="22" presetID="10" presetClass="entr" presetSubtype="0" fill="hold" nodeType="withEffect">
                                  <p:stCondLst>
                                    <p:cond delay="0"/>
                                  </p:stCondLst>
                                  <p:childTnLst>
                                    <p:set>
                                      <p:cBhvr>
                                        <p:cTn id="23" dur="1" fill="hold">
                                          <p:stCondLst>
                                            <p:cond delay="0"/>
                                          </p:stCondLst>
                                        </p:cTn>
                                        <p:tgtEl>
                                          <p:spTgt spid="18454"/>
                                        </p:tgtEl>
                                        <p:attrNameLst>
                                          <p:attrName>style.visibility</p:attrName>
                                        </p:attrNameLst>
                                      </p:cBhvr>
                                      <p:to>
                                        <p:strVal val="visible"/>
                                      </p:to>
                                    </p:set>
                                    <p:animEffect transition="in" filter="fade">
                                      <p:cBhvr>
                                        <p:cTn id="24" dur="500"/>
                                        <p:tgtEl>
                                          <p:spTgt spid="18454"/>
                                        </p:tgtEl>
                                      </p:cBhvr>
                                    </p:animEffect>
                                  </p:childTnLst>
                                </p:cTn>
                              </p:par>
                              <p:par>
                                <p:cTn id="25" presetID="10" presetClass="entr" presetSubtype="0" fill="hold" nodeType="withEffect">
                                  <p:stCondLst>
                                    <p:cond delay="0"/>
                                  </p:stCondLst>
                                  <p:childTnLst>
                                    <p:set>
                                      <p:cBhvr>
                                        <p:cTn id="26" dur="1" fill="hold">
                                          <p:stCondLst>
                                            <p:cond delay="0"/>
                                          </p:stCondLst>
                                        </p:cTn>
                                        <p:tgtEl>
                                          <p:spTgt spid="18455"/>
                                        </p:tgtEl>
                                        <p:attrNameLst>
                                          <p:attrName>style.visibility</p:attrName>
                                        </p:attrNameLst>
                                      </p:cBhvr>
                                      <p:to>
                                        <p:strVal val="visible"/>
                                      </p:to>
                                    </p:set>
                                    <p:animEffect transition="in" filter="fade">
                                      <p:cBhvr>
                                        <p:cTn id="27" dur="500"/>
                                        <p:tgtEl>
                                          <p:spTgt spid="18455"/>
                                        </p:tgtEl>
                                      </p:cBhvr>
                                    </p:animEffect>
                                  </p:childTnLst>
                                </p:cTn>
                              </p:par>
                              <p:par>
                                <p:cTn id="28" presetID="10" presetClass="entr" presetSubtype="0" fill="hold" nodeType="withEffect">
                                  <p:stCondLst>
                                    <p:cond delay="0"/>
                                  </p:stCondLst>
                                  <p:childTnLst>
                                    <p:set>
                                      <p:cBhvr>
                                        <p:cTn id="29" dur="1" fill="hold">
                                          <p:stCondLst>
                                            <p:cond delay="0"/>
                                          </p:stCondLst>
                                        </p:cTn>
                                        <p:tgtEl>
                                          <p:spTgt spid="18456"/>
                                        </p:tgtEl>
                                        <p:attrNameLst>
                                          <p:attrName>style.visibility</p:attrName>
                                        </p:attrNameLst>
                                      </p:cBhvr>
                                      <p:to>
                                        <p:strVal val="visible"/>
                                      </p:to>
                                    </p:set>
                                    <p:animEffect transition="in" filter="fade">
                                      <p:cBhvr>
                                        <p:cTn id="30" dur="500"/>
                                        <p:tgtEl>
                                          <p:spTgt spid="18456"/>
                                        </p:tgtEl>
                                      </p:cBhvr>
                                    </p:animEffect>
                                  </p:childTnLst>
                                </p:cTn>
                              </p:par>
                              <p:par>
                                <p:cTn id="31" presetID="10" presetClass="entr" presetSubtype="0" fill="hold" nodeType="withEffect">
                                  <p:stCondLst>
                                    <p:cond delay="0"/>
                                  </p:stCondLst>
                                  <p:childTnLst>
                                    <p:set>
                                      <p:cBhvr>
                                        <p:cTn id="32" dur="1" fill="hold">
                                          <p:stCondLst>
                                            <p:cond delay="0"/>
                                          </p:stCondLst>
                                        </p:cTn>
                                        <p:tgtEl>
                                          <p:spTgt spid="18457"/>
                                        </p:tgtEl>
                                        <p:attrNameLst>
                                          <p:attrName>style.visibility</p:attrName>
                                        </p:attrNameLst>
                                      </p:cBhvr>
                                      <p:to>
                                        <p:strVal val="visible"/>
                                      </p:to>
                                    </p:set>
                                    <p:animEffect transition="in" filter="fade">
                                      <p:cBhvr>
                                        <p:cTn id="33" dur="500"/>
                                        <p:tgtEl>
                                          <p:spTgt spid="18457"/>
                                        </p:tgtEl>
                                      </p:cBhvr>
                                    </p:animEffect>
                                  </p:childTnLst>
                                </p:cTn>
                              </p:par>
                              <p:par>
                                <p:cTn id="34" presetID="10" presetClass="entr" presetSubtype="0" fill="hold" nodeType="withEffect">
                                  <p:stCondLst>
                                    <p:cond delay="0"/>
                                  </p:stCondLst>
                                  <p:childTnLst>
                                    <p:set>
                                      <p:cBhvr>
                                        <p:cTn id="35" dur="1" fill="hold">
                                          <p:stCondLst>
                                            <p:cond delay="0"/>
                                          </p:stCondLst>
                                        </p:cTn>
                                        <p:tgtEl>
                                          <p:spTgt spid="18458"/>
                                        </p:tgtEl>
                                        <p:attrNameLst>
                                          <p:attrName>style.visibility</p:attrName>
                                        </p:attrNameLst>
                                      </p:cBhvr>
                                      <p:to>
                                        <p:strVal val="visible"/>
                                      </p:to>
                                    </p:set>
                                    <p:animEffect transition="in" filter="fade">
                                      <p:cBhvr>
                                        <p:cTn id="36" dur="500"/>
                                        <p:tgtEl>
                                          <p:spTgt spid="18458"/>
                                        </p:tgtEl>
                                      </p:cBhvr>
                                    </p:animEffect>
                                  </p:childTnLst>
                                </p:cTn>
                              </p:par>
                              <p:par>
                                <p:cTn id="37" presetID="10" presetClass="entr" presetSubtype="0" fill="hold" nodeType="withEffect">
                                  <p:stCondLst>
                                    <p:cond delay="0"/>
                                  </p:stCondLst>
                                  <p:childTnLst>
                                    <p:set>
                                      <p:cBhvr>
                                        <p:cTn id="38" dur="1" fill="hold">
                                          <p:stCondLst>
                                            <p:cond delay="0"/>
                                          </p:stCondLst>
                                        </p:cTn>
                                        <p:tgtEl>
                                          <p:spTgt spid="18459"/>
                                        </p:tgtEl>
                                        <p:attrNameLst>
                                          <p:attrName>style.visibility</p:attrName>
                                        </p:attrNameLst>
                                      </p:cBhvr>
                                      <p:to>
                                        <p:strVal val="visible"/>
                                      </p:to>
                                    </p:set>
                                    <p:animEffect transition="in" filter="fade">
                                      <p:cBhvr>
                                        <p:cTn id="39" dur="500"/>
                                        <p:tgtEl>
                                          <p:spTgt spid="18459"/>
                                        </p:tgtEl>
                                      </p:cBhvr>
                                    </p:animEffect>
                                  </p:childTnLst>
                                </p:cTn>
                              </p:par>
                              <p:par>
                                <p:cTn id="40" presetID="10" presetClass="entr" presetSubtype="0" fill="hold" nodeType="withEffect">
                                  <p:stCondLst>
                                    <p:cond delay="0"/>
                                  </p:stCondLst>
                                  <p:childTnLst>
                                    <p:set>
                                      <p:cBhvr>
                                        <p:cTn id="41" dur="1" fill="hold">
                                          <p:stCondLst>
                                            <p:cond delay="0"/>
                                          </p:stCondLst>
                                        </p:cTn>
                                        <p:tgtEl>
                                          <p:spTgt spid="18460"/>
                                        </p:tgtEl>
                                        <p:attrNameLst>
                                          <p:attrName>style.visibility</p:attrName>
                                        </p:attrNameLst>
                                      </p:cBhvr>
                                      <p:to>
                                        <p:strVal val="visible"/>
                                      </p:to>
                                    </p:set>
                                    <p:animEffect transition="in" filter="fade">
                                      <p:cBhvr>
                                        <p:cTn id="42" dur="500"/>
                                        <p:tgtEl>
                                          <p:spTgt spid="18460"/>
                                        </p:tgtEl>
                                      </p:cBhvr>
                                    </p:animEffect>
                                  </p:childTnLst>
                                </p:cTn>
                              </p:par>
                              <p:par>
                                <p:cTn id="43" presetID="10" presetClass="entr" presetSubtype="0" fill="hold" nodeType="withEffect">
                                  <p:stCondLst>
                                    <p:cond delay="0"/>
                                  </p:stCondLst>
                                  <p:childTnLst>
                                    <p:set>
                                      <p:cBhvr>
                                        <p:cTn id="44" dur="1" fill="hold">
                                          <p:stCondLst>
                                            <p:cond delay="0"/>
                                          </p:stCondLst>
                                        </p:cTn>
                                        <p:tgtEl>
                                          <p:spTgt spid="18463"/>
                                        </p:tgtEl>
                                        <p:attrNameLst>
                                          <p:attrName>style.visibility</p:attrName>
                                        </p:attrNameLst>
                                      </p:cBhvr>
                                      <p:to>
                                        <p:strVal val="visible"/>
                                      </p:to>
                                    </p:set>
                                    <p:animEffect transition="in" filter="fade">
                                      <p:cBhvr>
                                        <p:cTn id="45" dur="500"/>
                                        <p:tgtEl>
                                          <p:spTgt spid="1846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8464"/>
                                        </p:tgtEl>
                                        <p:attrNameLst>
                                          <p:attrName>style.visibility</p:attrName>
                                        </p:attrNameLst>
                                      </p:cBhvr>
                                      <p:to>
                                        <p:strVal val="visible"/>
                                      </p:to>
                                    </p:set>
                                    <p:animEffect transition="in" filter="fade">
                                      <p:cBhvr>
                                        <p:cTn id="48" dur="500"/>
                                        <p:tgtEl>
                                          <p:spTgt spid="18464"/>
                                        </p:tgtEl>
                                      </p:cBhvr>
                                    </p:animEffect>
                                  </p:childTnLst>
                                </p:cTn>
                              </p:par>
                              <p:par>
                                <p:cTn id="49" presetID="10" presetClass="entr" presetSubtype="0" fill="hold" nodeType="withEffect">
                                  <p:stCondLst>
                                    <p:cond delay="0"/>
                                  </p:stCondLst>
                                  <p:childTnLst>
                                    <p:set>
                                      <p:cBhvr>
                                        <p:cTn id="50" dur="1" fill="hold">
                                          <p:stCondLst>
                                            <p:cond delay="0"/>
                                          </p:stCondLst>
                                        </p:cTn>
                                        <p:tgtEl>
                                          <p:spTgt spid="18465"/>
                                        </p:tgtEl>
                                        <p:attrNameLst>
                                          <p:attrName>style.visibility</p:attrName>
                                        </p:attrNameLst>
                                      </p:cBhvr>
                                      <p:to>
                                        <p:strVal val="visible"/>
                                      </p:to>
                                    </p:set>
                                    <p:animEffect transition="in" filter="fade">
                                      <p:cBhvr>
                                        <p:cTn id="51" dur="500"/>
                                        <p:tgtEl>
                                          <p:spTgt spid="18465"/>
                                        </p:tgtEl>
                                      </p:cBhvr>
                                    </p:animEffect>
                                  </p:childTnLst>
                                </p:cTn>
                              </p:par>
                              <p:par>
                                <p:cTn id="52" presetID="10" presetClass="entr" presetSubtype="0" fill="hold" nodeType="withEffect">
                                  <p:stCondLst>
                                    <p:cond delay="0"/>
                                  </p:stCondLst>
                                  <p:childTnLst>
                                    <p:set>
                                      <p:cBhvr>
                                        <p:cTn id="53" dur="1" fill="hold">
                                          <p:stCondLst>
                                            <p:cond delay="0"/>
                                          </p:stCondLst>
                                        </p:cTn>
                                        <p:tgtEl>
                                          <p:spTgt spid="18468"/>
                                        </p:tgtEl>
                                        <p:attrNameLst>
                                          <p:attrName>style.visibility</p:attrName>
                                        </p:attrNameLst>
                                      </p:cBhvr>
                                      <p:to>
                                        <p:strVal val="visible"/>
                                      </p:to>
                                    </p:set>
                                    <p:animEffect transition="in" filter="fade">
                                      <p:cBhvr>
                                        <p:cTn id="54" dur="500"/>
                                        <p:tgtEl>
                                          <p:spTgt spid="18468"/>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nodeType="click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slide(fromBottom)">
                                      <p:cBhvr>
                                        <p:cTn id="59" dur="500"/>
                                        <p:tgtEl>
                                          <p:spTgt spid="46"/>
                                        </p:tgtEl>
                                      </p:cBhvr>
                                    </p:animEffect>
                                  </p:childTnLst>
                                </p:cTn>
                              </p:par>
                              <p:par>
                                <p:cTn id="60" presetID="12" presetClass="entr" presetSubtype="4" fill="hold"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slide(fromBottom)">
                                      <p:cBhvr>
                                        <p:cTn id="62" dur="500"/>
                                        <p:tgtEl>
                                          <p:spTgt spid="47"/>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slide(fromBottom)">
                                      <p:cBhvr>
                                        <p:cTn id="65" dur="500"/>
                                        <p:tgtEl>
                                          <p:spTgt spid="33"/>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xit" presetSubtype="4" fill="hold" grpId="0" nodeType="clickEffect">
                                  <p:stCondLst>
                                    <p:cond delay="0"/>
                                  </p:stCondLst>
                                  <p:childTnLst>
                                    <p:animEffect transition="out" filter="slide(fromBottom)">
                                      <p:cBhvr>
                                        <p:cTn id="69" dur="500"/>
                                        <p:tgtEl>
                                          <p:spTgt spid="47"/>
                                        </p:tgtEl>
                                      </p:cBhvr>
                                    </p:animEffect>
                                    <p:set>
                                      <p:cBhvr>
                                        <p:cTn id="70" dur="1" fill="hold">
                                          <p:stCondLst>
                                            <p:cond delay="499"/>
                                          </p:stCondLst>
                                        </p:cTn>
                                        <p:tgtEl>
                                          <p:spTgt spid="47"/>
                                        </p:tgtEl>
                                        <p:attrNameLst>
                                          <p:attrName>style.visibility</p:attrName>
                                        </p:attrNameLst>
                                      </p:cBhvr>
                                      <p:to>
                                        <p:strVal val="hidden"/>
                                      </p:to>
                                    </p:set>
                                  </p:childTnLst>
                                </p:cTn>
                              </p:par>
                              <p:par>
                                <p:cTn id="71" presetID="12" presetClass="exit" presetSubtype="4" fill="hold" grpId="0" nodeType="withEffect">
                                  <p:stCondLst>
                                    <p:cond delay="0"/>
                                  </p:stCondLst>
                                  <p:childTnLst>
                                    <p:animEffect transition="out" filter="slide(fromBottom)">
                                      <p:cBhvr>
                                        <p:cTn id="72" dur="500"/>
                                        <p:tgtEl>
                                          <p:spTgt spid="46"/>
                                        </p:tgtEl>
                                      </p:cBhvr>
                                    </p:animEffect>
                                    <p:set>
                                      <p:cBhvr>
                                        <p:cTn id="73" dur="1" fill="hold">
                                          <p:stCondLst>
                                            <p:cond delay="499"/>
                                          </p:stCondLst>
                                        </p:cTn>
                                        <p:tgtEl>
                                          <p:spTgt spid="46"/>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2" presetClass="entr" presetSubtype="4" fill="hold" grpId="0" nodeType="click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slide(fromBottom)">
                                      <p:cBhvr>
                                        <p:cTn id="78" dur="500"/>
                                        <p:tgtEl>
                                          <p:spTgt spid="48"/>
                                        </p:tgtEl>
                                      </p:cBhvr>
                                    </p:animEffect>
                                  </p:childTnLst>
                                </p:cTn>
                              </p:par>
                              <p:par>
                                <p:cTn id="79" presetID="12" presetClass="entr" presetSubtype="4"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slide(fromBottom)">
                                      <p:cBhvr>
                                        <p:cTn id="81" dur="500"/>
                                        <p:tgtEl>
                                          <p:spTgt spid="49"/>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xit" presetSubtype="4" fill="hold" grpId="1" nodeType="clickEffect">
                                  <p:stCondLst>
                                    <p:cond delay="0"/>
                                  </p:stCondLst>
                                  <p:childTnLst>
                                    <p:animEffect transition="out" filter="slide(fromBottom)">
                                      <p:cBhvr>
                                        <p:cTn id="85" dur="500"/>
                                        <p:tgtEl>
                                          <p:spTgt spid="49"/>
                                        </p:tgtEl>
                                      </p:cBhvr>
                                    </p:animEffect>
                                    <p:set>
                                      <p:cBhvr>
                                        <p:cTn id="86" dur="1" fill="hold">
                                          <p:stCondLst>
                                            <p:cond delay="499"/>
                                          </p:stCondLst>
                                        </p:cTn>
                                        <p:tgtEl>
                                          <p:spTgt spid="49"/>
                                        </p:tgtEl>
                                        <p:attrNameLst>
                                          <p:attrName>style.visibility</p:attrName>
                                        </p:attrNameLst>
                                      </p:cBhvr>
                                      <p:to>
                                        <p:strVal val="hidden"/>
                                      </p:to>
                                    </p:set>
                                  </p:childTnLst>
                                </p:cTn>
                              </p:par>
                              <p:par>
                                <p:cTn id="87" presetID="12" presetClass="exit" presetSubtype="4" fill="hold" grpId="1" nodeType="withEffect">
                                  <p:stCondLst>
                                    <p:cond delay="0"/>
                                  </p:stCondLst>
                                  <p:childTnLst>
                                    <p:animEffect transition="out" filter="slide(fromBottom)">
                                      <p:cBhvr>
                                        <p:cTn id="88" dur="500"/>
                                        <p:tgtEl>
                                          <p:spTgt spid="48"/>
                                        </p:tgtEl>
                                      </p:cBhvr>
                                    </p:animEffect>
                                    <p:set>
                                      <p:cBhvr>
                                        <p:cTn id="89" dur="1" fill="hold">
                                          <p:stCondLst>
                                            <p:cond delay="499"/>
                                          </p:stCondLst>
                                        </p:cTn>
                                        <p:tgtEl>
                                          <p:spTgt spid="48"/>
                                        </p:tgtEl>
                                        <p:attrNameLst>
                                          <p:attrName>style.visibility</p:attrName>
                                        </p:attrNameLst>
                                      </p:cBhvr>
                                      <p:to>
                                        <p:strVal val="hidden"/>
                                      </p:to>
                                    </p:set>
                                  </p:childTnLst>
                                </p:cTn>
                              </p:par>
                              <p:par>
                                <p:cTn id="90" presetID="12" presetClass="entr" presetSubtype="4" fill="hold" grpId="0" nodeType="with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slide(fromBottom)">
                                      <p:cBhvr>
                                        <p:cTn id="92" dur="500"/>
                                        <p:tgtEl>
                                          <p:spTgt spid="52"/>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xit" presetSubtype="4" fill="hold" grpId="1" nodeType="clickEffect">
                                  <p:stCondLst>
                                    <p:cond delay="0"/>
                                  </p:stCondLst>
                                  <p:childTnLst>
                                    <p:animEffect transition="out" filter="slide(fromBottom)">
                                      <p:cBhvr>
                                        <p:cTn id="96" dur="500"/>
                                        <p:tgtEl>
                                          <p:spTgt spid="52"/>
                                        </p:tgtEl>
                                      </p:cBhvr>
                                    </p:animEffect>
                                    <p:set>
                                      <p:cBhvr>
                                        <p:cTn id="97" dur="1" fill="hold">
                                          <p:stCondLst>
                                            <p:cond delay="499"/>
                                          </p:stCondLst>
                                        </p:cTn>
                                        <p:tgtEl>
                                          <p:spTgt spid="52"/>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33"/>
                                        </p:tgtEl>
                                      </p:cBhvr>
                                    </p:animEffect>
                                    <p:set>
                                      <p:cBhvr>
                                        <p:cTn id="100" dur="1" fill="hold">
                                          <p:stCondLst>
                                            <p:cond delay="499"/>
                                          </p:stCondLst>
                                        </p:cTn>
                                        <p:tgtEl>
                                          <p:spTgt spid="33"/>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2" presetClass="entr" presetSubtype="4" fill="hold" grpId="0" nodeType="click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slide(fromBottom)">
                                      <p:cBhvr>
                                        <p:cTn id="105" dur="500"/>
                                        <p:tgtEl>
                                          <p:spTgt spid="42"/>
                                        </p:tgtEl>
                                      </p:cBhvr>
                                    </p:animEffect>
                                  </p:childTnLst>
                                </p:cTn>
                              </p:par>
                              <p:par>
                                <p:cTn id="106" presetID="12" presetClass="entr" presetSubtype="4" fill="hold" grpId="0" nodeType="with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slide(fromBottom)">
                                      <p:cBhvr>
                                        <p:cTn id="108" dur="500"/>
                                        <p:tgtEl>
                                          <p:spTgt spid="30"/>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grpId="1" nodeType="clickEffect">
                                  <p:stCondLst>
                                    <p:cond delay="0"/>
                                  </p:stCondLst>
                                  <p:childTnLst>
                                    <p:animEffect transition="out" filter="fade">
                                      <p:cBhvr>
                                        <p:cTn id="112" dur="500"/>
                                        <p:tgtEl>
                                          <p:spTgt spid="42"/>
                                        </p:tgtEl>
                                      </p:cBhvr>
                                    </p:animEffect>
                                    <p:set>
                                      <p:cBhvr>
                                        <p:cTn id="113" dur="1" fill="hold">
                                          <p:stCondLst>
                                            <p:cond delay="499"/>
                                          </p:stCondLst>
                                        </p:cTn>
                                        <p:tgtEl>
                                          <p:spTgt spid="42"/>
                                        </p:tgtEl>
                                        <p:attrNameLst>
                                          <p:attrName>style.visibility</p:attrName>
                                        </p:attrNameLst>
                                      </p:cBhvr>
                                      <p:to>
                                        <p:strVal val="hidden"/>
                                      </p:to>
                                    </p:set>
                                  </p:childTnLst>
                                </p:cTn>
                              </p:par>
                              <p:par>
                                <p:cTn id="114" presetID="12" presetClass="exit" presetSubtype="4" fill="hold" grpId="1" nodeType="withEffect">
                                  <p:stCondLst>
                                    <p:cond delay="0"/>
                                  </p:stCondLst>
                                  <p:childTnLst>
                                    <p:animEffect transition="out" filter="slide(fromBottom)">
                                      <p:cBhvr>
                                        <p:cTn id="115" dur="500"/>
                                        <p:tgtEl>
                                          <p:spTgt spid="30"/>
                                        </p:tgtEl>
                                      </p:cBhvr>
                                    </p:animEffect>
                                    <p:set>
                                      <p:cBhvr>
                                        <p:cTn id="116" dur="1" fill="hold">
                                          <p:stCondLst>
                                            <p:cond delay="499"/>
                                          </p:stCondLst>
                                        </p:cTn>
                                        <p:tgtEl>
                                          <p:spTgt spid="30"/>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2" presetClass="entr" presetSubtype="4" fill="hold" grpId="0" nodeType="click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slide(fromBottom)">
                                      <p:cBhvr>
                                        <p:cTn id="121" dur="500"/>
                                        <p:tgtEl>
                                          <p:spTgt spid="43"/>
                                        </p:tgtEl>
                                      </p:cBhvr>
                                    </p:animEffect>
                                  </p:childTnLst>
                                </p:cTn>
                              </p:par>
                              <p:par>
                                <p:cTn id="122" presetID="12" presetClass="entr" presetSubtype="4"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slide(fromBottom)">
                                      <p:cBhvr>
                                        <p:cTn id="124" dur="500"/>
                                        <p:tgtEl>
                                          <p:spTgt spid="31"/>
                                        </p:tgtEl>
                                      </p:cBhvr>
                                    </p:animEffect>
                                  </p:childTnLst>
                                </p:cTn>
                              </p:par>
                              <p:par>
                                <p:cTn id="125" presetID="12" presetClass="entr" presetSubtype="4"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slide(fromBottom)">
                                      <p:cBhvr>
                                        <p:cTn id="127" dur="500"/>
                                        <p:tgtEl>
                                          <p:spTgt spid="3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43"/>
                                        </p:tgtEl>
                                      </p:cBhvr>
                                    </p:animEffect>
                                    <p:set>
                                      <p:cBhvr>
                                        <p:cTn id="132" dur="1" fill="hold">
                                          <p:stCondLst>
                                            <p:cond delay="499"/>
                                          </p:stCondLst>
                                        </p:cTn>
                                        <p:tgtEl>
                                          <p:spTgt spid="43"/>
                                        </p:tgtEl>
                                        <p:attrNameLst>
                                          <p:attrName>style.visibility</p:attrName>
                                        </p:attrNameLst>
                                      </p:cBhvr>
                                      <p:to>
                                        <p:strVal val="hidden"/>
                                      </p:to>
                                    </p:set>
                                  </p:childTnLst>
                                </p:cTn>
                              </p:par>
                              <p:par>
                                <p:cTn id="133" presetID="12" presetClass="exit" presetSubtype="4" fill="hold" grpId="1" nodeType="withEffect">
                                  <p:stCondLst>
                                    <p:cond delay="0"/>
                                  </p:stCondLst>
                                  <p:childTnLst>
                                    <p:animEffect transition="out" filter="slide(fromBottom)">
                                      <p:cBhvr>
                                        <p:cTn id="134" dur="500"/>
                                        <p:tgtEl>
                                          <p:spTgt spid="31"/>
                                        </p:tgtEl>
                                      </p:cBhvr>
                                    </p:animEffect>
                                    <p:set>
                                      <p:cBhvr>
                                        <p:cTn id="135" dur="1" fill="hold">
                                          <p:stCondLst>
                                            <p:cond delay="499"/>
                                          </p:stCondLst>
                                        </p:cTn>
                                        <p:tgtEl>
                                          <p:spTgt spid="31"/>
                                        </p:tgtEl>
                                        <p:attrNameLst>
                                          <p:attrName>style.visibility</p:attrName>
                                        </p:attrNameLst>
                                      </p:cBhvr>
                                      <p:to>
                                        <p:strVal val="hidden"/>
                                      </p:to>
                                    </p:set>
                                  </p:childTnLst>
                                </p:cTn>
                              </p:par>
                              <p:par>
                                <p:cTn id="136" presetID="12" presetClass="exit" presetSubtype="4" fill="hold" grpId="1" nodeType="withEffect">
                                  <p:stCondLst>
                                    <p:cond delay="0"/>
                                  </p:stCondLst>
                                  <p:childTnLst>
                                    <p:animEffect transition="out" filter="slide(fromBottom)">
                                      <p:cBhvr>
                                        <p:cTn id="137" dur="500"/>
                                        <p:tgtEl>
                                          <p:spTgt spid="32"/>
                                        </p:tgtEl>
                                      </p:cBhvr>
                                    </p:animEffect>
                                    <p:set>
                                      <p:cBhvr>
                                        <p:cTn id="138"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18464" grpId="0" animBg="1"/>
      <p:bldP spid="42" grpId="0" animBg="1"/>
      <p:bldP spid="42" grpId="1" animBg="1"/>
      <p:bldP spid="43" grpId="0" animBg="1"/>
      <p:bldP spid="43" grpId="1" animBg="1"/>
      <p:bldP spid="47" grpId="0"/>
      <p:bldP spid="48" grpId="0"/>
      <p:bldP spid="48" grpId="1"/>
      <p:bldP spid="49" grpId="0"/>
      <p:bldP spid="49" grpId="1"/>
      <p:bldP spid="52" grpId="0"/>
      <p:bldP spid="52" grpId="1"/>
      <p:bldP spid="44" grpId="0"/>
      <p:bldP spid="30" grpId="0"/>
      <p:bldP spid="30" grpId="1"/>
      <p:bldP spid="31" grpId="0"/>
      <p:bldP spid="31" grpId="1"/>
      <p:bldP spid="32" grpId="0"/>
      <p:bldP spid="32" grpId="1"/>
      <p:bldP spid="33" grpId="0" animBg="1"/>
      <p:bldP spid="3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descr="X:\dannyboodmann\Scrivania\beagle2_images\cielo.png"/>
          <p:cNvPicPr>
            <a:picLocks noChangeAspect="1" noChangeArrowheads="1"/>
          </p:cNvPicPr>
          <p:nvPr/>
        </p:nvPicPr>
        <p:blipFill>
          <a:blip r:embed="rId6"/>
          <a:srcRect/>
          <a:stretch>
            <a:fillRect/>
          </a:stretch>
        </p:blipFill>
        <p:spPr bwMode="auto">
          <a:xfrm>
            <a:off x="2082800" y="473076"/>
            <a:ext cx="8147050" cy="1946275"/>
          </a:xfrm>
          <a:prstGeom prst="rect">
            <a:avLst/>
          </a:prstGeom>
          <a:noFill/>
          <a:ln w="9525">
            <a:noFill/>
            <a:miter lim="800000"/>
            <a:headEnd/>
            <a:tailEnd/>
          </a:ln>
        </p:spPr>
      </p:pic>
      <p:sp>
        <p:nvSpPr>
          <p:cNvPr id="24582" name="CasellaDiTesto 42"/>
          <p:cNvSpPr txBox="1">
            <a:spLocks noChangeArrowheads="1"/>
          </p:cNvSpPr>
          <p:nvPr/>
        </p:nvSpPr>
        <p:spPr bwMode="auto">
          <a:xfrm>
            <a:off x="6096000" y="5143500"/>
            <a:ext cx="476412" cy="369332"/>
          </a:xfrm>
          <a:prstGeom prst="rect">
            <a:avLst/>
          </a:prstGeom>
          <a:noFill/>
          <a:ln w="9525">
            <a:noFill/>
            <a:miter lim="800000"/>
            <a:headEnd/>
            <a:tailEnd/>
          </a:ln>
        </p:spPr>
        <p:txBody>
          <a:bodyPr wrap="none">
            <a:spAutoFit/>
          </a:bodyPr>
          <a:lstStyle/>
          <a:p>
            <a:r>
              <a:rPr lang="it-IT">
                <a:solidFill>
                  <a:schemeClr val="bg1"/>
                </a:solidFill>
              </a:rPr>
              <a:t>4.5</a:t>
            </a:r>
          </a:p>
        </p:txBody>
      </p:sp>
      <p:sp>
        <p:nvSpPr>
          <p:cNvPr id="24583" name="CasellaDiTesto 46"/>
          <p:cNvSpPr txBox="1">
            <a:spLocks noChangeArrowheads="1"/>
          </p:cNvSpPr>
          <p:nvPr/>
        </p:nvSpPr>
        <p:spPr bwMode="auto">
          <a:xfrm>
            <a:off x="6096000" y="5143500"/>
            <a:ext cx="476412" cy="369332"/>
          </a:xfrm>
          <a:prstGeom prst="rect">
            <a:avLst/>
          </a:prstGeom>
          <a:noFill/>
          <a:ln w="9525">
            <a:noFill/>
            <a:miter lim="800000"/>
            <a:headEnd/>
            <a:tailEnd/>
          </a:ln>
        </p:spPr>
        <p:txBody>
          <a:bodyPr wrap="none">
            <a:spAutoFit/>
          </a:bodyPr>
          <a:lstStyle/>
          <a:p>
            <a:r>
              <a:rPr lang="it-IT">
                <a:solidFill>
                  <a:schemeClr val="bg1"/>
                </a:solidFill>
              </a:rPr>
              <a:t>4.6</a:t>
            </a:r>
          </a:p>
        </p:txBody>
      </p:sp>
      <p:sp>
        <p:nvSpPr>
          <p:cNvPr id="24584" name="CasellaDiTesto 47"/>
          <p:cNvSpPr txBox="1">
            <a:spLocks noChangeArrowheads="1"/>
          </p:cNvSpPr>
          <p:nvPr/>
        </p:nvSpPr>
        <p:spPr bwMode="auto">
          <a:xfrm>
            <a:off x="6096000" y="5143500"/>
            <a:ext cx="476412" cy="369332"/>
          </a:xfrm>
          <a:prstGeom prst="rect">
            <a:avLst/>
          </a:prstGeom>
          <a:noFill/>
          <a:ln w="9525">
            <a:noFill/>
            <a:miter lim="800000"/>
            <a:headEnd/>
            <a:tailEnd/>
          </a:ln>
        </p:spPr>
        <p:txBody>
          <a:bodyPr wrap="none">
            <a:spAutoFit/>
          </a:bodyPr>
          <a:lstStyle/>
          <a:p>
            <a:r>
              <a:rPr lang="it-IT">
                <a:solidFill>
                  <a:schemeClr val="bg1"/>
                </a:solidFill>
              </a:rPr>
              <a:t>4.7</a:t>
            </a:r>
          </a:p>
        </p:txBody>
      </p:sp>
      <p:sp>
        <p:nvSpPr>
          <p:cNvPr id="24585" name="CasellaDiTesto 50"/>
          <p:cNvSpPr txBox="1">
            <a:spLocks noChangeArrowheads="1"/>
          </p:cNvSpPr>
          <p:nvPr/>
        </p:nvSpPr>
        <p:spPr bwMode="auto">
          <a:xfrm>
            <a:off x="6096000" y="5143500"/>
            <a:ext cx="476412" cy="369332"/>
          </a:xfrm>
          <a:prstGeom prst="rect">
            <a:avLst/>
          </a:prstGeom>
          <a:noFill/>
          <a:ln w="9525">
            <a:noFill/>
            <a:miter lim="800000"/>
            <a:headEnd/>
            <a:tailEnd/>
          </a:ln>
        </p:spPr>
        <p:txBody>
          <a:bodyPr wrap="none">
            <a:spAutoFit/>
          </a:bodyPr>
          <a:lstStyle/>
          <a:p>
            <a:r>
              <a:rPr lang="it-IT">
                <a:solidFill>
                  <a:schemeClr val="bg1"/>
                </a:solidFill>
              </a:rPr>
              <a:t>4.8</a:t>
            </a:r>
          </a:p>
        </p:txBody>
      </p:sp>
      <p:sp>
        <p:nvSpPr>
          <p:cNvPr id="24586" name="CasellaDiTesto 51"/>
          <p:cNvSpPr txBox="1">
            <a:spLocks noChangeArrowheads="1"/>
          </p:cNvSpPr>
          <p:nvPr/>
        </p:nvSpPr>
        <p:spPr bwMode="auto">
          <a:xfrm>
            <a:off x="6096000" y="5143500"/>
            <a:ext cx="476412" cy="369332"/>
          </a:xfrm>
          <a:prstGeom prst="rect">
            <a:avLst/>
          </a:prstGeom>
          <a:noFill/>
          <a:ln w="9525">
            <a:noFill/>
            <a:miter lim="800000"/>
            <a:headEnd/>
            <a:tailEnd/>
          </a:ln>
        </p:spPr>
        <p:txBody>
          <a:bodyPr wrap="none">
            <a:spAutoFit/>
          </a:bodyPr>
          <a:lstStyle/>
          <a:p>
            <a:r>
              <a:rPr lang="it-IT">
                <a:solidFill>
                  <a:schemeClr val="bg1"/>
                </a:solidFill>
              </a:rPr>
              <a:t>4.9</a:t>
            </a:r>
          </a:p>
        </p:txBody>
      </p:sp>
      <p:sp>
        <p:nvSpPr>
          <p:cNvPr id="24587" name="CasellaDiTesto 52"/>
          <p:cNvSpPr txBox="1">
            <a:spLocks noChangeArrowheads="1"/>
          </p:cNvSpPr>
          <p:nvPr/>
        </p:nvSpPr>
        <p:spPr bwMode="auto">
          <a:xfrm>
            <a:off x="6096000" y="5143500"/>
            <a:ext cx="476412" cy="369332"/>
          </a:xfrm>
          <a:prstGeom prst="rect">
            <a:avLst/>
          </a:prstGeom>
          <a:noFill/>
          <a:ln w="9525">
            <a:noFill/>
            <a:miter lim="800000"/>
            <a:headEnd/>
            <a:tailEnd/>
          </a:ln>
        </p:spPr>
        <p:txBody>
          <a:bodyPr wrap="none">
            <a:spAutoFit/>
          </a:bodyPr>
          <a:lstStyle/>
          <a:p>
            <a:r>
              <a:rPr lang="it-IT">
                <a:solidFill>
                  <a:schemeClr val="bg1"/>
                </a:solidFill>
              </a:rPr>
              <a:t>5.0</a:t>
            </a:r>
          </a:p>
        </p:txBody>
      </p:sp>
      <p:sp>
        <p:nvSpPr>
          <p:cNvPr id="87" name="Ovale 86"/>
          <p:cNvSpPr>
            <a:spLocks noChangeArrowheads="1"/>
          </p:cNvSpPr>
          <p:nvPr/>
        </p:nvSpPr>
        <p:spPr bwMode="auto">
          <a:xfrm>
            <a:off x="7667625" y="1046163"/>
            <a:ext cx="571500" cy="571500"/>
          </a:xfrm>
          <a:prstGeom prst="ellipse">
            <a:avLst/>
          </a:prstGeom>
          <a:solidFill>
            <a:srgbClr val="FFFF00">
              <a:alpha val="72156"/>
            </a:srgbClr>
          </a:solidFill>
          <a:ln w="9525" algn="ctr">
            <a:noFill/>
            <a:miter lim="800000"/>
            <a:headEnd/>
            <a:tailEnd/>
          </a:ln>
        </p:spPr>
        <p:txBody>
          <a:bodyPr wrap="none"/>
          <a:lstStyle/>
          <a:p>
            <a:endParaRPr lang="it-IT"/>
          </a:p>
        </p:txBody>
      </p:sp>
      <p:pic>
        <p:nvPicPr>
          <p:cNvPr id="24589" name="Picture 4" descr="X:\dannyboodmann\Scrivania\beagle2_images\beagle.png"/>
          <p:cNvPicPr>
            <a:picLocks noChangeAspect="1" noChangeArrowheads="1"/>
          </p:cNvPicPr>
          <p:nvPr/>
        </p:nvPicPr>
        <p:blipFill>
          <a:blip r:embed="rId7"/>
          <a:srcRect/>
          <a:stretch>
            <a:fillRect/>
          </a:stretch>
        </p:blipFill>
        <p:spPr bwMode="auto">
          <a:xfrm>
            <a:off x="2109788" y="1785939"/>
            <a:ext cx="8128000" cy="4714875"/>
          </a:xfrm>
          <a:prstGeom prst="rect">
            <a:avLst/>
          </a:prstGeom>
          <a:noFill/>
          <a:ln w="9525">
            <a:noFill/>
            <a:miter lim="800000"/>
            <a:headEnd/>
            <a:tailEnd/>
          </a:ln>
        </p:spPr>
      </p:pic>
      <p:sp>
        <p:nvSpPr>
          <p:cNvPr id="11" name="Rettangolo 10"/>
          <p:cNvSpPr/>
          <p:nvPr/>
        </p:nvSpPr>
        <p:spPr bwMode="auto">
          <a:xfrm>
            <a:off x="2238376" y="4857751"/>
            <a:ext cx="7929563" cy="1573213"/>
          </a:xfrm>
          <a:prstGeom prst="rect">
            <a:avLst/>
          </a:prstGeom>
          <a:solidFill>
            <a:srgbClr val="00206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defRPr/>
            </a:pPr>
            <a:endParaRPr lang="it-IT" dirty="0">
              <a:solidFill>
                <a:schemeClr val="tx1"/>
              </a:solidFill>
              <a:latin typeface="Verdana" pitchFamily="34" charset="0"/>
            </a:endParaRPr>
          </a:p>
        </p:txBody>
      </p:sp>
      <p:sp>
        <p:nvSpPr>
          <p:cNvPr id="24591" name="Rettangolo 39"/>
          <p:cNvSpPr>
            <a:spLocks noChangeArrowheads="1"/>
          </p:cNvSpPr>
          <p:nvPr/>
        </p:nvSpPr>
        <p:spPr bwMode="auto">
          <a:xfrm>
            <a:off x="8982076" y="5072063"/>
            <a:ext cx="796925" cy="773112"/>
          </a:xfrm>
          <a:prstGeom prst="rect">
            <a:avLst/>
          </a:prstGeom>
          <a:solidFill>
            <a:schemeClr val="tx1"/>
          </a:solidFill>
          <a:ln w="9525" algn="ctr">
            <a:solidFill>
              <a:schemeClr val="tx1"/>
            </a:solidFill>
            <a:miter lim="800000"/>
            <a:headEnd/>
            <a:tailEnd/>
          </a:ln>
        </p:spPr>
        <p:txBody>
          <a:bodyPr wrap="none"/>
          <a:lstStyle/>
          <a:p>
            <a:endParaRPr lang="it-IT"/>
          </a:p>
        </p:txBody>
      </p:sp>
      <p:sp>
        <p:nvSpPr>
          <p:cNvPr id="24592" name="CasellaDiTesto 11"/>
          <p:cNvSpPr txBox="1">
            <a:spLocks noChangeArrowheads="1"/>
          </p:cNvSpPr>
          <p:nvPr/>
        </p:nvSpPr>
        <p:spPr bwMode="auto">
          <a:xfrm>
            <a:off x="8934451" y="5857876"/>
            <a:ext cx="691215" cy="492443"/>
          </a:xfrm>
          <a:prstGeom prst="rect">
            <a:avLst/>
          </a:prstGeom>
          <a:noFill/>
          <a:ln w="9525">
            <a:solidFill>
              <a:schemeClr val="tx1"/>
            </a:solidFill>
            <a:miter lim="800000"/>
            <a:headEnd/>
            <a:tailEnd/>
          </a:ln>
        </p:spPr>
        <p:txBody>
          <a:bodyPr wrap="none">
            <a:spAutoFit/>
          </a:bodyPr>
          <a:lstStyle/>
          <a:p>
            <a:r>
              <a:rPr lang="it-IT" sz="1300" b="1">
                <a:solidFill>
                  <a:schemeClr val="bg1"/>
                </a:solidFill>
              </a:rPr>
              <a:t>Battery</a:t>
            </a:r>
          </a:p>
          <a:p>
            <a:r>
              <a:rPr lang="it-IT" sz="1300" b="1">
                <a:solidFill>
                  <a:schemeClr val="bg1"/>
                </a:solidFill>
              </a:rPr>
              <a:t>   </a:t>
            </a:r>
            <a:r>
              <a:rPr lang="it-IT" sz="1300">
                <a:solidFill>
                  <a:schemeClr val="bg1"/>
                </a:solidFill>
              </a:rPr>
              <a:t>(%)</a:t>
            </a:r>
          </a:p>
        </p:txBody>
      </p:sp>
      <p:sp>
        <p:nvSpPr>
          <p:cNvPr id="24593" name="Rettangolo 23"/>
          <p:cNvSpPr>
            <a:spLocks noChangeArrowheads="1"/>
          </p:cNvSpPr>
          <p:nvPr/>
        </p:nvSpPr>
        <p:spPr bwMode="auto">
          <a:xfrm>
            <a:off x="9055100" y="5665789"/>
            <a:ext cx="642938" cy="142875"/>
          </a:xfrm>
          <a:prstGeom prst="rect">
            <a:avLst/>
          </a:prstGeom>
          <a:solidFill>
            <a:srgbClr val="FF0000"/>
          </a:solidFill>
          <a:ln w="38100" algn="ctr">
            <a:solidFill>
              <a:schemeClr val="tx1"/>
            </a:solidFill>
            <a:miter lim="800000"/>
            <a:headEnd/>
            <a:tailEnd/>
          </a:ln>
        </p:spPr>
        <p:txBody>
          <a:bodyPr wrap="none"/>
          <a:lstStyle/>
          <a:p>
            <a:endParaRPr lang="it-IT"/>
          </a:p>
        </p:txBody>
      </p:sp>
      <p:sp>
        <p:nvSpPr>
          <p:cNvPr id="24594" name="Rettangolo 24"/>
          <p:cNvSpPr>
            <a:spLocks noChangeArrowheads="1"/>
          </p:cNvSpPr>
          <p:nvPr/>
        </p:nvSpPr>
        <p:spPr bwMode="auto">
          <a:xfrm>
            <a:off x="9051925" y="5492751"/>
            <a:ext cx="642938" cy="142875"/>
          </a:xfrm>
          <a:prstGeom prst="rect">
            <a:avLst/>
          </a:prstGeom>
          <a:solidFill>
            <a:srgbClr val="FFC000"/>
          </a:solidFill>
          <a:ln w="38100" algn="ctr">
            <a:solidFill>
              <a:schemeClr val="tx1"/>
            </a:solidFill>
            <a:miter lim="800000"/>
            <a:headEnd/>
            <a:tailEnd/>
          </a:ln>
        </p:spPr>
        <p:txBody>
          <a:bodyPr wrap="none"/>
          <a:lstStyle/>
          <a:p>
            <a:endParaRPr lang="it-IT"/>
          </a:p>
        </p:txBody>
      </p:sp>
      <p:sp>
        <p:nvSpPr>
          <p:cNvPr id="24595" name="Rettangolo 25"/>
          <p:cNvSpPr>
            <a:spLocks noChangeArrowheads="1"/>
          </p:cNvSpPr>
          <p:nvPr/>
        </p:nvSpPr>
        <p:spPr bwMode="auto">
          <a:xfrm>
            <a:off x="9051925" y="5316539"/>
            <a:ext cx="642938" cy="142875"/>
          </a:xfrm>
          <a:prstGeom prst="rect">
            <a:avLst/>
          </a:prstGeom>
          <a:solidFill>
            <a:srgbClr val="FFFF00"/>
          </a:solidFill>
          <a:ln w="38100" algn="ctr">
            <a:solidFill>
              <a:schemeClr val="tx1"/>
            </a:solidFill>
            <a:miter lim="800000"/>
            <a:headEnd/>
            <a:tailEnd/>
          </a:ln>
        </p:spPr>
        <p:txBody>
          <a:bodyPr wrap="none"/>
          <a:lstStyle/>
          <a:p>
            <a:endParaRPr lang="it-IT"/>
          </a:p>
        </p:txBody>
      </p:sp>
      <p:sp>
        <p:nvSpPr>
          <p:cNvPr id="61" name="Rettangolo 60"/>
          <p:cNvSpPr>
            <a:spLocks noChangeArrowheads="1"/>
          </p:cNvSpPr>
          <p:nvPr/>
        </p:nvSpPr>
        <p:spPr bwMode="auto">
          <a:xfrm>
            <a:off x="9051925" y="5143501"/>
            <a:ext cx="642938" cy="142875"/>
          </a:xfrm>
          <a:prstGeom prst="rect">
            <a:avLst/>
          </a:prstGeom>
          <a:solidFill>
            <a:srgbClr val="00FF00"/>
          </a:solidFill>
          <a:ln w="38100" algn="ctr">
            <a:solidFill>
              <a:schemeClr val="tx1"/>
            </a:solidFill>
            <a:miter lim="800000"/>
            <a:headEnd/>
            <a:tailEnd/>
          </a:ln>
        </p:spPr>
        <p:txBody>
          <a:bodyPr wrap="none"/>
          <a:lstStyle/>
          <a:p>
            <a:endParaRPr lang="it-IT"/>
          </a:p>
        </p:txBody>
      </p:sp>
      <p:pic>
        <p:nvPicPr>
          <p:cNvPr id="83" name="Immagine 82" descr="txp_fig.bmp"/>
          <p:cNvPicPr>
            <a:picLocks noChangeAspect="1"/>
          </p:cNvPicPr>
          <p:nvPr>
            <p:custDataLst>
              <p:tags r:id="rId1"/>
            </p:custDataLst>
          </p:nvPr>
        </p:nvPicPr>
        <p:blipFill>
          <a:blip r:embed="rId8">
            <a:clrChange>
              <a:clrFrom>
                <a:srgbClr val="FFFFFF"/>
              </a:clrFrom>
              <a:clrTo>
                <a:srgbClr val="FFFFFF">
                  <a:alpha val="0"/>
                </a:srgbClr>
              </a:clrTo>
            </a:clrChange>
          </a:blip>
          <a:srcRect/>
          <a:stretch>
            <a:fillRect/>
          </a:stretch>
        </p:blipFill>
        <p:spPr bwMode="auto">
          <a:xfrm>
            <a:off x="3098801" y="5143500"/>
            <a:ext cx="3876675" cy="255588"/>
          </a:xfrm>
          <a:prstGeom prst="rect">
            <a:avLst/>
          </a:prstGeom>
          <a:noFill/>
          <a:ln w="9525">
            <a:noFill/>
            <a:miter lim="800000"/>
            <a:headEnd/>
            <a:tailEnd/>
          </a:ln>
        </p:spPr>
      </p:pic>
      <p:pic>
        <p:nvPicPr>
          <p:cNvPr id="29" name="Immagine 28" descr="txp_fig.bmp"/>
          <p:cNvPicPr>
            <a:picLocks noChangeAspect="1"/>
          </p:cNvPicPr>
          <p:nvPr>
            <p:custDataLst>
              <p:tags r:id="rId2"/>
            </p:custDataLst>
          </p:nvPr>
        </p:nvPicPr>
        <p:blipFill>
          <a:blip r:embed="rId9">
            <a:clrChange>
              <a:clrFrom>
                <a:srgbClr val="FFFFFF"/>
              </a:clrFrom>
              <a:clrTo>
                <a:srgbClr val="FFFFFF">
                  <a:alpha val="0"/>
                </a:srgbClr>
              </a:clrTo>
            </a:clrChange>
          </a:blip>
          <a:srcRect/>
          <a:stretch>
            <a:fillRect/>
          </a:stretch>
        </p:blipFill>
        <p:spPr bwMode="auto">
          <a:xfrm>
            <a:off x="4154488" y="5886450"/>
            <a:ext cx="1892300" cy="255588"/>
          </a:xfrm>
          <a:prstGeom prst="rect">
            <a:avLst/>
          </a:prstGeom>
          <a:noFill/>
          <a:ln w="9525">
            <a:noFill/>
            <a:miter lim="800000"/>
            <a:headEnd/>
            <a:tailEnd/>
          </a:ln>
        </p:spPr>
      </p:pic>
      <p:pic>
        <p:nvPicPr>
          <p:cNvPr id="26" name="Immagine 25" descr="txp_fig.bmp"/>
          <p:cNvPicPr>
            <a:picLocks noChangeAspect="1"/>
          </p:cNvPicPr>
          <p:nvPr>
            <p:custDataLst>
              <p:tags r:id="rId3"/>
            </p:custDataLst>
          </p:nvPr>
        </p:nvPicPr>
        <p:blipFill>
          <a:blip r:embed="rId10">
            <a:clrChange>
              <a:clrFrom>
                <a:srgbClr val="FFFFFF"/>
              </a:clrFrom>
              <a:clrTo>
                <a:srgbClr val="FFFFFF">
                  <a:alpha val="0"/>
                </a:srgbClr>
              </a:clrTo>
            </a:clrChange>
          </a:blip>
          <a:srcRect/>
          <a:stretch>
            <a:fillRect/>
          </a:stretch>
        </p:blipFill>
        <p:spPr bwMode="auto">
          <a:xfrm>
            <a:off x="5099051" y="5500688"/>
            <a:ext cx="288925" cy="322262"/>
          </a:xfrm>
          <a:prstGeom prst="rect">
            <a:avLst/>
          </a:prstGeom>
          <a:noFill/>
          <a:ln w="9525">
            <a:noFill/>
            <a:miter lim="800000"/>
            <a:headEnd/>
            <a:tailEnd/>
          </a:ln>
        </p:spPr>
      </p:pic>
    </p:spTree>
    <p:extLst>
      <p:ext uri="{BB962C8B-B14F-4D97-AF65-F5344CB8AC3E}">
        <p14:creationId xmlns:p14="http://schemas.microsoft.com/office/powerpoint/2010/main" val="31743334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par>
                          <p:cTn id="8" fill="hold">
                            <p:stCondLst>
                              <p:cond delay="500"/>
                            </p:stCondLst>
                            <p:childTnLst>
                              <p:par>
                                <p:cTn id="9" presetID="17" presetClass="entr" presetSubtype="4"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p:cTn id="11" dur="500" fill="hold"/>
                                        <p:tgtEl>
                                          <p:spTgt spid="61"/>
                                        </p:tgtEl>
                                        <p:attrNameLst>
                                          <p:attrName>ppt_x</p:attrName>
                                        </p:attrNameLst>
                                      </p:cBhvr>
                                      <p:tavLst>
                                        <p:tav tm="0">
                                          <p:val>
                                            <p:strVal val="#ppt_x"/>
                                          </p:val>
                                        </p:tav>
                                        <p:tav tm="100000">
                                          <p:val>
                                            <p:strVal val="#ppt_x"/>
                                          </p:val>
                                        </p:tav>
                                      </p:tavLst>
                                    </p:anim>
                                    <p:anim calcmode="lin" valueType="num">
                                      <p:cBhvr>
                                        <p:cTn id="12" dur="500" fill="hold"/>
                                        <p:tgtEl>
                                          <p:spTgt spid="61"/>
                                        </p:tgtEl>
                                        <p:attrNameLst>
                                          <p:attrName>ppt_y</p:attrName>
                                        </p:attrNameLst>
                                      </p:cBhvr>
                                      <p:tavLst>
                                        <p:tav tm="0">
                                          <p:val>
                                            <p:strVal val="#ppt_y+#ppt_h/2"/>
                                          </p:val>
                                        </p:tav>
                                        <p:tav tm="100000">
                                          <p:val>
                                            <p:strVal val="#ppt_y"/>
                                          </p:val>
                                        </p:tav>
                                      </p:tavLst>
                                    </p:anim>
                                    <p:anim calcmode="lin" valueType="num">
                                      <p:cBhvr>
                                        <p:cTn id="13" dur="500" fill="hold"/>
                                        <p:tgtEl>
                                          <p:spTgt spid="61"/>
                                        </p:tgtEl>
                                        <p:attrNameLst>
                                          <p:attrName>ppt_w</p:attrName>
                                        </p:attrNameLst>
                                      </p:cBhvr>
                                      <p:tavLst>
                                        <p:tav tm="0">
                                          <p:val>
                                            <p:strVal val="#ppt_w"/>
                                          </p:val>
                                        </p:tav>
                                        <p:tav tm="100000">
                                          <p:val>
                                            <p:strVal val="#ppt_w"/>
                                          </p:val>
                                        </p:tav>
                                      </p:tavLst>
                                    </p:anim>
                                    <p:anim calcmode="lin" valueType="num">
                                      <p:cBhvr>
                                        <p:cTn id="14" dur="500" fill="hold"/>
                                        <p:tgtEl>
                                          <p:spTgt spid="61"/>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12" presetClass="exit" presetSubtype="4" fill="hold" grpId="0" nodeType="afterEffect">
                                  <p:stCondLst>
                                    <p:cond delay="0"/>
                                  </p:stCondLst>
                                  <p:childTnLst>
                                    <p:animEffect transition="out" filter="slide(fromBottom)">
                                      <p:cBhvr>
                                        <p:cTn id="17" dur="500"/>
                                        <p:tgtEl>
                                          <p:spTgt spid="61"/>
                                        </p:tgtEl>
                                      </p:cBhvr>
                                    </p:animEffect>
                                    <p:set>
                                      <p:cBhvr>
                                        <p:cTn id="18" dur="1" fill="hold">
                                          <p:stCondLst>
                                            <p:cond delay="499"/>
                                          </p:stCondLst>
                                        </p:cTn>
                                        <p:tgtEl>
                                          <p:spTgt spid="61"/>
                                        </p:tgtEl>
                                        <p:attrNameLst>
                                          <p:attrName>style.visibility</p:attrName>
                                        </p:attrNameLst>
                                      </p:cBhvr>
                                      <p:to>
                                        <p:strVal val="hidden"/>
                                      </p:to>
                                    </p:set>
                                  </p:childTnLst>
                                </p:cTn>
                              </p:par>
                            </p:childTnLst>
                          </p:cTn>
                        </p:par>
                        <p:par>
                          <p:cTn id="19" fill="hold">
                            <p:stCondLst>
                              <p:cond delay="1500"/>
                            </p:stCondLst>
                            <p:childTnLst>
                              <p:par>
                                <p:cTn id="20" presetID="17" presetClass="entr" presetSubtype="4" fill="hold" grpId="1" nodeType="after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p:cTn id="22" dur="500" fill="hold"/>
                                        <p:tgtEl>
                                          <p:spTgt spid="61"/>
                                        </p:tgtEl>
                                        <p:attrNameLst>
                                          <p:attrName>ppt_x</p:attrName>
                                        </p:attrNameLst>
                                      </p:cBhvr>
                                      <p:tavLst>
                                        <p:tav tm="0">
                                          <p:val>
                                            <p:strVal val="#ppt_x"/>
                                          </p:val>
                                        </p:tav>
                                        <p:tav tm="100000">
                                          <p:val>
                                            <p:strVal val="#ppt_x"/>
                                          </p:val>
                                        </p:tav>
                                      </p:tavLst>
                                    </p:anim>
                                    <p:anim calcmode="lin" valueType="num">
                                      <p:cBhvr>
                                        <p:cTn id="23" dur="500" fill="hold"/>
                                        <p:tgtEl>
                                          <p:spTgt spid="61"/>
                                        </p:tgtEl>
                                        <p:attrNameLst>
                                          <p:attrName>ppt_y</p:attrName>
                                        </p:attrNameLst>
                                      </p:cBhvr>
                                      <p:tavLst>
                                        <p:tav tm="0">
                                          <p:val>
                                            <p:strVal val="#ppt_y+#ppt_h/2"/>
                                          </p:val>
                                        </p:tav>
                                        <p:tav tm="100000">
                                          <p:val>
                                            <p:strVal val="#ppt_y"/>
                                          </p:val>
                                        </p:tav>
                                      </p:tavLst>
                                    </p:anim>
                                    <p:anim calcmode="lin" valueType="num">
                                      <p:cBhvr>
                                        <p:cTn id="24" dur="500" fill="hold"/>
                                        <p:tgtEl>
                                          <p:spTgt spid="61"/>
                                        </p:tgtEl>
                                        <p:attrNameLst>
                                          <p:attrName>ppt_w</p:attrName>
                                        </p:attrNameLst>
                                      </p:cBhvr>
                                      <p:tavLst>
                                        <p:tav tm="0">
                                          <p:val>
                                            <p:strVal val="#ppt_w"/>
                                          </p:val>
                                        </p:tav>
                                        <p:tav tm="100000">
                                          <p:val>
                                            <p:strVal val="#ppt_w"/>
                                          </p:val>
                                        </p:tav>
                                      </p:tavLst>
                                    </p:anim>
                                    <p:anim calcmode="lin" valueType="num">
                                      <p:cBhvr>
                                        <p:cTn id="25" dur="500" fill="hold"/>
                                        <p:tgtEl>
                                          <p:spTgt spid="61"/>
                                        </p:tgtEl>
                                        <p:attrNameLst>
                                          <p:attrName>ppt_h</p:attrName>
                                        </p:attrNameLst>
                                      </p:cBhvr>
                                      <p:tavLst>
                                        <p:tav tm="0">
                                          <p:val>
                                            <p:fltVal val="0"/>
                                          </p:val>
                                        </p:tav>
                                        <p:tav tm="100000">
                                          <p:val>
                                            <p:strVal val="#ppt_h"/>
                                          </p:val>
                                        </p:tav>
                                      </p:tavLst>
                                    </p:anim>
                                  </p:childTnLst>
                                </p:cTn>
                              </p:par>
                            </p:childTnLst>
                          </p:cTn>
                        </p:par>
                        <p:par>
                          <p:cTn id="26" fill="hold">
                            <p:stCondLst>
                              <p:cond delay="2000"/>
                            </p:stCondLst>
                            <p:childTnLst>
                              <p:par>
                                <p:cTn id="27" presetID="12" presetClass="exit" presetSubtype="4" fill="hold" grpId="2" nodeType="afterEffect">
                                  <p:stCondLst>
                                    <p:cond delay="0"/>
                                  </p:stCondLst>
                                  <p:childTnLst>
                                    <p:animEffect transition="out" filter="slide(fromBottom)">
                                      <p:cBhvr>
                                        <p:cTn id="28" dur="500"/>
                                        <p:tgtEl>
                                          <p:spTgt spid="61"/>
                                        </p:tgtEl>
                                      </p:cBhvr>
                                    </p:animEffect>
                                    <p:set>
                                      <p:cBhvr>
                                        <p:cTn id="29" dur="1" fill="hold">
                                          <p:stCondLst>
                                            <p:cond delay="499"/>
                                          </p:stCondLst>
                                        </p:cTn>
                                        <p:tgtEl>
                                          <p:spTgt spid="61"/>
                                        </p:tgtEl>
                                        <p:attrNameLst>
                                          <p:attrName>style.visibility</p:attrName>
                                        </p:attrNameLst>
                                      </p:cBhvr>
                                      <p:to>
                                        <p:strVal val="hidden"/>
                                      </p:to>
                                    </p:se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par>
                          <p:cTn id="34" fill="hold">
                            <p:stCondLst>
                              <p:cond delay="3000"/>
                            </p:stCondLst>
                            <p:childTnLst>
                              <p:par>
                                <p:cTn id="35" presetID="44" presetClass="path" presetSubtype="0" autoRev="1" fill="hold" grpId="0" nodeType="afterEffect">
                                  <p:stCondLst>
                                    <p:cond delay="0"/>
                                  </p:stCondLst>
                                  <p:childTnLst>
                                    <p:animMotion origin="layout" path="M -0.38143 0.16088 L -0.29757 0.04074 C -0.28004 0.01481 -0.24983 -0.00764 -0.21684 -0.02153 C -0.179 -0.03773 -0.14601 -0.04144 -0.12101 -0.03357 L 3.61111E-6 2.96296E-6 " pathEditMode="relative" rAng="-1052940" ptsTypes="FffFF">
                                      <p:cBhvr>
                                        <p:cTn id="36" dur="2000" spd="-100000" fill="hold"/>
                                        <p:tgtEl>
                                          <p:spTgt spid="87"/>
                                        </p:tgtEl>
                                        <p:attrNameLst>
                                          <p:attrName>ppt_x</p:attrName>
                                          <p:attrName>ppt_y</p:attrName>
                                        </p:attrNameLst>
                                      </p:cBhvr>
                                      <p:rCtr x="17800" y="-13200"/>
                                    </p:animMotion>
                                  </p:childTnLst>
                                </p:cTn>
                              </p:par>
                              <p:par>
                                <p:cTn id="37" presetID="1" presetClass="emph" presetSubtype="2" autoRev="1" fill="hold" nodeType="withEffect">
                                  <p:stCondLst>
                                    <p:cond delay="0"/>
                                  </p:stCondLst>
                                  <p:childTnLst>
                                    <p:animClr clrSpc="rgb" dir="cw">
                                      <p:cBhvr>
                                        <p:cTn id="38" dur="2000" fill="hold"/>
                                        <p:tgtEl>
                                          <p:spTgt spid="87"/>
                                        </p:tgtEl>
                                        <p:attrNameLst>
                                          <p:attrName>fillcolor</p:attrName>
                                        </p:attrNameLst>
                                      </p:cBhvr>
                                      <p:to>
                                        <a:srgbClr val="E85B1C"/>
                                      </p:to>
                                    </p:animClr>
                                    <p:set>
                                      <p:cBhvr>
                                        <p:cTn id="39" dur="2000" fill="hold"/>
                                        <p:tgtEl>
                                          <p:spTgt spid="87"/>
                                        </p:tgtEl>
                                        <p:attrNameLst>
                                          <p:attrName>fill.type</p:attrName>
                                        </p:attrNameLst>
                                      </p:cBhvr>
                                      <p:to>
                                        <p:strVal val="solid"/>
                                      </p:to>
                                    </p:set>
                                    <p:set>
                                      <p:cBhvr>
                                        <p:cTn id="40" dur="2000" fill="hold"/>
                                        <p:tgtEl>
                                          <p:spTgt spid="87"/>
                                        </p:tgtEl>
                                        <p:attrNameLst>
                                          <p:attrName>fill.on</p:attrName>
                                        </p:attrNameLst>
                                      </p:cBhvr>
                                      <p:to>
                                        <p:strVal val="true"/>
                                      </p:to>
                                    </p:set>
                                  </p:childTnLst>
                                </p:cTn>
                              </p:par>
                            </p:childTnLst>
                          </p:cTn>
                        </p:par>
                        <p:par>
                          <p:cTn id="41" fill="hold">
                            <p:stCondLst>
                              <p:cond delay="7000"/>
                            </p:stCondLst>
                            <p:childTnLst>
                              <p:par>
                                <p:cTn id="42" presetID="10" presetClass="entr" presetSubtype="0" fill="hold"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83"/>
                                        </p:tgtEl>
                                      </p:cBhvr>
                                    </p:animEffect>
                                    <p:set>
                                      <p:cBhvr>
                                        <p:cTn id="49" dur="1" fill="hold">
                                          <p:stCondLst>
                                            <p:cond delay="499"/>
                                          </p:stCondLst>
                                        </p:cTn>
                                        <p:tgtEl>
                                          <p:spTgt spid="83"/>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26"/>
                                        </p:tgtEl>
                                      </p:cBhvr>
                                    </p:animEffect>
                                    <p:set>
                                      <p:cBhvr>
                                        <p:cTn id="52" dur="1" fill="hold">
                                          <p:stCondLst>
                                            <p:cond delay="499"/>
                                          </p:stCondLst>
                                        </p:cTn>
                                        <p:tgtEl>
                                          <p:spTgt spid="26"/>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29"/>
                                        </p:tgtEl>
                                      </p:cBhvr>
                                    </p:animEffect>
                                    <p:set>
                                      <p:cBhvr>
                                        <p:cTn id="55"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61" grpId="0" animBg="1"/>
      <p:bldP spid="61" grpId="1" animBg="1"/>
      <p:bldP spid="61"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Use events to model </a:t>
            </a:r>
            <a:r>
              <a:rPr lang="en-GB" b="1" dirty="0"/>
              <a:t>discrete</a:t>
            </a:r>
            <a:r>
              <a:rPr lang="en-GB" dirty="0"/>
              <a:t> changes in the world...</a:t>
            </a:r>
          </a:p>
          <a:p>
            <a:pPr>
              <a:buNone/>
            </a:pPr>
            <a:endParaRPr lang="en-US" dirty="0"/>
          </a:p>
          <a:p>
            <a:pPr>
              <a:buNone/>
            </a:pPr>
            <a:endParaRPr lang="en-US" dirty="0"/>
          </a:p>
          <a:p>
            <a:pPr>
              <a:buNone/>
            </a:pPr>
            <a:endParaRPr lang="en-US" dirty="0"/>
          </a:p>
          <a:p>
            <a:pPr>
              <a:buNone/>
            </a:pPr>
            <a:endParaRPr lang="en-US" dirty="0"/>
          </a:p>
          <a:p>
            <a:pPr>
              <a:buNone/>
            </a:pPr>
            <a:endParaRPr lang="en-US" dirty="0"/>
          </a:p>
        </p:txBody>
      </p:sp>
      <p:sp>
        <p:nvSpPr>
          <p:cNvPr id="4" name="TextBox 3"/>
          <p:cNvSpPr txBox="1"/>
          <p:nvPr/>
        </p:nvSpPr>
        <p:spPr>
          <a:xfrm>
            <a:off x="1881158" y="1236367"/>
            <a:ext cx="514353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daybreak</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en-GB" b="1" dirty="0">
                <a:solidFill>
                  <a:schemeClr val="tx2"/>
                </a:solidFill>
              </a:rPr>
              <a:t> :precondition (and (not (day)) </a:t>
            </a:r>
          </a:p>
          <a:p>
            <a:r>
              <a:rPr lang="en-GB" b="1" dirty="0">
                <a:solidFill>
                  <a:schemeClr val="tx2"/>
                </a:solidFill>
              </a:rPr>
              <a:t>		 (&gt;= (daytime) 0))</a:t>
            </a:r>
          </a:p>
          <a:p>
            <a:r>
              <a:rPr lang="it-IT" b="1" dirty="0">
                <a:solidFill>
                  <a:schemeClr val="tx2"/>
                </a:solidFill>
              </a:rPr>
              <a:t> :</a:t>
            </a:r>
            <a:r>
              <a:rPr lang="it-IT" b="1" dirty="0" err="1">
                <a:solidFill>
                  <a:schemeClr val="tx2"/>
                </a:solidFill>
              </a:rPr>
              <a:t>effect</a:t>
            </a:r>
            <a:r>
              <a:rPr lang="it-IT" b="1" dirty="0">
                <a:solidFill>
                  <a:schemeClr val="tx2"/>
                </a:solidFill>
              </a:rPr>
              <a:t> (</a:t>
            </a:r>
            <a:r>
              <a:rPr lang="it-IT" b="1" dirty="0" err="1">
                <a:solidFill>
                  <a:schemeClr val="tx2"/>
                </a:solidFill>
              </a:rPr>
              <a:t>day</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6" name="TextBox 3"/>
          <p:cNvSpPr txBox="1"/>
          <p:nvPr/>
        </p:nvSpPr>
        <p:spPr>
          <a:xfrm>
            <a:off x="5810248" y="1237292"/>
            <a:ext cx="550072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nightfall</a:t>
            </a:r>
            <a:endParaRPr lang="it-IT" b="1" dirty="0">
              <a:solidFill>
                <a:schemeClr val="tx2"/>
              </a:solidFill>
            </a:endParaRPr>
          </a:p>
          <a:p>
            <a:r>
              <a:rPr lang="it-IT" b="1" dirty="0">
                <a:solidFill>
                  <a:schemeClr val="tx2"/>
                </a:solidFill>
              </a:rPr>
              <a:t>:</a:t>
            </a:r>
            <a:r>
              <a:rPr lang="it-IT" b="1" dirty="0" err="1">
                <a:solidFill>
                  <a:schemeClr val="tx2"/>
                </a:solidFill>
              </a:rPr>
              <a:t>parameters</a:t>
            </a:r>
            <a:r>
              <a:rPr lang="it-IT" b="1" dirty="0">
                <a:solidFill>
                  <a:schemeClr val="tx2"/>
                </a:solidFill>
              </a:rPr>
              <a:t> ()</a:t>
            </a:r>
          </a:p>
          <a:p>
            <a:r>
              <a:rPr lang="en-GB" b="1" dirty="0">
                <a:solidFill>
                  <a:schemeClr val="tx2"/>
                </a:solidFill>
              </a:rPr>
              <a:t>:precondition (and (day) (&gt;= (daytime) (dusk)))</a:t>
            </a:r>
          </a:p>
          <a:p>
            <a:r>
              <a:rPr lang="en-GB" b="1" dirty="0">
                <a:solidFill>
                  <a:schemeClr val="tx2"/>
                </a:solidFill>
              </a:rPr>
              <a:t>:effect (and (assign (daytime) (- (dawn)) )</a:t>
            </a:r>
          </a:p>
          <a:p>
            <a:r>
              <a:rPr lang="it-IT" b="1" dirty="0">
                <a:solidFill>
                  <a:schemeClr val="tx2"/>
                </a:solidFill>
              </a:rPr>
              <a:t>	                  (</a:t>
            </a:r>
            <a:r>
              <a:rPr lang="it-IT" b="1" dirty="0" err="1">
                <a:solidFill>
                  <a:schemeClr val="tx2"/>
                </a:solidFill>
              </a:rPr>
              <a:t>not</a:t>
            </a:r>
            <a:r>
              <a:rPr lang="it-IT" b="1" dirty="0">
                <a:solidFill>
                  <a:schemeClr val="tx2"/>
                </a:solidFill>
              </a:rPr>
              <a:t> (</a:t>
            </a:r>
            <a:r>
              <a:rPr lang="it-IT" b="1" dirty="0" err="1">
                <a:solidFill>
                  <a:schemeClr val="tx2"/>
                </a:solidFill>
              </a:rPr>
              <a:t>day</a:t>
            </a:r>
            <a:r>
              <a:rPr lang="it-IT" b="1" dirty="0">
                <a:solidFill>
                  <a:schemeClr val="tx2"/>
                </a:solidFill>
              </a:rPr>
              <a:t>))))</a:t>
            </a:r>
          </a:p>
        </p:txBody>
      </p:sp>
    </p:spTree>
    <p:extLst>
      <p:ext uri="{BB962C8B-B14F-4D97-AF65-F5344CB8AC3E}">
        <p14:creationId xmlns:p14="http://schemas.microsoft.com/office/powerpoint/2010/main" val="217572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Use events to model </a:t>
            </a:r>
            <a:r>
              <a:rPr lang="en-GB" b="1" dirty="0"/>
              <a:t>discrete</a:t>
            </a:r>
            <a:r>
              <a:rPr lang="en-GB" dirty="0"/>
              <a:t> changes in the world...</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GB" dirty="0"/>
              <a:t>...then use processes to model the </a:t>
            </a:r>
            <a:r>
              <a:rPr lang="en-GB" b="1" dirty="0"/>
              <a:t>continuous</a:t>
            </a:r>
            <a:r>
              <a:rPr lang="en-GB" dirty="0"/>
              <a:t> change due to the triggered events</a:t>
            </a:r>
          </a:p>
          <a:p>
            <a:pPr>
              <a:buNone/>
            </a:pPr>
            <a:endParaRPr lang="en-GB" dirty="0"/>
          </a:p>
          <a:p>
            <a:pPr>
              <a:buNone/>
            </a:pPr>
            <a:endParaRPr lang="en-GB" dirty="0"/>
          </a:p>
        </p:txBody>
      </p:sp>
      <p:sp>
        <p:nvSpPr>
          <p:cNvPr id="4" name="TextBox 3"/>
          <p:cNvSpPr txBox="1"/>
          <p:nvPr/>
        </p:nvSpPr>
        <p:spPr>
          <a:xfrm>
            <a:off x="1881158" y="1236367"/>
            <a:ext cx="514353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daybreak</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en-GB" b="1" dirty="0">
                <a:solidFill>
                  <a:schemeClr val="tx2"/>
                </a:solidFill>
              </a:rPr>
              <a:t> :precondition (and (not (day)) </a:t>
            </a:r>
          </a:p>
          <a:p>
            <a:r>
              <a:rPr lang="en-GB" b="1" dirty="0">
                <a:solidFill>
                  <a:schemeClr val="tx2"/>
                </a:solidFill>
              </a:rPr>
              <a:t>		 (&gt;= (daytime) 0))</a:t>
            </a:r>
          </a:p>
          <a:p>
            <a:r>
              <a:rPr lang="it-IT" b="1" dirty="0">
                <a:solidFill>
                  <a:schemeClr val="tx2"/>
                </a:solidFill>
              </a:rPr>
              <a:t> :</a:t>
            </a:r>
            <a:r>
              <a:rPr lang="it-IT" b="1" dirty="0" err="1">
                <a:solidFill>
                  <a:schemeClr val="tx2"/>
                </a:solidFill>
              </a:rPr>
              <a:t>effect</a:t>
            </a:r>
            <a:r>
              <a:rPr lang="it-IT" b="1" dirty="0">
                <a:solidFill>
                  <a:schemeClr val="tx2"/>
                </a:solidFill>
              </a:rPr>
              <a:t> (</a:t>
            </a:r>
            <a:r>
              <a:rPr lang="it-IT" b="1" dirty="0" err="1">
                <a:solidFill>
                  <a:schemeClr val="tx2"/>
                </a:solidFill>
              </a:rPr>
              <a:t>day</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6" name="TextBox 3"/>
          <p:cNvSpPr txBox="1"/>
          <p:nvPr/>
        </p:nvSpPr>
        <p:spPr>
          <a:xfrm>
            <a:off x="5810248" y="1237292"/>
            <a:ext cx="550072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nightfall</a:t>
            </a:r>
            <a:endParaRPr lang="it-IT" b="1" dirty="0">
              <a:solidFill>
                <a:schemeClr val="tx2"/>
              </a:solidFill>
            </a:endParaRPr>
          </a:p>
          <a:p>
            <a:r>
              <a:rPr lang="it-IT" b="1" dirty="0">
                <a:solidFill>
                  <a:schemeClr val="tx2"/>
                </a:solidFill>
              </a:rPr>
              <a:t>:</a:t>
            </a:r>
            <a:r>
              <a:rPr lang="it-IT" b="1" dirty="0" err="1">
                <a:solidFill>
                  <a:schemeClr val="tx2"/>
                </a:solidFill>
              </a:rPr>
              <a:t>parameters</a:t>
            </a:r>
            <a:r>
              <a:rPr lang="it-IT" b="1" dirty="0">
                <a:solidFill>
                  <a:schemeClr val="tx2"/>
                </a:solidFill>
              </a:rPr>
              <a:t> ()</a:t>
            </a:r>
          </a:p>
          <a:p>
            <a:r>
              <a:rPr lang="en-GB" b="1" dirty="0">
                <a:solidFill>
                  <a:schemeClr val="tx2"/>
                </a:solidFill>
              </a:rPr>
              <a:t>:precondition (and (day) (&gt;= (daytime) (dusk)))</a:t>
            </a:r>
          </a:p>
          <a:p>
            <a:r>
              <a:rPr lang="en-GB" b="1" dirty="0">
                <a:solidFill>
                  <a:schemeClr val="tx2"/>
                </a:solidFill>
              </a:rPr>
              <a:t>:effect (and (assign (daytime) (- (dawn)) )</a:t>
            </a:r>
          </a:p>
          <a:p>
            <a:r>
              <a:rPr lang="it-IT" b="1" dirty="0">
                <a:solidFill>
                  <a:schemeClr val="tx2"/>
                </a:solidFill>
              </a:rPr>
              <a:t>	                  (</a:t>
            </a:r>
            <a:r>
              <a:rPr lang="it-IT" b="1" dirty="0" err="1">
                <a:solidFill>
                  <a:schemeClr val="tx2"/>
                </a:solidFill>
              </a:rPr>
              <a:t>not</a:t>
            </a:r>
            <a:r>
              <a:rPr lang="it-IT" b="1" dirty="0">
                <a:solidFill>
                  <a:schemeClr val="tx2"/>
                </a:solidFill>
              </a:rPr>
              <a:t> (</a:t>
            </a:r>
            <a:r>
              <a:rPr lang="it-IT" b="1" dirty="0" err="1">
                <a:solidFill>
                  <a:schemeClr val="tx2"/>
                </a:solidFill>
              </a:rPr>
              <a:t>day</a:t>
            </a:r>
            <a:r>
              <a:rPr lang="it-IT" b="1" dirty="0">
                <a:solidFill>
                  <a:schemeClr val="tx2"/>
                </a:solidFill>
              </a:rPr>
              <a:t>))))</a:t>
            </a:r>
          </a:p>
        </p:txBody>
      </p:sp>
      <p:sp>
        <p:nvSpPr>
          <p:cNvPr id="8" name="TextBox 3"/>
          <p:cNvSpPr txBox="1"/>
          <p:nvPr/>
        </p:nvSpPr>
        <p:spPr>
          <a:xfrm>
            <a:off x="1881158" y="3593822"/>
            <a:ext cx="5143536" cy="2031325"/>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generating</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precondition</a:t>
            </a:r>
            <a:r>
              <a:rPr lang="it-IT" b="1" dirty="0">
                <a:solidFill>
                  <a:schemeClr val="tx2"/>
                </a:solidFill>
              </a:rPr>
              <a:t> (</a:t>
            </a:r>
            <a:r>
              <a:rPr lang="it-IT" b="1" dirty="0" err="1">
                <a:solidFill>
                  <a:schemeClr val="tx2"/>
                </a:solidFill>
              </a:rPr>
              <a:t>day</a:t>
            </a:r>
            <a:r>
              <a:rPr lang="it-IT" b="1" dirty="0">
                <a:solidFill>
                  <a:schemeClr val="tx2"/>
                </a:solidFill>
              </a:rPr>
              <a:t>)</a:t>
            </a:r>
          </a:p>
          <a:p>
            <a:r>
              <a:rPr lang="it-IT" b="1" dirty="0">
                <a:solidFill>
                  <a:schemeClr val="tx2"/>
                </a:solidFill>
              </a:rPr>
              <a:t> :</a:t>
            </a:r>
            <a:r>
              <a:rPr lang="it-IT" b="1" dirty="0" err="1">
                <a:solidFill>
                  <a:schemeClr val="tx2"/>
                </a:solidFill>
              </a:rPr>
              <a:t>effect</a:t>
            </a:r>
            <a:r>
              <a:rPr lang="it-IT" b="1" dirty="0">
                <a:solidFill>
                  <a:schemeClr val="tx2"/>
                </a:solidFill>
              </a:rPr>
              <a:t> (and (</a:t>
            </a:r>
            <a:r>
              <a:rPr lang="it-IT" b="1" dirty="0" err="1">
                <a:solidFill>
                  <a:schemeClr val="tx2"/>
                </a:solidFill>
              </a:rPr>
              <a:t>increase</a:t>
            </a:r>
            <a:r>
              <a:rPr lang="it-IT" b="1" dirty="0">
                <a:solidFill>
                  <a:schemeClr val="tx2"/>
                </a:solidFill>
              </a:rPr>
              <a:t> (</a:t>
            </a:r>
            <a:r>
              <a:rPr lang="it-IT" b="1" dirty="0" err="1">
                <a:solidFill>
                  <a:schemeClr val="tx2"/>
                </a:solidFill>
              </a:rPr>
              <a:t>supply</a:t>
            </a:r>
            <a:r>
              <a:rPr lang="it-IT" b="1" dirty="0">
                <a:solidFill>
                  <a:schemeClr val="tx2"/>
                </a:solidFill>
              </a:rPr>
              <a:t>)</a:t>
            </a:r>
          </a:p>
          <a:p>
            <a:r>
              <a:rPr lang="it-IT" b="1" dirty="0">
                <a:solidFill>
                  <a:schemeClr val="tx2"/>
                </a:solidFill>
              </a:rPr>
              <a:t> (* </a:t>
            </a:r>
            <a:r>
              <a:rPr lang="it-IT" b="1" dirty="0" err="1">
                <a:solidFill>
                  <a:schemeClr val="tx2"/>
                </a:solidFill>
              </a:rPr>
              <a:t>#t</a:t>
            </a:r>
            <a:r>
              <a:rPr lang="it-IT" b="1" dirty="0">
                <a:solidFill>
                  <a:schemeClr val="tx2"/>
                </a:solidFill>
              </a:rPr>
              <a:t> (* (* (</a:t>
            </a:r>
            <a:r>
              <a:rPr lang="it-IT" b="1" dirty="0" err="1">
                <a:solidFill>
                  <a:schemeClr val="tx2"/>
                </a:solidFill>
              </a:rPr>
              <a:t>solar_const</a:t>
            </a:r>
            <a:r>
              <a:rPr lang="it-IT" b="1" dirty="0">
                <a:solidFill>
                  <a:schemeClr val="tx2"/>
                </a:solidFill>
              </a:rPr>
              <a:t>) (daytime))</a:t>
            </a:r>
          </a:p>
          <a:p>
            <a:r>
              <a:rPr lang="it-IT" b="1" dirty="0">
                <a:solidFill>
                  <a:schemeClr val="tx2"/>
                </a:solidFill>
              </a:rPr>
              <a:t>      (</a:t>
            </a:r>
            <a:r>
              <a:rPr lang="it-IT" b="1" dirty="0" err="1">
                <a:solidFill>
                  <a:schemeClr val="tx2"/>
                </a:solidFill>
              </a:rPr>
              <a:t>increase</a:t>
            </a:r>
            <a:r>
              <a:rPr lang="it-IT" b="1" dirty="0">
                <a:solidFill>
                  <a:schemeClr val="tx2"/>
                </a:solidFill>
              </a:rPr>
              <a:t> (daytime) (* </a:t>
            </a:r>
            <a:r>
              <a:rPr lang="it-IT" b="1" dirty="0" err="1">
                <a:solidFill>
                  <a:schemeClr val="tx2"/>
                </a:solidFill>
              </a:rPr>
              <a:t>#t</a:t>
            </a:r>
            <a:r>
              <a:rPr lang="it-IT" b="1" dirty="0">
                <a:solidFill>
                  <a:schemeClr val="tx2"/>
                </a:solidFill>
              </a:rPr>
              <a:t> 1)))</a:t>
            </a:r>
          </a:p>
          <a:p>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10" name="Rettangolo arrotondato 9"/>
          <p:cNvSpPr/>
          <p:nvPr/>
        </p:nvSpPr>
        <p:spPr>
          <a:xfrm>
            <a:off x="1937966" y="2350115"/>
            <a:ext cx="1357322" cy="35719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Connettore 2 11"/>
          <p:cNvCxnSpPr>
            <a:stCxn id="10" idx="2"/>
          </p:cNvCxnSpPr>
          <p:nvPr/>
        </p:nvCxnSpPr>
        <p:spPr>
          <a:xfrm rot="16200000" flipH="1">
            <a:off x="2352393" y="2971540"/>
            <a:ext cx="1507513" cy="979043"/>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Rettangolo arrotondato 12"/>
          <p:cNvSpPr/>
          <p:nvPr/>
        </p:nvSpPr>
        <p:spPr>
          <a:xfrm>
            <a:off x="3167042" y="4500570"/>
            <a:ext cx="1714512" cy="285752"/>
          </a:xfrm>
          <a:prstGeom prst="roundRect">
            <a:avLst/>
          </a:prstGeom>
          <a:solidFill>
            <a:srgbClr val="FFFF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ttangolo arrotondato 13"/>
          <p:cNvSpPr/>
          <p:nvPr/>
        </p:nvSpPr>
        <p:spPr>
          <a:xfrm>
            <a:off x="2238348" y="5007951"/>
            <a:ext cx="2786082" cy="285752"/>
          </a:xfrm>
          <a:prstGeom prst="roundRect">
            <a:avLst/>
          </a:prstGeom>
          <a:solidFill>
            <a:srgbClr val="FFFF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e 14"/>
          <p:cNvSpPr/>
          <p:nvPr/>
        </p:nvSpPr>
        <p:spPr>
          <a:xfrm>
            <a:off x="2095472" y="4714884"/>
            <a:ext cx="500066" cy="357190"/>
          </a:xfrm>
          <a:prstGeom prst="ellipse">
            <a:avLst/>
          </a:prstGeom>
          <a:solidFill>
            <a:srgbClr val="00B05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4373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Use events to model </a:t>
            </a:r>
            <a:r>
              <a:rPr lang="en-GB" b="1" dirty="0"/>
              <a:t>discrete</a:t>
            </a:r>
            <a:r>
              <a:rPr lang="en-GB" dirty="0"/>
              <a:t> changes in the world...</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GB" dirty="0"/>
              <a:t>...then use processes to model the </a:t>
            </a:r>
            <a:r>
              <a:rPr lang="en-GB" b="1" dirty="0"/>
              <a:t>continuous</a:t>
            </a:r>
            <a:r>
              <a:rPr lang="en-GB" dirty="0"/>
              <a:t> change due to the triggered events</a:t>
            </a:r>
          </a:p>
          <a:p>
            <a:pPr>
              <a:buNone/>
            </a:pPr>
            <a:endParaRPr lang="en-GB" dirty="0"/>
          </a:p>
          <a:p>
            <a:pPr>
              <a:buNone/>
            </a:pPr>
            <a:endParaRPr lang="en-GB" dirty="0"/>
          </a:p>
        </p:txBody>
      </p:sp>
      <p:sp>
        <p:nvSpPr>
          <p:cNvPr id="4" name="TextBox 3"/>
          <p:cNvSpPr txBox="1"/>
          <p:nvPr/>
        </p:nvSpPr>
        <p:spPr>
          <a:xfrm>
            <a:off x="1881158" y="1236367"/>
            <a:ext cx="514353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daybreak</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en-GB" b="1" dirty="0">
                <a:solidFill>
                  <a:schemeClr val="tx2"/>
                </a:solidFill>
              </a:rPr>
              <a:t> :precondition (and (not (day)) </a:t>
            </a:r>
          </a:p>
          <a:p>
            <a:r>
              <a:rPr lang="en-GB" b="1" dirty="0">
                <a:solidFill>
                  <a:schemeClr val="tx2"/>
                </a:solidFill>
              </a:rPr>
              <a:t>		 (&gt;= (daytime) 0))</a:t>
            </a:r>
          </a:p>
          <a:p>
            <a:r>
              <a:rPr lang="it-IT" b="1" dirty="0">
                <a:solidFill>
                  <a:schemeClr val="tx2"/>
                </a:solidFill>
              </a:rPr>
              <a:t> :</a:t>
            </a:r>
            <a:r>
              <a:rPr lang="it-IT" b="1" dirty="0" err="1">
                <a:solidFill>
                  <a:schemeClr val="tx2"/>
                </a:solidFill>
              </a:rPr>
              <a:t>effect</a:t>
            </a:r>
            <a:r>
              <a:rPr lang="it-IT" b="1" dirty="0">
                <a:solidFill>
                  <a:schemeClr val="tx2"/>
                </a:solidFill>
              </a:rPr>
              <a:t> (</a:t>
            </a:r>
            <a:r>
              <a:rPr lang="it-IT" b="1" dirty="0" err="1">
                <a:solidFill>
                  <a:schemeClr val="tx2"/>
                </a:solidFill>
              </a:rPr>
              <a:t>day</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6" name="TextBox 3"/>
          <p:cNvSpPr txBox="1"/>
          <p:nvPr/>
        </p:nvSpPr>
        <p:spPr>
          <a:xfrm>
            <a:off x="5810248" y="1237292"/>
            <a:ext cx="550072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nightfall</a:t>
            </a:r>
            <a:endParaRPr lang="it-IT" b="1" dirty="0">
              <a:solidFill>
                <a:schemeClr val="tx2"/>
              </a:solidFill>
            </a:endParaRPr>
          </a:p>
          <a:p>
            <a:r>
              <a:rPr lang="it-IT" b="1" dirty="0">
                <a:solidFill>
                  <a:schemeClr val="tx2"/>
                </a:solidFill>
              </a:rPr>
              <a:t>:</a:t>
            </a:r>
            <a:r>
              <a:rPr lang="it-IT" b="1" dirty="0" err="1">
                <a:solidFill>
                  <a:schemeClr val="tx2"/>
                </a:solidFill>
              </a:rPr>
              <a:t>parameters</a:t>
            </a:r>
            <a:r>
              <a:rPr lang="it-IT" b="1" dirty="0">
                <a:solidFill>
                  <a:schemeClr val="tx2"/>
                </a:solidFill>
              </a:rPr>
              <a:t> ()</a:t>
            </a:r>
          </a:p>
          <a:p>
            <a:r>
              <a:rPr lang="en-GB" b="1" dirty="0">
                <a:solidFill>
                  <a:schemeClr val="tx2"/>
                </a:solidFill>
              </a:rPr>
              <a:t>:precondition (and (day) (&gt;= (daytime) (dusk)))</a:t>
            </a:r>
          </a:p>
          <a:p>
            <a:r>
              <a:rPr lang="en-GB" b="1" dirty="0">
                <a:solidFill>
                  <a:schemeClr val="tx2"/>
                </a:solidFill>
              </a:rPr>
              <a:t>:effect (and (assign (daytime) (- (dawn)) )</a:t>
            </a:r>
          </a:p>
          <a:p>
            <a:r>
              <a:rPr lang="it-IT" b="1" dirty="0">
                <a:solidFill>
                  <a:schemeClr val="tx2"/>
                </a:solidFill>
              </a:rPr>
              <a:t>	                  (</a:t>
            </a:r>
            <a:r>
              <a:rPr lang="it-IT" b="1" dirty="0" err="1">
                <a:solidFill>
                  <a:schemeClr val="tx2"/>
                </a:solidFill>
              </a:rPr>
              <a:t>not</a:t>
            </a:r>
            <a:r>
              <a:rPr lang="it-IT" b="1" dirty="0">
                <a:solidFill>
                  <a:schemeClr val="tx2"/>
                </a:solidFill>
              </a:rPr>
              <a:t> (</a:t>
            </a:r>
            <a:r>
              <a:rPr lang="it-IT" b="1" dirty="0" err="1">
                <a:solidFill>
                  <a:schemeClr val="tx2"/>
                </a:solidFill>
              </a:rPr>
              <a:t>day</a:t>
            </a:r>
            <a:r>
              <a:rPr lang="it-IT" b="1" dirty="0">
                <a:solidFill>
                  <a:schemeClr val="tx2"/>
                </a:solidFill>
              </a:rPr>
              <a:t>))))</a:t>
            </a:r>
          </a:p>
        </p:txBody>
      </p:sp>
      <p:sp>
        <p:nvSpPr>
          <p:cNvPr id="11" name="TextBox 3"/>
          <p:cNvSpPr txBox="1"/>
          <p:nvPr/>
        </p:nvSpPr>
        <p:spPr>
          <a:xfrm>
            <a:off x="1881158" y="3593822"/>
            <a:ext cx="5143536" cy="2031325"/>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generating</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precondition</a:t>
            </a:r>
            <a:r>
              <a:rPr lang="it-IT" b="1" dirty="0">
                <a:solidFill>
                  <a:schemeClr val="tx2"/>
                </a:solidFill>
              </a:rPr>
              <a:t> (</a:t>
            </a:r>
            <a:r>
              <a:rPr lang="it-IT" b="1" dirty="0" err="1">
                <a:solidFill>
                  <a:schemeClr val="tx2"/>
                </a:solidFill>
              </a:rPr>
              <a:t>day</a:t>
            </a:r>
            <a:r>
              <a:rPr lang="it-IT" b="1" dirty="0">
                <a:solidFill>
                  <a:schemeClr val="tx2"/>
                </a:solidFill>
              </a:rPr>
              <a:t>)</a:t>
            </a:r>
          </a:p>
          <a:p>
            <a:r>
              <a:rPr lang="it-IT" b="1" dirty="0">
                <a:solidFill>
                  <a:schemeClr val="tx2"/>
                </a:solidFill>
              </a:rPr>
              <a:t> :</a:t>
            </a:r>
            <a:r>
              <a:rPr lang="it-IT" b="1" dirty="0" err="1">
                <a:solidFill>
                  <a:schemeClr val="tx2"/>
                </a:solidFill>
              </a:rPr>
              <a:t>effect</a:t>
            </a:r>
            <a:r>
              <a:rPr lang="it-IT" b="1" dirty="0">
                <a:solidFill>
                  <a:schemeClr val="tx2"/>
                </a:solidFill>
              </a:rPr>
              <a:t> (and (</a:t>
            </a:r>
            <a:r>
              <a:rPr lang="it-IT" b="1" dirty="0" err="1">
                <a:solidFill>
                  <a:schemeClr val="tx2"/>
                </a:solidFill>
              </a:rPr>
              <a:t>increase</a:t>
            </a:r>
            <a:r>
              <a:rPr lang="it-IT" b="1" dirty="0">
                <a:solidFill>
                  <a:schemeClr val="tx2"/>
                </a:solidFill>
              </a:rPr>
              <a:t> (</a:t>
            </a:r>
            <a:r>
              <a:rPr lang="it-IT" b="1" dirty="0" err="1">
                <a:solidFill>
                  <a:schemeClr val="tx2"/>
                </a:solidFill>
              </a:rPr>
              <a:t>supply</a:t>
            </a:r>
            <a:r>
              <a:rPr lang="it-IT" b="1" dirty="0">
                <a:solidFill>
                  <a:schemeClr val="tx2"/>
                </a:solidFill>
              </a:rPr>
              <a:t>)</a:t>
            </a:r>
          </a:p>
          <a:p>
            <a:r>
              <a:rPr lang="it-IT" b="1" dirty="0">
                <a:solidFill>
                  <a:schemeClr val="tx2"/>
                </a:solidFill>
              </a:rPr>
              <a:t> (* </a:t>
            </a:r>
            <a:r>
              <a:rPr lang="it-IT" b="1" dirty="0" err="1">
                <a:solidFill>
                  <a:schemeClr val="tx2"/>
                </a:solidFill>
              </a:rPr>
              <a:t>#t</a:t>
            </a:r>
            <a:r>
              <a:rPr lang="it-IT" b="1" dirty="0">
                <a:solidFill>
                  <a:schemeClr val="tx2"/>
                </a:solidFill>
              </a:rPr>
              <a:t> (* (* (</a:t>
            </a:r>
            <a:r>
              <a:rPr lang="it-IT" b="1" dirty="0" err="1">
                <a:solidFill>
                  <a:schemeClr val="tx2"/>
                </a:solidFill>
              </a:rPr>
              <a:t>solar_const</a:t>
            </a:r>
            <a:r>
              <a:rPr lang="it-IT" b="1" dirty="0">
                <a:solidFill>
                  <a:schemeClr val="tx2"/>
                </a:solidFill>
              </a:rPr>
              <a:t>) (daytime))</a:t>
            </a:r>
          </a:p>
          <a:p>
            <a:r>
              <a:rPr lang="it-IT" b="1" dirty="0">
                <a:solidFill>
                  <a:schemeClr val="tx2"/>
                </a:solidFill>
              </a:rPr>
              <a:t>      (</a:t>
            </a:r>
            <a:r>
              <a:rPr lang="it-IT" b="1" dirty="0" err="1">
                <a:solidFill>
                  <a:schemeClr val="tx2"/>
                </a:solidFill>
              </a:rPr>
              <a:t>increase</a:t>
            </a:r>
            <a:r>
              <a:rPr lang="it-IT" b="1" dirty="0">
                <a:solidFill>
                  <a:schemeClr val="tx2"/>
                </a:solidFill>
              </a:rPr>
              <a:t> (daytime) (* </a:t>
            </a:r>
            <a:r>
              <a:rPr lang="it-IT" b="1" dirty="0" err="1">
                <a:solidFill>
                  <a:schemeClr val="tx2"/>
                </a:solidFill>
              </a:rPr>
              <a:t>#t</a:t>
            </a:r>
            <a:r>
              <a:rPr lang="it-IT" b="1" dirty="0">
                <a:solidFill>
                  <a:schemeClr val="tx2"/>
                </a:solidFill>
              </a:rPr>
              <a:t> 1)))</a:t>
            </a:r>
          </a:p>
          <a:p>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14" name="Rettangolo arrotondato 13"/>
          <p:cNvSpPr/>
          <p:nvPr/>
        </p:nvSpPr>
        <p:spPr>
          <a:xfrm>
            <a:off x="2238348" y="5007951"/>
            <a:ext cx="2786082" cy="285752"/>
          </a:xfrm>
          <a:prstGeom prst="roundRect">
            <a:avLst/>
          </a:prstGeom>
          <a:solidFill>
            <a:srgbClr val="FFFF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Connettore 2 15"/>
          <p:cNvCxnSpPr>
            <a:stCxn id="14" idx="0"/>
            <a:endCxn id="17" idx="1"/>
          </p:cNvCxnSpPr>
          <p:nvPr/>
        </p:nvCxnSpPr>
        <p:spPr>
          <a:xfrm rot="5400000" flipH="1" flipV="1">
            <a:off x="4413549" y="1182362"/>
            <a:ext cx="3043430" cy="4607751"/>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Rettangolo arrotondato 16"/>
          <p:cNvSpPr/>
          <p:nvPr/>
        </p:nvSpPr>
        <p:spPr>
          <a:xfrm>
            <a:off x="8239140" y="1785926"/>
            <a:ext cx="2071702" cy="35719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52310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Use events to model </a:t>
            </a:r>
            <a:r>
              <a:rPr lang="en-GB" b="1" dirty="0"/>
              <a:t>discrete</a:t>
            </a:r>
            <a:r>
              <a:rPr lang="en-GB" dirty="0"/>
              <a:t> changes in the world...</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GB" dirty="0"/>
              <a:t>...then use processes to model the </a:t>
            </a:r>
            <a:r>
              <a:rPr lang="en-GB" b="1" dirty="0"/>
              <a:t>continuous</a:t>
            </a:r>
            <a:r>
              <a:rPr lang="en-GB" dirty="0"/>
              <a:t> change due to the triggered events</a:t>
            </a:r>
          </a:p>
          <a:p>
            <a:pPr>
              <a:buNone/>
            </a:pPr>
            <a:endParaRPr lang="en-GB" dirty="0"/>
          </a:p>
          <a:p>
            <a:pPr>
              <a:buNone/>
            </a:pPr>
            <a:endParaRPr lang="en-GB" dirty="0"/>
          </a:p>
        </p:txBody>
      </p:sp>
      <p:sp>
        <p:nvSpPr>
          <p:cNvPr id="4" name="TextBox 3"/>
          <p:cNvSpPr txBox="1"/>
          <p:nvPr/>
        </p:nvSpPr>
        <p:spPr>
          <a:xfrm>
            <a:off x="1881158" y="1236367"/>
            <a:ext cx="514353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daybreak</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en-GB" b="1" dirty="0">
                <a:solidFill>
                  <a:schemeClr val="tx2"/>
                </a:solidFill>
              </a:rPr>
              <a:t> :precondition (and (not (day)) </a:t>
            </a:r>
          </a:p>
          <a:p>
            <a:r>
              <a:rPr lang="en-GB" b="1" dirty="0">
                <a:solidFill>
                  <a:schemeClr val="tx2"/>
                </a:solidFill>
              </a:rPr>
              <a:t>		 (&gt;= (daytime) 0))</a:t>
            </a:r>
          </a:p>
          <a:p>
            <a:r>
              <a:rPr lang="it-IT" b="1" dirty="0">
                <a:solidFill>
                  <a:schemeClr val="tx2"/>
                </a:solidFill>
              </a:rPr>
              <a:t> :</a:t>
            </a:r>
            <a:r>
              <a:rPr lang="it-IT" b="1" dirty="0" err="1">
                <a:solidFill>
                  <a:schemeClr val="tx2"/>
                </a:solidFill>
              </a:rPr>
              <a:t>effect</a:t>
            </a:r>
            <a:r>
              <a:rPr lang="it-IT" b="1" dirty="0">
                <a:solidFill>
                  <a:schemeClr val="tx2"/>
                </a:solidFill>
              </a:rPr>
              <a:t> (</a:t>
            </a:r>
            <a:r>
              <a:rPr lang="it-IT" b="1" dirty="0" err="1">
                <a:solidFill>
                  <a:schemeClr val="tx2"/>
                </a:solidFill>
              </a:rPr>
              <a:t>day</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6" name="TextBox 3"/>
          <p:cNvSpPr txBox="1"/>
          <p:nvPr/>
        </p:nvSpPr>
        <p:spPr>
          <a:xfrm>
            <a:off x="5810248" y="1237292"/>
            <a:ext cx="550072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nightfall</a:t>
            </a:r>
            <a:endParaRPr lang="it-IT" b="1" dirty="0">
              <a:solidFill>
                <a:schemeClr val="tx2"/>
              </a:solidFill>
            </a:endParaRPr>
          </a:p>
          <a:p>
            <a:r>
              <a:rPr lang="it-IT" b="1" dirty="0">
                <a:solidFill>
                  <a:schemeClr val="tx2"/>
                </a:solidFill>
              </a:rPr>
              <a:t>:</a:t>
            </a:r>
            <a:r>
              <a:rPr lang="it-IT" b="1" dirty="0" err="1">
                <a:solidFill>
                  <a:schemeClr val="tx2"/>
                </a:solidFill>
              </a:rPr>
              <a:t>parameters</a:t>
            </a:r>
            <a:r>
              <a:rPr lang="it-IT" b="1" dirty="0">
                <a:solidFill>
                  <a:schemeClr val="tx2"/>
                </a:solidFill>
              </a:rPr>
              <a:t> ()</a:t>
            </a:r>
          </a:p>
          <a:p>
            <a:r>
              <a:rPr lang="en-GB" b="1" dirty="0">
                <a:solidFill>
                  <a:schemeClr val="tx2"/>
                </a:solidFill>
              </a:rPr>
              <a:t>:precondition (and (day) (&gt;= (daytime) (dusk)))</a:t>
            </a:r>
          </a:p>
          <a:p>
            <a:r>
              <a:rPr lang="en-GB" b="1" dirty="0">
                <a:solidFill>
                  <a:schemeClr val="tx2"/>
                </a:solidFill>
              </a:rPr>
              <a:t>:effect (and (assign (daytime) (- (dawn)) )</a:t>
            </a:r>
          </a:p>
          <a:p>
            <a:r>
              <a:rPr lang="it-IT" b="1" dirty="0">
                <a:solidFill>
                  <a:schemeClr val="tx2"/>
                </a:solidFill>
              </a:rPr>
              <a:t>	                  (</a:t>
            </a:r>
            <a:r>
              <a:rPr lang="it-IT" b="1" dirty="0" err="1">
                <a:solidFill>
                  <a:schemeClr val="tx2"/>
                </a:solidFill>
              </a:rPr>
              <a:t>not</a:t>
            </a:r>
            <a:r>
              <a:rPr lang="it-IT" b="1" dirty="0">
                <a:solidFill>
                  <a:schemeClr val="tx2"/>
                </a:solidFill>
              </a:rPr>
              <a:t> (</a:t>
            </a:r>
            <a:r>
              <a:rPr lang="it-IT" b="1" dirty="0" err="1">
                <a:solidFill>
                  <a:schemeClr val="tx2"/>
                </a:solidFill>
              </a:rPr>
              <a:t>day</a:t>
            </a:r>
            <a:r>
              <a:rPr lang="it-IT" b="1" dirty="0">
                <a:solidFill>
                  <a:schemeClr val="tx2"/>
                </a:solidFill>
              </a:rPr>
              <a:t>))))</a:t>
            </a:r>
          </a:p>
        </p:txBody>
      </p:sp>
      <p:sp>
        <p:nvSpPr>
          <p:cNvPr id="11" name="TextBox 3"/>
          <p:cNvSpPr txBox="1"/>
          <p:nvPr/>
        </p:nvSpPr>
        <p:spPr>
          <a:xfrm>
            <a:off x="1881158" y="3593822"/>
            <a:ext cx="5143536" cy="2031325"/>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generating</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precondition</a:t>
            </a:r>
            <a:r>
              <a:rPr lang="it-IT" b="1" dirty="0">
                <a:solidFill>
                  <a:schemeClr val="tx2"/>
                </a:solidFill>
              </a:rPr>
              <a:t> (</a:t>
            </a:r>
            <a:r>
              <a:rPr lang="it-IT" b="1" dirty="0" err="1">
                <a:solidFill>
                  <a:schemeClr val="tx2"/>
                </a:solidFill>
              </a:rPr>
              <a:t>day</a:t>
            </a:r>
            <a:r>
              <a:rPr lang="it-IT" b="1" dirty="0">
                <a:solidFill>
                  <a:schemeClr val="tx2"/>
                </a:solidFill>
              </a:rPr>
              <a:t>)</a:t>
            </a:r>
          </a:p>
          <a:p>
            <a:r>
              <a:rPr lang="it-IT" b="1" dirty="0">
                <a:solidFill>
                  <a:schemeClr val="tx2"/>
                </a:solidFill>
              </a:rPr>
              <a:t> :</a:t>
            </a:r>
            <a:r>
              <a:rPr lang="it-IT" b="1" dirty="0" err="1">
                <a:solidFill>
                  <a:schemeClr val="tx2"/>
                </a:solidFill>
              </a:rPr>
              <a:t>effect</a:t>
            </a:r>
            <a:r>
              <a:rPr lang="it-IT" b="1" dirty="0">
                <a:solidFill>
                  <a:schemeClr val="tx2"/>
                </a:solidFill>
              </a:rPr>
              <a:t> (and (</a:t>
            </a:r>
            <a:r>
              <a:rPr lang="it-IT" b="1" dirty="0" err="1">
                <a:solidFill>
                  <a:schemeClr val="tx2"/>
                </a:solidFill>
              </a:rPr>
              <a:t>increase</a:t>
            </a:r>
            <a:r>
              <a:rPr lang="it-IT" b="1" dirty="0">
                <a:solidFill>
                  <a:schemeClr val="tx2"/>
                </a:solidFill>
              </a:rPr>
              <a:t> (</a:t>
            </a:r>
            <a:r>
              <a:rPr lang="it-IT" b="1" dirty="0" err="1">
                <a:solidFill>
                  <a:schemeClr val="tx2"/>
                </a:solidFill>
              </a:rPr>
              <a:t>supply</a:t>
            </a:r>
            <a:r>
              <a:rPr lang="it-IT" b="1" dirty="0">
                <a:solidFill>
                  <a:schemeClr val="tx2"/>
                </a:solidFill>
              </a:rPr>
              <a:t>)</a:t>
            </a:r>
          </a:p>
          <a:p>
            <a:r>
              <a:rPr lang="it-IT" b="1" dirty="0">
                <a:solidFill>
                  <a:schemeClr val="tx2"/>
                </a:solidFill>
              </a:rPr>
              <a:t> (* </a:t>
            </a:r>
            <a:r>
              <a:rPr lang="it-IT" b="1" dirty="0" err="1">
                <a:solidFill>
                  <a:schemeClr val="tx2"/>
                </a:solidFill>
              </a:rPr>
              <a:t>#t</a:t>
            </a:r>
            <a:r>
              <a:rPr lang="it-IT" b="1" dirty="0">
                <a:solidFill>
                  <a:schemeClr val="tx2"/>
                </a:solidFill>
              </a:rPr>
              <a:t> (* (* (</a:t>
            </a:r>
            <a:r>
              <a:rPr lang="it-IT" b="1" dirty="0" err="1">
                <a:solidFill>
                  <a:schemeClr val="tx2"/>
                </a:solidFill>
              </a:rPr>
              <a:t>solar_const</a:t>
            </a:r>
            <a:r>
              <a:rPr lang="it-IT" b="1" dirty="0">
                <a:solidFill>
                  <a:schemeClr val="tx2"/>
                </a:solidFill>
              </a:rPr>
              <a:t>) (daytime))</a:t>
            </a:r>
          </a:p>
          <a:p>
            <a:r>
              <a:rPr lang="it-IT" b="1" dirty="0">
                <a:solidFill>
                  <a:schemeClr val="tx2"/>
                </a:solidFill>
              </a:rPr>
              <a:t>      (</a:t>
            </a:r>
            <a:r>
              <a:rPr lang="it-IT" b="1" dirty="0" err="1">
                <a:solidFill>
                  <a:schemeClr val="tx2"/>
                </a:solidFill>
              </a:rPr>
              <a:t>increase</a:t>
            </a:r>
            <a:r>
              <a:rPr lang="it-IT" b="1" dirty="0">
                <a:solidFill>
                  <a:schemeClr val="tx2"/>
                </a:solidFill>
              </a:rPr>
              <a:t> (daytime) (* </a:t>
            </a:r>
            <a:r>
              <a:rPr lang="it-IT" b="1" dirty="0" err="1">
                <a:solidFill>
                  <a:schemeClr val="tx2"/>
                </a:solidFill>
              </a:rPr>
              <a:t>#t</a:t>
            </a:r>
            <a:r>
              <a:rPr lang="it-IT" b="1" dirty="0">
                <a:solidFill>
                  <a:schemeClr val="tx2"/>
                </a:solidFill>
              </a:rPr>
              <a:t> 1)))</a:t>
            </a:r>
          </a:p>
          <a:p>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14" name="Rettangolo arrotondato 13"/>
          <p:cNvSpPr/>
          <p:nvPr/>
        </p:nvSpPr>
        <p:spPr>
          <a:xfrm>
            <a:off x="7667636" y="2386690"/>
            <a:ext cx="1285884" cy="285752"/>
          </a:xfrm>
          <a:prstGeom prst="roundRect">
            <a:avLst/>
          </a:prstGeom>
          <a:solidFill>
            <a:srgbClr val="FFFF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arrotondato 16"/>
          <p:cNvSpPr/>
          <p:nvPr/>
        </p:nvSpPr>
        <p:spPr>
          <a:xfrm>
            <a:off x="8239140" y="1785926"/>
            <a:ext cx="2071702" cy="35719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419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275" y="62489"/>
            <a:ext cx="8229600" cy="1143000"/>
          </a:xfrm>
        </p:spPr>
        <p:txBody>
          <a:bodyPr/>
          <a:lstStyle/>
          <a:p>
            <a:r>
              <a:rPr lang="en-GB" dirty="0"/>
              <a:t>Planetary Lander: PDDL+ domain</a:t>
            </a:r>
          </a:p>
        </p:txBody>
      </p:sp>
      <p:sp>
        <p:nvSpPr>
          <p:cNvPr id="3" name="Content Placeholder 2"/>
          <p:cNvSpPr>
            <a:spLocks noGrp="1"/>
          </p:cNvSpPr>
          <p:nvPr>
            <p:ph idx="1"/>
          </p:nvPr>
        </p:nvSpPr>
        <p:spPr>
          <a:xfrm>
            <a:off x="503435" y="1216462"/>
            <a:ext cx="8715436" cy="4811715"/>
          </a:xfrm>
        </p:spPr>
        <p:txBody>
          <a:bodyPr>
            <a:normAutofit/>
          </a:bodyPr>
          <a:lstStyle/>
          <a:p>
            <a:pPr>
              <a:buNone/>
            </a:pPr>
            <a:r>
              <a:rPr lang="en-GB" dirty="0"/>
              <a:t>Use events to model </a:t>
            </a:r>
            <a:r>
              <a:rPr lang="en-GB" b="1" dirty="0"/>
              <a:t>discrete</a:t>
            </a:r>
            <a:r>
              <a:rPr lang="en-GB" dirty="0"/>
              <a:t> changes in the world...</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GB" dirty="0"/>
              <a:t>...then use processes to model the </a:t>
            </a:r>
            <a:r>
              <a:rPr lang="en-GB" b="1" dirty="0"/>
              <a:t>continuous</a:t>
            </a:r>
            <a:r>
              <a:rPr lang="en-GB" dirty="0"/>
              <a:t> change due to the triggered events</a:t>
            </a:r>
          </a:p>
          <a:p>
            <a:pPr>
              <a:buNone/>
            </a:pPr>
            <a:endParaRPr lang="en-GB" dirty="0"/>
          </a:p>
          <a:p>
            <a:pPr>
              <a:buNone/>
            </a:pPr>
            <a:endParaRPr lang="en-GB" dirty="0"/>
          </a:p>
        </p:txBody>
      </p:sp>
      <p:sp>
        <p:nvSpPr>
          <p:cNvPr id="4" name="TextBox 3"/>
          <p:cNvSpPr txBox="1"/>
          <p:nvPr/>
        </p:nvSpPr>
        <p:spPr>
          <a:xfrm>
            <a:off x="574873" y="1595596"/>
            <a:ext cx="514353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daybreak</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en-GB" b="1" dirty="0">
                <a:solidFill>
                  <a:schemeClr val="tx2"/>
                </a:solidFill>
              </a:rPr>
              <a:t> :precondition (and (not (day)) </a:t>
            </a:r>
          </a:p>
          <a:p>
            <a:r>
              <a:rPr lang="en-GB" b="1" dirty="0">
                <a:solidFill>
                  <a:schemeClr val="tx2"/>
                </a:solidFill>
              </a:rPr>
              <a:t>		 (&gt;= (daytime) 0))</a:t>
            </a:r>
          </a:p>
          <a:p>
            <a:r>
              <a:rPr lang="it-IT" b="1" dirty="0">
                <a:solidFill>
                  <a:schemeClr val="tx2"/>
                </a:solidFill>
              </a:rPr>
              <a:t> :</a:t>
            </a:r>
            <a:r>
              <a:rPr lang="it-IT" b="1" dirty="0" err="1">
                <a:solidFill>
                  <a:schemeClr val="tx2"/>
                </a:solidFill>
              </a:rPr>
              <a:t>effect</a:t>
            </a:r>
            <a:r>
              <a:rPr lang="it-IT" b="1" dirty="0">
                <a:solidFill>
                  <a:schemeClr val="tx2"/>
                </a:solidFill>
              </a:rPr>
              <a:t> (</a:t>
            </a:r>
            <a:r>
              <a:rPr lang="it-IT" b="1" dirty="0" err="1">
                <a:solidFill>
                  <a:schemeClr val="tx2"/>
                </a:solidFill>
              </a:rPr>
              <a:t>day</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6" name="TextBox 3"/>
          <p:cNvSpPr txBox="1"/>
          <p:nvPr/>
        </p:nvSpPr>
        <p:spPr>
          <a:xfrm>
            <a:off x="4503963" y="1596521"/>
            <a:ext cx="550072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nightfall</a:t>
            </a:r>
            <a:endParaRPr lang="it-IT" b="1" dirty="0">
              <a:solidFill>
                <a:schemeClr val="tx2"/>
              </a:solidFill>
            </a:endParaRPr>
          </a:p>
          <a:p>
            <a:r>
              <a:rPr lang="it-IT" b="1" dirty="0">
                <a:solidFill>
                  <a:schemeClr val="tx2"/>
                </a:solidFill>
              </a:rPr>
              <a:t>:</a:t>
            </a:r>
            <a:r>
              <a:rPr lang="it-IT" b="1" dirty="0" err="1">
                <a:solidFill>
                  <a:schemeClr val="tx2"/>
                </a:solidFill>
              </a:rPr>
              <a:t>parameters</a:t>
            </a:r>
            <a:r>
              <a:rPr lang="it-IT" b="1" dirty="0">
                <a:solidFill>
                  <a:schemeClr val="tx2"/>
                </a:solidFill>
              </a:rPr>
              <a:t> ()</a:t>
            </a:r>
          </a:p>
          <a:p>
            <a:r>
              <a:rPr lang="en-GB" b="1" dirty="0">
                <a:solidFill>
                  <a:schemeClr val="tx2"/>
                </a:solidFill>
              </a:rPr>
              <a:t>:precondition (and (day) (&gt;= (daytime) (dusk)))</a:t>
            </a:r>
          </a:p>
          <a:p>
            <a:r>
              <a:rPr lang="en-GB" b="1" dirty="0">
                <a:solidFill>
                  <a:schemeClr val="tx2"/>
                </a:solidFill>
              </a:rPr>
              <a:t>:effect (and (assign (daytime) (- (dawn)) )</a:t>
            </a:r>
          </a:p>
          <a:p>
            <a:r>
              <a:rPr lang="it-IT" b="1" dirty="0">
                <a:solidFill>
                  <a:schemeClr val="tx2"/>
                </a:solidFill>
              </a:rPr>
              <a:t>	                  (</a:t>
            </a:r>
            <a:r>
              <a:rPr lang="it-IT" b="1" dirty="0" err="1">
                <a:solidFill>
                  <a:schemeClr val="tx2"/>
                </a:solidFill>
              </a:rPr>
              <a:t>not</a:t>
            </a:r>
            <a:r>
              <a:rPr lang="it-IT" b="1" dirty="0">
                <a:solidFill>
                  <a:schemeClr val="tx2"/>
                </a:solidFill>
              </a:rPr>
              <a:t> (</a:t>
            </a:r>
            <a:r>
              <a:rPr lang="it-IT" b="1" dirty="0" err="1">
                <a:solidFill>
                  <a:schemeClr val="tx2"/>
                </a:solidFill>
              </a:rPr>
              <a:t>day</a:t>
            </a:r>
            <a:r>
              <a:rPr lang="it-IT" b="1" dirty="0">
                <a:solidFill>
                  <a:schemeClr val="tx2"/>
                </a:solidFill>
              </a:rPr>
              <a:t>))))</a:t>
            </a:r>
          </a:p>
        </p:txBody>
      </p:sp>
      <p:sp>
        <p:nvSpPr>
          <p:cNvPr id="14" name="Rettangolo arrotondato 13"/>
          <p:cNvSpPr/>
          <p:nvPr/>
        </p:nvSpPr>
        <p:spPr>
          <a:xfrm>
            <a:off x="6361351" y="2745919"/>
            <a:ext cx="1285884" cy="285752"/>
          </a:xfrm>
          <a:prstGeom prst="roundRect">
            <a:avLst/>
          </a:prstGeom>
          <a:solidFill>
            <a:srgbClr val="FFFF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3"/>
          <p:cNvSpPr txBox="1"/>
          <p:nvPr/>
        </p:nvSpPr>
        <p:spPr>
          <a:xfrm>
            <a:off x="4503963" y="3931105"/>
            <a:ext cx="5143536" cy="1754326"/>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night_operations</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precondition</a:t>
            </a:r>
            <a:r>
              <a:rPr lang="it-IT" b="1" dirty="0">
                <a:solidFill>
                  <a:schemeClr val="tx2"/>
                </a:solidFill>
              </a:rPr>
              <a:t> (</a:t>
            </a:r>
            <a:r>
              <a:rPr lang="it-IT" b="1" dirty="0" err="1">
                <a:solidFill>
                  <a:schemeClr val="tx2"/>
                </a:solidFill>
              </a:rPr>
              <a:t>not</a:t>
            </a:r>
            <a:r>
              <a:rPr lang="it-IT" b="1" dirty="0">
                <a:solidFill>
                  <a:schemeClr val="tx2"/>
                </a:solidFill>
              </a:rPr>
              <a:t> (</a:t>
            </a:r>
            <a:r>
              <a:rPr lang="it-IT" b="1" dirty="0" err="1">
                <a:solidFill>
                  <a:schemeClr val="tx2"/>
                </a:solidFill>
              </a:rPr>
              <a:t>day</a:t>
            </a:r>
            <a:r>
              <a:rPr lang="it-IT" b="1" dirty="0">
                <a:solidFill>
                  <a:schemeClr val="tx2"/>
                </a:solidFill>
              </a:rPr>
              <a:t>))</a:t>
            </a:r>
          </a:p>
          <a:p>
            <a:r>
              <a:rPr lang="en-GB" b="1" dirty="0">
                <a:solidFill>
                  <a:schemeClr val="tx2"/>
                </a:solidFill>
              </a:rPr>
              <a:t> :effect (and </a:t>
            </a:r>
            <a:r>
              <a:rPr lang="it-IT" b="1" dirty="0">
                <a:solidFill>
                  <a:schemeClr val="tx2"/>
                </a:solidFill>
              </a:rPr>
              <a:t>(</a:t>
            </a:r>
            <a:r>
              <a:rPr lang="it-IT" b="1" dirty="0" err="1">
                <a:solidFill>
                  <a:schemeClr val="tx2"/>
                </a:solidFill>
              </a:rPr>
              <a:t>decrease</a:t>
            </a:r>
            <a:r>
              <a:rPr lang="it-IT" b="1" dirty="0">
                <a:solidFill>
                  <a:schemeClr val="tx2"/>
                </a:solidFill>
              </a:rPr>
              <a:t> (</a:t>
            </a:r>
            <a:r>
              <a:rPr lang="it-IT" b="1" dirty="0" err="1">
                <a:solidFill>
                  <a:schemeClr val="tx2"/>
                </a:solidFill>
              </a:rPr>
              <a:t>soc</a:t>
            </a:r>
            <a:r>
              <a:rPr lang="it-IT" b="1" dirty="0">
                <a:solidFill>
                  <a:schemeClr val="tx2"/>
                </a:solidFill>
              </a:rPr>
              <a:t>) (* </a:t>
            </a:r>
            <a:r>
              <a:rPr lang="it-IT" b="1" dirty="0" err="1">
                <a:solidFill>
                  <a:schemeClr val="tx2"/>
                </a:solidFill>
              </a:rPr>
              <a:t>#t</a:t>
            </a:r>
            <a:r>
              <a:rPr lang="it-IT" b="1" dirty="0">
                <a:solidFill>
                  <a:schemeClr val="tx2"/>
                </a:solidFill>
              </a:rPr>
              <a:t> (</a:t>
            </a:r>
            <a:r>
              <a:rPr lang="it-IT" b="1" dirty="0" err="1">
                <a:solidFill>
                  <a:schemeClr val="tx2"/>
                </a:solidFill>
              </a:rPr>
              <a:t>heater_rate</a:t>
            </a:r>
            <a:r>
              <a:rPr lang="it-IT" b="1" dirty="0">
                <a:solidFill>
                  <a:schemeClr val="tx2"/>
                </a:solidFill>
              </a:rPr>
              <a:t>))) 	     </a:t>
            </a:r>
            <a:r>
              <a:rPr lang="en-GB" b="1" dirty="0">
                <a:solidFill>
                  <a:schemeClr val="tx2"/>
                </a:solidFill>
              </a:rPr>
              <a:t>(increase (daytime) (* #t 1))</a:t>
            </a:r>
            <a:r>
              <a:rPr lang="it-IT" b="1" dirty="0">
                <a:solidFill>
                  <a:schemeClr val="tx2"/>
                </a:solidFill>
              </a:rPr>
              <a:t>)</a:t>
            </a:r>
          </a:p>
          <a:p>
            <a:r>
              <a:rPr lang="it-IT" b="1" dirty="0">
                <a:solidFill>
                  <a:schemeClr val="tx2"/>
                </a:solidFill>
              </a:rPr>
              <a:t>)</a:t>
            </a:r>
          </a:p>
        </p:txBody>
      </p:sp>
      <p:cxnSp>
        <p:nvCxnSpPr>
          <p:cNvPr id="12" name="Connettore 2 11"/>
          <p:cNvCxnSpPr>
            <a:stCxn id="14" idx="2"/>
          </p:cNvCxnSpPr>
          <p:nvPr/>
        </p:nvCxnSpPr>
        <p:spPr>
          <a:xfrm rot="5400000">
            <a:off x="5983072" y="3481388"/>
            <a:ext cx="1470938" cy="571504"/>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Rettangolo arrotondato 14"/>
          <p:cNvSpPr/>
          <p:nvPr/>
        </p:nvSpPr>
        <p:spPr>
          <a:xfrm>
            <a:off x="5775217" y="4823224"/>
            <a:ext cx="3372216" cy="285752"/>
          </a:xfrm>
          <a:prstGeom prst="roundRect">
            <a:avLst/>
          </a:prstGeom>
          <a:solidFill>
            <a:srgbClr val="FFFF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3"/>
          <p:cNvSpPr txBox="1"/>
          <p:nvPr/>
        </p:nvSpPr>
        <p:spPr>
          <a:xfrm>
            <a:off x="574873" y="3953051"/>
            <a:ext cx="5143536" cy="2031325"/>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generating</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precondition</a:t>
            </a:r>
            <a:r>
              <a:rPr lang="it-IT" b="1" dirty="0">
                <a:solidFill>
                  <a:schemeClr val="tx2"/>
                </a:solidFill>
              </a:rPr>
              <a:t> (</a:t>
            </a:r>
            <a:r>
              <a:rPr lang="it-IT" b="1" dirty="0" err="1">
                <a:solidFill>
                  <a:schemeClr val="tx2"/>
                </a:solidFill>
              </a:rPr>
              <a:t>day</a:t>
            </a:r>
            <a:r>
              <a:rPr lang="it-IT" b="1" dirty="0">
                <a:solidFill>
                  <a:schemeClr val="tx2"/>
                </a:solidFill>
              </a:rPr>
              <a:t>)</a:t>
            </a:r>
          </a:p>
          <a:p>
            <a:r>
              <a:rPr lang="it-IT" b="1" dirty="0">
                <a:solidFill>
                  <a:schemeClr val="tx2"/>
                </a:solidFill>
              </a:rPr>
              <a:t> :</a:t>
            </a:r>
            <a:r>
              <a:rPr lang="it-IT" b="1" dirty="0" err="1">
                <a:solidFill>
                  <a:schemeClr val="tx2"/>
                </a:solidFill>
              </a:rPr>
              <a:t>effect</a:t>
            </a:r>
            <a:r>
              <a:rPr lang="it-IT" b="1" dirty="0">
                <a:solidFill>
                  <a:schemeClr val="tx2"/>
                </a:solidFill>
              </a:rPr>
              <a:t> (and (</a:t>
            </a:r>
            <a:r>
              <a:rPr lang="it-IT" b="1" dirty="0" err="1">
                <a:solidFill>
                  <a:schemeClr val="tx2"/>
                </a:solidFill>
              </a:rPr>
              <a:t>increase</a:t>
            </a:r>
            <a:r>
              <a:rPr lang="it-IT" b="1" dirty="0">
                <a:solidFill>
                  <a:schemeClr val="tx2"/>
                </a:solidFill>
              </a:rPr>
              <a:t> (</a:t>
            </a:r>
            <a:r>
              <a:rPr lang="it-IT" b="1" dirty="0" err="1">
                <a:solidFill>
                  <a:schemeClr val="tx2"/>
                </a:solidFill>
              </a:rPr>
              <a:t>supply</a:t>
            </a:r>
            <a:r>
              <a:rPr lang="it-IT" b="1" dirty="0">
                <a:solidFill>
                  <a:schemeClr val="tx2"/>
                </a:solidFill>
              </a:rPr>
              <a:t>)</a:t>
            </a:r>
          </a:p>
          <a:p>
            <a:r>
              <a:rPr lang="it-IT" b="1" dirty="0">
                <a:solidFill>
                  <a:schemeClr val="tx2"/>
                </a:solidFill>
              </a:rPr>
              <a:t> (* #t (* (solar_const) (daytime))))</a:t>
            </a:r>
          </a:p>
          <a:p>
            <a:r>
              <a:rPr lang="it-IT" b="1" dirty="0">
                <a:solidFill>
                  <a:schemeClr val="tx2"/>
                </a:solidFill>
              </a:rPr>
              <a:t>      (</a:t>
            </a:r>
            <a:r>
              <a:rPr lang="it-IT" b="1" dirty="0" err="1">
                <a:solidFill>
                  <a:schemeClr val="tx2"/>
                </a:solidFill>
              </a:rPr>
              <a:t>increase</a:t>
            </a:r>
            <a:r>
              <a:rPr lang="it-IT" b="1" dirty="0">
                <a:solidFill>
                  <a:schemeClr val="tx2"/>
                </a:solidFill>
              </a:rPr>
              <a:t> (daytime) (* </a:t>
            </a:r>
            <a:r>
              <a:rPr lang="it-IT" b="1" dirty="0" err="1">
                <a:solidFill>
                  <a:schemeClr val="tx2"/>
                </a:solidFill>
              </a:rPr>
              <a:t>#t</a:t>
            </a:r>
            <a:r>
              <a:rPr lang="it-IT" b="1" dirty="0">
                <a:solidFill>
                  <a:schemeClr val="tx2"/>
                </a:solidFill>
              </a:rPr>
              <a:t> 1)))</a:t>
            </a:r>
          </a:p>
          <a:p>
            <a:r>
              <a:rPr lang="it-IT" b="1" dirty="0">
                <a:solidFill>
                  <a:schemeClr val="tx2"/>
                </a:solidFill>
              </a:rPr>
              <a:t>)</a:t>
            </a:r>
            <a:endParaRPr lang="en-GB"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240164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Use events to model </a:t>
            </a:r>
            <a:r>
              <a:rPr lang="en-GB" b="1" dirty="0"/>
              <a:t>discrete</a:t>
            </a:r>
            <a:r>
              <a:rPr lang="en-GB" dirty="0"/>
              <a:t> changes in the world...</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GB" dirty="0"/>
              <a:t>...then use processes to model the </a:t>
            </a:r>
            <a:r>
              <a:rPr lang="en-GB" b="1" dirty="0"/>
              <a:t>continuous</a:t>
            </a:r>
            <a:r>
              <a:rPr lang="en-GB" dirty="0"/>
              <a:t> change due to the triggered events</a:t>
            </a:r>
          </a:p>
          <a:p>
            <a:pPr>
              <a:buNone/>
            </a:pPr>
            <a:endParaRPr lang="en-GB" dirty="0"/>
          </a:p>
          <a:p>
            <a:pPr>
              <a:buNone/>
            </a:pPr>
            <a:endParaRPr lang="en-GB" dirty="0"/>
          </a:p>
        </p:txBody>
      </p:sp>
      <p:sp>
        <p:nvSpPr>
          <p:cNvPr id="4" name="TextBox 3"/>
          <p:cNvSpPr txBox="1"/>
          <p:nvPr/>
        </p:nvSpPr>
        <p:spPr>
          <a:xfrm>
            <a:off x="1881158" y="1236367"/>
            <a:ext cx="514353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daybreak</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en-GB" b="1" dirty="0">
                <a:solidFill>
                  <a:schemeClr val="tx2"/>
                </a:solidFill>
              </a:rPr>
              <a:t> :precondition (and (not (day)) </a:t>
            </a:r>
          </a:p>
          <a:p>
            <a:r>
              <a:rPr lang="en-GB" b="1" dirty="0">
                <a:solidFill>
                  <a:schemeClr val="tx2"/>
                </a:solidFill>
              </a:rPr>
              <a:t>		 (&gt;= (daytime) 0))</a:t>
            </a:r>
          </a:p>
          <a:p>
            <a:r>
              <a:rPr lang="it-IT" b="1" dirty="0">
                <a:solidFill>
                  <a:schemeClr val="tx2"/>
                </a:solidFill>
              </a:rPr>
              <a:t> :</a:t>
            </a:r>
            <a:r>
              <a:rPr lang="it-IT" b="1" dirty="0" err="1">
                <a:solidFill>
                  <a:schemeClr val="tx2"/>
                </a:solidFill>
              </a:rPr>
              <a:t>effect</a:t>
            </a:r>
            <a:r>
              <a:rPr lang="it-IT" b="1" dirty="0">
                <a:solidFill>
                  <a:schemeClr val="tx2"/>
                </a:solidFill>
              </a:rPr>
              <a:t> (</a:t>
            </a:r>
            <a:r>
              <a:rPr lang="it-IT" b="1" dirty="0" err="1">
                <a:solidFill>
                  <a:schemeClr val="tx2"/>
                </a:solidFill>
              </a:rPr>
              <a:t>day</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6" name="TextBox 3"/>
          <p:cNvSpPr txBox="1"/>
          <p:nvPr/>
        </p:nvSpPr>
        <p:spPr>
          <a:xfrm>
            <a:off x="5810248" y="1237292"/>
            <a:ext cx="550072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nightfall</a:t>
            </a:r>
            <a:endParaRPr lang="it-IT" b="1" dirty="0">
              <a:solidFill>
                <a:schemeClr val="tx2"/>
              </a:solidFill>
            </a:endParaRPr>
          </a:p>
          <a:p>
            <a:r>
              <a:rPr lang="it-IT" b="1" dirty="0">
                <a:solidFill>
                  <a:schemeClr val="tx2"/>
                </a:solidFill>
              </a:rPr>
              <a:t>:</a:t>
            </a:r>
            <a:r>
              <a:rPr lang="it-IT" b="1" dirty="0" err="1">
                <a:solidFill>
                  <a:schemeClr val="tx2"/>
                </a:solidFill>
              </a:rPr>
              <a:t>parameters</a:t>
            </a:r>
            <a:r>
              <a:rPr lang="it-IT" b="1" dirty="0">
                <a:solidFill>
                  <a:schemeClr val="tx2"/>
                </a:solidFill>
              </a:rPr>
              <a:t> ()</a:t>
            </a:r>
          </a:p>
          <a:p>
            <a:r>
              <a:rPr lang="en-GB" b="1" dirty="0">
                <a:solidFill>
                  <a:schemeClr val="tx2"/>
                </a:solidFill>
              </a:rPr>
              <a:t>:precondition (and (day) (&gt;= (daytime) (dusk)))</a:t>
            </a:r>
          </a:p>
          <a:p>
            <a:r>
              <a:rPr lang="en-GB" b="1" dirty="0">
                <a:solidFill>
                  <a:schemeClr val="tx2"/>
                </a:solidFill>
              </a:rPr>
              <a:t>:effect (and (assign (daytime) (- (dawn)) )</a:t>
            </a:r>
          </a:p>
          <a:p>
            <a:r>
              <a:rPr lang="it-IT" b="1" dirty="0">
                <a:solidFill>
                  <a:schemeClr val="tx2"/>
                </a:solidFill>
              </a:rPr>
              <a:t>	                  (</a:t>
            </a:r>
            <a:r>
              <a:rPr lang="it-IT" b="1" dirty="0" err="1">
                <a:solidFill>
                  <a:schemeClr val="tx2"/>
                </a:solidFill>
              </a:rPr>
              <a:t>not</a:t>
            </a:r>
            <a:r>
              <a:rPr lang="it-IT" b="1" dirty="0">
                <a:solidFill>
                  <a:schemeClr val="tx2"/>
                </a:solidFill>
              </a:rPr>
              <a:t> (</a:t>
            </a:r>
            <a:r>
              <a:rPr lang="it-IT" b="1" dirty="0" err="1">
                <a:solidFill>
                  <a:schemeClr val="tx2"/>
                </a:solidFill>
              </a:rPr>
              <a:t>day</a:t>
            </a:r>
            <a:r>
              <a:rPr lang="it-IT" b="1" dirty="0">
                <a:solidFill>
                  <a:schemeClr val="tx2"/>
                </a:solidFill>
              </a:rPr>
              <a:t>))))</a:t>
            </a:r>
          </a:p>
        </p:txBody>
      </p:sp>
      <p:sp>
        <p:nvSpPr>
          <p:cNvPr id="11" name="TextBox 3"/>
          <p:cNvSpPr txBox="1"/>
          <p:nvPr/>
        </p:nvSpPr>
        <p:spPr>
          <a:xfrm>
            <a:off x="1881158" y="3593822"/>
            <a:ext cx="5143536" cy="2031325"/>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generating</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precondition</a:t>
            </a:r>
            <a:r>
              <a:rPr lang="it-IT" b="1" dirty="0">
                <a:solidFill>
                  <a:schemeClr val="tx2"/>
                </a:solidFill>
              </a:rPr>
              <a:t> (</a:t>
            </a:r>
            <a:r>
              <a:rPr lang="it-IT" b="1" dirty="0" err="1">
                <a:solidFill>
                  <a:schemeClr val="tx2"/>
                </a:solidFill>
              </a:rPr>
              <a:t>day</a:t>
            </a:r>
            <a:r>
              <a:rPr lang="it-IT" b="1" dirty="0">
                <a:solidFill>
                  <a:schemeClr val="tx2"/>
                </a:solidFill>
              </a:rPr>
              <a:t>)</a:t>
            </a:r>
          </a:p>
          <a:p>
            <a:r>
              <a:rPr lang="it-IT" b="1" dirty="0">
                <a:solidFill>
                  <a:schemeClr val="tx2"/>
                </a:solidFill>
              </a:rPr>
              <a:t> :</a:t>
            </a:r>
            <a:r>
              <a:rPr lang="it-IT" b="1" dirty="0" err="1">
                <a:solidFill>
                  <a:schemeClr val="tx2"/>
                </a:solidFill>
              </a:rPr>
              <a:t>effect</a:t>
            </a:r>
            <a:r>
              <a:rPr lang="it-IT" b="1" dirty="0">
                <a:solidFill>
                  <a:schemeClr val="tx2"/>
                </a:solidFill>
              </a:rPr>
              <a:t> (and (</a:t>
            </a:r>
            <a:r>
              <a:rPr lang="it-IT" b="1" dirty="0" err="1">
                <a:solidFill>
                  <a:schemeClr val="tx2"/>
                </a:solidFill>
              </a:rPr>
              <a:t>increase</a:t>
            </a:r>
            <a:r>
              <a:rPr lang="it-IT" b="1" dirty="0">
                <a:solidFill>
                  <a:schemeClr val="tx2"/>
                </a:solidFill>
              </a:rPr>
              <a:t> (</a:t>
            </a:r>
            <a:r>
              <a:rPr lang="it-IT" b="1" dirty="0" err="1">
                <a:solidFill>
                  <a:schemeClr val="tx2"/>
                </a:solidFill>
              </a:rPr>
              <a:t>supply</a:t>
            </a:r>
            <a:r>
              <a:rPr lang="it-IT" b="1" dirty="0">
                <a:solidFill>
                  <a:schemeClr val="tx2"/>
                </a:solidFill>
              </a:rPr>
              <a:t>)</a:t>
            </a:r>
          </a:p>
          <a:p>
            <a:r>
              <a:rPr lang="it-IT" b="1" dirty="0">
                <a:solidFill>
                  <a:schemeClr val="tx2"/>
                </a:solidFill>
              </a:rPr>
              <a:t> (* #t (* (solar_const) (daytime))))</a:t>
            </a:r>
          </a:p>
          <a:p>
            <a:r>
              <a:rPr lang="it-IT" b="1" dirty="0">
                <a:solidFill>
                  <a:schemeClr val="tx2"/>
                </a:solidFill>
              </a:rPr>
              <a:t>      (</a:t>
            </a:r>
            <a:r>
              <a:rPr lang="it-IT" b="1" dirty="0" err="1">
                <a:solidFill>
                  <a:schemeClr val="tx2"/>
                </a:solidFill>
              </a:rPr>
              <a:t>increase</a:t>
            </a:r>
            <a:r>
              <a:rPr lang="it-IT" b="1" dirty="0">
                <a:solidFill>
                  <a:schemeClr val="tx2"/>
                </a:solidFill>
              </a:rPr>
              <a:t> (daytime) (* </a:t>
            </a:r>
            <a:r>
              <a:rPr lang="it-IT" b="1" dirty="0" err="1">
                <a:solidFill>
                  <a:schemeClr val="tx2"/>
                </a:solidFill>
              </a:rPr>
              <a:t>#t</a:t>
            </a:r>
            <a:r>
              <a:rPr lang="it-IT" b="1" dirty="0">
                <a:solidFill>
                  <a:schemeClr val="tx2"/>
                </a:solidFill>
              </a:rPr>
              <a:t> 1)))</a:t>
            </a:r>
          </a:p>
          <a:p>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9" name="TextBox 3"/>
          <p:cNvSpPr txBox="1"/>
          <p:nvPr/>
        </p:nvSpPr>
        <p:spPr>
          <a:xfrm>
            <a:off x="5810248" y="3571876"/>
            <a:ext cx="5143536" cy="1754326"/>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night_operations</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precondition</a:t>
            </a:r>
            <a:r>
              <a:rPr lang="it-IT" b="1" dirty="0">
                <a:solidFill>
                  <a:schemeClr val="tx2"/>
                </a:solidFill>
              </a:rPr>
              <a:t> (</a:t>
            </a:r>
            <a:r>
              <a:rPr lang="it-IT" b="1" dirty="0" err="1">
                <a:solidFill>
                  <a:schemeClr val="tx2"/>
                </a:solidFill>
              </a:rPr>
              <a:t>not</a:t>
            </a:r>
            <a:r>
              <a:rPr lang="it-IT" b="1" dirty="0">
                <a:solidFill>
                  <a:schemeClr val="tx2"/>
                </a:solidFill>
              </a:rPr>
              <a:t> (</a:t>
            </a:r>
            <a:r>
              <a:rPr lang="it-IT" b="1" dirty="0" err="1">
                <a:solidFill>
                  <a:schemeClr val="tx2"/>
                </a:solidFill>
              </a:rPr>
              <a:t>day</a:t>
            </a:r>
            <a:r>
              <a:rPr lang="it-IT" b="1" dirty="0">
                <a:solidFill>
                  <a:schemeClr val="tx2"/>
                </a:solidFill>
              </a:rPr>
              <a:t>))</a:t>
            </a:r>
          </a:p>
          <a:p>
            <a:r>
              <a:rPr lang="en-GB" b="1" dirty="0">
                <a:solidFill>
                  <a:schemeClr val="tx2"/>
                </a:solidFill>
              </a:rPr>
              <a:t> :effect (and </a:t>
            </a:r>
            <a:r>
              <a:rPr lang="it-IT" b="1" dirty="0">
                <a:solidFill>
                  <a:schemeClr val="tx2"/>
                </a:solidFill>
              </a:rPr>
              <a:t>(</a:t>
            </a:r>
            <a:r>
              <a:rPr lang="it-IT" b="1" dirty="0" err="1">
                <a:solidFill>
                  <a:schemeClr val="tx2"/>
                </a:solidFill>
              </a:rPr>
              <a:t>decrease</a:t>
            </a:r>
            <a:r>
              <a:rPr lang="it-IT" b="1" dirty="0">
                <a:solidFill>
                  <a:schemeClr val="tx2"/>
                </a:solidFill>
              </a:rPr>
              <a:t> (</a:t>
            </a:r>
            <a:r>
              <a:rPr lang="it-IT" b="1" dirty="0" err="1">
                <a:solidFill>
                  <a:schemeClr val="tx2"/>
                </a:solidFill>
              </a:rPr>
              <a:t>soc</a:t>
            </a:r>
            <a:r>
              <a:rPr lang="it-IT" b="1" dirty="0">
                <a:solidFill>
                  <a:schemeClr val="tx2"/>
                </a:solidFill>
              </a:rPr>
              <a:t>) (* </a:t>
            </a:r>
            <a:r>
              <a:rPr lang="it-IT" b="1" dirty="0" err="1">
                <a:solidFill>
                  <a:schemeClr val="tx2"/>
                </a:solidFill>
              </a:rPr>
              <a:t>#t</a:t>
            </a:r>
            <a:r>
              <a:rPr lang="it-IT" b="1" dirty="0">
                <a:solidFill>
                  <a:schemeClr val="tx2"/>
                </a:solidFill>
              </a:rPr>
              <a:t> (</a:t>
            </a:r>
            <a:r>
              <a:rPr lang="it-IT" b="1" dirty="0" err="1">
                <a:solidFill>
                  <a:schemeClr val="tx2"/>
                </a:solidFill>
              </a:rPr>
              <a:t>heater_rate</a:t>
            </a:r>
            <a:r>
              <a:rPr lang="it-IT" b="1" dirty="0">
                <a:solidFill>
                  <a:schemeClr val="tx2"/>
                </a:solidFill>
              </a:rPr>
              <a:t>))) 	     </a:t>
            </a:r>
            <a:r>
              <a:rPr lang="en-GB" b="1" dirty="0">
                <a:solidFill>
                  <a:schemeClr val="tx2"/>
                </a:solidFill>
              </a:rPr>
              <a:t>(increase (daytime) (* #t 1))</a:t>
            </a:r>
            <a:r>
              <a:rPr lang="it-IT" b="1" dirty="0">
                <a:solidFill>
                  <a:schemeClr val="tx2"/>
                </a:solidFill>
              </a:rPr>
              <a:t>)</a:t>
            </a:r>
          </a:p>
          <a:p>
            <a:r>
              <a:rPr lang="it-IT" b="1" dirty="0">
                <a:solidFill>
                  <a:schemeClr val="tx2"/>
                </a:solidFill>
              </a:rPr>
              <a:t>)</a:t>
            </a:r>
          </a:p>
        </p:txBody>
      </p:sp>
      <p:cxnSp>
        <p:nvCxnSpPr>
          <p:cNvPr id="12" name="Connettore 2 11"/>
          <p:cNvCxnSpPr/>
          <p:nvPr/>
        </p:nvCxnSpPr>
        <p:spPr>
          <a:xfrm rot="10800000">
            <a:off x="4024298" y="5357826"/>
            <a:ext cx="1714512" cy="642942"/>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Rettangolo arrotondato 14"/>
          <p:cNvSpPr/>
          <p:nvPr/>
        </p:nvSpPr>
        <p:spPr>
          <a:xfrm>
            <a:off x="7081502" y="4714884"/>
            <a:ext cx="2729274" cy="285752"/>
          </a:xfrm>
          <a:prstGeom prst="roundRect">
            <a:avLst/>
          </a:prstGeom>
          <a:solidFill>
            <a:srgbClr val="FFFF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ttangolo arrotondato 12"/>
          <p:cNvSpPr/>
          <p:nvPr/>
        </p:nvSpPr>
        <p:spPr>
          <a:xfrm>
            <a:off x="2238348" y="5015266"/>
            <a:ext cx="2786082" cy="285752"/>
          </a:xfrm>
          <a:prstGeom prst="roundRect">
            <a:avLst/>
          </a:prstGeom>
          <a:solidFill>
            <a:srgbClr val="FFFF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Connettore 2 17"/>
          <p:cNvCxnSpPr/>
          <p:nvPr/>
        </p:nvCxnSpPr>
        <p:spPr>
          <a:xfrm flipV="1">
            <a:off x="6238876" y="5072074"/>
            <a:ext cx="2143140" cy="928694"/>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2170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10;\usepackage{color}&#10;\usepackage{amssymb}&#10;\usepackage{amsmath}&#10;\pagestyle{empty}&#10;\begin{document}&#10;\textcolor[rgb]{0.9,0.9,0.9}{ $ state\_of\_battery \in [90\%,100\%]$}&#10;\end{document}&#10;"/>
  <p:tag name="EXTERNALNAME" val="txp_fig"/>
  <p:tag name="BLEND" val="Falso"/>
  <p:tag name="TRANSPARENT" val="Vero"/>
  <p:tag name="KEEPFILES" val="Falso"/>
  <p:tag name="DEBUGPAUSE" val="Falso"/>
  <p:tag name="RESOLUTION" val="300"/>
  <p:tag name="TIMEOUT" val="15"/>
  <p:tag name="BITMAPFORMAT" val="bmp16m"/>
  <p:tag name="DEBUGINTERACTIVE" val="Falso"/>
  <p:tag name="ORIGWIDTH" val="302,8806"/>
  <p:tag name="PICTUREFILESIZE" val="314458"/>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10;\usepackage{color}&#10;\usepackage{amssymb}&#10;\usepackage{amsmath}&#10;\pagestyle{empty}&#10;\begin{document}&#10;\textcolor[rgb]{0.9,0.9,0.9}{ $ daytime \in [0,8]$}&#10;\end{document}&#10;"/>
  <p:tag name="EXTERNALNAME" val="txp_fig"/>
  <p:tag name="BLEND" val="Falso"/>
  <p:tag name="TRANSPARENT" val="Vero"/>
  <p:tag name="KEEPFILES" val="Falso"/>
  <p:tag name="DEBUGPAUSE" val="Falso"/>
  <p:tag name="RESOLUTION" val="300"/>
  <p:tag name="TIMEOUT" val="15"/>
  <p:tag name="BITMAPFORMAT" val="bmp16m"/>
  <p:tag name="DEBUGINTERACTIVE" val="Falso"/>
  <p:tag name="ORIGWIDTH" val="147,8403"/>
  <p:tag name="PICTUREFILESIZE" val="153438"/>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10;\usepackage{color}&#10;\usepackage{amssymb}&#10;\usepackage{amsmath}&#10;\pagestyle{empty}&#10;\begin{document}&#10;\textcolor[rgb]{0.9,0.9,0.9}{ $ \times $}&#10;\end{document}&#10;"/>
  <p:tag name="EXTERNALNAME" val="txp_fig"/>
  <p:tag name="BLEND" val="Falso"/>
  <p:tag name="TRANSPARENT" val="Vero"/>
  <p:tag name="KEEPFILES" val="Falso"/>
  <p:tag name="DEBUGPAUSE" val="Falso"/>
  <p:tag name="RESOLUTION" val="300"/>
  <p:tag name="TIMEOUT" val="15"/>
  <p:tag name="BITMAPFORMAT" val="bmp16m"/>
  <p:tag name="DEBUGINTERACTIVE" val="Falso"/>
  <p:tag name="ORIGWIDTH" val="10,8"/>
  <p:tag name="PICTUREFILESIZE" val="685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1593</TotalTime>
  <Words>1872</Words>
  <Application>Microsoft Office PowerPoint</Application>
  <PresentationFormat>Widescreen</PresentationFormat>
  <Paragraphs>415</Paragraphs>
  <Slides>18</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Calibri Light</vt:lpstr>
      <vt:lpstr>Courier New</vt:lpstr>
      <vt:lpstr>Verdana</vt:lpstr>
      <vt:lpstr>Office Theme</vt:lpstr>
      <vt:lpstr>2_Office Theme</vt:lpstr>
      <vt:lpstr>PDDL+ Planning: Example 2 Planetary Lander</vt:lpstr>
      <vt:lpstr>PowerPoint Presentation</vt:lpstr>
      <vt:lpstr>PowerPoint Presentation</vt:lpstr>
      <vt:lpstr>Planetary Lander: PDDL+ domain</vt:lpstr>
      <vt:lpstr>Planetary Lander: PDDL+ domain</vt:lpstr>
      <vt:lpstr>Planetary Lander: PDDL+ domain</vt:lpstr>
      <vt:lpstr>Planetary Lander: PDDL+ domain</vt:lpstr>
      <vt:lpstr>Planetary Lander: PDDL+ domain</vt:lpstr>
      <vt:lpstr>Planetary Lander: PDDL+ domain</vt:lpstr>
      <vt:lpstr>Planetary Lander: PDDL+ domain</vt:lpstr>
      <vt:lpstr>Planetary Lander: PDDL+ domain</vt:lpstr>
      <vt:lpstr>Planetary Lander: PDDL+ domain</vt:lpstr>
      <vt:lpstr>Planetary Lander: PDDL+ domain</vt:lpstr>
      <vt:lpstr>Planetary Lander: PDDL+ domain</vt:lpstr>
      <vt:lpstr>Planetary Lander: PDDL+ domain</vt:lpstr>
      <vt:lpstr>Planetary Lander: PDDL+ domain</vt:lpstr>
      <vt:lpstr>Planetary Lander: PDDL+ domain</vt:lpstr>
      <vt:lpstr>PowerPoint Presentation</vt:lpstr>
    </vt:vector>
  </TitlesOfParts>
  <Company>King's College London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PDDL+ Planning: Processes and Events</dc:title>
  <dc:creator>Coles, Amanda</dc:creator>
  <cp:lastModifiedBy>Coles, Amanda</cp:lastModifiedBy>
  <cp:revision>15</cp:revision>
  <dcterms:created xsi:type="dcterms:W3CDTF">2020-10-07T12:52:45Z</dcterms:created>
  <dcterms:modified xsi:type="dcterms:W3CDTF">2020-10-15T14:59:32Z</dcterms:modified>
</cp:coreProperties>
</file>