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315" r:id="rId3"/>
    <p:sldId id="299" r:id="rId4"/>
    <p:sldId id="310" r:id="rId5"/>
    <p:sldId id="31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E9F90-E2E4-489D-9C57-662918DC30BF}" v="10" dt="2020-09-07T16:34:03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295" autoAdjust="0"/>
  </p:normalViewPr>
  <p:slideViewPr>
    <p:cSldViewPr>
      <p:cViewPr varScale="1">
        <p:scale>
          <a:sx n="61" d="100"/>
          <a:sy n="61" d="100"/>
        </p:scale>
        <p:origin x="58" y="5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7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" userId="cf97a766-cd7b-4f44-8d22-9e75b6284968" providerId="ADAL" clId="{106E9F90-E2E4-489D-9C57-662918DC30BF}"/>
    <pc:docChg chg="custSel addSld delSld modSld sldOrd">
      <pc:chgData name="Ricardo" userId="cf97a766-cd7b-4f44-8d22-9e75b6284968" providerId="ADAL" clId="{106E9F90-E2E4-489D-9C57-662918DC30BF}" dt="2020-09-07T16:34:03.541" v="589" actId="20577"/>
      <pc:docMkLst>
        <pc:docMk/>
      </pc:docMkLst>
      <pc:sldChg chg="modSp">
        <pc:chgData name="Ricardo" userId="cf97a766-cd7b-4f44-8d22-9e75b6284968" providerId="ADAL" clId="{106E9F90-E2E4-489D-9C57-662918DC30BF}" dt="2020-09-07T16:34:03.541" v="589" actId="20577"/>
        <pc:sldMkLst>
          <pc:docMk/>
          <pc:sldMk cId="238681863" sldId="310"/>
        </pc:sldMkLst>
        <pc:graphicFrameChg chg="mod">
          <ac:chgData name="Ricardo" userId="cf97a766-cd7b-4f44-8d22-9e75b6284968" providerId="ADAL" clId="{106E9F90-E2E4-489D-9C57-662918DC30BF}" dt="2020-09-07T16:34:03.541" v="589" actId="20577"/>
          <ac:graphicFrameMkLst>
            <pc:docMk/>
            <pc:sldMk cId="238681863" sldId="310"/>
            <ac:graphicFrameMk id="7" creationId="{B6F0B927-4DE8-4ABF-A11F-E96FA2E60556}"/>
          </ac:graphicFrameMkLst>
        </pc:graphicFrameChg>
      </pc:sldChg>
      <pc:sldChg chg="del">
        <pc:chgData name="Ricardo" userId="cf97a766-cd7b-4f44-8d22-9e75b6284968" providerId="ADAL" clId="{106E9F90-E2E4-489D-9C57-662918DC30BF}" dt="2020-09-07T16:22:06.282" v="586" actId="2696"/>
        <pc:sldMkLst>
          <pc:docMk/>
          <pc:sldMk cId="1718815851" sldId="311"/>
        </pc:sldMkLst>
      </pc:sldChg>
      <pc:sldChg chg="del">
        <pc:chgData name="Ricardo" userId="cf97a766-cd7b-4f44-8d22-9e75b6284968" providerId="ADAL" clId="{106E9F90-E2E4-489D-9C57-662918DC30BF}" dt="2020-09-07T16:22:28.179" v="587" actId="2696"/>
        <pc:sldMkLst>
          <pc:docMk/>
          <pc:sldMk cId="143128734" sldId="313"/>
        </pc:sldMkLst>
      </pc:sldChg>
      <pc:sldChg chg="del">
        <pc:chgData name="Ricardo" userId="cf97a766-cd7b-4f44-8d22-9e75b6284968" providerId="ADAL" clId="{106E9F90-E2E4-489D-9C57-662918DC30BF}" dt="2020-09-07T16:22:29.961" v="588" actId="2696"/>
        <pc:sldMkLst>
          <pc:docMk/>
          <pc:sldMk cId="3387102334" sldId="314"/>
        </pc:sldMkLst>
      </pc:sldChg>
      <pc:sldChg chg="modSp add ord">
        <pc:chgData name="Ricardo" userId="cf97a766-cd7b-4f44-8d22-9e75b6284968" providerId="ADAL" clId="{106E9F90-E2E4-489D-9C57-662918DC30BF}" dt="2020-09-07T16:21:54.564" v="584" actId="27636"/>
        <pc:sldMkLst>
          <pc:docMk/>
          <pc:sldMk cId="1902869652" sldId="315"/>
        </pc:sldMkLst>
        <pc:spChg chg="mod">
          <ac:chgData name="Ricardo" userId="cf97a766-cd7b-4f44-8d22-9e75b6284968" providerId="ADAL" clId="{106E9F90-E2E4-489D-9C57-662918DC30BF}" dt="2020-09-07T16:15:51.351" v="40" actId="20577"/>
          <ac:spMkLst>
            <pc:docMk/>
            <pc:sldMk cId="1902869652" sldId="315"/>
            <ac:spMk id="2" creationId="{152D4DC7-A6D8-43CC-A315-C8EE527B773B}"/>
          </ac:spMkLst>
        </pc:spChg>
        <pc:spChg chg="mod">
          <ac:chgData name="Ricardo" userId="cf97a766-cd7b-4f44-8d22-9e75b6284968" providerId="ADAL" clId="{106E9F90-E2E4-489D-9C57-662918DC30BF}" dt="2020-09-07T16:21:54.564" v="584" actId="27636"/>
          <ac:spMkLst>
            <pc:docMk/>
            <pc:sldMk cId="1902869652" sldId="315"/>
            <ac:spMk id="3" creationId="{ECDD69F1-4E8A-4F4B-A904-6C504666B581}"/>
          </ac:spMkLst>
        </pc:spChg>
      </pc:sldChg>
      <pc:sldChg chg="add del">
        <pc:chgData name="Ricardo" userId="cf97a766-cd7b-4f44-8d22-9e75b6284968" providerId="ADAL" clId="{106E9F90-E2E4-489D-9C57-662918DC30BF}" dt="2020-09-07T16:21:59.988" v="585" actId="2696"/>
        <pc:sldMkLst>
          <pc:docMk/>
          <pc:sldMk cId="0" sldId="36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rscienceshow.com/2010/06/bring-us-your-burning-science-questions.html" TargetMode="External"/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rscienceshow.com/2010/06/bring-us-your-burning-science-questions.html" TargetMode="External"/><Relationship Id="rId1" Type="http://schemas.openxmlformats.org/officeDocument/2006/relationships/image" Target="../media/image4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rscienceshow.com/2010/06/bring-us-your-burning-science-questions.html" TargetMode="External"/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rscienceshow.com/2010/06/bring-us-your-burning-science-questions.html" TargetMode="External"/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rscienceshow.com/2010/06/bring-us-your-burning-science-questions.html" TargetMode="External"/><Relationship Id="rId1" Type="http://schemas.openxmlformats.org/officeDocument/2006/relationships/image" Target="../media/image4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rscienceshow.com/2010/06/bring-us-your-burning-science-questions.html" TargetMode="External"/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E68721-C302-4B98-9257-8C56B5E0A3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581EE180-0A0C-42C6-97EA-CC7D6D790E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</a:t>
          </a:r>
          <a:r>
            <a:rPr lang="en-US" baseline="0" dirty="0"/>
            <a:t> are SG Cowen’s Recruitment sources?</a:t>
          </a:r>
          <a:endParaRPr lang="en-US" dirty="0"/>
        </a:p>
      </dgm:t>
    </dgm:pt>
    <dgm:pt modelId="{559AFBC6-FD91-4A3F-9FE4-44A23401FBC0}" type="parTrans" cxnId="{C19299CD-BC52-4FA5-B6DA-EB15110C8745}">
      <dgm:prSet/>
      <dgm:spPr/>
      <dgm:t>
        <a:bodyPr/>
        <a:lstStyle/>
        <a:p>
          <a:endParaRPr lang="en-US"/>
        </a:p>
      </dgm:t>
    </dgm:pt>
    <dgm:pt modelId="{5B57BFE3-8A47-4150-985F-E5DDEC02161E}" type="sibTrans" cxnId="{C19299CD-BC52-4FA5-B6DA-EB15110C8745}">
      <dgm:prSet phldrT="01"/>
      <dgm:spPr/>
      <dgm:t>
        <a:bodyPr/>
        <a:lstStyle/>
        <a:p>
          <a:endParaRPr lang="en-US"/>
        </a:p>
      </dgm:t>
    </dgm:pt>
    <dgm:pt modelId="{DA50AA3B-798E-4C9D-885D-BF28B7980E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500" dirty="0"/>
            <a:t>What do you think about Rae’s “Core School” strategy? And why focus on business schools?</a:t>
          </a:r>
        </a:p>
      </dgm:t>
    </dgm:pt>
    <dgm:pt modelId="{28898A9A-C056-45CE-8EB8-B9E1D135C710}" type="parTrans" cxnId="{3DC97FB9-F05F-4283-A69A-E91F5BCE57FD}">
      <dgm:prSet/>
      <dgm:spPr/>
      <dgm:t>
        <a:bodyPr/>
        <a:lstStyle/>
        <a:p>
          <a:endParaRPr lang="en-GB"/>
        </a:p>
      </dgm:t>
    </dgm:pt>
    <dgm:pt modelId="{0F500C51-E7F0-4F2E-8CD8-5EBDED35C648}" type="sibTrans" cxnId="{3DC97FB9-F05F-4283-A69A-E91F5BCE57FD}">
      <dgm:prSet/>
      <dgm:spPr/>
      <dgm:t>
        <a:bodyPr/>
        <a:lstStyle/>
        <a:p>
          <a:endParaRPr lang="en-GB"/>
        </a:p>
      </dgm:t>
    </dgm:pt>
    <dgm:pt modelId="{210657C3-8652-4617-99B3-B21D5BECE3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are the relative advantages and disadvantages of each?</a:t>
          </a:r>
        </a:p>
      </dgm:t>
    </dgm:pt>
    <dgm:pt modelId="{843C18D2-AD7E-4998-BD20-F68D3521B869}" type="parTrans" cxnId="{B73D433D-F514-4A36-8C99-60D6DA914A07}">
      <dgm:prSet/>
      <dgm:spPr/>
      <dgm:t>
        <a:bodyPr/>
        <a:lstStyle/>
        <a:p>
          <a:endParaRPr lang="en-GB"/>
        </a:p>
      </dgm:t>
    </dgm:pt>
    <dgm:pt modelId="{85531842-5CB9-4C11-A8E1-5B1A90B23526}" type="sibTrans" cxnId="{B73D433D-F514-4A36-8C99-60D6DA914A07}">
      <dgm:prSet/>
      <dgm:spPr/>
      <dgm:t>
        <a:bodyPr/>
        <a:lstStyle/>
        <a:p>
          <a:endParaRPr lang="en-GB"/>
        </a:p>
      </dgm:t>
    </dgm:pt>
    <dgm:pt modelId="{7A55A2D4-06AC-4F77-8AA3-9F3C4E7EC0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Ray instructed senior bankers to make a short presentation about the advantages of working at SG Cowen. To what extent is this a realistic job preview?</a:t>
          </a:r>
        </a:p>
      </dgm:t>
    </dgm:pt>
    <dgm:pt modelId="{099A9AE5-5ADF-4AD9-AD51-1B1982C576F0}" type="parTrans" cxnId="{CFE1CEC9-BAC9-4C4E-83C3-0D19072434DD}">
      <dgm:prSet/>
      <dgm:spPr/>
      <dgm:t>
        <a:bodyPr/>
        <a:lstStyle/>
        <a:p>
          <a:endParaRPr lang="en-GB"/>
        </a:p>
      </dgm:t>
    </dgm:pt>
    <dgm:pt modelId="{CA73775D-2049-4348-B586-5BB5BF075D84}" type="sibTrans" cxnId="{CFE1CEC9-BAC9-4C4E-83C3-0D19072434DD}">
      <dgm:prSet/>
      <dgm:spPr/>
      <dgm:t>
        <a:bodyPr/>
        <a:lstStyle/>
        <a:p>
          <a:endParaRPr lang="en-GB"/>
        </a:p>
      </dgm:t>
    </dgm:pt>
    <dgm:pt modelId="{B52B2485-7A47-40A6-A587-74EB35EFFB19}" type="pres">
      <dgm:prSet presAssocID="{14E68721-C302-4B98-9257-8C56B5E0A3EA}" presName="root" presStyleCnt="0">
        <dgm:presLayoutVars>
          <dgm:dir/>
          <dgm:resizeHandles val="exact"/>
        </dgm:presLayoutVars>
      </dgm:prSet>
      <dgm:spPr/>
    </dgm:pt>
    <dgm:pt modelId="{0425DE11-CFC8-4C65-8E75-086538FCE6E9}" type="pres">
      <dgm:prSet presAssocID="{581EE180-0A0C-42C6-97EA-CC7D6D790E4E}" presName="compNode" presStyleCnt="0"/>
      <dgm:spPr/>
    </dgm:pt>
    <dgm:pt modelId="{21AEDEC4-2572-41CE-B13C-4C87CDDC054F}" type="pres">
      <dgm:prSet presAssocID="{581EE180-0A0C-42C6-97EA-CC7D6D790E4E}" presName="bgRect" presStyleLbl="bgShp" presStyleIdx="0" presStyleCnt="4" custLinFactNeighborY="-11860"/>
      <dgm:spPr/>
    </dgm:pt>
    <dgm:pt modelId="{DD925CCE-42EB-42B7-9785-264D881DEE27}" type="pres">
      <dgm:prSet presAssocID="{581EE180-0A0C-42C6-97EA-CC7D6D790E4E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C482EF07-832F-43EF-B8BE-4B13488B3AE2}" type="pres">
      <dgm:prSet presAssocID="{581EE180-0A0C-42C6-97EA-CC7D6D790E4E}" presName="spaceRect" presStyleCnt="0"/>
      <dgm:spPr/>
    </dgm:pt>
    <dgm:pt modelId="{370A7761-65E6-442D-9E39-BD2BC5900C64}" type="pres">
      <dgm:prSet presAssocID="{581EE180-0A0C-42C6-97EA-CC7D6D790E4E}" presName="parTx" presStyleLbl="revTx" presStyleIdx="0" presStyleCnt="4" custScaleY="63830">
        <dgm:presLayoutVars>
          <dgm:chMax val="0"/>
          <dgm:chPref val="0"/>
        </dgm:presLayoutVars>
      </dgm:prSet>
      <dgm:spPr/>
    </dgm:pt>
    <dgm:pt modelId="{57A07D9A-F251-40EC-8145-0900C8DB6F6D}" type="pres">
      <dgm:prSet presAssocID="{5B57BFE3-8A47-4150-985F-E5DDEC02161E}" presName="sibTrans" presStyleCnt="0"/>
      <dgm:spPr/>
    </dgm:pt>
    <dgm:pt modelId="{9CF68F4C-1B12-4CEC-8D0F-EE482F8BE09B}" type="pres">
      <dgm:prSet presAssocID="{210657C3-8652-4617-99B3-B21D5BECE3DB}" presName="compNode" presStyleCnt="0"/>
      <dgm:spPr/>
    </dgm:pt>
    <dgm:pt modelId="{1EC41EFF-5109-4F11-828E-5DC7B23E8C09}" type="pres">
      <dgm:prSet presAssocID="{210657C3-8652-4617-99B3-B21D5BECE3DB}" presName="bgRect" presStyleLbl="bgShp" presStyleIdx="1" presStyleCnt="4"/>
      <dgm:spPr/>
    </dgm:pt>
    <dgm:pt modelId="{0B861178-93AE-43C8-8251-AEE5ACDA2D0C}" type="pres">
      <dgm:prSet presAssocID="{210657C3-8652-4617-99B3-B21D5BECE3DB}" presName="iconRect" presStyleLbl="node1" presStyleIdx="1" presStyleCnt="4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8A26AD64-7925-4D88-B3BD-591AEABC1CBE}" type="pres">
      <dgm:prSet presAssocID="{210657C3-8652-4617-99B3-B21D5BECE3DB}" presName="spaceRect" presStyleCnt="0"/>
      <dgm:spPr/>
    </dgm:pt>
    <dgm:pt modelId="{066ADEBB-6204-498C-B420-FCE000190D7B}" type="pres">
      <dgm:prSet presAssocID="{210657C3-8652-4617-99B3-B21D5BECE3DB}" presName="parTx" presStyleLbl="revTx" presStyleIdx="1" presStyleCnt="4">
        <dgm:presLayoutVars>
          <dgm:chMax val="0"/>
          <dgm:chPref val="0"/>
        </dgm:presLayoutVars>
      </dgm:prSet>
      <dgm:spPr/>
    </dgm:pt>
    <dgm:pt modelId="{A95D1295-9162-47F3-A914-920FD8FFF92C}" type="pres">
      <dgm:prSet presAssocID="{85531842-5CB9-4C11-A8E1-5B1A90B23526}" presName="sibTrans" presStyleCnt="0"/>
      <dgm:spPr/>
    </dgm:pt>
    <dgm:pt modelId="{D0609EF7-68E3-409E-9878-20749CE2AEDA}" type="pres">
      <dgm:prSet presAssocID="{DA50AA3B-798E-4C9D-885D-BF28B7980E1F}" presName="compNode" presStyleCnt="0"/>
      <dgm:spPr/>
    </dgm:pt>
    <dgm:pt modelId="{A90F6B93-B44C-4308-898B-34D9F71BC0DE}" type="pres">
      <dgm:prSet presAssocID="{DA50AA3B-798E-4C9D-885D-BF28B7980E1F}" presName="bgRect" presStyleLbl="bgShp" presStyleIdx="2" presStyleCnt="4"/>
      <dgm:spPr/>
    </dgm:pt>
    <dgm:pt modelId="{E84F90B0-903F-4A39-B1C7-47832A626CD4}" type="pres">
      <dgm:prSet presAssocID="{DA50AA3B-798E-4C9D-885D-BF28B7980E1F}" presName="iconRect" presStyleLbl="node1" presStyleIdx="2" presStyleCnt="4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5F5E6EC2-C024-4D5C-B97B-0E65D697EBD2}" type="pres">
      <dgm:prSet presAssocID="{DA50AA3B-798E-4C9D-885D-BF28B7980E1F}" presName="spaceRect" presStyleCnt="0"/>
      <dgm:spPr/>
    </dgm:pt>
    <dgm:pt modelId="{BAAD612E-1B51-4CDF-AE68-D1B0E7E4B739}" type="pres">
      <dgm:prSet presAssocID="{DA50AA3B-798E-4C9D-885D-BF28B7980E1F}" presName="parTx" presStyleLbl="revTx" presStyleIdx="2" presStyleCnt="4">
        <dgm:presLayoutVars>
          <dgm:chMax val="0"/>
          <dgm:chPref val="0"/>
        </dgm:presLayoutVars>
      </dgm:prSet>
      <dgm:spPr/>
    </dgm:pt>
    <dgm:pt modelId="{55D69A04-45A4-4E18-AFF4-04E21DB0B246}" type="pres">
      <dgm:prSet presAssocID="{0F500C51-E7F0-4F2E-8CD8-5EBDED35C648}" presName="sibTrans" presStyleCnt="0"/>
      <dgm:spPr/>
    </dgm:pt>
    <dgm:pt modelId="{26838C0B-DC52-4E49-837C-A95EC985F79D}" type="pres">
      <dgm:prSet presAssocID="{7A55A2D4-06AC-4F77-8AA3-9F3C4E7EC0FE}" presName="compNode" presStyleCnt="0"/>
      <dgm:spPr/>
    </dgm:pt>
    <dgm:pt modelId="{71BBF482-3475-45DA-9E90-E2C7D1C85290}" type="pres">
      <dgm:prSet presAssocID="{7A55A2D4-06AC-4F77-8AA3-9F3C4E7EC0FE}" presName="bgRect" presStyleLbl="bgShp" presStyleIdx="3" presStyleCnt="4"/>
      <dgm:spPr/>
    </dgm:pt>
    <dgm:pt modelId="{88623360-29EA-4D44-B2C9-883B03CA06F7}" type="pres">
      <dgm:prSet presAssocID="{7A55A2D4-06AC-4F77-8AA3-9F3C4E7EC0FE}" presName="iconRect" presStyleLbl="node1" presStyleIdx="3" presStyleCnt="4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FEBB82FF-89CE-4FFC-8150-C2394B832A91}" type="pres">
      <dgm:prSet presAssocID="{7A55A2D4-06AC-4F77-8AA3-9F3C4E7EC0FE}" presName="spaceRect" presStyleCnt="0"/>
      <dgm:spPr/>
    </dgm:pt>
    <dgm:pt modelId="{F14D1B8E-DEA6-4F8E-9FF6-43FC17B3E0A8}" type="pres">
      <dgm:prSet presAssocID="{7A55A2D4-06AC-4F77-8AA3-9F3C4E7EC0F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017CA32-9036-4B7C-8278-63E869728AF5}" type="presOf" srcId="{581EE180-0A0C-42C6-97EA-CC7D6D790E4E}" destId="{370A7761-65E6-442D-9E39-BD2BC5900C64}" srcOrd="0" destOrd="0" presId="urn:microsoft.com/office/officeart/2018/2/layout/IconVerticalSolidList"/>
    <dgm:cxn modelId="{B73D433D-F514-4A36-8C99-60D6DA914A07}" srcId="{14E68721-C302-4B98-9257-8C56B5E0A3EA}" destId="{210657C3-8652-4617-99B3-B21D5BECE3DB}" srcOrd="1" destOrd="0" parTransId="{843C18D2-AD7E-4998-BD20-F68D3521B869}" sibTransId="{85531842-5CB9-4C11-A8E1-5B1A90B23526}"/>
    <dgm:cxn modelId="{C31F7363-3CE4-4714-A69D-6C029B58A95F}" type="presOf" srcId="{DA50AA3B-798E-4C9D-885D-BF28B7980E1F}" destId="{BAAD612E-1B51-4CDF-AE68-D1B0E7E4B739}" srcOrd="0" destOrd="0" presId="urn:microsoft.com/office/officeart/2018/2/layout/IconVerticalSolidList"/>
    <dgm:cxn modelId="{3DC97FB9-F05F-4283-A69A-E91F5BCE57FD}" srcId="{14E68721-C302-4B98-9257-8C56B5E0A3EA}" destId="{DA50AA3B-798E-4C9D-885D-BF28B7980E1F}" srcOrd="2" destOrd="0" parTransId="{28898A9A-C056-45CE-8EB8-B9E1D135C710}" sibTransId="{0F500C51-E7F0-4F2E-8CD8-5EBDED35C648}"/>
    <dgm:cxn modelId="{33B77BC4-A428-4E4E-B1C0-CA046F1C137A}" type="presOf" srcId="{7A55A2D4-06AC-4F77-8AA3-9F3C4E7EC0FE}" destId="{F14D1B8E-DEA6-4F8E-9FF6-43FC17B3E0A8}" srcOrd="0" destOrd="0" presId="urn:microsoft.com/office/officeart/2018/2/layout/IconVerticalSolidList"/>
    <dgm:cxn modelId="{407527C9-4457-49E3-9829-4C5717EBE009}" type="presOf" srcId="{210657C3-8652-4617-99B3-B21D5BECE3DB}" destId="{066ADEBB-6204-498C-B420-FCE000190D7B}" srcOrd="0" destOrd="0" presId="urn:microsoft.com/office/officeart/2018/2/layout/IconVerticalSolidList"/>
    <dgm:cxn modelId="{CFE1CEC9-BAC9-4C4E-83C3-0D19072434DD}" srcId="{14E68721-C302-4B98-9257-8C56B5E0A3EA}" destId="{7A55A2D4-06AC-4F77-8AA3-9F3C4E7EC0FE}" srcOrd="3" destOrd="0" parTransId="{099A9AE5-5ADF-4AD9-AD51-1B1982C576F0}" sibTransId="{CA73775D-2049-4348-B586-5BB5BF075D84}"/>
    <dgm:cxn modelId="{C19299CD-BC52-4FA5-B6DA-EB15110C8745}" srcId="{14E68721-C302-4B98-9257-8C56B5E0A3EA}" destId="{581EE180-0A0C-42C6-97EA-CC7D6D790E4E}" srcOrd="0" destOrd="0" parTransId="{559AFBC6-FD91-4A3F-9FE4-44A23401FBC0}" sibTransId="{5B57BFE3-8A47-4150-985F-E5DDEC02161E}"/>
    <dgm:cxn modelId="{1E41FFFF-C40A-48C9-B900-22ADDCF2FBC0}" type="presOf" srcId="{14E68721-C302-4B98-9257-8C56B5E0A3EA}" destId="{B52B2485-7A47-40A6-A587-74EB35EFFB19}" srcOrd="0" destOrd="0" presId="urn:microsoft.com/office/officeart/2018/2/layout/IconVerticalSolidList"/>
    <dgm:cxn modelId="{2AC20814-1337-4716-81A0-A55ABB75E61B}" type="presParOf" srcId="{B52B2485-7A47-40A6-A587-74EB35EFFB19}" destId="{0425DE11-CFC8-4C65-8E75-086538FCE6E9}" srcOrd="0" destOrd="0" presId="urn:microsoft.com/office/officeart/2018/2/layout/IconVerticalSolidList"/>
    <dgm:cxn modelId="{57B3B4CC-6338-4FDB-8CAB-175688AAED87}" type="presParOf" srcId="{0425DE11-CFC8-4C65-8E75-086538FCE6E9}" destId="{21AEDEC4-2572-41CE-B13C-4C87CDDC054F}" srcOrd="0" destOrd="0" presId="urn:microsoft.com/office/officeart/2018/2/layout/IconVerticalSolidList"/>
    <dgm:cxn modelId="{78C662DA-7D49-468F-A766-AC32F4603102}" type="presParOf" srcId="{0425DE11-CFC8-4C65-8E75-086538FCE6E9}" destId="{DD925CCE-42EB-42B7-9785-264D881DEE27}" srcOrd="1" destOrd="0" presId="urn:microsoft.com/office/officeart/2018/2/layout/IconVerticalSolidList"/>
    <dgm:cxn modelId="{32441C39-F33C-4074-B46A-16E27C83907C}" type="presParOf" srcId="{0425DE11-CFC8-4C65-8E75-086538FCE6E9}" destId="{C482EF07-832F-43EF-B8BE-4B13488B3AE2}" srcOrd="2" destOrd="0" presId="urn:microsoft.com/office/officeart/2018/2/layout/IconVerticalSolidList"/>
    <dgm:cxn modelId="{63D7C950-A589-4849-9600-DCB9F43CF6EB}" type="presParOf" srcId="{0425DE11-CFC8-4C65-8E75-086538FCE6E9}" destId="{370A7761-65E6-442D-9E39-BD2BC5900C64}" srcOrd="3" destOrd="0" presId="urn:microsoft.com/office/officeart/2018/2/layout/IconVerticalSolidList"/>
    <dgm:cxn modelId="{E8FF8FB6-88BC-4D76-8752-DEABB56B0FFB}" type="presParOf" srcId="{B52B2485-7A47-40A6-A587-74EB35EFFB19}" destId="{57A07D9A-F251-40EC-8145-0900C8DB6F6D}" srcOrd="1" destOrd="0" presId="urn:microsoft.com/office/officeart/2018/2/layout/IconVerticalSolidList"/>
    <dgm:cxn modelId="{2DBF1543-210A-432D-866C-4258E23C8922}" type="presParOf" srcId="{B52B2485-7A47-40A6-A587-74EB35EFFB19}" destId="{9CF68F4C-1B12-4CEC-8D0F-EE482F8BE09B}" srcOrd="2" destOrd="0" presId="urn:microsoft.com/office/officeart/2018/2/layout/IconVerticalSolidList"/>
    <dgm:cxn modelId="{A45B69A3-13CB-4C46-A3BB-7B017D56CAD1}" type="presParOf" srcId="{9CF68F4C-1B12-4CEC-8D0F-EE482F8BE09B}" destId="{1EC41EFF-5109-4F11-828E-5DC7B23E8C09}" srcOrd="0" destOrd="0" presId="urn:microsoft.com/office/officeart/2018/2/layout/IconVerticalSolidList"/>
    <dgm:cxn modelId="{AAD7BB26-E7D9-4FA6-BB1F-2011224234BF}" type="presParOf" srcId="{9CF68F4C-1B12-4CEC-8D0F-EE482F8BE09B}" destId="{0B861178-93AE-43C8-8251-AEE5ACDA2D0C}" srcOrd="1" destOrd="0" presId="urn:microsoft.com/office/officeart/2018/2/layout/IconVerticalSolidList"/>
    <dgm:cxn modelId="{23683FCA-5622-45A2-849D-9EDAF1E5C7A3}" type="presParOf" srcId="{9CF68F4C-1B12-4CEC-8D0F-EE482F8BE09B}" destId="{8A26AD64-7925-4D88-B3BD-591AEABC1CBE}" srcOrd="2" destOrd="0" presId="urn:microsoft.com/office/officeart/2018/2/layout/IconVerticalSolidList"/>
    <dgm:cxn modelId="{492F82A1-07D7-4125-A16C-915016480618}" type="presParOf" srcId="{9CF68F4C-1B12-4CEC-8D0F-EE482F8BE09B}" destId="{066ADEBB-6204-498C-B420-FCE000190D7B}" srcOrd="3" destOrd="0" presId="urn:microsoft.com/office/officeart/2018/2/layout/IconVerticalSolidList"/>
    <dgm:cxn modelId="{629B25B8-49A6-4037-BDAC-052636AFB490}" type="presParOf" srcId="{B52B2485-7A47-40A6-A587-74EB35EFFB19}" destId="{A95D1295-9162-47F3-A914-920FD8FFF92C}" srcOrd="3" destOrd="0" presId="urn:microsoft.com/office/officeart/2018/2/layout/IconVerticalSolidList"/>
    <dgm:cxn modelId="{93181915-E1D9-4354-9CA2-7C0836DFB7EF}" type="presParOf" srcId="{B52B2485-7A47-40A6-A587-74EB35EFFB19}" destId="{D0609EF7-68E3-409E-9878-20749CE2AEDA}" srcOrd="4" destOrd="0" presId="urn:microsoft.com/office/officeart/2018/2/layout/IconVerticalSolidList"/>
    <dgm:cxn modelId="{334E7544-1FED-4CC4-9C48-9B4BC4AD1947}" type="presParOf" srcId="{D0609EF7-68E3-409E-9878-20749CE2AEDA}" destId="{A90F6B93-B44C-4308-898B-34D9F71BC0DE}" srcOrd="0" destOrd="0" presId="urn:microsoft.com/office/officeart/2018/2/layout/IconVerticalSolidList"/>
    <dgm:cxn modelId="{6EC88123-BD77-4B11-B995-80C8B4EE1DDA}" type="presParOf" srcId="{D0609EF7-68E3-409E-9878-20749CE2AEDA}" destId="{E84F90B0-903F-4A39-B1C7-47832A626CD4}" srcOrd="1" destOrd="0" presId="urn:microsoft.com/office/officeart/2018/2/layout/IconVerticalSolidList"/>
    <dgm:cxn modelId="{14DF2FE1-23D6-4ECB-8DE5-958EE1A26C4F}" type="presParOf" srcId="{D0609EF7-68E3-409E-9878-20749CE2AEDA}" destId="{5F5E6EC2-C024-4D5C-B97B-0E65D697EBD2}" srcOrd="2" destOrd="0" presId="urn:microsoft.com/office/officeart/2018/2/layout/IconVerticalSolidList"/>
    <dgm:cxn modelId="{95B2BDF9-E90A-476E-9142-49F9A5BD1177}" type="presParOf" srcId="{D0609EF7-68E3-409E-9878-20749CE2AEDA}" destId="{BAAD612E-1B51-4CDF-AE68-D1B0E7E4B739}" srcOrd="3" destOrd="0" presId="urn:microsoft.com/office/officeart/2018/2/layout/IconVerticalSolidList"/>
    <dgm:cxn modelId="{763D44FD-C491-4A3B-800B-9DFF8529E0F0}" type="presParOf" srcId="{B52B2485-7A47-40A6-A587-74EB35EFFB19}" destId="{55D69A04-45A4-4E18-AFF4-04E21DB0B246}" srcOrd="5" destOrd="0" presId="urn:microsoft.com/office/officeart/2018/2/layout/IconVerticalSolidList"/>
    <dgm:cxn modelId="{B71DD3E1-A54C-4BFF-BFF3-4472366B80FE}" type="presParOf" srcId="{B52B2485-7A47-40A6-A587-74EB35EFFB19}" destId="{26838C0B-DC52-4E49-837C-A95EC985F79D}" srcOrd="6" destOrd="0" presId="urn:microsoft.com/office/officeart/2018/2/layout/IconVerticalSolidList"/>
    <dgm:cxn modelId="{E2CBCE58-00BC-475A-9CD1-78D78A471BAF}" type="presParOf" srcId="{26838C0B-DC52-4E49-837C-A95EC985F79D}" destId="{71BBF482-3475-45DA-9E90-E2C7D1C85290}" srcOrd="0" destOrd="0" presId="urn:microsoft.com/office/officeart/2018/2/layout/IconVerticalSolidList"/>
    <dgm:cxn modelId="{FBFD7433-0456-451E-ADF6-B524C76BF5B7}" type="presParOf" srcId="{26838C0B-DC52-4E49-837C-A95EC985F79D}" destId="{88623360-29EA-4D44-B2C9-883B03CA06F7}" srcOrd="1" destOrd="0" presId="urn:microsoft.com/office/officeart/2018/2/layout/IconVerticalSolidList"/>
    <dgm:cxn modelId="{F3B8CEEA-31A9-48C0-9CB5-6C620AD549E1}" type="presParOf" srcId="{26838C0B-DC52-4E49-837C-A95EC985F79D}" destId="{FEBB82FF-89CE-4FFC-8150-C2394B832A91}" srcOrd="2" destOrd="0" presId="urn:microsoft.com/office/officeart/2018/2/layout/IconVerticalSolidList"/>
    <dgm:cxn modelId="{5843B319-AF55-477B-BFEB-C26761AA787B}" type="presParOf" srcId="{26838C0B-DC52-4E49-837C-A95EC985F79D}" destId="{F14D1B8E-DEA6-4F8E-9FF6-43FC17B3E0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E68721-C302-4B98-9257-8C56B5E0A3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581EE180-0A0C-42C6-97EA-CC7D6D790E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</a:t>
          </a:r>
          <a:r>
            <a:rPr lang="en-US" baseline="0" dirty="0"/>
            <a:t> are SG Cowen’s selection practices?</a:t>
          </a:r>
          <a:endParaRPr lang="en-US" dirty="0"/>
        </a:p>
      </dgm:t>
    </dgm:pt>
    <dgm:pt modelId="{559AFBC6-FD91-4A3F-9FE4-44A23401FBC0}" type="parTrans" cxnId="{C19299CD-BC52-4FA5-B6DA-EB15110C8745}">
      <dgm:prSet/>
      <dgm:spPr/>
      <dgm:t>
        <a:bodyPr/>
        <a:lstStyle/>
        <a:p>
          <a:endParaRPr lang="en-US"/>
        </a:p>
      </dgm:t>
    </dgm:pt>
    <dgm:pt modelId="{5B57BFE3-8A47-4150-985F-E5DDEC02161E}" type="sibTrans" cxnId="{C19299CD-BC52-4FA5-B6DA-EB15110C8745}">
      <dgm:prSet phldrT="01"/>
      <dgm:spPr/>
      <dgm:t>
        <a:bodyPr/>
        <a:lstStyle/>
        <a:p>
          <a:endParaRPr lang="en-US"/>
        </a:p>
      </dgm:t>
    </dgm:pt>
    <dgm:pt modelId="{210657C3-8652-4617-99B3-B21D5BECE3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are the selection criteria used by associates (campus interviews) and senior staff (super-</a:t>
          </a:r>
          <a:r>
            <a:rPr lang="en-US" dirty="0" err="1"/>
            <a:t>saturday</a:t>
          </a:r>
          <a:r>
            <a:rPr lang="en-US" dirty="0"/>
            <a:t>)? To what extent do you think these are being/can be assessed through an interview?</a:t>
          </a:r>
        </a:p>
      </dgm:t>
    </dgm:pt>
    <dgm:pt modelId="{843C18D2-AD7E-4998-BD20-F68D3521B869}" type="parTrans" cxnId="{B73D433D-F514-4A36-8C99-60D6DA914A07}">
      <dgm:prSet/>
      <dgm:spPr/>
      <dgm:t>
        <a:bodyPr/>
        <a:lstStyle/>
        <a:p>
          <a:endParaRPr lang="en-GB"/>
        </a:p>
      </dgm:t>
    </dgm:pt>
    <dgm:pt modelId="{85531842-5CB9-4C11-A8E1-5B1A90B23526}" type="sibTrans" cxnId="{B73D433D-F514-4A36-8C99-60D6DA914A07}">
      <dgm:prSet/>
      <dgm:spPr/>
      <dgm:t>
        <a:bodyPr/>
        <a:lstStyle/>
        <a:p>
          <a:endParaRPr lang="en-GB"/>
        </a:p>
      </dgm:t>
    </dgm:pt>
    <dgm:pt modelId="{B52B2485-7A47-40A6-A587-74EB35EFFB19}" type="pres">
      <dgm:prSet presAssocID="{14E68721-C302-4B98-9257-8C56B5E0A3EA}" presName="root" presStyleCnt="0">
        <dgm:presLayoutVars>
          <dgm:dir/>
          <dgm:resizeHandles val="exact"/>
        </dgm:presLayoutVars>
      </dgm:prSet>
      <dgm:spPr/>
    </dgm:pt>
    <dgm:pt modelId="{0425DE11-CFC8-4C65-8E75-086538FCE6E9}" type="pres">
      <dgm:prSet presAssocID="{581EE180-0A0C-42C6-97EA-CC7D6D790E4E}" presName="compNode" presStyleCnt="0"/>
      <dgm:spPr/>
    </dgm:pt>
    <dgm:pt modelId="{21AEDEC4-2572-41CE-B13C-4C87CDDC054F}" type="pres">
      <dgm:prSet presAssocID="{581EE180-0A0C-42C6-97EA-CC7D6D790E4E}" presName="bgRect" presStyleLbl="bgShp" presStyleIdx="0" presStyleCnt="2" custLinFactNeighborY="-11860"/>
      <dgm:spPr/>
    </dgm:pt>
    <dgm:pt modelId="{DD925CCE-42EB-42B7-9785-264D881DEE27}" type="pres">
      <dgm:prSet presAssocID="{581EE180-0A0C-42C6-97EA-CC7D6D790E4E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C482EF07-832F-43EF-B8BE-4B13488B3AE2}" type="pres">
      <dgm:prSet presAssocID="{581EE180-0A0C-42C6-97EA-CC7D6D790E4E}" presName="spaceRect" presStyleCnt="0"/>
      <dgm:spPr/>
    </dgm:pt>
    <dgm:pt modelId="{370A7761-65E6-442D-9E39-BD2BC5900C64}" type="pres">
      <dgm:prSet presAssocID="{581EE180-0A0C-42C6-97EA-CC7D6D790E4E}" presName="parTx" presStyleLbl="revTx" presStyleIdx="0" presStyleCnt="2" custScaleY="63830">
        <dgm:presLayoutVars>
          <dgm:chMax val="0"/>
          <dgm:chPref val="0"/>
        </dgm:presLayoutVars>
      </dgm:prSet>
      <dgm:spPr/>
    </dgm:pt>
    <dgm:pt modelId="{57A07D9A-F251-40EC-8145-0900C8DB6F6D}" type="pres">
      <dgm:prSet presAssocID="{5B57BFE3-8A47-4150-985F-E5DDEC02161E}" presName="sibTrans" presStyleCnt="0"/>
      <dgm:spPr/>
    </dgm:pt>
    <dgm:pt modelId="{9CF68F4C-1B12-4CEC-8D0F-EE482F8BE09B}" type="pres">
      <dgm:prSet presAssocID="{210657C3-8652-4617-99B3-B21D5BECE3DB}" presName="compNode" presStyleCnt="0"/>
      <dgm:spPr/>
    </dgm:pt>
    <dgm:pt modelId="{1EC41EFF-5109-4F11-828E-5DC7B23E8C09}" type="pres">
      <dgm:prSet presAssocID="{210657C3-8652-4617-99B3-B21D5BECE3DB}" presName="bgRect" presStyleLbl="bgShp" presStyleIdx="1" presStyleCnt="2"/>
      <dgm:spPr/>
    </dgm:pt>
    <dgm:pt modelId="{0B861178-93AE-43C8-8251-AEE5ACDA2D0C}" type="pres">
      <dgm:prSet presAssocID="{210657C3-8652-4617-99B3-B21D5BECE3DB}" presName="iconRect" presStyleLbl="node1" presStyleIdx="1" presStyleCnt="2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8A26AD64-7925-4D88-B3BD-591AEABC1CBE}" type="pres">
      <dgm:prSet presAssocID="{210657C3-8652-4617-99B3-B21D5BECE3DB}" presName="spaceRect" presStyleCnt="0"/>
      <dgm:spPr/>
    </dgm:pt>
    <dgm:pt modelId="{066ADEBB-6204-498C-B420-FCE000190D7B}" type="pres">
      <dgm:prSet presAssocID="{210657C3-8652-4617-99B3-B21D5BECE3D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017CA32-9036-4B7C-8278-63E869728AF5}" type="presOf" srcId="{581EE180-0A0C-42C6-97EA-CC7D6D790E4E}" destId="{370A7761-65E6-442D-9E39-BD2BC5900C64}" srcOrd="0" destOrd="0" presId="urn:microsoft.com/office/officeart/2018/2/layout/IconVerticalSolidList"/>
    <dgm:cxn modelId="{B73D433D-F514-4A36-8C99-60D6DA914A07}" srcId="{14E68721-C302-4B98-9257-8C56B5E0A3EA}" destId="{210657C3-8652-4617-99B3-B21D5BECE3DB}" srcOrd="1" destOrd="0" parTransId="{843C18D2-AD7E-4998-BD20-F68D3521B869}" sibTransId="{85531842-5CB9-4C11-A8E1-5B1A90B23526}"/>
    <dgm:cxn modelId="{407527C9-4457-49E3-9829-4C5717EBE009}" type="presOf" srcId="{210657C3-8652-4617-99B3-B21D5BECE3DB}" destId="{066ADEBB-6204-498C-B420-FCE000190D7B}" srcOrd="0" destOrd="0" presId="urn:microsoft.com/office/officeart/2018/2/layout/IconVerticalSolidList"/>
    <dgm:cxn modelId="{C19299CD-BC52-4FA5-B6DA-EB15110C8745}" srcId="{14E68721-C302-4B98-9257-8C56B5E0A3EA}" destId="{581EE180-0A0C-42C6-97EA-CC7D6D790E4E}" srcOrd="0" destOrd="0" parTransId="{559AFBC6-FD91-4A3F-9FE4-44A23401FBC0}" sibTransId="{5B57BFE3-8A47-4150-985F-E5DDEC02161E}"/>
    <dgm:cxn modelId="{1E41FFFF-C40A-48C9-B900-22ADDCF2FBC0}" type="presOf" srcId="{14E68721-C302-4B98-9257-8C56B5E0A3EA}" destId="{B52B2485-7A47-40A6-A587-74EB35EFFB19}" srcOrd="0" destOrd="0" presId="urn:microsoft.com/office/officeart/2018/2/layout/IconVerticalSolidList"/>
    <dgm:cxn modelId="{2AC20814-1337-4716-81A0-A55ABB75E61B}" type="presParOf" srcId="{B52B2485-7A47-40A6-A587-74EB35EFFB19}" destId="{0425DE11-CFC8-4C65-8E75-086538FCE6E9}" srcOrd="0" destOrd="0" presId="urn:microsoft.com/office/officeart/2018/2/layout/IconVerticalSolidList"/>
    <dgm:cxn modelId="{57B3B4CC-6338-4FDB-8CAB-175688AAED87}" type="presParOf" srcId="{0425DE11-CFC8-4C65-8E75-086538FCE6E9}" destId="{21AEDEC4-2572-41CE-B13C-4C87CDDC054F}" srcOrd="0" destOrd="0" presId="urn:microsoft.com/office/officeart/2018/2/layout/IconVerticalSolidList"/>
    <dgm:cxn modelId="{78C662DA-7D49-468F-A766-AC32F4603102}" type="presParOf" srcId="{0425DE11-CFC8-4C65-8E75-086538FCE6E9}" destId="{DD925CCE-42EB-42B7-9785-264D881DEE27}" srcOrd="1" destOrd="0" presId="urn:microsoft.com/office/officeart/2018/2/layout/IconVerticalSolidList"/>
    <dgm:cxn modelId="{32441C39-F33C-4074-B46A-16E27C83907C}" type="presParOf" srcId="{0425DE11-CFC8-4C65-8E75-086538FCE6E9}" destId="{C482EF07-832F-43EF-B8BE-4B13488B3AE2}" srcOrd="2" destOrd="0" presId="urn:microsoft.com/office/officeart/2018/2/layout/IconVerticalSolidList"/>
    <dgm:cxn modelId="{63D7C950-A589-4849-9600-DCB9F43CF6EB}" type="presParOf" srcId="{0425DE11-CFC8-4C65-8E75-086538FCE6E9}" destId="{370A7761-65E6-442D-9E39-BD2BC5900C64}" srcOrd="3" destOrd="0" presId="urn:microsoft.com/office/officeart/2018/2/layout/IconVerticalSolidList"/>
    <dgm:cxn modelId="{E8FF8FB6-88BC-4D76-8752-DEABB56B0FFB}" type="presParOf" srcId="{B52B2485-7A47-40A6-A587-74EB35EFFB19}" destId="{57A07D9A-F251-40EC-8145-0900C8DB6F6D}" srcOrd="1" destOrd="0" presId="urn:microsoft.com/office/officeart/2018/2/layout/IconVerticalSolidList"/>
    <dgm:cxn modelId="{2DBF1543-210A-432D-866C-4258E23C8922}" type="presParOf" srcId="{B52B2485-7A47-40A6-A587-74EB35EFFB19}" destId="{9CF68F4C-1B12-4CEC-8D0F-EE482F8BE09B}" srcOrd="2" destOrd="0" presId="urn:microsoft.com/office/officeart/2018/2/layout/IconVerticalSolidList"/>
    <dgm:cxn modelId="{A45B69A3-13CB-4C46-A3BB-7B017D56CAD1}" type="presParOf" srcId="{9CF68F4C-1B12-4CEC-8D0F-EE482F8BE09B}" destId="{1EC41EFF-5109-4F11-828E-5DC7B23E8C09}" srcOrd="0" destOrd="0" presId="urn:microsoft.com/office/officeart/2018/2/layout/IconVerticalSolidList"/>
    <dgm:cxn modelId="{AAD7BB26-E7D9-4FA6-BB1F-2011224234BF}" type="presParOf" srcId="{9CF68F4C-1B12-4CEC-8D0F-EE482F8BE09B}" destId="{0B861178-93AE-43C8-8251-AEE5ACDA2D0C}" srcOrd="1" destOrd="0" presId="urn:microsoft.com/office/officeart/2018/2/layout/IconVerticalSolidList"/>
    <dgm:cxn modelId="{23683FCA-5622-45A2-849D-9EDAF1E5C7A3}" type="presParOf" srcId="{9CF68F4C-1B12-4CEC-8D0F-EE482F8BE09B}" destId="{8A26AD64-7925-4D88-B3BD-591AEABC1CBE}" srcOrd="2" destOrd="0" presId="urn:microsoft.com/office/officeart/2018/2/layout/IconVerticalSolidList"/>
    <dgm:cxn modelId="{492F82A1-07D7-4125-A16C-915016480618}" type="presParOf" srcId="{9CF68F4C-1B12-4CEC-8D0F-EE482F8BE09B}" destId="{066ADEBB-6204-498C-B420-FCE000190D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E68721-C302-4B98-9257-8C56B5E0A3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581EE180-0A0C-42C6-97EA-CC7D6D790E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</a:t>
          </a:r>
          <a:r>
            <a:rPr lang="en-US" baseline="0" dirty="0"/>
            <a:t> is the role of HR in recruitment and selection?</a:t>
          </a:r>
          <a:endParaRPr lang="en-US" dirty="0"/>
        </a:p>
      </dgm:t>
    </dgm:pt>
    <dgm:pt modelId="{559AFBC6-FD91-4A3F-9FE4-44A23401FBC0}" type="parTrans" cxnId="{C19299CD-BC52-4FA5-B6DA-EB15110C8745}">
      <dgm:prSet/>
      <dgm:spPr/>
      <dgm:t>
        <a:bodyPr/>
        <a:lstStyle/>
        <a:p>
          <a:endParaRPr lang="en-US"/>
        </a:p>
      </dgm:t>
    </dgm:pt>
    <dgm:pt modelId="{5B57BFE3-8A47-4150-985F-E5DDEC02161E}" type="sibTrans" cxnId="{C19299CD-BC52-4FA5-B6DA-EB15110C8745}">
      <dgm:prSet phldrT="01"/>
      <dgm:spPr/>
      <dgm:t>
        <a:bodyPr/>
        <a:lstStyle/>
        <a:p>
          <a:endParaRPr lang="en-US"/>
        </a:p>
      </dgm:t>
    </dgm:pt>
    <dgm:pt modelId="{B52B2485-7A47-40A6-A587-74EB35EFFB19}" type="pres">
      <dgm:prSet presAssocID="{14E68721-C302-4B98-9257-8C56B5E0A3EA}" presName="root" presStyleCnt="0">
        <dgm:presLayoutVars>
          <dgm:dir/>
          <dgm:resizeHandles val="exact"/>
        </dgm:presLayoutVars>
      </dgm:prSet>
      <dgm:spPr/>
    </dgm:pt>
    <dgm:pt modelId="{0425DE11-CFC8-4C65-8E75-086538FCE6E9}" type="pres">
      <dgm:prSet presAssocID="{581EE180-0A0C-42C6-97EA-CC7D6D790E4E}" presName="compNode" presStyleCnt="0"/>
      <dgm:spPr/>
    </dgm:pt>
    <dgm:pt modelId="{21AEDEC4-2572-41CE-B13C-4C87CDDC054F}" type="pres">
      <dgm:prSet presAssocID="{581EE180-0A0C-42C6-97EA-CC7D6D790E4E}" presName="bgRect" presStyleLbl="bgShp" presStyleIdx="0" presStyleCnt="1" custLinFactNeighborY="-11860"/>
      <dgm:spPr/>
    </dgm:pt>
    <dgm:pt modelId="{DD925CCE-42EB-42B7-9785-264D881DEE27}" type="pres">
      <dgm:prSet presAssocID="{581EE180-0A0C-42C6-97EA-CC7D6D790E4E}" presName="iconRect" presStyleLbl="nod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C482EF07-832F-43EF-B8BE-4B13488B3AE2}" type="pres">
      <dgm:prSet presAssocID="{581EE180-0A0C-42C6-97EA-CC7D6D790E4E}" presName="spaceRect" presStyleCnt="0"/>
      <dgm:spPr/>
    </dgm:pt>
    <dgm:pt modelId="{370A7761-65E6-442D-9E39-BD2BC5900C64}" type="pres">
      <dgm:prSet presAssocID="{581EE180-0A0C-42C6-97EA-CC7D6D790E4E}" presName="parTx" presStyleLbl="revTx" presStyleIdx="0" presStyleCnt="1" custScaleY="63830">
        <dgm:presLayoutVars>
          <dgm:chMax val="0"/>
          <dgm:chPref val="0"/>
        </dgm:presLayoutVars>
      </dgm:prSet>
      <dgm:spPr/>
    </dgm:pt>
  </dgm:ptLst>
  <dgm:cxnLst>
    <dgm:cxn modelId="{8017CA32-9036-4B7C-8278-63E869728AF5}" type="presOf" srcId="{581EE180-0A0C-42C6-97EA-CC7D6D790E4E}" destId="{370A7761-65E6-442D-9E39-BD2BC5900C64}" srcOrd="0" destOrd="0" presId="urn:microsoft.com/office/officeart/2018/2/layout/IconVerticalSolidList"/>
    <dgm:cxn modelId="{C19299CD-BC52-4FA5-B6DA-EB15110C8745}" srcId="{14E68721-C302-4B98-9257-8C56B5E0A3EA}" destId="{581EE180-0A0C-42C6-97EA-CC7D6D790E4E}" srcOrd="0" destOrd="0" parTransId="{559AFBC6-FD91-4A3F-9FE4-44A23401FBC0}" sibTransId="{5B57BFE3-8A47-4150-985F-E5DDEC02161E}"/>
    <dgm:cxn modelId="{1E41FFFF-C40A-48C9-B900-22ADDCF2FBC0}" type="presOf" srcId="{14E68721-C302-4B98-9257-8C56B5E0A3EA}" destId="{B52B2485-7A47-40A6-A587-74EB35EFFB19}" srcOrd="0" destOrd="0" presId="urn:microsoft.com/office/officeart/2018/2/layout/IconVerticalSolidList"/>
    <dgm:cxn modelId="{2AC20814-1337-4716-81A0-A55ABB75E61B}" type="presParOf" srcId="{B52B2485-7A47-40A6-A587-74EB35EFFB19}" destId="{0425DE11-CFC8-4C65-8E75-086538FCE6E9}" srcOrd="0" destOrd="0" presId="urn:microsoft.com/office/officeart/2018/2/layout/IconVerticalSolidList"/>
    <dgm:cxn modelId="{57B3B4CC-6338-4FDB-8CAB-175688AAED87}" type="presParOf" srcId="{0425DE11-CFC8-4C65-8E75-086538FCE6E9}" destId="{21AEDEC4-2572-41CE-B13C-4C87CDDC054F}" srcOrd="0" destOrd="0" presId="urn:microsoft.com/office/officeart/2018/2/layout/IconVerticalSolidList"/>
    <dgm:cxn modelId="{78C662DA-7D49-468F-A766-AC32F4603102}" type="presParOf" srcId="{0425DE11-CFC8-4C65-8E75-086538FCE6E9}" destId="{DD925CCE-42EB-42B7-9785-264D881DEE27}" srcOrd="1" destOrd="0" presId="urn:microsoft.com/office/officeart/2018/2/layout/IconVerticalSolidList"/>
    <dgm:cxn modelId="{32441C39-F33C-4074-B46A-16E27C83907C}" type="presParOf" srcId="{0425DE11-CFC8-4C65-8E75-086538FCE6E9}" destId="{C482EF07-832F-43EF-B8BE-4B13488B3AE2}" srcOrd="2" destOrd="0" presId="urn:microsoft.com/office/officeart/2018/2/layout/IconVerticalSolidList"/>
    <dgm:cxn modelId="{63D7C950-A589-4849-9600-DCB9F43CF6EB}" type="presParOf" srcId="{0425DE11-CFC8-4C65-8E75-086538FCE6E9}" destId="{370A7761-65E6-442D-9E39-BD2BC5900C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EDEC4-2572-41CE-B13C-4C87CDDC054F}">
      <dsp:nvSpPr>
        <dsp:cNvPr id="0" name=""/>
        <dsp:cNvSpPr/>
      </dsp:nvSpPr>
      <dsp:spPr>
        <a:xfrm>
          <a:off x="0" y="0"/>
          <a:ext cx="7886700" cy="11511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25CCE-42EB-42B7-9785-264D881DEE27}">
      <dsp:nvSpPr>
        <dsp:cNvPr id="0" name=""/>
        <dsp:cNvSpPr/>
      </dsp:nvSpPr>
      <dsp:spPr>
        <a:xfrm>
          <a:off x="348229" y="261284"/>
          <a:ext cx="633144" cy="63314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A7761-65E6-442D-9E39-BD2BC5900C64}">
      <dsp:nvSpPr>
        <dsp:cNvPr id="0" name=""/>
        <dsp:cNvSpPr/>
      </dsp:nvSpPr>
      <dsp:spPr>
        <a:xfrm>
          <a:off x="1329603" y="210460"/>
          <a:ext cx="6557096" cy="734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832" tIns="121832" rIns="121832" bIns="12183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</a:t>
          </a:r>
          <a:r>
            <a:rPr lang="en-US" sz="2200" kern="1200" baseline="0" dirty="0"/>
            <a:t> are SG Cowen’s Recruitment sources?</a:t>
          </a:r>
          <a:endParaRPr lang="en-US" sz="2200" kern="1200" dirty="0"/>
        </a:p>
      </dsp:txBody>
      <dsp:txXfrm>
        <a:off x="1329603" y="210460"/>
        <a:ext cx="6557096" cy="734792"/>
      </dsp:txXfrm>
    </dsp:sp>
    <dsp:sp modelId="{1EC41EFF-5109-4F11-828E-5DC7B23E8C09}">
      <dsp:nvSpPr>
        <dsp:cNvPr id="0" name=""/>
        <dsp:cNvSpPr/>
      </dsp:nvSpPr>
      <dsp:spPr>
        <a:xfrm>
          <a:off x="0" y="1441235"/>
          <a:ext cx="7886700" cy="1151171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61178-93AE-43C8-8251-AEE5ACDA2D0C}">
      <dsp:nvSpPr>
        <dsp:cNvPr id="0" name=""/>
        <dsp:cNvSpPr/>
      </dsp:nvSpPr>
      <dsp:spPr>
        <a:xfrm>
          <a:off x="348229" y="1700249"/>
          <a:ext cx="633144" cy="633144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ADEBB-6204-498C-B420-FCE000190D7B}">
      <dsp:nvSpPr>
        <dsp:cNvPr id="0" name=""/>
        <dsp:cNvSpPr/>
      </dsp:nvSpPr>
      <dsp:spPr>
        <a:xfrm>
          <a:off x="1329603" y="1441235"/>
          <a:ext cx="6557096" cy="115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832" tIns="121832" rIns="121832" bIns="12183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are the relative advantages and disadvantages of each?</a:t>
          </a:r>
        </a:p>
      </dsp:txBody>
      <dsp:txXfrm>
        <a:off x="1329603" y="1441235"/>
        <a:ext cx="6557096" cy="1151171"/>
      </dsp:txXfrm>
    </dsp:sp>
    <dsp:sp modelId="{A90F6B93-B44C-4308-898B-34D9F71BC0DE}">
      <dsp:nvSpPr>
        <dsp:cNvPr id="0" name=""/>
        <dsp:cNvSpPr/>
      </dsp:nvSpPr>
      <dsp:spPr>
        <a:xfrm>
          <a:off x="0" y="2880200"/>
          <a:ext cx="7886700" cy="1151171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F90B0-903F-4A39-B1C7-47832A626CD4}">
      <dsp:nvSpPr>
        <dsp:cNvPr id="0" name=""/>
        <dsp:cNvSpPr/>
      </dsp:nvSpPr>
      <dsp:spPr>
        <a:xfrm>
          <a:off x="348229" y="3139214"/>
          <a:ext cx="633144" cy="633144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D612E-1B51-4CDF-AE68-D1B0E7E4B739}">
      <dsp:nvSpPr>
        <dsp:cNvPr id="0" name=""/>
        <dsp:cNvSpPr/>
      </dsp:nvSpPr>
      <dsp:spPr>
        <a:xfrm>
          <a:off x="1329603" y="2880200"/>
          <a:ext cx="6557096" cy="115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832" tIns="121832" rIns="121832" bIns="1218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do you think about Rae’s “Core School” strategy? And why focus on business schools?</a:t>
          </a:r>
        </a:p>
      </dsp:txBody>
      <dsp:txXfrm>
        <a:off x="1329603" y="2880200"/>
        <a:ext cx="6557096" cy="1151171"/>
      </dsp:txXfrm>
    </dsp:sp>
    <dsp:sp modelId="{71BBF482-3475-45DA-9E90-E2C7D1C85290}">
      <dsp:nvSpPr>
        <dsp:cNvPr id="0" name=""/>
        <dsp:cNvSpPr/>
      </dsp:nvSpPr>
      <dsp:spPr>
        <a:xfrm>
          <a:off x="0" y="4319165"/>
          <a:ext cx="7886700" cy="115117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23360-29EA-4D44-B2C9-883B03CA06F7}">
      <dsp:nvSpPr>
        <dsp:cNvPr id="0" name=""/>
        <dsp:cNvSpPr/>
      </dsp:nvSpPr>
      <dsp:spPr>
        <a:xfrm>
          <a:off x="348229" y="4578178"/>
          <a:ext cx="633144" cy="633144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D1B8E-DEA6-4F8E-9FF6-43FC17B3E0A8}">
      <dsp:nvSpPr>
        <dsp:cNvPr id="0" name=""/>
        <dsp:cNvSpPr/>
      </dsp:nvSpPr>
      <dsp:spPr>
        <a:xfrm>
          <a:off x="1329603" y="4319165"/>
          <a:ext cx="6557096" cy="115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832" tIns="121832" rIns="121832" bIns="12183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Ray instructed senior bankers to make a short presentation about the advantages of working at SG Cowen. To what extent is this a realistic job preview?</a:t>
          </a:r>
        </a:p>
      </dsp:txBody>
      <dsp:txXfrm>
        <a:off x="1329603" y="4319165"/>
        <a:ext cx="6557096" cy="1151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EDEC4-2572-41CE-B13C-4C87CDDC054F}">
      <dsp:nvSpPr>
        <dsp:cNvPr id="0" name=""/>
        <dsp:cNvSpPr/>
      </dsp:nvSpPr>
      <dsp:spPr>
        <a:xfrm>
          <a:off x="0" y="552271"/>
          <a:ext cx="78867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25CCE-42EB-42B7-9785-264D881DEE27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A7761-65E6-442D-9E39-BD2BC5900C64}">
      <dsp:nvSpPr>
        <dsp:cNvPr id="0" name=""/>
        <dsp:cNvSpPr/>
      </dsp:nvSpPr>
      <dsp:spPr>
        <a:xfrm>
          <a:off x="1507738" y="943174"/>
          <a:ext cx="6378961" cy="83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</a:t>
          </a:r>
          <a:r>
            <a:rPr lang="en-US" sz="1800" kern="1200" baseline="0" dirty="0"/>
            <a:t> are SG Cowen’s selection practices?</a:t>
          </a:r>
          <a:endParaRPr lang="en-US" sz="1800" kern="1200" dirty="0"/>
        </a:p>
      </dsp:txBody>
      <dsp:txXfrm>
        <a:off x="1507738" y="943174"/>
        <a:ext cx="6378961" cy="833237"/>
      </dsp:txXfrm>
    </dsp:sp>
    <dsp:sp modelId="{1EC41EFF-5109-4F11-828E-5DC7B23E8C09}">
      <dsp:nvSpPr>
        <dsp:cNvPr id="0" name=""/>
        <dsp:cNvSpPr/>
      </dsp:nvSpPr>
      <dsp:spPr>
        <a:xfrm>
          <a:off x="0" y="2338844"/>
          <a:ext cx="7886700" cy="130540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61178-93AE-43C8-8251-AEE5ACDA2D0C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ADEBB-6204-498C-B420-FCE000190D7B}">
      <dsp:nvSpPr>
        <dsp:cNvPr id="0" name=""/>
        <dsp:cNvSpPr/>
      </dsp:nvSpPr>
      <dsp:spPr>
        <a:xfrm>
          <a:off x="1507738" y="2338844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are the selection criteria used by associates (campus interviews) and senior staff (super-</a:t>
          </a:r>
          <a:r>
            <a:rPr lang="en-US" sz="1800" kern="1200" dirty="0" err="1"/>
            <a:t>saturday</a:t>
          </a:r>
          <a:r>
            <a:rPr lang="en-US" sz="1800" kern="1200" dirty="0"/>
            <a:t>)? To what extent do you think these are being/can be assessed through an interview?</a:t>
          </a:r>
        </a:p>
      </dsp:txBody>
      <dsp:txXfrm>
        <a:off x="1507738" y="2338844"/>
        <a:ext cx="63789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EDEC4-2572-41CE-B13C-4C87CDDC054F}">
      <dsp:nvSpPr>
        <dsp:cNvPr id="0" name=""/>
        <dsp:cNvSpPr/>
      </dsp:nvSpPr>
      <dsp:spPr>
        <a:xfrm>
          <a:off x="0" y="1368147"/>
          <a:ext cx="78867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25CCE-42EB-42B7-9785-264D881DEE27}">
      <dsp:nvSpPr>
        <dsp:cNvPr id="0" name=""/>
        <dsp:cNvSpPr/>
      </dsp:nvSpPr>
      <dsp:spPr>
        <a:xfrm>
          <a:off x="394883" y="1816683"/>
          <a:ext cx="717970" cy="71797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A7761-65E6-442D-9E39-BD2BC5900C64}">
      <dsp:nvSpPr>
        <dsp:cNvPr id="0" name=""/>
        <dsp:cNvSpPr/>
      </dsp:nvSpPr>
      <dsp:spPr>
        <a:xfrm>
          <a:off x="1507738" y="1759050"/>
          <a:ext cx="6378961" cy="83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</a:t>
          </a:r>
          <a:r>
            <a:rPr lang="en-US" sz="2200" kern="1200" baseline="0" dirty="0"/>
            <a:t> is the role of HR in recruitment and selection?</a:t>
          </a:r>
          <a:endParaRPr lang="en-US" sz="2200" kern="1200" dirty="0"/>
        </a:p>
      </dsp:txBody>
      <dsp:txXfrm>
        <a:off x="1507738" y="1759050"/>
        <a:ext cx="6378961" cy="833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556D8-E7F0-4F36-AAED-D543B45DE778}" type="datetimeFigureOut">
              <a:rPr lang="en-GB" smtClean="0"/>
              <a:t>07/09/2020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C8D53-B549-4C1C-A8B0-EA1B55192B1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96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9CD0-03D5-46A3-9D4A-2C62D5F5A7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2C-3E76-4B76-AADC-F776FBF3AB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9CD0-03D5-46A3-9D4A-2C62D5F5A7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2C-3E76-4B76-AADC-F776FBF3AB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6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9CD0-03D5-46A3-9D4A-2C62D5F5A7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2C-3E76-4B76-AADC-F776FBF3AB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1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9CD0-03D5-46A3-9D4A-2C62D5F5A7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2C-3E76-4B76-AADC-F776FBF3AB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5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9CD0-03D5-46A3-9D4A-2C62D5F5A7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2C-3E76-4B76-AADC-F776FBF3AB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1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9CD0-03D5-46A3-9D4A-2C62D5F5A7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2C-3E76-4B76-AADC-F776FBF3AB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4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9CD0-03D5-46A3-9D4A-2C62D5F5A7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2C-3E76-4B76-AADC-F776FBF3AB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4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9CD0-03D5-46A3-9D4A-2C62D5F5A7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2C-3E76-4B76-AADC-F776FBF3AB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9CD0-03D5-46A3-9D4A-2C62D5F5A7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2C-3E76-4B76-AADC-F776FBF3AB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7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9CD0-03D5-46A3-9D4A-2C62D5F5A7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2C-3E76-4B76-AADC-F776FBF3AB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8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9CD0-03D5-46A3-9D4A-2C62D5F5A7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ABF2C-3E76-4B76-AADC-F776FBF3AB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9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29CD0-03D5-46A3-9D4A-2C62D5F5A7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ABF2C-3E76-4B76-AADC-F776FBF3ABA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6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HRM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1800" dirty="0">
                <a:solidFill>
                  <a:srgbClr val="FFFFFF"/>
                </a:solidFill>
              </a:rPr>
              <a:t>Tutorial 3</a:t>
            </a:r>
          </a:p>
          <a:p>
            <a:pPr>
              <a:lnSpc>
                <a:spcPct val="90000"/>
              </a:lnSpc>
            </a:pPr>
            <a:r>
              <a:rPr lang="pt-PT" sz="1800" dirty="0">
                <a:solidFill>
                  <a:srgbClr val="FFFFFF"/>
                </a:solidFill>
              </a:rPr>
              <a:t>SG </a:t>
            </a:r>
            <a:r>
              <a:rPr lang="pt-PT" sz="1800" dirty="0" err="1">
                <a:solidFill>
                  <a:srgbClr val="FFFFFF"/>
                </a:solidFill>
              </a:rPr>
              <a:t>Cowen</a:t>
            </a:r>
            <a:r>
              <a:rPr lang="pt-PT" sz="1800" dirty="0">
                <a:solidFill>
                  <a:srgbClr val="FFFFFF"/>
                </a:solidFill>
              </a:rPr>
              <a:t> – New </a:t>
            </a:r>
            <a:r>
              <a:rPr lang="pt-PT" sz="1800" dirty="0" err="1">
                <a:solidFill>
                  <a:srgbClr val="FFFFFF"/>
                </a:solidFill>
              </a:rPr>
              <a:t>recruits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Picture 2" descr="kings_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4452"/>
            <a:ext cx="936625" cy="8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94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D4DC7-A6D8-43CC-A315-C8EE527B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Building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Lectures</a:t>
            </a:r>
            <a:r>
              <a:rPr lang="pt-PT" dirty="0"/>
              <a:t> 3 </a:t>
            </a:r>
            <a:r>
              <a:rPr lang="pt-PT" dirty="0" err="1"/>
              <a:t>and</a:t>
            </a:r>
            <a:r>
              <a:rPr lang="pt-PT" dirty="0"/>
              <a:t> 4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DD69F1-4E8A-4F4B-A904-6C504666B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PT" b="1" i="1" dirty="0" err="1"/>
              <a:t>Lecture</a:t>
            </a:r>
            <a:r>
              <a:rPr lang="pt-PT" b="1" i="1" dirty="0"/>
              <a:t> 3 </a:t>
            </a:r>
            <a:r>
              <a:rPr lang="pt-PT" b="1" i="1" dirty="0" err="1"/>
              <a:t>focused</a:t>
            </a:r>
            <a:r>
              <a:rPr lang="pt-PT" b="1" i="1" dirty="0"/>
              <a:t> </a:t>
            </a:r>
            <a:r>
              <a:rPr lang="pt-PT" b="1" i="1" dirty="0" err="1"/>
              <a:t>on</a:t>
            </a:r>
            <a:r>
              <a:rPr lang="pt-PT" b="1" i="1" dirty="0"/>
              <a:t> </a:t>
            </a:r>
            <a:r>
              <a:rPr lang="pt-PT" b="1" i="1" dirty="0" err="1"/>
              <a:t>attracting</a:t>
            </a:r>
            <a:r>
              <a:rPr lang="pt-PT" b="1" i="1" dirty="0"/>
              <a:t> </a:t>
            </a:r>
            <a:r>
              <a:rPr lang="pt-PT" b="1" i="1" dirty="0" err="1"/>
              <a:t>talent</a:t>
            </a:r>
            <a:r>
              <a:rPr lang="pt-PT" b="1" i="1" dirty="0"/>
              <a:t> to the </a:t>
            </a:r>
            <a:r>
              <a:rPr lang="pt-PT" b="1" i="1" dirty="0" err="1"/>
              <a:t>organization</a:t>
            </a:r>
            <a:endParaRPr lang="pt-PT" b="1" i="1" dirty="0"/>
          </a:p>
          <a:p>
            <a:pPr lvl="1"/>
            <a:r>
              <a:rPr lang="pt-PT" altLang="en-US" dirty="0" err="1">
                <a:cs typeface="Arial" panose="020B0604020202020204" pitchFamily="34" charset="0"/>
              </a:rPr>
              <a:t>How</a:t>
            </a:r>
            <a:r>
              <a:rPr lang="pt-PT" altLang="en-US" dirty="0">
                <a:cs typeface="Arial" panose="020B0604020202020204" pitchFamily="34" charset="0"/>
              </a:rPr>
              <a:t> can </a:t>
            </a:r>
            <a:r>
              <a:rPr lang="pt-PT" altLang="en-US" dirty="0" err="1">
                <a:cs typeface="Arial" panose="020B0604020202020204" pitchFamily="34" charset="0"/>
              </a:rPr>
              <a:t>organizations</a:t>
            </a:r>
            <a:r>
              <a:rPr lang="pt-PT" altLang="en-US" dirty="0">
                <a:cs typeface="Arial" panose="020B0604020202020204" pitchFamily="34" charset="0"/>
              </a:rPr>
              <a:t> </a:t>
            </a:r>
            <a:r>
              <a:rPr lang="pt-PT" altLang="en-US" dirty="0" err="1">
                <a:cs typeface="Arial" panose="020B0604020202020204" pitchFamily="34" charset="0"/>
              </a:rPr>
              <a:t>communicate</a:t>
            </a:r>
            <a:r>
              <a:rPr lang="pt-PT" altLang="en-US" dirty="0">
                <a:cs typeface="Arial" panose="020B0604020202020204" pitchFamily="34" charset="0"/>
              </a:rPr>
              <a:t> </a:t>
            </a:r>
            <a:r>
              <a:rPr lang="pt-PT" altLang="en-US" dirty="0" err="1">
                <a:cs typeface="Arial" panose="020B0604020202020204" pitchFamily="34" charset="0"/>
              </a:rPr>
              <a:t>who</a:t>
            </a:r>
            <a:r>
              <a:rPr lang="pt-PT" altLang="en-US" dirty="0">
                <a:cs typeface="Arial" panose="020B0604020202020204" pitchFamily="34" charset="0"/>
              </a:rPr>
              <a:t> </a:t>
            </a:r>
            <a:r>
              <a:rPr lang="pt-PT" altLang="en-US" dirty="0" err="1">
                <a:cs typeface="Arial" panose="020B0604020202020204" pitchFamily="34" charset="0"/>
              </a:rPr>
              <a:t>they</a:t>
            </a:r>
            <a:r>
              <a:rPr lang="pt-PT" altLang="en-US" dirty="0">
                <a:cs typeface="Arial" panose="020B0604020202020204" pitchFamily="34" charset="0"/>
              </a:rPr>
              <a:t> are </a:t>
            </a:r>
            <a:r>
              <a:rPr lang="pt-PT" altLang="en-US" dirty="0" err="1">
                <a:cs typeface="Arial" panose="020B0604020202020204" pitchFamily="34" charset="0"/>
              </a:rPr>
              <a:t>and</a:t>
            </a:r>
            <a:r>
              <a:rPr lang="pt-PT" altLang="en-US" dirty="0">
                <a:cs typeface="Arial" panose="020B0604020202020204" pitchFamily="34" charset="0"/>
              </a:rPr>
              <a:t> </a:t>
            </a:r>
            <a:r>
              <a:rPr lang="pt-PT" altLang="en-US" dirty="0" err="1">
                <a:cs typeface="Arial" panose="020B0604020202020204" pitchFamily="34" charset="0"/>
              </a:rPr>
              <a:t>what</a:t>
            </a:r>
            <a:r>
              <a:rPr lang="pt-PT" altLang="en-US" dirty="0">
                <a:cs typeface="Arial" panose="020B0604020202020204" pitchFamily="34" charset="0"/>
              </a:rPr>
              <a:t> </a:t>
            </a:r>
            <a:r>
              <a:rPr lang="pt-PT" altLang="en-US" dirty="0" err="1">
                <a:cs typeface="Arial" panose="020B0604020202020204" pitchFamily="34" charset="0"/>
              </a:rPr>
              <a:t>they</a:t>
            </a:r>
            <a:r>
              <a:rPr lang="pt-PT" altLang="en-US" dirty="0">
                <a:cs typeface="Arial" panose="020B0604020202020204" pitchFamily="34" charset="0"/>
              </a:rPr>
              <a:t> have to </a:t>
            </a:r>
            <a:r>
              <a:rPr lang="pt-PT" altLang="en-US" dirty="0" err="1">
                <a:cs typeface="Arial" panose="020B0604020202020204" pitchFamily="34" charset="0"/>
              </a:rPr>
              <a:t>offer</a:t>
            </a:r>
            <a:r>
              <a:rPr lang="pt-PT" altLang="en-US" dirty="0">
                <a:cs typeface="Arial" panose="020B0604020202020204" pitchFamily="34" charset="0"/>
              </a:rPr>
              <a:t>?</a:t>
            </a:r>
          </a:p>
          <a:p>
            <a:pPr lvl="1"/>
            <a:r>
              <a:rPr lang="pt-PT" dirty="0"/>
              <a:t>Employee 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/>
              <a:t>proposition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employer</a:t>
            </a:r>
            <a:r>
              <a:rPr lang="pt-PT" dirty="0"/>
              <a:t> </a:t>
            </a:r>
            <a:r>
              <a:rPr lang="pt-PT" dirty="0" err="1"/>
              <a:t>brand</a:t>
            </a:r>
            <a:endParaRPr lang="pt-PT" dirty="0"/>
          </a:p>
          <a:p>
            <a:pPr lvl="1"/>
            <a:r>
              <a:rPr lang="en-GB" altLang="en-US" dirty="0">
                <a:latin typeface="Calibri" panose="020F0502020204030204" pitchFamily="34" charset="0"/>
              </a:rPr>
              <a:t>Should we fill a vacancy internally or search for candidates in the external market?</a:t>
            </a:r>
          </a:p>
          <a:p>
            <a:pPr lvl="1"/>
            <a:r>
              <a:rPr lang="en-GB" altLang="en-US" dirty="0">
                <a:latin typeface="Calibri" panose="020F0502020204030204" pitchFamily="34" charset="0"/>
              </a:rPr>
              <a:t>Where to look for applicants?</a:t>
            </a:r>
          </a:p>
          <a:p>
            <a:endParaRPr lang="pt-PT" dirty="0"/>
          </a:p>
          <a:p>
            <a:r>
              <a:rPr lang="pt-PT" b="1" i="1" dirty="0" err="1"/>
              <a:t>Lecture</a:t>
            </a:r>
            <a:r>
              <a:rPr lang="pt-PT" b="1" i="1" dirty="0"/>
              <a:t> 4 </a:t>
            </a:r>
            <a:r>
              <a:rPr lang="pt-PT" b="1" i="1" dirty="0" err="1"/>
              <a:t>focused</a:t>
            </a:r>
            <a:r>
              <a:rPr lang="pt-PT" b="1" i="1" dirty="0"/>
              <a:t> </a:t>
            </a:r>
            <a:r>
              <a:rPr lang="pt-PT" b="1" i="1" dirty="0" err="1"/>
              <a:t>on</a:t>
            </a:r>
            <a:r>
              <a:rPr lang="pt-PT" b="1" i="1" dirty="0"/>
              <a:t> </a:t>
            </a:r>
            <a:r>
              <a:rPr lang="pt-PT" b="1" i="1" dirty="0" err="1"/>
              <a:t>selecting</a:t>
            </a:r>
            <a:r>
              <a:rPr lang="pt-PT" b="1" i="1" dirty="0"/>
              <a:t> </a:t>
            </a:r>
            <a:r>
              <a:rPr lang="pt-PT" b="1" i="1" dirty="0" err="1"/>
              <a:t>talent</a:t>
            </a:r>
            <a:endParaRPr lang="pt-PT" b="1" i="1" dirty="0"/>
          </a:p>
          <a:p>
            <a:pPr lvl="1"/>
            <a:r>
              <a:rPr lang="pt-PT" dirty="0" err="1"/>
              <a:t>Defining</a:t>
            </a:r>
            <a:r>
              <a:rPr lang="pt-PT" dirty="0"/>
              <a:t> the </a:t>
            </a:r>
            <a:r>
              <a:rPr lang="pt-PT" dirty="0" err="1"/>
              <a:t>selection</a:t>
            </a:r>
            <a:r>
              <a:rPr lang="pt-PT" dirty="0"/>
              <a:t> </a:t>
            </a:r>
            <a:r>
              <a:rPr lang="pt-PT" dirty="0" err="1"/>
              <a:t>process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appropriate</a:t>
            </a:r>
            <a:r>
              <a:rPr lang="pt-PT" dirty="0"/>
              <a:t> </a:t>
            </a:r>
            <a:r>
              <a:rPr lang="pt-PT" dirty="0" err="1"/>
              <a:t>selection</a:t>
            </a:r>
            <a:r>
              <a:rPr lang="pt-PT" dirty="0"/>
              <a:t> </a:t>
            </a:r>
            <a:r>
              <a:rPr lang="pt-PT" dirty="0" err="1"/>
              <a:t>techniques</a:t>
            </a:r>
            <a:endParaRPr lang="pt-PT" dirty="0"/>
          </a:p>
          <a:p>
            <a:pPr lvl="1"/>
            <a:r>
              <a:rPr lang="pt-PT" dirty="0"/>
              <a:t>The </a:t>
            </a:r>
            <a:r>
              <a:rPr lang="pt-PT" dirty="0" err="1"/>
              <a:t>selection</a:t>
            </a:r>
            <a:r>
              <a:rPr lang="pt-PT" dirty="0"/>
              <a:t> </a:t>
            </a:r>
            <a:r>
              <a:rPr lang="pt-PT" dirty="0" err="1"/>
              <a:t>interview</a:t>
            </a:r>
            <a:r>
              <a:rPr lang="pt-PT" dirty="0"/>
              <a:t> (</a:t>
            </a:r>
            <a:r>
              <a:rPr lang="pt-PT" dirty="0" err="1"/>
              <a:t>structured</a:t>
            </a:r>
            <a:r>
              <a:rPr lang="pt-PT" dirty="0"/>
              <a:t> </a:t>
            </a:r>
            <a:r>
              <a:rPr lang="pt-PT" dirty="0" err="1"/>
              <a:t>vs</a:t>
            </a:r>
            <a:r>
              <a:rPr lang="pt-PT" dirty="0"/>
              <a:t> </a:t>
            </a:r>
            <a:r>
              <a:rPr lang="pt-PT" dirty="0" err="1"/>
              <a:t>unstructured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The </a:t>
            </a:r>
            <a:r>
              <a:rPr lang="pt-PT" dirty="0" err="1"/>
              <a:t>selection</a:t>
            </a:r>
            <a:r>
              <a:rPr lang="pt-PT" dirty="0"/>
              <a:t> </a:t>
            </a:r>
            <a:r>
              <a:rPr lang="pt-PT" dirty="0" err="1"/>
              <a:t>decision</a:t>
            </a:r>
            <a:endParaRPr lang="pt-PT" dirty="0"/>
          </a:p>
          <a:p>
            <a:pPr lvl="1"/>
            <a:r>
              <a:rPr lang="pt-PT" dirty="0" err="1"/>
              <a:t>Selection</a:t>
            </a:r>
            <a:r>
              <a:rPr lang="pt-PT" dirty="0"/>
              <a:t> </a:t>
            </a:r>
            <a:r>
              <a:rPr lang="pt-PT" dirty="0" err="1"/>
              <a:t>bias</a:t>
            </a:r>
            <a:endParaRPr lang="pt-PT" dirty="0"/>
          </a:p>
          <a:p>
            <a:endParaRPr lang="pt-PT" b="1" i="1" dirty="0"/>
          </a:p>
          <a:p>
            <a:r>
              <a:rPr lang="pt-PT" b="1" i="1" dirty="0" err="1"/>
              <a:t>This</a:t>
            </a:r>
            <a:r>
              <a:rPr lang="pt-PT" b="1" i="1" dirty="0"/>
              <a:t> case </a:t>
            </a:r>
            <a:r>
              <a:rPr lang="pt-PT" b="1" i="1" dirty="0" err="1"/>
              <a:t>study</a:t>
            </a:r>
            <a:r>
              <a:rPr lang="pt-PT" b="1" i="1" dirty="0"/>
              <a:t> </a:t>
            </a:r>
            <a:r>
              <a:rPr lang="pt-PT" b="1" i="1" dirty="0" err="1"/>
              <a:t>allows</a:t>
            </a:r>
            <a:r>
              <a:rPr lang="pt-PT" b="1" i="1" dirty="0"/>
              <a:t> </a:t>
            </a:r>
            <a:r>
              <a:rPr lang="pt-PT" b="1" i="1" dirty="0" err="1"/>
              <a:t>us</a:t>
            </a:r>
            <a:r>
              <a:rPr lang="pt-PT" b="1" i="1" dirty="0"/>
              <a:t> to </a:t>
            </a:r>
            <a:r>
              <a:rPr lang="pt-PT" b="1" i="1" dirty="0" err="1"/>
              <a:t>discuss</a:t>
            </a:r>
            <a:r>
              <a:rPr lang="pt-PT" b="1" i="1" dirty="0"/>
              <a:t> a </a:t>
            </a:r>
            <a:r>
              <a:rPr lang="pt-PT" b="1" i="1" dirty="0" err="1"/>
              <a:t>broad</a:t>
            </a:r>
            <a:r>
              <a:rPr lang="pt-PT" b="1" i="1" dirty="0"/>
              <a:t> range of </a:t>
            </a:r>
            <a:r>
              <a:rPr lang="pt-PT" b="1" i="1" dirty="0" err="1"/>
              <a:t>issues</a:t>
            </a:r>
            <a:r>
              <a:rPr lang="pt-PT" b="1" i="1" dirty="0"/>
              <a:t> </a:t>
            </a:r>
            <a:r>
              <a:rPr lang="pt-PT" b="1" i="1" dirty="0" err="1"/>
              <a:t>around</a:t>
            </a:r>
            <a:r>
              <a:rPr lang="pt-PT" b="1" i="1" dirty="0"/>
              <a:t> </a:t>
            </a:r>
            <a:r>
              <a:rPr lang="pt-PT" b="1" i="1" dirty="0" err="1"/>
              <a:t>recruitment</a:t>
            </a:r>
            <a:r>
              <a:rPr lang="pt-PT" b="1" i="1" dirty="0"/>
              <a:t> </a:t>
            </a:r>
            <a:r>
              <a:rPr lang="pt-PT" b="1" i="1" dirty="0" err="1"/>
              <a:t>and</a:t>
            </a:r>
            <a:r>
              <a:rPr lang="pt-PT" b="1" i="1" dirty="0"/>
              <a:t> </a:t>
            </a:r>
            <a:r>
              <a:rPr lang="pt-PT" b="1" i="1" dirty="0" err="1"/>
              <a:t>selection</a:t>
            </a:r>
            <a:endParaRPr lang="pt-PT" b="1" i="1" dirty="0"/>
          </a:p>
        </p:txBody>
      </p:sp>
    </p:spTree>
    <p:extLst>
      <p:ext uri="{BB962C8B-B14F-4D97-AF65-F5344CB8AC3E}">
        <p14:creationId xmlns:p14="http://schemas.microsoft.com/office/powerpoint/2010/main" val="190286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03648" y="0"/>
            <a:ext cx="7740352" cy="1340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pt-PT" dirty="0" err="1"/>
              <a:t>Analyzing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Recruitment</a:t>
            </a:r>
            <a:r>
              <a:rPr lang="pt-PT" dirty="0"/>
              <a:t> </a:t>
            </a:r>
            <a:r>
              <a:rPr lang="pt-PT" dirty="0" err="1"/>
              <a:t>Strategy</a:t>
            </a:r>
            <a:endParaRPr lang="en-US" dirty="0"/>
          </a:p>
        </p:txBody>
      </p:sp>
      <p:pic>
        <p:nvPicPr>
          <p:cNvPr id="5" name="Picture 2" descr="kings_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936625" cy="8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B6F0B927-4DE8-4ABF-A11F-E96FA2E60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791593"/>
              </p:ext>
            </p:extLst>
          </p:nvPr>
        </p:nvGraphicFramePr>
        <p:xfrm>
          <a:off x="575816" y="1340768"/>
          <a:ext cx="7886700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160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03648" y="0"/>
            <a:ext cx="7740352" cy="1340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pt-PT" dirty="0" err="1"/>
              <a:t>Analyzing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Seelction</a:t>
            </a:r>
            <a:r>
              <a:rPr lang="pt-PT" dirty="0"/>
              <a:t> </a:t>
            </a:r>
            <a:r>
              <a:rPr lang="pt-PT" dirty="0" err="1"/>
              <a:t>Strategy</a:t>
            </a:r>
            <a:endParaRPr lang="en-US" dirty="0"/>
          </a:p>
        </p:txBody>
      </p:sp>
      <p:pic>
        <p:nvPicPr>
          <p:cNvPr id="5" name="Picture 2" descr="kings_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936625" cy="8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B6F0B927-4DE8-4ABF-A11F-E96FA2E60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488879"/>
              </p:ext>
            </p:extLst>
          </p:nvPr>
        </p:nvGraphicFramePr>
        <p:xfrm>
          <a:off x="575816" y="1772816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68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03648" y="0"/>
            <a:ext cx="7740352" cy="1340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SG Cowen</a:t>
            </a:r>
          </a:p>
        </p:txBody>
      </p:sp>
      <p:pic>
        <p:nvPicPr>
          <p:cNvPr id="5" name="Picture 2" descr="kings_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936625" cy="8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B6F0B927-4DE8-4ABF-A11F-E96FA2E60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831134"/>
              </p:ext>
            </p:extLst>
          </p:nvPr>
        </p:nvGraphicFramePr>
        <p:xfrm>
          <a:off x="575816" y="1772816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905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234</Words>
  <Application>Microsoft Office PowerPoint</Application>
  <PresentationFormat>Apresentação no Ecrã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HRM</vt:lpstr>
      <vt:lpstr>Building on Lectures 3 and 4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HRM</dc:title>
  <dc:creator>Rodrigues, Ricardo</dc:creator>
  <cp:lastModifiedBy>Ricardo Rodrigues</cp:lastModifiedBy>
  <cp:revision>26</cp:revision>
  <dcterms:created xsi:type="dcterms:W3CDTF">2018-10-06T18:49:53Z</dcterms:created>
  <dcterms:modified xsi:type="dcterms:W3CDTF">2020-09-07T16:34:14Z</dcterms:modified>
</cp:coreProperties>
</file>