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311" r:id="rId3"/>
    <p:sldId id="315" r:id="rId4"/>
    <p:sldId id="299" r:id="rId5"/>
    <p:sldId id="31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295" autoAdjust="0"/>
  </p:normalViewPr>
  <p:slideViewPr>
    <p:cSldViewPr>
      <p:cViewPr varScale="1">
        <p:scale>
          <a:sx n="82" d="100"/>
          <a:sy n="82" d="100"/>
        </p:scale>
        <p:origin x="143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" userId="cf97a766-cd7b-4f44-8d22-9e75b6284968" providerId="ADAL" clId="{229356EE-01F9-4FC1-9474-9AA81FE4E607}"/>
    <pc:docChg chg="custSel delSld modSld">
      <pc:chgData name="Ricardo" userId="cf97a766-cd7b-4f44-8d22-9e75b6284968" providerId="ADAL" clId="{229356EE-01F9-4FC1-9474-9AA81FE4E607}" dt="2020-09-07T19:50:33.788" v="71" actId="2696"/>
      <pc:docMkLst>
        <pc:docMk/>
      </pc:docMkLst>
      <pc:sldChg chg="modSp">
        <pc:chgData name="Ricardo" userId="cf97a766-cd7b-4f44-8d22-9e75b6284968" providerId="ADAL" clId="{229356EE-01F9-4FC1-9474-9AA81FE4E607}" dt="2020-09-07T16:42:49.001" v="70" actId="20577"/>
        <pc:sldMkLst>
          <pc:docMk/>
          <pc:sldMk cId="1718815851" sldId="311"/>
        </pc:sldMkLst>
        <pc:spChg chg="mod">
          <ac:chgData name="Ricardo" userId="cf97a766-cd7b-4f44-8d22-9e75b6284968" providerId="ADAL" clId="{229356EE-01F9-4FC1-9474-9AA81FE4E607}" dt="2020-09-07T16:42:49.001" v="70" actId="20577"/>
          <ac:spMkLst>
            <pc:docMk/>
            <pc:sldMk cId="1718815851" sldId="311"/>
            <ac:spMk id="3" creationId="{1AEE1A32-942C-400E-B6B3-A2CE3AE3BD19}"/>
          </ac:spMkLst>
        </pc:spChg>
      </pc:sldChg>
      <pc:sldChg chg="del">
        <pc:chgData name="Ricardo" userId="cf97a766-cd7b-4f44-8d22-9e75b6284968" providerId="ADAL" clId="{229356EE-01F9-4FC1-9474-9AA81FE4E607}" dt="2020-09-07T19:50:33.788" v="71" actId="2696"/>
        <pc:sldMkLst>
          <pc:docMk/>
          <pc:sldMk cId="143128734" sldId="31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scienceshow.com/2010/06/bring-us-your-burning-science-questions.html" TargetMode="External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scienceshow.com/2010/06/bring-us-your-burning-science-questions.html" TargetMode="External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scienceshow.com/2010/06/bring-us-your-burning-science-questions.html" TargetMode="External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scienceshow.com/2010/06/bring-us-your-burning-science-questions.html" TargetMode="External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68721-C302-4B98-9257-8C56B5E0A3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581EE180-0A0C-42C6-97EA-CC7D6D790E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 err="1"/>
            <a:t>How</a:t>
          </a:r>
          <a:r>
            <a:rPr lang="pt-PT" sz="2800" dirty="0"/>
            <a:t> </a:t>
          </a:r>
          <a:r>
            <a:rPr lang="pt-PT" sz="2800" dirty="0" err="1"/>
            <a:t>Valuable</a:t>
          </a:r>
          <a:r>
            <a:rPr lang="pt-PT" sz="2800" dirty="0"/>
            <a:t>?</a:t>
          </a:r>
          <a:endParaRPr lang="en-US" sz="2800" dirty="0"/>
        </a:p>
      </dgm:t>
    </dgm:pt>
    <dgm:pt modelId="{559AFBC6-FD91-4A3F-9FE4-44A23401FBC0}" type="parTrans" cxnId="{C19299CD-BC52-4FA5-B6DA-EB15110C8745}">
      <dgm:prSet/>
      <dgm:spPr/>
      <dgm:t>
        <a:bodyPr/>
        <a:lstStyle/>
        <a:p>
          <a:endParaRPr lang="en-US"/>
        </a:p>
      </dgm:t>
    </dgm:pt>
    <dgm:pt modelId="{5B57BFE3-8A47-4150-985F-E5DDEC02161E}" type="sibTrans" cxnId="{C19299CD-BC52-4FA5-B6DA-EB15110C8745}">
      <dgm:prSet phldrT="01"/>
      <dgm:spPr/>
      <dgm:t>
        <a:bodyPr/>
        <a:lstStyle/>
        <a:p>
          <a:endParaRPr lang="en-US"/>
        </a:p>
      </dgm:t>
    </dgm:pt>
    <dgm:pt modelId="{DA50AA3B-798E-4C9D-885D-BF28B7980E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 err="1"/>
            <a:t>How</a:t>
          </a:r>
          <a:r>
            <a:rPr lang="pt-PT" sz="2800" dirty="0"/>
            <a:t> </a:t>
          </a:r>
          <a:r>
            <a:rPr lang="pt-PT" sz="2800" dirty="0" err="1"/>
            <a:t>Costly</a:t>
          </a:r>
          <a:r>
            <a:rPr lang="pt-PT" sz="2800" dirty="0"/>
            <a:t> to </a:t>
          </a:r>
          <a:r>
            <a:rPr lang="pt-PT" sz="2800" dirty="0" err="1"/>
            <a:t>imitate</a:t>
          </a:r>
          <a:r>
            <a:rPr lang="pt-PT" sz="2800" dirty="0"/>
            <a:t>?</a:t>
          </a:r>
          <a:endParaRPr lang="en-US" sz="2800" dirty="0"/>
        </a:p>
      </dgm:t>
    </dgm:pt>
    <dgm:pt modelId="{28898A9A-C056-45CE-8EB8-B9E1D135C710}" type="parTrans" cxnId="{3DC97FB9-F05F-4283-A69A-E91F5BCE57FD}">
      <dgm:prSet/>
      <dgm:spPr/>
      <dgm:t>
        <a:bodyPr/>
        <a:lstStyle/>
        <a:p>
          <a:endParaRPr lang="en-GB"/>
        </a:p>
      </dgm:t>
    </dgm:pt>
    <dgm:pt modelId="{0F500C51-E7F0-4F2E-8CD8-5EBDED35C648}" type="sibTrans" cxnId="{3DC97FB9-F05F-4283-A69A-E91F5BCE57FD}">
      <dgm:prSet/>
      <dgm:spPr/>
      <dgm:t>
        <a:bodyPr/>
        <a:lstStyle/>
        <a:p>
          <a:endParaRPr lang="en-GB"/>
        </a:p>
      </dgm:t>
    </dgm:pt>
    <dgm:pt modelId="{210657C3-8652-4617-99B3-B21D5BECE3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How Rare?</a:t>
          </a:r>
        </a:p>
      </dgm:t>
    </dgm:pt>
    <dgm:pt modelId="{843C18D2-AD7E-4998-BD20-F68D3521B869}" type="parTrans" cxnId="{B73D433D-F514-4A36-8C99-60D6DA914A07}">
      <dgm:prSet/>
      <dgm:spPr/>
      <dgm:t>
        <a:bodyPr/>
        <a:lstStyle/>
        <a:p>
          <a:endParaRPr lang="en-GB"/>
        </a:p>
      </dgm:t>
    </dgm:pt>
    <dgm:pt modelId="{85531842-5CB9-4C11-A8E1-5B1A90B23526}" type="sibTrans" cxnId="{B73D433D-F514-4A36-8C99-60D6DA914A07}">
      <dgm:prSet/>
      <dgm:spPr/>
      <dgm:t>
        <a:bodyPr/>
        <a:lstStyle/>
        <a:p>
          <a:endParaRPr lang="en-GB"/>
        </a:p>
      </dgm:t>
    </dgm:pt>
    <dgm:pt modelId="{B52B2485-7A47-40A6-A587-74EB35EFFB19}" type="pres">
      <dgm:prSet presAssocID="{14E68721-C302-4B98-9257-8C56B5E0A3EA}" presName="root" presStyleCnt="0">
        <dgm:presLayoutVars>
          <dgm:dir/>
          <dgm:resizeHandles val="exact"/>
        </dgm:presLayoutVars>
      </dgm:prSet>
      <dgm:spPr/>
    </dgm:pt>
    <dgm:pt modelId="{0425DE11-CFC8-4C65-8E75-086538FCE6E9}" type="pres">
      <dgm:prSet presAssocID="{581EE180-0A0C-42C6-97EA-CC7D6D790E4E}" presName="compNode" presStyleCnt="0"/>
      <dgm:spPr/>
    </dgm:pt>
    <dgm:pt modelId="{21AEDEC4-2572-41CE-B13C-4C87CDDC054F}" type="pres">
      <dgm:prSet presAssocID="{581EE180-0A0C-42C6-97EA-CC7D6D790E4E}" presName="bgRect" presStyleLbl="bgShp" presStyleIdx="0" presStyleCnt="3" custLinFactNeighborX="-25112" custLinFactNeighborY="6058"/>
      <dgm:spPr/>
    </dgm:pt>
    <dgm:pt modelId="{DD925CCE-42EB-42B7-9785-264D881DEE27}" type="pres">
      <dgm:prSet presAssocID="{581EE180-0A0C-42C6-97EA-CC7D6D790E4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C482EF07-832F-43EF-B8BE-4B13488B3AE2}" type="pres">
      <dgm:prSet presAssocID="{581EE180-0A0C-42C6-97EA-CC7D6D790E4E}" presName="spaceRect" presStyleCnt="0"/>
      <dgm:spPr/>
    </dgm:pt>
    <dgm:pt modelId="{370A7761-65E6-442D-9E39-BD2BC5900C64}" type="pres">
      <dgm:prSet presAssocID="{581EE180-0A0C-42C6-97EA-CC7D6D790E4E}" presName="parTx" presStyleLbl="revTx" presStyleIdx="0" presStyleCnt="3" custScaleY="63830">
        <dgm:presLayoutVars>
          <dgm:chMax val="0"/>
          <dgm:chPref val="0"/>
        </dgm:presLayoutVars>
      </dgm:prSet>
      <dgm:spPr/>
    </dgm:pt>
    <dgm:pt modelId="{57A07D9A-F251-40EC-8145-0900C8DB6F6D}" type="pres">
      <dgm:prSet presAssocID="{5B57BFE3-8A47-4150-985F-E5DDEC02161E}" presName="sibTrans" presStyleCnt="0"/>
      <dgm:spPr/>
    </dgm:pt>
    <dgm:pt modelId="{9CF68F4C-1B12-4CEC-8D0F-EE482F8BE09B}" type="pres">
      <dgm:prSet presAssocID="{210657C3-8652-4617-99B3-B21D5BECE3DB}" presName="compNode" presStyleCnt="0"/>
      <dgm:spPr/>
    </dgm:pt>
    <dgm:pt modelId="{1EC41EFF-5109-4F11-828E-5DC7B23E8C09}" type="pres">
      <dgm:prSet presAssocID="{210657C3-8652-4617-99B3-B21D5BECE3DB}" presName="bgRect" presStyleLbl="bgShp" presStyleIdx="1" presStyleCnt="3"/>
      <dgm:spPr/>
    </dgm:pt>
    <dgm:pt modelId="{0B861178-93AE-43C8-8251-AEE5ACDA2D0C}" type="pres">
      <dgm:prSet presAssocID="{210657C3-8652-4617-99B3-B21D5BECE3DB}" presName="iconRect" presStyleLbl="node1" presStyleIdx="1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8A26AD64-7925-4D88-B3BD-591AEABC1CBE}" type="pres">
      <dgm:prSet presAssocID="{210657C3-8652-4617-99B3-B21D5BECE3DB}" presName="spaceRect" presStyleCnt="0"/>
      <dgm:spPr/>
    </dgm:pt>
    <dgm:pt modelId="{066ADEBB-6204-498C-B420-FCE000190D7B}" type="pres">
      <dgm:prSet presAssocID="{210657C3-8652-4617-99B3-B21D5BECE3DB}" presName="parTx" presStyleLbl="revTx" presStyleIdx="1" presStyleCnt="3">
        <dgm:presLayoutVars>
          <dgm:chMax val="0"/>
          <dgm:chPref val="0"/>
        </dgm:presLayoutVars>
      </dgm:prSet>
      <dgm:spPr/>
    </dgm:pt>
    <dgm:pt modelId="{A95D1295-9162-47F3-A914-920FD8FFF92C}" type="pres">
      <dgm:prSet presAssocID="{85531842-5CB9-4C11-A8E1-5B1A90B23526}" presName="sibTrans" presStyleCnt="0"/>
      <dgm:spPr/>
    </dgm:pt>
    <dgm:pt modelId="{D0609EF7-68E3-409E-9878-20749CE2AEDA}" type="pres">
      <dgm:prSet presAssocID="{DA50AA3B-798E-4C9D-885D-BF28B7980E1F}" presName="compNode" presStyleCnt="0"/>
      <dgm:spPr/>
    </dgm:pt>
    <dgm:pt modelId="{A90F6B93-B44C-4308-898B-34D9F71BC0DE}" type="pres">
      <dgm:prSet presAssocID="{DA50AA3B-798E-4C9D-885D-BF28B7980E1F}" presName="bgRect" presStyleLbl="bgShp" presStyleIdx="2" presStyleCnt="3"/>
      <dgm:spPr/>
    </dgm:pt>
    <dgm:pt modelId="{E84F90B0-903F-4A39-B1C7-47832A626CD4}" type="pres">
      <dgm:prSet presAssocID="{DA50AA3B-798E-4C9D-885D-BF28B7980E1F}" presName="iconRect" presStyleLbl="node1" presStyleIdx="2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5F5E6EC2-C024-4D5C-B97B-0E65D697EBD2}" type="pres">
      <dgm:prSet presAssocID="{DA50AA3B-798E-4C9D-885D-BF28B7980E1F}" presName="spaceRect" presStyleCnt="0"/>
      <dgm:spPr/>
    </dgm:pt>
    <dgm:pt modelId="{BAAD612E-1B51-4CDF-AE68-D1B0E7E4B739}" type="pres">
      <dgm:prSet presAssocID="{DA50AA3B-798E-4C9D-885D-BF28B7980E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17CA32-9036-4B7C-8278-63E869728AF5}" type="presOf" srcId="{581EE180-0A0C-42C6-97EA-CC7D6D790E4E}" destId="{370A7761-65E6-442D-9E39-BD2BC5900C64}" srcOrd="0" destOrd="0" presId="urn:microsoft.com/office/officeart/2018/2/layout/IconVerticalSolidList"/>
    <dgm:cxn modelId="{B73D433D-F514-4A36-8C99-60D6DA914A07}" srcId="{14E68721-C302-4B98-9257-8C56B5E0A3EA}" destId="{210657C3-8652-4617-99B3-B21D5BECE3DB}" srcOrd="1" destOrd="0" parTransId="{843C18D2-AD7E-4998-BD20-F68D3521B869}" sibTransId="{85531842-5CB9-4C11-A8E1-5B1A90B23526}"/>
    <dgm:cxn modelId="{C31F7363-3CE4-4714-A69D-6C029B58A95F}" type="presOf" srcId="{DA50AA3B-798E-4C9D-885D-BF28B7980E1F}" destId="{BAAD612E-1B51-4CDF-AE68-D1B0E7E4B739}" srcOrd="0" destOrd="0" presId="urn:microsoft.com/office/officeart/2018/2/layout/IconVerticalSolidList"/>
    <dgm:cxn modelId="{3DC97FB9-F05F-4283-A69A-E91F5BCE57FD}" srcId="{14E68721-C302-4B98-9257-8C56B5E0A3EA}" destId="{DA50AA3B-798E-4C9D-885D-BF28B7980E1F}" srcOrd="2" destOrd="0" parTransId="{28898A9A-C056-45CE-8EB8-B9E1D135C710}" sibTransId="{0F500C51-E7F0-4F2E-8CD8-5EBDED35C648}"/>
    <dgm:cxn modelId="{407527C9-4457-49E3-9829-4C5717EBE009}" type="presOf" srcId="{210657C3-8652-4617-99B3-B21D5BECE3DB}" destId="{066ADEBB-6204-498C-B420-FCE000190D7B}" srcOrd="0" destOrd="0" presId="urn:microsoft.com/office/officeart/2018/2/layout/IconVerticalSolidList"/>
    <dgm:cxn modelId="{C19299CD-BC52-4FA5-B6DA-EB15110C8745}" srcId="{14E68721-C302-4B98-9257-8C56B5E0A3EA}" destId="{581EE180-0A0C-42C6-97EA-CC7D6D790E4E}" srcOrd="0" destOrd="0" parTransId="{559AFBC6-FD91-4A3F-9FE4-44A23401FBC0}" sibTransId="{5B57BFE3-8A47-4150-985F-E5DDEC02161E}"/>
    <dgm:cxn modelId="{1E41FFFF-C40A-48C9-B900-22ADDCF2FBC0}" type="presOf" srcId="{14E68721-C302-4B98-9257-8C56B5E0A3EA}" destId="{B52B2485-7A47-40A6-A587-74EB35EFFB19}" srcOrd="0" destOrd="0" presId="urn:microsoft.com/office/officeart/2018/2/layout/IconVerticalSolidList"/>
    <dgm:cxn modelId="{2AC20814-1337-4716-81A0-A55ABB75E61B}" type="presParOf" srcId="{B52B2485-7A47-40A6-A587-74EB35EFFB19}" destId="{0425DE11-CFC8-4C65-8E75-086538FCE6E9}" srcOrd="0" destOrd="0" presId="urn:microsoft.com/office/officeart/2018/2/layout/IconVerticalSolidList"/>
    <dgm:cxn modelId="{57B3B4CC-6338-4FDB-8CAB-175688AAED87}" type="presParOf" srcId="{0425DE11-CFC8-4C65-8E75-086538FCE6E9}" destId="{21AEDEC4-2572-41CE-B13C-4C87CDDC054F}" srcOrd="0" destOrd="0" presId="urn:microsoft.com/office/officeart/2018/2/layout/IconVerticalSolidList"/>
    <dgm:cxn modelId="{78C662DA-7D49-468F-A766-AC32F4603102}" type="presParOf" srcId="{0425DE11-CFC8-4C65-8E75-086538FCE6E9}" destId="{DD925CCE-42EB-42B7-9785-264D881DEE27}" srcOrd="1" destOrd="0" presId="urn:microsoft.com/office/officeart/2018/2/layout/IconVerticalSolidList"/>
    <dgm:cxn modelId="{32441C39-F33C-4074-B46A-16E27C83907C}" type="presParOf" srcId="{0425DE11-CFC8-4C65-8E75-086538FCE6E9}" destId="{C482EF07-832F-43EF-B8BE-4B13488B3AE2}" srcOrd="2" destOrd="0" presId="urn:microsoft.com/office/officeart/2018/2/layout/IconVerticalSolidList"/>
    <dgm:cxn modelId="{63D7C950-A589-4849-9600-DCB9F43CF6EB}" type="presParOf" srcId="{0425DE11-CFC8-4C65-8E75-086538FCE6E9}" destId="{370A7761-65E6-442D-9E39-BD2BC5900C64}" srcOrd="3" destOrd="0" presId="urn:microsoft.com/office/officeart/2018/2/layout/IconVerticalSolidList"/>
    <dgm:cxn modelId="{E8FF8FB6-88BC-4D76-8752-DEABB56B0FFB}" type="presParOf" srcId="{B52B2485-7A47-40A6-A587-74EB35EFFB19}" destId="{57A07D9A-F251-40EC-8145-0900C8DB6F6D}" srcOrd="1" destOrd="0" presId="urn:microsoft.com/office/officeart/2018/2/layout/IconVerticalSolidList"/>
    <dgm:cxn modelId="{2DBF1543-210A-432D-866C-4258E23C8922}" type="presParOf" srcId="{B52B2485-7A47-40A6-A587-74EB35EFFB19}" destId="{9CF68F4C-1B12-4CEC-8D0F-EE482F8BE09B}" srcOrd="2" destOrd="0" presId="urn:microsoft.com/office/officeart/2018/2/layout/IconVerticalSolidList"/>
    <dgm:cxn modelId="{A45B69A3-13CB-4C46-A3BB-7B017D56CAD1}" type="presParOf" srcId="{9CF68F4C-1B12-4CEC-8D0F-EE482F8BE09B}" destId="{1EC41EFF-5109-4F11-828E-5DC7B23E8C09}" srcOrd="0" destOrd="0" presId="urn:microsoft.com/office/officeart/2018/2/layout/IconVerticalSolidList"/>
    <dgm:cxn modelId="{AAD7BB26-E7D9-4FA6-BB1F-2011224234BF}" type="presParOf" srcId="{9CF68F4C-1B12-4CEC-8D0F-EE482F8BE09B}" destId="{0B861178-93AE-43C8-8251-AEE5ACDA2D0C}" srcOrd="1" destOrd="0" presId="urn:microsoft.com/office/officeart/2018/2/layout/IconVerticalSolidList"/>
    <dgm:cxn modelId="{23683FCA-5622-45A2-849D-9EDAF1E5C7A3}" type="presParOf" srcId="{9CF68F4C-1B12-4CEC-8D0F-EE482F8BE09B}" destId="{8A26AD64-7925-4D88-B3BD-591AEABC1CBE}" srcOrd="2" destOrd="0" presId="urn:microsoft.com/office/officeart/2018/2/layout/IconVerticalSolidList"/>
    <dgm:cxn modelId="{492F82A1-07D7-4125-A16C-915016480618}" type="presParOf" srcId="{9CF68F4C-1B12-4CEC-8D0F-EE482F8BE09B}" destId="{066ADEBB-6204-498C-B420-FCE000190D7B}" srcOrd="3" destOrd="0" presId="urn:microsoft.com/office/officeart/2018/2/layout/IconVerticalSolidList"/>
    <dgm:cxn modelId="{629B25B8-49A6-4037-BDAC-052636AFB490}" type="presParOf" srcId="{B52B2485-7A47-40A6-A587-74EB35EFFB19}" destId="{A95D1295-9162-47F3-A914-920FD8FFF92C}" srcOrd="3" destOrd="0" presId="urn:microsoft.com/office/officeart/2018/2/layout/IconVerticalSolidList"/>
    <dgm:cxn modelId="{93181915-E1D9-4354-9CA2-7C0836DFB7EF}" type="presParOf" srcId="{B52B2485-7A47-40A6-A587-74EB35EFFB19}" destId="{D0609EF7-68E3-409E-9878-20749CE2AEDA}" srcOrd="4" destOrd="0" presId="urn:microsoft.com/office/officeart/2018/2/layout/IconVerticalSolidList"/>
    <dgm:cxn modelId="{334E7544-1FED-4CC4-9C48-9B4BC4AD1947}" type="presParOf" srcId="{D0609EF7-68E3-409E-9878-20749CE2AEDA}" destId="{A90F6B93-B44C-4308-898B-34D9F71BC0DE}" srcOrd="0" destOrd="0" presId="urn:microsoft.com/office/officeart/2018/2/layout/IconVerticalSolidList"/>
    <dgm:cxn modelId="{6EC88123-BD77-4B11-B995-80C8B4EE1DDA}" type="presParOf" srcId="{D0609EF7-68E3-409E-9878-20749CE2AEDA}" destId="{E84F90B0-903F-4A39-B1C7-47832A626CD4}" srcOrd="1" destOrd="0" presId="urn:microsoft.com/office/officeart/2018/2/layout/IconVerticalSolidList"/>
    <dgm:cxn modelId="{14DF2FE1-23D6-4ECB-8DE5-958EE1A26C4F}" type="presParOf" srcId="{D0609EF7-68E3-409E-9878-20749CE2AEDA}" destId="{5F5E6EC2-C024-4D5C-B97B-0E65D697EBD2}" srcOrd="2" destOrd="0" presId="urn:microsoft.com/office/officeart/2018/2/layout/IconVerticalSolidList"/>
    <dgm:cxn modelId="{95B2BDF9-E90A-476E-9142-49F9A5BD1177}" type="presParOf" srcId="{D0609EF7-68E3-409E-9878-20749CE2AEDA}" destId="{BAAD612E-1B51-4CDF-AE68-D1B0E7E4B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68721-C302-4B98-9257-8C56B5E0A3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581EE180-0A0C-42C6-97EA-CC7D6D790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the key practices used to manage talent at Ritz-Carlton</a:t>
          </a:r>
          <a:r>
            <a:rPr lang="en-US" baseline="0" dirty="0"/>
            <a:t>?</a:t>
          </a:r>
          <a:endParaRPr lang="en-US" dirty="0"/>
        </a:p>
      </dgm:t>
    </dgm:pt>
    <dgm:pt modelId="{559AFBC6-FD91-4A3F-9FE4-44A23401FBC0}" type="parTrans" cxnId="{C19299CD-BC52-4FA5-B6DA-EB15110C8745}">
      <dgm:prSet/>
      <dgm:spPr/>
      <dgm:t>
        <a:bodyPr/>
        <a:lstStyle/>
        <a:p>
          <a:endParaRPr lang="en-US"/>
        </a:p>
      </dgm:t>
    </dgm:pt>
    <dgm:pt modelId="{5B57BFE3-8A47-4150-985F-E5DDEC02161E}" type="sibTrans" cxnId="{C19299CD-BC52-4FA5-B6DA-EB15110C8745}">
      <dgm:prSet phldrT="01"/>
      <dgm:spPr/>
      <dgm:t>
        <a:bodyPr/>
        <a:lstStyle/>
        <a:p>
          <a:endParaRPr lang="en-US"/>
        </a:p>
      </dgm:t>
    </dgm:pt>
    <dgm:pt modelId="{DA50AA3B-798E-4C9D-885D-BF28B7980E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dirty="0"/>
            <a:t>Does increased employability put employees more at risk of turnover?</a:t>
          </a:r>
        </a:p>
      </dgm:t>
    </dgm:pt>
    <dgm:pt modelId="{28898A9A-C056-45CE-8EB8-B9E1D135C710}" type="parTrans" cxnId="{3DC97FB9-F05F-4283-A69A-E91F5BCE57FD}">
      <dgm:prSet/>
      <dgm:spPr/>
      <dgm:t>
        <a:bodyPr/>
        <a:lstStyle/>
        <a:p>
          <a:endParaRPr lang="en-GB"/>
        </a:p>
      </dgm:t>
    </dgm:pt>
    <dgm:pt modelId="{0F500C51-E7F0-4F2E-8CD8-5EBDED35C648}" type="sibTrans" cxnId="{3DC97FB9-F05F-4283-A69A-E91F5BCE57FD}">
      <dgm:prSet/>
      <dgm:spPr/>
      <dgm:t>
        <a:bodyPr/>
        <a:lstStyle/>
        <a:p>
          <a:endParaRPr lang="en-GB"/>
        </a:p>
      </dgm:t>
    </dgm:pt>
    <dgm:pt modelId="{210657C3-8652-4617-99B3-B21D5BECE3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what extent do these practices make employees more employable? Does the organization benefit from that?</a:t>
          </a:r>
        </a:p>
      </dgm:t>
    </dgm:pt>
    <dgm:pt modelId="{843C18D2-AD7E-4998-BD20-F68D3521B869}" type="parTrans" cxnId="{B73D433D-F514-4A36-8C99-60D6DA914A07}">
      <dgm:prSet/>
      <dgm:spPr/>
      <dgm:t>
        <a:bodyPr/>
        <a:lstStyle/>
        <a:p>
          <a:endParaRPr lang="en-GB"/>
        </a:p>
      </dgm:t>
    </dgm:pt>
    <dgm:pt modelId="{85531842-5CB9-4C11-A8E1-5B1A90B23526}" type="sibTrans" cxnId="{B73D433D-F514-4A36-8C99-60D6DA914A07}">
      <dgm:prSet/>
      <dgm:spPr/>
      <dgm:t>
        <a:bodyPr/>
        <a:lstStyle/>
        <a:p>
          <a:endParaRPr lang="en-GB"/>
        </a:p>
      </dgm:t>
    </dgm:pt>
    <dgm:pt modelId="{B52B2485-7A47-40A6-A587-74EB35EFFB19}" type="pres">
      <dgm:prSet presAssocID="{14E68721-C302-4B98-9257-8C56B5E0A3EA}" presName="root" presStyleCnt="0">
        <dgm:presLayoutVars>
          <dgm:dir/>
          <dgm:resizeHandles val="exact"/>
        </dgm:presLayoutVars>
      </dgm:prSet>
      <dgm:spPr/>
    </dgm:pt>
    <dgm:pt modelId="{0425DE11-CFC8-4C65-8E75-086538FCE6E9}" type="pres">
      <dgm:prSet presAssocID="{581EE180-0A0C-42C6-97EA-CC7D6D790E4E}" presName="compNode" presStyleCnt="0"/>
      <dgm:spPr/>
    </dgm:pt>
    <dgm:pt modelId="{21AEDEC4-2572-41CE-B13C-4C87CDDC054F}" type="pres">
      <dgm:prSet presAssocID="{581EE180-0A0C-42C6-97EA-CC7D6D790E4E}" presName="bgRect" presStyleLbl="bgShp" presStyleIdx="0" presStyleCnt="3" custLinFactNeighborX="-35155" custLinFactNeighborY="-5836"/>
      <dgm:spPr/>
    </dgm:pt>
    <dgm:pt modelId="{DD925CCE-42EB-42B7-9785-264D881DEE27}" type="pres">
      <dgm:prSet presAssocID="{581EE180-0A0C-42C6-97EA-CC7D6D790E4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C482EF07-832F-43EF-B8BE-4B13488B3AE2}" type="pres">
      <dgm:prSet presAssocID="{581EE180-0A0C-42C6-97EA-CC7D6D790E4E}" presName="spaceRect" presStyleCnt="0"/>
      <dgm:spPr/>
    </dgm:pt>
    <dgm:pt modelId="{370A7761-65E6-442D-9E39-BD2BC5900C64}" type="pres">
      <dgm:prSet presAssocID="{581EE180-0A0C-42C6-97EA-CC7D6D790E4E}" presName="parTx" presStyleLbl="revTx" presStyleIdx="0" presStyleCnt="3" custScaleY="63830">
        <dgm:presLayoutVars>
          <dgm:chMax val="0"/>
          <dgm:chPref val="0"/>
        </dgm:presLayoutVars>
      </dgm:prSet>
      <dgm:spPr/>
    </dgm:pt>
    <dgm:pt modelId="{57A07D9A-F251-40EC-8145-0900C8DB6F6D}" type="pres">
      <dgm:prSet presAssocID="{5B57BFE3-8A47-4150-985F-E5DDEC02161E}" presName="sibTrans" presStyleCnt="0"/>
      <dgm:spPr/>
    </dgm:pt>
    <dgm:pt modelId="{9CF68F4C-1B12-4CEC-8D0F-EE482F8BE09B}" type="pres">
      <dgm:prSet presAssocID="{210657C3-8652-4617-99B3-B21D5BECE3DB}" presName="compNode" presStyleCnt="0"/>
      <dgm:spPr/>
    </dgm:pt>
    <dgm:pt modelId="{1EC41EFF-5109-4F11-828E-5DC7B23E8C09}" type="pres">
      <dgm:prSet presAssocID="{210657C3-8652-4617-99B3-B21D5BECE3DB}" presName="bgRect" presStyleLbl="bgShp" presStyleIdx="1" presStyleCnt="3"/>
      <dgm:spPr/>
    </dgm:pt>
    <dgm:pt modelId="{0B861178-93AE-43C8-8251-AEE5ACDA2D0C}" type="pres">
      <dgm:prSet presAssocID="{210657C3-8652-4617-99B3-B21D5BECE3DB}" presName="iconRect" presStyleLbl="node1" presStyleIdx="1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8A26AD64-7925-4D88-B3BD-591AEABC1CBE}" type="pres">
      <dgm:prSet presAssocID="{210657C3-8652-4617-99B3-B21D5BECE3DB}" presName="spaceRect" presStyleCnt="0"/>
      <dgm:spPr/>
    </dgm:pt>
    <dgm:pt modelId="{066ADEBB-6204-498C-B420-FCE000190D7B}" type="pres">
      <dgm:prSet presAssocID="{210657C3-8652-4617-99B3-B21D5BECE3DB}" presName="parTx" presStyleLbl="revTx" presStyleIdx="1" presStyleCnt="3">
        <dgm:presLayoutVars>
          <dgm:chMax val="0"/>
          <dgm:chPref val="0"/>
        </dgm:presLayoutVars>
      </dgm:prSet>
      <dgm:spPr/>
    </dgm:pt>
    <dgm:pt modelId="{A95D1295-9162-47F3-A914-920FD8FFF92C}" type="pres">
      <dgm:prSet presAssocID="{85531842-5CB9-4C11-A8E1-5B1A90B23526}" presName="sibTrans" presStyleCnt="0"/>
      <dgm:spPr/>
    </dgm:pt>
    <dgm:pt modelId="{D0609EF7-68E3-409E-9878-20749CE2AEDA}" type="pres">
      <dgm:prSet presAssocID="{DA50AA3B-798E-4C9D-885D-BF28B7980E1F}" presName="compNode" presStyleCnt="0"/>
      <dgm:spPr/>
    </dgm:pt>
    <dgm:pt modelId="{A90F6B93-B44C-4308-898B-34D9F71BC0DE}" type="pres">
      <dgm:prSet presAssocID="{DA50AA3B-798E-4C9D-885D-BF28B7980E1F}" presName="bgRect" presStyleLbl="bgShp" presStyleIdx="2" presStyleCnt="3" custLinFactNeighborX="-22373" custLinFactNeighborY="10659"/>
      <dgm:spPr/>
    </dgm:pt>
    <dgm:pt modelId="{E84F90B0-903F-4A39-B1C7-47832A626CD4}" type="pres">
      <dgm:prSet presAssocID="{DA50AA3B-798E-4C9D-885D-BF28B7980E1F}" presName="iconRect" presStyleLbl="node1" presStyleIdx="2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5F5E6EC2-C024-4D5C-B97B-0E65D697EBD2}" type="pres">
      <dgm:prSet presAssocID="{DA50AA3B-798E-4C9D-885D-BF28B7980E1F}" presName="spaceRect" presStyleCnt="0"/>
      <dgm:spPr/>
    </dgm:pt>
    <dgm:pt modelId="{BAAD612E-1B51-4CDF-AE68-D1B0E7E4B739}" type="pres">
      <dgm:prSet presAssocID="{DA50AA3B-798E-4C9D-885D-BF28B7980E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17CA32-9036-4B7C-8278-63E869728AF5}" type="presOf" srcId="{581EE180-0A0C-42C6-97EA-CC7D6D790E4E}" destId="{370A7761-65E6-442D-9E39-BD2BC5900C64}" srcOrd="0" destOrd="0" presId="urn:microsoft.com/office/officeart/2018/2/layout/IconVerticalSolidList"/>
    <dgm:cxn modelId="{B73D433D-F514-4A36-8C99-60D6DA914A07}" srcId="{14E68721-C302-4B98-9257-8C56B5E0A3EA}" destId="{210657C3-8652-4617-99B3-B21D5BECE3DB}" srcOrd="1" destOrd="0" parTransId="{843C18D2-AD7E-4998-BD20-F68D3521B869}" sibTransId="{85531842-5CB9-4C11-A8E1-5B1A90B23526}"/>
    <dgm:cxn modelId="{C31F7363-3CE4-4714-A69D-6C029B58A95F}" type="presOf" srcId="{DA50AA3B-798E-4C9D-885D-BF28B7980E1F}" destId="{BAAD612E-1B51-4CDF-AE68-D1B0E7E4B739}" srcOrd="0" destOrd="0" presId="urn:microsoft.com/office/officeart/2018/2/layout/IconVerticalSolidList"/>
    <dgm:cxn modelId="{3DC97FB9-F05F-4283-A69A-E91F5BCE57FD}" srcId="{14E68721-C302-4B98-9257-8C56B5E0A3EA}" destId="{DA50AA3B-798E-4C9D-885D-BF28B7980E1F}" srcOrd="2" destOrd="0" parTransId="{28898A9A-C056-45CE-8EB8-B9E1D135C710}" sibTransId="{0F500C51-E7F0-4F2E-8CD8-5EBDED35C648}"/>
    <dgm:cxn modelId="{407527C9-4457-49E3-9829-4C5717EBE009}" type="presOf" srcId="{210657C3-8652-4617-99B3-B21D5BECE3DB}" destId="{066ADEBB-6204-498C-B420-FCE000190D7B}" srcOrd="0" destOrd="0" presId="urn:microsoft.com/office/officeart/2018/2/layout/IconVerticalSolidList"/>
    <dgm:cxn modelId="{C19299CD-BC52-4FA5-B6DA-EB15110C8745}" srcId="{14E68721-C302-4B98-9257-8C56B5E0A3EA}" destId="{581EE180-0A0C-42C6-97EA-CC7D6D790E4E}" srcOrd="0" destOrd="0" parTransId="{559AFBC6-FD91-4A3F-9FE4-44A23401FBC0}" sibTransId="{5B57BFE3-8A47-4150-985F-E5DDEC02161E}"/>
    <dgm:cxn modelId="{1E41FFFF-C40A-48C9-B900-22ADDCF2FBC0}" type="presOf" srcId="{14E68721-C302-4B98-9257-8C56B5E0A3EA}" destId="{B52B2485-7A47-40A6-A587-74EB35EFFB19}" srcOrd="0" destOrd="0" presId="urn:microsoft.com/office/officeart/2018/2/layout/IconVerticalSolidList"/>
    <dgm:cxn modelId="{2AC20814-1337-4716-81A0-A55ABB75E61B}" type="presParOf" srcId="{B52B2485-7A47-40A6-A587-74EB35EFFB19}" destId="{0425DE11-CFC8-4C65-8E75-086538FCE6E9}" srcOrd="0" destOrd="0" presId="urn:microsoft.com/office/officeart/2018/2/layout/IconVerticalSolidList"/>
    <dgm:cxn modelId="{57B3B4CC-6338-4FDB-8CAB-175688AAED87}" type="presParOf" srcId="{0425DE11-CFC8-4C65-8E75-086538FCE6E9}" destId="{21AEDEC4-2572-41CE-B13C-4C87CDDC054F}" srcOrd="0" destOrd="0" presId="urn:microsoft.com/office/officeart/2018/2/layout/IconVerticalSolidList"/>
    <dgm:cxn modelId="{78C662DA-7D49-468F-A766-AC32F4603102}" type="presParOf" srcId="{0425DE11-CFC8-4C65-8E75-086538FCE6E9}" destId="{DD925CCE-42EB-42B7-9785-264D881DEE27}" srcOrd="1" destOrd="0" presId="urn:microsoft.com/office/officeart/2018/2/layout/IconVerticalSolidList"/>
    <dgm:cxn modelId="{32441C39-F33C-4074-B46A-16E27C83907C}" type="presParOf" srcId="{0425DE11-CFC8-4C65-8E75-086538FCE6E9}" destId="{C482EF07-832F-43EF-B8BE-4B13488B3AE2}" srcOrd="2" destOrd="0" presId="urn:microsoft.com/office/officeart/2018/2/layout/IconVerticalSolidList"/>
    <dgm:cxn modelId="{63D7C950-A589-4849-9600-DCB9F43CF6EB}" type="presParOf" srcId="{0425DE11-CFC8-4C65-8E75-086538FCE6E9}" destId="{370A7761-65E6-442D-9E39-BD2BC5900C64}" srcOrd="3" destOrd="0" presId="urn:microsoft.com/office/officeart/2018/2/layout/IconVerticalSolidList"/>
    <dgm:cxn modelId="{E8FF8FB6-88BC-4D76-8752-DEABB56B0FFB}" type="presParOf" srcId="{B52B2485-7A47-40A6-A587-74EB35EFFB19}" destId="{57A07D9A-F251-40EC-8145-0900C8DB6F6D}" srcOrd="1" destOrd="0" presId="urn:microsoft.com/office/officeart/2018/2/layout/IconVerticalSolidList"/>
    <dgm:cxn modelId="{2DBF1543-210A-432D-866C-4258E23C8922}" type="presParOf" srcId="{B52B2485-7A47-40A6-A587-74EB35EFFB19}" destId="{9CF68F4C-1B12-4CEC-8D0F-EE482F8BE09B}" srcOrd="2" destOrd="0" presId="urn:microsoft.com/office/officeart/2018/2/layout/IconVerticalSolidList"/>
    <dgm:cxn modelId="{A45B69A3-13CB-4C46-A3BB-7B017D56CAD1}" type="presParOf" srcId="{9CF68F4C-1B12-4CEC-8D0F-EE482F8BE09B}" destId="{1EC41EFF-5109-4F11-828E-5DC7B23E8C09}" srcOrd="0" destOrd="0" presId="urn:microsoft.com/office/officeart/2018/2/layout/IconVerticalSolidList"/>
    <dgm:cxn modelId="{AAD7BB26-E7D9-4FA6-BB1F-2011224234BF}" type="presParOf" srcId="{9CF68F4C-1B12-4CEC-8D0F-EE482F8BE09B}" destId="{0B861178-93AE-43C8-8251-AEE5ACDA2D0C}" srcOrd="1" destOrd="0" presId="urn:microsoft.com/office/officeart/2018/2/layout/IconVerticalSolidList"/>
    <dgm:cxn modelId="{23683FCA-5622-45A2-849D-9EDAF1E5C7A3}" type="presParOf" srcId="{9CF68F4C-1B12-4CEC-8D0F-EE482F8BE09B}" destId="{8A26AD64-7925-4D88-B3BD-591AEABC1CBE}" srcOrd="2" destOrd="0" presId="urn:microsoft.com/office/officeart/2018/2/layout/IconVerticalSolidList"/>
    <dgm:cxn modelId="{492F82A1-07D7-4125-A16C-915016480618}" type="presParOf" srcId="{9CF68F4C-1B12-4CEC-8D0F-EE482F8BE09B}" destId="{066ADEBB-6204-498C-B420-FCE000190D7B}" srcOrd="3" destOrd="0" presId="urn:microsoft.com/office/officeart/2018/2/layout/IconVerticalSolidList"/>
    <dgm:cxn modelId="{629B25B8-49A6-4037-BDAC-052636AFB490}" type="presParOf" srcId="{B52B2485-7A47-40A6-A587-74EB35EFFB19}" destId="{A95D1295-9162-47F3-A914-920FD8FFF92C}" srcOrd="3" destOrd="0" presId="urn:microsoft.com/office/officeart/2018/2/layout/IconVerticalSolidList"/>
    <dgm:cxn modelId="{93181915-E1D9-4354-9CA2-7C0836DFB7EF}" type="presParOf" srcId="{B52B2485-7A47-40A6-A587-74EB35EFFB19}" destId="{D0609EF7-68E3-409E-9878-20749CE2AEDA}" srcOrd="4" destOrd="0" presId="urn:microsoft.com/office/officeart/2018/2/layout/IconVerticalSolidList"/>
    <dgm:cxn modelId="{334E7544-1FED-4CC4-9C48-9B4BC4AD1947}" type="presParOf" srcId="{D0609EF7-68E3-409E-9878-20749CE2AEDA}" destId="{A90F6B93-B44C-4308-898B-34D9F71BC0DE}" srcOrd="0" destOrd="0" presId="urn:microsoft.com/office/officeart/2018/2/layout/IconVerticalSolidList"/>
    <dgm:cxn modelId="{6EC88123-BD77-4B11-B995-80C8B4EE1DDA}" type="presParOf" srcId="{D0609EF7-68E3-409E-9878-20749CE2AEDA}" destId="{E84F90B0-903F-4A39-B1C7-47832A626CD4}" srcOrd="1" destOrd="0" presId="urn:microsoft.com/office/officeart/2018/2/layout/IconVerticalSolidList"/>
    <dgm:cxn modelId="{14DF2FE1-23D6-4ECB-8DE5-958EE1A26C4F}" type="presParOf" srcId="{D0609EF7-68E3-409E-9878-20749CE2AEDA}" destId="{5F5E6EC2-C024-4D5C-B97B-0E65D697EBD2}" srcOrd="2" destOrd="0" presId="urn:microsoft.com/office/officeart/2018/2/layout/IconVerticalSolidList"/>
    <dgm:cxn modelId="{95B2BDF9-E90A-476E-9142-49F9A5BD1177}" type="presParOf" srcId="{D0609EF7-68E3-409E-9878-20749CE2AEDA}" destId="{BAAD612E-1B51-4CDF-AE68-D1B0E7E4B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EDEC4-2572-41CE-B13C-4C87CDDC054F}">
      <dsp:nvSpPr>
        <dsp:cNvPr id="0" name=""/>
        <dsp:cNvSpPr/>
      </dsp:nvSpPr>
      <dsp:spPr>
        <a:xfrm>
          <a:off x="0" y="80309"/>
          <a:ext cx="7886700" cy="13163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25CCE-42EB-42B7-9785-264D881DEE27}">
      <dsp:nvSpPr>
        <dsp:cNvPr id="0" name=""/>
        <dsp:cNvSpPr/>
      </dsp:nvSpPr>
      <dsp:spPr>
        <a:xfrm>
          <a:off x="398209" y="296751"/>
          <a:ext cx="724017" cy="72401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A7761-65E6-442D-9E39-BD2BC5900C64}">
      <dsp:nvSpPr>
        <dsp:cNvPr id="0" name=""/>
        <dsp:cNvSpPr/>
      </dsp:nvSpPr>
      <dsp:spPr>
        <a:xfrm>
          <a:off x="1520437" y="238632"/>
          <a:ext cx="6366262" cy="84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 err="1"/>
            <a:t>How</a:t>
          </a:r>
          <a:r>
            <a:rPr lang="pt-PT" sz="2800" kern="1200" dirty="0"/>
            <a:t> </a:t>
          </a:r>
          <a:r>
            <a:rPr lang="pt-PT" sz="2800" kern="1200" dirty="0" err="1"/>
            <a:t>Valuable</a:t>
          </a:r>
          <a:r>
            <a:rPr lang="pt-PT" sz="2800" kern="1200" dirty="0"/>
            <a:t>?</a:t>
          </a:r>
          <a:endParaRPr lang="en-US" sz="2800" kern="1200" dirty="0"/>
        </a:p>
      </dsp:txBody>
      <dsp:txXfrm>
        <a:off x="1520437" y="238632"/>
        <a:ext cx="6366262" cy="840255"/>
      </dsp:txXfrm>
    </dsp:sp>
    <dsp:sp modelId="{1EC41EFF-5109-4F11-828E-5DC7B23E8C09}">
      <dsp:nvSpPr>
        <dsp:cNvPr id="0" name=""/>
        <dsp:cNvSpPr/>
      </dsp:nvSpPr>
      <dsp:spPr>
        <a:xfrm>
          <a:off x="0" y="1646057"/>
          <a:ext cx="7886700" cy="1316396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61178-93AE-43C8-8251-AEE5ACDA2D0C}">
      <dsp:nvSpPr>
        <dsp:cNvPr id="0" name=""/>
        <dsp:cNvSpPr/>
      </dsp:nvSpPr>
      <dsp:spPr>
        <a:xfrm>
          <a:off x="398209" y="1942247"/>
          <a:ext cx="724017" cy="724017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ADEBB-6204-498C-B420-FCE000190D7B}">
      <dsp:nvSpPr>
        <dsp:cNvPr id="0" name=""/>
        <dsp:cNvSpPr/>
      </dsp:nvSpPr>
      <dsp:spPr>
        <a:xfrm>
          <a:off x="1520437" y="1646057"/>
          <a:ext cx="6366262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 Rare?</a:t>
          </a:r>
        </a:p>
      </dsp:txBody>
      <dsp:txXfrm>
        <a:off x="1520437" y="1646057"/>
        <a:ext cx="6366262" cy="1316396"/>
      </dsp:txXfrm>
    </dsp:sp>
    <dsp:sp modelId="{A90F6B93-B44C-4308-898B-34D9F71BC0DE}">
      <dsp:nvSpPr>
        <dsp:cNvPr id="0" name=""/>
        <dsp:cNvSpPr/>
      </dsp:nvSpPr>
      <dsp:spPr>
        <a:xfrm>
          <a:off x="0" y="3291553"/>
          <a:ext cx="7886700" cy="1316396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F90B0-903F-4A39-B1C7-47832A626CD4}">
      <dsp:nvSpPr>
        <dsp:cNvPr id="0" name=""/>
        <dsp:cNvSpPr/>
      </dsp:nvSpPr>
      <dsp:spPr>
        <a:xfrm>
          <a:off x="398209" y="3587742"/>
          <a:ext cx="724017" cy="724017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612E-1B51-4CDF-AE68-D1B0E7E4B739}">
      <dsp:nvSpPr>
        <dsp:cNvPr id="0" name=""/>
        <dsp:cNvSpPr/>
      </dsp:nvSpPr>
      <dsp:spPr>
        <a:xfrm>
          <a:off x="1520437" y="3291553"/>
          <a:ext cx="6366262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 err="1"/>
            <a:t>How</a:t>
          </a:r>
          <a:r>
            <a:rPr lang="pt-PT" sz="2800" kern="1200" dirty="0"/>
            <a:t> </a:t>
          </a:r>
          <a:r>
            <a:rPr lang="pt-PT" sz="2800" kern="1200" dirty="0" err="1"/>
            <a:t>Costly</a:t>
          </a:r>
          <a:r>
            <a:rPr lang="pt-PT" sz="2800" kern="1200" dirty="0"/>
            <a:t> to </a:t>
          </a:r>
          <a:r>
            <a:rPr lang="pt-PT" sz="2800" kern="1200" dirty="0" err="1"/>
            <a:t>imitate</a:t>
          </a:r>
          <a:r>
            <a:rPr lang="pt-PT" sz="2800" kern="1200" dirty="0"/>
            <a:t>?</a:t>
          </a:r>
          <a:endParaRPr lang="en-US" sz="2800" kern="1200" dirty="0"/>
        </a:p>
      </dsp:txBody>
      <dsp:txXfrm>
        <a:off x="1520437" y="3291553"/>
        <a:ext cx="6366262" cy="1316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EDEC4-2572-41CE-B13C-4C87CDDC054F}">
      <dsp:nvSpPr>
        <dsp:cNvPr id="0" name=""/>
        <dsp:cNvSpPr/>
      </dsp:nvSpPr>
      <dsp:spPr>
        <a:xfrm>
          <a:off x="0" y="0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25CCE-42EB-42B7-9785-264D881DEE2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A7761-65E6-442D-9E39-BD2BC5900C64}">
      <dsp:nvSpPr>
        <dsp:cNvPr id="0" name=""/>
        <dsp:cNvSpPr/>
      </dsp:nvSpPr>
      <dsp:spPr>
        <a:xfrm>
          <a:off x="1435590" y="225316"/>
          <a:ext cx="6451109" cy="79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the key practices used to manage talent at Ritz-Carlton</a:t>
          </a:r>
          <a:r>
            <a:rPr lang="en-US" sz="1800" kern="1200" baseline="0" dirty="0"/>
            <a:t>?</a:t>
          </a:r>
          <a:endParaRPr lang="en-US" sz="1800" kern="1200" dirty="0"/>
        </a:p>
      </dsp:txBody>
      <dsp:txXfrm>
        <a:off x="1435590" y="225316"/>
        <a:ext cx="6451109" cy="793365"/>
      </dsp:txXfrm>
    </dsp:sp>
    <dsp:sp modelId="{1EC41EFF-5109-4F11-828E-5DC7B23E8C09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61178-93AE-43C8-8251-AEE5ACDA2D0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ADEBB-6204-498C-B420-FCE000190D7B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what extent do these practices make employees more employable? Does the organization benefit from that?</a:t>
          </a:r>
        </a:p>
      </dsp:txBody>
      <dsp:txXfrm>
        <a:off x="1435590" y="1554201"/>
        <a:ext cx="6451109" cy="1242935"/>
      </dsp:txXfrm>
    </dsp:sp>
    <dsp:sp modelId="{A90F6B93-B44C-4308-898B-34D9F71BC0DE}">
      <dsp:nvSpPr>
        <dsp:cNvPr id="0" name=""/>
        <dsp:cNvSpPr/>
      </dsp:nvSpPr>
      <dsp:spPr>
        <a:xfrm>
          <a:off x="0" y="3108402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F90B0-903F-4A39-B1C7-47832A626CD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612E-1B51-4CDF-AE68-D1B0E7E4B739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Does increased employability put employees more at risk of turnover?</a:t>
          </a:r>
        </a:p>
      </dsp:txBody>
      <dsp:txXfrm>
        <a:off x="1435590" y="3107870"/>
        <a:ext cx="64511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56D8-E7F0-4F36-AAED-D543B45DE77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C8D53-B549-4C1C-A8B0-EA1B55192B1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6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HRM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pt-PT" sz="1800" dirty="0">
                <a:solidFill>
                  <a:srgbClr val="FFFFFF"/>
                </a:solidFill>
              </a:rPr>
              <a:t>Tutorial 4</a:t>
            </a:r>
          </a:p>
          <a:p>
            <a:pPr>
              <a:lnSpc>
                <a:spcPct val="90000"/>
              </a:lnSpc>
            </a:pPr>
            <a:r>
              <a:rPr lang="pt-PT" sz="1800" dirty="0" err="1">
                <a:solidFill>
                  <a:srgbClr val="FFFFFF"/>
                </a:solidFill>
              </a:rPr>
              <a:t>Employee</a:t>
            </a:r>
            <a:r>
              <a:rPr lang="pt-PT" sz="1800" dirty="0">
                <a:solidFill>
                  <a:srgbClr val="FFFFFF"/>
                </a:solidFill>
              </a:rPr>
              <a:t> Training and </a:t>
            </a:r>
            <a:r>
              <a:rPr lang="pt-PT" sz="1800" dirty="0" err="1">
                <a:solidFill>
                  <a:srgbClr val="FFFFFF"/>
                </a:solidFill>
              </a:rPr>
              <a:t>Development</a:t>
            </a:r>
            <a:r>
              <a:rPr lang="pt-PT" sz="1800" dirty="0">
                <a:solidFill>
                  <a:srgbClr val="FFFFFF"/>
                </a:solidFill>
              </a:rPr>
              <a:t> at the Ritz-Carlton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2" descr="kings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452"/>
            <a:ext cx="936625" cy="8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94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C1806-CD5E-44A8-B212-100B94F2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Employee</a:t>
            </a:r>
            <a:r>
              <a:rPr lang="pt-PT" dirty="0"/>
              <a:t> Training and </a:t>
            </a:r>
            <a:r>
              <a:rPr lang="pt-PT" dirty="0" err="1"/>
              <a:t>Development</a:t>
            </a:r>
            <a:r>
              <a:rPr lang="pt-PT" dirty="0"/>
              <a:t> at the Ritz-Carlton</a:t>
            </a:r>
            <a:br>
              <a:rPr lang="en-US" dirty="0"/>
            </a:b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EE1A32-942C-400E-B6B3-A2CE3AE3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pt-PT" dirty="0" err="1"/>
              <a:t>Today’s</a:t>
            </a:r>
            <a:r>
              <a:rPr lang="pt-PT" dirty="0"/>
              <a:t> tutorial </a:t>
            </a:r>
            <a:r>
              <a:rPr lang="pt-PT" dirty="0" err="1"/>
              <a:t>builds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lecture</a:t>
            </a:r>
            <a:r>
              <a:rPr lang="pt-PT"/>
              <a:t> 5</a:t>
            </a:r>
            <a:endParaRPr lang="pt-PT" dirty="0"/>
          </a:p>
          <a:p>
            <a:pPr>
              <a:lnSpc>
                <a:spcPct val="90000"/>
              </a:lnSpc>
            </a:pPr>
            <a:r>
              <a:rPr lang="pt-PT" dirty="0"/>
              <a:t>The case </a:t>
            </a:r>
            <a:r>
              <a:rPr lang="pt-PT" dirty="0" err="1"/>
              <a:t>illustrates</a:t>
            </a:r>
            <a:r>
              <a:rPr lang="pt-PT" dirty="0"/>
              <a:t> the </a:t>
            </a:r>
            <a:r>
              <a:rPr lang="pt-PT" dirty="0" err="1"/>
              <a:t>importance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talent</a:t>
            </a:r>
            <a:r>
              <a:rPr lang="pt-PT" dirty="0"/>
              <a:t> as a 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competitive</a:t>
            </a:r>
            <a:r>
              <a:rPr lang="pt-PT" dirty="0"/>
              <a:t> </a:t>
            </a:r>
            <a:r>
              <a:rPr lang="pt-PT" dirty="0" err="1"/>
              <a:t>advantage</a:t>
            </a:r>
            <a:endParaRPr lang="pt-PT" dirty="0"/>
          </a:p>
          <a:p>
            <a:pPr>
              <a:lnSpc>
                <a:spcPct val="90000"/>
              </a:lnSpc>
            </a:pPr>
            <a:endParaRPr lang="pt-PT" dirty="0"/>
          </a:p>
          <a:p>
            <a:pPr>
              <a:lnSpc>
                <a:spcPct val="90000"/>
              </a:lnSpc>
            </a:pPr>
            <a:r>
              <a:rPr lang="pt-PT" dirty="0"/>
              <a:t>The case </a:t>
            </a:r>
            <a:r>
              <a:rPr lang="pt-PT" dirty="0" err="1"/>
              <a:t>highlights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talent</a:t>
            </a:r>
            <a:r>
              <a:rPr lang="pt-PT" dirty="0"/>
              <a:t> management – and </a:t>
            </a:r>
            <a:r>
              <a:rPr lang="pt-PT" dirty="0" err="1"/>
              <a:t>particularly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employee</a:t>
            </a:r>
            <a:r>
              <a:rPr lang="pt-PT" dirty="0"/>
              <a:t> training and </a:t>
            </a:r>
            <a:r>
              <a:rPr lang="pt-PT" dirty="0" err="1"/>
              <a:t>development</a:t>
            </a:r>
            <a:r>
              <a:rPr lang="pt-PT" dirty="0"/>
              <a:t> –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employed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a </a:t>
            </a:r>
            <a:r>
              <a:rPr lang="pt-PT" dirty="0" err="1"/>
              <a:t>company</a:t>
            </a:r>
            <a:r>
              <a:rPr lang="pt-PT" dirty="0"/>
              <a:t> to </a:t>
            </a:r>
            <a:r>
              <a:rPr lang="pt-PT" dirty="0" err="1"/>
              <a:t>sustain</a:t>
            </a:r>
            <a:r>
              <a:rPr lang="pt-PT" dirty="0"/>
              <a:t> a </a:t>
            </a:r>
            <a:r>
              <a:rPr lang="pt-PT" dirty="0" err="1"/>
              <a:t>competitive</a:t>
            </a:r>
            <a:r>
              <a:rPr lang="pt-PT" dirty="0"/>
              <a:t> </a:t>
            </a:r>
            <a:r>
              <a:rPr lang="pt-PT" dirty="0" err="1"/>
              <a:t>advantage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881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B3534-7E13-4515-8A6A-B2C33AAD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Employee</a:t>
            </a:r>
            <a:r>
              <a:rPr lang="pt-PT" dirty="0"/>
              <a:t> Training and </a:t>
            </a:r>
            <a:r>
              <a:rPr lang="pt-PT" dirty="0" err="1"/>
              <a:t>Development</a:t>
            </a:r>
            <a:r>
              <a:rPr lang="pt-PT" dirty="0"/>
              <a:t> at the Ritz-Carlton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41E1F8-D7F3-4AEE-B732-8A159285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dirty="0" err="1"/>
              <a:t>Consider</a:t>
            </a:r>
            <a:r>
              <a:rPr lang="pt-PT" dirty="0"/>
              <a:t> the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reasons</a:t>
            </a:r>
            <a:r>
              <a:rPr lang="pt-PT" dirty="0"/>
              <a:t> for Ritz-</a:t>
            </a:r>
            <a:r>
              <a:rPr lang="pt-PT" dirty="0" err="1"/>
              <a:t>Carlton’s</a:t>
            </a:r>
            <a:r>
              <a:rPr lang="pt-PT" dirty="0"/>
              <a:t> </a:t>
            </a:r>
            <a:r>
              <a:rPr lang="pt-PT" dirty="0" err="1"/>
              <a:t>success</a:t>
            </a:r>
            <a:r>
              <a:rPr lang="pt-PT" dirty="0"/>
              <a:t>? </a:t>
            </a:r>
            <a:r>
              <a:rPr lang="pt-PT" dirty="0" err="1"/>
              <a:t>How</a:t>
            </a:r>
            <a:r>
              <a:rPr lang="pt-PT" dirty="0"/>
              <a:t> does Ritz-Carlton compete? </a:t>
            </a:r>
          </a:p>
          <a:p>
            <a:pPr lvl="1"/>
            <a:r>
              <a:rPr lang="en-US" dirty="0"/>
              <a:t>To become competitive Ritz-Carlton has developed a focused strategy of “Customer Intimacy”</a:t>
            </a:r>
          </a:p>
          <a:p>
            <a:pPr lvl="1"/>
            <a:r>
              <a:rPr lang="en-US" dirty="0"/>
              <a:t>How does it differ from other alternative strategies adopted by many of its competitors, namely strategies around operational excellence and Innovation?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49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3648" y="0"/>
            <a:ext cx="7740352" cy="2204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valuable</a:t>
            </a:r>
            <a:r>
              <a:rPr lang="pt-PT" dirty="0"/>
              <a:t>, </a:t>
            </a:r>
            <a:r>
              <a:rPr lang="pt-PT" dirty="0" err="1"/>
              <a:t>rare</a:t>
            </a:r>
            <a:r>
              <a:rPr lang="pt-PT" dirty="0"/>
              <a:t> and hard to </a:t>
            </a:r>
            <a:r>
              <a:rPr lang="pt-PT" dirty="0" err="1"/>
              <a:t>imitate</a:t>
            </a:r>
            <a:r>
              <a:rPr lang="pt-PT" dirty="0"/>
              <a:t> are Ritz-</a:t>
            </a:r>
            <a:r>
              <a:rPr lang="pt-PT" dirty="0" err="1"/>
              <a:t>Carlton’s</a:t>
            </a:r>
            <a:r>
              <a:rPr lang="pt-PT" dirty="0"/>
              <a:t> </a:t>
            </a:r>
            <a:r>
              <a:rPr lang="pt-PT" dirty="0" err="1"/>
              <a:t>human</a:t>
            </a:r>
            <a:r>
              <a:rPr lang="pt-PT" dirty="0"/>
              <a:t> </a:t>
            </a:r>
            <a:r>
              <a:rPr lang="pt-PT" dirty="0" err="1"/>
              <a:t>resources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compared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resources</a:t>
            </a:r>
            <a:r>
              <a:rPr lang="pt-PT" dirty="0"/>
              <a:t> in the </a:t>
            </a:r>
            <a:r>
              <a:rPr lang="pt-PT" dirty="0" err="1"/>
              <a:t>organization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 </a:t>
            </a:r>
            <a:r>
              <a:rPr lang="pt-PT" dirty="0" err="1"/>
              <a:t>buildings</a:t>
            </a:r>
            <a:r>
              <a:rPr lang="pt-PT" dirty="0"/>
              <a:t>, </a:t>
            </a:r>
            <a:r>
              <a:rPr lang="pt-PT" dirty="0" err="1"/>
              <a:t>equipment</a:t>
            </a:r>
            <a:r>
              <a:rPr lang="pt-PT" dirty="0"/>
              <a:t>, </a:t>
            </a:r>
            <a:r>
              <a:rPr lang="pt-PT" dirty="0" err="1"/>
              <a:t>customer</a:t>
            </a:r>
            <a:r>
              <a:rPr lang="pt-PT" dirty="0"/>
              <a:t> </a:t>
            </a:r>
            <a:r>
              <a:rPr lang="pt-PT" dirty="0" err="1"/>
              <a:t>databases</a:t>
            </a:r>
            <a:r>
              <a:rPr lang="pt-PT" dirty="0"/>
              <a:t>?</a:t>
            </a:r>
            <a:endParaRPr lang="en-US" dirty="0"/>
          </a:p>
        </p:txBody>
      </p:sp>
      <p:pic>
        <p:nvPicPr>
          <p:cNvPr id="5" name="Picture 2" descr="kings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936625" cy="8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B6F0B927-4DE8-4ABF-A11F-E96FA2E60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542175"/>
              </p:ext>
            </p:extLst>
          </p:nvPr>
        </p:nvGraphicFramePr>
        <p:xfrm>
          <a:off x="575816" y="2204864"/>
          <a:ext cx="78867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60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3648" y="0"/>
            <a:ext cx="7740352" cy="134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PT" dirty="0" err="1"/>
              <a:t>Talent</a:t>
            </a:r>
            <a:r>
              <a:rPr lang="pt-PT" dirty="0"/>
              <a:t> Management at Ritz-Carlton</a:t>
            </a:r>
            <a:endParaRPr lang="en-US" dirty="0"/>
          </a:p>
        </p:txBody>
      </p:sp>
      <p:pic>
        <p:nvPicPr>
          <p:cNvPr id="5" name="Picture 2" descr="kings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936625" cy="8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B6F0B927-4DE8-4ABF-A11F-E96FA2E60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12787"/>
              </p:ext>
            </p:extLst>
          </p:nvPr>
        </p:nvGraphicFramePr>
        <p:xfrm>
          <a:off x="575816" y="177281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68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204</Words>
  <Application>Microsoft Office PowerPoint</Application>
  <PresentationFormat>Apresentação no Ecrã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HRM</vt:lpstr>
      <vt:lpstr>Employee Training and Development at the Ritz-Carlton </vt:lpstr>
      <vt:lpstr>Employee Training and Development at the Ritz-Carlton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HRM</dc:title>
  <dc:creator>Rodrigues, Ricardo</dc:creator>
  <cp:lastModifiedBy>Ricardo Rodrigues</cp:lastModifiedBy>
  <cp:revision>33</cp:revision>
  <dcterms:created xsi:type="dcterms:W3CDTF">2018-10-06T18:49:53Z</dcterms:created>
  <dcterms:modified xsi:type="dcterms:W3CDTF">2020-09-07T19:50:44Z</dcterms:modified>
</cp:coreProperties>
</file>