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18"/>
  </p:notesMasterIdLst>
  <p:sldIdLst>
    <p:sldId id="417" r:id="rId6"/>
    <p:sldId id="411" r:id="rId7"/>
    <p:sldId id="419" r:id="rId8"/>
    <p:sldId id="423" r:id="rId9"/>
    <p:sldId id="458" r:id="rId10"/>
    <p:sldId id="437" r:id="rId11"/>
    <p:sldId id="438" r:id="rId12"/>
    <p:sldId id="439" r:id="rId13"/>
    <p:sldId id="440" r:id="rId14"/>
    <p:sldId id="442" r:id="rId15"/>
    <p:sldId id="444" r:id="rId16"/>
    <p:sldId id="4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F73F5-869E-4F11-9D7B-F54143FF512B}" v="1" dt="2020-09-16T11:18:13.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6968" autoAdjust="0"/>
  </p:normalViewPr>
  <p:slideViewPr>
    <p:cSldViewPr snapToGrid="0">
      <p:cViewPr varScale="1">
        <p:scale>
          <a:sx n="55" d="100"/>
          <a:sy n="55" d="100"/>
        </p:scale>
        <p:origin x="13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C48F73F5-869E-4F11-9D7B-F54143FF512B}"/>
    <pc:docChg chg="custSel addSld delSld modSld sldOrd">
      <pc:chgData name="Thomas" userId="efe85f2b-33f2-43f1-b114-9958ed12044a" providerId="ADAL" clId="{C48F73F5-869E-4F11-9D7B-F54143FF512B}" dt="2020-09-16T11:36:47.587" v="2405" actId="20577"/>
      <pc:docMkLst>
        <pc:docMk/>
      </pc:docMkLst>
      <pc:sldChg chg="modNotesTx">
        <pc:chgData name="Thomas" userId="efe85f2b-33f2-43f1-b114-9958ed12044a" providerId="ADAL" clId="{C48F73F5-869E-4F11-9D7B-F54143FF512B}" dt="2020-09-16T11:21:27.286" v="498" actId="20577"/>
        <pc:sldMkLst>
          <pc:docMk/>
          <pc:sldMk cId="1104636554" sldId="411"/>
        </pc:sldMkLst>
      </pc:sldChg>
      <pc:sldChg chg="modSp mod modNotesTx">
        <pc:chgData name="Thomas" userId="efe85f2b-33f2-43f1-b114-9958ed12044a" providerId="ADAL" clId="{C48F73F5-869E-4F11-9D7B-F54143FF512B}" dt="2020-09-16T11:20:07.450" v="86" actId="313"/>
        <pc:sldMkLst>
          <pc:docMk/>
          <pc:sldMk cId="3409162998" sldId="417"/>
        </pc:sldMkLst>
        <pc:spChg chg="mod">
          <ac:chgData name="Thomas" userId="efe85f2b-33f2-43f1-b114-9958ed12044a" providerId="ADAL" clId="{C48F73F5-869E-4F11-9D7B-F54143FF512B}" dt="2020-09-16T11:19:55.319" v="40" actId="20577"/>
          <ac:spMkLst>
            <pc:docMk/>
            <pc:sldMk cId="3409162998" sldId="417"/>
            <ac:spMk id="3" creationId="{F1282A90-CC7F-4E96-957F-F210CA3B5DEA}"/>
          </ac:spMkLst>
        </pc:spChg>
      </pc:sldChg>
      <pc:sldChg chg="del modNotesTx">
        <pc:chgData name="Thomas" userId="efe85f2b-33f2-43f1-b114-9958ed12044a" providerId="ADAL" clId="{C48F73F5-869E-4F11-9D7B-F54143FF512B}" dt="2020-09-16T11:22:14.669" v="526" actId="47"/>
        <pc:sldMkLst>
          <pc:docMk/>
          <pc:sldMk cId="1370887259" sldId="418"/>
        </pc:sldMkLst>
      </pc:sldChg>
      <pc:sldChg chg="modNotesTx">
        <pc:chgData name="Thomas" userId="efe85f2b-33f2-43f1-b114-9958ed12044a" providerId="ADAL" clId="{C48F73F5-869E-4F11-9D7B-F54143FF512B}" dt="2020-09-16T11:26:18.365" v="798" actId="20577"/>
        <pc:sldMkLst>
          <pc:docMk/>
          <pc:sldMk cId="961566713" sldId="419"/>
        </pc:sldMkLst>
      </pc:sldChg>
      <pc:sldChg chg="del">
        <pc:chgData name="Thomas" userId="efe85f2b-33f2-43f1-b114-9958ed12044a" providerId="ADAL" clId="{C48F73F5-869E-4F11-9D7B-F54143FF512B}" dt="2020-09-16T11:19:04.720" v="6" actId="47"/>
        <pc:sldMkLst>
          <pc:docMk/>
          <pc:sldMk cId="2679178779" sldId="420"/>
        </pc:sldMkLst>
      </pc:sldChg>
      <pc:sldChg chg="del">
        <pc:chgData name="Thomas" userId="efe85f2b-33f2-43f1-b114-9958ed12044a" providerId="ADAL" clId="{C48F73F5-869E-4F11-9D7B-F54143FF512B}" dt="2020-09-16T11:19:22.328" v="7" actId="47"/>
        <pc:sldMkLst>
          <pc:docMk/>
          <pc:sldMk cId="3526909511" sldId="421"/>
        </pc:sldMkLst>
      </pc:sldChg>
      <pc:sldChg chg="del">
        <pc:chgData name="Thomas" userId="efe85f2b-33f2-43f1-b114-9958ed12044a" providerId="ADAL" clId="{C48F73F5-869E-4F11-9D7B-F54143FF512B}" dt="2020-09-16T11:19:30" v="8" actId="47"/>
        <pc:sldMkLst>
          <pc:docMk/>
          <pc:sldMk cId="3557724212" sldId="422"/>
        </pc:sldMkLst>
      </pc:sldChg>
      <pc:sldChg chg="modNotesTx">
        <pc:chgData name="Thomas" userId="efe85f2b-33f2-43f1-b114-9958ed12044a" providerId="ADAL" clId="{C48F73F5-869E-4F11-9D7B-F54143FF512B}" dt="2020-09-16T11:27:14.406" v="1164" actId="20577"/>
        <pc:sldMkLst>
          <pc:docMk/>
          <pc:sldMk cId="2116596740" sldId="423"/>
        </pc:sldMkLst>
      </pc:sldChg>
      <pc:sldChg chg="del">
        <pc:chgData name="Thomas" userId="efe85f2b-33f2-43f1-b114-9958ed12044a" providerId="ADAL" clId="{C48F73F5-869E-4F11-9D7B-F54143FF512B}" dt="2020-09-16T11:18:54.803" v="4" actId="47"/>
        <pc:sldMkLst>
          <pc:docMk/>
          <pc:sldMk cId="716778450" sldId="424"/>
        </pc:sldMkLst>
      </pc:sldChg>
      <pc:sldChg chg="del">
        <pc:chgData name="Thomas" userId="efe85f2b-33f2-43f1-b114-9958ed12044a" providerId="ADAL" clId="{C48F73F5-869E-4F11-9D7B-F54143FF512B}" dt="2020-09-16T11:18:54.803" v="4" actId="47"/>
        <pc:sldMkLst>
          <pc:docMk/>
          <pc:sldMk cId="2118950836" sldId="425"/>
        </pc:sldMkLst>
      </pc:sldChg>
      <pc:sldChg chg="del">
        <pc:chgData name="Thomas" userId="efe85f2b-33f2-43f1-b114-9958ed12044a" providerId="ADAL" clId="{C48F73F5-869E-4F11-9D7B-F54143FF512B}" dt="2020-09-16T11:18:54.803" v="4" actId="47"/>
        <pc:sldMkLst>
          <pc:docMk/>
          <pc:sldMk cId="4107721548" sldId="427"/>
        </pc:sldMkLst>
      </pc:sldChg>
      <pc:sldChg chg="modSp mod modNotesTx">
        <pc:chgData name="Thomas" userId="efe85f2b-33f2-43f1-b114-9958ed12044a" providerId="ADAL" clId="{C48F73F5-869E-4F11-9D7B-F54143FF512B}" dt="2020-09-16T11:31:18.007" v="1964" actId="20577"/>
        <pc:sldMkLst>
          <pc:docMk/>
          <pc:sldMk cId="2431668789" sldId="437"/>
        </pc:sldMkLst>
        <pc:spChg chg="mod">
          <ac:chgData name="Thomas" userId="efe85f2b-33f2-43f1-b114-9958ed12044a" providerId="ADAL" clId="{C48F73F5-869E-4F11-9D7B-F54143FF512B}" dt="2020-09-16T11:18:13.363" v="1" actId="27636"/>
          <ac:spMkLst>
            <pc:docMk/>
            <pc:sldMk cId="2431668789" sldId="437"/>
            <ac:spMk id="3" creationId="{B3B55588-0098-43EC-BFCA-FE78473CD4D6}"/>
          </ac:spMkLst>
        </pc:spChg>
      </pc:sldChg>
      <pc:sldChg chg="del">
        <pc:chgData name="Thomas" userId="efe85f2b-33f2-43f1-b114-9958ed12044a" providerId="ADAL" clId="{C48F73F5-869E-4F11-9D7B-F54143FF512B}" dt="2020-09-16T11:18:54.803" v="4" actId="47"/>
        <pc:sldMkLst>
          <pc:docMk/>
          <pc:sldMk cId="98513689" sldId="450"/>
        </pc:sldMkLst>
      </pc:sldChg>
      <pc:sldChg chg="del">
        <pc:chgData name="Thomas" userId="efe85f2b-33f2-43f1-b114-9958ed12044a" providerId="ADAL" clId="{C48F73F5-869E-4F11-9D7B-F54143FF512B}" dt="2020-09-16T11:18:54.803" v="4" actId="47"/>
        <pc:sldMkLst>
          <pc:docMk/>
          <pc:sldMk cId="4257190079" sldId="451"/>
        </pc:sldMkLst>
      </pc:sldChg>
      <pc:sldChg chg="del">
        <pc:chgData name="Thomas" userId="efe85f2b-33f2-43f1-b114-9958ed12044a" providerId="ADAL" clId="{C48F73F5-869E-4F11-9D7B-F54143FF512B}" dt="2020-09-16T11:18:54.803" v="4" actId="47"/>
        <pc:sldMkLst>
          <pc:docMk/>
          <pc:sldMk cId="2617604294" sldId="452"/>
        </pc:sldMkLst>
      </pc:sldChg>
      <pc:sldChg chg="del">
        <pc:chgData name="Thomas" userId="efe85f2b-33f2-43f1-b114-9958ed12044a" providerId="ADAL" clId="{C48F73F5-869E-4F11-9D7B-F54143FF512B}" dt="2020-09-16T11:18:54.803" v="4" actId="47"/>
        <pc:sldMkLst>
          <pc:docMk/>
          <pc:sldMk cId="959801058" sldId="453"/>
        </pc:sldMkLst>
      </pc:sldChg>
      <pc:sldChg chg="del">
        <pc:chgData name="Thomas" userId="efe85f2b-33f2-43f1-b114-9958ed12044a" providerId="ADAL" clId="{C48F73F5-869E-4F11-9D7B-F54143FF512B}" dt="2020-09-16T11:18:54.803" v="4" actId="47"/>
        <pc:sldMkLst>
          <pc:docMk/>
          <pc:sldMk cId="2599167954" sldId="454"/>
        </pc:sldMkLst>
      </pc:sldChg>
      <pc:sldChg chg="del">
        <pc:chgData name="Thomas" userId="efe85f2b-33f2-43f1-b114-9958ed12044a" providerId="ADAL" clId="{C48F73F5-869E-4F11-9D7B-F54143FF512B}" dt="2020-09-16T11:18:54.803" v="4" actId="47"/>
        <pc:sldMkLst>
          <pc:docMk/>
          <pc:sldMk cId="3469153626" sldId="455"/>
        </pc:sldMkLst>
      </pc:sldChg>
      <pc:sldChg chg="del">
        <pc:chgData name="Thomas" userId="efe85f2b-33f2-43f1-b114-9958ed12044a" providerId="ADAL" clId="{C48F73F5-869E-4F11-9D7B-F54143FF512B}" dt="2020-09-16T11:18:58.239" v="5" actId="47"/>
        <pc:sldMkLst>
          <pc:docMk/>
          <pc:sldMk cId="4076966961" sldId="456"/>
        </pc:sldMkLst>
      </pc:sldChg>
      <pc:sldChg chg="del">
        <pc:chgData name="Thomas" userId="efe85f2b-33f2-43f1-b114-9958ed12044a" providerId="ADAL" clId="{C48F73F5-869E-4F11-9D7B-F54143FF512B}" dt="2020-09-16T11:36:36.157" v="2335" actId="47"/>
        <pc:sldMkLst>
          <pc:docMk/>
          <pc:sldMk cId="2891459358" sldId="457"/>
        </pc:sldMkLst>
      </pc:sldChg>
      <pc:sldChg chg="modSp mod modNotesTx">
        <pc:chgData name="Thomas" userId="efe85f2b-33f2-43f1-b114-9958ed12044a" providerId="ADAL" clId="{C48F73F5-869E-4F11-9D7B-F54143FF512B}" dt="2020-09-16T11:29:24.718" v="1539" actId="20577"/>
        <pc:sldMkLst>
          <pc:docMk/>
          <pc:sldMk cId="782370500" sldId="458"/>
        </pc:sldMkLst>
        <pc:spChg chg="mod">
          <ac:chgData name="Thomas" userId="efe85f2b-33f2-43f1-b114-9958ed12044a" providerId="ADAL" clId="{C48F73F5-869E-4F11-9D7B-F54143FF512B}" dt="2020-09-16T11:18:13.302" v="0" actId="27636"/>
          <ac:spMkLst>
            <pc:docMk/>
            <pc:sldMk cId="782370500" sldId="458"/>
            <ac:spMk id="3" creationId="{B3B55588-0098-43EC-BFCA-FE78473CD4D6}"/>
          </ac:spMkLst>
        </pc:spChg>
      </pc:sldChg>
      <pc:sldChg chg="del">
        <pc:chgData name="Thomas" userId="efe85f2b-33f2-43f1-b114-9958ed12044a" providerId="ADAL" clId="{C48F73F5-869E-4F11-9D7B-F54143FF512B}" dt="2020-09-16T11:18:38.440" v="3" actId="47"/>
        <pc:sldMkLst>
          <pc:docMk/>
          <pc:sldMk cId="537954299" sldId="459"/>
        </pc:sldMkLst>
      </pc:sldChg>
      <pc:sldChg chg="add ord modNotesTx">
        <pc:chgData name="Thomas" userId="efe85f2b-33f2-43f1-b114-9958ed12044a" providerId="ADAL" clId="{C48F73F5-869E-4F11-9D7B-F54143FF512B}" dt="2020-09-16T11:36:47.587" v="2405" actId="20577"/>
        <pc:sldMkLst>
          <pc:docMk/>
          <pc:sldMk cId="1397889452" sldId="459"/>
        </pc:sldMkLst>
      </pc:sldChg>
      <pc:sldChg chg="del">
        <pc:chgData name="Thomas" userId="efe85f2b-33f2-43f1-b114-9958ed12044a" providerId="ADAL" clId="{C48F73F5-869E-4F11-9D7B-F54143FF512B}" dt="2020-09-16T11:18:22.134" v="2" actId="47"/>
        <pc:sldMkLst>
          <pc:docMk/>
          <pc:sldMk cId="3390684332" sldId="460"/>
        </pc:sldMkLst>
      </pc:sldChg>
      <pc:sldChg chg="del">
        <pc:chgData name="Thomas" userId="efe85f2b-33f2-43f1-b114-9958ed12044a" providerId="ADAL" clId="{C48F73F5-869E-4F11-9D7B-F54143FF512B}" dt="2020-09-16T11:18:22.134" v="2" actId="47"/>
        <pc:sldMkLst>
          <pc:docMk/>
          <pc:sldMk cId="2694982135" sldId="461"/>
        </pc:sldMkLst>
      </pc:sldChg>
      <pc:sldChg chg="del">
        <pc:chgData name="Thomas" userId="efe85f2b-33f2-43f1-b114-9958ed12044a" providerId="ADAL" clId="{C48F73F5-869E-4F11-9D7B-F54143FF512B}" dt="2020-09-16T11:18:22.134" v="2" actId="47"/>
        <pc:sldMkLst>
          <pc:docMk/>
          <pc:sldMk cId="1746631252" sldId="462"/>
        </pc:sldMkLst>
      </pc:sldChg>
      <pc:sldChg chg="del">
        <pc:chgData name="Thomas" userId="efe85f2b-33f2-43f1-b114-9958ed12044a" providerId="ADAL" clId="{C48F73F5-869E-4F11-9D7B-F54143FF512B}" dt="2020-09-16T11:18:22.134" v="2" actId="47"/>
        <pc:sldMkLst>
          <pc:docMk/>
          <pc:sldMk cId="2369693953" sldId="463"/>
        </pc:sldMkLst>
      </pc:sldChg>
      <pc:sldChg chg="del">
        <pc:chgData name="Thomas" userId="efe85f2b-33f2-43f1-b114-9958ed12044a" providerId="ADAL" clId="{C48F73F5-869E-4F11-9D7B-F54143FF512B}" dt="2020-09-16T11:18:22.134" v="2" actId="47"/>
        <pc:sldMkLst>
          <pc:docMk/>
          <pc:sldMk cId="2274265272" sldId="464"/>
        </pc:sldMkLst>
      </pc:sldChg>
      <pc:sldChg chg="del">
        <pc:chgData name="Thomas" userId="efe85f2b-33f2-43f1-b114-9958ed12044a" providerId="ADAL" clId="{C48F73F5-869E-4F11-9D7B-F54143FF512B}" dt="2020-09-16T11:18:22.134" v="2" actId="47"/>
        <pc:sldMkLst>
          <pc:docMk/>
          <pc:sldMk cId="1888385550" sldId="465"/>
        </pc:sldMkLst>
      </pc:sldChg>
      <pc:sldChg chg="del">
        <pc:chgData name="Thomas" userId="efe85f2b-33f2-43f1-b114-9958ed12044a" providerId="ADAL" clId="{C48F73F5-869E-4F11-9D7B-F54143FF512B}" dt="2020-09-16T11:18:22.134" v="2" actId="47"/>
        <pc:sldMkLst>
          <pc:docMk/>
          <pc:sldMk cId="757154479" sldId="4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16/09/2020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third chapter on classical planning.  In this chapter we’re going to look at how to use the RPG heuristic as part of a planning system.  </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all this, the one benefit is that EHC is pretty fast and can potentially find a solution very quickly.  But it’s also incomplete.  However, the application of best-first search from the initial state ensures that FF itself is still complete, even if the resulting solution takes a lot longer to find.</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405989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some additional considerations that FF has when expanding states, given it doesn’t always make sense to expand based on the actions involved.  As mentioned back in chapter 5, we’re trying to find the best actions to take as we move through the search space, but it would also help if we can clearly identify actions that are not going to be useful.</a:t>
            </a:r>
          </a:p>
          <a:p>
            <a:endParaRPr lang="en-GB" dirty="0"/>
          </a:p>
          <a:p>
            <a:r>
              <a:rPr lang="en-GB" dirty="0"/>
              <a:t>FF does apply some additional state pruning, given it can pull this information from the RPG heuristic.  For example, actions that can achieve a goal in goal layer 1 are denoted as </a:t>
            </a:r>
            <a:r>
              <a:rPr lang="en-GB" b="1" dirty="0"/>
              <a:t>helpful actions, </a:t>
            </a:r>
            <a:r>
              <a:rPr lang="en-GB" b="0" dirty="0"/>
              <a:t>given they are appear to be moving us towards the relaxed plan solution which in turn can move us towards the actual solution.</a:t>
            </a:r>
          </a:p>
          <a:p>
            <a:endParaRPr lang="en-GB" b="0" dirty="0"/>
          </a:p>
          <a:p>
            <a:r>
              <a:rPr lang="en-GB" dirty="0"/>
              <a:t>Hence FF can then exploit these helpful actions to only become the successors it generates.  Now this does lead to an issue in that while it becomes even faster, it becomes even less complete than it was before.  It is utilising the information from the RPG heuristic as means to speed up the search.</a:t>
            </a:r>
          </a:p>
          <a:p>
            <a:endParaRPr lang="en-GB" dirty="0"/>
          </a:p>
          <a:p>
            <a:r>
              <a:rPr lang="en-GB" dirty="0"/>
              <a:t>However, if this doesn’t work, EHC can attempt to run again without the helpful actions constraint to see if that yields any desirable state,</a:t>
            </a:r>
          </a:p>
          <a:p>
            <a:endParaRPr lang="en-GB" b="1"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4077366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This was a short albeit important topic to cover, given we will see enforced hill climbing return at a later point in the module.  Several other planning systems use either RPG or EHC as part of their procedure.  So getting an idea of how it all works now is useful given we will return to it later.   Thanks for watching and we’ll see you </a:t>
            </a:r>
            <a:r>
              <a:rPr lang="en-GB"/>
              <a:t>in the next video.</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12</a:t>
            </a:fld>
            <a:endParaRPr lang="en-GB" dirty="0"/>
          </a:p>
        </p:txBody>
      </p:sp>
    </p:spTree>
    <p:extLst>
      <p:ext uri="{BB962C8B-B14F-4D97-AF65-F5344CB8AC3E}">
        <p14:creationId xmlns:p14="http://schemas.microsoft.com/office/powerpoint/2010/main" val="32942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we’ve discussed back in the previous chapter, we’re keen to find ourselves domain independent heuristics, allowing us to come up with means to evaluate any given state.  Plus we want to come up with these solutions in polynomial time, given planning itself is a NP-Hard problem.  So how do we reach this point?</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93111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considered the idea of solving relaxed planning problems.  We do this by ignoring the delete effects of actions and from this we have what are fundamentally broken planning problems, but ones we can solve much faster than usual.</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28885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was of course the basis of our RPG heuristic, given we calculate the relaxed plan solution by enumerating fact and action layers until we find the goal, then iterate backwards from that point to see how many sets of actions exist at each time step.  This gives us an admissible heuristic on the relaxed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59603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how do we then apply this in a planner?  Well the Fast-Forward of FF planning system from 2001 utilises the RPG heuristic as means to help guide the search.</a:t>
            </a:r>
          </a:p>
          <a:p>
            <a:r>
              <a:rPr lang="en-GB" dirty="0"/>
              <a:t>So here we will take a look at how the planner works, how the RPG heuristic is adopted and the other issues that arise along the way.</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23116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FF is a forward search planner that utilises RPG, searching out from the initial state to all other locations.</a:t>
            </a:r>
          </a:p>
          <a:p>
            <a:r>
              <a:rPr lang="en-GB" dirty="0"/>
              <a:t>Now as discussed, the RPG is only the heuristic, so how does the search work?  By default FF runs what is known as enforced-hill climbing, where it will aggressively pursue the next best state is finds, with of course this qualification of best being influenced by the RPG heuristic.  However, this aggressive behaviour actually causes problems, so it also uses best-first search in the event that RPG cannot help it identify a good state to visit.  Let’s walk through how this works…</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2935886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Enforced Hill Climbing runs on the idea that it will always seek the best possible improvement in the current state heuristic value. </a:t>
            </a:r>
          </a:p>
          <a:p>
            <a:r>
              <a:rPr lang="en-GB" dirty="0"/>
              <a:t>If expands the current state, evaluates all of the successor states and grabs the first state it finds with a better h-value and assigns that as the next state.</a:t>
            </a:r>
          </a:p>
          <a:p>
            <a:r>
              <a:rPr lang="en-GB" dirty="0"/>
              <a:t>If no state can be found, it will then run breadth-first search until it can find one, which as you know will prove to be a lot slower and more inefficient.</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79758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start with this first state with a value of 9, it will then find the next child state with a better value, hence this one here with eight.  But then it has a problem, it can’t find one with a better value.  This is what is known as a </a:t>
            </a:r>
            <a:r>
              <a:rPr lang="en-GB" b="1" dirty="0"/>
              <a:t>plateau</a:t>
            </a:r>
            <a:r>
              <a:rPr lang="en-GB" dirty="0"/>
              <a:t>, given no states in proximity appear to be better that where we currently are in the search space.  So it runs breadth-first search until it finds this state with a  value of 7 a few layers down.  Then resumes as normal.  But interestingly, there is an interesting issue here, in that it is possible that this particular path doesn’t yield the desired outcome and that actually the goal state exists in the other subtree that we omitted right at the beginning…</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360604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Given it’s running purely on the heuristic, it is possible for FF using enforced-hill climbing to run down dead ends.  Hence this is why the best-first search is employed as a backup from the initial state.  However, this is pretty expensive, given it is now having to effectively resume search all over again.  Similarly, searching using breadth first on the plateau is also expensive, given that algorithm is in no way optimised and will explore every opportunity.</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1475623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9/16/2020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9/16/2020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9/16/2020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9/16/2020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9/16/2020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9/16/2020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9/16/2020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9/16/2020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RPG Heuristic in the FF Planner</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65C8-A0F7-42D8-A948-30D904FE8CDB}"/>
              </a:ext>
            </a:extLst>
          </p:cNvPr>
          <p:cNvSpPr>
            <a:spLocks noGrp="1"/>
          </p:cNvSpPr>
          <p:nvPr>
            <p:ph type="title"/>
          </p:nvPr>
        </p:nvSpPr>
        <p:spPr/>
        <p:txBody>
          <a:bodyPr/>
          <a:lstStyle/>
          <a:p>
            <a:r>
              <a:rPr lang="en-GB" dirty="0"/>
              <a:t>EHC: Pros and Cons</a:t>
            </a:r>
          </a:p>
        </p:txBody>
      </p:sp>
      <p:sp>
        <p:nvSpPr>
          <p:cNvPr id="3" name="Content Placeholder 2">
            <a:extLst>
              <a:ext uri="{FF2B5EF4-FFF2-40B4-BE49-F238E27FC236}">
                <a16:creationId xmlns:a16="http://schemas.microsoft.com/office/drawing/2014/main" id="{2204E350-86B8-4F4F-B97E-427CF4C2B2DC}"/>
              </a:ext>
            </a:extLst>
          </p:cNvPr>
          <p:cNvSpPr>
            <a:spLocks noGrp="1"/>
          </p:cNvSpPr>
          <p:nvPr>
            <p:ph sz="quarter" idx="12"/>
          </p:nvPr>
        </p:nvSpPr>
        <p:spPr>
          <a:xfrm>
            <a:off x="287869" y="1701800"/>
            <a:ext cx="7972212" cy="4538133"/>
          </a:xfrm>
        </p:spPr>
        <p:txBody>
          <a:bodyPr>
            <a:normAutofit/>
          </a:bodyPr>
          <a:lstStyle/>
          <a:p>
            <a:pPr marL="342900" indent="-342900">
              <a:buFont typeface="Arial" panose="020B0604020202020204" pitchFamily="34" charset="0"/>
              <a:buChar char="•"/>
            </a:pPr>
            <a:r>
              <a:rPr lang="en-GB" dirty="0"/>
              <a:t>EHC is fast:</a:t>
            </a:r>
          </a:p>
          <a:p>
            <a:pPr marL="579961" lvl="2" indent="-342900">
              <a:buFont typeface="Arial" panose="020B0604020202020204" pitchFamily="34" charset="0"/>
              <a:buChar char="•"/>
            </a:pPr>
            <a:r>
              <a:rPr lang="en-GB" dirty="0"/>
              <a:t>Greedy algorithm takes better states when found;</a:t>
            </a:r>
          </a:p>
          <a:p>
            <a:pPr marL="579961" lvl="2" indent="-342900">
              <a:buFont typeface="Arial" panose="020B0604020202020204" pitchFamily="34" charset="0"/>
              <a:buChar char="•"/>
            </a:pPr>
            <a:r>
              <a:rPr lang="en-GB" dirty="0"/>
              <a:t>Can find solutions quickly.</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EHC is incomplete:</a:t>
            </a:r>
          </a:p>
          <a:p>
            <a:pPr marL="579961" lvl="2" indent="-342900">
              <a:buFont typeface="Arial" panose="020B0604020202020204" pitchFamily="34" charset="0"/>
              <a:buChar char="•"/>
            </a:pPr>
            <a:r>
              <a:rPr lang="en-GB" dirty="0"/>
              <a:t>Suppose the solution was actually down one of those paths that we discarded (or never even generated) because another state looked better.</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FF is </a:t>
            </a:r>
            <a:r>
              <a:rPr lang="en-GB" dirty="0">
                <a:solidFill>
                  <a:schemeClr val="tx1"/>
                </a:solidFill>
              </a:rPr>
              <a:t>complete</a:t>
            </a:r>
            <a:r>
              <a:rPr lang="en-GB" dirty="0"/>
              <a:t>:</a:t>
            </a:r>
          </a:p>
          <a:p>
            <a:pPr marL="579961" lvl="2" indent="-342900">
              <a:buFont typeface="Arial" panose="020B0604020202020204" pitchFamily="34" charset="0"/>
              <a:buChar char="•"/>
            </a:pPr>
            <a:r>
              <a:rPr lang="en-GB" dirty="0"/>
              <a:t>If EHC fails then start again from the initial state using best-first search.</a:t>
            </a:r>
          </a:p>
          <a:p>
            <a:pPr marL="579961" lvl="2" indent="-342900">
              <a:buFont typeface="Arial" panose="020B0604020202020204" pitchFamily="34" charset="0"/>
              <a:buChar char="•"/>
            </a:pPr>
            <a:r>
              <a:rPr lang="en-GB" dirty="0"/>
              <a:t>Slower but complete.</a:t>
            </a:r>
          </a:p>
        </p:txBody>
      </p:sp>
      <p:grpSp>
        <p:nvGrpSpPr>
          <p:cNvPr id="51" name="Group 50">
            <a:extLst>
              <a:ext uri="{FF2B5EF4-FFF2-40B4-BE49-F238E27FC236}">
                <a16:creationId xmlns:a16="http://schemas.microsoft.com/office/drawing/2014/main" id="{3BAF3D85-2817-4DAA-B42B-33433853A0DA}"/>
              </a:ext>
            </a:extLst>
          </p:cNvPr>
          <p:cNvGrpSpPr/>
          <p:nvPr/>
        </p:nvGrpSpPr>
        <p:grpSpPr>
          <a:xfrm>
            <a:off x="8351837" y="1701800"/>
            <a:ext cx="3349625" cy="3613150"/>
            <a:chOff x="8351837" y="1701800"/>
            <a:chExt cx="3349625" cy="3613150"/>
          </a:xfrm>
        </p:grpSpPr>
        <p:sp>
          <p:nvSpPr>
            <p:cNvPr id="4" name="Oval 2">
              <a:extLst>
                <a:ext uri="{FF2B5EF4-FFF2-40B4-BE49-F238E27FC236}">
                  <a16:creationId xmlns:a16="http://schemas.microsoft.com/office/drawing/2014/main" id="{5E442AC6-154F-4DB9-A0F6-C4A8A6509224}"/>
                </a:ext>
              </a:extLst>
            </p:cNvPr>
            <p:cNvSpPr>
              <a:spLocks noChangeArrowheads="1"/>
            </p:cNvSpPr>
            <p:nvPr/>
          </p:nvSpPr>
          <p:spPr bwMode="auto">
            <a:xfrm>
              <a:off x="8712200" y="1714500"/>
              <a:ext cx="360362" cy="360363"/>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5" name="Oval 4">
              <a:extLst>
                <a:ext uri="{FF2B5EF4-FFF2-40B4-BE49-F238E27FC236}">
                  <a16:creationId xmlns:a16="http://schemas.microsoft.com/office/drawing/2014/main" id="{070C8D61-A6B3-45E9-A38A-77A79E519908}"/>
                </a:ext>
              </a:extLst>
            </p:cNvPr>
            <p:cNvSpPr>
              <a:spLocks noChangeArrowheads="1"/>
            </p:cNvSpPr>
            <p:nvPr/>
          </p:nvSpPr>
          <p:spPr bwMode="auto">
            <a:xfrm>
              <a:off x="8712200" y="225425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6" name="Oval 5">
              <a:extLst>
                <a:ext uri="{FF2B5EF4-FFF2-40B4-BE49-F238E27FC236}">
                  <a16:creationId xmlns:a16="http://schemas.microsoft.com/office/drawing/2014/main" id="{63BA5FC1-77CE-4DA2-9FF8-6760FED107F6}"/>
                </a:ext>
              </a:extLst>
            </p:cNvPr>
            <p:cNvSpPr>
              <a:spLocks noChangeArrowheads="1"/>
            </p:cNvSpPr>
            <p:nvPr/>
          </p:nvSpPr>
          <p:spPr bwMode="auto">
            <a:xfrm>
              <a:off x="9972675" y="225425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7" name="Oval 6">
              <a:extLst>
                <a:ext uri="{FF2B5EF4-FFF2-40B4-BE49-F238E27FC236}">
                  <a16:creationId xmlns:a16="http://schemas.microsoft.com/office/drawing/2014/main" id="{27C596B0-F8F8-49DF-B760-662B32D48B2E}"/>
                </a:ext>
              </a:extLst>
            </p:cNvPr>
            <p:cNvSpPr>
              <a:spLocks noChangeArrowheads="1"/>
            </p:cNvSpPr>
            <p:nvPr/>
          </p:nvSpPr>
          <p:spPr bwMode="auto">
            <a:xfrm>
              <a:off x="9432925" y="279400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8" name="Oval 7">
              <a:extLst>
                <a:ext uri="{FF2B5EF4-FFF2-40B4-BE49-F238E27FC236}">
                  <a16:creationId xmlns:a16="http://schemas.microsoft.com/office/drawing/2014/main" id="{5A1D8001-36E3-4323-B6F3-A0FC28AB886D}"/>
                </a:ext>
              </a:extLst>
            </p:cNvPr>
            <p:cNvSpPr>
              <a:spLocks noChangeArrowheads="1"/>
            </p:cNvSpPr>
            <p:nvPr/>
          </p:nvSpPr>
          <p:spPr bwMode="auto">
            <a:xfrm>
              <a:off x="9972675" y="279400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9" name="Oval 8">
              <a:extLst>
                <a:ext uri="{FF2B5EF4-FFF2-40B4-BE49-F238E27FC236}">
                  <a16:creationId xmlns:a16="http://schemas.microsoft.com/office/drawing/2014/main" id="{8457C064-813E-4013-967A-DC866B69B926}"/>
                </a:ext>
              </a:extLst>
            </p:cNvPr>
            <p:cNvSpPr>
              <a:spLocks noChangeArrowheads="1"/>
            </p:cNvSpPr>
            <p:nvPr/>
          </p:nvSpPr>
          <p:spPr bwMode="auto">
            <a:xfrm>
              <a:off x="10512425" y="279400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0" name="Oval 9">
              <a:extLst>
                <a:ext uri="{FF2B5EF4-FFF2-40B4-BE49-F238E27FC236}">
                  <a16:creationId xmlns:a16="http://schemas.microsoft.com/office/drawing/2014/main" id="{C408876C-701D-43AB-B6DE-1B16CB41EB2A}"/>
                </a:ext>
              </a:extLst>
            </p:cNvPr>
            <p:cNvSpPr>
              <a:spLocks noChangeArrowheads="1"/>
            </p:cNvSpPr>
            <p:nvPr/>
          </p:nvSpPr>
          <p:spPr bwMode="auto">
            <a:xfrm>
              <a:off x="889317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1" name="Oval 10">
              <a:extLst>
                <a:ext uri="{FF2B5EF4-FFF2-40B4-BE49-F238E27FC236}">
                  <a16:creationId xmlns:a16="http://schemas.microsoft.com/office/drawing/2014/main" id="{8BFEE60A-AAD0-45A4-8593-2FD0B1EFA021}"/>
                </a:ext>
              </a:extLst>
            </p:cNvPr>
            <p:cNvSpPr>
              <a:spLocks noChangeArrowheads="1"/>
            </p:cNvSpPr>
            <p:nvPr/>
          </p:nvSpPr>
          <p:spPr bwMode="auto">
            <a:xfrm>
              <a:off x="943292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2" name="Oval 11">
              <a:extLst>
                <a:ext uri="{FF2B5EF4-FFF2-40B4-BE49-F238E27FC236}">
                  <a16:creationId xmlns:a16="http://schemas.microsoft.com/office/drawing/2014/main" id="{2C649979-602F-4BC7-AAFB-B0541A9C99E9}"/>
                </a:ext>
              </a:extLst>
            </p:cNvPr>
            <p:cNvSpPr>
              <a:spLocks noChangeArrowheads="1"/>
            </p:cNvSpPr>
            <p:nvPr/>
          </p:nvSpPr>
          <p:spPr bwMode="auto">
            <a:xfrm>
              <a:off x="997267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3" name="Oval 12">
              <a:extLst>
                <a:ext uri="{FF2B5EF4-FFF2-40B4-BE49-F238E27FC236}">
                  <a16:creationId xmlns:a16="http://schemas.microsoft.com/office/drawing/2014/main" id="{0ADFD573-899D-4EA3-B820-06F911F13658}"/>
                </a:ext>
              </a:extLst>
            </p:cNvPr>
            <p:cNvSpPr>
              <a:spLocks noChangeArrowheads="1"/>
            </p:cNvSpPr>
            <p:nvPr/>
          </p:nvSpPr>
          <p:spPr bwMode="auto">
            <a:xfrm>
              <a:off x="1051242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4" name="Oval 13">
              <a:extLst>
                <a:ext uri="{FF2B5EF4-FFF2-40B4-BE49-F238E27FC236}">
                  <a16:creationId xmlns:a16="http://schemas.microsoft.com/office/drawing/2014/main" id="{C3F3BD8B-B5A9-4829-8F06-B2D5F4321677}"/>
                </a:ext>
              </a:extLst>
            </p:cNvPr>
            <p:cNvSpPr>
              <a:spLocks noChangeArrowheads="1"/>
            </p:cNvSpPr>
            <p:nvPr/>
          </p:nvSpPr>
          <p:spPr bwMode="auto">
            <a:xfrm>
              <a:off x="1105217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5" name="Oval 14">
              <a:extLst>
                <a:ext uri="{FF2B5EF4-FFF2-40B4-BE49-F238E27FC236}">
                  <a16:creationId xmlns:a16="http://schemas.microsoft.com/office/drawing/2014/main" id="{C9CEFA19-7435-479B-BE87-1911C4C5D538}"/>
                </a:ext>
              </a:extLst>
            </p:cNvPr>
            <p:cNvSpPr>
              <a:spLocks noChangeArrowheads="1"/>
            </p:cNvSpPr>
            <p:nvPr/>
          </p:nvSpPr>
          <p:spPr bwMode="auto">
            <a:xfrm>
              <a:off x="8351837" y="3875088"/>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6" name="Oval 15">
              <a:extLst>
                <a:ext uri="{FF2B5EF4-FFF2-40B4-BE49-F238E27FC236}">
                  <a16:creationId xmlns:a16="http://schemas.microsoft.com/office/drawing/2014/main" id="{CA42E38B-5E0D-47C9-9716-ADFC2F280C0E}"/>
                </a:ext>
              </a:extLst>
            </p:cNvPr>
            <p:cNvSpPr>
              <a:spLocks noChangeArrowheads="1"/>
            </p:cNvSpPr>
            <p:nvPr/>
          </p:nvSpPr>
          <p:spPr bwMode="auto">
            <a:xfrm>
              <a:off x="8893175" y="387508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7" name="Oval 16">
              <a:extLst>
                <a:ext uri="{FF2B5EF4-FFF2-40B4-BE49-F238E27FC236}">
                  <a16:creationId xmlns:a16="http://schemas.microsoft.com/office/drawing/2014/main" id="{ABE360B2-7AE1-4273-A6D0-30A98D847D1D}"/>
                </a:ext>
              </a:extLst>
            </p:cNvPr>
            <p:cNvSpPr>
              <a:spLocks noChangeArrowheads="1"/>
            </p:cNvSpPr>
            <p:nvPr/>
          </p:nvSpPr>
          <p:spPr bwMode="auto">
            <a:xfrm>
              <a:off x="9432925" y="387508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8" name="Oval 17">
              <a:extLst>
                <a:ext uri="{FF2B5EF4-FFF2-40B4-BE49-F238E27FC236}">
                  <a16:creationId xmlns:a16="http://schemas.microsoft.com/office/drawing/2014/main" id="{6304A35B-112E-405F-BFB2-C5AB102DE2EF}"/>
                </a:ext>
              </a:extLst>
            </p:cNvPr>
            <p:cNvSpPr>
              <a:spLocks noChangeArrowheads="1"/>
            </p:cNvSpPr>
            <p:nvPr/>
          </p:nvSpPr>
          <p:spPr bwMode="auto">
            <a:xfrm>
              <a:off x="9072562" y="4414838"/>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9" name="Oval 18">
              <a:extLst>
                <a:ext uri="{FF2B5EF4-FFF2-40B4-BE49-F238E27FC236}">
                  <a16:creationId xmlns:a16="http://schemas.microsoft.com/office/drawing/2014/main" id="{DC079B90-3860-4B3F-8DDF-E4AC389CFC5F}"/>
                </a:ext>
              </a:extLst>
            </p:cNvPr>
            <p:cNvSpPr>
              <a:spLocks noChangeArrowheads="1"/>
            </p:cNvSpPr>
            <p:nvPr/>
          </p:nvSpPr>
          <p:spPr bwMode="auto">
            <a:xfrm>
              <a:off x="9793287" y="4414838"/>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20" name="Text Box 20">
              <a:extLst>
                <a:ext uri="{FF2B5EF4-FFF2-40B4-BE49-F238E27FC236}">
                  <a16:creationId xmlns:a16="http://schemas.microsoft.com/office/drawing/2014/main" id="{6B929CBD-D77D-4812-B369-B351B4CC72D0}"/>
                </a:ext>
              </a:extLst>
            </p:cNvPr>
            <p:cNvSpPr txBox="1">
              <a:spLocks noChangeArrowheads="1"/>
            </p:cNvSpPr>
            <p:nvPr/>
          </p:nvSpPr>
          <p:spPr bwMode="auto">
            <a:xfrm>
              <a:off x="8777287" y="1701800"/>
              <a:ext cx="309563" cy="373063"/>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1" name="Text Box 21">
              <a:extLst>
                <a:ext uri="{FF2B5EF4-FFF2-40B4-BE49-F238E27FC236}">
                  <a16:creationId xmlns:a16="http://schemas.microsoft.com/office/drawing/2014/main" id="{699D831B-3BBC-4047-95AA-42FB563B17BF}"/>
                </a:ext>
              </a:extLst>
            </p:cNvPr>
            <p:cNvSpPr txBox="1">
              <a:spLocks noChangeArrowheads="1"/>
            </p:cNvSpPr>
            <p:nvPr/>
          </p:nvSpPr>
          <p:spPr bwMode="auto">
            <a:xfrm>
              <a:off x="8769350" y="22558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2" name="Text Box 22">
              <a:extLst>
                <a:ext uri="{FF2B5EF4-FFF2-40B4-BE49-F238E27FC236}">
                  <a16:creationId xmlns:a16="http://schemas.microsoft.com/office/drawing/2014/main" id="{94EA4BA1-95A9-40AB-9CC4-41497C1B561F}"/>
                </a:ext>
              </a:extLst>
            </p:cNvPr>
            <p:cNvSpPr txBox="1">
              <a:spLocks noChangeArrowheads="1"/>
            </p:cNvSpPr>
            <p:nvPr/>
          </p:nvSpPr>
          <p:spPr bwMode="auto">
            <a:xfrm>
              <a:off x="10029825" y="22558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3" name="Oval 24">
              <a:extLst>
                <a:ext uri="{FF2B5EF4-FFF2-40B4-BE49-F238E27FC236}">
                  <a16:creationId xmlns:a16="http://schemas.microsoft.com/office/drawing/2014/main" id="{8078156F-DF3B-4D23-9A54-FB44EBF3540F}"/>
                </a:ext>
              </a:extLst>
            </p:cNvPr>
            <p:cNvSpPr>
              <a:spLocks noChangeArrowheads="1"/>
            </p:cNvSpPr>
            <p:nvPr/>
          </p:nvSpPr>
          <p:spPr bwMode="auto">
            <a:xfrm>
              <a:off x="9972675" y="2255838"/>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24" name="Text Box 25">
              <a:extLst>
                <a:ext uri="{FF2B5EF4-FFF2-40B4-BE49-F238E27FC236}">
                  <a16:creationId xmlns:a16="http://schemas.microsoft.com/office/drawing/2014/main" id="{AAAC6DA8-06C0-4E8A-ABAF-55B252BA6F62}"/>
                </a:ext>
              </a:extLst>
            </p:cNvPr>
            <p:cNvSpPr txBox="1">
              <a:spLocks noChangeArrowheads="1"/>
            </p:cNvSpPr>
            <p:nvPr/>
          </p:nvSpPr>
          <p:spPr bwMode="auto">
            <a:xfrm>
              <a:off x="10029825" y="22558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5" name="Text Box 26">
              <a:extLst>
                <a:ext uri="{FF2B5EF4-FFF2-40B4-BE49-F238E27FC236}">
                  <a16:creationId xmlns:a16="http://schemas.microsoft.com/office/drawing/2014/main" id="{50B6C021-1A2F-4F7D-8FE3-CD118A8F3B8D}"/>
                </a:ext>
              </a:extLst>
            </p:cNvPr>
            <p:cNvSpPr txBox="1">
              <a:spLocks noChangeArrowheads="1"/>
            </p:cNvSpPr>
            <p:nvPr/>
          </p:nvSpPr>
          <p:spPr bwMode="auto">
            <a:xfrm>
              <a:off x="10037762" y="278288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6" name="Text Box 27">
              <a:extLst>
                <a:ext uri="{FF2B5EF4-FFF2-40B4-BE49-F238E27FC236}">
                  <a16:creationId xmlns:a16="http://schemas.microsoft.com/office/drawing/2014/main" id="{9A05FD9A-BEE3-4B73-A79D-708CBB8C4AE5}"/>
                </a:ext>
              </a:extLst>
            </p:cNvPr>
            <p:cNvSpPr txBox="1">
              <a:spLocks noChangeArrowheads="1"/>
            </p:cNvSpPr>
            <p:nvPr/>
          </p:nvSpPr>
          <p:spPr bwMode="auto">
            <a:xfrm>
              <a:off x="10577512" y="278288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7" name="Text Box 28">
              <a:extLst>
                <a:ext uri="{FF2B5EF4-FFF2-40B4-BE49-F238E27FC236}">
                  <a16:creationId xmlns:a16="http://schemas.microsoft.com/office/drawing/2014/main" id="{8C8827B0-E75D-4910-80B3-A4DF456F24A5}"/>
                </a:ext>
              </a:extLst>
            </p:cNvPr>
            <p:cNvSpPr txBox="1">
              <a:spLocks noChangeArrowheads="1"/>
            </p:cNvSpPr>
            <p:nvPr/>
          </p:nvSpPr>
          <p:spPr bwMode="auto">
            <a:xfrm>
              <a:off x="8956675" y="33226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8" name="Text Box 29">
              <a:extLst>
                <a:ext uri="{FF2B5EF4-FFF2-40B4-BE49-F238E27FC236}">
                  <a16:creationId xmlns:a16="http://schemas.microsoft.com/office/drawing/2014/main" id="{ACFD5289-3A87-4741-BFAA-9EA00BA42B81}"/>
                </a:ext>
              </a:extLst>
            </p:cNvPr>
            <p:cNvSpPr txBox="1">
              <a:spLocks noChangeArrowheads="1"/>
            </p:cNvSpPr>
            <p:nvPr/>
          </p:nvSpPr>
          <p:spPr bwMode="auto">
            <a:xfrm>
              <a:off x="10037762" y="33226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9" name="Text Box 30">
              <a:extLst>
                <a:ext uri="{FF2B5EF4-FFF2-40B4-BE49-F238E27FC236}">
                  <a16:creationId xmlns:a16="http://schemas.microsoft.com/office/drawing/2014/main" id="{54F38B2A-6E70-41C1-96C1-8883E21453C1}"/>
                </a:ext>
              </a:extLst>
            </p:cNvPr>
            <p:cNvSpPr txBox="1">
              <a:spLocks noChangeArrowheads="1"/>
            </p:cNvSpPr>
            <p:nvPr/>
          </p:nvSpPr>
          <p:spPr bwMode="auto">
            <a:xfrm>
              <a:off x="10577512" y="33226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0" name="Text Box 31">
              <a:extLst>
                <a:ext uri="{FF2B5EF4-FFF2-40B4-BE49-F238E27FC236}">
                  <a16:creationId xmlns:a16="http://schemas.microsoft.com/office/drawing/2014/main" id="{BC30B40E-9E14-4BDE-838D-6802F937CB62}"/>
                </a:ext>
              </a:extLst>
            </p:cNvPr>
            <p:cNvSpPr txBox="1">
              <a:spLocks noChangeArrowheads="1"/>
            </p:cNvSpPr>
            <p:nvPr/>
          </p:nvSpPr>
          <p:spPr bwMode="auto">
            <a:xfrm>
              <a:off x="11117262" y="33226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1" name="Text Box 32">
              <a:extLst>
                <a:ext uri="{FF2B5EF4-FFF2-40B4-BE49-F238E27FC236}">
                  <a16:creationId xmlns:a16="http://schemas.microsoft.com/office/drawing/2014/main" id="{E763138B-A446-4FB6-BF53-E765B0B6ACDF}"/>
                </a:ext>
              </a:extLst>
            </p:cNvPr>
            <p:cNvSpPr txBox="1">
              <a:spLocks noChangeArrowheads="1"/>
            </p:cNvSpPr>
            <p:nvPr/>
          </p:nvSpPr>
          <p:spPr bwMode="auto">
            <a:xfrm>
              <a:off x="8382000" y="386238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2" name="Text Box 33">
              <a:extLst>
                <a:ext uri="{FF2B5EF4-FFF2-40B4-BE49-F238E27FC236}">
                  <a16:creationId xmlns:a16="http://schemas.microsoft.com/office/drawing/2014/main" id="{B3BDB76C-C65B-4ECD-8F04-B6D55CF84DA6}"/>
                </a:ext>
              </a:extLst>
            </p:cNvPr>
            <p:cNvSpPr txBox="1">
              <a:spLocks noChangeArrowheads="1"/>
            </p:cNvSpPr>
            <p:nvPr/>
          </p:nvSpPr>
          <p:spPr bwMode="auto">
            <a:xfrm>
              <a:off x="8956675" y="386238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3" name="Oval 34">
              <a:extLst>
                <a:ext uri="{FF2B5EF4-FFF2-40B4-BE49-F238E27FC236}">
                  <a16:creationId xmlns:a16="http://schemas.microsoft.com/office/drawing/2014/main" id="{7570AE56-50B2-43B0-9E5A-CEC3E970DEE6}"/>
                </a:ext>
              </a:extLst>
            </p:cNvPr>
            <p:cNvSpPr>
              <a:spLocks noChangeArrowheads="1"/>
            </p:cNvSpPr>
            <p:nvPr/>
          </p:nvSpPr>
          <p:spPr bwMode="auto">
            <a:xfrm>
              <a:off x="9432925" y="3875088"/>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34" name="Text Box 35">
              <a:extLst>
                <a:ext uri="{FF2B5EF4-FFF2-40B4-BE49-F238E27FC236}">
                  <a16:creationId xmlns:a16="http://schemas.microsoft.com/office/drawing/2014/main" id="{DD7E516F-828A-466F-AAB9-283A6404A0FD}"/>
                </a:ext>
              </a:extLst>
            </p:cNvPr>
            <p:cNvSpPr txBox="1">
              <a:spLocks noChangeArrowheads="1"/>
            </p:cNvSpPr>
            <p:nvPr/>
          </p:nvSpPr>
          <p:spPr bwMode="auto">
            <a:xfrm>
              <a:off x="9467850" y="386238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7</a:t>
              </a:r>
            </a:p>
          </p:txBody>
        </p:sp>
        <p:sp>
          <p:nvSpPr>
            <p:cNvPr id="35" name="Line 37">
              <a:extLst>
                <a:ext uri="{FF2B5EF4-FFF2-40B4-BE49-F238E27FC236}">
                  <a16:creationId xmlns:a16="http://schemas.microsoft.com/office/drawing/2014/main" id="{E8F38139-84AE-436C-B169-678B8BABA8A9}"/>
                </a:ext>
              </a:extLst>
            </p:cNvPr>
            <p:cNvSpPr>
              <a:spLocks noChangeShapeType="1"/>
            </p:cNvSpPr>
            <p:nvPr/>
          </p:nvSpPr>
          <p:spPr bwMode="auto">
            <a:xfrm>
              <a:off x="9072562" y="1895475"/>
              <a:ext cx="900113" cy="360363"/>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6" name="Line 38">
              <a:extLst>
                <a:ext uri="{FF2B5EF4-FFF2-40B4-BE49-F238E27FC236}">
                  <a16:creationId xmlns:a16="http://schemas.microsoft.com/office/drawing/2014/main" id="{CF9BA260-671E-4B3F-92B5-1E01D5C52D62}"/>
                </a:ext>
              </a:extLst>
            </p:cNvPr>
            <p:cNvSpPr>
              <a:spLocks noChangeShapeType="1"/>
            </p:cNvSpPr>
            <p:nvPr/>
          </p:nvSpPr>
          <p:spPr bwMode="auto">
            <a:xfrm flipH="1">
              <a:off x="9605962" y="2614613"/>
              <a:ext cx="373063"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7" name="Line 39">
              <a:extLst>
                <a:ext uri="{FF2B5EF4-FFF2-40B4-BE49-F238E27FC236}">
                  <a16:creationId xmlns:a16="http://schemas.microsoft.com/office/drawing/2014/main" id="{DBE23373-DA0A-4CDA-8C9F-E9ABA50947D2}"/>
                </a:ext>
              </a:extLst>
            </p:cNvPr>
            <p:cNvSpPr>
              <a:spLocks noChangeShapeType="1"/>
            </p:cNvSpPr>
            <p:nvPr/>
          </p:nvSpPr>
          <p:spPr bwMode="auto">
            <a:xfrm>
              <a:off x="9612312" y="3154363"/>
              <a:ext cx="1588"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8" name="Line 40">
              <a:extLst>
                <a:ext uri="{FF2B5EF4-FFF2-40B4-BE49-F238E27FC236}">
                  <a16:creationId xmlns:a16="http://schemas.microsoft.com/office/drawing/2014/main" id="{DAF8BFE5-99A2-46E8-BD58-12E959BC6C2C}"/>
                </a:ext>
              </a:extLst>
            </p:cNvPr>
            <p:cNvSpPr>
              <a:spLocks noChangeShapeType="1"/>
            </p:cNvSpPr>
            <p:nvPr/>
          </p:nvSpPr>
          <p:spPr bwMode="auto">
            <a:xfrm>
              <a:off x="9612312" y="3694113"/>
              <a:ext cx="1588"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9" name="Rectangle 41">
              <a:extLst>
                <a:ext uri="{FF2B5EF4-FFF2-40B4-BE49-F238E27FC236}">
                  <a16:creationId xmlns:a16="http://schemas.microsoft.com/office/drawing/2014/main" id="{AA86548E-0A06-4114-AF63-1EFE6AF14638}"/>
                </a:ext>
              </a:extLst>
            </p:cNvPr>
            <p:cNvSpPr>
              <a:spLocks noChangeArrowheads="1"/>
            </p:cNvSpPr>
            <p:nvPr/>
          </p:nvSpPr>
          <p:spPr bwMode="auto">
            <a:xfrm>
              <a:off x="8785225" y="3227388"/>
              <a:ext cx="539750" cy="539750"/>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0" name="Rectangle 42">
              <a:extLst>
                <a:ext uri="{FF2B5EF4-FFF2-40B4-BE49-F238E27FC236}">
                  <a16:creationId xmlns:a16="http://schemas.microsoft.com/office/drawing/2014/main" id="{1474F18E-8370-45DE-B5E7-416DC6EB533E}"/>
                </a:ext>
              </a:extLst>
            </p:cNvPr>
            <p:cNvSpPr>
              <a:spLocks noChangeArrowheads="1"/>
            </p:cNvSpPr>
            <p:nvPr/>
          </p:nvSpPr>
          <p:spPr bwMode="auto">
            <a:xfrm>
              <a:off x="9901237" y="2759075"/>
              <a:ext cx="1800225" cy="1081088"/>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1" name="Oval 43">
              <a:extLst>
                <a:ext uri="{FF2B5EF4-FFF2-40B4-BE49-F238E27FC236}">
                  <a16:creationId xmlns:a16="http://schemas.microsoft.com/office/drawing/2014/main" id="{F8404AC4-F87B-4F0B-8880-0B2E459C0CB7}"/>
                </a:ext>
              </a:extLst>
            </p:cNvPr>
            <p:cNvSpPr>
              <a:spLocks noChangeArrowheads="1"/>
            </p:cNvSpPr>
            <p:nvPr/>
          </p:nvSpPr>
          <p:spPr bwMode="auto">
            <a:xfrm>
              <a:off x="9432925" y="2794000"/>
              <a:ext cx="360362" cy="360363"/>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2" name="Text Box 44">
              <a:extLst>
                <a:ext uri="{FF2B5EF4-FFF2-40B4-BE49-F238E27FC236}">
                  <a16:creationId xmlns:a16="http://schemas.microsoft.com/office/drawing/2014/main" id="{A439DF03-847B-44E7-95AE-77E004F6A5D9}"/>
                </a:ext>
              </a:extLst>
            </p:cNvPr>
            <p:cNvSpPr txBox="1">
              <a:spLocks noChangeArrowheads="1"/>
            </p:cNvSpPr>
            <p:nvPr/>
          </p:nvSpPr>
          <p:spPr bwMode="auto">
            <a:xfrm>
              <a:off x="9498012" y="278288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43" name="Oval 45">
              <a:extLst>
                <a:ext uri="{FF2B5EF4-FFF2-40B4-BE49-F238E27FC236}">
                  <a16:creationId xmlns:a16="http://schemas.microsoft.com/office/drawing/2014/main" id="{13E4072D-CA5C-43EC-B18F-6F9C9248C745}"/>
                </a:ext>
              </a:extLst>
            </p:cNvPr>
            <p:cNvSpPr>
              <a:spLocks noChangeArrowheads="1"/>
            </p:cNvSpPr>
            <p:nvPr/>
          </p:nvSpPr>
          <p:spPr bwMode="auto">
            <a:xfrm>
              <a:off x="9432925" y="3335338"/>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4" name="Text Box 46">
              <a:extLst>
                <a:ext uri="{FF2B5EF4-FFF2-40B4-BE49-F238E27FC236}">
                  <a16:creationId xmlns:a16="http://schemas.microsoft.com/office/drawing/2014/main" id="{CC206E19-C3FF-42C4-BBF3-39CFB370BAC3}"/>
                </a:ext>
              </a:extLst>
            </p:cNvPr>
            <p:cNvSpPr txBox="1">
              <a:spLocks noChangeArrowheads="1"/>
            </p:cNvSpPr>
            <p:nvPr/>
          </p:nvSpPr>
          <p:spPr bwMode="auto">
            <a:xfrm>
              <a:off x="9396412" y="3335338"/>
              <a:ext cx="539750"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10</a:t>
              </a:r>
            </a:p>
          </p:txBody>
        </p:sp>
        <p:sp>
          <p:nvSpPr>
            <p:cNvPr id="45" name="Text Box 47">
              <a:extLst>
                <a:ext uri="{FF2B5EF4-FFF2-40B4-BE49-F238E27FC236}">
                  <a16:creationId xmlns:a16="http://schemas.microsoft.com/office/drawing/2014/main" id="{D6D73938-49A7-407D-BDFB-96F914356AEC}"/>
                </a:ext>
              </a:extLst>
            </p:cNvPr>
            <p:cNvSpPr txBox="1">
              <a:spLocks noChangeArrowheads="1"/>
            </p:cNvSpPr>
            <p:nvPr/>
          </p:nvSpPr>
          <p:spPr bwMode="auto">
            <a:xfrm>
              <a:off x="9109075" y="44021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7</a:t>
              </a:r>
            </a:p>
          </p:txBody>
        </p:sp>
        <p:sp>
          <p:nvSpPr>
            <p:cNvPr id="46" name="Oval 48">
              <a:extLst>
                <a:ext uri="{FF2B5EF4-FFF2-40B4-BE49-F238E27FC236}">
                  <a16:creationId xmlns:a16="http://schemas.microsoft.com/office/drawing/2014/main" id="{A94E347D-DCD9-4116-BB17-64442EF039A2}"/>
                </a:ext>
              </a:extLst>
            </p:cNvPr>
            <p:cNvSpPr>
              <a:spLocks noChangeArrowheads="1"/>
            </p:cNvSpPr>
            <p:nvPr/>
          </p:nvSpPr>
          <p:spPr bwMode="auto">
            <a:xfrm>
              <a:off x="9793287" y="4414838"/>
              <a:ext cx="360363"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7" name="Text Box 49">
              <a:extLst>
                <a:ext uri="{FF2B5EF4-FFF2-40B4-BE49-F238E27FC236}">
                  <a16:creationId xmlns:a16="http://schemas.microsoft.com/office/drawing/2014/main" id="{95A964AF-3C09-4932-8159-6C2DDABFC082}"/>
                </a:ext>
              </a:extLst>
            </p:cNvPr>
            <p:cNvSpPr txBox="1">
              <a:spLocks noChangeArrowheads="1"/>
            </p:cNvSpPr>
            <p:nvPr/>
          </p:nvSpPr>
          <p:spPr bwMode="auto">
            <a:xfrm>
              <a:off x="9828212" y="44021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6</a:t>
              </a:r>
            </a:p>
          </p:txBody>
        </p:sp>
        <p:sp>
          <p:nvSpPr>
            <p:cNvPr id="48" name="Rectangle 50">
              <a:extLst>
                <a:ext uri="{FF2B5EF4-FFF2-40B4-BE49-F238E27FC236}">
                  <a16:creationId xmlns:a16="http://schemas.microsoft.com/office/drawing/2014/main" id="{C1438815-E01B-44B5-9965-D12F5E2CB145}"/>
                </a:ext>
              </a:extLst>
            </p:cNvPr>
            <p:cNvSpPr>
              <a:spLocks noChangeArrowheads="1"/>
            </p:cNvSpPr>
            <p:nvPr/>
          </p:nvSpPr>
          <p:spPr bwMode="auto">
            <a:xfrm>
              <a:off x="8928100" y="4343400"/>
              <a:ext cx="595312" cy="511175"/>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9" name="Line 51">
              <a:extLst>
                <a:ext uri="{FF2B5EF4-FFF2-40B4-BE49-F238E27FC236}">
                  <a16:creationId xmlns:a16="http://schemas.microsoft.com/office/drawing/2014/main" id="{A301EBF6-D534-4903-B835-91FCFEE2FAFF}"/>
                </a:ext>
              </a:extLst>
            </p:cNvPr>
            <p:cNvSpPr>
              <a:spLocks noChangeShapeType="1"/>
            </p:cNvSpPr>
            <p:nvPr/>
          </p:nvSpPr>
          <p:spPr bwMode="auto">
            <a:xfrm>
              <a:off x="9793287" y="4235450"/>
              <a:ext cx="179388" cy="179388"/>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50" name="Text Box 52">
              <a:extLst>
                <a:ext uri="{FF2B5EF4-FFF2-40B4-BE49-F238E27FC236}">
                  <a16:creationId xmlns:a16="http://schemas.microsoft.com/office/drawing/2014/main" id="{7724B152-A07E-4297-B61D-D0BF8F488EFC}"/>
                </a:ext>
              </a:extLst>
            </p:cNvPr>
            <p:cNvSpPr txBox="1">
              <a:spLocks noChangeArrowheads="1"/>
            </p:cNvSpPr>
            <p:nvPr/>
          </p:nvSpPr>
          <p:spPr bwMode="auto">
            <a:xfrm>
              <a:off x="9826625" y="4662488"/>
              <a:ext cx="687387" cy="652462"/>
            </a:xfrm>
            <a:prstGeom prst="rect">
              <a:avLst/>
            </a:prstGeom>
            <a:noFill/>
            <a:ln w="9525">
              <a:noFill/>
              <a:round/>
              <a:headEnd/>
              <a:tailEnd/>
            </a:ln>
            <a:effectLst/>
          </p:spPr>
          <p:txBody>
            <a:bodyPr wrap="none"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KingsBureauGrot ThreeSeven"/>
                  <a:ea typeface="DejaVu Sans" charset="0"/>
                  <a:cs typeface="DejaVu Sans" charset="0"/>
                </a:rPr>
                <a:t>....</a:t>
              </a:r>
            </a:p>
          </p:txBody>
        </p:sp>
      </p:grpSp>
    </p:spTree>
    <p:extLst>
      <p:ext uri="{BB962C8B-B14F-4D97-AF65-F5344CB8AC3E}">
        <p14:creationId xmlns:p14="http://schemas.microsoft.com/office/powerpoint/2010/main" val="315112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65C8-A0F7-42D8-A948-30D904FE8CDB}"/>
              </a:ext>
            </a:extLst>
          </p:cNvPr>
          <p:cNvSpPr>
            <a:spLocks noGrp="1"/>
          </p:cNvSpPr>
          <p:nvPr>
            <p:ph type="title"/>
          </p:nvPr>
        </p:nvSpPr>
        <p:spPr/>
        <p:txBody>
          <a:bodyPr/>
          <a:lstStyle/>
          <a:p>
            <a:r>
              <a:rPr lang="en-GB" dirty="0"/>
              <a:t>Extra State Pruning: Helpful Actions</a:t>
            </a:r>
          </a:p>
        </p:txBody>
      </p:sp>
      <p:sp>
        <p:nvSpPr>
          <p:cNvPr id="3" name="Content Placeholder 2">
            <a:extLst>
              <a:ext uri="{FF2B5EF4-FFF2-40B4-BE49-F238E27FC236}">
                <a16:creationId xmlns:a16="http://schemas.microsoft.com/office/drawing/2014/main" id="{2204E350-86B8-4F4F-B97E-427CF4C2B2DC}"/>
              </a:ext>
            </a:extLst>
          </p:cNvPr>
          <p:cNvSpPr>
            <a:spLocks noGrp="1"/>
          </p:cNvSpPr>
          <p:nvPr>
            <p:ph sz="quarter" idx="12"/>
          </p:nvPr>
        </p:nvSpPr>
        <p:spPr>
          <a:xfrm>
            <a:off x="287869" y="1701800"/>
            <a:ext cx="7972212" cy="4538133"/>
          </a:xfrm>
        </p:spPr>
        <p:txBody>
          <a:bodyPr>
            <a:normAutofit/>
          </a:bodyPr>
          <a:lstStyle/>
          <a:p>
            <a:pPr marL="342900" indent="-342900">
              <a:buFont typeface="Arial" panose="020B0604020202020204" pitchFamily="34" charset="0"/>
              <a:buChar char="•"/>
            </a:pPr>
            <a:r>
              <a:rPr lang="en-GB" dirty="0"/>
              <a:t>So far, when expanding a state S, have considered all applicable actions when making successors;</a:t>
            </a:r>
          </a:p>
          <a:p>
            <a:pPr marL="579961" lvl="2" indent="-342900">
              <a:buFont typeface="Arial" panose="020B0604020202020204" pitchFamily="34" charset="0"/>
              <a:buChar char="•"/>
            </a:pPr>
            <a:r>
              <a:rPr lang="en-GB" dirty="0"/>
              <a:t>However, not all of them are interesting</a:t>
            </a:r>
          </a:p>
          <a:p>
            <a:pPr marL="579961" lvl="2" indent="-342900">
              <a:buFont typeface="Arial" panose="020B0604020202020204" pitchFamily="34" charset="0"/>
              <a:buChar char="•"/>
            </a:pPr>
            <a:r>
              <a:rPr lang="en-GB" dirty="0"/>
              <a:t>e.g. unloading a package that has just been loaded</a:t>
            </a:r>
            <a:br>
              <a:rPr lang="en-GB" dirty="0"/>
            </a:br>
            <a:endParaRPr lang="en-GB" dirty="0"/>
          </a:p>
          <a:p>
            <a:pPr marL="342900" indent="-342900">
              <a:buFont typeface="Arial" panose="020B0604020202020204" pitchFamily="34" charset="0"/>
              <a:buChar char="•"/>
            </a:pPr>
            <a:r>
              <a:rPr lang="en-GB" dirty="0"/>
              <a:t>In FF, extra search guidance is obtained from the RPG heuristic:</a:t>
            </a:r>
          </a:p>
          <a:p>
            <a:pPr marL="579961" lvl="2" indent="-342900">
              <a:buFont typeface="Arial" panose="020B0604020202020204" pitchFamily="34" charset="0"/>
              <a:buChar char="•"/>
            </a:pPr>
            <a:r>
              <a:rPr lang="en-GB" dirty="0"/>
              <a:t>Anything that could achieve a goal in g(1) is a helpful action</a:t>
            </a:r>
          </a:p>
          <a:p>
            <a:pPr marL="342900" indent="-342900">
              <a:buFont typeface="Arial" panose="020B0604020202020204" pitchFamily="34" charset="0"/>
              <a:buChar char="•"/>
            </a:pPr>
            <a:r>
              <a:rPr lang="en-GB" dirty="0"/>
              <a:t>Or, in other words, the first actions in the relaxed plan, and others like them.</a:t>
            </a:r>
          </a:p>
        </p:txBody>
      </p:sp>
      <p:sp>
        <p:nvSpPr>
          <p:cNvPr id="52" name="Oval 51">
            <a:extLst>
              <a:ext uri="{FF2B5EF4-FFF2-40B4-BE49-F238E27FC236}">
                <a16:creationId xmlns:a16="http://schemas.microsoft.com/office/drawing/2014/main" id="{70587FC6-4AF6-4119-BC06-32E39CCF6585}"/>
              </a:ext>
            </a:extLst>
          </p:cNvPr>
          <p:cNvSpPr/>
          <p:nvPr/>
        </p:nvSpPr>
        <p:spPr>
          <a:xfrm>
            <a:off x="8890000" y="1977024"/>
            <a:ext cx="2357120" cy="4160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KingsBureauGrot ThreeSeven"/>
              </a:rPr>
              <a:t>C on A from T</a:t>
            </a:r>
          </a:p>
          <a:p>
            <a:pPr algn="ctr"/>
            <a:endParaRPr lang="en-GB" sz="1600" dirty="0">
              <a:latin typeface="KingsBureauGrot ThreeSeven"/>
            </a:endParaRPr>
          </a:p>
          <a:p>
            <a:pPr algn="ctr"/>
            <a:r>
              <a:rPr lang="en-GB" sz="1600" dirty="0">
                <a:latin typeface="KingsBureauGrot ThreeSeven"/>
              </a:rPr>
              <a:t>C on B from T</a:t>
            </a:r>
          </a:p>
          <a:p>
            <a:pPr algn="ctr"/>
            <a:endParaRPr lang="en-GB" sz="1600" dirty="0">
              <a:latin typeface="KingsBureauGrot ThreeSeven"/>
            </a:endParaRPr>
          </a:p>
          <a:p>
            <a:pPr algn="ctr"/>
            <a:r>
              <a:rPr lang="en-GB" sz="1600" dirty="0">
                <a:latin typeface="KingsBureauGrot ThreeSeven"/>
              </a:rPr>
              <a:t>B on A from T</a:t>
            </a:r>
          </a:p>
          <a:p>
            <a:pPr algn="ctr"/>
            <a:r>
              <a:rPr lang="en-GB" sz="1600" dirty="0">
                <a:latin typeface="KingsBureauGrot ThreeSeven"/>
              </a:rPr>
              <a:t> </a:t>
            </a:r>
          </a:p>
          <a:p>
            <a:pPr algn="ctr"/>
            <a:r>
              <a:rPr lang="en-GB" sz="1600" dirty="0">
                <a:latin typeface="KingsBureauGrot ThreeSeven"/>
              </a:rPr>
              <a:t>B on T from C</a:t>
            </a:r>
          </a:p>
          <a:p>
            <a:pPr algn="ctr"/>
            <a:r>
              <a:rPr lang="en-GB" sz="1600" dirty="0">
                <a:latin typeface="KingsBureauGrot ThreeSeven"/>
              </a:rPr>
              <a:t> </a:t>
            </a:r>
          </a:p>
          <a:p>
            <a:pPr algn="ctr"/>
            <a:r>
              <a:rPr lang="en-GB" sz="1600" dirty="0">
                <a:latin typeface="KingsBureauGrot ThreeSeven"/>
              </a:rPr>
              <a:t>A on B from T </a:t>
            </a:r>
          </a:p>
          <a:p>
            <a:pPr algn="ctr"/>
            <a:endParaRPr lang="en-GB" sz="1600" dirty="0">
              <a:latin typeface="KingsBureauGrot ThreeSeven"/>
            </a:endParaRPr>
          </a:p>
          <a:p>
            <a:pPr algn="ctr"/>
            <a:r>
              <a:rPr lang="en-GB" sz="1600" dirty="0">
                <a:latin typeface="KingsBureauGrot ThreeSeven"/>
              </a:rPr>
              <a:t>A on C from T </a:t>
            </a:r>
          </a:p>
          <a:p>
            <a:pPr algn="ctr"/>
            <a:endParaRPr lang="en-GB" sz="1600" dirty="0">
              <a:latin typeface="KingsBureauGrot ThreeSeven"/>
            </a:endParaRPr>
          </a:p>
        </p:txBody>
      </p:sp>
    </p:spTree>
    <p:extLst>
      <p:ext uri="{BB962C8B-B14F-4D97-AF65-F5344CB8AC3E}">
        <p14:creationId xmlns:p14="http://schemas.microsoft.com/office/powerpoint/2010/main" val="349966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RPG Heuristic in the FF Planner</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3978894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Domain Independent Heuristics</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a:xfrm>
            <a:off x="287869" y="1701800"/>
            <a:ext cx="7179572" cy="4538133"/>
          </a:xfrm>
        </p:spPr>
        <p:txBody>
          <a:bodyPr numCol="1">
            <a:normAutofit fontScale="85000" lnSpcReduction="10000"/>
          </a:bodyPr>
          <a:lstStyle/>
          <a:p>
            <a:pPr marL="342900" indent="-342900">
              <a:lnSpc>
                <a:spcPct val="150000"/>
              </a:lnSpc>
              <a:buFont typeface="Arial" panose="020B0604020202020204" pitchFamily="34" charset="0"/>
              <a:buChar char="•"/>
            </a:pPr>
            <a:r>
              <a:rPr lang="en-GB" sz="2800" dirty="0"/>
              <a:t>Building heuristics that can adapt to different domains/problems.</a:t>
            </a:r>
            <a:br>
              <a:rPr lang="en-GB" sz="2800" dirty="0"/>
            </a:br>
            <a:endParaRPr lang="en-GB" sz="2800" dirty="0"/>
          </a:p>
          <a:p>
            <a:pPr marL="342900" indent="-342900">
              <a:lnSpc>
                <a:spcPct val="150000"/>
              </a:lnSpc>
              <a:buFont typeface="Arial" panose="020B0604020202020204" pitchFamily="34" charset="0"/>
              <a:buChar char="•"/>
            </a:pPr>
            <a:r>
              <a:rPr lang="en-GB" sz="2800" dirty="0"/>
              <a:t>Not reliant on specific information about the problem.</a:t>
            </a:r>
            <a:br>
              <a:rPr lang="en-GB" sz="2800" dirty="0"/>
            </a:br>
            <a:endParaRPr lang="en-GB" sz="2800" dirty="0"/>
          </a:p>
          <a:p>
            <a:pPr marL="342900" indent="-342900">
              <a:lnSpc>
                <a:spcPct val="150000"/>
              </a:lnSpc>
              <a:buFont typeface="Arial" panose="020B0604020202020204" pitchFamily="34" charset="0"/>
              <a:buChar char="•"/>
            </a:pPr>
            <a:r>
              <a:rPr lang="en-GB" sz="2800" dirty="0"/>
              <a:t>We analyse aspects of the search and planning process to find potential heuristics.</a:t>
            </a:r>
            <a:br>
              <a:rPr lang="en-GB" sz="2800" dirty="0"/>
            </a:br>
            <a:endParaRPr lang="en-GB" sz="2800" dirty="0"/>
          </a:p>
        </p:txBody>
      </p:sp>
      <p:pic>
        <p:nvPicPr>
          <p:cNvPr id="1026" name="Picture 2" descr="4 Queens Problem using backtracking | by Vivek Sonani | Medium">
            <a:extLst>
              <a:ext uri="{FF2B5EF4-FFF2-40B4-BE49-F238E27FC236}">
                <a16:creationId xmlns:a16="http://schemas.microsoft.com/office/drawing/2014/main" id="{5C5560F4-8490-4182-A465-C221F5FDC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957" y="4891990"/>
            <a:ext cx="1665778" cy="16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A Blocks World Problem. | Download Scientific Diagram">
            <a:extLst>
              <a:ext uri="{FF2B5EF4-FFF2-40B4-BE49-F238E27FC236}">
                <a16:creationId xmlns:a16="http://schemas.microsoft.com/office/drawing/2014/main" id="{94376715-CCD1-404D-B8B0-8DC577974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592" y="388134"/>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0D11682B-0A53-4F1E-8AE6-C515358BF772}"/>
              </a:ext>
            </a:extLst>
          </p:cNvPr>
          <p:cNvGrpSpPr/>
          <p:nvPr/>
        </p:nvGrpSpPr>
        <p:grpSpPr>
          <a:xfrm>
            <a:off x="8696463" y="2341117"/>
            <a:ext cx="2740363" cy="2402267"/>
            <a:chOff x="8696463" y="2341117"/>
            <a:chExt cx="2740363" cy="2402267"/>
          </a:xfrm>
          <a:effectLst>
            <a:outerShdw blurRad="50800" dist="38100" dir="2700000" algn="tl" rotWithShape="0">
              <a:prstClr val="black">
                <a:alpha val="40000"/>
              </a:prstClr>
            </a:outerShdw>
          </a:effectLst>
        </p:grpSpPr>
        <p:sp>
          <p:nvSpPr>
            <p:cNvPr id="7" name="Oval 4">
              <a:extLst>
                <a:ext uri="{FF2B5EF4-FFF2-40B4-BE49-F238E27FC236}">
                  <a16:creationId xmlns:a16="http://schemas.microsoft.com/office/drawing/2014/main" id="{75FC8096-C968-4AAD-8FAF-80EA96C328E6}"/>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5">
              <a:extLst>
                <a:ext uri="{FF2B5EF4-FFF2-40B4-BE49-F238E27FC236}">
                  <a16:creationId xmlns:a16="http://schemas.microsoft.com/office/drawing/2014/main" id="{0C432F6E-F587-4073-B1AD-15704346865E}"/>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6">
              <a:extLst>
                <a:ext uri="{FF2B5EF4-FFF2-40B4-BE49-F238E27FC236}">
                  <a16:creationId xmlns:a16="http://schemas.microsoft.com/office/drawing/2014/main" id="{EA7BAB04-9EE0-42D4-8723-AEDECE3D9F16}"/>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 name="Oval 7">
              <a:extLst>
                <a:ext uri="{FF2B5EF4-FFF2-40B4-BE49-F238E27FC236}">
                  <a16:creationId xmlns:a16="http://schemas.microsoft.com/office/drawing/2014/main" id="{1D2E95CB-0B36-445E-A978-1282DCC7556D}"/>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8">
              <a:extLst>
                <a:ext uri="{FF2B5EF4-FFF2-40B4-BE49-F238E27FC236}">
                  <a16:creationId xmlns:a16="http://schemas.microsoft.com/office/drawing/2014/main" id="{79E73829-BBDE-4462-9123-063F8A45FCD4}"/>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9">
              <a:extLst>
                <a:ext uri="{FF2B5EF4-FFF2-40B4-BE49-F238E27FC236}">
                  <a16:creationId xmlns:a16="http://schemas.microsoft.com/office/drawing/2014/main" id="{C926172C-0E6F-40AA-826A-586F0C13B14A}"/>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0">
              <a:extLst>
                <a:ext uri="{FF2B5EF4-FFF2-40B4-BE49-F238E27FC236}">
                  <a16:creationId xmlns:a16="http://schemas.microsoft.com/office/drawing/2014/main" id="{D4DA2996-8B4C-47F6-ADC2-E759989617C1}"/>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1">
              <a:extLst>
                <a:ext uri="{FF2B5EF4-FFF2-40B4-BE49-F238E27FC236}">
                  <a16:creationId xmlns:a16="http://schemas.microsoft.com/office/drawing/2014/main" id="{3930708D-E679-4BF0-988C-8AD04550821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2">
              <a:extLst>
                <a:ext uri="{FF2B5EF4-FFF2-40B4-BE49-F238E27FC236}">
                  <a16:creationId xmlns:a16="http://schemas.microsoft.com/office/drawing/2014/main" id="{0582F3E2-9523-4154-89DB-918E5FFB0870}"/>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3">
              <a:extLst>
                <a:ext uri="{FF2B5EF4-FFF2-40B4-BE49-F238E27FC236}">
                  <a16:creationId xmlns:a16="http://schemas.microsoft.com/office/drawing/2014/main" id="{257BB1B4-A8DF-40C3-9E61-089E0E3BFFFF}"/>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4">
              <a:extLst>
                <a:ext uri="{FF2B5EF4-FFF2-40B4-BE49-F238E27FC236}">
                  <a16:creationId xmlns:a16="http://schemas.microsoft.com/office/drawing/2014/main" id="{38253830-30BE-403C-BF18-F8B679F8312D}"/>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5">
              <a:extLst>
                <a:ext uri="{FF2B5EF4-FFF2-40B4-BE49-F238E27FC236}">
                  <a16:creationId xmlns:a16="http://schemas.microsoft.com/office/drawing/2014/main" id="{8A195026-9567-4710-8D39-BFB4B998372F}"/>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0" name="Oval 17">
              <a:extLst>
                <a:ext uri="{FF2B5EF4-FFF2-40B4-BE49-F238E27FC236}">
                  <a16:creationId xmlns:a16="http://schemas.microsoft.com/office/drawing/2014/main" id="{B6A58C4E-53F6-46F3-A116-6025913C2C7D}"/>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1" name="Line 23">
              <a:extLst>
                <a:ext uri="{FF2B5EF4-FFF2-40B4-BE49-F238E27FC236}">
                  <a16:creationId xmlns:a16="http://schemas.microsoft.com/office/drawing/2014/main" id="{321CA111-A0F5-43EB-98FB-C2BE5B0C6B3B}"/>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2" name="Line 24">
              <a:extLst>
                <a:ext uri="{FF2B5EF4-FFF2-40B4-BE49-F238E27FC236}">
                  <a16:creationId xmlns:a16="http://schemas.microsoft.com/office/drawing/2014/main" id="{BE411323-FE5E-4F8D-BFD4-39AA131EA64A}"/>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3" name="Line 25">
              <a:extLst>
                <a:ext uri="{FF2B5EF4-FFF2-40B4-BE49-F238E27FC236}">
                  <a16:creationId xmlns:a16="http://schemas.microsoft.com/office/drawing/2014/main" id="{2E47B57F-6CEE-49E6-B5BD-AC69E444403E}"/>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4" name="Line 26">
              <a:extLst>
                <a:ext uri="{FF2B5EF4-FFF2-40B4-BE49-F238E27FC236}">
                  <a16:creationId xmlns:a16="http://schemas.microsoft.com/office/drawing/2014/main" id="{276D2665-246E-4827-9363-5534E4FCC628}"/>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5" name="Line 27">
              <a:extLst>
                <a:ext uri="{FF2B5EF4-FFF2-40B4-BE49-F238E27FC236}">
                  <a16:creationId xmlns:a16="http://schemas.microsoft.com/office/drawing/2014/main" id="{E8109DD1-A6B0-4DC0-BB55-CFBA785C5F17}"/>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6" name="Line 28">
              <a:extLst>
                <a:ext uri="{FF2B5EF4-FFF2-40B4-BE49-F238E27FC236}">
                  <a16:creationId xmlns:a16="http://schemas.microsoft.com/office/drawing/2014/main" id="{521456D8-1C51-46B5-A335-17A25097A12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7" name="Line 29">
              <a:extLst>
                <a:ext uri="{FF2B5EF4-FFF2-40B4-BE49-F238E27FC236}">
                  <a16:creationId xmlns:a16="http://schemas.microsoft.com/office/drawing/2014/main" id="{4DA0157F-354E-45A2-8295-752FB8BBB143}"/>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8" name="Line 30">
              <a:extLst>
                <a:ext uri="{FF2B5EF4-FFF2-40B4-BE49-F238E27FC236}">
                  <a16:creationId xmlns:a16="http://schemas.microsoft.com/office/drawing/2014/main" id="{22E444D8-5F3E-42E9-A90A-119A1D21840F}"/>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9" name="Line 31">
              <a:extLst>
                <a:ext uri="{FF2B5EF4-FFF2-40B4-BE49-F238E27FC236}">
                  <a16:creationId xmlns:a16="http://schemas.microsoft.com/office/drawing/2014/main" id="{11DF89C1-081E-45CB-921C-D64F4B374406}"/>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30" name="Line 33">
              <a:extLst>
                <a:ext uri="{FF2B5EF4-FFF2-40B4-BE49-F238E27FC236}">
                  <a16:creationId xmlns:a16="http://schemas.microsoft.com/office/drawing/2014/main" id="{DACEC3E1-B26F-4596-BBC4-8F8C878D57CB}"/>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31" name="Line 34">
              <a:extLst>
                <a:ext uri="{FF2B5EF4-FFF2-40B4-BE49-F238E27FC236}">
                  <a16:creationId xmlns:a16="http://schemas.microsoft.com/office/drawing/2014/main" id="{0FAF803A-93E7-4CC1-8615-D5359CFACD81}"/>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3" name="Freeform 36">
              <a:extLst>
                <a:ext uri="{FF2B5EF4-FFF2-40B4-BE49-F238E27FC236}">
                  <a16:creationId xmlns:a16="http://schemas.microsoft.com/office/drawing/2014/main" id="{9F8E8803-B1DC-4649-9C6C-87B884E0B512}"/>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4" name="Group 68">
              <a:extLst>
                <a:ext uri="{FF2B5EF4-FFF2-40B4-BE49-F238E27FC236}">
                  <a16:creationId xmlns:a16="http://schemas.microsoft.com/office/drawing/2014/main" id="{F9FECD10-038D-4CD0-A0B1-C987D28AA371}"/>
                </a:ext>
              </a:extLst>
            </p:cNvPr>
            <p:cNvGrpSpPr>
              <a:grpSpLocks/>
            </p:cNvGrpSpPr>
            <p:nvPr/>
          </p:nvGrpSpPr>
          <p:grpSpPr bwMode="auto">
            <a:xfrm>
              <a:off x="9232524" y="3035105"/>
              <a:ext cx="175721" cy="163488"/>
              <a:chOff x="3266" y="2016"/>
              <a:chExt cx="158" cy="147"/>
            </a:xfrm>
          </p:grpSpPr>
          <p:sp>
            <p:nvSpPr>
              <p:cNvPr id="55" name="Rectangle 41">
                <a:extLst>
                  <a:ext uri="{FF2B5EF4-FFF2-40B4-BE49-F238E27FC236}">
                    <a16:creationId xmlns:a16="http://schemas.microsoft.com/office/drawing/2014/main" id="{29E94AC7-B3D3-4878-9ABA-424A69896973}"/>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6" name="Rectangle 42">
                <a:extLst>
                  <a:ext uri="{FF2B5EF4-FFF2-40B4-BE49-F238E27FC236}">
                    <a16:creationId xmlns:a16="http://schemas.microsoft.com/office/drawing/2014/main" id="{629A9945-D183-4E20-86A8-E5074DE2B180}"/>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5" name="Rectangle 48">
              <a:extLst>
                <a:ext uri="{FF2B5EF4-FFF2-40B4-BE49-F238E27FC236}">
                  <a16:creationId xmlns:a16="http://schemas.microsoft.com/office/drawing/2014/main" id="{C6D06540-5163-487F-8BBE-4A736FDB43DB}"/>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6" name="Rectangle 49">
              <a:extLst>
                <a:ext uri="{FF2B5EF4-FFF2-40B4-BE49-F238E27FC236}">
                  <a16:creationId xmlns:a16="http://schemas.microsoft.com/office/drawing/2014/main" id="{20DE290E-74A6-415F-BFB3-F0C6ECCC54DF}"/>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7" name="Group 69">
              <a:extLst>
                <a:ext uri="{FF2B5EF4-FFF2-40B4-BE49-F238E27FC236}">
                  <a16:creationId xmlns:a16="http://schemas.microsoft.com/office/drawing/2014/main" id="{3DFC84B7-1D71-49FB-818A-E2787EB334E0}"/>
                </a:ext>
              </a:extLst>
            </p:cNvPr>
            <p:cNvGrpSpPr>
              <a:grpSpLocks/>
            </p:cNvGrpSpPr>
            <p:nvPr/>
          </p:nvGrpSpPr>
          <p:grpSpPr bwMode="auto">
            <a:xfrm>
              <a:off x="10885194" y="3355408"/>
              <a:ext cx="175721" cy="163488"/>
              <a:chOff x="3266" y="2016"/>
              <a:chExt cx="158" cy="147"/>
            </a:xfrm>
          </p:grpSpPr>
          <p:sp>
            <p:nvSpPr>
              <p:cNvPr id="53" name="Rectangle 70">
                <a:extLst>
                  <a:ext uri="{FF2B5EF4-FFF2-40B4-BE49-F238E27FC236}">
                    <a16:creationId xmlns:a16="http://schemas.microsoft.com/office/drawing/2014/main" id="{EEA6E2A2-2A9E-45C7-8D6C-4925BDECBAD8}"/>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4" name="Rectangle 71">
                <a:extLst>
                  <a:ext uri="{FF2B5EF4-FFF2-40B4-BE49-F238E27FC236}">
                    <a16:creationId xmlns:a16="http://schemas.microsoft.com/office/drawing/2014/main" id="{FD0B2E6F-EBBA-4DAA-96E3-4D178D7ADEC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8" name="Group 76">
              <a:extLst>
                <a:ext uri="{FF2B5EF4-FFF2-40B4-BE49-F238E27FC236}">
                  <a16:creationId xmlns:a16="http://schemas.microsoft.com/office/drawing/2014/main" id="{974C30D0-BB44-48C7-8A2A-90885AFD1406}"/>
                </a:ext>
              </a:extLst>
            </p:cNvPr>
            <p:cNvGrpSpPr>
              <a:grpSpLocks/>
            </p:cNvGrpSpPr>
            <p:nvPr/>
          </p:nvGrpSpPr>
          <p:grpSpPr bwMode="auto">
            <a:xfrm>
              <a:off x="9817520" y="3729093"/>
              <a:ext cx="224656" cy="216871"/>
              <a:chOff x="3542" y="2877"/>
              <a:chExt cx="202" cy="195"/>
            </a:xfrm>
          </p:grpSpPr>
          <p:sp>
            <p:nvSpPr>
              <p:cNvPr id="49" name="Rectangle 40">
                <a:extLst>
                  <a:ext uri="{FF2B5EF4-FFF2-40B4-BE49-F238E27FC236}">
                    <a16:creationId xmlns:a16="http://schemas.microsoft.com/office/drawing/2014/main" id="{9D14F083-DB28-4189-9E07-171D209C52BB}"/>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0" name="Rectangle 72">
                <a:extLst>
                  <a:ext uri="{FF2B5EF4-FFF2-40B4-BE49-F238E27FC236}">
                    <a16:creationId xmlns:a16="http://schemas.microsoft.com/office/drawing/2014/main" id="{7361A2D1-8835-4790-81C1-05A12B72008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1" name="Oval 73">
                <a:extLst>
                  <a:ext uri="{FF2B5EF4-FFF2-40B4-BE49-F238E27FC236}">
                    <a16:creationId xmlns:a16="http://schemas.microsoft.com/office/drawing/2014/main" id="{DAED7D54-B3B7-476E-BC21-0308FB71372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2" name="Oval 74">
                <a:extLst>
                  <a:ext uri="{FF2B5EF4-FFF2-40B4-BE49-F238E27FC236}">
                    <a16:creationId xmlns:a16="http://schemas.microsoft.com/office/drawing/2014/main" id="{8FAD55B9-5AD1-440F-B09D-4ACD2A60106E}"/>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9" name="Group 79">
              <a:extLst>
                <a:ext uri="{FF2B5EF4-FFF2-40B4-BE49-F238E27FC236}">
                  <a16:creationId xmlns:a16="http://schemas.microsoft.com/office/drawing/2014/main" id="{C0F8B4B3-86DC-4820-B4E2-D9B96E526C5D}"/>
                </a:ext>
              </a:extLst>
            </p:cNvPr>
            <p:cNvGrpSpPr>
              <a:grpSpLocks/>
            </p:cNvGrpSpPr>
            <p:nvPr/>
          </p:nvGrpSpPr>
          <p:grpSpPr bwMode="auto">
            <a:xfrm>
              <a:off x="10191206" y="2341117"/>
              <a:ext cx="224656" cy="216871"/>
              <a:chOff x="3542" y="2877"/>
              <a:chExt cx="202" cy="195"/>
            </a:xfrm>
          </p:grpSpPr>
          <p:sp>
            <p:nvSpPr>
              <p:cNvPr id="45" name="Rectangle 80">
                <a:extLst>
                  <a:ext uri="{FF2B5EF4-FFF2-40B4-BE49-F238E27FC236}">
                    <a16:creationId xmlns:a16="http://schemas.microsoft.com/office/drawing/2014/main" id="{1EE8DBB3-AC91-427F-9324-54C413CC307C}"/>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6" name="Rectangle 81">
                <a:extLst>
                  <a:ext uri="{FF2B5EF4-FFF2-40B4-BE49-F238E27FC236}">
                    <a16:creationId xmlns:a16="http://schemas.microsoft.com/office/drawing/2014/main" id="{21FAFFA7-128D-4C55-AC7A-22C80DF610E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Oval 82">
                <a:extLst>
                  <a:ext uri="{FF2B5EF4-FFF2-40B4-BE49-F238E27FC236}">
                    <a16:creationId xmlns:a16="http://schemas.microsoft.com/office/drawing/2014/main" id="{6F0AC4BB-381F-4602-8849-EC8F71DF53AE}"/>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8" name="Oval 83">
                <a:extLst>
                  <a:ext uri="{FF2B5EF4-FFF2-40B4-BE49-F238E27FC236}">
                    <a16:creationId xmlns:a16="http://schemas.microsoft.com/office/drawing/2014/main" id="{C7C33C86-4296-42A0-AAC2-FA269DD88E5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40" name="Group 84">
              <a:extLst>
                <a:ext uri="{FF2B5EF4-FFF2-40B4-BE49-F238E27FC236}">
                  <a16:creationId xmlns:a16="http://schemas.microsoft.com/office/drawing/2014/main" id="{E9123ECF-27D5-4E41-98F2-CC30A0E8F071}"/>
                </a:ext>
              </a:extLst>
            </p:cNvPr>
            <p:cNvGrpSpPr>
              <a:grpSpLocks/>
            </p:cNvGrpSpPr>
            <p:nvPr/>
          </p:nvGrpSpPr>
          <p:grpSpPr bwMode="auto">
            <a:xfrm>
              <a:off x="10511508" y="3889245"/>
              <a:ext cx="224656" cy="216871"/>
              <a:chOff x="3542" y="2877"/>
              <a:chExt cx="202" cy="195"/>
            </a:xfrm>
          </p:grpSpPr>
          <p:sp>
            <p:nvSpPr>
              <p:cNvPr id="41" name="Rectangle 85">
                <a:extLst>
                  <a:ext uri="{FF2B5EF4-FFF2-40B4-BE49-F238E27FC236}">
                    <a16:creationId xmlns:a16="http://schemas.microsoft.com/office/drawing/2014/main" id="{7A40391B-3A44-4E8B-B4F8-2A1771D8CD7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2" name="Rectangle 86">
                <a:extLst>
                  <a:ext uri="{FF2B5EF4-FFF2-40B4-BE49-F238E27FC236}">
                    <a16:creationId xmlns:a16="http://schemas.microsoft.com/office/drawing/2014/main" id="{5E829CEA-20F0-4FA0-B8A9-B4F0FE5053A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Oval 87">
                <a:extLst>
                  <a:ext uri="{FF2B5EF4-FFF2-40B4-BE49-F238E27FC236}">
                    <a16:creationId xmlns:a16="http://schemas.microsoft.com/office/drawing/2014/main" id="{790F058E-EC0E-41DB-A378-FAF8D421377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4" name="Oval 88">
                <a:extLst>
                  <a:ext uri="{FF2B5EF4-FFF2-40B4-BE49-F238E27FC236}">
                    <a16:creationId xmlns:a16="http://schemas.microsoft.com/office/drawing/2014/main" id="{19BA56AA-54AB-4AC4-995D-A8B1B137E844}"/>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5" name="Straight Connector 4">
              <a:extLst>
                <a:ext uri="{FF2B5EF4-FFF2-40B4-BE49-F238E27FC236}">
                  <a16:creationId xmlns:a16="http://schemas.microsoft.com/office/drawing/2014/main" id="{C479C815-DCAD-4473-B3FF-E1326852BCA7}"/>
                </a:ext>
              </a:extLst>
            </p:cNvPr>
            <p:cNvCxnSpPr>
              <a:stCxn id="11" idx="5"/>
              <a:endCxn id="14"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10463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AA88-CD5A-49AC-8A91-369E40FBBCE4}"/>
              </a:ext>
            </a:extLst>
          </p:cNvPr>
          <p:cNvSpPr>
            <a:spLocks noGrp="1"/>
          </p:cNvSpPr>
          <p:nvPr>
            <p:ph type="title"/>
          </p:nvPr>
        </p:nvSpPr>
        <p:spPr/>
        <p:txBody>
          <a:bodyPr/>
          <a:lstStyle/>
          <a:p>
            <a:r>
              <a:rPr lang="en-GB" dirty="0"/>
              <a:t>Delete Relaxation</a:t>
            </a:r>
          </a:p>
        </p:txBody>
      </p:sp>
      <p:sp>
        <p:nvSpPr>
          <p:cNvPr id="3" name="Content Placeholder 2">
            <a:extLst>
              <a:ext uri="{FF2B5EF4-FFF2-40B4-BE49-F238E27FC236}">
                <a16:creationId xmlns:a16="http://schemas.microsoft.com/office/drawing/2014/main" id="{EF5D3051-ACDE-46E0-B618-DB7BA5E727CD}"/>
              </a:ext>
            </a:extLst>
          </p:cNvPr>
          <p:cNvSpPr>
            <a:spLocks noGrp="1"/>
          </p:cNvSpPr>
          <p:nvPr>
            <p:ph sz="quarter" idx="12"/>
          </p:nvPr>
        </p:nvSpPr>
        <p:spPr>
          <a:xfrm>
            <a:off x="287869" y="1701800"/>
            <a:ext cx="6698008" cy="4538133"/>
          </a:xfrm>
        </p:spPr>
        <p:txBody>
          <a:bodyPr>
            <a:normAutofit/>
          </a:bodyPr>
          <a:lstStyle/>
          <a:p>
            <a:pPr marL="342900" indent="-342900">
              <a:buFont typeface="Arial" panose="020B0604020202020204" pitchFamily="34" charset="0"/>
              <a:buChar char="•"/>
            </a:pPr>
            <a:r>
              <a:rPr lang="en-GB" dirty="0"/>
              <a:t>Delete Relaxation</a:t>
            </a:r>
          </a:p>
          <a:p>
            <a:pPr lvl="2"/>
            <a:r>
              <a:rPr lang="en-GB" dirty="0"/>
              <a:t>Estimate cost to the goal by </a:t>
            </a:r>
            <a:r>
              <a:rPr lang="en-GB" b="1" dirty="0"/>
              <a:t>removing negative effects </a:t>
            </a:r>
            <a:r>
              <a:rPr lang="en-GB" dirty="0"/>
              <a:t>of actions.</a:t>
            </a:r>
          </a:p>
          <a:p>
            <a:pPr lvl="2"/>
            <a:r>
              <a:rPr lang="en-GB" dirty="0"/>
              <a:t>i.e. any PDDL effect that removes a fact is no longer considered.</a:t>
            </a:r>
            <a:br>
              <a:rPr lang="en-GB" dirty="0"/>
            </a:br>
            <a:endParaRPr lang="en-GB" dirty="0"/>
          </a:p>
          <a:p>
            <a:r>
              <a:rPr lang="en-GB" dirty="0"/>
              <a:t>Example: FreeCell Solitaire</a:t>
            </a:r>
          </a:p>
          <a:p>
            <a:pPr lvl="2"/>
            <a:r>
              <a:rPr lang="en-GB" dirty="0"/>
              <a:t>Free cells, tableau positions </a:t>
            </a:r>
            <a:r>
              <a:rPr lang="en-GB" b="1" dirty="0"/>
              <a:t>remain available after moving cards onto them.</a:t>
            </a:r>
          </a:p>
          <a:p>
            <a:pPr lvl="2"/>
            <a:r>
              <a:rPr lang="en-GB" dirty="0"/>
              <a:t>Cards </a:t>
            </a:r>
            <a:r>
              <a:rPr lang="en-GB" b="1" dirty="0"/>
              <a:t>remain movable </a:t>
            </a:r>
            <a:r>
              <a:rPr lang="en-GB" dirty="0"/>
              <a:t>and </a:t>
            </a:r>
            <a:r>
              <a:rPr lang="en-GB" b="1" dirty="0"/>
              <a:t>remain valid targets for other cards</a:t>
            </a:r>
            <a:r>
              <a:rPr lang="en-GB" dirty="0"/>
              <a:t> after moving cards on top of them.</a:t>
            </a:r>
            <a:br>
              <a:rPr lang="en-GB" dirty="0"/>
            </a:br>
            <a:endParaRPr lang="en-GB" dirty="0"/>
          </a:p>
          <a:p>
            <a:pPr marL="342900" indent="-342900">
              <a:buFont typeface="Arial" panose="020B0604020202020204" pitchFamily="34" charset="0"/>
              <a:buChar char="•"/>
            </a:pPr>
            <a:endParaRPr lang="en-GB" dirty="0"/>
          </a:p>
        </p:txBody>
      </p:sp>
      <p:pic>
        <p:nvPicPr>
          <p:cNvPr id="59" name="Picture 58">
            <a:extLst>
              <a:ext uri="{FF2B5EF4-FFF2-40B4-BE49-F238E27FC236}">
                <a16:creationId xmlns:a16="http://schemas.microsoft.com/office/drawing/2014/main" id="{3C590E97-1233-4FAB-822C-B5C9EABB9E75}"/>
              </a:ext>
            </a:extLst>
          </p:cNvPr>
          <p:cNvPicPr>
            <a:picLocks noChangeAspect="1"/>
          </p:cNvPicPr>
          <p:nvPr/>
        </p:nvPicPr>
        <p:blipFill>
          <a:blip r:embed="rId3"/>
          <a:stretch>
            <a:fillRect/>
          </a:stretch>
        </p:blipFill>
        <p:spPr>
          <a:xfrm>
            <a:off x="7210960" y="2065055"/>
            <a:ext cx="4400667" cy="3254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15667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EBBD-72C2-43EE-BB1A-C02C11440C1E}"/>
              </a:ext>
            </a:extLst>
          </p:cNvPr>
          <p:cNvSpPr>
            <a:spLocks noGrp="1"/>
          </p:cNvSpPr>
          <p:nvPr>
            <p:ph type="title"/>
          </p:nvPr>
        </p:nvSpPr>
        <p:spPr/>
        <p:txBody>
          <a:bodyPr/>
          <a:lstStyle/>
          <a:p>
            <a:r>
              <a:rPr lang="en-GB" dirty="0"/>
              <a:t>Relaxed Planning Graph Heuristic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105F8-5970-4337-BF6E-D265DE8625D7}"/>
                  </a:ext>
                </a:extLst>
              </p:cNvPr>
              <p:cNvSpPr>
                <a:spLocks noGrp="1"/>
              </p:cNvSpPr>
              <p:nvPr>
                <p:ph sz="quarter" idx="12"/>
              </p:nvPr>
            </p:nvSpPr>
            <p:spPr>
              <a:xfrm>
                <a:off x="287869" y="1701801"/>
                <a:ext cx="7424896" cy="3893930"/>
              </a:xfrm>
            </p:spPr>
            <p:txBody>
              <a:bodyPr>
                <a:normAutofit fontScale="92500"/>
              </a:bodyPr>
              <a:lstStyle/>
              <a:p>
                <a:r>
                  <a:rPr lang="en-GB" dirty="0"/>
                  <a:t>Relaxed Planning Graph (RPG) heuristic creates a simple layered approach to exploring the state space.  </a:t>
                </a:r>
                <a:br>
                  <a:rPr lang="en-GB" dirty="0"/>
                </a:br>
                <a:endParaRPr lang="en-GB" dirty="0"/>
              </a:p>
              <a:p>
                <a:r>
                  <a:rPr lang="en-GB" dirty="0"/>
                  <a:t>Inspired by the </a:t>
                </a:r>
                <a:r>
                  <a:rPr lang="en-GB" dirty="0" err="1"/>
                  <a:t>GraphPlan</a:t>
                </a:r>
                <a:r>
                  <a:rPr lang="en-GB" dirty="0"/>
                  <a:t> system</a:t>
                </a:r>
              </a:p>
              <a:p>
                <a:pPr lvl="2"/>
                <a:r>
                  <a:rPr lang="en-GB" dirty="0" err="1"/>
                  <a:t>GraphPlan</a:t>
                </a:r>
                <a:r>
                  <a:rPr lang="en-GB" dirty="0"/>
                  <a:t> covered later in this module.</a:t>
                </a:r>
              </a:p>
              <a:p>
                <a:pPr lvl="2"/>
                <a:r>
                  <a:rPr lang="en-GB" dirty="0"/>
                  <a:t>For reference, see (Blum &amp; </a:t>
                </a:r>
                <a:r>
                  <a:rPr lang="en-GB" dirty="0" err="1"/>
                  <a:t>Furst</a:t>
                </a:r>
                <a:r>
                  <a:rPr lang="en-GB" dirty="0"/>
                  <a:t>, 1995)</a:t>
                </a:r>
                <a:br>
                  <a:rPr lang="en-GB" dirty="0"/>
                </a:br>
                <a:endParaRPr lang="en-GB" dirty="0"/>
              </a:p>
              <a:p>
                <a:pPr marL="342900" indent="-342900">
                  <a:buFont typeface="Arial" panose="020B0604020202020204" pitchFamily="34" charset="0"/>
                  <a:buChar char="•"/>
                </a:pPr>
                <a:r>
                  <a:rPr lang="en-GB" dirty="0"/>
                  <a:t>The relaxed solution plan </a:t>
                </a:r>
                <a14:m>
                  <m:oMath xmlns:m="http://schemas.openxmlformats.org/officeDocument/2006/math">
                    <m:sSup>
                      <m:sSupPr>
                        <m:ctrlP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𝑃</m:t>
                        </m:r>
                      </m:e>
                      <m: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m:t>
                        </m:r>
                      </m:sup>
                    </m:s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&lt;</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0</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𝑂𝑚</m:t>
                    </m:r>
                    <m:r>
                      <a:rPr lang="en-GB" b="1"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&gt;</m:t>
                    </m:r>
                  </m:oMath>
                </a14:m>
                <a:endParaRPr lang="en-GB" i="1" dirty="0">
                  <a:solidFill>
                    <a:schemeClr val="tx1"/>
                  </a:solidFill>
                  <a:effectLst>
                    <a:outerShdw blurRad="38100" dist="38100" dir="2700000" algn="tl">
                      <a:srgbClr val="000000">
                        <a:alpha val="43137"/>
                      </a:srgbClr>
                    </a:outerShdw>
                  </a:effectLst>
                </a:endParaRPr>
              </a:p>
              <a:p>
                <a:pPr marL="579961" lvl="2" indent="-342900">
                  <a:buFont typeface="Arial" panose="020B0604020202020204" pitchFamily="34" charset="0"/>
                  <a:buChar char="•"/>
                </a:pPr>
                <a:r>
                  <a:rPr lang="en-GB" dirty="0"/>
                  <a:t>Where each </a:t>
                </a:r>
                <a:r>
                  <a:rPr lang="en-GB" b="1" i="1" dirty="0">
                    <a:effectLst>
                      <a:outerShdw blurRad="38100" dist="38100" dir="2700000" algn="tl">
                        <a:srgbClr val="000000">
                          <a:alpha val="43137"/>
                        </a:srgbClr>
                      </a:outerShdw>
                    </a:effectLst>
                  </a:rPr>
                  <a:t>O</a:t>
                </a:r>
                <a:r>
                  <a:rPr lang="en-GB" b="1" i="1" baseline="-25000" dirty="0">
                    <a:effectLst>
                      <a:outerShdw blurRad="38100" dist="38100" dir="2700000" algn="tl">
                        <a:srgbClr val="000000">
                          <a:alpha val="43137"/>
                        </a:srgbClr>
                      </a:outerShdw>
                    </a:effectLst>
                  </a:rPr>
                  <a:t>i</a:t>
                </a:r>
                <a:r>
                  <a:rPr lang="en-GB" dirty="0"/>
                  <a:t> is the set of actions </a:t>
                </a:r>
                <a:r>
                  <a:rPr lang="en-GB" b="1" dirty="0"/>
                  <a:t>selected in parallel at time step </a:t>
                </a:r>
                <a:r>
                  <a:rPr lang="en-GB" b="1" i="1" dirty="0" err="1">
                    <a:effectLst>
                      <a:outerShdw blurRad="38100" dist="38100" dir="2700000" algn="tl">
                        <a:srgbClr val="000000">
                          <a:alpha val="43137"/>
                        </a:srgbClr>
                      </a:outerShdw>
                    </a:effectLst>
                  </a:rPr>
                  <a:t>i</a:t>
                </a:r>
                <a:r>
                  <a:rPr lang="en-GB" dirty="0"/>
                  <a:t>, and </a:t>
                </a:r>
                <a:r>
                  <a:rPr lang="en-GB" b="1" i="1" dirty="0">
                    <a:effectLst>
                      <a:outerShdw blurRad="38100" dist="38100" dir="2700000" algn="tl">
                        <a:srgbClr val="000000">
                          <a:alpha val="43137"/>
                        </a:srgbClr>
                      </a:outerShdw>
                    </a:effectLst>
                  </a:rPr>
                  <a:t>m</a:t>
                </a:r>
                <a:r>
                  <a:rPr lang="en-GB" dirty="0"/>
                  <a:t> is the number of the first </a:t>
                </a:r>
                <a:r>
                  <a:rPr lang="en-GB" b="1" dirty="0"/>
                  <a:t>fact layer</a:t>
                </a:r>
                <a:r>
                  <a:rPr lang="en-GB" dirty="0"/>
                  <a:t> containing all goals</a:t>
                </a:r>
              </a:p>
              <a:p>
                <a:pPr marL="579961" lvl="2" indent="-342900">
                  <a:buFont typeface="Arial" panose="020B0604020202020204" pitchFamily="34" charset="0"/>
                  <a:buChar char="•"/>
                </a:pPr>
                <a:r>
                  <a:rPr lang="en-GB" b="1" i="1" dirty="0">
                    <a:effectLst>
                      <a:outerShdw blurRad="38100" dist="38100" dir="2700000" algn="tl">
                        <a:srgbClr val="000000">
                          <a:alpha val="43137"/>
                        </a:srgbClr>
                      </a:outerShdw>
                    </a:effectLst>
                  </a:rPr>
                  <a:t>h(s) := ∑  |O</a:t>
                </a:r>
                <a:r>
                  <a:rPr lang="en-GB" b="1" i="1" baseline="-25000" dirty="0">
                    <a:effectLst>
                      <a:outerShdw blurRad="38100" dist="38100" dir="2700000" algn="tl">
                        <a:srgbClr val="000000">
                          <a:alpha val="43137"/>
                        </a:srgbClr>
                      </a:outerShdw>
                    </a:effectLst>
                  </a:rPr>
                  <a:t>i</a:t>
                </a:r>
                <a:r>
                  <a:rPr lang="en-GB" b="1" i="1" dirty="0">
                    <a:effectLst>
                      <a:outerShdw blurRad="38100" dist="38100" dir="2700000" algn="tl">
                        <a:srgbClr val="000000">
                          <a:alpha val="43137"/>
                        </a:srgbClr>
                      </a:outerShdw>
                    </a:effectLst>
                  </a:rPr>
                  <a:t>|</a:t>
                </a:r>
                <a:endParaRPr lang="en-GB" dirty="0"/>
              </a:p>
            </p:txBody>
          </p:sp>
        </mc:Choice>
        <mc:Fallback xmlns="">
          <p:sp>
            <p:nvSpPr>
              <p:cNvPr id="3" name="Content Placeholder 2">
                <a:extLst>
                  <a:ext uri="{FF2B5EF4-FFF2-40B4-BE49-F238E27FC236}">
                    <a16:creationId xmlns:a16="http://schemas.microsoft.com/office/drawing/2014/main" id="{8AA105F8-5970-4337-BF6E-D265DE8625D7}"/>
                  </a:ext>
                </a:extLst>
              </p:cNvPr>
              <p:cNvSpPr>
                <a:spLocks noGrp="1" noRot="1" noChangeAspect="1" noMove="1" noResize="1" noEditPoints="1" noAdjustHandles="1" noChangeArrowheads="1" noChangeShapeType="1" noTextEdit="1"/>
              </p:cNvSpPr>
              <p:nvPr>
                <p:ph sz="quarter" idx="12"/>
              </p:nvPr>
            </p:nvSpPr>
            <p:spPr>
              <a:xfrm>
                <a:off x="287869" y="1701801"/>
                <a:ext cx="7424896" cy="3893930"/>
              </a:xfrm>
              <a:blipFill>
                <a:blip r:embed="rId3"/>
                <a:stretch>
                  <a:fillRect l="-2135" t="-2504" r="-1560" b="-4382"/>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B0D8D2F-8080-450B-9A49-9682ECE50F06}"/>
              </a:ext>
            </a:extLst>
          </p:cNvPr>
          <p:cNvSpPr txBox="1"/>
          <p:nvPr/>
        </p:nvSpPr>
        <p:spPr>
          <a:xfrm>
            <a:off x="287867" y="5978513"/>
            <a:ext cx="8750857"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Blum, A. L., &amp; </a:t>
            </a:r>
            <a:r>
              <a:rPr lang="en-GB" sz="1400" b="1" i="0" dirty="0" err="1">
                <a:solidFill>
                  <a:srgbClr val="222222"/>
                </a:solidFill>
                <a:effectLst/>
                <a:latin typeface="Arial" panose="020B0604020202020204" pitchFamily="34" charset="0"/>
              </a:rPr>
              <a:t>Furst</a:t>
            </a:r>
            <a:r>
              <a:rPr lang="en-GB" sz="1400" b="1" i="0" dirty="0">
                <a:solidFill>
                  <a:srgbClr val="222222"/>
                </a:solidFill>
                <a:effectLst/>
                <a:latin typeface="Arial" panose="020B0604020202020204" pitchFamily="34" charset="0"/>
              </a:rPr>
              <a:t>, M. L. (1995). Fast planning through planning graph analysis. </a:t>
            </a:r>
          </a:p>
          <a:p>
            <a:r>
              <a:rPr lang="en-GB" sz="1400" b="1" i="0" dirty="0">
                <a:solidFill>
                  <a:srgbClr val="222222"/>
                </a:solidFill>
                <a:effectLst/>
                <a:latin typeface="Arial" panose="020B0604020202020204" pitchFamily="34" charset="0"/>
              </a:rPr>
              <a:t>In Proceedings of the 14th International Joint Conference on Artificial Intelligence (IJCAI95), pp. 1636</a:t>
            </a:r>
            <a:endParaRPr lang="en-GB" sz="1400" b="1" dirty="0"/>
          </a:p>
        </p:txBody>
      </p:sp>
      <p:grpSp>
        <p:nvGrpSpPr>
          <p:cNvPr id="6" name="Group 5">
            <a:extLst>
              <a:ext uri="{FF2B5EF4-FFF2-40B4-BE49-F238E27FC236}">
                <a16:creationId xmlns:a16="http://schemas.microsoft.com/office/drawing/2014/main" id="{F6D133B8-1AB1-4EFF-9665-7AF70B2C0209}"/>
              </a:ext>
            </a:extLst>
          </p:cNvPr>
          <p:cNvGrpSpPr/>
          <p:nvPr/>
        </p:nvGrpSpPr>
        <p:grpSpPr>
          <a:xfrm>
            <a:off x="7845381" y="876489"/>
            <a:ext cx="3602141" cy="4910633"/>
            <a:chOff x="7318607" y="1489532"/>
            <a:chExt cx="3602141" cy="4910633"/>
          </a:xfrm>
        </p:grpSpPr>
        <p:grpSp>
          <p:nvGrpSpPr>
            <p:cNvPr id="7" name="Group 6">
              <a:extLst>
                <a:ext uri="{FF2B5EF4-FFF2-40B4-BE49-F238E27FC236}">
                  <a16:creationId xmlns:a16="http://schemas.microsoft.com/office/drawing/2014/main" id="{9D47DED5-6176-407C-83A1-79A9ECC8D7BD}"/>
                </a:ext>
              </a:extLst>
            </p:cNvPr>
            <p:cNvGrpSpPr/>
            <p:nvPr/>
          </p:nvGrpSpPr>
          <p:grpSpPr>
            <a:xfrm>
              <a:off x="7318607" y="1489532"/>
              <a:ext cx="3602141" cy="1648774"/>
              <a:chOff x="5232400" y="1608455"/>
              <a:chExt cx="1727200" cy="790575"/>
            </a:xfrm>
          </p:grpSpPr>
          <p:sp>
            <p:nvSpPr>
              <p:cNvPr id="13" name="Oval 4">
                <a:extLst>
                  <a:ext uri="{FF2B5EF4-FFF2-40B4-BE49-F238E27FC236}">
                    <a16:creationId xmlns:a16="http://schemas.microsoft.com/office/drawing/2014/main" id="{6BF7D42D-A0AC-4413-B05F-4DDBE4CB3EF4}"/>
                  </a:ext>
                </a:extLst>
              </p:cNvPr>
              <p:cNvSpPr>
                <a:spLocks noChangeArrowheads="1"/>
              </p:cNvSpPr>
              <p:nvPr/>
            </p:nvSpPr>
            <p:spPr bwMode="auto">
              <a:xfrm>
                <a:off x="5232400"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4" name="Rectangle 5">
                <a:extLst>
                  <a:ext uri="{FF2B5EF4-FFF2-40B4-BE49-F238E27FC236}">
                    <a16:creationId xmlns:a16="http://schemas.microsoft.com/office/drawing/2014/main" id="{DCDF3B73-E6B3-4BAC-AFB8-7C47FE9F7E1B}"/>
                  </a:ext>
                </a:extLst>
              </p:cNvPr>
              <p:cNvSpPr>
                <a:spLocks noChangeArrowheads="1"/>
              </p:cNvSpPr>
              <p:nvPr/>
            </p:nvSpPr>
            <p:spPr bwMode="auto">
              <a:xfrm>
                <a:off x="6167438" y="1968818"/>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B</a:t>
                </a:r>
              </a:p>
            </p:txBody>
          </p:sp>
          <p:sp>
            <p:nvSpPr>
              <p:cNvPr id="15" name="Rectangle 6">
                <a:extLst>
                  <a:ext uri="{FF2B5EF4-FFF2-40B4-BE49-F238E27FC236}">
                    <a16:creationId xmlns:a16="http://schemas.microsoft.com/office/drawing/2014/main" id="{41EAD1D7-855E-4705-8AFA-8F9EC1843FE6}"/>
                  </a:ext>
                </a:extLst>
              </p:cNvPr>
              <p:cNvSpPr>
                <a:spLocks noChangeArrowheads="1"/>
              </p:cNvSpPr>
              <p:nvPr/>
            </p:nvSpPr>
            <p:spPr bwMode="auto">
              <a:xfrm>
                <a:off x="5735638" y="1968818"/>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A</a:t>
                </a:r>
              </a:p>
            </p:txBody>
          </p:sp>
          <p:sp>
            <p:nvSpPr>
              <p:cNvPr id="16" name="Rectangle 7">
                <a:extLst>
                  <a:ext uri="{FF2B5EF4-FFF2-40B4-BE49-F238E27FC236}">
                    <a16:creationId xmlns:a16="http://schemas.microsoft.com/office/drawing/2014/main" id="{303A6DD6-080D-4B7A-8DA4-D79101EB0EAD}"/>
                  </a:ext>
                </a:extLst>
              </p:cNvPr>
              <p:cNvSpPr>
                <a:spLocks noChangeArrowheads="1"/>
              </p:cNvSpPr>
              <p:nvPr/>
            </p:nvSpPr>
            <p:spPr bwMode="auto">
              <a:xfrm>
                <a:off x="5735638" y="1608455"/>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C</a:t>
                </a:r>
              </a:p>
            </p:txBody>
          </p:sp>
        </p:grpSp>
        <p:grpSp>
          <p:nvGrpSpPr>
            <p:cNvPr id="8" name="Group 7">
              <a:extLst>
                <a:ext uri="{FF2B5EF4-FFF2-40B4-BE49-F238E27FC236}">
                  <a16:creationId xmlns:a16="http://schemas.microsoft.com/office/drawing/2014/main" id="{A1C988EC-821B-4DF4-ADEC-B8FFFC283752}"/>
                </a:ext>
              </a:extLst>
            </p:cNvPr>
            <p:cNvGrpSpPr/>
            <p:nvPr/>
          </p:nvGrpSpPr>
          <p:grpSpPr>
            <a:xfrm>
              <a:off x="7648157" y="4222539"/>
              <a:ext cx="3072965" cy="2177626"/>
              <a:chOff x="8247063" y="1175067"/>
              <a:chExt cx="1727200" cy="1223963"/>
            </a:xfrm>
          </p:grpSpPr>
          <p:sp>
            <p:nvSpPr>
              <p:cNvPr id="9" name="Oval 9">
                <a:extLst>
                  <a:ext uri="{FF2B5EF4-FFF2-40B4-BE49-F238E27FC236}">
                    <a16:creationId xmlns:a16="http://schemas.microsoft.com/office/drawing/2014/main" id="{A0CCF10A-EA04-4213-BF16-5F30F428A047}"/>
                  </a:ext>
                </a:extLst>
              </p:cNvPr>
              <p:cNvSpPr>
                <a:spLocks noChangeArrowheads="1"/>
              </p:cNvSpPr>
              <p:nvPr/>
            </p:nvSpPr>
            <p:spPr bwMode="auto">
              <a:xfrm>
                <a:off x="8247063"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0" name="Rectangle 10">
                <a:extLst>
                  <a:ext uri="{FF2B5EF4-FFF2-40B4-BE49-F238E27FC236}">
                    <a16:creationId xmlns:a16="http://schemas.microsoft.com/office/drawing/2014/main" id="{AC7B61E7-D27E-4022-8875-A021157C21ED}"/>
                  </a:ext>
                </a:extLst>
              </p:cNvPr>
              <p:cNvSpPr>
                <a:spLocks noChangeArrowheads="1"/>
              </p:cNvSpPr>
              <p:nvPr/>
            </p:nvSpPr>
            <p:spPr bwMode="auto">
              <a:xfrm>
                <a:off x="8894763" y="1535430"/>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B</a:t>
                </a:r>
              </a:p>
            </p:txBody>
          </p:sp>
          <p:sp>
            <p:nvSpPr>
              <p:cNvPr id="11" name="Rectangle 11">
                <a:extLst>
                  <a:ext uri="{FF2B5EF4-FFF2-40B4-BE49-F238E27FC236}">
                    <a16:creationId xmlns:a16="http://schemas.microsoft.com/office/drawing/2014/main" id="{94717CA1-C52B-4F53-A7B9-861AFFBCE05A}"/>
                  </a:ext>
                </a:extLst>
              </p:cNvPr>
              <p:cNvSpPr>
                <a:spLocks noChangeArrowheads="1"/>
              </p:cNvSpPr>
              <p:nvPr/>
            </p:nvSpPr>
            <p:spPr bwMode="auto">
              <a:xfrm>
                <a:off x="8894763" y="1895792"/>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C</a:t>
                </a:r>
              </a:p>
            </p:txBody>
          </p:sp>
          <p:sp>
            <p:nvSpPr>
              <p:cNvPr id="12" name="Rectangle 12">
                <a:extLst>
                  <a:ext uri="{FF2B5EF4-FFF2-40B4-BE49-F238E27FC236}">
                    <a16:creationId xmlns:a16="http://schemas.microsoft.com/office/drawing/2014/main" id="{D190BC28-CCB0-4886-AD5B-C1976282E16D}"/>
                  </a:ext>
                </a:extLst>
              </p:cNvPr>
              <p:cNvSpPr>
                <a:spLocks noChangeArrowheads="1"/>
              </p:cNvSpPr>
              <p:nvPr/>
            </p:nvSpPr>
            <p:spPr bwMode="auto">
              <a:xfrm>
                <a:off x="8894763" y="1175067"/>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A</a:t>
                </a:r>
              </a:p>
            </p:txBody>
          </p:sp>
        </p:grpSp>
      </p:grpSp>
    </p:spTree>
    <p:extLst>
      <p:ext uri="{BB962C8B-B14F-4D97-AF65-F5344CB8AC3E}">
        <p14:creationId xmlns:p14="http://schemas.microsoft.com/office/powerpoint/2010/main" val="21165967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CD98-8E78-45EF-B8A1-C0911FF18280}"/>
              </a:ext>
            </a:extLst>
          </p:cNvPr>
          <p:cNvSpPr>
            <a:spLocks noGrp="1"/>
          </p:cNvSpPr>
          <p:nvPr>
            <p:ph type="title"/>
          </p:nvPr>
        </p:nvSpPr>
        <p:spPr/>
        <p:txBody>
          <a:bodyPr/>
          <a:lstStyle/>
          <a:p>
            <a:r>
              <a:rPr lang="en-GB" dirty="0"/>
              <a:t>Domain-Independent Planning: FF</a:t>
            </a:r>
          </a:p>
        </p:txBody>
      </p:sp>
      <p:sp>
        <p:nvSpPr>
          <p:cNvPr id="3" name="Content Placeholder 2">
            <a:extLst>
              <a:ext uri="{FF2B5EF4-FFF2-40B4-BE49-F238E27FC236}">
                <a16:creationId xmlns:a16="http://schemas.microsoft.com/office/drawing/2014/main" id="{B3B55588-0098-43EC-BFCA-FE78473CD4D6}"/>
              </a:ext>
            </a:extLst>
          </p:cNvPr>
          <p:cNvSpPr>
            <a:spLocks noGrp="1"/>
          </p:cNvSpPr>
          <p:nvPr>
            <p:ph sz="quarter" idx="12"/>
          </p:nvPr>
        </p:nvSpPr>
        <p:spPr>
          <a:xfrm>
            <a:off x="287868" y="1701800"/>
            <a:ext cx="5930051" cy="4881880"/>
          </a:xfrm>
        </p:spPr>
        <p:txBody>
          <a:bodyPr>
            <a:normAutofit fontScale="92500"/>
          </a:bodyPr>
          <a:lstStyle/>
          <a:p>
            <a:pPr marL="342900" indent="-342900">
              <a:buFont typeface="Arial" panose="020B0604020202020204" pitchFamily="34" charset="0"/>
              <a:buChar char="•"/>
            </a:pPr>
            <a:r>
              <a:rPr lang="en-GB" dirty="0">
                <a:solidFill>
                  <a:schemeClr val="tx1"/>
                </a:solidFill>
              </a:rPr>
              <a:t>FF</a:t>
            </a:r>
            <a:r>
              <a:rPr lang="en-GB" dirty="0"/>
              <a:t> is a </a:t>
            </a:r>
            <a:r>
              <a:rPr lang="en-GB" dirty="0">
                <a:solidFill>
                  <a:schemeClr val="tx1"/>
                </a:solidFill>
              </a:rPr>
              <a:t>forward-chaining heuristic search-based</a:t>
            </a:r>
            <a:r>
              <a:rPr lang="en-GB" dirty="0"/>
              <a:t> planner</a:t>
            </a:r>
            <a:br>
              <a:rPr lang="en-GB" dirty="0"/>
            </a:br>
            <a:endParaRPr lang="en-GB" dirty="0"/>
          </a:p>
          <a:p>
            <a:pPr marL="342900" indent="-342900">
              <a:buFont typeface="Arial" panose="020B0604020202020204" pitchFamily="34" charset="0"/>
              <a:buChar char="•"/>
            </a:pPr>
            <a:r>
              <a:rPr lang="en-GB" dirty="0"/>
              <a:t>FF uses the Relaxed Planning Graph (RPG) heuristic to guide search</a:t>
            </a:r>
          </a:p>
          <a:p>
            <a:pPr marL="579961" lvl="2" indent="-342900">
              <a:buFont typeface="Arial" panose="020B0604020202020204" pitchFamily="34" charset="0"/>
              <a:buChar char="•"/>
            </a:pPr>
            <a:r>
              <a:rPr lang="en-GB" dirty="0"/>
              <a:t>This involves finding a plan from the current state S which achieves the goals G but ignores the delete effects of each action</a:t>
            </a:r>
          </a:p>
          <a:p>
            <a:pPr marL="579961" lvl="2" indent="-342900">
              <a:buFont typeface="Arial" panose="020B0604020202020204" pitchFamily="34" charset="0"/>
              <a:buChar char="•"/>
            </a:pPr>
            <a:r>
              <a:rPr lang="en-GB" dirty="0"/>
              <a:t>The length of this plan is used as a heuristic value for the state S</a:t>
            </a:r>
            <a:br>
              <a:rPr lang="en-GB" dirty="0"/>
            </a:br>
            <a:endParaRPr lang="en-GB" dirty="0"/>
          </a:p>
          <a:p>
            <a:pPr lvl="1"/>
            <a:r>
              <a:rPr lang="en-GB" sz="1600" dirty="0">
                <a:solidFill>
                  <a:schemeClr val="tx1"/>
                </a:solidFill>
              </a:rPr>
              <a:t>J. Hoffmann and B. </a:t>
            </a:r>
            <a:r>
              <a:rPr lang="en-GB" sz="1600" dirty="0" err="1">
                <a:solidFill>
                  <a:schemeClr val="tx1"/>
                </a:solidFill>
              </a:rPr>
              <a:t>Nebel</a:t>
            </a:r>
            <a:r>
              <a:rPr lang="en-GB" sz="1600" dirty="0">
                <a:solidFill>
                  <a:schemeClr val="tx1"/>
                </a:solidFill>
              </a:rPr>
              <a:t> 2001 “The FF Planning System: Fast Plan Generation through Heuristic Search” In Journal of AI Research vol 14.</a:t>
            </a:r>
          </a:p>
        </p:txBody>
      </p:sp>
      <p:grpSp>
        <p:nvGrpSpPr>
          <p:cNvPr id="15" name="Group 14">
            <a:extLst>
              <a:ext uri="{FF2B5EF4-FFF2-40B4-BE49-F238E27FC236}">
                <a16:creationId xmlns:a16="http://schemas.microsoft.com/office/drawing/2014/main" id="{8BC68D53-18C6-4309-B287-FB7A4E35E371}"/>
              </a:ext>
            </a:extLst>
          </p:cNvPr>
          <p:cNvGrpSpPr/>
          <p:nvPr/>
        </p:nvGrpSpPr>
        <p:grpSpPr>
          <a:xfrm>
            <a:off x="7318607" y="1489532"/>
            <a:ext cx="3602141" cy="4910633"/>
            <a:chOff x="7318607" y="1489532"/>
            <a:chExt cx="3602141" cy="4910633"/>
          </a:xfrm>
        </p:grpSpPr>
        <p:grpSp>
          <p:nvGrpSpPr>
            <p:cNvPr id="5" name="Group 4">
              <a:extLst>
                <a:ext uri="{FF2B5EF4-FFF2-40B4-BE49-F238E27FC236}">
                  <a16:creationId xmlns:a16="http://schemas.microsoft.com/office/drawing/2014/main" id="{35D42232-F478-472B-BA0D-68AD41DD7EF5}"/>
                </a:ext>
              </a:extLst>
            </p:cNvPr>
            <p:cNvGrpSpPr/>
            <p:nvPr/>
          </p:nvGrpSpPr>
          <p:grpSpPr>
            <a:xfrm>
              <a:off x="7318607" y="1489532"/>
              <a:ext cx="3602141" cy="1648774"/>
              <a:chOff x="5232400" y="1608455"/>
              <a:chExt cx="1727200" cy="790575"/>
            </a:xfrm>
          </p:grpSpPr>
          <p:sp>
            <p:nvSpPr>
              <p:cNvPr id="6" name="Oval 4">
                <a:extLst>
                  <a:ext uri="{FF2B5EF4-FFF2-40B4-BE49-F238E27FC236}">
                    <a16:creationId xmlns:a16="http://schemas.microsoft.com/office/drawing/2014/main" id="{86DBCB0F-96BC-4D24-8CFA-2AA501673ED7}"/>
                  </a:ext>
                </a:extLst>
              </p:cNvPr>
              <p:cNvSpPr>
                <a:spLocks noChangeArrowheads="1"/>
              </p:cNvSpPr>
              <p:nvPr/>
            </p:nvSpPr>
            <p:spPr bwMode="auto">
              <a:xfrm>
                <a:off x="5232400"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7" name="Rectangle 5">
                <a:extLst>
                  <a:ext uri="{FF2B5EF4-FFF2-40B4-BE49-F238E27FC236}">
                    <a16:creationId xmlns:a16="http://schemas.microsoft.com/office/drawing/2014/main" id="{75090B92-A29D-4154-92AB-E7D7371D4682}"/>
                  </a:ext>
                </a:extLst>
              </p:cNvPr>
              <p:cNvSpPr>
                <a:spLocks noChangeArrowheads="1"/>
              </p:cNvSpPr>
              <p:nvPr/>
            </p:nvSpPr>
            <p:spPr bwMode="auto">
              <a:xfrm>
                <a:off x="6167438" y="1968818"/>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B</a:t>
                </a:r>
              </a:p>
            </p:txBody>
          </p:sp>
          <p:sp>
            <p:nvSpPr>
              <p:cNvPr id="8" name="Rectangle 6">
                <a:extLst>
                  <a:ext uri="{FF2B5EF4-FFF2-40B4-BE49-F238E27FC236}">
                    <a16:creationId xmlns:a16="http://schemas.microsoft.com/office/drawing/2014/main" id="{012557D8-86A4-40A3-9A18-A5F66CCE8B46}"/>
                  </a:ext>
                </a:extLst>
              </p:cNvPr>
              <p:cNvSpPr>
                <a:spLocks noChangeArrowheads="1"/>
              </p:cNvSpPr>
              <p:nvPr/>
            </p:nvSpPr>
            <p:spPr bwMode="auto">
              <a:xfrm>
                <a:off x="5735638" y="1968818"/>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A</a:t>
                </a:r>
              </a:p>
            </p:txBody>
          </p:sp>
          <p:sp>
            <p:nvSpPr>
              <p:cNvPr id="9" name="Rectangle 7">
                <a:extLst>
                  <a:ext uri="{FF2B5EF4-FFF2-40B4-BE49-F238E27FC236}">
                    <a16:creationId xmlns:a16="http://schemas.microsoft.com/office/drawing/2014/main" id="{441D8E66-1DBC-4860-A2C0-04378AED57AB}"/>
                  </a:ext>
                </a:extLst>
              </p:cNvPr>
              <p:cNvSpPr>
                <a:spLocks noChangeArrowheads="1"/>
              </p:cNvSpPr>
              <p:nvPr/>
            </p:nvSpPr>
            <p:spPr bwMode="auto">
              <a:xfrm>
                <a:off x="5735638" y="1608455"/>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C</a:t>
                </a:r>
              </a:p>
            </p:txBody>
          </p:sp>
        </p:grpSp>
        <p:grpSp>
          <p:nvGrpSpPr>
            <p:cNvPr id="10" name="Group 9">
              <a:extLst>
                <a:ext uri="{FF2B5EF4-FFF2-40B4-BE49-F238E27FC236}">
                  <a16:creationId xmlns:a16="http://schemas.microsoft.com/office/drawing/2014/main" id="{851B019E-6531-4F9B-9657-4C7BA7DE3241}"/>
                </a:ext>
              </a:extLst>
            </p:cNvPr>
            <p:cNvGrpSpPr/>
            <p:nvPr/>
          </p:nvGrpSpPr>
          <p:grpSpPr>
            <a:xfrm>
              <a:off x="7648157" y="4222539"/>
              <a:ext cx="3072965" cy="2177626"/>
              <a:chOff x="8247063" y="1175067"/>
              <a:chExt cx="1727200" cy="1223963"/>
            </a:xfrm>
          </p:grpSpPr>
          <p:sp>
            <p:nvSpPr>
              <p:cNvPr id="11" name="Oval 9">
                <a:extLst>
                  <a:ext uri="{FF2B5EF4-FFF2-40B4-BE49-F238E27FC236}">
                    <a16:creationId xmlns:a16="http://schemas.microsoft.com/office/drawing/2014/main" id="{388A3DF7-9F79-4888-85EC-60A6BD8E45BC}"/>
                  </a:ext>
                </a:extLst>
              </p:cNvPr>
              <p:cNvSpPr>
                <a:spLocks noChangeArrowheads="1"/>
              </p:cNvSpPr>
              <p:nvPr/>
            </p:nvSpPr>
            <p:spPr bwMode="auto">
              <a:xfrm>
                <a:off x="8247063"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2" name="Rectangle 10">
                <a:extLst>
                  <a:ext uri="{FF2B5EF4-FFF2-40B4-BE49-F238E27FC236}">
                    <a16:creationId xmlns:a16="http://schemas.microsoft.com/office/drawing/2014/main" id="{CFEC1B14-ED94-442E-AC3A-995681239DE7}"/>
                  </a:ext>
                </a:extLst>
              </p:cNvPr>
              <p:cNvSpPr>
                <a:spLocks noChangeArrowheads="1"/>
              </p:cNvSpPr>
              <p:nvPr/>
            </p:nvSpPr>
            <p:spPr bwMode="auto">
              <a:xfrm>
                <a:off x="8894763" y="1535430"/>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B</a:t>
                </a:r>
              </a:p>
            </p:txBody>
          </p:sp>
          <p:sp>
            <p:nvSpPr>
              <p:cNvPr id="13" name="Rectangle 11">
                <a:extLst>
                  <a:ext uri="{FF2B5EF4-FFF2-40B4-BE49-F238E27FC236}">
                    <a16:creationId xmlns:a16="http://schemas.microsoft.com/office/drawing/2014/main" id="{27485F6C-7955-4BB1-A352-88E7A79ECEC6}"/>
                  </a:ext>
                </a:extLst>
              </p:cNvPr>
              <p:cNvSpPr>
                <a:spLocks noChangeArrowheads="1"/>
              </p:cNvSpPr>
              <p:nvPr/>
            </p:nvSpPr>
            <p:spPr bwMode="auto">
              <a:xfrm>
                <a:off x="8894763" y="1895792"/>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C</a:t>
                </a:r>
              </a:p>
            </p:txBody>
          </p:sp>
          <p:sp>
            <p:nvSpPr>
              <p:cNvPr id="14" name="Rectangle 12">
                <a:extLst>
                  <a:ext uri="{FF2B5EF4-FFF2-40B4-BE49-F238E27FC236}">
                    <a16:creationId xmlns:a16="http://schemas.microsoft.com/office/drawing/2014/main" id="{73C8B48C-EE95-437B-A9AC-96A4A8DDC0AC}"/>
                  </a:ext>
                </a:extLst>
              </p:cNvPr>
              <p:cNvSpPr>
                <a:spLocks noChangeArrowheads="1"/>
              </p:cNvSpPr>
              <p:nvPr/>
            </p:nvSpPr>
            <p:spPr bwMode="auto">
              <a:xfrm>
                <a:off x="8894763" y="1175067"/>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A</a:t>
                </a:r>
              </a:p>
            </p:txBody>
          </p:sp>
        </p:grpSp>
      </p:grpSp>
    </p:spTree>
    <p:extLst>
      <p:ext uri="{BB962C8B-B14F-4D97-AF65-F5344CB8AC3E}">
        <p14:creationId xmlns:p14="http://schemas.microsoft.com/office/powerpoint/2010/main" val="78237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CD98-8E78-45EF-B8A1-C0911FF18280}"/>
              </a:ext>
            </a:extLst>
          </p:cNvPr>
          <p:cNvSpPr>
            <a:spLocks noGrp="1"/>
          </p:cNvSpPr>
          <p:nvPr>
            <p:ph type="title"/>
          </p:nvPr>
        </p:nvSpPr>
        <p:spPr/>
        <p:txBody>
          <a:bodyPr/>
          <a:lstStyle/>
          <a:p>
            <a:r>
              <a:rPr lang="en-GB" dirty="0"/>
              <a:t>Domain-Independent Planning: FF</a:t>
            </a:r>
          </a:p>
        </p:txBody>
      </p:sp>
      <p:sp>
        <p:nvSpPr>
          <p:cNvPr id="3" name="Content Placeholder 2">
            <a:extLst>
              <a:ext uri="{FF2B5EF4-FFF2-40B4-BE49-F238E27FC236}">
                <a16:creationId xmlns:a16="http://schemas.microsoft.com/office/drawing/2014/main" id="{B3B55588-0098-43EC-BFCA-FE78473CD4D6}"/>
              </a:ext>
            </a:extLst>
          </p:cNvPr>
          <p:cNvSpPr>
            <a:spLocks noGrp="1"/>
          </p:cNvSpPr>
          <p:nvPr>
            <p:ph sz="quarter" idx="12"/>
          </p:nvPr>
        </p:nvSpPr>
        <p:spPr>
          <a:xfrm>
            <a:off x="287868" y="1701800"/>
            <a:ext cx="5930051" cy="4881880"/>
          </a:xfrm>
        </p:spPr>
        <p:txBody>
          <a:bodyPr>
            <a:normAutofit fontScale="77500" lnSpcReduction="20000"/>
          </a:bodyPr>
          <a:lstStyle/>
          <a:p>
            <a:pPr marL="342900" indent="-342900">
              <a:buFont typeface="Arial" panose="020B0604020202020204" pitchFamily="34" charset="0"/>
              <a:buChar char="•"/>
            </a:pPr>
            <a:r>
              <a:rPr lang="en-GB" dirty="0">
                <a:solidFill>
                  <a:schemeClr val="tx1"/>
                </a:solidFill>
              </a:rPr>
              <a:t>FF</a:t>
            </a:r>
            <a:r>
              <a:rPr lang="en-GB" dirty="0"/>
              <a:t> is a </a:t>
            </a:r>
            <a:r>
              <a:rPr lang="en-GB" dirty="0">
                <a:solidFill>
                  <a:schemeClr val="tx1"/>
                </a:solidFill>
              </a:rPr>
              <a:t>forward-chaining heuristic search-based</a:t>
            </a:r>
            <a:r>
              <a:rPr lang="en-GB" dirty="0"/>
              <a:t> planner</a:t>
            </a:r>
            <a:br>
              <a:rPr lang="en-GB" dirty="0"/>
            </a:br>
            <a:endParaRPr lang="en-GB" dirty="0"/>
          </a:p>
          <a:p>
            <a:pPr marL="342900" indent="-342900">
              <a:buFont typeface="Arial" panose="020B0604020202020204" pitchFamily="34" charset="0"/>
              <a:buChar char="•"/>
            </a:pPr>
            <a:r>
              <a:rPr lang="en-GB" dirty="0"/>
              <a:t>FF uses the Relaxed Planning Graph (RPG) heuristic to guide search.</a:t>
            </a:r>
            <a:br>
              <a:rPr lang="en-GB" dirty="0"/>
            </a:br>
            <a:endParaRPr lang="en-GB" dirty="0"/>
          </a:p>
          <a:p>
            <a:pPr marL="342900" indent="-342900">
              <a:buFont typeface="Arial" panose="020B0604020202020204" pitchFamily="34" charset="0"/>
              <a:buChar char="•"/>
            </a:pPr>
            <a:r>
              <a:rPr lang="en-GB" dirty="0"/>
              <a:t>FF uses both local and systematic search</a:t>
            </a:r>
          </a:p>
          <a:p>
            <a:pPr marL="579961" lvl="2" indent="-342900">
              <a:buFont typeface="Arial" panose="020B0604020202020204" pitchFamily="34" charset="0"/>
              <a:buChar char="•"/>
            </a:pPr>
            <a:r>
              <a:rPr lang="en-GB" b="1" dirty="0"/>
              <a:t>Enforced hill-climbing (EHC)‏</a:t>
            </a:r>
          </a:p>
          <a:p>
            <a:pPr marL="817021" lvl="4" indent="-342900">
              <a:buFont typeface="Arial" panose="020B0604020202020204" pitchFamily="34" charset="0"/>
              <a:buChar char="•"/>
            </a:pPr>
            <a:r>
              <a:rPr lang="en-GB" dirty="0"/>
              <a:t>Upon termination, enforced hill-climbing either outputs a solution plan or reports that it has failed</a:t>
            </a:r>
          </a:p>
          <a:p>
            <a:pPr marL="817021" lvl="4" indent="-342900">
              <a:buFont typeface="Arial" panose="020B0604020202020204" pitchFamily="34" charset="0"/>
              <a:buChar char="•"/>
            </a:pPr>
            <a:r>
              <a:rPr lang="en-GB" dirty="0"/>
              <a:t>If enforced hill-climbing fails, best-first search is invoked</a:t>
            </a:r>
            <a:br>
              <a:rPr lang="en-GB" dirty="0"/>
            </a:br>
            <a:endParaRPr lang="en-GB" dirty="0"/>
          </a:p>
          <a:p>
            <a:pPr lvl="1"/>
            <a:r>
              <a:rPr lang="en-GB" sz="1600" dirty="0">
                <a:solidFill>
                  <a:schemeClr val="tx1"/>
                </a:solidFill>
              </a:rPr>
              <a:t>J. Hoffmann and B. </a:t>
            </a:r>
            <a:r>
              <a:rPr lang="en-GB" sz="1600" dirty="0" err="1">
                <a:solidFill>
                  <a:schemeClr val="tx1"/>
                </a:solidFill>
              </a:rPr>
              <a:t>Nebel</a:t>
            </a:r>
            <a:r>
              <a:rPr lang="en-GB" sz="1600" dirty="0">
                <a:solidFill>
                  <a:schemeClr val="tx1"/>
                </a:solidFill>
              </a:rPr>
              <a:t> 2001 “The FF Planning System: Fast Plan Generation through Heuristic Search” In Journal of AI Research vol 14.</a:t>
            </a:r>
          </a:p>
        </p:txBody>
      </p:sp>
      <p:grpSp>
        <p:nvGrpSpPr>
          <p:cNvPr id="4" name="Group 3">
            <a:extLst>
              <a:ext uri="{FF2B5EF4-FFF2-40B4-BE49-F238E27FC236}">
                <a16:creationId xmlns:a16="http://schemas.microsoft.com/office/drawing/2014/main" id="{9491B218-84C6-4F03-8C83-7D2BF79CA4D6}"/>
              </a:ext>
            </a:extLst>
          </p:cNvPr>
          <p:cNvGrpSpPr/>
          <p:nvPr/>
        </p:nvGrpSpPr>
        <p:grpSpPr>
          <a:xfrm>
            <a:off x="5586730" y="1930400"/>
            <a:ext cx="6480175" cy="2230438"/>
            <a:chOff x="5586730" y="1930400"/>
            <a:chExt cx="6480175" cy="2230438"/>
          </a:xfrm>
        </p:grpSpPr>
        <p:sp>
          <p:nvSpPr>
            <p:cNvPr id="16" name="Rectangle 2">
              <a:extLst>
                <a:ext uri="{FF2B5EF4-FFF2-40B4-BE49-F238E27FC236}">
                  <a16:creationId xmlns:a16="http://schemas.microsoft.com/office/drawing/2014/main" id="{A004644E-06B8-4B1C-8DC6-AE957D4CB5F5}"/>
                </a:ext>
              </a:extLst>
            </p:cNvPr>
            <p:cNvSpPr>
              <a:spLocks noChangeArrowheads="1"/>
            </p:cNvSpPr>
            <p:nvPr/>
          </p:nvSpPr>
          <p:spPr bwMode="auto">
            <a:xfrm>
              <a:off x="6234430" y="2001838"/>
              <a:ext cx="1728788" cy="792162"/>
            </a:xfrm>
            <a:prstGeom prst="rect">
              <a:avLst/>
            </a:prstGeom>
            <a:noFill/>
            <a:ln w="9525">
              <a:noFill/>
              <a:round/>
              <a:headEnd/>
              <a:tailEnd/>
            </a:ln>
            <a:effectLst/>
          </p:spPr>
          <p:txBody>
            <a:bodyPr wrap="none" anchor="ctr"/>
            <a:lstStyle/>
            <a:p>
              <a:endParaRPr lang="en-GB">
                <a:latin typeface="KingsBureauGrot ThreeSeven"/>
              </a:endParaRPr>
            </a:p>
          </p:txBody>
        </p:sp>
        <p:sp>
          <p:nvSpPr>
            <p:cNvPr id="17" name="Rectangle 3">
              <a:extLst>
                <a:ext uri="{FF2B5EF4-FFF2-40B4-BE49-F238E27FC236}">
                  <a16:creationId xmlns:a16="http://schemas.microsoft.com/office/drawing/2014/main" id="{13EDD25A-DFAE-40E7-904A-0835EA1927F8}"/>
                </a:ext>
              </a:extLst>
            </p:cNvPr>
            <p:cNvSpPr>
              <a:spLocks noChangeArrowheads="1"/>
            </p:cNvSpPr>
            <p:nvPr/>
          </p:nvSpPr>
          <p:spPr bwMode="auto">
            <a:xfrm>
              <a:off x="8466455" y="3225800"/>
              <a:ext cx="1439863" cy="719138"/>
            </a:xfrm>
            <a:prstGeom prst="rect">
              <a:avLst/>
            </a:prstGeom>
            <a:noFill/>
            <a:ln w="9525">
              <a:noFill/>
              <a:round/>
              <a:headEnd/>
              <a:tailEnd/>
            </a:ln>
            <a:effectLst/>
          </p:spPr>
          <p:txBody>
            <a:bodyPr wrap="none" anchor="ctr"/>
            <a:lstStyle/>
            <a:p>
              <a:endParaRPr lang="en-GB">
                <a:latin typeface="KingsBureauGrot ThreeSeven"/>
              </a:endParaRPr>
            </a:p>
          </p:txBody>
        </p:sp>
        <p:sp>
          <p:nvSpPr>
            <p:cNvPr id="18" name="Text Box 4">
              <a:extLst>
                <a:ext uri="{FF2B5EF4-FFF2-40B4-BE49-F238E27FC236}">
                  <a16:creationId xmlns:a16="http://schemas.microsoft.com/office/drawing/2014/main" id="{C555CF37-BBD2-4EC8-BE7B-AFA1F7498BE9}"/>
                </a:ext>
              </a:extLst>
            </p:cNvPr>
            <p:cNvSpPr txBox="1">
              <a:spLocks noChangeArrowheads="1"/>
            </p:cNvSpPr>
            <p:nvPr/>
          </p:nvSpPr>
          <p:spPr bwMode="auto">
            <a:xfrm>
              <a:off x="7531418" y="2001838"/>
              <a:ext cx="2243137" cy="316113"/>
            </a:xfrm>
            <a:prstGeom prst="rect">
              <a:avLst/>
            </a:prstGeom>
            <a:noFill/>
            <a:ln w="9525">
              <a:noFill/>
              <a:round/>
              <a:headEnd/>
              <a:tailEnd/>
            </a:ln>
            <a:effectLst/>
          </p:spPr>
          <p:txBody>
            <a:bodyPr lIns="90000" tIns="46800" rIns="90000" bIns="46800">
              <a:spAutoFit/>
            </a:bodyPr>
            <a:lstStyle/>
            <a:p>
              <a:pPr marL="284163" indent="-284163">
                <a:lnSpc>
                  <a:spcPct val="90000"/>
                </a:lnSpc>
                <a:spcBef>
                  <a:spcPts val="40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600">
                  <a:solidFill>
                    <a:srgbClr val="000000"/>
                  </a:solidFill>
                  <a:latin typeface="KingsBureauGrot ThreeSeven"/>
                  <a:cs typeface="Arial" charset="0"/>
                </a:rPr>
                <a:t>Relaxed GRAPHPLAN</a:t>
              </a:r>
            </a:p>
          </p:txBody>
        </p:sp>
        <p:sp>
          <p:nvSpPr>
            <p:cNvPr id="19" name="Text Box 5">
              <a:extLst>
                <a:ext uri="{FF2B5EF4-FFF2-40B4-BE49-F238E27FC236}">
                  <a16:creationId xmlns:a16="http://schemas.microsoft.com/office/drawing/2014/main" id="{2CA69E70-D9B2-4E54-85B6-A9A5326AFDF7}"/>
                </a:ext>
              </a:extLst>
            </p:cNvPr>
            <p:cNvSpPr txBox="1">
              <a:spLocks noChangeArrowheads="1"/>
            </p:cNvSpPr>
            <p:nvPr/>
          </p:nvSpPr>
          <p:spPr bwMode="auto">
            <a:xfrm>
              <a:off x="7614118" y="3730625"/>
              <a:ext cx="2092024" cy="316113"/>
            </a:xfrm>
            <a:prstGeom prst="rect">
              <a:avLst/>
            </a:prstGeom>
            <a:noFill/>
            <a:ln w="9525">
              <a:noFill/>
              <a:round/>
              <a:headEnd/>
              <a:tailEnd/>
            </a:ln>
            <a:effectLst/>
          </p:spPr>
          <p:txBody>
            <a:bodyPr wrap="none" lIns="90000" tIns="46800" rIns="90000" bIns="46800">
              <a:spAutoFit/>
            </a:bodyPr>
            <a:lstStyle/>
            <a:p>
              <a:pPr marL="284163" indent="-284163" algn="ctr">
                <a:lnSpc>
                  <a:spcPct val="90000"/>
                </a:lnSpc>
                <a:spcBef>
                  <a:spcPts val="40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600" dirty="0">
                  <a:solidFill>
                    <a:srgbClr val="000000"/>
                  </a:solidFill>
                  <a:latin typeface="KingsBureauGrot ThreeSeven"/>
                  <a:cs typeface="Arial" charset="0"/>
                </a:rPr>
                <a:t>Enforced Hill-climbing  </a:t>
              </a:r>
            </a:p>
          </p:txBody>
        </p:sp>
        <p:sp>
          <p:nvSpPr>
            <p:cNvPr id="20" name="Rectangle 7">
              <a:extLst>
                <a:ext uri="{FF2B5EF4-FFF2-40B4-BE49-F238E27FC236}">
                  <a16:creationId xmlns:a16="http://schemas.microsoft.com/office/drawing/2014/main" id="{EB7C9449-1A77-42E4-8EC5-F766D02350AF}"/>
                </a:ext>
              </a:extLst>
            </p:cNvPr>
            <p:cNvSpPr>
              <a:spLocks noChangeArrowheads="1"/>
            </p:cNvSpPr>
            <p:nvPr/>
          </p:nvSpPr>
          <p:spPr bwMode="auto">
            <a:xfrm>
              <a:off x="5586730" y="3225800"/>
              <a:ext cx="2376488" cy="574675"/>
            </a:xfrm>
            <a:prstGeom prst="rect">
              <a:avLst/>
            </a:prstGeom>
            <a:noFill/>
            <a:ln w="9525">
              <a:noFill/>
              <a:round/>
              <a:headEnd/>
              <a:tailEnd/>
            </a:ln>
            <a:effectLst/>
          </p:spPr>
          <p:txBody>
            <a:bodyPr wrap="none" anchor="ctr"/>
            <a:lstStyle/>
            <a:p>
              <a:endParaRPr lang="en-GB">
                <a:latin typeface="KingsBureauGrot ThreeSeven"/>
              </a:endParaRPr>
            </a:p>
          </p:txBody>
        </p:sp>
        <p:sp>
          <p:nvSpPr>
            <p:cNvPr id="21" name="Line 8">
              <a:extLst>
                <a:ext uri="{FF2B5EF4-FFF2-40B4-BE49-F238E27FC236}">
                  <a16:creationId xmlns:a16="http://schemas.microsoft.com/office/drawing/2014/main" id="{5F715670-B428-425F-B3DB-B594223E69DD}"/>
                </a:ext>
              </a:extLst>
            </p:cNvPr>
            <p:cNvSpPr>
              <a:spLocks noChangeShapeType="1"/>
            </p:cNvSpPr>
            <p:nvPr/>
          </p:nvSpPr>
          <p:spPr bwMode="auto">
            <a:xfrm>
              <a:off x="5658168" y="3873500"/>
              <a:ext cx="1800225" cy="1588"/>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22" name="Line 9">
              <a:extLst>
                <a:ext uri="{FF2B5EF4-FFF2-40B4-BE49-F238E27FC236}">
                  <a16:creationId xmlns:a16="http://schemas.microsoft.com/office/drawing/2014/main" id="{10C7E99F-A514-4504-AC5A-2CB8C6AAF768}"/>
                </a:ext>
              </a:extLst>
            </p:cNvPr>
            <p:cNvSpPr>
              <a:spLocks noChangeShapeType="1"/>
            </p:cNvSpPr>
            <p:nvPr/>
          </p:nvSpPr>
          <p:spPr bwMode="auto">
            <a:xfrm flipV="1">
              <a:off x="7963218" y="2432050"/>
              <a:ext cx="1587" cy="1227138"/>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23" name="Line 10">
              <a:extLst>
                <a:ext uri="{FF2B5EF4-FFF2-40B4-BE49-F238E27FC236}">
                  <a16:creationId xmlns:a16="http://schemas.microsoft.com/office/drawing/2014/main" id="{DDAC276C-6856-4F3F-A938-C631197033A8}"/>
                </a:ext>
              </a:extLst>
            </p:cNvPr>
            <p:cNvSpPr>
              <a:spLocks noChangeShapeType="1"/>
            </p:cNvSpPr>
            <p:nvPr/>
          </p:nvSpPr>
          <p:spPr bwMode="auto">
            <a:xfrm>
              <a:off x="9258618" y="2433638"/>
              <a:ext cx="1587" cy="1223962"/>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24" name="Text Box 11">
              <a:extLst>
                <a:ext uri="{FF2B5EF4-FFF2-40B4-BE49-F238E27FC236}">
                  <a16:creationId xmlns:a16="http://schemas.microsoft.com/office/drawing/2014/main" id="{798C0EB9-F382-4CDF-A0D6-75947F02280C}"/>
                </a:ext>
              </a:extLst>
            </p:cNvPr>
            <p:cNvSpPr txBox="1">
              <a:spLocks noChangeArrowheads="1"/>
            </p:cNvSpPr>
            <p:nvPr/>
          </p:nvSpPr>
          <p:spPr bwMode="auto">
            <a:xfrm>
              <a:off x="7242493" y="2941638"/>
              <a:ext cx="555899" cy="288413"/>
            </a:xfrm>
            <a:prstGeom prst="rect">
              <a:avLst/>
            </a:prstGeom>
            <a:noFill/>
            <a:ln w="9525">
              <a:noFill/>
              <a:round/>
              <a:headEnd/>
              <a:tailEnd/>
            </a:ln>
            <a:effectLst/>
          </p:spPr>
          <p:txBody>
            <a:bodyPr wrap="none" lIns="90000" tIns="46800" rIns="90000" bIns="46800">
              <a:spAutoFit/>
            </a:bodyPr>
            <a:lstStyle/>
            <a:p>
              <a:pPr marL="284163" indent="-284163">
                <a:lnSpc>
                  <a:spcPct val="90000"/>
                </a:lnSpc>
                <a:spcBef>
                  <a:spcPts val="35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400">
                  <a:solidFill>
                    <a:srgbClr val="000000"/>
                  </a:solidFill>
                  <a:latin typeface="KingsBureauGrot ThreeSeven"/>
                  <a:cs typeface="Arial" charset="0"/>
                </a:rPr>
                <a:t>State</a:t>
              </a:r>
            </a:p>
          </p:txBody>
        </p:sp>
        <p:sp>
          <p:nvSpPr>
            <p:cNvPr id="25" name="Text Box 12">
              <a:extLst>
                <a:ext uri="{FF2B5EF4-FFF2-40B4-BE49-F238E27FC236}">
                  <a16:creationId xmlns:a16="http://schemas.microsoft.com/office/drawing/2014/main" id="{606A4A52-EC7B-4284-B741-086BFCEA3323}"/>
                </a:ext>
              </a:extLst>
            </p:cNvPr>
            <p:cNvSpPr txBox="1">
              <a:spLocks noChangeArrowheads="1"/>
            </p:cNvSpPr>
            <p:nvPr/>
          </p:nvSpPr>
          <p:spPr bwMode="auto">
            <a:xfrm>
              <a:off x="9258618" y="2649538"/>
              <a:ext cx="1298575" cy="288413"/>
            </a:xfrm>
            <a:prstGeom prst="rect">
              <a:avLst/>
            </a:prstGeom>
            <a:noFill/>
            <a:ln w="9525">
              <a:noFill/>
              <a:round/>
              <a:headEnd/>
              <a:tailEnd/>
            </a:ln>
            <a:effectLst/>
          </p:spPr>
          <p:txBody>
            <a:bodyPr lIns="90000" tIns="46800" rIns="90000" bIns="46800">
              <a:spAutoFit/>
            </a:bodyPr>
            <a:lstStyle/>
            <a:p>
              <a:pPr marL="284163" indent="-284163">
                <a:lnSpc>
                  <a:spcPct val="90000"/>
                </a:lnSpc>
                <a:spcBef>
                  <a:spcPts val="35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400">
                  <a:solidFill>
                    <a:srgbClr val="000000"/>
                  </a:solidFill>
                  <a:latin typeface="KingsBureauGrot ThreeSeven"/>
                  <a:cs typeface="Arial" charset="0"/>
                </a:rPr>
                <a:t>Goal Distance</a:t>
              </a:r>
            </a:p>
          </p:txBody>
        </p:sp>
        <p:sp>
          <p:nvSpPr>
            <p:cNvPr id="26" name="Text Box 13">
              <a:extLst>
                <a:ext uri="{FF2B5EF4-FFF2-40B4-BE49-F238E27FC236}">
                  <a16:creationId xmlns:a16="http://schemas.microsoft.com/office/drawing/2014/main" id="{29BC783C-119D-4646-BF36-95A7EE10F2E6}"/>
                </a:ext>
              </a:extLst>
            </p:cNvPr>
            <p:cNvSpPr txBox="1">
              <a:spLocks noChangeArrowheads="1"/>
            </p:cNvSpPr>
            <p:nvPr/>
          </p:nvSpPr>
          <p:spPr bwMode="auto">
            <a:xfrm>
              <a:off x="9255443" y="2941638"/>
              <a:ext cx="1291164" cy="288413"/>
            </a:xfrm>
            <a:prstGeom prst="rect">
              <a:avLst/>
            </a:prstGeom>
            <a:noFill/>
            <a:ln w="9525">
              <a:noFill/>
              <a:round/>
              <a:headEnd/>
              <a:tailEnd/>
            </a:ln>
            <a:effectLst/>
          </p:spPr>
          <p:txBody>
            <a:bodyPr wrap="none" lIns="90000" tIns="46800" rIns="90000" bIns="46800">
              <a:spAutoFit/>
            </a:bodyPr>
            <a:lstStyle/>
            <a:p>
              <a:pPr marL="284163" indent="-284163">
                <a:lnSpc>
                  <a:spcPct val="90000"/>
                </a:lnSpc>
                <a:spcBef>
                  <a:spcPts val="35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400">
                  <a:solidFill>
                    <a:srgbClr val="000000"/>
                  </a:solidFill>
                  <a:latin typeface="KingsBureauGrot ThreeSeven"/>
                  <a:cs typeface="Arial" charset="0"/>
                </a:rPr>
                <a:t>Helpful Actions</a:t>
              </a:r>
            </a:p>
          </p:txBody>
        </p:sp>
        <p:sp>
          <p:nvSpPr>
            <p:cNvPr id="27" name="Line 14">
              <a:extLst>
                <a:ext uri="{FF2B5EF4-FFF2-40B4-BE49-F238E27FC236}">
                  <a16:creationId xmlns:a16="http://schemas.microsoft.com/office/drawing/2014/main" id="{ECEDEB89-E798-438D-86EB-DBAACF174EED}"/>
                </a:ext>
              </a:extLst>
            </p:cNvPr>
            <p:cNvSpPr>
              <a:spLocks noChangeShapeType="1"/>
            </p:cNvSpPr>
            <p:nvPr/>
          </p:nvSpPr>
          <p:spPr bwMode="auto">
            <a:xfrm>
              <a:off x="9979343" y="3873500"/>
              <a:ext cx="2087562" cy="1588"/>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28" name="Text Box 15">
              <a:extLst>
                <a:ext uri="{FF2B5EF4-FFF2-40B4-BE49-F238E27FC236}">
                  <a16:creationId xmlns:a16="http://schemas.microsoft.com/office/drawing/2014/main" id="{75A5E285-6F45-4C08-9C6E-72829FEEB6C3}"/>
                </a:ext>
              </a:extLst>
            </p:cNvPr>
            <p:cNvSpPr txBox="1">
              <a:spLocks noChangeArrowheads="1"/>
            </p:cNvSpPr>
            <p:nvPr/>
          </p:nvSpPr>
          <p:spPr bwMode="auto">
            <a:xfrm>
              <a:off x="10336530" y="3586163"/>
              <a:ext cx="1381125" cy="285750"/>
            </a:xfrm>
            <a:prstGeom prst="rect">
              <a:avLst/>
            </a:prstGeom>
            <a:noFill/>
            <a:ln w="9525">
              <a:noFill/>
              <a:round/>
              <a:headEnd/>
              <a:tailEnd/>
            </a:ln>
            <a:effectLst/>
          </p:spPr>
          <p:txBody>
            <a:bodyPr wrap="none" lIns="90000" tIns="46800" rIns="90000" bIns="46800">
              <a:spAutoFit/>
            </a:bodyPr>
            <a:lstStyle/>
            <a:p>
              <a:pPr marL="284163" indent="-284163">
                <a:lnSpc>
                  <a:spcPct val="90000"/>
                </a:lnSpc>
                <a:spcBef>
                  <a:spcPts val="35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400">
                  <a:solidFill>
                    <a:srgbClr val="000000"/>
                  </a:solidFill>
                  <a:latin typeface="KingsBureauGrot ThreeSeven"/>
                  <a:cs typeface="Arial" charset="0"/>
                </a:rPr>
                <a:t>Solution / “Fail”</a:t>
              </a:r>
            </a:p>
          </p:txBody>
        </p:sp>
        <p:sp>
          <p:nvSpPr>
            <p:cNvPr id="29" name="Text Box 16">
              <a:extLst>
                <a:ext uri="{FF2B5EF4-FFF2-40B4-BE49-F238E27FC236}">
                  <a16:creationId xmlns:a16="http://schemas.microsoft.com/office/drawing/2014/main" id="{26EEC5D1-0CA8-4591-9925-F0B843F88492}"/>
                </a:ext>
              </a:extLst>
            </p:cNvPr>
            <p:cNvSpPr txBox="1">
              <a:spLocks noChangeArrowheads="1"/>
            </p:cNvSpPr>
            <p:nvPr/>
          </p:nvSpPr>
          <p:spPr bwMode="auto">
            <a:xfrm>
              <a:off x="5653405" y="3586163"/>
              <a:ext cx="1453388" cy="288413"/>
            </a:xfrm>
            <a:prstGeom prst="rect">
              <a:avLst/>
            </a:prstGeom>
            <a:noFill/>
            <a:ln w="9525">
              <a:noFill/>
              <a:round/>
              <a:headEnd/>
              <a:tailEnd/>
            </a:ln>
            <a:effectLst/>
          </p:spPr>
          <p:txBody>
            <a:bodyPr wrap="none" lIns="90000" tIns="46800" rIns="90000" bIns="46800">
              <a:spAutoFit/>
            </a:bodyPr>
            <a:lstStyle/>
            <a:p>
              <a:pPr marL="284163" indent="-284163">
                <a:lnSpc>
                  <a:spcPct val="90000"/>
                </a:lnSpc>
                <a:spcBef>
                  <a:spcPts val="350"/>
                </a:spcBef>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GB" sz="1400">
                  <a:solidFill>
                    <a:srgbClr val="000000"/>
                  </a:solidFill>
                  <a:latin typeface="KingsBureauGrot ThreeSeven"/>
                  <a:cs typeface="Arial" charset="0"/>
                </a:rPr>
                <a:t>Task specification</a:t>
              </a:r>
            </a:p>
          </p:txBody>
        </p:sp>
        <p:sp>
          <p:nvSpPr>
            <p:cNvPr id="30" name="Rectangle 17">
              <a:extLst>
                <a:ext uri="{FF2B5EF4-FFF2-40B4-BE49-F238E27FC236}">
                  <a16:creationId xmlns:a16="http://schemas.microsoft.com/office/drawing/2014/main" id="{2A7842B0-8D08-4BC5-99B1-3A1F19E8C8EA}"/>
                </a:ext>
              </a:extLst>
            </p:cNvPr>
            <p:cNvSpPr>
              <a:spLocks noChangeArrowheads="1"/>
            </p:cNvSpPr>
            <p:nvPr/>
          </p:nvSpPr>
          <p:spPr bwMode="auto">
            <a:xfrm>
              <a:off x="7458393" y="3657600"/>
              <a:ext cx="2520950" cy="503238"/>
            </a:xfrm>
            <a:prstGeom prst="rect">
              <a:avLst/>
            </a:prstGeom>
            <a:noFill/>
            <a:ln w="9360">
              <a:solidFill>
                <a:srgbClr val="000000"/>
              </a:solidFill>
              <a:miter lim="800000"/>
              <a:headEnd/>
              <a:tailEnd/>
            </a:ln>
            <a:effectLst/>
          </p:spPr>
          <p:txBody>
            <a:bodyPr wrap="none" anchor="ctr"/>
            <a:lstStyle/>
            <a:p>
              <a:endParaRPr lang="en-GB">
                <a:latin typeface="KingsBureauGrot ThreeSeven"/>
              </a:endParaRPr>
            </a:p>
          </p:txBody>
        </p:sp>
        <p:sp>
          <p:nvSpPr>
            <p:cNvPr id="31" name="Rectangle 18">
              <a:extLst>
                <a:ext uri="{FF2B5EF4-FFF2-40B4-BE49-F238E27FC236}">
                  <a16:creationId xmlns:a16="http://schemas.microsoft.com/office/drawing/2014/main" id="{F476567D-3AF4-429F-8C71-56D6A8475CC8}"/>
                </a:ext>
              </a:extLst>
            </p:cNvPr>
            <p:cNvSpPr>
              <a:spLocks noChangeArrowheads="1"/>
            </p:cNvSpPr>
            <p:nvPr/>
          </p:nvSpPr>
          <p:spPr bwMode="auto">
            <a:xfrm>
              <a:off x="7458393" y="1930400"/>
              <a:ext cx="2520950" cy="503238"/>
            </a:xfrm>
            <a:prstGeom prst="rect">
              <a:avLst/>
            </a:prstGeom>
            <a:noFill/>
            <a:ln w="9360">
              <a:solidFill>
                <a:srgbClr val="000000"/>
              </a:solidFill>
              <a:miter lim="800000"/>
              <a:headEnd/>
              <a:tailEnd/>
            </a:ln>
            <a:effectLst/>
          </p:spPr>
          <p:txBody>
            <a:bodyPr wrap="none" anchor="ctr"/>
            <a:lstStyle/>
            <a:p>
              <a:endParaRPr lang="en-GB">
                <a:latin typeface="KingsBureauGrot ThreeSeven"/>
              </a:endParaRPr>
            </a:p>
          </p:txBody>
        </p:sp>
      </p:grpSp>
    </p:spTree>
    <p:extLst>
      <p:ext uri="{BB962C8B-B14F-4D97-AF65-F5344CB8AC3E}">
        <p14:creationId xmlns:p14="http://schemas.microsoft.com/office/powerpoint/2010/main" val="243166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A229-FEE4-45A0-AB3D-BAD4260F76B2}"/>
              </a:ext>
            </a:extLst>
          </p:cNvPr>
          <p:cNvSpPr>
            <a:spLocks noGrp="1"/>
          </p:cNvSpPr>
          <p:nvPr>
            <p:ph type="title"/>
          </p:nvPr>
        </p:nvSpPr>
        <p:spPr/>
        <p:txBody>
          <a:bodyPr/>
          <a:lstStyle/>
          <a:p>
            <a:r>
              <a:rPr lang="en-GB" dirty="0"/>
              <a:t>Enforced Hill Climbing</a:t>
            </a:r>
          </a:p>
        </p:txBody>
      </p:sp>
      <p:sp>
        <p:nvSpPr>
          <p:cNvPr id="3" name="Content Placeholder 2">
            <a:extLst>
              <a:ext uri="{FF2B5EF4-FFF2-40B4-BE49-F238E27FC236}">
                <a16:creationId xmlns:a16="http://schemas.microsoft.com/office/drawing/2014/main" id="{F0F2FBF2-71C0-4B5E-A197-7F19A84A0042}"/>
              </a:ext>
            </a:extLst>
          </p:cNvPr>
          <p:cNvSpPr>
            <a:spLocks noGrp="1"/>
          </p:cNvSpPr>
          <p:nvPr>
            <p:ph sz="quarter" idx="12"/>
          </p:nvPr>
        </p:nvSpPr>
        <p:spPr/>
        <p:txBody>
          <a:bodyPr/>
          <a:lstStyle/>
          <a:p>
            <a:pPr marL="342900" indent="-342900">
              <a:buFont typeface="Arial" panose="020B0604020202020204" pitchFamily="34" charset="0"/>
              <a:buChar char="•"/>
            </a:pPr>
            <a:r>
              <a:rPr lang="en-GB" dirty="0"/>
              <a:t>Basic idea: lower heuristic = better.</a:t>
            </a:r>
          </a:p>
          <a:p>
            <a:pPr marL="342900" indent="-342900">
              <a:buFont typeface="Arial" panose="020B0604020202020204" pitchFamily="34" charset="0"/>
              <a:buChar char="•"/>
            </a:pPr>
            <a:r>
              <a:rPr lang="en-GB" dirty="0"/>
              <a:t>Always try and find states with the best heuristic value seen so far:</a:t>
            </a:r>
          </a:p>
          <a:p>
            <a:pPr marL="579961" lvl="2" indent="-342900">
              <a:buFont typeface="Arial" panose="020B0604020202020204" pitchFamily="34" charset="0"/>
              <a:buChar char="•"/>
            </a:pPr>
            <a:r>
              <a:rPr lang="en-GB" dirty="0"/>
              <a:t>Start with </a:t>
            </a:r>
            <a:r>
              <a:rPr lang="en-GB" b="1" i="1" dirty="0">
                <a:effectLst>
                  <a:outerShdw blurRad="38100" dist="38100" dir="2700000" algn="tl">
                    <a:srgbClr val="000000">
                      <a:alpha val="43137"/>
                    </a:srgbClr>
                  </a:outerShdw>
                </a:effectLst>
              </a:rPr>
              <a:t>best = h(</a:t>
            </a:r>
            <a:r>
              <a:rPr lang="en-GB" b="1" i="1" dirty="0" err="1">
                <a:effectLst>
                  <a:outerShdw blurRad="38100" dist="38100" dir="2700000" algn="tl">
                    <a:srgbClr val="000000">
                      <a:alpha val="43137"/>
                    </a:srgbClr>
                  </a:outerShdw>
                </a:effectLst>
              </a:rPr>
              <a:t>S</a:t>
            </a:r>
            <a:r>
              <a:rPr lang="en-GB" b="1" i="1" baseline="-25000" dirty="0" err="1">
                <a:effectLst>
                  <a:outerShdw blurRad="38100" dist="38100" dir="2700000" algn="tl">
                    <a:srgbClr val="000000">
                      <a:alpha val="43137"/>
                    </a:srgbClr>
                  </a:outerShdw>
                </a:effectLst>
              </a:rPr>
              <a:t>init</a:t>
            </a:r>
            <a:r>
              <a:rPr lang="en-GB" b="1" i="1" dirty="0">
                <a:effectLst>
                  <a:outerShdw blurRad="38100" dist="38100" dir="2700000" algn="tl">
                    <a:srgbClr val="000000">
                      <a:alpha val="43137"/>
                    </a:srgbClr>
                  </a:outerShdw>
                </a:effectLst>
              </a:rPr>
              <a:t>)</a:t>
            </a:r>
            <a:r>
              <a:rPr lang="en-GB" dirty="0"/>
              <a:t>, aim to get to </a:t>
            </a:r>
            <a:r>
              <a:rPr lang="en-GB" b="1" dirty="0"/>
              <a:t>best = 0</a:t>
            </a:r>
            <a:r>
              <a:rPr lang="en-GB" dirty="0"/>
              <a:t>.</a:t>
            </a:r>
          </a:p>
          <a:p>
            <a:pPr marL="342900" indent="-342900">
              <a:buFont typeface="Arial" panose="020B0604020202020204" pitchFamily="34" charset="0"/>
              <a:buChar char="•"/>
            </a:pPr>
            <a:endParaRPr lang="en-GB" dirty="0"/>
          </a:p>
          <a:p>
            <a:pPr marL="457200" indent="-457200">
              <a:buFont typeface="+mj-lt"/>
              <a:buAutoNum type="arabicPeriod"/>
            </a:pPr>
            <a:r>
              <a:rPr lang="en-GB" dirty="0"/>
              <a:t>Expand a state </a:t>
            </a:r>
            <a:r>
              <a:rPr lang="en-GB" i="1" dirty="0">
                <a:solidFill>
                  <a:schemeClr val="tx1"/>
                </a:solidFill>
                <a:effectLst>
                  <a:outerShdw blurRad="38100" dist="38100" dir="2700000" algn="tl">
                    <a:srgbClr val="000000">
                      <a:alpha val="43137"/>
                    </a:srgbClr>
                  </a:outerShdw>
                </a:effectLst>
              </a:rPr>
              <a:t>S</a:t>
            </a:r>
          </a:p>
          <a:p>
            <a:pPr marL="457200" indent="-457200">
              <a:buFont typeface="+mj-lt"/>
              <a:buAutoNum type="arabicPeriod"/>
            </a:pPr>
            <a:r>
              <a:rPr lang="en-GB" dirty="0"/>
              <a:t>If we have a successor state </a:t>
            </a:r>
            <a:r>
              <a:rPr lang="en-GB" i="1" dirty="0">
                <a:solidFill>
                  <a:schemeClr val="tx1"/>
                </a:solidFill>
                <a:effectLst>
                  <a:outerShdw blurRad="38100" dist="38100" dir="2700000" algn="tl">
                    <a:srgbClr val="000000">
                      <a:alpha val="43137"/>
                    </a:srgbClr>
                  </a:outerShdw>
                </a:effectLst>
              </a:rPr>
              <a:t>S’</a:t>
            </a:r>
            <a:r>
              <a:rPr lang="en-GB" dirty="0"/>
              <a:t> with </a:t>
            </a:r>
            <a:r>
              <a:rPr lang="en-GB" i="1" dirty="0">
                <a:solidFill>
                  <a:schemeClr val="tx1"/>
                </a:solidFill>
                <a:effectLst>
                  <a:outerShdw blurRad="38100" dist="38100" dir="2700000" algn="tl">
                    <a:srgbClr val="000000">
                      <a:alpha val="43137"/>
                    </a:srgbClr>
                  </a:outerShdw>
                </a:effectLst>
              </a:rPr>
              <a:t>h(S’) &lt; best: </a:t>
            </a:r>
          </a:p>
          <a:p>
            <a:pPr lvl="2" indent="0"/>
            <a:r>
              <a:rPr lang="en-GB" i="1" dirty="0">
                <a:effectLst>
                  <a:outerShdw blurRad="38100" dist="38100" dir="2700000" algn="tl">
                    <a:srgbClr val="000000">
                      <a:alpha val="43137"/>
                    </a:srgbClr>
                  </a:outerShdw>
                </a:effectLst>
              </a:rPr>
              <a:t>			</a:t>
            </a:r>
            <a:r>
              <a:rPr lang="en-GB" i="1" dirty="0">
                <a:solidFill>
                  <a:schemeClr val="tx1"/>
                </a:solidFill>
                <a:effectLst>
                  <a:outerShdw blurRad="38100" dist="38100" dir="2700000" algn="tl">
                    <a:srgbClr val="000000">
                      <a:alpha val="43137"/>
                    </a:srgbClr>
                  </a:outerShdw>
                </a:effectLst>
              </a:rPr>
              <a:t>S = S’</a:t>
            </a:r>
          </a:p>
          <a:p>
            <a:pPr lvl="2" indent="0"/>
            <a:r>
              <a:rPr lang="en-GB" i="1" dirty="0">
                <a:effectLst>
                  <a:outerShdw blurRad="38100" dist="38100" dir="2700000" algn="tl">
                    <a:srgbClr val="000000">
                      <a:alpha val="43137"/>
                    </a:srgbClr>
                  </a:outerShdw>
                </a:effectLst>
              </a:rPr>
              <a:t>			</a:t>
            </a:r>
            <a:r>
              <a:rPr lang="en-GB" dirty="0"/>
              <a:t>return to Step 1;</a:t>
            </a:r>
          </a:p>
          <a:p>
            <a:pPr marL="457200" indent="-457200">
              <a:buFont typeface="+mj-lt"/>
              <a:buAutoNum type="arabicPeriod"/>
            </a:pPr>
            <a:r>
              <a:rPr lang="en-GB" dirty="0"/>
              <a:t>If no state is found</a:t>
            </a:r>
          </a:p>
          <a:p>
            <a:pPr lvl="2" indent="0"/>
            <a:r>
              <a:rPr lang="en-GB" dirty="0"/>
              <a:t>			Breadth-first search until one is found;</a:t>
            </a:r>
          </a:p>
          <a:p>
            <a:pPr lvl="2" indent="0"/>
            <a:r>
              <a:rPr lang="en-GB" dirty="0"/>
              <a:t>			return to Step 1;</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63460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C5B0-E0E7-4FF0-976E-05ECB75940B9}"/>
              </a:ext>
            </a:extLst>
          </p:cNvPr>
          <p:cNvSpPr>
            <a:spLocks noGrp="1"/>
          </p:cNvSpPr>
          <p:nvPr>
            <p:ph type="title"/>
          </p:nvPr>
        </p:nvSpPr>
        <p:spPr/>
        <p:txBody>
          <a:bodyPr/>
          <a:lstStyle/>
          <a:p>
            <a:r>
              <a:rPr lang="en-GB" dirty="0"/>
              <a:t>FF – EHC in Practice</a:t>
            </a:r>
          </a:p>
        </p:txBody>
      </p:sp>
      <p:sp>
        <p:nvSpPr>
          <p:cNvPr id="4" name="Oval 2">
            <a:extLst>
              <a:ext uri="{FF2B5EF4-FFF2-40B4-BE49-F238E27FC236}">
                <a16:creationId xmlns:a16="http://schemas.microsoft.com/office/drawing/2014/main" id="{12D01169-BE37-4FDB-A2AA-8B1C1B0BF325}"/>
              </a:ext>
            </a:extLst>
          </p:cNvPr>
          <p:cNvSpPr>
            <a:spLocks noChangeArrowheads="1"/>
          </p:cNvSpPr>
          <p:nvPr/>
        </p:nvSpPr>
        <p:spPr bwMode="auto">
          <a:xfrm>
            <a:off x="5735638" y="2046605"/>
            <a:ext cx="360362" cy="360363"/>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5" name="Oval 3">
            <a:extLst>
              <a:ext uri="{FF2B5EF4-FFF2-40B4-BE49-F238E27FC236}">
                <a16:creationId xmlns:a16="http://schemas.microsoft.com/office/drawing/2014/main" id="{2F86796F-3A23-4F3B-BB21-5DC26255A853}"/>
              </a:ext>
            </a:extLst>
          </p:cNvPr>
          <p:cNvSpPr>
            <a:spLocks noChangeArrowheads="1"/>
          </p:cNvSpPr>
          <p:nvPr/>
        </p:nvSpPr>
        <p:spPr bwMode="auto">
          <a:xfrm>
            <a:off x="4476750" y="2586355"/>
            <a:ext cx="360363"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6" name="Oval 4">
            <a:extLst>
              <a:ext uri="{FF2B5EF4-FFF2-40B4-BE49-F238E27FC236}">
                <a16:creationId xmlns:a16="http://schemas.microsoft.com/office/drawing/2014/main" id="{2E89BB5A-6B7F-49F1-8A30-0D756E172A4E}"/>
              </a:ext>
            </a:extLst>
          </p:cNvPr>
          <p:cNvSpPr>
            <a:spLocks noChangeArrowheads="1"/>
          </p:cNvSpPr>
          <p:nvPr/>
        </p:nvSpPr>
        <p:spPr bwMode="auto">
          <a:xfrm>
            <a:off x="5735638" y="2586355"/>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7" name="Oval 5">
            <a:extLst>
              <a:ext uri="{FF2B5EF4-FFF2-40B4-BE49-F238E27FC236}">
                <a16:creationId xmlns:a16="http://schemas.microsoft.com/office/drawing/2014/main" id="{5CB2C291-5FE0-49E1-9A21-DB4BB0D7E77C}"/>
              </a:ext>
            </a:extLst>
          </p:cNvPr>
          <p:cNvSpPr>
            <a:spLocks noChangeArrowheads="1"/>
          </p:cNvSpPr>
          <p:nvPr/>
        </p:nvSpPr>
        <p:spPr bwMode="auto">
          <a:xfrm>
            <a:off x="6996113" y="2586355"/>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8" name="Oval 6">
            <a:extLst>
              <a:ext uri="{FF2B5EF4-FFF2-40B4-BE49-F238E27FC236}">
                <a16:creationId xmlns:a16="http://schemas.microsoft.com/office/drawing/2014/main" id="{276B2E14-1F10-4BA3-A880-F1AC606FF3DA}"/>
              </a:ext>
            </a:extLst>
          </p:cNvPr>
          <p:cNvSpPr>
            <a:spLocks noChangeArrowheads="1"/>
          </p:cNvSpPr>
          <p:nvPr/>
        </p:nvSpPr>
        <p:spPr bwMode="auto">
          <a:xfrm>
            <a:off x="6456363" y="3126105"/>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9" name="Oval 7">
            <a:extLst>
              <a:ext uri="{FF2B5EF4-FFF2-40B4-BE49-F238E27FC236}">
                <a16:creationId xmlns:a16="http://schemas.microsoft.com/office/drawing/2014/main" id="{896CA623-F4EF-4E76-8DB9-1A2C52F151A8}"/>
              </a:ext>
            </a:extLst>
          </p:cNvPr>
          <p:cNvSpPr>
            <a:spLocks noChangeArrowheads="1"/>
          </p:cNvSpPr>
          <p:nvPr/>
        </p:nvSpPr>
        <p:spPr bwMode="auto">
          <a:xfrm>
            <a:off x="6996113" y="3126105"/>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0" name="Oval 8">
            <a:extLst>
              <a:ext uri="{FF2B5EF4-FFF2-40B4-BE49-F238E27FC236}">
                <a16:creationId xmlns:a16="http://schemas.microsoft.com/office/drawing/2014/main" id="{18A5564E-31AC-4E7E-9DB4-A43CF7DA2794}"/>
              </a:ext>
            </a:extLst>
          </p:cNvPr>
          <p:cNvSpPr>
            <a:spLocks noChangeArrowheads="1"/>
          </p:cNvSpPr>
          <p:nvPr/>
        </p:nvSpPr>
        <p:spPr bwMode="auto">
          <a:xfrm>
            <a:off x="7535863" y="3126105"/>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1" name="Oval 9">
            <a:extLst>
              <a:ext uri="{FF2B5EF4-FFF2-40B4-BE49-F238E27FC236}">
                <a16:creationId xmlns:a16="http://schemas.microsoft.com/office/drawing/2014/main" id="{37472D74-D6AF-4D1E-8F4F-899703EC8C26}"/>
              </a:ext>
            </a:extLst>
          </p:cNvPr>
          <p:cNvSpPr>
            <a:spLocks noChangeArrowheads="1"/>
          </p:cNvSpPr>
          <p:nvPr/>
        </p:nvSpPr>
        <p:spPr bwMode="auto">
          <a:xfrm>
            <a:off x="5916613" y="366744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2" name="Oval 10">
            <a:extLst>
              <a:ext uri="{FF2B5EF4-FFF2-40B4-BE49-F238E27FC236}">
                <a16:creationId xmlns:a16="http://schemas.microsoft.com/office/drawing/2014/main" id="{94E2BA95-9496-44B8-8010-65D47A13FB12}"/>
              </a:ext>
            </a:extLst>
          </p:cNvPr>
          <p:cNvSpPr>
            <a:spLocks noChangeArrowheads="1"/>
          </p:cNvSpPr>
          <p:nvPr/>
        </p:nvSpPr>
        <p:spPr bwMode="auto">
          <a:xfrm>
            <a:off x="6456363" y="366744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3" name="Oval 11">
            <a:extLst>
              <a:ext uri="{FF2B5EF4-FFF2-40B4-BE49-F238E27FC236}">
                <a16:creationId xmlns:a16="http://schemas.microsoft.com/office/drawing/2014/main" id="{3C0C432B-1E51-4085-B373-F03F35A3FD85}"/>
              </a:ext>
            </a:extLst>
          </p:cNvPr>
          <p:cNvSpPr>
            <a:spLocks noChangeArrowheads="1"/>
          </p:cNvSpPr>
          <p:nvPr/>
        </p:nvSpPr>
        <p:spPr bwMode="auto">
          <a:xfrm>
            <a:off x="6996113" y="366744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4" name="Oval 12">
            <a:extLst>
              <a:ext uri="{FF2B5EF4-FFF2-40B4-BE49-F238E27FC236}">
                <a16:creationId xmlns:a16="http://schemas.microsoft.com/office/drawing/2014/main" id="{B789C33D-18A4-47F1-A414-D3892505CECA}"/>
              </a:ext>
            </a:extLst>
          </p:cNvPr>
          <p:cNvSpPr>
            <a:spLocks noChangeArrowheads="1"/>
          </p:cNvSpPr>
          <p:nvPr/>
        </p:nvSpPr>
        <p:spPr bwMode="auto">
          <a:xfrm>
            <a:off x="7535863" y="366744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5" name="Oval 13">
            <a:extLst>
              <a:ext uri="{FF2B5EF4-FFF2-40B4-BE49-F238E27FC236}">
                <a16:creationId xmlns:a16="http://schemas.microsoft.com/office/drawing/2014/main" id="{50E1899C-8B48-4E0D-A886-6A731B8EB510}"/>
              </a:ext>
            </a:extLst>
          </p:cNvPr>
          <p:cNvSpPr>
            <a:spLocks noChangeArrowheads="1"/>
          </p:cNvSpPr>
          <p:nvPr/>
        </p:nvSpPr>
        <p:spPr bwMode="auto">
          <a:xfrm>
            <a:off x="8075613" y="366744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6" name="Oval 14">
            <a:extLst>
              <a:ext uri="{FF2B5EF4-FFF2-40B4-BE49-F238E27FC236}">
                <a16:creationId xmlns:a16="http://schemas.microsoft.com/office/drawing/2014/main" id="{1C1240B6-AA06-4E4E-91BB-E72554585281}"/>
              </a:ext>
            </a:extLst>
          </p:cNvPr>
          <p:cNvSpPr>
            <a:spLocks noChangeArrowheads="1"/>
          </p:cNvSpPr>
          <p:nvPr/>
        </p:nvSpPr>
        <p:spPr bwMode="auto">
          <a:xfrm>
            <a:off x="5375275" y="4207193"/>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7" name="Oval 15">
            <a:extLst>
              <a:ext uri="{FF2B5EF4-FFF2-40B4-BE49-F238E27FC236}">
                <a16:creationId xmlns:a16="http://schemas.microsoft.com/office/drawing/2014/main" id="{2ECC887E-D06B-40E7-8AEB-47C7C92E1F27}"/>
              </a:ext>
            </a:extLst>
          </p:cNvPr>
          <p:cNvSpPr>
            <a:spLocks noChangeArrowheads="1"/>
          </p:cNvSpPr>
          <p:nvPr/>
        </p:nvSpPr>
        <p:spPr bwMode="auto">
          <a:xfrm>
            <a:off x="5916613" y="420719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8" name="Oval 16">
            <a:extLst>
              <a:ext uri="{FF2B5EF4-FFF2-40B4-BE49-F238E27FC236}">
                <a16:creationId xmlns:a16="http://schemas.microsoft.com/office/drawing/2014/main" id="{F0AE18B4-BDA8-4DCD-818C-E0C9F9DAF397}"/>
              </a:ext>
            </a:extLst>
          </p:cNvPr>
          <p:cNvSpPr>
            <a:spLocks noChangeArrowheads="1"/>
          </p:cNvSpPr>
          <p:nvPr/>
        </p:nvSpPr>
        <p:spPr bwMode="auto">
          <a:xfrm>
            <a:off x="6456363" y="4207193"/>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9" name="Oval 17">
            <a:extLst>
              <a:ext uri="{FF2B5EF4-FFF2-40B4-BE49-F238E27FC236}">
                <a16:creationId xmlns:a16="http://schemas.microsoft.com/office/drawing/2014/main" id="{4B3ADBDE-4202-4388-B4E8-079758698547}"/>
              </a:ext>
            </a:extLst>
          </p:cNvPr>
          <p:cNvSpPr>
            <a:spLocks noChangeArrowheads="1"/>
          </p:cNvSpPr>
          <p:nvPr/>
        </p:nvSpPr>
        <p:spPr bwMode="auto">
          <a:xfrm>
            <a:off x="6096000" y="4746943"/>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20" name="Oval 18">
            <a:extLst>
              <a:ext uri="{FF2B5EF4-FFF2-40B4-BE49-F238E27FC236}">
                <a16:creationId xmlns:a16="http://schemas.microsoft.com/office/drawing/2014/main" id="{8260B91E-B990-45D2-99B4-D34AE460CA54}"/>
              </a:ext>
            </a:extLst>
          </p:cNvPr>
          <p:cNvSpPr>
            <a:spLocks noChangeArrowheads="1"/>
          </p:cNvSpPr>
          <p:nvPr/>
        </p:nvSpPr>
        <p:spPr bwMode="auto">
          <a:xfrm>
            <a:off x="6816725" y="4746943"/>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21" name="Text Box 19">
            <a:extLst>
              <a:ext uri="{FF2B5EF4-FFF2-40B4-BE49-F238E27FC236}">
                <a16:creationId xmlns:a16="http://schemas.microsoft.com/office/drawing/2014/main" id="{33738F44-E30D-44E3-AAE2-619B1EF2C104}"/>
              </a:ext>
            </a:extLst>
          </p:cNvPr>
          <p:cNvSpPr txBox="1">
            <a:spLocks noChangeArrowheads="1"/>
          </p:cNvSpPr>
          <p:nvPr/>
        </p:nvSpPr>
        <p:spPr bwMode="auto">
          <a:xfrm>
            <a:off x="4454525" y="2586355"/>
            <a:ext cx="436563" cy="373063"/>
          </a:xfrm>
          <a:prstGeom prst="rect">
            <a:avLst/>
          </a:prstGeom>
          <a:noFill/>
          <a:ln w="9525">
            <a:noFill/>
            <a:round/>
            <a:headEnd/>
            <a:tailEnd/>
          </a:ln>
          <a:effectLst/>
        </p:spPr>
        <p:txBody>
          <a:bodyPr wrap="none"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10</a:t>
            </a:r>
          </a:p>
        </p:txBody>
      </p:sp>
      <p:sp>
        <p:nvSpPr>
          <p:cNvPr id="22" name="Text Box 20">
            <a:extLst>
              <a:ext uri="{FF2B5EF4-FFF2-40B4-BE49-F238E27FC236}">
                <a16:creationId xmlns:a16="http://schemas.microsoft.com/office/drawing/2014/main" id="{7EF2254F-7CDD-4FEF-BEE1-0A78A06FD3BA}"/>
              </a:ext>
            </a:extLst>
          </p:cNvPr>
          <p:cNvSpPr txBox="1">
            <a:spLocks noChangeArrowheads="1"/>
          </p:cNvSpPr>
          <p:nvPr/>
        </p:nvSpPr>
        <p:spPr bwMode="auto">
          <a:xfrm>
            <a:off x="5800725" y="2033905"/>
            <a:ext cx="309563" cy="373063"/>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3" name="Text Box 21">
            <a:extLst>
              <a:ext uri="{FF2B5EF4-FFF2-40B4-BE49-F238E27FC236}">
                <a16:creationId xmlns:a16="http://schemas.microsoft.com/office/drawing/2014/main" id="{AA4A95A0-FFC3-4971-9A7C-C8BE67F5358E}"/>
              </a:ext>
            </a:extLst>
          </p:cNvPr>
          <p:cNvSpPr txBox="1">
            <a:spLocks noChangeArrowheads="1"/>
          </p:cNvSpPr>
          <p:nvPr/>
        </p:nvSpPr>
        <p:spPr bwMode="auto">
          <a:xfrm>
            <a:off x="5792788" y="258794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4" name="Text Box 22">
            <a:extLst>
              <a:ext uri="{FF2B5EF4-FFF2-40B4-BE49-F238E27FC236}">
                <a16:creationId xmlns:a16="http://schemas.microsoft.com/office/drawing/2014/main" id="{41421FF8-7373-4339-AFAE-18401D9F51BD}"/>
              </a:ext>
            </a:extLst>
          </p:cNvPr>
          <p:cNvSpPr txBox="1">
            <a:spLocks noChangeArrowheads="1"/>
          </p:cNvSpPr>
          <p:nvPr/>
        </p:nvSpPr>
        <p:spPr bwMode="auto">
          <a:xfrm>
            <a:off x="7053263" y="258794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5" name="Rectangle 23">
            <a:extLst>
              <a:ext uri="{FF2B5EF4-FFF2-40B4-BE49-F238E27FC236}">
                <a16:creationId xmlns:a16="http://schemas.microsoft.com/office/drawing/2014/main" id="{73C371CD-588D-49E1-BF9A-655334E7C987}"/>
              </a:ext>
            </a:extLst>
          </p:cNvPr>
          <p:cNvSpPr>
            <a:spLocks noChangeArrowheads="1"/>
          </p:cNvSpPr>
          <p:nvPr/>
        </p:nvSpPr>
        <p:spPr bwMode="auto">
          <a:xfrm>
            <a:off x="4295775" y="2478405"/>
            <a:ext cx="1979613" cy="539750"/>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26" name="Oval 24">
            <a:extLst>
              <a:ext uri="{FF2B5EF4-FFF2-40B4-BE49-F238E27FC236}">
                <a16:creationId xmlns:a16="http://schemas.microsoft.com/office/drawing/2014/main" id="{F1BEE306-C50C-4038-AD93-16413A139A01}"/>
              </a:ext>
            </a:extLst>
          </p:cNvPr>
          <p:cNvSpPr>
            <a:spLocks noChangeArrowheads="1"/>
          </p:cNvSpPr>
          <p:nvPr/>
        </p:nvSpPr>
        <p:spPr bwMode="auto">
          <a:xfrm>
            <a:off x="6996113" y="2587943"/>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27" name="Text Box 25">
            <a:extLst>
              <a:ext uri="{FF2B5EF4-FFF2-40B4-BE49-F238E27FC236}">
                <a16:creationId xmlns:a16="http://schemas.microsoft.com/office/drawing/2014/main" id="{51F7D25F-3F1F-4E99-BAD1-38708FB08A9A}"/>
              </a:ext>
            </a:extLst>
          </p:cNvPr>
          <p:cNvSpPr txBox="1">
            <a:spLocks noChangeArrowheads="1"/>
          </p:cNvSpPr>
          <p:nvPr/>
        </p:nvSpPr>
        <p:spPr bwMode="auto">
          <a:xfrm>
            <a:off x="7053263" y="258794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8" name="Text Box 26">
            <a:extLst>
              <a:ext uri="{FF2B5EF4-FFF2-40B4-BE49-F238E27FC236}">
                <a16:creationId xmlns:a16="http://schemas.microsoft.com/office/drawing/2014/main" id="{0DB63BB3-2AC3-4AAE-B00D-7A0295971D51}"/>
              </a:ext>
            </a:extLst>
          </p:cNvPr>
          <p:cNvSpPr txBox="1">
            <a:spLocks noChangeArrowheads="1"/>
          </p:cNvSpPr>
          <p:nvPr/>
        </p:nvSpPr>
        <p:spPr bwMode="auto">
          <a:xfrm>
            <a:off x="7061200" y="311499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9" name="Text Box 27">
            <a:extLst>
              <a:ext uri="{FF2B5EF4-FFF2-40B4-BE49-F238E27FC236}">
                <a16:creationId xmlns:a16="http://schemas.microsoft.com/office/drawing/2014/main" id="{096EB75B-AA0A-4734-8FDD-11C9DCD25E20}"/>
              </a:ext>
            </a:extLst>
          </p:cNvPr>
          <p:cNvSpPr txBox="1">
            <a:spLocks noChangeArrowheads="1"/>
          </p:cNvSpPr>
          <p:nvPr/>
        </p:nvSpPr>
        <p:spPr bwMode="auto">
          <a:xfrm>
            <a:off x="7600950" y="311499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30" name="Text Box 28">
            <a:extLst>
              <a:ext uri="{FF2B5EF4-FFF2-40B4-BE49-F238E27FC236}">
                <a16:creationId xmlns:a16="http://schemas.microsoft.com/office/drawing/2014/main" id="{D68C49E0-FA00-460F-B630-E3F1C27CD424}"/>
              </a:ext>
            </a:extLst>
          </p:cNvPr>
          <p:cNvSpPr txBox="1">
            <a:spLocks noChangeArrowheads="1"/>
          </p:cNvSpPr>
          <p:nvPr/>
        </p:nvSpPr>
        <p:spPr bwMode="auto">
          <a:xfrm>
            <a:off x="5980113" y="365474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1" name="Text Box 29">
            <a:extLst>
              <a:ext uri="{FF2B5EF4-FFF2-40B4-BE49-F238E27FC236}">
                <a16:creationId xmlns:a16="http://schemas.microsoft.com/office/drawing/2014/main" id="{57A069B4-CB18-4396-B161-16C893B2A9FA}"/>
              </a:ext>
            </a:extLst>
          </p:cNvPr>
          <p:cNvSpPr txBox="1">
            <a:spLocks noChangeArrowheads="1"/>
          </p:cNvSpPr>
          <p:nvPr/>
        </p:nvSpPr>
        <p:spPr bwMode="auto">
          <a:xfrm>
            <a:off x="7061200" y="365474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32" name="Text Box 30">
            <a:extLst>
              <a:ext uri="{FF2B5EF4-FFF2-40B4-BE49-F238E27FC236}">
                <a16:creationId xmlns:a16="http://schemas.microsoft.com/office/drawing/2014/main" id="{4167F2C1-2331-48C6-9AD5-00327AAAB0AA}"/>
              </a:ext>
            </a:extLst>
          </p:cNvPr>
          <p:cNvSpPr txBox="1">
            <a:spLocks noChangeArrowheads="1"/>
          </p:cNvSpPr>
          <p:nvPr/>
        </p:nvSpPr>
        <p:spPr bwMode="auto">
          <a:xfrm>
            <a:off x="7600950" y="365474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3" name="Text Box 31">
            <a:extLst>
              <a:ext uri="{FF2B5EF4-FFF2-40B4-BE49-F238E27FC236}">
                <a16:creationId xmlns:a16="http://schemas.microsoft.com/office/drawing/2014/main" id="{2DAEDCBA-AA33-4C73-B295-7C62CEA8A031}"/>
              </a:ext>
            </a:extLst>
          </p:cNvPr>
          <p:cNvSpPr txBox="1">
            <a:spLocks noChangeArrowheads="1"/>
          </p:cNvSpPr>
          <p:nvPr/>
        </p:nvSpPr>
        <p:spPr bwMode="auto">
          <a:xfrm>
            <a:off x="8140700" y="365474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4" name="Text Box 32">
            <a:extLst>
              <a:ext uri="{FF2B5EF4-FFF2-40B4-BE49-F238E27FC236}">
                <a16:creationId xmlns:a16="http://schemas.microsoft.com/office/drawing/2014/main" id="{CAEDC432-0450-4C9F-A5DD-DC147AFC14E9}"/>
              </a:ext>
            </a:extLst>
          </p:cNvPr>
          <p:cNvSpPr txBox="1">
            <a:spLocks noChangeArrowheads="1"/>
          </p:cNvSpPr>
          <p:nvPr/>
        </p:nvSpPr>
        <p:spPr bwMode="auto">
          <a:xfrm>
            <a:off x="5405438" y="419449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5" name="Text Box 33">
            <a:extLst>
              <a:ext uri="{FF2B5EF4-FFF2-40B4-BE49-F238E27FC236}">
                <a16:creationId xmlns:a16="http://schemas.microsoft.com/office/drawing/2014/main" id="{0716502D-4272-4672-8AF2-E00EA69F64FA}"/>
              </a:ext>
            </a:extLst>
          </p:cNvPr>
          <p:cNvSpPr txBox="1">
            <a:spLocks noChangeArrowheads="1"/>
          </p:cNvSpPr>
          <p:nvPr/>
        </p:nvSpPr>
        <p:spPr bwMode="auto">
          <a:xfrm>
            <a:off x="5980113" y="419449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6" name="Oval 34">
            <a:extLst>
              <a:ext uri="{FF2B5EF4-FFF2-40B4-BE49-F238E27FC236}">
                <a16:creationId xmlns:a16="http://schemas.microsoft.com/office/drawing/2014/main" id="{4DC0B8BA-A9B4-4784-97E3-80260AE16E48}"/>
              </a:ext>
            </a:extLst>
          </p:cNvPr>
          <p:cNvSpPr>
            <a:spLocks noChangeArrowheads="1"/>
          </p:cNvSpPr>
          <p:nvPr/>
        </p:nvSpPr>
        <p:spPr bwMode="auto">
          <a:xfrm>
            <a:off x="6456363" y="4207193"/>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37" name="Text Box 35">
            <a:extLst>
              <a:ext uri="{FF2B5EF4-FFF2-40B4-BE49-F238E27FC236}">
                <a16:creationId xmlns:a16="http://schemas.microsoft.com/office/drawing/2014/main" id="{C41A3634-371F-4DCF-BA16-21B330C51F70}"/>
              </a:ext>
            </a:extLst>
          </p:cNvPr>
          <p:cNvSpPr txBox="1">
            <a:spLocks noChangeArrowheads="1"/>
          </p:cNvSpPr>
          <p:nvPr/>
        </p:nvSpPr>
        <p:spPr bwMode="auto">
          <a:xfrm>
            <a:off x="6491288" y="419449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7</a:t>
            </a:r>
          </a:p>
        </p:txBody>
      </p:sp>
      <p:sp>
        <p:nvSpPr>
          <p:cNvPr id="38" name="Rectangle 36">
            <a:extLst>
              <a:ext uri="{FF2B5EF4-FFF2-40B4-BE49-F238E27FC236}">
                <a16:creationId xmlns:a16="http://schemas.microsoft.com/office/drawing/2014/main" id="{71E5BE6F-0EA2-4382-97BA-1067915DE9AE}"/>
              </a:ext>
            </a:extLst>
          </p:cNvPr>
          <p:cNvSpPr>
            <a:spLocks noChangeArrowheads="1"/>
          </p:cNvSpPr>
          <p:nvPr/>
        </p:nvSpPr>
        <p:spPr bwMode="auto">
          <a:xfrm>
            <a:off x="5195888" y="4170680"/>
            <a:ext cx="1198562" cy="481013"/>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39" name="Line 37">
            <a:extLst>
              <a:ext uri="{FF2B5EF4-FFF2-40B4-BE49-F238E27FC236}">
                <a16:creationId xmlns:a16="http://schemas.microsoft.com/office/drawing/2014/main" id="{861D73AD-4217-4A1E-BCE9-CDF2D3230042}"/>
              </a:ext>
            </a:extLst>
          </p:cNvPr>
          <p:cNvSpPr>
            <a:spLocks noChangeShapeType="1"/>
          </p:cNvSpPr>
          <p:nvPr/>
        </p:nvSpPr>
        <p:spPr bwMode="auto">
          <a:xfrm>
            <a:off x="6096000" y="2227580"/>
            <a:ext cx="900113" cy="360363"/>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40" name="Line 38">
            <a:extLst>
              <a:ext uri="{FF2B5EF4-FFF2-40B4-BE49-F238E27FC236}">
                <a16:creationId xmlns:a16="http://schemas.microsoft.com/office/drawing/2014/main" id="{59D8D4A3-4448-4535-9CD9-E02EBF97657D}"/>
              </a:ext>
            </a:extLst>
          </p:cNvPr>
          <p:cNvSpPr>
            <a:spLocks noChangeShapeType="1"/>
          </p:cNvSpPr>
          <p:nvPr/>
        </p:nvSpPr>
        <p:spPr bwMode="auto">
          <a:xfrm flipH="1">
            <a:off x="6629400" y="2946718"/>
            <a:ext cx="373063"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41" name="Line 39">
            <a:extLst>
              <a:ext uri="{FF2B5EF4-FFF2-40B4-BE49-F238E27FC236}">
                <a16:creationId xmlns:a16="http://schemas.microsoft.com/office/drawing/2014/main" id="{CCCC43BE-B822-43D8-AA99-9481F98F6B65}"/>
              </a:ext>
            </a:extLst>
          </p:cNvPr>
          <p:cNvSpPr>
            <a:spLocks noChangeShapeType="1"/>
          </p:cNvSpPr>
          <p:nvPr/>
        </p:nvSpPr>
        <p:spPr bwMode="auto">
          <a:xfrm>
            <a:off x="6635750" y="3486468"/>
            <a:ext cx="1588"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42" name="Line 40">
            <a:extLst>
              <a:ext uri="{FF2B5EF4-FFF2-40B4-BE49-F238E27FC236}">
                <a16:creationId xmlns:a16="http://schemas.microsoft.com/office/drawing/2014/main" id="{31C3FF45-9E37-4AE7-8E15-C8FCBC0FE82B}"/>
              </a:ext>
            </a:extLst>
          </p:cNvPr>
          <p:cNvSpPr>
            <a:spLocks noChangeShapeType="1"/>
          </p:cNvSpPr>
          <p:nvPr/>
        </p:nvSpPr>
        <p:spPr bwMode="auto">
          <a:xfrm>
            <a:off x="6635750" y="4026218"/>
            <a:ext cx="1588"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43" name="Rectangle 41">
            <a:extLst>
              <a:ext uri="{FF2B5EF4-FFF2-40B4-BE49-F238E27FC236}">
                <a16:creationId xmlns:a16="http://schemas.microsoft.com/office/drawing/2014/main" id="{378CDF7E-3073-4370-8E2D-0CEF0AE01620}"/>
              </a:ext>
            </a:extLst>
          </p:cNvPr>
          <p:cNvSpPr>
            <a:spLocks noChangeArrowheads="1"/>
          </p:cNvSpPr>
          <p:nvPr/>
        </p:nvSpPr>
        <p:spPr bwMode="auto">
          <a:xfrm>
            <a:off x="5808663" y="3559493"/>
            <a:ext cx="539750" cy="539750"/>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4" name="Rectangle 42">
            <a:extLst>
              <a:ext uri="{FF2B5EF4-FFF2-40B4-BE49-F238E27FC236}">
                <a16:creationId xmlns:a16="http://schemas.microsoft.com/office/drawing/2014/main" id="{F8D37B74-27CB-4CEF-98AF-15FE6A57796C}"/>
              </a:ext>
            </a:extLst>
          </p:cNvPr>
          <p:cNvSpPr>
            <a:spLocks noChangeArrowheads="1"/>
          </p:cNvSpPr>
          <p:nvPr/>
        </p:nvSpPr>
        <p:spPr bwMode="auto">
          <a:xfrm>
            <a:off x="6924675" y="3091180"/>
            <a:ext cx="1800225" cy="1081088"/>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5" name="Oval 43">
            <a:extLst>
              <a:ext uri="{FF2B5EF4-FFF2-40B4-BE49-F238E27FC236}">
                <a16:creationId xmlns:a16="http://schemas.microsoft.com/office/drawing/2014/main" id="{D5CE94EF-0DD7-43F6-AA67-EB7AE77E8821}"/>
              </a:ext>
            </a:extLst>
          </p:cNvPr>
          <p:cNvSpPr>
            <a:spLocks noChangeArrowheads="1"/>
          </p:cNvSpPr>
          <p:nvPr/>
        </p:nvSpPr>
        <p:spPr bwMode="auto">
          <a:xfrm>
            <a:off x="6456363" y="3126105"/>
            <a:ext cx="360362" cy="360363"/>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6" name="Text Box 44">
            <a:extLst>
              <a:ext uri="{FF2B5EF4-FFF2-40B4-BE49-F238E27FC236}">
                <a16:creationId xmlns:a16="http://schemas.microsoft.com/office/drawing/2014/main" id="{BC3DB38F-2BEE-4AEE-93C7-DAE95140EB53}"/>
              </a:ext>
            </a:extLst>
          </p:cNvPr>
          <p:cNvSpPr txBox="1">
            <a:spLocks noChangeArrowheads="1"/>
          </p:cNvSpPr>
          <p:nvPr/>
        </p:nvSpPr>
        <p:spPr bwMode="auto">
          <a:xfrm>
            <a:off x="6521450" y="311499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47" name="Oval 45">
            <a:extLst>
              <a:ext uri="{FF2B5EF4-FFF2-40B4-BE49-F238E27FC236}">
                <a16:creationId xmlns:a16="http://schemas.microsoft.com/office/drawing/2014/main" id="{68117214-3D04-4888-BF8E-53E82DD3EB7A}"/>
              </a:ext>
            </a:extLst>
          </p:cNvPr>
          <p:cNvSpPr>
            <a:spLocks noChangeArrowheads="1"/>
          </p:cNvSpPr>
          <p:nvPr/>
        </p:nvSpPr>
        <p:spPr bwMode="auto">
          <a:xfrm>
            <a:off x="6456363" y="3667443"/>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8" name="Text Box 46">
            <a:extLst>
              <a:ext uri="{FF2B5EF4-FFF2-40B4-BE49-F238E27FC236}">
                <a16:creationId xmlns:a16="http://schemas.microsoft.com/office/drawing/2014/main" id="{BC754946-5FF7-434F-A59E-DC88D56B0627}"/>
              </a:ext>
            </a:extLst>
          </p:cNvPr>
          <p:cNvSpPr txBox="1">
            <a:spLocks noChangeArrowheads="1"/>
          </p:cNvSpPr>
          <p:nvPr/>
        </p:nvSpPr>
        <p:spPr bwMode="auto">
          <a:xfrm>
            <a:off x="6419850" y="3667443"/>
            <a:ext cx="539750"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10</a:t>
            </a:r>
          </a:p>
        </p:txBody>
      </p:sp>
      <p:sp>
        <p:nvSpPr>
          <p:cNvPr id="49" name="Text Box 47">
            <a:extLst>
              <a:ext uri="{FF2B5EF4-FFF2-40B4-BE49-F238E27FC236}">
                <a16:creationId xmlns:a16="http://schemas.microsoft.com/office/drawing/2014/main" id="{4F817BE8-65BC-4746-BB24-F90B97E079C3}"/>
              </a:ext>
            </a:extLst>
          </p:cNvPr>
          <p:cNvSpPr txBox="1">
            <a:spLocks noChangeArrowheads="1"/>
          </p:cNvSpPr>
          <p:nvPr/>
        </p:nvSpPr>
        <p:spPr bwMode="auto">
          <a:xfrm>
            <a:off x="6132513" y="4734243"/>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7</a:t>
            </a:r>
          </a:p>
        </p:txBody>
      </p:sp>
      <p:sp>
        <p:nvSpPr>
          <p:cNvPr id="50" name="Oval 48">
            <a:extLst>
              <a:ext uri="{FF2B5EF4-FFF2-40B4-BE49-F238E27FC236}">
                <a16:creationId xmlns:a16="http://schemas.microsoft.com/office/drawing/2014/main" id="{8A94F18C-895C-40ED-9240-0AFE66A390CB}"/>
              </a:ext>
            </a:extLst>
          </p:cNvPr>
          <p:cNvSpPr>
            <a:spLocks noChangeArrowheads="1"/>
          </p:cNvSpPr>
          <p:nvPr/>
        </p:nvSpPr>
        <p:spPr bwMode="auto">
          <a:xfrm>
            <a:off x="6816725" y="4746943"/>
            <a:ext cx="360363"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51" name="Text Box 49">
            <a:extLst>
              <a:ext uri="{FF2B5EF4-FFF2-40B4-BE49-F238E27FC236}">
                <a16:creationId xmlns:a16="http://schemas.microsoft.com/office/drawing/2014/main" id="{C66DB6D8-9794-41CB-9AA1-95A977C14CEC}"/>
              </a:ext>
            </a:extLst>
          </p:cNvPr>
          <p:cNvSpPr txBox="1">
            <a:spLocks noChangeArrowheads="1"/>
          </p:cNvSpPr>
          <p:nvPr/>
        </p:nvSpPr>
        <p:spPr bwMode="auto">
          <a:xfrm>
            <a:off x="6851650" y="4734243"/>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6</a:t>
            </a:r>
          </a:p>
        </p:txBody>
      </p:sp>
      <p:sp>
        <p:nvSpPr>
          <p:cNvPr id="52" name="Rectangle 50">
            <a:extLst>
              <a:ext uri="{FF2B5EF4-FFF2-40B4-BE49-F238E27FC236}">
                <a16:creationId xmlns:a16="http://schemas.microsoft.com/office/drawing/2014/main" id="{3BA89446-6624-4265-A113-904595ACF511}"/>
              </a:ext>
            </a:extLst>
          </p:cNvPr>
          <p:cNvSpPr>
            <a:spLocks noChangeArrowheads="1"/>
          </p:cNvSpPr>
          <p:nvPr/>
        </p:nvSpPr>
        <p:spPr bwMode="auto">
          <a:xfrm>
            <a:off x="5951538" y="4675505"/>
            <a:ext cx="595312" cy="511175"/>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53" name="Line 51">
            <a:extLst>
              <a:ext uri="{FF2B5EF4-FFF2-40B4-BE49-F238E27FC236}">
                <a16:creationId xmlns:a16="http://schemas.microsoft.com/office/drawing/2014/main" id="{AFF97B29-5AC1-401B-888D-26E90731D36C}"/>
              </a:ext>
            </a:extLst>
          </p:cNvPr>
          <p:cNvSpPr>
            <a:spLocks noChangeShapeType="1"/>
          </p:cNvSpPr>
          <p:nvPr/>
        </p:nvSpPr>
        <p:spPr bwMode="auto">
          <a:xfrm>
            <a:off x="6816725" y="4567555"/>
            <a:ext cx="179388" cy="179388"/>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54" name="Text Box 52">
            <a:extLst>
              <a:ext uri="{FF2B5EF4-FFF2-40B4-BE49-F238E27FC236}">
                <a16:creationId xmlns:a16="http://schemas.microsoft.com/office/drawing/2014/main" id="{9FDD9F38-7F3B-4165-AD51-A40369490FF1}"/>
              </a:ext>
            </a:extLst>
          </p:cNvPr>
          <p:cNvSpPr txBox="1">
            <a:spLocks noChangeArrowheads="1"/>
          </p:cNvSpPr>
          <p:nvPr/>
        </p:nvSpPr>
        <p:spPr bwMode="auto">
          <a:xfrm>
            <a:off x="6850063" y="4994593"/>
            <a:ext cx="687387" cy="652462"/>
          </a:xfrm>
          <a:prstGeom prst="rect">
            <a:avLst/>
          </a:prstGeom>
          <a:noFill/>
          <a:ln w="9525">
            <a:noFill/>
            <a:round/>
            <a:headEnd/>
            <a:tailEnd/>
          </a:ln>
          <a:effectLst/>
        </p:spPr>
        <p:txBody>
          <a:bodyPr wrap="none"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KingsBureauGrot ThreeSeven"/>
                <a:ea typeface="DejaVu Sans" charset="0"/>
                <a:cs typeface="DejaVu Sans" charset="0"/>
              </a:rPr>
              <a:t>....</a:t>
            </a:r>
          </a:p>
        </p:txBody>
      </p:sp>
      <p:sp>
        <p:nvSpPr>
          <p:cNvPr id="55" name="Oval 48">
            <a:extLst>
              <a:ext uri="{FF2B5EF4-FFF2-40B4-BE49-F238E27FC236}">
                <a16:creationId xmlns:a16="http://schemas.microsoft.com/office/drawing/2014/main" id="{0872A048-E534-4D50-9004-CD7725FF9012}"/>
              </a:ext>
            </a:extLst>
          </p:cNvPr>
          <p:cNvSpPr>
            <a:spLocks noChangeArrowheads="1"/>
          </p:cNvSpPr>
          <p:nvPr/>
        </p:nvSpPr>
        <p:spPr bwMode="auto">
          <a:xfrm>
            <a:off x="3630596" y="4164344"/>
            <a:ext cx="360363" cy="360362"/>
          </a:xfrm>
          <a:prstGeom prst="ellipse">
            <a:avLst/>
          </a:prstGeom>
          <a:solidFill>
            <a:schemeClr val="accent2"/>
          </a:solidFill>
          <a:ln w="9360">
            <a:solidFill>
              <a:srgbClr val="000000"/>
            </a:solidFill>
            <a:miter lim="800000"/>
            <a:headEnd/>
            <a:tailEnd/>
          </a:ln>
          <a:effectLst/>
        </p:spPr>
        <p:txBody>
          <a:bodyPr wrap="none" anchor="ctr"/>
          <a:lstStyle/>
          <a:p>
            <a:pPr algn="ctr"/>
            <a:r>
              <a:rPr lang="en-GB" dirty="0">
                <a:latin typeface="KingsBureauGrot ThreeSeven"/>
              </a:rPr>
              <a:t>0</a:t>
            </a:r>
          </a:p>
        </p:txBody>
      </p:sp>
      <p:cxnSp>
        <p:nvCxnSpPr>
          <p:cNvPr id="56" name="Straight Arrow Connector 55">
            <a:extLst>
              <a:ext uri="{FF2B5EF4-FFF2-40B4-BE49-F238E27FC236}">
                <a16:creationId xmlns:a16="http://schemas.microsoft.com/office/drawing/2014/main" id="{068A4CB9-9468-402E-88FA-3D951807705E}"/>
              </a:ext>
            </a:extLst>
          </p:cNvPr>
          <p:cNvCxnSpPr/>
          <p:nvPr/>
        </p:nvCxnSpPr>
        <p:spPr>
          <a:xfrm rot="5400000">
            <a:off x="4149713" y="2943545"/>
            <a:ext cx="419103" cy="3143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 Box 52">
            <a:extLst>
              <a:ext uri="{FF2B5EF4-FFF2-40B4-BE49-F238E27FC236}">
                <a16:creationId xmlns:a16="http://schemas.microsoft.com/office/drawing/2014/main" id="{40CF2EB7-551B-4C44-BD3A-C13E3B8A2B22}"/>
              </a:ext>
            </a:extLst>
          </p:cNvPr>
          <p:cNvSpPr txBox="1">
            <a:spLocks noChangeArrowheads="1"/>
          </p:cNvSpPr>
          <p:nvPr/>
        </p:nvSpPr>
        <p:spPr bwMode="auto">
          <a:xfrm>
            <a:off x="3844910" y="3024508"/>
            <a:ext cx="687387" cy="652462"/>
          </a:xfrm>
          <a:prstGeom prst="rect">
            <a:avLst/>
          </a:prstGeom>
          <a:noFill/>
          <a:ln w="9525">
            <a:noFill/>
            <a:round/>
            <a:headEnd/>
            <a:tailEnd/>
          </a:ln>
          <a:effectLst/>
        </p:spPr>
        <p:txBody>
          <a:bodyPr wrap="none"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KingsBureauGrot ThreeSeven"/>
                <a:ea typeface="DejaVu Sans" charset="0"/>
                <a:cs typeface="DejaVu Sans" charset="0"/>
              </a:rPr>
              <a:t>....</a:t>
            </a:r>
          </a:p>
        </p:txBody>
      </p:sp>
      <p:cxnSp>
        <p:nvCxnSpPr>
          <p:cNvPr id="58" name="Straight Arrow Connector 57">
            <a:extLst>
              <a:ext uri="{FF2B5EF4-FFF2-40B4-BE49-F238E27FC236}">
                <a16:creationId xmlns:a16="http://schemas.microsoft.com/office/drawing/2014/main" id="{69983700-EA52-4171-A97E-490835B8C5FE}"/>
              </a:ext>
            </a:extLst>
          </p:cNvPr>
          <p:cNvCxnSpPr/>
          <p:nvPr/>
        </p:nvCxnSpPr>
        <p:spPr>
          <a:xfrm rot="5400000">
            <a:off x="3773472" y="3791276"/>
            <a:ext cx="419103" cy="3143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A124B9B-3924-429B-B049-C38B19CC6B4E}"/>
              </a:ext>
            </a:extLst>
          </p:cNvPr>
          <p:cNvSpPr txBox="1"/>
          <p:nvPr/>
        </p:nvSpPr>
        <p:spPr>
          <a:xfrm>
            <a:off x="2201836" y="4238954"/>
            <a:ext cx="928694" cy="1323439"/>
          </a:xfrm>
          <a:prstGeom prst="rect">
            <a:avLst/>
          </a:prstGeom>
          <a:noFill/>
        </p:spPr>
        <p:txBody>
          <a:bodyPr wrap="square" rtlCol="0">
            <a:spAutoFit/>
          </a:bodyPr>
          <a:lstStyle/>
          <a:p>
            <a:r>
              <a:rPr lang="en-GB" sz="8000" dirty="0">
                <a:latin typeface="KingsBureauGrot ThreeSeven"/>
              </a:rPr>
              <a:t>?</a:t>
            </a:r>
            <a:endParaRPr lang="en-GB" dirty="0">
              <a:latin typeface="KingsBureauGrot ThreeSeven"/>
            </a:endParaRPr>
          </a:p>
        </p:txBody>
      </p:sp>
    </p:spTree>
    <p:extLst>
      <p:ext uri="{BB962C8B-B14F-4D97-AF65-F5344CB8AC3E}">
        <p14:creationId xmlns:p14="http://schemas.microsoft.com/office/powerpoint/2010/main" val="174757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Effect transition="in" filter="dissolve">
                                      <p:cBhvr additive="repl">
                                        <p:cTn id="7" dur="500"/>
                                        <p:tgtEl>
                                          <p:spTgt spid="5"/>
                                        </p:tgtEl>
                                      </p:cBhvr>
                                    </p:animEffect>
                                  </p:childTnLst>
                                </p:cTn>
                              </p:par>
                              <p:par>
                                <p:cTn id="8" presetID="9" presetClass="entr" fill="hold" grpId="0" nodeType="withEffect">
                                  <p:stCondLst>
                                    <p:cond delay="0"/>
                                  </p:stCondLst>
                                  <p:childTnLst>
                                    <p:set>
                                      <p:cBhvr additive="repl">
                                        <p:cTn id="9" dur="1" fill="hold">
                                          <p:stCondLst>
                                            <p:cond delay="0"/>
                                          </p:stCondLst>
                                        </p:cTn>
                                        <p:tgtEl>
                                          <p:spTgt spid="6"/>
                                        </p:tgtEl>
                                        <p:attrNameLst>
                                          <p:attrName>style.visibility</p:attrName>
                                        </p:attrNameLst>
                                      </p:cBhvr>
                                      <p:to>
                                        <p:strVal val="visible"/>
                                      </p:to>
                                    </p:set>
                                    <p:animEffect transition="in" filter="dissolve">
                                      <p:cBhvr additive="repl">
                                        <p:cTn id="10" dur="500"/>
                                        <p:tgtEl>
                                          <p:spTgt spid="6"/>
                                        </p:tgtEl>
                                      </p:cBhvr>
                                    </p:animEffect>
                                  </p:childTnLst>
                                </p:cTn>
                              </p:par>
                              <p:par>
                                <p:cTn id="11" presetID="9" presetClass="entr" fill="hold" grpId="0" nodeType="withEffect">
                                  <p:stCondLst>
                                    <p:cond delay="0"/>
                                  </p:stCondLst>
                                  <p:childTnLst>
                                    <p:set>
                                      <p:cBhvr additive="repl">
                                        <p:cTn id="12" dur="1" fill="hold">
                                          <p:stCondLst>
                                            <p:cond delay="0"/>
                                          </p:stCondLst>
                                        </p:cTn>
                                        <p:tgtEl>
                                          <p:spTgt spid="7"/>
                                        </p:tgtEl>
                                        <p:attrNameLst>
                                          <p:attrName>style.visibility</p:attrName>
                                        </p:attrNameLst>
                                      </p:cBhvr>
                                      <p:to>
                                        <p:strVal val="visible"/>
                                      </p:to>
                                    </p:set>
                                    <p:animEffect transition="in" filter="dissolve">
                                      <p:cBhvr additive="repl">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additive="repl">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additive="repl">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grpId="0" nodeType="clickEffect">
                                  <p:stCondLst>
                                    <p:cond delay="0"/>
                                  </p:stCondLst>
                                  <p:childTnLst>
                                    <p:set>
                                      <p:cBhvr additive="repl">
                                        <p:cTn id="29" dur="1" fill="hold">
                                          <p:stCondLst>
                                            <p:cond delay="0"/>
                                          </p:stCondLst>
                                        </p:cTn>
                                        <p:tgtEl>
                                          <p:spTgt spid="25"/>
                                        </p:tgtEl>
                                        <p:attrNameLst>
                                          <p:attrName>style.visibility</p:attrName>
                                        </p:attrNameLst>
                                      </p:cBhvr>
                                      <p:to>
                                        <p:strVal val="visible"/>
                                      </p:to>
                                    </p:set>
                                  </p:childTnLst>
                                </p:cTn>
                              </p:par>
                              <p:par>
                                <p:cTn id="30" presetID="1" presetClass="entr" fill="hold" grpId="0" nodeType="withEffect">
                                  <p:stCondLst>
                                    <p:cond delay="0"/>
                                  </p:stCondLst>
                                  <p:childTnLst>
                                    <p:set>
                                      <p:cBhvr additive="repl">
                                        <p:cTn id="31" dur="1" fill="hold">
                                          <p:stCondLst>
                                            <p:cond delay="0"/>
                                          </p:stCondLst>
                                        </p:cTn>
                                        <p:tgtEl>
                                          <p:spTgt spid="26"/>
                                        </p:tgtEl>
                                        <p:attrNameLst>
                                          <p:attrName>style.visibility</p:attrName>
                                        </p:attrNameLst>
                                      </p:cBhvr>
                                      <p:to>
                                        <p:strVal val="visible"/>
                                      </p:to>
                                    </p:set>
                                  </p:childTnLst>
                                </p:cTn>
                              </p:par>
                              <p:par>
                                <p:cTn id="32" presetID="1" presetClass="entr" fill="hold" grpId="0" nodeType="withEffect">
                                  <p:stCondLst>
                                    <p:cond delay="0"/>
                                  </p:stCondLst>
                                  <p:childTnLst>
                                    <p:set>
                                      <p:cBhvr additive="repl">
                                        <p:cTn id="33" dur="1" fill="hold">
                                          <p:stCondLst>
                                            <p:cond delay="0"/>
                                          </p:stCondLst>
                                        </p:cTn>
                                        <p:tgtEl>
                                          <p:spTgt spid="39"/>
                                        </p:tgtEl>
                                        <p:attrNameLst>
                                          <p:attrName>style.visibility</p:attrName>
                                        </p:attrNameLst>
                                      </p:cBhvr>
                                      <p:to>
                                        <p:strVal val="visible"/>
                                      </p:to>
                                    </p:set>
                                  </p:childTnLst>
                                </p:cTn>
                              </p:par>
                              <p:par>
                                <p:cTn id="34" presetID="1" presetClass="entr" fill="hold" nodeType="withEffect">
                                  <p:stCondLst>
                                    <p:cond delay="0"/>
                                  </p:stCondLst>
                                  <p:childTnLst>
                                    <p:set>
                                      <p:cBhvr additive="repl">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fill="hold" grpId="0" nodeType="clickEffect">
                                  <p:stCondLst>
                                    <p:cond delay="0"/>
                                  </p:stCondLst>
                                  <p:childTnLst>
                                    <p:set>
                                      <p:cBhvr additive="repl">
                                        <p:cTn id="39" dur="1" fill="hold">
                                          <p:stCondLst>
                                            <p:cond delay="0"/>
                                          </p:stCondLst>
                                        </p:cTn>
                                        <p:tgtEl>
                                          <p:spTgt spid="8"/>
                                        </p:tgtEl>
                                        <p:attrNameLst>
                                          <p:attrName>style.visibility</p:attrName>
                                        </p:attrNameLst>
                                      </p:cBhvr>
                                      <p:to>
                                        <p:strVal val="visible"/>
                                      </p:to>
                                    </p:set>
                                    <p:animEffect transition="in" filter="dissolve">
                                      <p:cBhvr additive="repl">
                                        <p:cTn id="40" dur="500"/>
                                        <p:tgtEl>
                                          <p:spTgt spid="8"/>
                                        </p:tgtEl>
                                      </p:cBhvr>
                                    </p:animEffect>
                                  </p:childTnLst>
                                </p:cTn>
                              </p:par>
                              <p:par>
                                <p:cTn id="41" presetID="9" presetClass="entr" fill="hold" grpId="0" nodeType="withEffect">
                                  <p:stCondLst>
                                    <p:cond delay="0"/>
                                  </p:stCondLst>
                                  <p:childTnLst>
                                    <p:set>
                                      <p:cBhvr additive="repl">
                                        <p:cTn id="42" dur="1" fill="hold">
                                          <p:stCondLst>
                                            <p:cond delay="0"/>
                                          </p:stCondLst>
                                        </p:cTn>
                                        <p:tgtEl>
                                          <p:spTgt spid="9"/>
                                        </p:tgtEl>
                                        <p:attrNameLst>
                                          <p:attrName>style.visibility</p:attrName>
                                        </p:attrNameLst>
                                      </p:cBhvr>
                                      <p:to>
                                        <p:strVal val="visible"/>
                                      </p:to>
                                    </p:set>
                                    <p:animEffect transition="in" filter="dissolve">
                                      <p:cBhvr additive="repl">
                                        <p:cTn id="43" dur="500"/>
                                        <p:tgtEl>
                                          <p:spTgt spid="9"/>
                                        </p:tgtEl>
                                      </p:cBhvr>
                                    </p:animEffect>
                                  </p:childTnLst>
                                </p:cTn>
                              </p:par>
                              <p:par>
                                <p:cTn id="44" presetID="9" presetClass="entr" fill="hold" grpId="0" nodeType="withEffect">
                                  <p:stCondLst>
                                    <p:cond delay="0"/>
                                  </p:stCondLst>
                                  <p:childTnLst>
                                    <p:set>
                                      <p:cBhvr additive="repl">
                                        <p:cTn id="45" dur="1" fill="hold">
                                          <p:stCondLst>
                                            <p:cond delay="0"/>
                                          </p:stCondLst>
                                        </p:cTn>
                                        <p:tgtEl>
                                          <p:spTgt spid="10"/>
                                        </p:tgtEl>
                                        <p:attrNameLst>
                                          <p:attrName>style.visibility</p:attrName>
                                        </p:attrNameLst>
                                      </p:cBhvr>
                                      <p:to>
                                        <p:strVal val="visible"/>
                                      </p:to>
                                    </p:set>
                                    <p:animEffect transition="in" filter="dissolve">
                                      <p:cBhvr additive="repl">
                                        <p:cTn id="46" dur="500"/>
                                        <p:tgtEl>
                                          <p:spTgt spid="10"/>
                                        </p:tgtEl>
                                      </p:cBhvr>
                                    </p:animEffect>
                                  </p:childTnLst>
                                </p:cTn>
                              </p:par>
                              <p:par>
                                <p:cTn id="47" presetID="9" presetClass="entr" fill="hold" nodeType="withEffect">
                                  <p:stCondLst>
                                    <p:cond delay="0"/>
                                  </p:stCondLst>
                                  <p:childTnLst>
                                    <p:set>
                                      <p:cBhvr additive="repl">
                                        <p:cTn id="48" dur="1" fill="hold">
                                          <p:stCondLst>
                                            <p:cond delay="0"/>
                                          </p:stCondLst>
                                        </p:cTn>
                                        <p:tgtEl>
                                          <p:spTgt spid="46"/>
                                        </p:tgtEl>
                                        <p:attrNameLst>
                                          <p:attrName>style.visibility</p:attrName>
                                        </p:attrNameLst>
                                      </p:cBhvr>
                                      <p:to>
                                        <p:strVal val="visible"/>
                                      </p:to>
                                    </p:set>
                                    <p:animEffect transition="in" filter="dissolve">
                                      <p:cBhvr additive="repl">
                                        <p:cTn id="49" dur="500"/>
                                        <p:tgtEl>
                                          <p:spTgt spid="46"/>
                                        </p:tgtEl>
                                      </p:cBhvr>
                                    </p:animEffect>
                                  </p:childTnLst>
                                </p:cTn>
                              </p:par>
                              <p:par>
                                <p:cTn id="50" presetID="9" presetClass="entr" fill="hold" nodeType="withEffect">
                                  <p:stCondLst>
                                    <p:cond delay="0"/>
                                  </p:stCondLst>
                                  <p:childTnLst>
                                    <p:set>
                                      <p:cBhvr additive="repl">
                                        <p:cTn id="51" dur="1" fill="hold">
                                          <p:stCondLst>
                                            <p:cond delay="0"/>
                                          </p:stCondLst>
                                        </p:cTn>
                                        <p:tgtEl>
                                          <p:spTgt spid="28"/>
                                        </p:tgtEl>
                                        <p:attrNameLst>
                                          <p:attrName>style.visibility</p:attrName>
                                        </p:attrNameLst>
                                      </p:cBhvr>
                                      <p:to>
                                        <p:strVal val="visible"/>
                                      </p:to>
                                    </p:set>
                                    <p:animEffect transition="in" filter="dissolve">
                                      <p:cBhvr additive="repl">
                                        <p:cTn id="52" dur="500"/>
                                        <p:tgtEl>
                                          <p:spTgt spid="28"/>
                                        </p:tgtEl>
                                      </p:cBhvr>
                                    </p:animEffect>
                                  </p:childTnLst>
                                </p:cTn>
                              </p:par>
                              <p:par>
                                <p:cTn id="53" presetID="9" presetClass="entr" fill="hold" nodeType="withEffect">
                                  <p:stCondLst>
                                    <p:cond delay="0"/>
                                  </p:stCondLst>
                                  <p:childTnLst>
                                    <p:set>
                                      <p:cBhvr additive="repl">
                                        <p:cTn id="54" dur="1" fill="hold">
                                          <p:stCondLst>
                                            <p:cond delay="0"/>
                                          </p:stCondLst>
                                        </p:cTn>
                                        <p:tgtEl>
                                          <p:spTgt spid="29"/>
                                        </p:tgtEl>
                                        <p:attrNameLst>
                                          <p:attrName>style.visibility</p:attrName>
                                        </p:attrNameLst>
                                      </p:cBhvr>
                                      <p:to>
                                        <p:strVal val="visible"/>
                                      </p:to>
                                    </p:set>
                                    <p:animEffect transition="in" filter="dissolve">
                                      <p:cBhvr additive="repl">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fill="hold" grpId="0" nodeType="clickEffect">
                                  <p:stCondLst>
                                    <p:cond delay="0"/>
                                  </p:stCondLst>
                                  <p:childTnLst>
                                    <p:set>
                                      <p:cBhvr additive="repl">
                                        <p:cTn id="59" dur="1" fill="hold">
                                          <p:stCondLst>
                                            <p:cond delay="0"/>
                                          </p:stCondLst>
                                        </p:cTn>
                                        <p:tgtEl>
                                          <p:spTgt spid="11"/>
                                        </p:tgtEl>
                                        <p:attrNameLst>
                                          <p:attrName>style.visibility</p:attrName>
                                        </p:attrNameLst>
                                      </p:cBhvr>
                                      <p:to>
                                        <p:strVal val="visible"/>
                                      </p:to>
                                    </p:set>
                                    <p:animEffect transition="in" filter="dissolve">
                                      <p:cBhvr additive="repl">
                                        <p:cTn id="60" dur="500"/>
                                        <p:tgtEl>
                                          <p:spTgt spid="11"/>
                                        </p:tgtEl>
                                      </p:cBhvr>
                                    </p:animEffect>
                                  </p:childTnLst>
                                </p:cTn>
                              </p:par>
                              <p:par>
                                <p:cTn id="61" presetID="9" presetClass="entr" fill="hold" grpId="0" nodeType="withEffect">
                                  <p:stCondLst>
                                    <p:cond delay="0"/>
                                  </p:stCondLst>
                                  <p:childTnLst>
                                    <p:set>
                                      <p:cBhvr additive="repl">
                                        <p:cTn id="62" dur="1" fill="hold">
                                          <p:stCondLst>
                                            <p:cond delay="0"/>
                                          </p:stCondLst>
                                        </p:cTn>
                                        <p:tgtEl>
                                          <p:spTgt spid="12"/>
                                        </p:tgtEl>
                                        <p:attrNameLst>
                                          <p:attrName>style.visibility</p:attrName>
                                        </p:attrNameLst>
                                      </p:cBhvr>
                                      <p:to>
                                        <p:strVal val="visible"/>
                                      </p:to>
                                    </p:set>
                                    <p:animEffect transition="in" filter="dissolve">
                                      <p:cBhvr additive="repl">
                                        <p:cTn id="63" dur="500"/>
                                        <p:tgtEl>
                                          <p:spTgt spid="12"/>
                                        </p:tgtEl>
                                      </p:cBhvr>
                                    </p:animEffect>
                                  </p:childTnLst>
                                </p:cTn>
                              </p:par>
                              <p:par>
                                <p:cTn id="64" presetID="9" presetClass="entr" fill="hold" grpId="0" nodeType="withEffect">
                                  <p:stCondLst>
                                    <p:cond delay="0"/>
                                  </p:stCondLst>
                                  <p:childTnLst>
                                    <p:set>
                                      <p:cBhvr additive="repl">
                                        <p:cTn id="65" dur="1" fill="hold">
                                          <p:stCondLst>
                                            <p:cond delay="0"/>
                                          </p:stCondLst>
                                        </p:cTn>
                                        <p:tgtEl>
                                          <p:spTgt spid="13"/>
                                        </p:tgtEl>
                                        <p:attrNameLst>
                                          <p:attrName>style.visibility</p:attrName>
                                        </p:attrNameLst>
                                      </p:cBhvr>
                                      <p:to>
                                        <p:strVal val="visible"/>
                                      </p:to>
                                    </p:set>
                                    <p:animEffect transition="in" filter="dissolve">
                                      <p:cBhvr additive="repl">
                                        <p:cTn id="66" dur="500"/>
                                        <p:tgtEl>
                                          <p:spTgt spid="13"/>
                                        </p:tgtEl>
                                      </p:cBhvr>
                                    </p:animEffect>
                                  </p:childTnLst>
                                </p:cTn>
                              </p:par>
                              <p:par>
                                <p:cTn id="67" presetID="9" presetClass="entr" fill="hold" grpId="0" nodeType="withEffect">
                                  <p:stCondLst>
                                    <p:cond delay="0"/>
                                  </p:stCondLst>
                                  <p:childTnLst>
                                    <p:set>
                                      <p:cBhvr additive="repl">
                                        <p:cTn id="68" dur="1" fill="hold">
                                          <p:stCondLst>
                                            <p:cond delay="0"/>
                                          </p:stCondLst>
                                        </p:cTn>
                                        <p:tgtEl>
                                          <p:spTgt spid="14"/>
                                        </p:tgtEl>
                                        <p:attrNameLst>
                                          <p:attrName>style.visibility</p:attrName>
                                        </p:attrNameLst>
                                      </p:cBhvr>
                                      <p:to>
                                        <p:strVal val="visible"/>
                                      </p:to>
                                    </p:set>
                                    <p:animEffect transition="in" filter="dissolve">
                                      <p:cBhvr additive="repl">
                                        <p:cTn id="69" dur="500"/>
                                        <p:tgtEl>
                                          <p:spTgt spid="14"/>
                                        </p:tgtEl>
                                      </p:cBhvr>
                                    </p:animEffect>
                                  </p:childTnLst>
                                </p:cTn>
                              </p:par>
                              <p:par>
                                <p:cTn id="70" presetID="9" presetClass="entr" fill="hold" grpId="0" nodeType="withEffect">
                                  <p:stCondLst>
                                    <p:cond delay="0"/>
                                  </p:stCondLst>
                                  <p:childTnLst>
                                    <p:set>
                                      <p:cBhvr additive="repl">
                                        <p:cTn id="71" dur="1" fill="hold">
                                          <p:stCondLst>
                                            <p:cond delay="0"/>
                                          </p:stCondLst>
                                        </p:cTn>
                                        <p:tgtEl>
                                          <p:spTgt spid="15"/>
                                        </p:tgtEl>
                                        <p:attrNameLst>
                                          <p:attrName>style.visibility</p:attrName>
                                        </p:attrNameLst>
                                      </p:cBhvr>
                                      <p:to>
                                        <p:strVal val="visible"/>
                                      </p:to>
                                    </p:set>
                                    <p:animEffect transition="in" filter="dissolve">
                                      <p:cBhvr additive="repl">
                                        <p:cTn id="72" dur="500"/>
                                        <p:tgtEl>
                                          <p:spTgt spid="15"/>
                                        </p:tgtEl>
                                      </p:cBhvr>
                                    </p:animEffect>
                                  </p:childTnLst>
                                </p:cTn>
                              </p:par>
                              <p:par>
                                <p:cTn id="73" presetID="9" presetClass="entr" fill="hold" nodeType="withEffect">
                                  <p:stCondLst>
                                    <p:cond delay="0"/>
                                  </p:stCondLst>
                                  <p:childTnLst>
                                    <p:set>
                                      <p:cBhvr additive="repl">
                                        <p:cTn id="74" dur="1" fill="hold">
                                          <p:stCondLst>
                                            <p:cond delay="0"/>
                                          </p:stCondLst>
                                        </p:cTn>
                                        <p:tgtEl>
                                          <p:spTgt spid="30"/>
                                        </p:tgtEl>
                                        <p:attrNameLst>
                                          <p:attrName>style.visibility</p:attrName>
                                        </p:attrNameLst>
                                      </p:cBhvr>
                                      <p:to>
                                        <p:strVal val="visible"/>
                                      </p:to>
                                    </p:set>
                                    <p:animEffect transition="in" filter="dissolve">
                                      <p:cBhvr additive="repl">
                                        <p:cTn id="75" dur="500"/>
                                        <p:tgtEl>
                                          <p:spTgt spid="30"/>
                                        </p:tgtEl>
                                      </p:cBhvr>
                                    </p:animEffect>
                                  </p:childTnLst>
                                </p:cTn>
                              </p:par>
                              <p:par>
                                <p:cTn id="76" presetID="9" presetClass="entr" fill="hold" nodeType="withEffect">
                                  <p:stCondLst>
                                    <p:cond delay="0"/>
                                  </p:stCondLst>
                                  <p:childTnLst>
                                    <p:set>
                                      <p:cBhvr additive="repl">
                                        <p:cTn id="77" dur="1" fill="hold">
                                          <p:stCondLst>
                                            <p:cond delay="0"/>
                                          </p:stCondLst>
                                        </p:cTn>
                                        <p:tgtEl>
                                          <p:spTgt spid="48"/>
                                        </p:tgtEl>
                                        <p:attrNameLst>
                                          <p:attrName>style.visibility</p:attrName>
                                        </p:attrNameLst>
                                      </p:cBhvr>
                                      <p:to>
                                        <p:strVal val="visible"/>
                                      </p:to>
                                    </p:set>
                                    <p:animEffect transition="in" filter="dissolve">
                                      <p:cBhvr additive="repl">
                                        <p:cTn id="78" dur="500"/>
                                        <p:tgtEl>
                                          <p:spTgt spid="48"/>
                                        </p:tgtEl>
                                      </p:cBhvr>
                                    </p:animEffect>
                                  </p:childTnLst>
                                </p:cTn>
                              </p:par>
                              <p:par>
                                <p:cTn id="79" presetID="9" presetClass="entr" fill="hold" nodeType="withEffect">
                                  <p:stCondLst>
                                    <p:cond delay="0"/>
                                  </p:stCondLst>
                                  <p:childTnLst>
                                    <p:set>
                                      <p:cBhvr additive="repl">
                                        <p:cTn id="80" dur="1" fill="hold">
                                          <p:stCondLst>
                                            <p:cond delay="0"/>
                                          </p:stCondLst>
                                        </p:cTn>
                                        <p:tgtEl>
                                          <p:spTgt spid="31"/>
                                        </p:tgtEl>
                                        <p:attrNameLst>
                                          <p:attrName>style.visibility</p:attrName>
                                        </p:attrNameLst>
                                      </p:cBhvr>
                                      <p:to>
                                        <p:strVal val="visible"/>
                                      </p:to>
                                    </p:set>
                                    <p:animEffect transition="in" filter="dissolve">
                                      <p:cBhvr additive="repl">
                                        <p:cTn id="81" dur="500"/>
                                        <p:tgtEl>
                                          <p:spTgt spid="31"/>
                                        </p:tgtEl>
                                      </p:cBhvr>
                                    </p:animEffect>
                                  </p:childTnLst>
                                </p:cTn>
                              </p:par>
                              <p:par>
                                <p:cTn id="82" presetID="9" presetClass="entr" fill="hold" nodeType="withEffect">
                                  <p:stCondLst>
                                    <p:cond delay="0"/>
                                  </p:stCondLst>
                                  <p:childTnLst>
                                    <p:set>
                                      <p:cBhvr additive="repl">
                                        <p:cTn id="83" dur="1" fill="hold">
                                          <p:stCondLst>
                                            <p:cond delay="0"/>
                                          </p:stCondLst>
                                        </p:cTn>
                                        <p:tgtEl>
                                          <p:spTgt spid="32"/>
                                        </p:tgtEl>
                                        <p:attrNameLst>
                                          <p:attrName>style.visibility</p:attrName>
                                        </p:attrNameLst>
                                      </p:cBhvr>
                                      <p:to>
                                        <p:strVal val="visible"/>
                                      </p:to>
                                    </p:set>
                                    <p:animEffect transition="in" filter="dissolve">
                                      <p:cBhvr additive="repl">
                                        <p:cTn id="84" dur="500"/>
                                        <p:tgtEl>
                                          <p:spTgt spid="32"/>
                                        </p:tgtEl>
                                      </p:cBhvr>
                                    </p:animEffect>
                                  </p:childTnLst>
                                </p:cTn>
                              </p:par>
                              <p:par>
                                <p:cTn id="85" presetID="9" presetClass="entr" fill="hold" nodeType="withEffect">
                                  <p:stCondLst>
                                    <p:cond delay="0"/>
                                  </p:stCondLst>
                                  <p:childTnLst>
                                    <p:set>
                                      <p:cBhvr additive="repl">
                                        <p:cTn id="86" dur="1" fill="hold">
                                          <p:stCondLst>
                                            <p:cond delay="0"/>
                                          </p:stCondLst>
                                        </p:cTn>
                                        <p:tgtEl>
                                          <p:spTgt spid="33"/>
                                        </p:tgtEl>
                                        <p:attrNameLst>
                                          <p:attrName>style.visibility</p:attrName>
                                        </p:attrNameLst>
                                      </p:cBhvr>
                                      <p:to>
                                        <p:strVal val="visible"/>
                                      </p:to>
                                    </p:set>
                                    <p:animEffect transition="in" filter="dissolve">
                                      <p:cBhvr additive="repl">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fill="hold" grpId="0" nodeType="clickEffect">
                                  <p:stCondLst>
                                    <p:cond delay="0"/>
                                  </p:stCondLst>
                                  <p:childTnLst>
                                    <p:set>
                                      <p:cBhvr additive="repl">
                                        <p:cTn id="91" dur="1" fill="hold">
                                          <p:stCondLst>
                                            <p:cond delay="0"/>
                                          </p:stCondLst>
                                        </p:cTn>
                                        <p:tgtEl>
                                          <p:spTgt spid="16"/>
                                        </p:tgtEl>
                                        <p:attrNameLst>
                                          <p:attrName>style.visibility</p:attrName>
                                        </p:attrNameLst>
                                      </p:cBhvr>
                                      <p:to>
                                        <p:strVal val="visible"/>
                                      </p:to>
                                    </p:set>
                                    <p:animEffect transition="in" filter="dissolve">
                                      <p:cBhvr additive="repl">
                                        <p:cTn id="92" dur="500"/>
                                        <p:tgtEl>
                                          <p:spTgt spid="16"/>
                                        </p:tgtEl>
                                      </p:cBhvr>
                                    </p:animEffect>
                                  </p:childTnLst>
                                </p:cTn>
                              </p:par>
                              <p:par>
                                <p:cTn id="93" presetID="9" presetClass="entr" fill="hold" grpId="0" nodeType="withEffect">
                                  <p:stCondLst>
                                    <p:cond delay="0"/>
                                  </p:stCondLst>
                                  <p:childTnLst>
                                    <p:set>
                                      <p:cBhvr additive="repl">
                                        <p:cTn id="94" dur="1" fill="hold">
                                          <p:stCondLst>
                                            <p:cond delay="0"/>
                                          </p:stCondLst>
                                        </p:cTn>
                                        <p:tgtEl>
                                          <p:spTgt spid="17"/>
                                        </p:tgtEl>
                                        <p:attrNameLst>
                                          <p:attrName>style.visibility</p:attrName>
                                        </p:attrNameLst>
                                      </p:cBhvr>
                                      <p:to>
                                        <p:strVal val="visible"/>
                                      </p:to>
                                    </p:set>
                                    <p:animEffect transition="in" filter="dissolve">
                                      <p:cBhvr additive="repl">
                                        <p:cTn id="95" dur="500"/>
                                        <p:tgtEl>
                                          <p:spTgt spid="17"/>
                                        </p:tgtEl>
                                      </p:cBhvr>
                                    </p:animEffect>
                                  </p:childTnLst>
                                </p:cTn>
                              </p:par>
                              <p:par>
                                <p:cTn id="96" presetID="9" presetClass="entr" fill="hold" grpId="0" nodeType="withEffect">
                                  <p:stCondLst>
                                    <p:cond delay="0"/>
                                  </p:stCondLst>
                                  <p:childTnLst>
                                    <p:set>
                                      <p:cBhvr additive="repl">
                                        <p:cTn id="97" dur="1" fill="hold">
                                          <p:stCondLst>
                                            <p:cond delay="0"/>
                                          </p:stCondLst>
                                        </p:cTn>
                                        <p:tgtEl>
                                          <p:spTgt spid="18"/>
                                        </p:tgtEl>
                                        <p:attrNameLst>
                                          <p:attrName>style.visibility</p:attrName>
                                        </p:attrNameLst>
                                      </p:cBhvr>
                                      <p:to>
                                        <p:strVal val="visible"/>
                                      </p:to>
                                    </p:set>
                                    <p:animEffect transition="in" filter="dissolve">
                                      <p:cBhvr additive="repl">
                                        <p:cTn id="98" dur="500"/>
                                        <p:tgtEl>
                                          <p:spTgt spid="18"/>
                                        </p:tgtEl>
                                      </p:cBhvr>
                                    </p:animEffect>
                                  </p:childTnLst>
                                </p:cTn>
                              </p:par>
                              <p:par>
                                <p:cTn id="99" presetID="9" presetClass="entr" fill="hold" nodeType="withEffect">
                                  <p:stCondLst>
                                    <p:cond delay="0"/>
                                  </p:stCondLst>
                                  <p:childTnLst>
                                    <p:set>
                                      <p:cBhvr additive="repl">
                                        <p:cTn id="100" dur="1" fill="hold">
                                          <p:stCondLst>
                                            <p:cond delay="0"/>
                                          </p:stCondLst>
                                        </p:cTn>
                                        <p:tgtEl>
                                          <p:spTgt spid="34"/>
                                        </p:tgtEl>
                                        <p:attrNameLst>
                                          <p:attrName>style.visibility</p:attrName>
                                        </p:attrNameLst>
                                      </p:cBhvr>
                                      <p:to>
                                        <p:strVal val="visible"/>
                                      </p:to>
                                    </p:set>
                                    <p:animEffect transition="in" filter="dissolve">
                                      <p:cBhvr additive="repl">
                                        <p:cTn id="101" dur="500"/>
                                        <p:tgtEl>
                                          <p:spTgt spid="34"/>
                                        </p:tgtEl>
                                      </p:cBhvr>
                                    </p:animEffect>
                                  </p:childTnLst>
                                </p:cTn>
                              </p:par>
                              <p:par>
                                <p:cTn id="102" presetID="9" presetClass="entr" fill="hold" nodeType="withEffect">
                                  <p:stCondLst>
                                    <p:cond delay="0"/>
                                  </p:stCondLst>
                                  <p:childTnLst>
                                    <p:set>
                                      <p:cBhvr additive="repl">
                                        <p:cTn id="103" dur="1" fill="hold">
                                          <p:stCondLst>
                                            <p:cond delay="0"/>
                                          </p:stCondLst>
                                        </p:cTn>
                                        <p:tgtEl>
                                          <p:spTgt spid="35"/>
                                        </p:tgtEl>
                                        <p:attrNameLst>
                                          <p:attrName>style.visibility</p:attrName>
                                        </p:attrNameLst>
                                      </p:cBhvr>
                                      <p:to>
                                        <p:strVal val="visible"/>
                                      </p:to>
                                    </p:set>
                                    <p:animEffect transition="in" filter="dissolve">
                                      <p:cBhvr additive="repl">
                                        <p:cTn id="104" dur="500"/>
                                        <p:tgtEl>
                                          <p:spTgt spid="35"/>
                                        </p:tgtEl>
                                      </p:cBhvr>
                                    </p:animEffect>
                                  </p:childTnLst>
                                </p:cTn>
                              </p:par>
                              <p:par>
                                <p:cTn id="105" presetID="9" presetClass="entr" fill="hold" nodeType="withEffect">
                                  <p:stCondLst>
                                    <p:cond delay="0"/>
                                  </p:stCondLst>
                                  <p:childTnLst>
                                    <p:set>
                                      <p:cBhvr additive="repl">
                                        <p:cTn id="106" dur="1" fill="hold">
                                          <p:stCondLst>
                                            <p:cond delay="0"/>
                                          </p:stCondLst>
                                        </p:cTn>
                                        <p:tgtEl>
                                          <p:spTgt spid="37"/>
                                        </p:tgtEl>
                                        <p:attrNameLst>
                                          <p:attrName>style.visibility</p:attrName>
                                        </p:attrNameLst>
                                      </p:cBhvr>
                                      <p:to>
                                        <p:strVal val="visible"/>
                                      </p:to>
                                    </p:set>
                                    <p:animEffect transition="in" filter="dissolve">
                                      <p:cBhvr additive="repl">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fill="hold" grpId="0" nodeType="clickEffect">
                                  <p:stCondLst>
                                    <p:cond delay="0"/>
                                  </p:stCondLst>
                                  <p:childTnLst>
                                    <p:set>
                                      <p:cBhvr additive="repl">
                                        <p:cTn id="111" dur="1" fill="hold">
                                          <p:stCondLst>
                                            <p:cond delay="0"/>
                                          </p:stCondLst>
                                        </p:cTn>
                                        <p:tgtEl>
                                          <p:spTgt spid="36"/>
                                        </p:tgtEl>
                                        <p:attrNameLst>
                                          <p:attrName>style.visibility</p:attrName>
                                        </p:attrNameLst>
                                      </p:cBhvr>
                                      <p:to>
                                        <p:strVal val="visible"/>
                                      </p:to>
                                    </p:set>
                                  </p:childTnLst>
                                </p:cTn>
                              </p:par>
                              <p:par>
                                <p:cTn id="112" presetID="1" presetClass="entr" fill="hold" grpId="0" nodeType="withEffect">
                                  <p:stCondLst>
                                    <p:cond delay="0"/>
                                  </p:stCondLst>
                                  <p:childTnLst>
                                    <p:set>
                                      <p:cBhvr additive="repl">
                                        <p:cTn id="113" dur="1" fill="hold">
                                          <p:stCondLst>
                                            <p:cond delay="0"/>
                                          </p:stCondLst>
                                        </p:cTn>
                                        <p:tgtEl>
                                          <p:spTgt spid="38"/>
                                        </p:tgtEl>
                                        <p:attrNameLst>
                                          <p:attrName>style.visibility</p:attrName>
                                        </p:attrNameLst>
                                      </p:cBhvr>
                                      <p:to>
                                        <p:strVal val="visible"/>
                                      </p:to>
                                    </p:set>
                                  </p:childTnLst>
                                </p:cTn>
                              </p:par>
                              <p:par>
                                <p:cTn id="114" presetID="1" presetClass="entr" fill="hold" grpId="0" nodeType="withEffect">
                                  <p:stCondLst>
                                    <p:cond delay="0"/>
                                  </p:stCondLst>
                                  <p:childTnLst>
                                    <p:set>
                                      <p:cBhvr additive="repl">
                                        <p:cTn id="115" dur="1" fill="hold">
                                          <p:stCondLst>
                                            <p:cond delay="0"/>
                                          </p:stCondLst>
                                        </p:cTn>
                                        <p:tgtEl>
                                          <p:spTgt spid="47"/>
                                        </p:tgtEl>
                                        <p:attrNameLst>
                                          <p:attrName>style.visibility</p:attrName>
                                        </p:attrNameLst>
                                      </p:cBhvr>
                                      <p:to>
                                        <p:strVal val="visible"/>
                                      </p:to>
                                    </p:set>
                                  </p:childTnLst>
                                </p:cTn>
                              </p:par>
                              <p:par>
                                <p:cTn id="116" presetID="1" presetClass="entr" fill="hold" grpId="0" nodeType="withEffect">
                                  <p:stCondLst>
                                    <p:cond delay="0"/>
                                  </p:stCondLst>
                                  <p:childTnLst>
                                    <p:set>
                                      <p:cBhvr additive="repl">
                                        <p:cTn id="117" dur="1" fill="hold">
                                          <p:stCondLst>
                                            <p:cond delay="0"/>
                                          </p:stCondLst>
                                        </p:cTn>
                                        <p:tgtEl>
                                          <p:spTgt spid="43"/>
                                        </p:tgtEl>
                                        <p:attrNameLst>
                                          <p:attrName>style.visibility</p:attrName>
                                        </p:attrNameLst>
                                      </p:cBhvr>
                                      <p:to>
                                        <p:strVal val="visible"/>
                                      </p:to>
                                    </p:set>
                                  </p:childTnLst>
                                </p:cTn>
                              </p:par>
                              <p:par>
                                <p:cTn id="118" presetID="1" presetClass="entr" fill="hold" grpId="0" nodeType="withEffect">
                                  <p:stCondLst>
                                    <p:cond delay="0"/>
                                  </p:stCondLst>
                                  <p:childTnLst>
                                    <p:set>
                                      <p:cBhvr additive="repl">
                                        <p:cTn id="119" dur="1" fill="hold">
                                          <p:stCondLst>
                                            <p:cond delay="0"/>
                                          </p:stCondLst>
                                        </p:cTn>
                                        <p:tgtEl>
                                          <p:spTgt spid="44"/>
                                        </p:tgtEl>
                                        <p:attrNameLst>
                                          <p:attrName>style.visibility</p:attrName>
                                        </p:attrNameLst>
                                      </p:cBhvr>
                                      <p:to>
                                        <p:strVal val="visible"/>
                                      </p:to>
                                    </p:set>
                                  </p:childTnLst>
                                </p:cTn>
                              </p:par>
                              <p:par>
                                <p:cTn id="120" presetID="1" presetClass="entr" fill="hold" grpId="0" nodeType="withEffect">
                                  <p:stCondLst>
                                    <p:cond delay="0"/>
                                  </p:stCondLst>
                                  <p:childTnLst>
                                    <p:set>
                                      <p:cBhvr additive="repl">
                                        <p:cTn id="121" dur="1" fill="hold">
                                          <p:stCondLst>
                                            <p:cond delay="0"/>
                                          </p:stCondLst>
                                        </p:cTn>
                                        <p:tgtEl>
                                          <p:spTgt spid="40"/>
                                        </p:tgtEl>
                                        <p:attrNameLst>
                                          <p:attrName>style.visibility</p:attrName>
                                        </p:attrNameLst>
                                      </p:cBhvr>
                                      <p:to>
                                        <p:strVal val="visible"/>
                                      </p:to>
                                    </p:set>
                                  </p:childTnLst>
                                </p:cTn>
                              </p:par>
                              <p:par>
                                <p:cTn id="122" presetID="1" presetClass="entr" fill="hold" grpId="0" nodeType="withEffect">
                                  <p:stCondLst>
                                    <p:cond delay="0"/>
                                  </p:stCondLst>
                                  <p:childTnLst>
                                    <p:set>
                                      <p:cBhvr additive="repl">
                                        <p:cTn id="123" dur="1" fill="hold">
                                          <p:stCondLst>
                                            <p:cond delay="0"/>
                                          </p:stCondLst>
                                        </p:cTn>
                                        <p:tgtEl>
                                          <p:spTgt spid="41"/>
                                        </p:tgtEl>
                                        <p:attrNameLst>
                                          <p:attrName>style.visibility</p:attrName>
                                        </p:attrNameLst>
                                      </p:cBhvr>
                                      <p:to>
                                        <p:strVal val="visible"/>
                                      </p:to>
                                    </p:set>
                                  </p:childTnLst>
                                </p:cTn>
                              </p:par>
                              <p:par>
                                <p:cTn id="124" presetID="1" presetClass="entr" fill="hold" grpId="0" nodeType="withEffect">
                                  <p:stCondLst>
                                    <p:cond delay="0"/>
                                  </p:stCondLst>
                                  <p:childTnLst>
                                    <p:set>
                                      <p:cBhvr additive="repl">
                                        <p:cTn id="125" dur="1" fill="hold">
                                          <p:stCondLst>
                                            <p:cond delay="0"/>
                                          </p:stCondLst>
                                        </p:cTn>
                                        <p:tgtEl>
                                          <p:spTgt spid="42"/>
                                        </p:tgtEl>
                                        <p:attrNameLst>
                                          <p:attrName>style.visibility</p:attrName>
                                        </p:attrNameLst>
                                      </p:cBhvr>
                                      <p:to>
                                        <p:strVal val="visible"/>
                                      </p:to>
                                    </p:set>
                                  </p:childTnLst>
                                </p:cTn>
                              </p:par>
                              <p:par>
                                <p:cTn id="126" presetID="1" presetClass="entr" fill="hold" grpId="0" nodeType="withEffect">
                                  <p:stCondLst>
                                    <p:cond delay="0"/>
                                  </p:stCondLst>
                                  <p:childTnLst>
                                    <p:set>
                                      <p:cBhvr additive="repl">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9" presetClass="entr" fill="hold" grpId="0" nodeType="clickEffect">
                                  <p:stCondLst>
                                    <p:cond delay="0"/>
                                  </p:stCondLst>
                                  <p:childTnLst>
                                    <p:set>
                                      <p:cBhvr additive="repl">
                                        <p:cTn id="131" dur="1" fill="hold">
                                          <p:stCondLst>
                                            <p:cond delay="0"/>
                                          </p:stCondLst>
                                        </p:cTn>
                                        <p:tgtEl>
                                          <p:spTgt spid="19"/>
                                        </p:tgtEl>
                                        <p:attrNameLst>
                                          <p:attrName>style.visibility</p:attrName>
                                        </p:attrNameLst>
                                      </p:cBhvr>
                                      <p:to>
                                        <p:strVal val="visible"/>
                                      </p:to>
                                    </p:set>
                                    <p:animEffect transition="in" filter="dissolve">
                                      <p:cBhvr additive="repl">
                                        <p:cTn id="132" dur="500"/>
                                        <p:tgtEl>
                                          <p:spTgt spid="19"/>
                                        </p:tgtEl>
                                      </p:cBhvr>
                                    </p:animEffect>
                                  </p:childTnLst>
                                </p:cTn>
                              </p:par>
                              <p:par>
                                <p:cTn id="133" presetID="9" presetClass="entr" fill="hold" grpId="0" nodeType="withEffect">
                                  <p:stCondLst>
                                    <p:cond delay="0"/>
                                  </p:stCondLst>
                                  <p:childTnLst>
                                    <p:set>
                                      <p:cBhvr additive="repl">
                                        <p:cTn id="134" dur="1" fill="hold">
                                          <p:stCondLst>
                                            <p:cond delay="0"/>
                                          </p:stCondLst>
                                        </p:cTn>
                                        <p:tgtEl>
                                          <p:spTgt spid="20"/>
                                        </p:tgtEl>
                                        <p:attrNameLst>
                                          <p:attrName>style.visibility</p:attrName>
                                        </p:attrNameLst>
                                      </p:cBhvr>
                                      <p:to>
                                        <p:strVal val="visible"/>
                                      </p:to>
                                    </p:set>
                                    <p:animEffect transition="in" filter="dissolve">
                                      <p:cBhvr additive="repl">
                                        <p:cTn id="135" dur="500"/>
                                        <p:tgtEl>
                                          <p:spTgt spid="20"/>
                                        </p:tgtEl>
                                      </p:cBhvr>
                                    </p:animEffect>
                                  </p:childTnLst>
                                </p:cTn>
                              </p:par>
                              <p:par>
                                <p:cTn id="136" presetID="9" presetClass="entr" fill="hold" nodeType="withEffect">
                                  <p:stCondLst>
                                    <p:cond delay="0"/>
                                  </p:stCondLst>
                                  <p:childTnLst>
                                    <p:set>
                                      <p:cBhvr additive="repl">
                                        <p:cTn id="137" dur="1" fill="hold">
                                          <p:stCondLst>
                                            <p:cond delay="0"/>
                                          </p:stCondLst>
                                        </p:cTn>
                                        <p:tgtEl>
                                          <p:spTgt spid="49"/>
                                        </p:tgtEl>
                                        <p:attrNameLst>
                                          <p:attrName>style.visibility</p:attrName>
                                        </p:attrNameLst>
                                      </p:cBhvr>
                                      <p:to>
                                        <p:strVal val="visible"/>
                                      </p:to>
                                    </p:set>
                                    <p:animEffect transition="in" filter="dissolve">
                                      <p:cBhvr additive="repl">
                                        <p:cTn id="138" dur="500"/>
                                        <p:tgtEl>
                                          <p:spTgt spid="49"/>
                                        </p:tgtEl>
                                      </p:cBhvr>
                                    </p:animEffect>
                                  </p:childTnLst>
                                </p:cTn>
                              </p:par>
                              <p:par>
                                <p:cTn id="139" presetID="9" presetClass="entr" fill="hold" nodeType="withEffect">
                                  <p:stCondLst>
                                    <p:cond delay="0"/>
                                  </p:stCondLst>
                                  <p:childTnLst>
                                    <p:set>
                                      <p:cBhvr additive="repl">
                                        <p:cTn id="140" dur="1" fill="hold">
                                          <p:stCondLst>
                                            <p:cond delay="0"/>
                                          </p:stCondLst>
                                        </p:cTn>
                                        <p:tgtEl>
                                          <p:spTgt spid="51"/>
                                        </p:tgtEl>
                                        <p:attrNameLst>
                                          <p:attrName>style.visibility</p:attrName>
                                        </p:attrNameLst>
                                      </p:cBhvr>
                                      <p:to>
                                        <p:strVal val="visible"/>
                                      </p:to>
                                    </p:set>
                                    <p:animEffect transition="in" filter="dissolve">
                                      <p:cBhvr additive="repl">
                                        <p:cTn id="141" dur="500"/>
                                        <p:tgtEl>
                                          <p:spTgt spid="51"/>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fill="hold" grpId="0" nodeType="clickEffect">
                                  <p:stCondLst>
                                    <p:cond delay="0"/>
                                  </p:stCondLst>
                                  <p:childTnLst>
                                    <p:set>
                                      <p:cBhvr additive="repl">
                                        <p:cTn id="145" dur="1" fill="hold">
                                          <p:stCondLst>
                                            <p:cond delay="0"/>
                                          </p:stCondLst>
                                        </p:cTn>
                                        <p:tgtEl>
                                          <p:spTgt spid="50"/>
                                        </p:tgtEl>
                                        <p:attrNameLst>
                                          <p:attrName>style.visibility</p:attrName>
                                        </p:attrNameLst>
                                      </p:cBhvr>
                                      <p:to>
                                        <p:strVal val="visible"/>
                                      </p:to>
                                    </p:set>
                                  </p:childTnLst>
                                </p:cTn>
                              </p:par>
                              <p:par>
                                <p:cTn id="146" presetID="1" presetClass="entr" fill="hold" grpId="0" nodeType="withEffect">
                                  <p:stCondLst>
                                    <p:cond delay="0"/>
                                  </p:stCondLst>
                                  <p:childTnLst>
                                    <p:set>
                                      <p:cBhvr additive="repl">
                                        <p:cTn id="147" dur="1" fill="hold">
                                          <p:stCondLst>
                                            <p:cond delay="0"/>
                                          </p:stCondLst>
                                        </p:cTn>
                                        <p:tgtEl>
                                          <p:spTgt spid="52"/>
                                        </p:tgtEl>
                                        <p:attrNameLst>
                                          <p:attrName>style.visibility</p:attrName>
                                        </p:attrNameLst>
                                      </p:cBhvr>
                                      <p:to>
                                        <p:strVal val="visible"/>
                                      </p:to>
                                    </p:set>
                                  </p:childTnLst>
                                </p:cTn>
                              </p:par>
                              <p:par>
                                <p:cTn id="148" presetID="1" presetClass="entr" fill="hold" grpId="0" nodeType="withEffect">
                                  <p:stCondLst>
                                    <p:cond delay="0"/>
                                  </p:stCondLst>
                                  <p:childTnLst>
                                    <p:set>
                                      <p:cBhvr additive="repl">
                                        <p:cTn id="149" dur="1" fill="hold">
                                          <p:stCondLst>
                                            <p:cond delay="0"/>
                                          </p:stCondLst>
                                        </p:cTn>
                                        <p:tgtEl>
                                          <p:spTgt spid="53"/>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fill="hold" nodeType="clickEffect">
                                  <p:stCondLst>
                                    <p:cond delay="0"/>
                                  </p:stCondLst>
                                  <p:childTnLst>
                                    <p:set>
                                      <p:cBhvr additive="repl">
                                        <p:cTn id="153" dur="1" fill="hold">
                                          <p:stCondLst>
                                            <p:cond delay="0"/>
                                          </p:stCondLst>
                                        </p:cTn>
                                        <p:tgtEl>
                                          <p:spTgt spid="54"/>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Effect">
                                  <p:stCondLst>
                                    <p:cond delay="0"/>
                                  </p:stCondLst>
                                  <p:childTnLst>
                                    <p:set>
                                      <p:cBhvr>
                                        <p:cTn id="157" dur="1" fill="hold">
                                          <p:stCondLst>
                                            <p:cond delay="0"/>
                                          </p:stCondLst>
                                        </p:cTn>
                                        <p:tgtEl>
                                          <p:spTgt spid="56"/>
                                        </p:tgtEl>
                                        <p:attrNameLst>
                                          <p:attrName>style.visibility</p:attrName>
                                        </p:attrNameLst>
                                      </p:cBhvr>
                                      <p:to>
                                        <p:strVal val="visible"/>
                                      </p:to>
                                    </p:set>
                                  </p:childTnLst>
                                </p:cTn>
                              </p:par>
                              <p:par>
                                <p:cTn id="158" presetID="1" presetClass="entr" fill="hold" nodeType="withEffect">
                                  <p:stCondLst>
                                    <p:cond delay="0"/>
                                  </p:stCondLst>
                                  <p:childTnLst>
                                    <p:set>
                                      <p:cBhvr additive="repl">
                                        <p:cTn id="159" dur="1" fill="hold">
                                          <p:stCondLst>
                                            <p:cond delay="0"/>
                                          </p:stCondLst>
                                        </p:cTn>
                                        <p:tgtEl>
                                          <p:spTgt spid="57"/>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5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fill="hold" grpId="0" nodeType="clickEffect">
                                  <p:stCondLst>
                                    <p:cond delay="0"/>
                                  </p:stCondLst>
                                  <p:childTnLst>
                                    <p:set>
                                      <p:cBhvr additive="repl">
                                        <p:cTn id="167" dur="1" fill="hold">
                                          <p:stCondLst>
                                            <p:cond delay="0"/>
                                          </p:stCondLst>
                                        </p:cTn>
                                        <p:tgtEl>
                                          <p:spTgt spid="55"/>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nodeType="afterEffect">
                                  <p:stCondLst>
                                    <p:cond delay="0"/>
                                  </p:stCondLst>
                                  <p:childTnLst>
                                    <p:set>
                                      <p:cBhvr>
                                        <p:cTn id="170"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5" grpId="0" animBg="1"/>
      <p:bldP spid="26" grpId="0" animBg="1"/>
      <p:bldP spid="36" grpId="0" animBg="1"/>
      <p:bldP spid="38" grpId="0" animBg="1"/>
      <p:bldP spid="39" grpId="0" animBg="1"/>
      <p:bldP spid="40" grpId="0" animBg="1"/>
      <p:bldP spid="41" grpId="0" animBg="1"/>
      <p:bldP spid="42" grpId="0" animBg="1"/>
      <p:bldP spid="43" grpId="0" animBg="1"/>
      <p:bldP spid="44" grpId="0" animBg="1"/>
      <p:bldP spid="45" grpId="0" animBg="1"/>
      <p:bldP spid="47" grpId="0" animBg="1"/>
      <p:bldP spid="50" grpId="0" animBg="1"/>
      <p:bldP spid="52" grpId="0" animBg="1"/>
      <p:bldP spid="53"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65C8-A0F7-42D8-A948-30D904FE8CDB}"/>
              </a:ext>
            </a:extLst>
          </p:cNvPr>
          <p:cNvSpPr>
            <a:spLocks noGrp="1"/>
          </p:cNvSpPr>
          <p:nvPr>
            <p:ph type="title"/>
          </p:nvPr>
        </p:nvSpPr>
        <p:spPr/>
        <p:txBody>
          <a:bodyPr/>
          <a:lstStyle/>
          <a:p>
            <a:r>
              <a:rPr lang="en-GB" dirty="0"/>
              <a:t>Problems with EHC</a:t>
            </a:r>
          </a:p>
        </p:txBody>
      </p:sp>
      <p:sp>
        <p:nvSpPr>
          <p:cNvPr id="3" name="Content Placeholder 2">
            <a:extLst>
              <a:ext uri="{FF2B5EF4-FFF2-40B4-BE49-F238E27FC236}">
                <a16:creationId xmlns:a16="http://schemas.microsoft.com/office/drawing/2014/main" id="{2204E350-86B8-4F4F-B97E-427CF4C2B2DC}"/>
              </a:ext>
            </a:extLst>
          </p:cNvPr>
          <p:cNvSpPr>
            <a:spLocks noGrp="1"/>
          </p:cNvSpPr>
          <p:nvPr>
            <p:ph sz="quarter" idx="12"/>
          </p:nvPr>
        </p:nvSpPr>
        <p:spPr>
          <a:xfrm>
            <a:off x="287869" y="1701800"/>
            <a:ext cx="7972212" cy="4538133"/>
          </a:xfrm>
        </p:spPr>
        <p:txBody>
          <a:bodyPr/>
          <a:lstStyle/>
          <a:p>
            <a:pPr marL="342900" indent="-342900">
              <a:buFont typeface="Arial" panose="020B0604020202020204" pitchFamily="34" charset="0"/>
              <a:buChar char="•"/>
            </a:pPr>
            <a:r>
              <a:rPr lang="en-GB" dirty="0"/>
              <a:t>EHC can sometimes fail to find a solution</a:t>
            </a:r>
          </a:p>
          <a:p>
            <a:pPr marL="579961" lvl="2" indent="-342900">
              <a:buFont typeface="Arial" panose="020B0604020202020204" pitchFamily="34" charset="0"/>
              <a:buChar char="•"/>
            </a:pPr>
            <a:r>
              <a:rPr lang="en-GB" dirty="0"/>
              <a:t>The RPG heuristic can lead it down dead ends</a:t>
            </a:r>
            <a:br>
              <a:rPr lang="en-GB" dirty="0"/>
            </a:br>
            <a:endParaRPr lang="en-GB" dirty="0"/>
          </a:p>
          <a:p>
            <a:pPr marL="342900" indent="-342900">
              <a:buFont typeface="Arial" panose="020B0604020202020204" pitchFamily="34" charset="0"/>
              <a:buChar char="•"/>
            </a:pPr>
            <a:r>
              <a:rPr lang="en-GB" dirty="0"/>
              <a:t>When EHC fails, FF resorts to systematic best-first search from the initial state</a:t>
            </a:r>
          </a:p>
          <a:p>
            <a:pPr marL="579961" lvl="2" indent="-342900">
              <a:buFont typeface="Arial" panose="020B0604020202020204" pitchFamily="34" charset="0"/>
              <a:buChar char="•"/>
            </a:pPr>
            <a:r>
              <a:rPr lang="en-GB" dirty="0"/>
              <a:t>FF maintains a priority queue of states (the state with the lowest h(S) value is stored first)‏</a:t>
            </a:r>
          </a:p>
          <a:p>
            <a:pPr marL="579961" lvl="2" indent="-342900">
              <a:buFont typeface="Arial" panose="020B0604020202020204" pitchFamily="34" charset="0"/>
              <a:buChar char="•"/>
            </a:pPr>
            <a:r>
              <a:rPr lang="en-GB" dirty="0"/>
              <a:t>The front state in the queue is expanded each time</a:t>
            </a:r>
          </a:p>
          <a:p>
            <a:pPr marL="579961" lvl="2" indent="-342900">
              <a:buFont typeface="Arial" panose="020B0604020202020204" pitchFamily="34" charset="0"/>
              <a:buChar char="•"/>
            </a:pPr>
            <a:r>
              <a:rPr lang="en-GB" dirty="0"/>
              <a:t>The successors are added to the queue, and so on (loop)‏</a:t>
            </a:r>
            <a:br>
              <a:rPr lang="en-GB" dirty="0"/>
            </a:br>
            <a:endParaRPr lang="en-GB" dirty="0"/>
          </a:p>
          <a:p>
            <a:pPr marL="342900" indent="-342900">
              <a:buFont typeface="Arial" panose="020B0604020202020204" pitchFamily="34" charset="0"/>
              <a:buChar char="•"/>
            </a:pPr>
            <a:r>
              <a:rPr lang="en-GB" dirty="0"/>
              <a:t>Searching on a plateau is expensive</a:t>
            </a:r>
          </a:p>
          <a:p>
            <a:pPr marL="579961" lvl="2" indent="-342900">
              <a:buFont typeface="Arial" panose="020B0604020202020204" pitchFamily="34" charset="0"/>
              <a:buChar char="•"/>
            </a:pPr>
            <a:r>
              <a:rPr lang="en-GB" dirty="0"/>
              <a:t>Systematic search is carried out on the part where the heuristic is worst</a:t>
            </a:r>
          </a:p>
          <a:p>
            <a:pPr marL="342900" indent="-342900">
              <a:buFont typeface="Arial" panose="020B0604020202020204" pitchFamily="34" charset="0"/>
              <a:buChar char="•"/>
            </a:pPr>
            <a:endParaRPr lang="en-GB" dirty="0"/>
          </a:p>
        </p:txBody>
      </p:sp>
      <p:grpSp>
        <p:nvGrpSpPr>
          <p:cNvPr id="51" name="Group 50">
            <a:extLst>
              <a:ext uri="{FF2B5EF4-FFF2-40B4-BE49-F238E27FC236}">
                <a16:creationId xmlns:a16="http://schemas.microsoft.com/office/drawing/2014/main" id="{3BAF3D85-2817-4DAA-B42B-33433853A0DA}"/>
              </a:ext>
            </a:extLst>
          </p:cNvPr>
          <p:cNvGrpSpPr/>
          <p:nvPr/>
        </p:nvGrpSpPr>
        <p:grpSpPr>
          <a:xfrm>
            <a:off x="8351837" y="1701800"/>
            <a:ext cx="3349625" cy="3613150"/>
            <a:chOff x="8351837" y="1701800"/>
            <a:chExt cx="3349625" cy="3613150"/>
          </a:xfrm>
        </p:grpSpPr>
        <p:sp>
          <p:nvSpPr>
            <p:cNvPr id="4" name="Oval 2">
              <a:extLst>
                <a:ext uri="{FF2B5EF4-FFF2-40B4-BE49-F238E27FC236}">
                  <a16:creationId xmlns:a16="http://schemas.microsoft.com/office/drawing/2014/main" id="{5E442AC6-154F-4DB9-A0F6-C4A8A6509224}"/>
                </a:ext>
              </a:extLst>
            </p:cNvPr>
            <p:cNvSpPr>
              <a:spLocks noChangeArrowheads="1"/>
            </p:cNvSpPr>
            <p:nvPr/>
          </p:nvSpPr>
          <p:spPr bwMode="auto">
            <a:xfrm>
              <a:off x="8712200" y="1714500"/>
              <a:ext cx="360362" cy="360363"/>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5" name="Oval 4">
              <a:extLst>
                <a:ext uri="{FF2B5EF4-FFF2-40B4-BE49-F238E27FC236}">
                  <a16:creationId xmlns:a16="http://schemas.microsoft.com/office/drawing/2014/main" id="{070C8D61-A6B3-45E9-A38A-77A79E519908}"/>
                </a:ext>
              </a:extLst>
            </p:cNvPr>
            <p:cNvSpPr>
              <a:spLocks noChangeArrowheads="1"/>
            </p:cNvSpPr>
            <p:nvPr/>
          </p:nvSpPr>
          <p:spPr bwMode="auto">
            <a:xfrm>
              <a:off x="8712200" y="225425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6" name="Oval 5">
              <a:extLst>
                <a:ext uri="{FF2B5EF4-FFF2-40B4-BE49-F238E27FC236}">
                  <a16:creationId xmlns:a16="http://schemas.microsoft.com/office/drawing/2014/main" id="{63BA5FC1-77CE-4DA2-9FF8-6760FED107F6}"/>
                </a:ext>
              </a:extLst>
            </p:cNvPr>
            <p:cNvSpPr>
              <a:spLocks noChangeArrowheads="1"/>
            </p:cNvSpPr>
            <p:nvPr/>
          </p:nvSpPr>
          <p:spPr bwMode="auto">
            <a:xfrm>
              <a:off x="9972675" y="225425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7" name="Oval 6">
              <a:extLst>
                <a:ext uri="{FF2B5EF4-FFF2-40B4-BE49-F238E27FC236}">
                  <a16:creationId xmlns:a16="http://schemas.microsoft.com/office/drawing/2014/main" id="{27C596B0-F8F8-49DF-B760-662B32D48B2E}"/>
                </a:ext>
              </a:extLst>
            </p:cNvPr>
            <p:cNvSpPr>
              <a:spLocks noChangeArrowheads="1"/>
            </p:cNvSpPr>
            <p:nvPr/>
          </p:nvSpPr>
          <p:spPr bwMode="auto">
            <a:xfrm>
              <a:off x="9432925" y="279400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8" name="Oval 7">
              <a:extLst>
                <a:ext uri="{FF2B5EF4-FFF2-40B4-BE49-F238E27FC236}">
                  <a16:creationId xmlns:a16="http://schemas.microsoft.com/office/drawing/2014/main" id="{5A1D8001-36E3-4323-B6F3-A0FC28AB886D}"/>
                </a:ext>
              </a:extLst>
            </p:cNvPr>
            <p:cNvSpPr>
              <a:spLocks noChangeArrowheads="1"/>
            </p:cNvSpPr>
            <p:nvPr/>
          </p:nvSpPr>
          <p:spPr bwMode="auto">
            <a:xfrm>
              <a:off x="9972675" y="279400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9" name="Oval 8">
              <a:extLst>
                <a:ext uri="{FF2B5EF4-FFF2-40B4-BE49-F238E27FC236}">
                  <a16:creationId xmlns:a16="http://schemas.microsoft.com/office/drawing/2014/main" id="{8457C064-813E-4013-967A-DC866B69B926}"/>
                </a:ext>
              </a:extLst>
            </p:cNvPr>
            <p:cNvSpPr>
              <a:spLocks noChangeArrowheads="1"/>
            </p:cNvSpPr>
            <p:nvPr/>
          </p:nvSpPr>
          <p:spPr bwMode="auto">
            <a:xfrm>
              <a:off x="10512425" y="2794000"/>
              <a:ext cx="360362" cy="360363"/>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0" name="Oval 9">
              <a:extLst>
                <a:ext uri="{FF2B5EF4-FFF2-40B4-BE49-F238E27FC236}">
                  <a16:creationId xmlns:a16="http://schemas.microsoft.com/office/drawing/2014/main" id="{C408876C-701D-43AB-B6DE-1B16CB41EB2A}"/>
                </a:ext>
              </a:extLst>
            </p:cNvPr>
            <p:cNvSpPr>
              <a:spLocks noChangeArrowheads="1"/>
            </p:cNvSpPr>
            <p:nvPr/>
          </p:nvSpPr>
          <p:spPr bwMode="auto">
            <a:xfrm>
              <a:off x="889317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1" name="Oval 10">
              <a:extLst>
                <a:ext uri="{FF2B5EF4-FFF2-40B4-BE49-F238E27FC236}">
                  <a16:creationId xmlns:a16="http://schemas.microsoft.com/office/drawing/2014/main" id="{8BFEE60A-AAD0-45A4-8593-2FD0B1EFA021}"/>
                </a:ext>
              </a:extLst>
            </p:cNvPr>
            <p:cNvSpPr>
              <a:spLocks noChangeArrowheads="1"/>
            </p:cNvSpPr>
            <p:nvPr/>
          </p:nvSpPr>
          <p:spPr bwMode="auto">
            <a:xfrm>
              <a:off x="943292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2" name="Oval 11">
              <a:extLst>
                <a:ext uri="{FF2B5EF4-FFF2-40B4-BE49-F238E27FC236}">
                  <a16:creationId xmlns:a16="http://schemas.microsoft.com/office/drawing/2014/main" id="{2C649979-602F-4BC7-AAFB-B0541A9C99E9}"/>
                </a:ext>
              </a:extLst>
            </p:cNvPr>
            <p:cNvSpPr>
              <a:spLocks noChangeArrowheads="1"/>
            </p:cNvSpPr>
            <p:nvPr/>
          </p:nvSpPr>
          <p:spPr bwMode="auto">
            <a:xfrm>
              <a:off x="997267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3" name="Oval 12">
              <a:extLst>
                <a:ext uri="{FF2B5EF4-FFF2-40B4-BE49-F238E27FC236}">
                  <a16:creationId xmlns:a16="http://schemas.microsoft.com/office/drawing/2014/main" id="{0ADFD573-899D-4EA3-B820-06F911F13658}"/>
                </a:ext>
              </a:extLst>
            </p:cNvPr>
            <p:cNvSpPr>
              <a:spLocks noChangeArrowheads="1"/>
            </p:cNvSpPr>
            <p:nvPr/>
          </p:nvSpPr>
          <p:spPr bwMode="auto">
            <a:xfrm>
              <a:off x="1051242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4" name="Oval 13">
              <a:extLst>
                <a:ext uri="{FF2B5EF4-FFF2-40B4-BE49-F238E27FC236}">
                  <a16:creationId xmlns:a16="http://schemas.microsoft.com/office/drawing/2014/main" id="{C3F3BD8B-B5A9-4829-8F06-B2D5F4321677}"/>
                </a:ext>
              </a:extLst>
            </p:cNvPr>
            <p:cNvSpPr>
              <a:spLocks noChangeArrowheads="1"/>
            </p:cNvSpPr>
            <p:nvPr/>
          </p:nvSpPr>
          <p:spPr bwMode="auto">
            <a:xfrm>
              <a:off x="11052175" y="333533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5" name="Oval 14">
              <a:extLst>
                <a:ext uri="{FF2B5EF4-FFF2-40B4-BE49-F238E27FC236}">
                  <a16:creationId xmlns:a16="http://schemas.microsoft.com/office/drawing/2014/main" id="{C9CEFA19-7435-479B-BE87-1911C4C5D538}"/>
                </a:ext>
              </a:extLst>
            </p:cNvPr>
            <p:cNvSpPr>
              <a:spLocks noChangeArrowheads="1"/>
            </p:cNvSpPr>
            <p:nvPr/>
          </p:nvSpPr>
          <p:spPr bwMode="auto">
            <a:xfrm>
              <a:off x="8351837" y="3875088"/>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6" name="Oval 15">
              <a:extLst>
                <a:ext uri="{FF2B5EF4-FFF2-40B4-BE49-F238E27FC236}">
                  <a16:creationId xmlns:a16="http://schemas.microsoft.com/office/drawing/2014/main" id="{CA42E38B-5E0D-47C9-9716-ADFC2F280C0E}"/>
                </a:ext>
              </a:extLst>
            </p:cNvPr>
            <p:cNvSpPr>
              <a:spLocks noChangeArrowheads="1"/>
            </p:cNvSpPr>
            <p:nvPr/>
          </p:nvSpPr>
          <p:spPr bwMode="auto">
            <a:xfrm>
              <a:off x="8893175" y="387508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7" name="Oval 16">
              <a:extLst>
                <a:ext uri="{FF2B5EF4-FFF2-40B4-BE49-F238E27FC236}">
                  <a16:creationId xmlns:a16="http://schemas.microsoft.com/office/drawing/2014/main" id="{ABE360B2-7AE1-4273-A6D0-30A98D847D1D}"/>
                </a:ext>
              </a:extLst>
            </p:cNvPr>
            <p:cNvSpPr>
              <a:spLocks noChangeArrowheads="1"/>
            </p:cNvSpPr>
            <p:nvPr/>
          </p:nvSpPr>
          <p:spPr bwMode="auto">
            <a:xfrm>
              <a:off x="9432925" y="3875088"/>
              <a:ext cx="360362"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8" name="Oval 17">
              <a:extLst>
                <a:ext uri="{FF2B5EF4-FFF2-40B4-BE49-F238E27FC236}">
                  <a16:creationId xmlns:a16="http://schemas.microsoft.com/office/drawing/2014/main" id="{6304A35B-112E-405F-BFB2-C5AB102DE2EF}"/>
                </a:ext>
              </a:extLst>
            </p:cNvPr>
            <p:cNvSpPr>
              <a:spLocks noChangeArrowheads="1"/>
            </p:cNvSpPr>
            <p:nvPr/>
          </p:nvSpPr>
          <p:spPr bwMode="auto">
            <a:xfrm>
              <a:off x="9072562" y="4414838"/>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19" name="Oval 18">
              <a:extLst>
                <a:ext uri="{FF2B5EF4-FFF2-40B4-BE49-F238E27FC236}">
                  <a16:creationId xmlns:a16="http://schemas.microsoft.com/office/drawing/2014/main" id="{DC079B90-3860-4B3F-8DDF-E4AC389CFC5F}"/>
                </a:ext>
              </a:extLst>
            </p:cNvPr>
            <p:cNvSpPr>
              <a:spLocks noChangeArrowheads="1"/>
            </p:cNvSpPr>
            <p:nvPr/>
          </p:nvSpPr>
          <p:spPr bwMode="auto">
            <a:xfrm>
              <a:off x="9793287" y="4414838"/>
              <a:ext cx="360363" cy="360362"/>
            </a:xfrm>
            <a:prstGeom prst="ellipse">
              <a:avLst/>
            </a:prstGeom>
            <a:solidFill>
              <a:srgbClr val="99CCFF"/>
            </a:solidFill>
            <a:ln w="9360">
              <a:solidFill>
                <a:srgbClr val="000000"/>
              </a:solidFill>
              <a:miter lim="800000"/>
              <a:headEnd/>
              <a:tailEnd/>
            </a:ln>
            <a:effectLst/>
          </p:spPr>
          <p:txBody>
            <a:bodyPr wrap="none" anchor="ctr"/>
            <a:lstStyle/>
            <a:p>
              <a:endParaRPr lang="en-GB">
                <a:latin typeface="KingsBureauGrot ThreeSeven"/>
              </a:endParaRPr>
            </a:p>
          </p:txBody>
        </p:sp>
        <p:sp>
          <p:nvSpPr>
            <p:cNvPr id="20" name="Text Box 20">
              <a:extLst>
                <a:ext uri="{FF2B5EF4-FFF2-40B4-BE49-F238E27FC236}">
                  <a16:creationId xmlns:a16="http://schemas.microsoft.com/office/drawing/2014/main" id="{6B929CBD-D77D-4812-B369-B351B4CC72D0}"/>
                </a:ext>
              </a:extLst>
            </p:cNvPr>
            <p:cNvSpPr txBox="1">
              <a:spLocks noChangeArrowheads="1"/>
            </p:cNvSpPr>
            <p:nvPr/>
          </p:nvSpPr>
          <p:spPr bwMode="auto">
            <a:xfrm>
              <a:off x="8777287" y="1701800"/>
              <a:ext cx="309563" cy="373063"/>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1" name="Text Box 21">
              <a:extLst>
                <a:ext uri="{FF2B5EF4-FFF2-40B4-BE49-F238E27FC236}">
                  <a16:creationId xmlns:a16="http://schemas.microsoft.com/office/drawing/2014/main" id="{699D831B-3BBC-4047-95AA-42FB563B17BF}"/>
                </a:ext>
              </a:extLst>
            </p:cNvPr>
            <p:cNvSpPr txBox="1">
              <a:spLocks noChangeArrowheads="1"/>
            </p:cNvSpPr>
            <p:nvPr/>
          </p:nvSpPr>
          <p:spPr bwMode="auto">
            <a:xfrm>
              <a:off x="8769350" y="22558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2" name="Text Box 22">
              <a:extLst>
                <a:ext uri="{FF2B5EF4-FFF2-40B4-BE49-F238E27FC236}">
                  <a16:creationId xmlns:a16="http://schemas.microsoft.com/office/drawing/2014/main" id="{94EA4BA1-95A9-40AB-9CC4-41497C1B561F}"/>
                </a:ext>
              </a:extLst>
            </p:cNvPr>
            <p:cNvSpPr txBox="1">
              <a:spLocks noChangeArrowheads="1"/>
            </p:cNvSpPr>
            <p:nvPr/>
          </p:nvSpPr>
          <p:spPr bwMode="auto">
            <a:xfrm>
              <a:off x="10029825" y="22558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3" name="Oval 24">
              <a:extLst>
                <a:ext uri="{FF2B5EF4-FFF2-40B4-BE49-F238E27FC236}">
                  <a16:creationId xmlns:a16="http://schemas.microsoft.com/office/drawing/2014/main" id="{8078156F-DF3B-4D23-9A54-FB44EBF3540F}"/>
                </a:ext>
              </a:extLst>
            </p:cNvPr>
            <p:cNvSpPr>
              <a:spLocks noChangeArrowheads="1"/>
            </p:cNvSpPr>
            <p:nvPr/>
          </p:nvSpPr>
          <p:spPr bwMode="auto">
            <a:xfrm>
              <a:off x="9972675" y="2255838"/>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24" name="Text Box 25">
              <a:extLst>
                <a:ext uri="{FF2B5EF4-FFF2-40B4-BE49-F238E27FC236}">
                  <a16:creationId xmlns:a16="http://schemas.microsoft.com/office/drawing/2014/main" id="{AAAC6DA8-06C0-4E8A-ABAF-55B252BA6F62}"/>
                </a:ext>
              </a:extLst>
            </p:cNvPr>
            <p:cNvSpPr txBox="1">
              <a:spLocks noChangeArrowheads="1"/>
            </p:cNvSpPr>
            <p:nvPr/>
          </p:nvSpPr>
          <p:spPr bwMode="auto">
            <a:xfrm>
              <a:off x="10029825" y="22558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5" name="Text Box 26">
              <a:extLst>
                <a:ext uri="{FF2B5EF4-FFF2-40B4-BE49-F238E27FC236}">
                  <a16:creationId xmlns:a16="http://schemas.microsoft.com/office/drawing/2014/main" id="{50B6C021-1A2F-4F7D-8FE3-CD118A8F3B8D}"/>
                </a:ext>
              </a:extLst>
            </p:cNvPr>
            <p:cNvSpPr txBox="1">
              <a:spLocks noChangeArrowheads="1"/>
            </p:cNvSpPr>
            <p:nvPr/>
          </p:nvSpPr>
          <p:spPr bwMode="auto">
            <a:xfrm>
              <a:off x="10037762" y="278288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6" name="Text Box 27">
              <a:extLst>
                <a:ext uri="{FF2B5EF4-FFF2-40B4-BE49-F238E27FC236}">
                  <a16:creationId xmlns:a16="http://schemas.microsoft.com/office/drawing/2014/main" id="{9A05FD9A-BEE3-4B73-A79D-708CBB8C4AE5}"/>
                </a:ext>
              </a:extLst>
            </p:cNvPr>
            <p:cNvSpPr txBox="1">
              <a:spLocks noChangeArrowheads="1"/>
            </p:cNvSpPr>
            <p:nvPr/>
          </p:nvSpPr>
          <p:spPr bwMode="auto">
            <a:xfrm>
              <a:off x="10577512" y="278288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7" name="Text Box 28">
              <a:extLst>
                <a:ext uri="{FF2B5EF4-FFF2-40B4-BE49-F238E27FC236}">
                  <a16:creationId xmlns:a16="http://schemas.microsoft.com/office/drawing/2014/main" id="{8C8827B0-E75D-4910-80B3-A4DF456F24A5}"/>
                </a:ext>
              </a:extLst>
            </p:cNvPr>
            <p:cNvSpPr txBox="1">
              <a:spLocks noChangeArrowheads="1"/>
            </p:cNvSpPr>
            <p:nvPr/>
          </p:nvSpPr>
          <p:spPr bwMode="auto">
            <a:xfrm>
              <a:off x="8956675" y="33226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28" name="Text Box 29">
              <a:extLst>
                <a:ext uri="{FF2B5EF4-FFF2-40B4-BE49-F238E27FC236}">
                  <a16:creationId xmlns:a16="http://schemas.microsoft.com/office/drawing/2014/main" id="{ACFD5289-3A87-4741-BFAA-9EA00BA42B81}"/>
                </a:ext>
              </a:extLst>
            </p:cNvPr>
            <p:cNvSpPr txBox="1">
              <a:spLocks noChangeArrowheads="1"/>
            </p:cNvSpPr>
            <p:nvPr/>
          </p:nvSpPr>
          <p:spPr bwMode="auto">
            <a:xfrm>
              <a:off x="10037762" y="33226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8</a:t>
              </a:r>
            </a:p>
          </p:txBody>
        </p:sp>
        <p:sp>
          <p:nvSpPr>
            <p:cNvPr id="29" name="Text Box 30">
              <a:extLst>
                <a:ext uri="{FF2B5EF4-FFF2-40B4-BE49-F238E27FC236}">
                  <a16:creationId xmlns:a16="http://schemas.microsoft.com/office/drawing/2014/main" id="{54F38B2A-6E70-41C1-96C1-8883E21453C1}"/>
                </a:ext>
              </a:extLst>
            </p:cNvPr>
            <p:cNvSpPr txBox="1">
              <a:spLocks noChangeArrowheads="1"/>
            </p:cNvSpPr>
            <p:nvPr/>
          </p:nvSpPr>
          <p:spPr bwMode="auto">
            <a:xfrm>
              <a:off x="10577512" y="33226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0" name="Text Box 31">
              <a:extLst>
                <a:ext uri="{FF2B5EF4-FFF2-40B4-BE49-F238E27FC236}">
                  <a16:creationId xmlns:a16="http://schemas.microsoft.com/office/drawing/2014/main" id="{BC30B40E-9E14-4BDE-838D-6802F937CB62}"/>
                </a:ext>
              </a:extLst>
            </p:cNvPr>
            <p:cNvSpPr txBox="1">
              <a:spLocks noChangeArrowheads="1"/>
            </p:cNvSpPr>
            <p:nvPr/>
          </p:nvSpPr>
          <p:spPr bwMode="auto">
            <a:xfrm>
              <a:off x="11117262" y="33226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1" name="Text Box 32">
              <a:extLst>
                <a:ext uri="{FF2B5EF4-FFF2-40B4-BE49-F238E27FC236}">
                  <a16:creationId xmlns:a16="http://schemas.microsoft.com/office/drawing/2014/main" id="{E763138B-A446-4FB6-BF53-E765B0B6ACDF}"/>
                </a:ext>
              </a:extLst>
            </p:cNvPr>
            <p:cNvSpPr txBox="1">
              <a:spLocks noChangeArrowheads="1"/>
            </p:cNvSpPr>
            <p:nvPr/>
          </p:nvSpPr>
          <p:spPr bwMode="auto">
            <a:xfrm>
              <a:off x="8382000" y="386238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2" name="Text Box 33">
              <a:extLst>
                <a:ext uri="{FF2B5EF4-FFF2-40B4-BE49-F238E27FC236}">
                  <a16:creationId xmlns:a16="http://schemas.microsoft.com/office/drawing/2014/main" id="{B3BDB76C-C65B-4ECD-8F04-B6D55CF84DA6}"/>
                </a:ext>
              </a:extLst>
            </p:cNvPr>
            <p:cNvSpPr txBox="1">
              <a:spLocks noChangeArrowheads="1"/>
            </p:cNvSpPr>
            <p:nvPr/>
          </p:nvSpPr>
          <p:spPr bwMode="auto">
            <a:xfrm>
              <a:off x="8956675" y="386238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33" name="Oval 34">
              <a:extLst>
                <a:ext uri="{FF2B5EF4-FFF2-40B4-BE49-F238E27FC236}">
                  <a16:creationId xmlns:a16="http://schemas.microsoft.com/office/drawing/2014/main" id="{7570AE56-50B2-43B0-9E5A-CEC3E970DEE6}"/>
                </a:ext>
              </a:extLst>
            </p:cNvPr>
            <p:cNvSpPr>
              <a:spLocks noChangeArrowheads="1"/>
            </p:cNvSpPr>
            <p:nvPr/>
          </p:nvSpPr>
          <p:spPr bwMode="auto">
            <a:xfrm>
              <a:off x="9432925" y="3875088"/>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34" name="Text Box 35">
              <a:extLst>
                <a:ext uri="{FF2B5EF4-FFF2-40B4-BE49-F238E27FC236}">
                  <a16:creationId xmlns:a16="http://schemas.microsoft.com/office/drawing/2014/main" id="{DD7E516F-828A-466F-AAB9-283A6404A0FD}"/>
                </a:ext>
              </a:extLst>
            </p:cNvPr>
            <p:cNvSpPr txBox="1">
              <a:spLocks noChangeArrowheads="1"/>
            </p:cNvSpPr>
            <p:nvPr/>
          </p:nvSpPr>
          <p:spPr bwMode="auto">
            <a:xfrm>
              <a:off x="9467850" y="386238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7</a:t>
              </a:r>
            </a:p>
          </p:txBody>
        </p:sp>
        <p:sp>
          <p:nvSpPr>
            <p:cNvPr id="35" name="Line 37">
              <a:extLst>
                <a:ext uri="{FF2B5EF4-FFF2-40B4-BE49-F238E27FC236}">
                  <a16:creationId xmlns:a16="http://schemas.microsoft.com/office/drawing/2014/main" id="{E8F38139-84AE-436C-B169-678B8BABA8A9}"/>
                </a:ext>
              </a:extLst>
            </p:cNvPr>
            <p:cNvSpPr>
              <a:spLocks noChangeShapeType="1"/>
            </p:cNvSpPr>
            <p:nvPr/>
          </p:nvSpPr>
          <p:spPr bwMode="auto">
            <a:xfrm>
              <a:off x="9072562" y="1895475"/>
              <a:ext cx="900113" cy="360363"/>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6" name="Line 38">
              <a:extLst>
                <a:ext uri="{FF2B5EF4-FFF2-40B4-BE49-F238E27FC236}">
                  <a16:creationId xmlns:a16="http://schemas.microsoft.com/office/drawing/2014/main" id="{CF9BA260-671E-4B3F-92B5-1E01D5C52D62}"/>
                </a:ext>
              </a:extLst>
            </p:cNvPr>
            <p:cNvSpPr>
              <a:spLocks noChangeShapeType="1"/>
            </p:cNvSpPr>
            <p:nvPr/>
          </p:nvSpPr>
          <p:spPr bwMode="auto">
            <a:xfrm flipH="1">
              <a:off x="9605962" y="2614613"/>
              <a:ext cx="373063"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7" name="Line 39">
              <a:extLst>
                <a:ext uri="{FF2B5EF4-FFF2-40B4-BE49-F238E27FC236}">
                  <a16:creationId xmlns:a16="http://schemas.microsoft.com/office/drawing/2014/main" id="{DBE23373-DA0A-4CDA-8C9F-E9ABA50947D2}"/>
                </a:ext>
              </a:extLst>
            </p:cNvPr>
            <p:cNvSpPr>
              <a:spLocks noChangeShapeType="1"/>
            </p:cNvSpPr>
            <p:nvPr/>
          </p:nvSpPr>
          <p:spPr bwMode="auto">
            <a:xfrm>
              <a:off x="9612312" y="3154363"/>
              <a:ext cx="1588"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8" name="Line 40">
              <a:extLst>
                <a:ext uri="{FF2B5EF4-FFF2-40B4-BE49-F238E27FC236}">
                  <a16:creationId xmlns:a16="http://schemas.microsoft.com/office/drawing/2014/main" id="{DAF8BFE5-99A2-46E8-BD58-12E959BC6C2C}"/>
                </a:ext>
              </a:extLst>
            </p:cNvPr>
            <p:cNvSpPr>
              <a:spLocks noChangeShapeType="1"/>
            </p:cNvSpPr>
            <p:nvPr/>
          </p:nvSpPr>
          <p:spPr bwMode="auto">
            <a:xfrm>
              <a:off x="9612312" y="3694113"/>
              <a:ext cx="1588" cy="179387"/>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39" name="Rectangle 41">
              <a:extLst>
                <a:ext uri="{FF2B5EF4-FFF2-40B4-BE49-F238E27FC236}">
                  <a16:creationId xmlns:a16="http://schemas.microsoft.com/office/drawing/2014/main" id="{AA86548E-0A06-4114-AF63-1EFE6AF14638}"/>
                </a:ext>
              </a:extLst>
            </p:cNvPr>
            <p:cNvSpPr>
              <a:spLocks noChangeArrowheads="1"/>
            </p:cNvSpPr>
            <p:nvPr/>
          </p:nvSpPr>
          <p:spPr bwMode="auto">
            <a:xfrm>
              <a:off x="8785225" y="3227388"/>
              <a:ext cx="539750" cy="539750"/>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0" name="Rectangle 42">
              <a:extLst>
                <a:ext uri="{FF2B5EF4-FFF2-40B4-BE49-F238E27FC236}">
                  <a16:creationId xmlns:a16="http://schemas.microsoft.com/office/drawing/2014/main" id="{1474F18E-8370-45DE-B5E7-416DC6EB533E}"/>
                </a:ext>
              </a:extLst>
            </p:cNvPr>
            <p:cNvSpPr>
              <a:spLocks noChangeArrowheads="1"/>
            </p:cNvSpPr>
            <p:nvPr/>
          </p:nvSpPr>
          <p:spPr bwMode="auto">
            <a:xfrm>
              <a:off x="9901237" y="2759075"/>
              <a:ext cx="1800225" cy="1081088"/>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1" name="Oval 43">
              <a:extLst>
                <a:ext uri="{FF2B5EF4-FFF2-40B4-BE49-F238E27FC236}">
                  <a16:creationId xmlns:a16="http://schemas.microsoft.com/office/drawing/2014/main" id="{F8404AC4-F87B-4F0B-8880-0B2E459C0CB7}"/>
                </a:ext>
              </a:extLst>
            </p:cNvPr>
            <p:cNvSpPr>
              <a:spLocks noChangeArrowheads="1"/>
            </p:cNvSpPr>
            <p:nvPr/>
          </p:nvSpPr>
          <p:spPr bwMode="auto">
            <a:xfrm>
              <a:off x="9432925" y="2794000"/>
              <a:ext cx="360362" cy="360363"/>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2" name="Text Box 44">
              <a:extLst>
                <a:ext uri="{FF2B5EF4-FFF2-40B4-BE49-F238E27FC236}">
                  <a16:creationId xmlns:a16="http://schemas.microsoft.com/office/drawing/2014/main" id="{A439DF03-847B-44E7-95AE-77E004F6A5D9}"/>
                </a:ext>
              </a:extLst>
            </p:cNvPr>
            <p:cNvSpPr txBox="1">
              <a:spLocks noChangeArrowheads="1"/>
            </p:cNvSpPr>
            <p:nvPr/>
          </p:nvSpPr>
          <p:spPr bwMode="auto">
            <a:xfrm>
              <a:off x="9498012" y="278288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9</a:t>
              </a:r>
            </a:p>
          </p:txBody>
        </p:sp>
        <p:sp>
          <p:nvSpPr>
            <p:cNvPr id="43" name="Oval 45">
              <a:extLst>
                <a:ext uri="{FF2B5EF4-FFF2-40B4-BE49-F238E27FC236}">
                  <a16:creationId xmlns:a16="http://schemas.microsoft.com/office/drawing/2014/main" id="{13E4072D-CA5C-43EC-B18F-6F9C9248C745}"/>
                </a:ext>
              </a:extLst>
            </p:cNvPr>
            <p:cNvSpPr>
              <a:spLocks noChangeArrowheads="1"/>
            </p:cNvSpPr>
            <p:nvPr/>
          </p:nvSpPr>
          <p:spPr bwMode="auto">
            <a:xfrm>
              <a:off x="9432925" y="3335338"/>
              <a:ext cx="360362"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4" name="Text Box 46">
              <a:extLst>
                <a:ext uri="{FF2B5EF4-FFF2-40B4-BE49-F238E27FC236}">
                  <a16:creationId xmlns:a16="http://schemas.microsoft.com/office/drawing/2014/main" id="{CC206E19-C3FF-42C4-BBF3-39CFB370BAC3}"/>
                </a:ext>
              </a:extLst>
            </p:cNvPr>
            <p:cNvSpPr txBox="1">
              <a:spLocks noChangeArrowheads="1"/>
            </p:cNvSpPr>
            <p:nvPr/>
          </p:nvSpPr>
          <p:spPr bwMode="auto">
            <a:xfrm>
              <a:off x="9396412" y="3335338"/>
              <a:ext cx="539750"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10</a:t>
              </a:r>
            </a:p>
          </p:txBody>
        </p:sp>
        <p:sp>
          <p:nvSpPr>
            <p:cNvPr id="45" name="Text Box 47">
              <a:extLst>
                <a:ext uri="{FF2B5EF4-FFF2-40B4-BE49-F238E27FC236}">
                  <a16:creationId xmlns:a16="http://schemas.microsoft.com/office/drawing/2014/main" id="{D6D73938-49A7-407D-BDFB-96F914356AEC}"/>
                </a:ext>
              </a:extLst>
            </p:cNvPr>
            <p:cNvSpPr txBox="1">
              <a:spLocks noChangeArrowheads="1"/>
            </p:cNvSpPr>
            <p:nvPr/>
          </p:nvSpPr>
          <p:spPr bwMode="auto">
            <a:xfrm>
              <a:off x="9109075" y="4402138"/>
              <a:ext cx="309562"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7</a:t>
              </a:r>
            </a:p>
          </p:txBody>
        </p:sp>
        <p:sp>
          <p:nvSpPr>
            <p:cNvPr id="46" name="Oval 48">
              <a:extLst>
                <a:ext uri="{FF2B5EF4-FFF2-40B4-BE49-F238E27FC236}">
                  <a16:creationId xmlns:a16="http://schemas.microsoft.com/office/drawing/2014/main" id="{A94E347D-DCD9-4116-BB17-64442EF039A2}"/>
                </a:ext>
              </a:extLst>
            </p:cNvPr>
            <p:cNvSpPr>
              <a:spLocks noChangeArrowheads="1"/>
            </p:cNvSpPr>
            <p:nvPr/>
          </p:nvSpPr>
          <p:spPr bwMode="auto">
            <a:xfrm>
              <a:off x="9793287" y="4414838"/>
              <a:ext cx="360363" cy="360362"/>
            </a:xfrm>
            <a:prstGeom prst="ellipse">
              <a:avLst/>
            </a:prstGeom>
            <a:solidFill>
              <a:srgbClr val="23FF23"/>
            </a:solidFill>
            <a:ln w="9360">
              <a:solidFill>
                <a:srgbClr val="000000"/>
              </a:solidFill>
              <a:miter lim="800000"/>
              <a:headEnd/>
              <a:tailEnd/>
            </a:ln>
            <a:effectLst/>
          </p:spPr>
          <p:txBody>
            <a:bodyPr wrap="none" anchor="ctr"/>
            <a:lstStyle/>
            <a:p>
              <a:endParaRPr lang="en-GB">
                <a:latin typeface="KingsBureauGrot ThreeSeven"/>
              </a:endParaRPr>
            </a:p>
          </p:txBody>
        </p:sp>
        <p:sp>
          <p:nvSpPr>
            <p:cNvPr id="47" name="Text Box 49">
              <a:extLst>
                <a:ext uri="{FF2B5EF4-FFF2-40B4-BE49-F238E27FC236}">
                  <a16:creationId xmlns:a16="http://schemas.microsoft.com/office/drawing/2014/main" id="{95A964AF-3C09-4932-8159-6C2DDABFC082}"/>
                </a:ext>
              </a:extLst>
            </p:cNvPr>
            <p:cNvSpPr txBox="1">
              <a:spLocks noChangeArrowheads="1"/>
            </p:cNvSpPr>
            <p:nvPr/>
          </p:nvSpPr>
          <p:spPr bwMode="auto">
            <a:xfrm>
              <a:off x="9828212" y="4402138"/>
              <a:ext cx="309563" cy="373062"/>
            </a:xfrm>
            <a:prstGeom prst="rect">
              <a:avLst/>
            </a:prstGeom>
            <a:noFill/>
            <a:ln w="9525">
              <a:noFill/>
              <a:round/>
              <a:headEnd/>
              <a:tailEnd/>
            </a:ln>
            <a:effectLst/>
          </p:spPr>
          <p:txBody>
            <a:bodyPr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00000"/>
                  </a:solidFill>
                  <a:latin typeface="KingsBureauGrot ThreeSeven"/>
                  <a:ea typeface="DejaVu Sans" charset="0"/>
                  <a:cs typeface="DejaVu Sans" charset="0"/>
                </a:rPr>
                <a:t>6</a:t>
              </a:r>
            </a:p>
          </p:txBody>
        </p:sp>
        <p:sp>
          <p:nvSpPr>
            <p:cNvPr id="48" name="Rectangle 50">
              <a:extLst>
                <a:ext uri="{FF2B5EF4-FFF2-40B4-BE49-F238E27FC236}">
                  <a16:creationId xmlns:a16="http://schemas.microsoft.com/office/drawing/2014/main" id="{C1438815-E01B-44B5-9965-D12F5E2CB145}"/>
                </a:ext>
              </a:extLst>
            </p:cNvPr>
            <p:cNvSpPr>
              <a:spLocks noChangeArrowheads="1"/>
            </p:cNvSpPr>
            <p:nvPr/>
          </p:nvSpPr>
          <p:spPr bwMode="auto">
            <a:xfrm>
              <a:off x="8928100" y="4343400"/>
              <a:ext cx="595312" cy="511175"/>
            </a:xfrm>
            <a:prstGeom prst="rect">
              <a:avLst/>
            </a:prstGeom>
            <a:solidFill>
              <a:srgbClr val="FFFFFF">
                <a:alpha val="50000"/>
              </a:srgbClr>
            </a:solidFill>
            <a:ln w="9360">
              <a:solidFill>
                <a:srgbClr val="FFFFFF"/>
              </a:solidFill>
              <a:round/>
              <a:headEnd/>
              <a:tailEnd/>
            </a:ln>
            <a:effectLst/>
          </p:spPr>
          <p:txBody>
            <a:bodyPr wrap="none" anchor="ctr"/>
            <a:lstStyle/>
            <a:p>
              <a:endParaRPr lang="en-GB">
                <a:latin typeface="KingsBureauGrot ThreeSeven"/>
              </a:endParaRPr>
            </a:p>
          </p:txBody>
        </p:sp>
        <p:sp>
          <p:nvSpPr>
            <p:cNvPr id="49" name="Line 51">
              <a:extLst>
                <a:ext uri="{FF2B5EF4-FFF2-40B4-BE49-F238E27FC236}">
                  <a16:creationId xmlns:a16="http://schemas.microsoft.com/office/drawing/2014/main" id="{A301EBF6-D534-4903-B835-91FCFEE2FAFF}"/>
                </a:ext>
              </a:extLst>
            </p:cNvPr>
            <p:cNvSpPr>
              <a:spLocks noChangeShapeType="1"/>
            </p:cNvSpPr>
            <p:nvPr/>
          </p:nvSpPr>
          <p:spPr bwMode="auto">
            <a:xfrm>
              <a:off x="9793287" y="4235450"/>
              <a:ext cx="179388" cy="179388"/>
            </a:xfrm>
            <a:prstGeom prst="line">
              <a:avLst/>
            </a:prstGeom>
            <a:noFill/>
            <a:ln w="9360">
              <a:solidFill>
                <a:srgbClr val="000000"/>
              </a:solidFill>
              <a:miter lim="800000"/>
              <a:headEnd/>
              <a:tailEnd type="triangle" w="med" len="med"/>
            </a:ln>
            <a:effectLst/>
          </p:spPr>
          <p:txBody>
            <a:bodyPr/>
            <a:lstStyle/>
            <a:p>
              <a:endParaRPr lang="en-GB">
                <a:latin typeface="KingsBureauGrot ThreeSeven"/>
              </a:endParaRPr>
            </a:p>
          </p:txBody>
        </p:sp>
        <p:sp>
          <p:nvSpPr>
            <p:cNvPr id="50" name="Text Box 52">
              <a:extLst>
                <a:ext uri="{FF2B5EF4-FFF2-40B4-BE49-F238E27FC236}">
                  <a16:creationId xmlns:a16="http://schemas.microsoft.com/office/drawing/2014/main" id="{7724B152-A07E-4297-B61D-D0BF8F488EFC}"/>
                </a:ext>
              </a:extLst>
            </p:cNvPr>
            <p:cNvSpPr txBox="1">
              <a:spLocks noChangeArrowheads="1"/>
            </p:cNvSpPr>
            <p:nvPr/>
          </p:nvSpPr>
          <p:spPr bwMode="auto">
            <a:xfrm>
              <a:off x="9826625" y="4662488"/>
              <a:ext cx="687387" cy="652462"/>
            </a:xfrm>
            <a:prstGeom prst="rect">
              <a:avLst/>
            </a:prstGeom>
            <a:noFill/>
            <a:ln w="9525">
              <a:noFill/>
              <a:round/>
              <a:headEnd/>
              <a:tailEnd/>
            </a:ln>
            <a:effectLst/>
          </p:spPr>
          <p:txBody>
            <a:bodyPr wrap="none" lIns="90000" tIns="45000" rIns="90000" bIns="45000"/>
            <a:lstStyle/>
            <a:p>
              <a:pPr eaLnBrk="0" hangingPunct="0">
                <a:lnSpc>
                  <a:spcPct val="86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000000"/>
                  </a:solidFill>
                  <a:latin typeface="KingsBureauGrot ThreeSeven"/>
                  <a:ea typeface="DejaVu Sans" charset="0"/>
                  <a:cs typeface="DejaVu Sans" charset="0"/>
                </a:rPr>
                <a:t>....</a:t>
              </a:r>
            </a:p>
          </p:txBody>
        </p:sp>
      </p:grpSp>
    </p:spTree>
    <p:extLst>
      <p:ext uri="{BB962C8B-B14F-4D97-AF65-F5344CB8AC3E}">
        <p14:creationId xmlns:p14="http://schemas.microsoft.com/office/powerpoint/2010/main" val="390715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8657C9EE-D2EE-494C-90EA-7DB710EED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4743</TotalTime>
  <Words>2010</Words>
  <Application>Microsoft Office PowerPoint</Application>
  <PresentationFormat>Widescreen</PresentationFormat>
  <Paragraphs>205</Paragraphs>
  <Slides>12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Times New Roman</vt:lpstr>
      <vt:lpstr>KCL PPT PRESENTATION JAN 2016 4x3</vt:lpstr>
      <vt:lpstr>1_Office Theme</vt:lpstr>
      <vt:lpstr>PowerPoint Presentation</vt:lpstr>
      <vt:lpstr>Domain Independent Heuristics</vt:lpstr>
      <vt:lpstr>Delete Relaxation</vt:lpstr>
      <vt:lpstr>Relaxed Planning Graph Heuristic</vt:lpstr>
      <vt:lpstr>Domain-Independent Planning: FF</vt:lpstr>
      <vt:lpstr>Domain-Independent Planning: FF</vt:lpstr>
      <vt:lpstr>Enforced Hill Climbing</vt:lpstr>
      <vt:lpstr>FF – EHC in Practice</vt:lpstr>
      <vt:lpstr>Problems with EHC</vt:lpstr>
      <vt:lpstr>EHC: Pros and Cons</vt:lpstr>
      <vt:lpstr>Extra State Pruning: Helpful Actions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18</cp:revision>
  <dcterms:created xsi:type="dcterms:W3CDTF">2018-09-21T08:50:04Z</dcterms:created>
  <dcterms:modified xsi:type="dcterms:W3CDTF">2020-09-16T11:36:47Z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