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5" r:id="rId2"/>
    <p:sldId id="286" r:id="rId3"/>
    <p:sldId id="306" r:id="rId4"/>
    <p:sldId id="287" r:id="rId5"/>
    <p:sldId id="288" r:id="rId6"/>
    <p:sldId id="289" r:id="rId7"/>
    <p:sldId id="291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7" r:id="rId18"/>
    <p:sldId id="303" r:id="rId19"/>
    <p:sldId id="304" r:id="rId20"/>
    <p:sldId id="30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095" autoAdjust="0"/>
  </p:normalViewPr>
  <p:slideViewPr>
    <p:cSldViewPr snapToGrid="0">
      <p:cViewPr varScale="1">
        <p:scale>
          <a:sx n="97" d="100"/>
          <a:sy n="97" d="100"/>
        </p:scale>
        <p:origin x="11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8A404-96F4-44BD-AEDD-C89581A7BBDA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CB32E-3DD2-467E-9FAE-97D93D2F7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561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CB32E-3DD2-467E-9FAE-97D93D2F7DA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03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975336-0C36-4E99-A59D-C1C567251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23B016A-0AEE-44A0-BAF5-6A00FAC07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AF42CBE-64B2-4B20-B18F-73651329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2FD6-6F79-43D9-A605-DAB59CBE0B84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D69F7A-7071-4EAA-90D6-B99CD02E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AC41B3-8327-490A-8433-3C0E59AFD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E09A-BB4B-4C4B-9A0D-DFDCDB4221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77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6B7459-5B4C-4D3D-A8B8-A9227EC0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D90A491-08BA-4357-AC24-2EF42FCC3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C013980-081A-440E-A6D5-25A63C810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2FD6-6F79-43D9-A605-DAB59CBE0B84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36996E-11E6-4520-9016-254613D2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AB8DEEB-0B52-49C6-B001-BB1C2EE95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E09A-BB4B-4C4B-9A0D-DFDCDB4221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79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07BE0A9-FB65-495C-B373-08B1DD1A3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F7F525D-C923-44AA-AF81-16F0B2FF5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A6E5654-B746-4A8B-B8C2-88C804DB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2FD6-6F79-43D9-A605-DAB59CBE0B84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098591F-3ECC-4459-83BC-9EB82064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1E0B76-2E33-42EF-BEDB-18BC98A7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E09A-BB4B-4C4B-9A0D-DFDCDB4221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54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A6EF17-2989-4D67-AC55-C7EBDBB0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05EE9D-68E3-445B-AF7A-2DC453D64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504D51C-4E41-4565-884D-A801882D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2FD6-6F79-43D9-A605-DAB59CBE0B84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65627C-B638-49C8-A318-38D93200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EA4239D-410A-4B9F-8DD4-291D3B7A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E09A-BB4B-4C4B-9A0D-DFDCDB4221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67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94426D-E7BB-4906-B968-618165D5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E6DBFB8-D699-4F0F-B641-A219BDE3A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9530E5B-F198-4301-8577-4EBCAE127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2FD6-6F79-43D9-A605-DAB59CBE0B84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2155CCD-09AB-4B59-8AA9-5893FEBC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3DF46-A85B-4322-9AAB-9386783D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E09A-BB4B-4C4B-9A0D-DFDCDB4221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71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3EA6C8-153B-4AFC-B8E0-52823BAB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3BE634-6504-4515-A741-9D92BCF02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8E4E078-A907-478E-854A-A7B3718AC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89A7524-6F8D-4841-B34C-901CDA8B0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2FD6-6F79-43D9-A605-DAB59CBE0B84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2316FF1-2E6C-4A72-AF05-49FD7295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8240EB9-5E9C-4E82-AAA4-13120E5E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E09A-BB4B-4C4B-9A0D-DFDCDB4221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85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2DC6F5-CF46-45FC-96CB-AACC0EC7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2DE0271-A557-44A1-B56B-40861452D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AC6C5A2-EAF5-4060-AFBE-6EA41C53E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0571F8E-AED8-4A1B-85FC-3D60342A3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33E63F9-F725-49AA-8483-056D35417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028405-1BDD-4D39-BAA2-0970F149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2FD6-6F79-43D9-A605-DAB59CBE0B84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E9A69DF-4489-4B78-9EFD-B635E01E1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45B6EC4-4D71-4AEB-B592-DA6A43EA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E09A-BB4B-4C4B-9A0D-DFDCDB4221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59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5D3AC4-B3A2-42C6-9FD8-3DCD9038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A28789C-47C8-48E1-BFAE-2A3EACCC6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2FD6-6F79-43D9-A605-DAB59CBE0B84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056307D-5FDD-4A88-B90C-B8C46F1C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2C3E9C1-3A1B-4B52-9BFF-6BD19792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E09A-BB4B-4C4B-9A0D-DFDCDB4221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29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C8DE423-3D1F-478A-AA1D-A5303F48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2FD6-6F79-43D9-A605-DAB59CBE0B84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6C9D3D7-8EAE-4802-813B-00318A63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273C852-5E78-43DE-939E-B9333918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E09A-BB4B-4C4B-9A0D-DFDCDB4221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44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A372BE-807C-4675-AC35-77E61E442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230D3C-8C85-40F8-86E4-634EEA25E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CED675E-8C8D-44EF-A0A9-4C0BB682C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BF73BC3-A4FC-4F03-A867-7DF2B6EE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2FD6-6F79-43D9-A605-DAB59CBE0B84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9EAEE46-E96B-4ABE-B16C-D74BBF5A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29C973C-52DA-473A-BD96-BEF9443E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E09A-BB4B-4C4B-9A0D-DFDCDB4221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99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60AC59-DB9D-48C7-AD1C-124CD188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DF12AE1-FAD4-4A04-A031-3D30F38E6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AC9F8AC-785B-49D1-B14B-26AD389A6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73C8E39-63B9-49B6-90D7-1F3815697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2FD6-6F79-43D9-A605-DAB59CBE0B84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0C4BD14-66B7-4029-B070-F9639170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571475D-46C1-462A-958B-5B0D9A7E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E09A-BB4B-4C4B-9A0D-DFDCDB4221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89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0721B4F-CB58-47AF-8619-FD629084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A5F3594-A087-4D1D-9DA0-11D3A2539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53218B-C06F-4429-A9C9-13F8DEDB4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52FD6-6F79-43D9-A605-DAB59CBE0B84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B2D28B7-44B6-4A82-BBDD-6EB97BE85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AC5DA11-E3A9-4191-AC74-73B2E48C6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AE09A-BB4B-4C4B-9A0D-DFDCDB4221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3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A0F76B-4E01-4216-8251-9A076DA6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LPRPG-P: Reasoning with Preferences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DD93962-FF6B-41AA-A096-0FADC934FF8B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GB" dirty="0"/>
              <a:t>Yes!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6275678"/>
            <a:ext cx="1219200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4D5156"/>
                </a:solidFill>
                <a:effectLst/>
                <a:cs typeface="Arial" panose="020B0604020202020204" pitchFamily="34" charset="0"/>
              </a:rPr>
              <a:t>“LPRPG-P: Relaxed Plan Heuristics for Planning with Preferences."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D5156"/>
                </a:solidFill>
                <a:effectLst/>
                <a:cs typeface="Arial" panose="020B0604020202020204" pitchFamily="34" charset="0"/>
              </a:rPr>
              <a:t>A. J.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5F6368"/>
                </a:solidFill>
                <a:effectLst/>
                <a:cs typeface="Arial" panose="020B0604020202020204" pitchFamily="34" charset="0"/>
              </a:rPr>
              <a:t>Coles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D5156"/>
                </a:solidFill>
                <a:effectLst/>
                <a:cs typeface="Arial" panose="020B0604020202020204" pitchFamily="34" charset="0"/>
              </a:rPr>
              <a:t>and A. I.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5F6368"/>
                </a:solidFill>
                <a:effectLst/>
                <a:cs typeface="Arial" panose="020B0604020202020204" pitchFamily="34" charset="0"/>
              </a:rPr>
              <a:t>Coles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D5156"/>
                </a:solidFill>
                <a:effectLst/>
                <a:cs typeface="Arial" panose="020B0604020202020204" pitchFamily="34" charset="0"/>
              </a:rPr>
              <a:t>.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4D5156"/>
                </a:solidFill>
                <a:effectLst/>
                <a:cs typeface="Arial" panose="020B0604020202020204" pitchFamily="34" charset="0"/>
              </a:rPr>
              <a:t>ICAPS 2011.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6311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1850106" y="2873953"/>
            <a:ext cx="8425905" cy="3723074"/>
          </a:xfrm>
          <a:prstGeom prst="rect">
            <a:avLst/>
          </a:prstGeom>
          <a:solidFill>
            <a:srgbClr val="000000"/>
          </a:solidFill>
          <a:ln>
            <a:solidFill>
              <a:srgbClr val="808080"/>
            </a:solidFill>
          </a:ln>
          <a:effectLst>
            <a:outerShdw dist="101823" dir="2700000">
              <a:srgbClr val="999999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8" name="TextShape 2"/>
          <p:cNvSpPr txBox="1"/>
          <p:nvPr/>
        </p:nvSpPr>
        <p:spPr>
          <a:xfrm>
            <a:off x="1981067" y="150883"/>
            <a:ext cx="8229627" cy="10633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3992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Preference Aware RPG</a:t>
            </a:r>
          </a:p>
        </p:txBody>
      </p:sp>
      <p:sp>
        <p:nvSpPr>
          <p:cNvPr id="459" name="TextShape 3"/>
          <p:cNvSpPr txBox="1"/>
          <p:nvPr/>
        </p:nvSpPr>
        <p:spPr>
          <a:xfrm>
            <a:off x="315480" y="1197339"/>
            <a:ext cx="8229627" cy="1239065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pPr marL="391910" indent="-293933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722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Initially violations empty;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933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722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forward generating sets;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933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722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Violation set cost = sum cost of preferences in it</a:t>
            </a:r>
            <a:r>
              <a:rPr lang="en-GB" sz="2722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97977">
              <a:buClr>
                <a:srgbClr val="000000"/>
              </a:buClr>
              <a:buSzPct val="45000"/>
            </a:pPr>
            <a:r>
              <a:rPr lang="en-GB" sz="2000" spc="-1" dirty="0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(preference p1 (always (not (at B)))</a:t>
            </a:r>
            <a:endParaRPr lang="en-GB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933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0" name="CustomShape 4"/>
          <p:cNvSpPr/>
          <p:nvPr/>
        </p:nvSpPr>
        <p:spPr>
          <a:xfrm>
            <a:off x="4178007" y="3658737"/>
            <a:ext cx="1306342" cy="2677348"/>
          </a:xfrm>
          <a:prstGeom prst="ellipse">
            <a:avLst/>
          </a:prstGeom>
          <a:solidFill>
            <a:srgbClr val="ECEBB3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1" name="CustomShape 5"/>
          <p:cNvSpPr/>
          <p:nvPr/>
        </p:nvSpPr>
        <p:spPr>
          <a:xfrm>
            <a:off x="2103536" y="3723401"/>
            <a:ext cx="1241678" cy="2678654"/>
          </a:xfrm>
          <a:prstGeom prst="ellipse">
            <a:avLst/>
          </a:prstGeom>
          <a:solidFill>
            <a:srgbClr val="ECEBB3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" name="CustomShape 6"/>
          <p:cNvSpPr/>
          <p:nvPr/>
        </p:nvSpPr>
        <p:spPr>
          <a:xfrm>
            <a:off x="2032667" y="4802113"/>
            <a:ext cx="1451672" cy="152221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2456" rIns="81646" bIns="42456"/>
          <a:lstStyle/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 A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3" name="CustomShape 7"/>
          <p:cNvSpPr/>
          <p:nvPr/>
        </p:nvSpPr>
        <p:spPr>
          <a:xfrm>
            <a:off x="4055538" y="3891919"/>
            <a:ext cx="1497721" cy="18814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2456" rIns="81646" bIns="42456"/>
          <a:lstStyle/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B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{P1}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A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C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Line 8"/>
          <p:cNvSpPr/>
          <p:nvPr/>
        </p:nvSpPr>
        <p:spPr>
          <a:xfrm>
            <a:off x="3741689" y="5322037"/>
            <a:ext cx="851735" cy="164599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" name="CustomShape 9"/>
          <p:cNvSpPr/>
          <p:nvPr/>
        </p:nvSpPr>
        <p:spPr>
          <a:xfrm>
            <a:off x="3612035" y="5191076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6" name="Line 10"/>
          <p:cNvSpPr/>
          <p:nvPr/>
        </p:nvSpPr>
        <p:spPr>
          <a:xfrm>
            <a:off x="2993155" y="4964100"/>
            <a:ext cx="618879" cy="261268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7" name="CustomShape 11"/>
          <p:cNvSpPr/>
          <p:nvPr/>
        </p:nvSpPr>
        <p:spPr>
          <a:xfrm>
            <a:off x="2187469" y="3330192"/>
            <a:ext cx="1246577" cy="3340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2456" rIns="81646" bIns="42456"/>
          <a:lstStyle/>
          <a:p>
            <a:r>
              <a:rPr lang="en-GB" sz="1633" spc="-1">
                <a:solidFill>
                  <a:srgbClr val="DFDEF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 layer 0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8" name="CustomShape 12"/>
          <p:cNvSpPr/>
          <p:nvPr/>
        </p:nvSpPr>
        <p:spPr>
          <a:xfrm>
            <a:off x="4246263" y="3330192"/>
            <a:ext cx="1246577" cy="3340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2456" rIns="81646" bIns="42456"/>
          <a:lstStyle/>
          <a:p>
            <a:r>
              <a:rPr lang="en-GB" sz="1633" spc="-1">
                <a:solidFill>
                  <a:srgbClr val="DFDEF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 layer 1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9" name="CustomShape 13"/>
          <p:cNvSpPr/>
          <p:nvPr/>
        </p:nvSpPr>
        <p:spPr>
          <a:xfrm>
            <a:off x="6401401" y="3265529"/>
            <a:ext cx="1246577" cy="3340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2456" rIns="81646" bIns="42456"/>
          <a:lstStyle/>
          <a:p>
            <a:r>
              <a:rPr lang="en-GB" sz="1633" spc="-1">
                <a:solidFill>
                  <a:srgbClr val="DFDEF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 layer 2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0" name="CustomShape 14"/>
          <p:cNvSpPr/>
          <p:nvPr/>
        </p:nvSpPr>
        <p:spPr>
          <a:xfrm>
            <a:off x="3069576" y="3069577"/>
            <a:ext cx="1486944" cy="3340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2456" rIns="81646" bIns="42456"/>
          <a:lstStyle/>
          <a:p>
            <a:r>
              <a:rPr lang="en-GB" sz="1633" spc="-1">
                <a:solidFill>
                  <a:srgbClr val="DFDEF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 Layer 1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1" name="CustomShape 15"/>
          <p:cNvSpPr/>
          <p:nvPr/>
        </p:nvSpPr>
        <p:spPr>
          <a:xfrm>
            <a:off x="5258678" y="3069577"/>
            <a:ext cx="1486944" cy="3340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2456" rIns="81646" bIns="42456"/>
          <a:lstStyle/>
          <a:p>
            <a:r>
              <a:rPr lang="en-GB" sz="1633" spc="-1">
                <a:solidFill>
                  <a:srgbClr val="DFDEF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 Layer 2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2" name="CustomShape 16"/>
          <p:cNvSpPr/>
          <p:nvPr/>
        </p:nvSpPr>
        <p:spPr>
          <a:xfrm>
            <a:off x="6301139" y="3659064"/>
            <a:ext cx="1306342" cy="2677348"/>
          </a:xfrm>
          <a:prstGeom prst="ellipse">
            <a:avLst/>
          </a:prstGeom>
          <a:solidFill>
            <a:srgbClr val="ECEBB3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" name="CustomShape 17"/>
          <p:cNvSpPr/>
          <p:nvPr/>
        </p:nvSpPr>
        <p:spPr>
          <a:xfrm>
            <a:off x="6520278" y="3755734"/>
            <a:ext cx="914439" cy="649578"/>
          </a:xfrm>
          <a:custGeom>
            <a:avLst/>
            <a:gdLst/>
            <a:ahLst/>
            <a:cxnLst/>
            <a:rect l="l" t="t" r="r" b="b"/>
            <a:pathLst>
              <a:path w="21494" h="21494">
                <a:moveTo>
                  <a:pt x="10901" y="5905"/>
                </a:moveTo>
                <a:lnTo>
                  <a:pt x="8458" y="2399"/>
                </a:lnTo>
                <a:lnTo>
                  <a:pt x="7417" y="6425"/>
                </a:lnTo>
                <a:lnTo>
                  <a:pt x="476" y="2399"/>
                </a:lnTo>
                <a:lnTo>
                  <a:pt x="4732" y="7722"/>
                </a:lnTo>
                <a:lnTo>
                  <a:pt x="106" y="8718"/>
                </a:lnTo>
                <a:lnTo>
                  <a:pt x="3828" y="11880"/>
                </a:lnTo>
                <a:lnTo>
                  <a:pt x="243" y="14689"/>
                </a:lnTo>
                <a:lnTo>
                  <a:pt x="5772" y="14041"/>
                </a:lnTo>
                <a:lnTo>
                  <a:pt x="4868" y="17719"/>
                </a:lnTo>
                <a:lnTo>
                  <a:pt x="7819" y="15730"/>
                </a:lnTo>
                <a:lnTo>
                  <a:pt x="8590" y="21600"/>
                </a:lnTo>
                <a:lnTo>
                  <a:pt x="10637" y="15038"/>
                </a:lnTo>
                <a:lnTo>
                  <a:pt x="13349" y="19840"/>
                </a:lnTo>
                <a:lnTo>
                  <a:pt x="14125" y="14561"/>
                </a:lnTo>
                <a:lnTo>
                  <a:pt x="18248" y="18195"/>
                </a:lnTo>
                <a:lnTo>
                  <a:pt x="16938" y="13044"/>
                </a:lnTo>
                <a:lnTo>
                  <a:pt x="21600" y="13393"/>
                </a:lnTo>
                <a:lnTo>
                  <a:pt x="17710" y="10579"/>
                </a:lnTo>
                <a:lnTo>
                  <a:pt x="21198" y="8242"/>
                </a:lnTo>
                <a:lnTo>
                  <a:pt x="16806" y="7417"/>
                </a:lnTo>
                <a:lnTo>
                  <a:pt x="18482" y="4560"/>
                </a:lnTo>
                <a:lnTo>
                  <a:pt x="14257" y="5429"/>
                </a:lnTo>
                <a:lnTo>
                  <a:pt x="14623" y="106"/>
                </a:lnTo>
                <a:lnTo>
                  <a:pt x="10901" y="5905"/>
                </a:lnTo>
                <a:close/>
              </a:path>
            </a:pathLst>
          </a:custGeom>
          <a:solidFill>
            <a:srgbClr val="66FF33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4" name="CustomShape 18"/>
          <p:cNvSpPr/>
          <p:nvPr/>
        </p:nvSpPr>
        <p:spPr>
          <a:xfrm>
            <a:off x="6178670" y="3892246"/>
            <a:ext cx="1497721" cy="18814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2456" rIns="81646" bIns="42456"/>
          <a:lstStyle/>
          <a:p>
            <a:pPr algn="ctr"/>
            <a:r>
              <a:rPr lang="en-GB" sz="1179" spc="-1" dirty="0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E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 dirty="0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{P1}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 dirty="0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B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 dirty="0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{P1}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 dirty="0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A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 dirty="0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 dirty="0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C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 dirty="0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 dirty="0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D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 dirty="0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5" name="CustomShape 19"/>
          <p:cNvSpPr/>
          <p:nvPr/>
        </p:nvSpPr>
        <p:spPr>
          <a:xfrm>
            <a:off x="5800484" y="4634575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6" name="CustomShape 20"/>
          <p:cNvSpPr/>
          <p:nvPr/>
        </p:nvSpPr>
        <p:spPr>
          <a:xfrm>
            <a:off x="5800484" y="5191403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7" name="Line 21"/>
          <p:cNvSpPr/>
          <p:nvPr/>
        </p:nvSpPr>
        <p:spPr>
          <a:xfrm>
            <a:off x="4959853" y="4929482"/>
            <a:ext cx="809279" cy="34618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8" name="Line 22"/>
          <p:cNvSpPr/>
          <p:nvPr/>
        </p:nvSpPr>
        <p:spPr>
          <a:xfrm flipV="1">
            <a:off x="5974880" y="4441563"/>
            <a:ext cx="774008" cy="504248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9" name="Line 23"/>
          <p:cNvSpPr/>
          <p:nvPr/>
        </p:nvSpPr>
        <p:spPr>
          <a:xfrm flipV="1">
            <a:off x="5963123" y="4768148"/>
            <a:ext cx="785765" cy="783805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0" name="Line 24"/>
          <p:cNvSpPr/>
          <p:nvPr/>
        </p:nvSpPr>
        <p:spPr>
          <a:xfrm>
            <a:off x="4985326" y="5486636"/>
            <a:ext cx="839978" cy="65317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Line 25"/>
          <p:cNvSpPr/>
          <p:nvPr/>
        </p:nvSpPr>
        <p:spPr>
          <a:xfrm flipV="1">
            <a:off x="5930138" y="5094734"/>
            <a:ext cx="818750" cy="130634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CustomShape 26"/>
          <p:cNvSpPr/>
          <p:nvPr/>
        </p:nvSpPr>
        <p:spPr>
          <a:xfrm>
            <a:off x="5833469" y="5485656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" name="CustomShape 27"/>
          <p:cNvSpPr/>
          <p:nvPr/>
        </p:nvSpPr>
        <p:spPr>
          <a:xfrm>
            <a:off x="10276011" y="682928"/>
            <a:ext cx="326585" cy="350426"/>
          </a:xfrm>
          <a:prstGeom prst="ellipse">
            <a:avLst/>
          </a:prstGeom>
          <a:solidFill>
            <a:srgbClr val="E6E64C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0823" rIns="81646" bIns="40823" anchor="ctr"/>
          <a:lstStyle/>
          <a:p>
            <a:pPr algn="ctr"/>
            <a:r>
              <a:rPr lang="en-GB" sz="163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</a:p>
        </p:txBody>
      </p:sp>
      <p:sp>
        <p:nvSpPr>
          <p:cNvPr id="484" name="CustomShape 28"/>
          <p:cNvSpPr/>
          <p:nvPr/>
        </p:nvSpPr>
        <p:spPr>
          <a:xfrm>
            <a:off x="9198279" y="935379"/>
            <a:ext cx="326585" cy="350426"/>
          </a:xfrm>
          <a:prstGeom prst="ellipse">
            <a:avLst/>
          </a:prstGeom>
          <a:solidFill>
            <a:srgbClr val="800000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0823" rIns="81646" bIns="40823" anchor="ctr"/>
          <a:lstStyle/>
          <a:p>
            <a:pPr algn="ctr"/>
            <a:r>
              <a:rPr lang="en-GB" sz="1633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5" name="CustomShape 29"/>
          <p:cNvSpPr/>
          <p:nvPr/>
        </p:nvSpPr>
        <p:spPr>
          <a:xfrm>
            <a:off x="11321084" y="968038"/>
            <a:ext cx="326585" cy="350426"/>
          </a:xfrm>
          <a:prstGeom prst="ellipse">
            <a:avLst/>
          </a:prstGeom>
          <a:solidFill>
            <a:srgbClr val="800000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0823" rIns="81646" bIns="40823" anchor="ctr"/>
          <a:lstStyle/>
          <a:p>
            <a:pPr algn="ctr"/>
            <a:r>
              <a:rPr lang="en-GB" sz="1633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6" name="CustomShape 30"/>
          <p:cNvSpPr/>
          <p:nvPr/>
        </p:nvSpPr>
        <p:spPr>
          <a:xfrm>
            <a:off x="9786132" y="1553279"/>
            <a:ext cx="326585" cy="350426"/>
          </a:xfrm>
          <a:prstGeom prst="ellipse">
            <a:avLst/>
          </a:prstGeom>
          <a:solidFill>
            <a:srgbClr val="800000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0823" rIns="81646" bIns="40823" anchor="ctr"/>
          <a:lstStyle/>
          <a:p>
            <a:pPr algn="ctr"/>
            <a:r>
              <a:rPr lang="en-GB" sz="1633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7" name="CustomShape 31"/>
          <p:cNvSpPr/>
          <p:nvPr/>
        </p:nvSpPr>
        <p:spPr>
          <a:xfrm>
            <a:off x="10765889" y="1532051"/>
            <a:ext cx="326585" cy="350426"/>
          </a:xfrm>
          <a:prstGeom prst="ellipse">
            <a:avLst/>
          </a:prstGeom>
          <a:solidFill>
            <a:srgbClr val="800000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0823" rIns="81646" bIns="40823" anchor="ctr"/>
          <a:lstStyle/>
          <a:p>
            <a:pPr algn="ctr"/>
            <a:r>
              <a:rPr lang="en-GB" sz="1633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8" name="Line 32"/>
          <p:cNvSpPr/>
          <p:nvPr/>
        </p:nvSpPr>
        <p:spPr>
          <a:xfrm flipV="1">
            <a:off x="9524864" y="804745"/>
            <a:ext cx="751147" cy="23742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Line 33"/>
          <p:cNvSpPr/>
          <p:nvPr/>
        </p:nvSpPr>
        <p:spPr>
          <a:xfrm>
            <a:off x="10602596" y="841975"/>
            <a:ext cx="718488" cy="22403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Line 34"/>
          <p:cNvSpPr/>
          <p:nvPr/>
        </p:nvSpPr>
        <p:spPr>
          <a:xfrm>
            <a:off x="9459547" y="1238124"/>
            <a:ext cx="326585" cy="41574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Line 35"/>
          <p:cNvSpPr/>
          <p:nvPr/>
        </p:nvSpPr>
        <p:spPr>
          <a:xfrm>
            <a:off x="10112718" y="1719184"/>
            <a:ext cx="653171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Line 36"/>
          <p:cNvSpPr/>
          <p:nvPr/>
        </p:nvSpPr>
        <p:spPr>
          <a:xfrm flipV="1">
            <a:off x="11027157" y="1318464"/>
            <a:ext cx="391903" cy="33540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CustomShape 37"/>
          <p:cNvSpPr/>
          <p:nvPr/>
        </p:nvSpPr>
        <p:spPr>
          <a:xfrm>
            <a:off x="5800810" y="4897803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Line 38"/>
          <p:cNvSpPr/>
          <p:nvPr/>
        </p:nvSpPr>
        <p:spPr>
          <a:xfrm>
            <a:off x="4952668" y="4964426"/>
            <a:ext cx="847816" cy="260942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39"/>
          <p:cNvSpPr/>
          <p:nvPr/>
        </p:nvSpPr>
        <p:spPr>
          <a:xfrm>
            <a:off x="5834449" y="5813222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CustomShape 40"/>
          <p:cNvSpPr/>
          <p:nvPr/>
        </p:nvSpPr>
        <p:spPr>
          <a:xfrm>
            <a:off x="5833796" y="4342934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Line 41"/>
          <p:cNvSpPr/>
          <p:nvPr/>
        </p:nvSpPr>
        <p:spPr>
          <a:xfrm>
            <a:off x="4985653" y="4310929"/>
            <a:ext cx="814831" cy="65317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" name="Line 42"/>
          <p:cNvSpPr/>
          <p:nvPr/>
        </p:nvSpPr>
        <p:spPr>
          <a:xfrm>
            <a:off x="5974880" y="4441563"/>
            <a:ext cx="774008" cy="261268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9" name="Line 43"/>
          <p:cNvSpPr/>
          <p:nvPr/>
        </p:nvSpPr>
        <p:spPr>
          <a:xfrm flipV="1">
            <a:off x="5964103" y="5486636"/>
            <a:ext cx="785111" cy="391903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0" name="Line 44"/>
          <p:cNvSpPr/>
          <p:nvPr/>
        </p:nvSpPr>
        <p:spPr>
          <a:xfrm>
            <a:off x="4985326" y="5486963"/>
            <a:ext cx="849122" cy="391576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1" name="CustomShape 45"/>
          <p:cNvSpPr/>
          <p:nvPr/>
        </p:nvSpPr>
        <p:spPr>
          <a:xfrm>
            <a:off x="8491548" y="3265529"/>
            <a:ext cx="1246577" cy="3340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2456" rIns="81646" bIns="42456"/>
          <a:lstStyle/>
          <a:p>
            <a:r>
              <a:rPr lang="en-GB" sz="1633" spc="-1">
                <a:solidFill>
                  <a:srgbClr val="DFDEF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 layer 3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2" name="CustomShape 46"/>
          <p:cNvSpPr/>
          <p:nvPr/>
        </p:nvSpPr>
        <p:spPr>
          <a:xfrm>
            <a:off x="7512118" y="3069577"/>
            <a:ext cx="1486944" cy="3340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2456" rIns="81646" bIns="42456"/>
          <a:lstStyle/>
          <a:p>
            <a:r>
              <a:rPr lang="en-GB" sz="1633" spc="-1">
                <a:solidFill>
                  <a:srgbClr val="DFDEF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 Layer 3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3" name="CustomShape 47"/>
          <p:cNvSpPr/>
          <p:nvPr/>
        </p:nvSpPr>
        <p:spPr>
          <a:xfrm>
            <a:off x="8391286" y="3659064"/>
            <a:ext cx="1306342" cy="2677348"/>
          </a:xfrm>
          <a:prstGeom prst="ellipse">
            <a:avLst/>
          </a:prstGeom>
          <a:solidFill>
            <a:srgbClr val="ECEBB3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CustomShape 48"/>
          <p:cNvSpPr/>
          <p:nvPr/>
        </p:nvSpPr>
        <p:spPr>
          <a:xfrm>
            <a:off x="8610425" y="3821051"/>
            <a:ext cx="914439" cy="649578"/>
          </a:xfrm>
          <a:custGeom>
            <a:avLst/>
            <a:gdLst/>
            <a:ahLst/>
            <a:cxnLst/>
            <a:rect l="l" t="t" r="r" b="b"/>
            <a:pathLst>
              <a:path w="21494" h="21494">
                <a:moveTo>
                  <a:pt x="10901" y="5905"/>
                </a:moveTo>
                <a:lnTo>
                  <a:pt x="8458" y="2399"/>
                </a:lnTo>
                <a:lnTo>
                  <a:pt x="7417" y="6425"/>
                </a:lnTo>
                <a:lnTo>
                  <a:pt x="476" y="2399"/>
                </a:lnTo>
                <a:lnTo>
                  <a:pt x="4732" y="7722"/>
                </a:lnTo>
                <a:lnTo>
                  <a:pt x="106" y="8718"/>
                </a:lnTo>
                <a:lnTo>
                  <a:pt x="3828" y="11880"/>
                </a:lnTo>
                <a:lnTo>
                  <a:pt x="243" y="14689"/>
                </a:lnTo>
                <a:lnTo>
                  <a:pt x="5772" y="14041"/>
                </a:lnTo>
                <a:lnTo>
                  <a:pt x="4868" y="17719"/>
                </a:lnTo>
                <a:lnTo>
                  <a:pt x="7819" y="15730"/>
                </a:lnTo>
                <a:lnTo>
                  <a:pt x="8590" y="21600"/>
                </a:lnTo>
                <a:lnTo>
                  <a:pt x="10637" y="15038"/>
                </a:lnTo>
                <a:lnTo>
                  <a:pt x="13349" y="19840"/>
                </a:lnTo>
                <a:lnTo>
                  <a:pt x="14125" y="14561"/>
                </a:lnTo>
                <a:lnTo>
                  <a:pt x="18248" y="18195"/>
                </a:lnTo>
                <a:lnTo>
                  <a:pt x="16938" y="13044"/>
                </a:lnTo>
                <a:lnTo>
                  <a:pt x="21600" y="13393"/>
                </a:lnTo>
                <a:lnTo>
                  <a:pt x="17710" y="10579"/>
                </a:lnTo>
                <a:lnTo>
                  <a:pt x="21198" y="8242"/>
                </a:lnTo>
                <a:lnTo>
                  <a:pt x="16806" y="7417"/>
                </a:lnTo>
                <a:lnTo>
                  <a:pt x="18482" y="4560"/>
                </a:lnTo>
                <a:lnTo>
                  <a:pt x="14257" y="5429"/>
                </a:lnTo>
                <a:lnTo>
                  <a:pt x="14623" y="106"/>
                </a:lnTo>
                <a:lnTo>
                  <a:pt x="10901" y="5905"/>
                </a:lnTo>
                <a:close/>
              </a:path>
            </a:pathLst>
          </a:custGeom>
          <a:solidFill>
            <a:srgbClr val="66FF33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5" name="CustomShape 49"/>
          <p:cNvSpPr/>
          <p:nvPr/>
        </p:nvSpPr>
        <p:spPr>
          <a:xfrm>
            <a:off x="8316498" y="3801129"/>
            <a:ext cx="1497721" cy="206108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2456" rIns="81646" bIns="42456"/>
          <a:lstStyle/>
          <a:p>
            <a:pPr algn="ctr"/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 dirty="0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E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 dirty="0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 dirty="0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B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 dirty="0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{P1}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 dirty="0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A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 dirty="0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 dirty="0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C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 dirty="0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 dirty="0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D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 dirty="0" smtClean="0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6" name="Line 50"/>
          <p:cNvSpPr/>
          <p:nvPr/>
        </p:nvSpPr>
        <p:spPr>
          <a:xfrm flipV="1">
            <a:off x="8098012" y="4180294"/>
            <a:ext cx="806340" cy="391903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7" name="CustomShape 51"/>
          <p:cNvSpPr/>
          <p:nvPr/>
        </p:nvSpPr>
        <p:spPr>
          <a:xfrm>
            <a:off x="7923616" y="4503941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8" name="CustomShape 52"/>
          <p:cNvSpPr/>
          <p:nvPr/>
        </p:nvSpPr>
        <p:spPr>
          <a:xfrm>
            <a:off x="7923616" y="5060769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9" name="Line 53"/>
          <p:cNvSpPr/>
          <p:nvPr/>
        </p:nvSpPr>
        <p:spPr>
          <a:xfrm>
            <a:off x="7075800" y="4405312"/>
            <a:ext cx="816464" cy="428154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0" name="Line 54"/>
          <p:cNvSpPr/>
          <p:nvPr/>
        </p:nvSpPr>
        <p:spPr>
          <a:xfrm>
            <a:off x="7075800" y="4405312"/>
            <a:ext cx="783479" cy="166885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1" name="Line 55"/>
          <p:cNvSpPr/>
          <p:nvPr/>
        </p:nvSpPr>
        <p:spPr>
          <a:xfrm>
            <a:off x="8065680" y="4847182"/>
            <a:ext cx="806340" cy="0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2" name="Line 56"/>
          <p:cNvSpPr/>
          <p:nvPr/>
        </p:nvSpPr>
        <p:spPr>
          <a:xfrm flipV="1">
            <a:off x="8086255" y="5225368"/>
            <a:ext cx="785765" cy="195951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3" name="Line 57"/>
          <p:cNvSpPr/>
          <p:nvPr/>
        </p:nvSpPr>
        <p:spPr>
          <a:xfrm>
            <a:off x="7075800" y="4768148"/>
            <a:ext cx="848796" cy="653171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4" name="Line 58"/>
          <p:cNvSpPr/>
          <p:nvPr/>
        </p:nvSpPr>
        <p:spPr>
          <a:xfrm flipV="1">
            <a:off x="8053270" y="4572197"/>
            <a:ext cx="851082" cy="587854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5" name="CustomShape 59"/>
          <p:cNvSpPr/>
          <p:nvPr/>
        </p:nvSpPr>
        <p:spPr>
          <a:xfrm>
            <a:off x="7956601" y="5355022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6" name="CustomShape 60"/>
          <p:cNvSpPr/>
          <p:nvPr/>
        </p:nvSpPr>
        <p:spPr>
          <a:xfrm>
            <a:off x="7923943" y="4767168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7" name="Line 61"/>
          <p:cNvSpPr/>
          <p:nvPr/>
        </p:nvSpPr>
        <p:spPr>
          <a:xfrm>
            <a:off x="7075800" y="4768149"/>
            <a:ext cx="847816" cy="326585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8" name="CustomShape 62"/>
          <p:cNvSpPr/>
          <p:nvPr/>
        </p:nvSpPr>
        <p:spPr>
          <a:xfrm>
            <a:off x="7957581" y="5682587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9" name="CustomShape 63"/>
          <p:cNvSpPr/>
          <p:nvPr/>
        </p:nvSpPr>
        <p:spPr>
          <a:xfrm>
            <a:off x="7956928" y="4212300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0" name="Line 64"/>
          <p:cNvSpPr/>
          <p:nvPr/>
        </p:nvSpPr>
        <p:spPr>
          <a:xfrm>
            <a:off x="7140791" y="4114977"/>
            <a:ext cx="783805" cy="130634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1" name="Line 65"/>
          <p:cNvSpPr/>
          <p:nvPr/>
        </p:nvSpPr>
        <p:spPr>
          <a:xfrm>
            <a:off x="8098012" y="4310929"/>
            <a:ext cx="774008" cy="159700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2" name="Line 66"/>
          <p:cNvSpPr/>
          <p:nvPr/>
        </p:nvSpPr>
        <p:spPr>
          <a:xfrm flipV="1">
            <a:off x="8087235" y="4898783"/>
            <a:ext cx="817117" cy="849122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3" name="Line 67"/>
          <p:cNvSpPr/>
          <p:nvPr/>
        </p:nvSpPr>
        <p:spPr>
          <a:xfrm>
            <a:off x="7075800" y="5094734"/>
            <a:ext cx="881781" cy="653171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4" name="Line 68"/>
          <p:cNvSpPr/>
          <p:nvPr/>
        </p:nvSpPr>
        <p:spPr>
          <a:xfrm flipV="1">
            <a:off x="7075800" y="3984343"/>
            <a:ext cx="848796" cy="1502946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5" name="CustomShape 69"/>
          <p:cNvSpPr/>
          <p:nvPr/>
        </p:nvSpPr>
        <p:spPr>
          <a:xfrm>
            <a:off x="7957254" y="3918699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6" name="Line 70"/>
          <p:cNvSpPr/>
          <p:nvPr/>
        </p:nvSpPr>
        <p:spPr>
          <a:xfrm>
            <a:off x="8120547" y="3984343"/>
            <a:ext cx="783805" cy="130634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7" name="CustomShape 71"/>
          <p:cNvSpPr/>
          <p:nvPr/>
        </p:nvSpPr>
        <p:spPr>
          <a:xfrm>
            <a:off x="7957908" y="6042158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8" name="CustomShape 72"/>
          <p:cNvSpPr/>
          <p:nvPr/>
        </p:nvSpPr>
        <p:spPr>
          <a:xfrm>
            <a:off x="7957908" y="6368744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9" name="Line 73"/>
          <p:cNvSpPr/>
          <p:nvPr/>
        </p:nvSpPr>
        <p:spPr>
          <a:xfrm>
            <a:off x="7075800" y="5094734"/>
            <a:ext cx="881781" cy="1012742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0" name="Line 74"/>
          <p:cNvSpPr/>
          <p:nvPr/>
        </p:nvSpPr>
        <p:spPr>
          <a:xfrm>
            <a:off x="7075800" y="5487290"/>
            <a:ext cx="881781" cy="946771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1" name="Line 75"/>
          <p:cNvSpPr/>
          <p:nvPr/>
        </p:nvSpPr>
        <p:spPr>
          <a:xfrm flipV="1">
            <a:off x="8118914" y="5617271"/>
            <a:ext cx="785438" cy="489878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2" name="Line 76"/>
          <p:cNvSpPr/>
          <p:nvPr/>
        </p:nvSpPr>
        <p:spPr>
          <a:xfrm flipV="1">
            <a:off x="8086255" y="5258026"/>
            <a:ext cx="785765" cy="1175708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3" name="Line 77"/>
          <p:cNvSpPr/>
          <p:nvPr/>
        </p:nvSpPr>
        <p:spPr>
          <a:xfrm flipV="1">
            <a:off x="3676372" y="4407598"/>
            <a:ext cx="847163" cy="229916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4" name="Line 78"/>
          <p:cNvSpPr/>
          <p:nvPr/>
        </p:nvSpPr>
        <p:spPr>
          <a:xfrm flipV="1">
            <a:off x="2993155" y="4637514"/>
            <a:ext cx="618879" cy="261268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5" name="Line 79"/>
          <p:cNvSpPr/>
          <p:nvPr/>
        </p:nvSpPr>
        <p:spPr>
          <a:xfrm flipV="1">
            <a:off x="5974880" y="4114977"/>
            <a:ext cx="774008" cy="587854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6" name="Line 80"/>
          <p:cNvSpPr/>
          <p:nvPr/>
        </p:nvSpPr>
        <p:spPr>
          <a:xfrm>
            <a:off x="4985327" y="4376246"/>
            <a:ext cx="815157" cy="326585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81"/>
          <p:cNvSpPr/>
          <p:nvPr/>
        </p:nvSpPr>
        <p:spPr>
          <a:xfrm>
            <a:off x="3612035" y="4568931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CustomShape 82"/>
          <p:cNvSpPr/>
          <p:nvPr/>
        </p:nvSpPr>
        <p:spPr>
          <a:xfrm>
            <a:off x="3302431" y="4343587"/>
            <a:ext cx="964407" cy="146604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2456" rIns="81646" bIns="42456"/>
          <a:lstStyle/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 AB {P1}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27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NavigateAC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9" name="CustomShape 83"/>
          <p:cNvSpPr/>
          <p:nvPr/>
        </p:nvSpPr>
        <p:spPr>
          <a:xfrm>
            <a:off x="5451691" y="4082319"/>
            <a:ext cx="914439" cy="19075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2456" rIns="81646" bIns="42456"/>
          <a:lstStyle/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NavigateBA{P1}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NavigateBE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{P1}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NavigateAB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{P1}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NavigateAC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NavigateCA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NavigateCD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0" name="CustomShape 84"/>
          <p:cNvSpPr/>
          <p:nvPr/>
        </p:nvSpPr>
        <p:spPr>
          <a:xfrm>
            <a:off x="7574496" y="3690416"/>
            <a:ext cx="914439" cy="28187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2456" rIns="81646" bIns="42456"/>
          <a:lstStyle/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NavigateDE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 EB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{P1}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NavigateBE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{P1}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NavigateBA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{P1}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NavigateAB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{P1}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NavigateAC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NavigateCA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NavigateCD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NavigateDC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697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3992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Being More Specific</a:t>
            </a:r>
          </a:p>
        </p:txBody>
      </p:sp>
      <p:sp>
        <p:nvSpPr>
          <p:cNvPr id="542" name="TextShape 2"/>
          <p:cNvSpPr txBox="1"/>
          <p:nvPr/>
        </p:nvSpPr>
        <p:spPr>
          <a:xfrm>
            <a:off x="511540" y="1838216"/>
            <a:ext cx="10707840" cy="45261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268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Earlier we said: “The preference violation set for a newly appearing fact is that of the action that achieves it, and the union of those for the action's preconditions.”</a:t>
            </a:r>
            <a:endParaRPr lang="en-GB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268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didn't define the preference violation set for an action, it depends on:</a:t>
            </a:r>
            <a:endParaRPr lang="en-GB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1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preference type; The trajectory so far; Whether that preference is already violated.</a:t>
            </a: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268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Solution: back to automata.</a:t>
            </a:r>
            <a:endParaRPr lang="en-GB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145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TextShape 1"/>
          <p:cNvSpPr txBox="1"/>
          <p:nvPr/>
        </p:nvSpPr>
        <p:spPr>
          <a:xfrm>
            <a:off x="1980740" y="232256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3992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Optimistic Automaton Positions</a:t>
            </a:r>
          </a:p>
        </p:txBody>
      </p:sp>
      <p:sp>
        <p:nvSpPr>
          <p:cNvPr id="544" name="TextShape 2"/>
          <p:cNvSpPr txBox="1"/>
          <p:nvPr/>
        </p:nvSpPr>
        <p:spPr>
          <a:xfrm>
            <a:off x="566530" y="1461005"/>
            <a:ext cx="11181522" cy="22479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PDDL 3 there is always a 'best' position in the automata so we can maintain the best position possible for RPG layers (the further from E-</a:t>
            </a:r>
            <a:r>
              <a:rPr lang="en-GB" sz="21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Vio</a:t>
            </a:r>
            <a:r>
              <a:rPr lang="en-GB" sz="2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better).</a:t>
            </a: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general LTL we'd have to maintain </a:t>
            </a:r>
            <a:r>
              <a:rPr lang="en-GB" sz="21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</a:t>
            </a:r>
            <a:r>
              <a:rPr lang="en-GB" sz="2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possible positions.</a:t>
            </a:r>
          </a:p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violates P when applied in l if, it activates a transition from the (all) automaton position(s) in l: </a:t>
            </a: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to E-</a:t>
            </a:r>
            <a:r>
              <a:rPr lang="en-GB" sz="21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Vio</a:t>
            </a:r>
            <a:r>
              <a:rPr lang="en-GB" sz="2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(e.g. sometime-before), (at-most-once);</a:t>
            </a: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GB" sz="21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Unsat</a:t>
            </a:r>
            <a:r>
              <a:rPr lang="en-GB" sz="2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the facts required to activate the transition back to a Sat state are not yet in the RPG (e.g. sometime after).</a:t>
            </a:r>
            <a:endParaRPr lang="en-GB" sz="2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556953" y="4731028"/>
            <a:ext cx="11077200" cy="2030820"/>
          </a:xfrm>
          <a:prstGeom prst="rect">
            <a:avLst/>
          </a:prstGeom>
          <a:ln>
            <a:noFill/>
          </a:ln>
        </p:spPr>
      </p:pic>
      <p:sp>
        <p:nvSpPr>
          <p:cNvPr id="2" name="Oval 1"/>
          <p:cNvSpPr/>
          <p:nvPr/>
        </p:nvSpPr>
        <p:spPr>
          <a:xfrm>
            <a:off x="802836" y="5825447"/>
            <a:ext cx="676643" cy="657546"/>
          </a:xfrm>
          <a:prstGeom prst="ellipse">
            <a:avLst/>
          </a:prstGeom>
          <a:solidFill>
            <a:srgbClr val="92D05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1653877" y="5782641"/>
            <a:ext cx="676643" cy="657546"/>
          </a:xfrm>
          <a:prstGeom prst="ellipse">
            <a:avLst/>
          </a:prstGeom>
          <a:solidFill>
            <a:srgbClr val="92D05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3636796" y="5792915"/>
            <a:ext cx="676643" cy="657546"/>
          </a:xfrm>
          <a:prstGeom prst="ellipse">
            <a:avLst/>
          </a:prstGeom>
          <a:solidFill>
            <a:srgbClr val="92D05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804646" y="5772366"/>
            <a:ext cx="676643" cy="657546"/>
          </a:xfrm>
          <a:prstGeom prst="ellipse">
            <a:avLst/>
          </a:prstGeom>
          <a:solidFill>
            <a:srgbClr val="92D05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838936" y="5782639"/>
            <a:ext cx="676643" cy="657546"/>
          </a:xfrm>
          <a:prstGeom prst="ellipse">
            <a:avLst/>
          </a:prstGeom>
          <a:solidFill>
            <a:srgbClr val="92D05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9686572" y="5780928"/>
            <a:ext cx="676643" cy="657546"/>
          </a:xfrm>
          <a:prstGeom prst="ellipse">
            <a:avLst/>
          </a:prstGeom>
          <a:solidFill>
            <a:srgbClr val="92D05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74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Shape 1"/>
          <p:cNvSpPr txBox="1"/>
          <p:nvPr/>
        </p:nvSpPr>
        <p:spPr>
          <a:xfrm>
            <a:off x="1981067" y="314176"/>
            <a:ext cx="8229627" cy="10633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3992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Reappearing Actions</a:t>
            </a:r>
          </a:p>
        </p:txBody>
      </p:sp>
      <p:sp>
        <p:nvSpPr>
          <p:cNvPr id="547" name="TextShape 2"/>
          <p:cNvSpPr txBox="1"/>
          <p:nvPr/>
        </p:nvSpPr>
        <p:spPr>
          <a:xfrm>
            <a:off x="586409" y="1604842"/>
            <a:ext cx="9624285" cy="44448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177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an action appears later in the RPG with a lower preference violation cost:</a:t>
            </a:r>
            <a:endParaRPr lang="en-GB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99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it again with the precondition that made the automaton transition;</a:t>
            </a: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99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Propagate to its effects and actions that rely </a:t>
            </a:r>
            <a:r>
              <a:rPr lang="en-GB" sz="1996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</a:t>
            </a:r>
            <a:r>
              <a:rPr lang="en-GB" sz="199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them by building further action layers until no further </a:t>
            </a:r>
            <a:r>
              <a:rPr lang="en-GB" sz="1996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 </a:t>
            </a:r>
            <a:r>
              <a:rPr lang="en-GB" sz="199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violation sets.</a:t>
            </a:r>
            <a:endParaRPr lang="en-GB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177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Then continue building RPG as normal.</a:t>
            </a:r>
            <a:endParaRPr lang="en-GB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177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Termination criterion: no other facts/actions appearing and preference violation sets unchanging.</a:t>
            </a:r>
            <a:endParaRPr lang="en-GB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8" name="Picture 547"/>
          <p:cNvPicPr>
            <a:picLocks noChangeAspect="1"/>
          </p:cNvPicPr>
          <p:nvPr/>
        </p:nvPicPr>
        <p:blipFill>
          <a:blip r:embed="rId3"/>
          <a:srcRect l="81719"/>
          <a:stretch/>
        </p:blipFill>
        <p:spPr>
          <a:xfrm>
            <a:off x="4598499" y="3896209"/>
            <a:ext cx="2497519" cy="2520000"/>
          </a:xfrm>
          <a:prstGeom prst="rect">
            <a:avLst/>
          </a:prstGeom>
          <a:ln>
            <a:noFill/>
          </a:ln>
        </p:spPr>
      </p:pic>
      <p:sp>
        <p:nvSpPr>
          <p:cNvPr id="5" name="Oval 4"/>
          <p:cNvSpPr/>
          <p:nvPr/>
        </p:nvSpPr>
        <p:spPr>
          <a:xfrm>
            <a:off x="5979560" y="5219269"/>
            <a:ext cx="791111" cy="821933"/>
          </a:xfrm>
          <a:prstGeom prst="ellipse">
            <a:avLst/>
          </a:prstGeom>
          <a:solidFill>
            <a:srgbClr val="92D05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28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TextShape 2"/>
          <p:cNvSpPr txBox="1"/>
          <p:nvPr/>
        </p:nvSpPr>
        <p:spPr>
          <a:xfrm>
            <a:off x="1003852" y="1332534"/>
            <a:ext cx="10545417" cy="4934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14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all preference problems have hard goals, so we need to decide what goals to achieve:</a:t>
            </a:r>
            <a:endParaRPr lang="en-GB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1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soft goals are explicit in the problem (at-end);</a:t>
            </a: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1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Others are implicit in currently </a:t>
            </a:r>
            <a:r>
              <a:rPr lang="en-GB" sz="1814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Unsat</a:t>
            </a:r>
            <a:r>
              <a:rPr lang="en-GB" sz="181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preferences (sometime-after a b) (sometime p);</a:t>
            </a: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33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goal generation look to automata: any automaton which is currently </a:t>
            </a:r>
            <a:r>
              <a:rPr lang="en-GB" sz="1633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unsat</a:t>
            </a:r>
            <a:r>
              <a:rPr lang="en-GB" sz="1633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add the condition on its transition to Sat as a goal in the RPG;</a:t>
            </a:r>
            <a:endParaRPr lang="en-GB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1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Again more generally disjunction over paths to Sat (in practice pick one).</a:t>
            </a: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89888" lvl="1">
              <a:spcAft>
                <a:spcPts val="1029"/>
              </a:spcAft>
              <a:buClr>
                <a:srgbClr val="000000"/>
              </a:buClr>
              <a:buSzPct val="45000"/>
            </a:pPr>
            <a:r>
              <a:rPr lang="en-GB" sz="181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89888" lvl="1">
              <a:spcAft>
                <a:spcPts val="1029"/>
              </a:spcAft>
              <a:buClr>
                <a:srgbClr val="000000"/>
              </a:buClr>
              <a:buSzPct val="45000"/>
            </a:pPr>
            <a:r>
              <a:rPr lang="en-GB" sz="181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89888" lvl="1">
              <a:spcAft>
                <a:spcPts val="1029"/>
              </a:spcAft>
              <a:buClr>
                <a:srgbClr val="000000"/>
              </a:buClr>
              <a:buSzPct val="45000"/>
            </a:pPr>
            <a:r>
              <a:rPr lang="en-GB" sz="181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89888" lvl="1">
              <a:spcAft>
                <a:spcPts val="1029"/>
              </a:spcAft>
              <a:buClr>
                <a:srgbClr val="000000"/>
              </a:buClr>
              <a:buSzPct val="45000"/>
            </a:pPr>
            <a:r>
              <a:rPr lang="en-GB" sz="181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814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814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14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</a:t>
            </a:r>
            <a:r>
              <a:rPr lang="en-GB" sz="1814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transition does not appear in the RPG then preference is E-</a:t>
            </a:r>
            <a:r>
              <a:rPr lang="en-GB" sz="1814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Vio</a:t>
            </a:r>
            <a:r>
              <a:rPr lang="en-GB" sz="1814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not </a:t>
            </a:r>
            <a:r>
              <a:rPr lang="en-GB" sz="1814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Unsat</a:t>
            </a:r>
            <a:r>
              <a:rPr lang="en-GB" sz="1814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GB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72069" y="3799395"/>
            <a:ext cx="11077200" cy="2030820"/>
          </a:xfrm>
          <a:prstGeom prst="rect">
            <a:avLst/>
          </a:prstGeom>
          <a:ln>
            <a:noFill/>
          </a:ln>
        </p:spPr>
      </p:pic>
      <p:sp>
        <p:nvSpPr>
          <p:cNvPr id="549" name="TextShape 1"/>
          <p:cNvSpPr txBox="1"/>
          <p:nvPr/>
        </p:nvSpPr>
        <p:spPr>
          <a:xfrm>
            <a:off x="1981067" y="180940"/>
            <a:ext cx="8229627" cy="10633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3992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Solution Extraction I: Goals</a:t>
            </a:r>
          </a:p>
        </p:txBody>
      </p:sp>
      <p:sp>
        <p:nvSpPr>
          <p:cNvPr id="552" name="CustomShape 3"/>
          <p:cNvSpPr/>
          <p:nvPr/>
        </p:nvSpPr>
        <p:spPr>
          <a:xfrm>
            <a:off x="2603866" y="4880225"/>
            <a:ext cx="642768" cy="615457"/>
          </a:xfrm>
          <a:prstGeom prst="ellipse">
            <a:avLst/>
          </a:prstGeom>
          <a:solidFill>
            <a:srgbClr val="9966CC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/>
          <p:cNvSpPr/>
          <p:nvPr/>
        </p:nvSpPr>
        <p:spPr>
          <a:xfrm>
            <a:off x="4564520" y="4899063"/>
            <a:ext cx="642768" cy="615457"/>
          </a:xfrm>
          <a:prstGeom prst="ellipse">
            <a:avLst/>
          </a:prstGeom>
          <a:solidFill>
            <a:srgbClr val="9966CC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3"/>
          <p:cNvSpPr/>
          <p:nvPr/>
        </p:nvSpPr>
        <p:spPr>
          <a:xfrm>
            <a:off x="8767956" y="4899062"/>
            <a:ext cx="642768" cy="615457"/>
          </a:xfrm>
          <a:prstGeom prst="ellipse">
            <a:avLst/>
          </a:prstGeom>
          <a:solidFill>
            <a:srgbClr val="9966CC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60710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TextShape 1"/>
          <p:cNvSpPr txBox="1"/>
          <p:nvPr/>
        </p:nvSpPr>
        <p:spPr>
          <a:xfrm>
            <a:off x="563519" y="1728216"/>
            <a:ext cx="11052312" cy="54696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1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now needs to be a bit more sophisticated:</a:t>
            </a:r>
            <a:endParaRPr lang="en-GB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3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preconditions/goals at earliest layer they appear with their lowest cost violation set;</a:t>
            </a: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3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must be before the layer the action for which it is a precondition was applied.</a:t>
            </a: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1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must also think about which achievers to use:</a:t>
            </a:r>
            <a:endParaRPr lang="en-GB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3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the achiever that caused this fact's cost to be updated at this layer (recorded during graph building).</a:t>
            </a: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3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the achiever that caused its cost to decrease, and is thus on the lowest cost path.</a:t>
            </a: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1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There's no need to worry about adding extra goals (e.g. if we had a (sometime-before a b) we don't need to add b as a goal if we chose a in extraction because the action that doesn't break that preference already has b as a precondition.</a:t>
            </a:r>
            <a:endParaRPr lang="en-GB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6" name="TextShape 2"/>
          <p:cNvSpPr txBox="1"/>
          <p:nvPr/>
        </p:nvSpPr>
        <p:spPr>
          <a:xfrm>
            <a:off x="1974862" y="122144"/>
            <a:ext cx="8229627" cy="10633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381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Solution Extraction (II) RP Generation</a:t>
            </a:r>
            <a:endParaRPr lang="en-GB" sz="3992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97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CustomShape 1"/>
          <p:cNvSpPr/>
          <p:nvPr/>
        </p:nvSpPr>
        <p:spPr>
          <a:xfrm>
            <a:off x="1850106" y="2873953"/>
            <a:ext cx="8425905" cy="3723074"/>
          </a:xfrm>
          <a:prstGeom prst="rect">
            <a:avLst/>
          </a:prstGeom>
          <a:solidFill>
            <a:srgbClr val="000000"/>
          </a:solidFill>
          <a:ln>
            <a:solidFill>
              <a:srgbClr val="808080"/>
            </a:solidFill>
          </a:ln>
          <a:effectLst>
            <a:outerShdw dist="101823" dir="2700000">
              <a:srgbClr val="999999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8" name="TextShape 2"/>
          <p:cNvSpPr txBox="1"/>
          <p:nvPr/>
        </p:nvSpPr>
        <p:spPr>
          <a:xfrm>
            <a:off x="1159687" y="303726"/>
            <a:ext cx="9806742" cy="10633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3992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Preference Aware Relaxed Plan Extraction</a:t>
            </a:r>
          </a:p>
        </p:txBody>
      </p:sp>
      <p:sp>
        <p:nvSpPr>
          <p:cNvPr id="559" name="TextShape 3"/>
          <p:cNvSpPr txBox="1"/>
          <p:nvPr/>
        </p:nvSpPr>
        <p:spPr>
          <a:xfrm>
            <a:off x="2046384" y="1143050"/>
            <a:ext cx="8229627" cy="1239065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pPr marL="391910" indent="-293933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722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a Goal;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933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722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achiever;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933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722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Preconditions to Goals.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0" name="CustomShape 4"/>
          <p:cNvSpPr/>
          <p:nvPr/>
        </p:nvSpPr>
        <p:spPr>
          <a:xfrm>
            <a:off x="4178007" y="3658737"/>
            <a:ext cx="1306342" cy="2677348"/>
          </a:xfrm>
          <a:prstGeom prst="ellipse">
            <a:avLst/>
          </a:prstGeom>
          <a:solidFill>
            <a:srgbClr val="ECEBB3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1" name="CustomShape 5"/>
          <p:cNvSpPr/>
          <p:nvPr/>
        </p:nvSpPr>
        <p:spPr>
          <a:xfrm>
            <a:off x="2103536" y="3723401"/>
            <a:ext cx="1241678" cy="2678654"/>
          </a:xfrm>
          <a:prstGeom prst="ellipse">
            <a:avLst/>
          </a:prstGeom>
          <a:solidFill>
            <a:srgbClr val="ECEBB3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2" name="CustomShape 6"/>
          <p:cNvSpPr/>
          <p:nvPr/>
        </p:nvSpPr>
        <p:spPr>
          <a:xfrm>
            <a:off x="2032667" y="4802113"/>
            <a:ext cx="1451672" cy="152221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2456" rIns="81646" bIns="42456"/>
          <a:lstStyle/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 A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3" name="CustomShape 7"/>
          <p:cNvSpPr/>
          <p:nvPr/>
        </p:nvSpPr>
        <p:spPr>
          <a:xfrm>
            <a:off x="4055538" y="3891919"/>
            <a:ext cx="1497721" cy="18814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2456" rIns="81646" bIns="42456"/>
          <a:lstStyle/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B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{P1}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A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C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4" name="Line 8"/>
          <p:cNvSpPr/>
          <p:nvPr/>
        </p:nvSpPr>
        <p:spPr>
          <a:xfrm>
            <a:off x="3741689" y="5322037"/>
            <a:ext cx="851735" cy="164599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5" name="CustomShape 9"/>
          <p:cNvSpPr/>
          <p:nvPr/>
        </p:nvSpPr>
        <p:spPr>
          <a:xfrm>
            <a:off x="3612035" y="5191076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6" name="Line 10"/>
          <p:cNvSpPr/>
          <p:nvPr/>
        </p:nvSpPr>
        <p:spPr>
          <a:xfrm>
            <a:off x="2993155" y="4964100"/>
            <a:ext cx="618879" cy="261268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7" name="CustomShape 11"/>
          <p:cNvSpPr/>
          <p:nvPr/>
        </p:nvSpPr>
        <p:spPr>
          <a:xfrm>
            <a:off x="2187469" y="3330192"/>
            <a:ext cx="1246577" cy="3340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2456" rIns="81646" bIns="42456"/>
          <a:lstStyle/>
          <a:p>
            <a:r>
              <a:rPr lang="en-GB" sz="1633" spc="-1">
                <a:solidFill>
                  <a:srgbClr val="DFDEF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 layer 0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8" name="CustomShape 12"/>
          <p:cNvSpPr/>
          <p:nvPr/>
        </p:nvSpPr>
        <p:spPr>
          <a:xfrm>
            <a:off x="4246263" y="3330192"/>
            <a:ext cx="1246577" cy="3340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2456" rIns="81646" bIns="42456"/>
          <a:lstStyle/>
          <a:p>
            <a:r>
              <a:rPr lang="en-GB" sz="1633" spc="-1">
                <a:solidFill>
                  <a:srgbClr val="DFDEF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 layer 1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9" name="CustomShape 13"/>
          <p:cNvSpPr/>
          <p:nvPr/>
        </p:nvSpPr>
        <p:spPr>
          <a:xfrm>
            <a:off x="6401401" y="3265529"/>
            <a:ext cx="1246577" cy="3340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2456" rIns="81646" bIns="42456"/>
          <a:lstStyle/>
          <a:p>
            <a:r>
              <a:rPr lang="en-GB" sz="1633" spc="-1">
                <a:solidFill>
                  <a:srgbClr val="DFDEF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 layer 2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0" name="CustomShape 14"/>
          <p:cNvSpPr/>
          <p:nvPr/>
        </p:nvSpPr>
        <p:spPr>
          <a:xfrm>
            <a:off x="3069576" y="3069577"/>
            <a:ext cx="1486944" cy="3340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2456" rIns="81646" bIns="42456"/>
          <a:lstStyle/>
          <a:p>
            <a:r>
              <a:rPr lang="en-GB" sz="1633" spc="-1">
                <a:solidFill>
                  <a:srgbClr val="DFDEF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 Layer 1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1" name="CustomShape 15"/>
          <p:cNvSpPr/>
          <p:nvPr/>
        </p:nvSpPr>
        <p:spPr>
          <a:xfrm>
            <a:off x="5258678" y="3069577"/>
            <a:ext cx="1486944" cy="3340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2456" rIns="81646" bIns="42456"/>
          <a:lstStyle/>
          <a:p>
            <a:r>
              <a:rPr lang="en-GB" sz="1633" spc="-1">
                <a:solidFill>
                  <a:srgbClr val="DFDEF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 Layer 2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2" name="CustomShape 16"/>
          <p:cNvSpPr/>
          <p:nvPr/>
        </p:nvSpPr>
        <p:spPr>
          <a:xfrm>
            <a:off x="6301139" y="3659064"/>
            <a:ext cx="1306342" cy="2677348"/>
          </a:xfrm>
          <a:prstGeom prst="ellipse">
            <a:avLst/>
          </a:prstGeom>
          <a:solidFill>
            <a:srgbClr val="ECEBB3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3" name="CustomShape 17"/>
          <p:cNvSpPr/>
          <p:nvPr/>
        </p:nvSpPr>
        <p:spPr>
          <a:xfrm>
            <a:off x="6520278" y="3755734"/>
            <a:ext cx="914439" cy="649578"/>
          </a:xfrm>
          <a:custGeom>
            <a:avLst/>
            <a:gdLst/>
            <a:ahLst/>
            <a:cxnLst/>
            <a:rect l="l" t="t" r="r" b="b"/>
            <a:pathLst>
              <a:path w="21494" h="21494">
                <a:moveTo>
                  <a:pt x="10901" y="5905"/>
                </a:moveTo>
                <a:lnTo>
                  <a:pt x="8458" y="2399"/>
                </a:lnTo>
                <a:lnTo>
                  <a:pt x="7417" y="6425"/>
                </a:lnTo>
                <a:lnTo>
                  <a:pt x="476" y="2399"/>
                </a:lnTo>
                <a:lnTo>
                  <a:pt x="4732" y="7722"/>
                </a:lnTo>
                <a:lnTo>
                  <a:pt x="106" y="8718"/>
                </a:lnTo>
                <a:lnTo>
                  <a:pt x="3828" y="11880"/>
                </a:lnTo>
                <a:lnTo>
                  <a:pt x="243" y="14689"/>
                </a:lnTo>
                <a:lnTo>
                  <a:pt x="5772" y="14041"/>
                </a:lnTo>
                <a:lnTo>
                  <a:pt x="4868" y="17719"/>
                </a:lnTo>
                <a:lnTo>
                  <a:pt x="7819" y="15730"/>
                </a:lnTo>
                <a:lnTo>
                  <a:pt x="8590" y="21600"/>
                </a:lnTo>
                <a:lnTo>
                  <a:pt x="10637" y="15038"/>
                </a:lnTo>
                <a:lnTo>
                  <a:pt x="13349" y="19840"/>
                </a:lnTo>
                <a:lnTo>
                  <a:pt x="14125" y="14561"/>
                </a:lnTo>
                <a:lnTo>
                  <a:pt x="18248" y="18195"/>
                </a:lnTo>
                <a:lnTo>
                  <a:pt x="16938" y="13044"/>
                </a:lnTo>
                <a:lnTo>
                  <a:pt x="21600" y="13393"/>
                </a:lnTo>
                <a:lnTo>
                  <a:pt x="17710" y="10579"/>
                </a:lnTo>
                <a:lnTo>
                  <a:pt x="21198" y="8242"/>
                </a:lnTo>
                <a:lnTo>
                  <a:pt x="16806" y="7417"/>
                </a:lnTo>
                <a:lnTo>
                  <a:pt x="18482" y="4560"/>
                </a:lnTo>
                <a:lnTo>
                  <a:pt x="14257" y="5429"/>
                </a:lnTo>
                <a:lnTo>
                  <a:pt x="14623" y="106"/>
                </a:lnTo>
                <a:lnTo>
                  <a:pt x="10901" y="5905"/>
                </a:lnTo>
                <a:close/>
              </a:path>
            </a:pathLst>
          </a:custGeom>
          <a:solidFill>
            <a:srgbClr val="66FF33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18"/>
          <p:cNvSpPr/>
          <p:nvPr/>
        </p:nvSpPr>
        <p:spPr>
          <a:xfrm>
            <a:off x="6178670" y="3892246"/>
            <a:ext cx="1497721" cy="18814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2456" rIns="81646" bIns="42456"/>
          <a:lstStyle/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E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{P1}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B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{P1}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A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C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D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5" name="CustomShape 19"/>
          <p:cNvSpPr/>
          <p:nvPr/>
        </p:nvSpPr>
        <p:spPr>
          <a:xfrm>
            <a:off x="5800484" y="4634575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6" name="CustomShape 20"/>
          <p:cNvSpPr/>
          <p:nvPr/>
        </p:nvSpPr>
        <p:spPr>
          <a:xfrm>
            <a:off x="5800484" y="5191403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7" name="Line 21"/>
          <p:cNvSpPr/>
          <p:nvPr/>
        </p:nvSpPr>
        <p:spPr>
          <a:xfrm>
            <a:off x="4959853" y="4929482"/>
            <a:ext cx="809279" cy="34618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8" name="Line 22"/>
          <p:cNvSpPr/>
          <p:nvPr/>
        </p:nvSpPr>
        <p:spPr>
          <a:xfrm flipV="1">
            <a:off x="5974880" y="4441563"/>
            <a:ext cx="774008" cy="504248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9" name="Line 23"/>
          <p:cNvSpPr/>
          <p:nvPr/>
        </p:nvSpPr>
        <p:spPr>
          <a:xfrm flipV="1">
            <a:off x="5963123" y="4768148"/>
            <a:ext cx="785765" cy="783805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0" name="Line 24"/>
          <p:cNvSpPr/>
          <p:nvPr/>
        </p:nvSpPr>
        <p:spPr>
          <a:xfrm>
            <a:off x="4985326" y="5486636"/>
            <a:ext cx="839978" cy="65317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1" name="Line 25"/>
          <p:cNvSpPr/>
          <p:nvPr/>
        </p:nvSpPr>
        <p:spPr>
          <a:xfrm flipV="1">
            <a:off x="5930138" y="5094734"/>
            <a:ext cx="818750" cy="130634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2" name="CustomShape 26"/>
          <p:cNvSpPr/>
          <p:nvPr/>
        </p:nvSpPr>
        <p:spPr>
          <a:xfrm>
            <a:off x="5833469" y="5485656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3" name="CustomShape 27"/>
          <p:cNvSpPr/>
          <p:nvPr/>
        </p:nvSpPr>
        <p:spPr>
          <a:xfrm>
            <a:off x="8251181" y="1413136"/>
            <a:ext cx="326585" cy="350426"/>
          </a:xfrm>
          <a:prstGeom prst="ellipse">
            <a:avLst/>
          </a:prstGeom>
          <a:solidFill>
            <a:srgbClr val="E6E64C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0823" rIns="81646" bIns="40823" anchor="ctr"/>
          <a:lstStyle/>
          <a:p>
            <a:pPr algn="ctr"/>
            <a:r>
              <a:rPr lang="en-GB" sz="163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</a:p>
        </p:txBody>
      </p:sp>
      <p:sp>
        <p:nvSpPr>
          <p:cNvPr id="584" name="CustomShape 28"/>
          <p:cNvSpPr/>
          <p:nvPr/>
        </p:nvSpPr>
        <p:spPr>
          <a:xfrm>
            <a:off x="7173449" y="1665586"/>
            <a:ext cx="326585" cy="350426"/>
          </a:xfrm>
          <a:prstGeom prst="ellipse">
            <a:avLst/>
          </a:prstGeom>
          <a:solidFill>
            <a:srgbClr val="800000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0823" rIns="81646" bIns="40823" anchor="ctr"/>
          <a:lstStyle/>
          <a:p>
            <a:pPr algn="ctr"/>
            <a:r>
              <a:rPr lang="en-GB" sz="1633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5" name="CustomShape 29"/>
          <p:cNvSpPr/>
          <p:nvPr/>
        </p:nvSpPr>
        <p:spPr>
          <a:xfrm>
            <a:off x="9296255" y="1698245"/>
            <a:ext cx="326585" cy="350426"/>
          </a:xfrm>
          <a:prstGeom prst="ellipse">
            <a:avLst/>
          </a:prstGeom>
          <a:solidFill>
            <a:srgbClr val="800000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0823" rIns="81646" bIns="40823" anchor="ctr"/>
          <a:lstStyle/>
          <a:p>
            <a:pPr algn="ctr"/>
            <a:r>
              <a:rPr lang="en-GB" sz="1633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6" name="CustomShape 30"/>
          <p:cNvSpPr/>
          <p:nvPr/>
        </p:nvSpPr>
        <p:spPr>
          <a:xfrm>
            <a:off x="7761303" y="2283486"/>
            <a:ext cx="326585" cy="350426"/>
          </a:xfrm>
          <a:prstGeom prst="ellipse">
            <a:avLst/>
          </a:prstGeom>
          <a:solidFill>
            <a:srgbClr val="800000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0823" rIns="81646" bIns="40823" anchor="ctr"/>
          <a:lstStyle/>
          <a:p>
            <a:pPr algn="ctr"/>
            <a:r>
              <a:rPr lang="en-GB" sz="1633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7" name="CustomShape 31"/>
          <p:cNvSpPr/>
          <p:nvPr/>
        </p:nvSpPr>
        <p:spPr>
          <a:xfrm>
            <a:off x="8741059" y="2262258"/>
            <a:ext cx="326585" cy="350426"/>
          </a:xfrm>
          <a:prstGeom prst="ellipse">
            <a:avLst/>
          </a:prstGeom>
          <a:solidFill>
            <a:srgbClr val="800000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0823" rIns="81646" bIns="40823" anchor="ctr"/>
          <a:lstStyle/>
          <a:p>
            <a:pPr algn="ctr"/>
            <a:r>
              <a:rPr lang="en-GB" sz="1633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8" name="Line 32"/>
          <p:cNvSpPr/>
          <p:nvPr/>
        </p:nvSpPr>
        <p:spPr>
          <a:xfrm flipV="1">
            <a:off x="7500034" y="1534952"/>
            <a:ext cx="751147" cy="23742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Line 33"/>
          <p:cNvSpPr/>
          <p:nvPr/>
        </p:nvSpPr>
        <p:spPr>
          <a:xfrm>
            <a:off x="8577767" y="1572183"/>
            <a:ext cx="718488" cy="22403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Line 34"/>
          <p:cNvSpPr/>
          <p:nvPr/>
        </p:nvSpPr>
        <p:spPr>
          <a:xfrm>
            <a:off x="7434718" y="1968331"/>
            <a:ext cx="326585" cy="41574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Line 35"/>
          <p:cNvSpPr/>
          <p:nvPr/>
        </p:nvSpPr>
        <p:spPr>
          <a:xfrm>
            <a:off x="8087888" y="2449391"/>
            <a:ext cx="653171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2" name="Line 36"/>
          <p:cNvSpPr/>
          <p:nvPr/>
        </p:nvSpPr>
        <p:spPr>
          <a:xfrm flipV="1">
            <a:off x="9002327" y="2048671"/>
            <a:ext cx="391903" cy="33540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3" name="CustomShape 37"/>
          <p:cNvSpPr/>
          <p:nvPr/>
        </p:nvSpPr>
        <p:spPr>
          <a:xfrm>
            <a:off x="5800810" y="4897803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Line 38"/>
          <p:cNvSpPr/>
          <p:nvPr/>
        </p:nvSpPr>
        <p:spPr>
          <a:xfrm>
            <a:off x="4952668" y="4964426"/>
            <a:ext cx="847816" cy="260942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5" name="CustomShape 39"/>
          <p:cNvSpPr/>
          <p:nvPr/>
        </p:nvSpPr>
        <p:spPr>
          <a:xfrm>
            <a:off x="5834449" y="5813222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6" name="CustomShape 40"/>
          <p:cNvSpPr/>
          <p:nvPr/>
        </p:nvSpPr>
        <p:spPr>
          <a:xfrm>
            <a:off x="5833796" y="4342934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7" name="Line 41"/>
          <p:cNvSpPr/>
          <p:nvPr/>
        </p:nvSpPr>
        <p:spPr>
          <a:xfrm>
            <a:off x="4985653" y="4310929"/>
            <a:ext cx="814831" cy="65317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8" name="Line 42"/>
          <p:cNvSpPr/>
          <p:nvPr/>
        </p:nvSpPr>
        <p:spPr>
          <a:xfrm>
            <a:off x="5974880" y="4441563"/>
            <a:ext cx="774008" cy="261268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9" name="Line 43"/>
          <p:cNvSpPr/>
          <p:nvPr/>
        </p:nvSpPr>
        <p:spPr>
          <a:xfrm flipV="1">
            <a:off x="5964103" y="5486636"/>
            <a:ext cx="785111" cy="391903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0" name="Line 44"/>
          <p:cNvSpPr/>
          <p:nvPr/>
        </p:nvSpPr>
        <p:spPr>
          <a:xfrm>
            <a:off x="4985326" y="5486963"/>
            <a:ext cx="849122" cy="391576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1" name="CustomShape 45"/>
          <p:cNvSpPr/>
          <p:nvPr/>
        </p:nvSpPr>
        <p:spPr>
          <a:xfrm>
            <a:off x="8491548" y="3265529"/>
            <a:ext cx="1246577" cy="3340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2456" rIns="81646" bIns="42456"/>
          <a:lstStyle/>
          <a:p>
            <a:r>
              <a:rPr lang="en-GB" sz="1633" spc="-1">
                <a:solidFill>
                  <a:srgbClr val="DFDEF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 layer 3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2" name="CustomShape 46"/>
          <p:cNvSpPr/>
          <p:nvPr/>
        </p:nvSpPr>
        <p:spPr>
          <a:xfrm>
            <a:off x="7512118" y="3069577"/>
            <a:ext cx="1486944" cy="3340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2456" rIns="81646" bIns="42456"/>
          <a:lstStyle/>
          <a:p>
            <a:r>
              <a:rPr lang="en-GB" sz="1633" spc="-1">
                <a:solidFill>
                  <a:srgbClr val="DFDEF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 Layer 3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3" name="CustomShape 47"/>
          <p:cNvSpPr/>
          <p:nvPr/>
        </p:nvSpPr>
        <p:spPr>
          <a:xfrm>
            <a:off x="8391286" y="3659064"/>
            <a:ext cx="1306342" cy="2677348"/>
          </a:xfrm>
          <a:prstGeom prst="ellipse">
            <a:avLst/>
          </a:prstGeom>
          <a:solidFill>
            <a:srgbClr val="ECEBB3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4" name="CustomShape 48"/>
          <p:cNvSpPr/>
          <p:nvPr/>
        </p:nvSpPr>
        <p:spPr>
          <a:xfrm>
            <a:off x="8610425" y="3821051"/>
            <a:ext cx="914439" cy="649578"/>
          </a:xfrm>
          <a:custGeom>
            <a:avLst/>
            <a:gdLst/>
            <a:ahLst/>
            <a:cxnLst/>
            <a:rect l="l" t="t" r="r" b="b"/>
            <a:pathLst>
              <a:path w="21494" h="21494">
                <a:moveTo>
                  <a:pt x="10901" y="5905"/>
                </a:moveTo>
                <a:lnTo>
                  <a:pt x="8458" y="2399"/>
                </a:lnTo>
                <a:lnTo>
                  <a:pt x="7417" y="6425"/>
                </a:lnTo>
                <a:lnTo>
                  <a:pt x="476" y="2399"/>
                </a:lnTo>
                <a:lnTo>
                  <a:pt x="4732" y="7722"/>
                </a:lnTo>
                <a:lnTo>
                  <a:pt x="106" y="8718"/>
                </a:lnTo>
                <a:lnTo>
                  <a:pt x="3828" y="11880"/>
                </a:lnTo>
                <a:lnTo>
                  <a:pt x="243" y="14689"/>
                </a:lnTo>
                <a:lnTo>
                  <a:pt x="5772" y="14041"/>
                </a:lnTo>
                <a:lnTo>
                  <a:pt x="4868" y="17719"/>
                </a:lnTo>
                <a:lnTo>
                  <a:pt x="7819" y="15730"/>
                </a:lnTo>
                <a:lnTo>
                  <a:pt x="8590" y="21600"/>
                </a:lnTo>
                <a:lnTo>
                  <a:pt x="10637" y="15038"/>
                </a:lnTo>
                <a:lnTo>
                  <a:pt x="13349" y="19840"/>
                </a:lnTo>
                <a:lnTo>
                  <a:pt x="14125" y="14561"/>
                </a:lnTo>
                <a:lnTo>
                  <a:pt x="18248" y="18195"/>
                </a:lnTo>
                <a:lnTo>
                  <a:pt x="16938" y="13044"/>
                </a:lnTo>
                <a:lnTo>
                  <a:pt x="21600" y="13393"/>
                </a:lnTo>
                <a:lnTo>
                  <a:pt x="17710" y="10579"/>
                </a:lnTo>
                <a:lnTo>
                  <a:pt x="21198" y="8242"/>
                </a:lnTo>
                <a:lnTo>
                  <a:pt x="16806" y="7417"/>
                </a:lnTo>
                <a:lnTo>
                  <a:pt x="18482" y="4560"/>
                </a:lnTo>
                <a:lnTo>
                  <a:pt x="14257" y="5429"/>
                </a:lnTo>
                <a:lnTo>
                  <a:pt x="14623" y="106"/>
                </a:lnTo>
                <a:lnTo>
                  <a:pt x="10901" y="5905"/>
                </a:lnTo>
                <a:close/>
              </a:path>
            </a:pathLst>
          </a:custGeom>
          <a:solidFill>
            <a:srgbClr val="66FF33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5" name="CustomShape 49"/>
          <p:cNvSpPr/>
          <p:nvPr/>
        </p:nvSpPr>
        <p:spPr>
          <a:xfrm>
            <a:off x="8316498" y="3801129"/>
            <a:ext cx="1497721" cy="206108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2456" rIns="81646" bIns="42456"/>
          <a:lstStyle/>
          <a:p>
            <a:pPr algn="ctr"/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 dirty="0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E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 dirty="0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 dirty="0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B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 dirty="0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{P1}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 dirty="0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A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 dirty="0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 dirty="0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C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 dirty="0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 dirty="0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D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 dirty="0" smtClean="0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6" name="Line 50"/>
          <p:cNvSpPr/>
          <p:nvPr/>
        </p:nvSpPr>
        <p:spPr>
          <a:xfrm flipV="1">
            <a:off x="8098012" y="4180294"/>
            <a:ext cx="806340" cy="391903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7" name="CustomShape 51"/>
          <p:cNvSpPr/>
          <p:nvPr/>
        </p:nvSpPr>
        <p:spPr>
          <a:xfrm>
            <a:off x="7923616" y="4503941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8" name="CustomShape 52"/>
          <p:cNvSpPr/>
          <p:nvPr/>
        </p:nvSpPr>
        <p:spPr>
          <a:xfrm>
            <a:off x="7923616" y="5060769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9" name="Line 53"/>
          <p:cNvSpPr/>
          <p:nvPr/>
        </p:nvSpPr>
        <p:spPr>
          <a:xfrm>
            <a:off x="7075800" y="4405312"/>
            <a:ext cx="816464" cy="428154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0" name="Line 54"/>
          <p:cNvSpPr/>
          <p:nvPr/>
        </p:nvSpPr>
        <p:spPr>
          <a:xfrm>
            <a:off x="7075800" y="4405312"/>
            <a:ext cx="783479" cy="166885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1" name="Line 55"/>
          <p:cNvSpPr/>
          <p:nvPr/>
        </p:nvSpPr>
        <p:spPr>
          <a:xfrm>
            <a:off x="8065680" y="4847182"/>
            <a:ext cx="806340" cy="0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2" name="Line 56"/>
          <p:cNvSpPr/>
          <p:nvPr/>
        </p:nvSpPr>
        <p:spPr>
          <a:xfrm flipV="1">
            <a:off x="8086255" y="5225368"/>
            <a:ext cx="785765" cy="195951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3" name="Line 57"/>
          <p:cNvSpPr/>
          <p:nvPr/>
        </p:nvSpPr>
        <p:spPr>
          <a:xfrm>
            <a:off x="7075800" y="4768148"/>
            <a:ext cx="848796" cy="653171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4" name="Line 58"/>
          <p:cNvSpPr/>
          <p:nvPr/>
        </p:nvSpPr>
        <p:spPr>
          <a:xfrm flipV="1">
            <a:off x="8053270" y="4572197"/>
            <a:ext cx="851082" cy="587854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5" name="CustomShape 59"/>
          <p:cNvSpPr/>
          <p:nvPr/>
        </p:nvSpPr>
        <p:spPr>
          <a:xfrm>
            <a:off x="7956601" y="5355022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6" name="CustomShape 60"/>
          <p:cNvSpPr/>
          <p:nvPr/>
        </p:nvSpPr>
        <p:spPr>
          <a:xfrm>
            <a:off x="7923943" y="4767168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7" name="Line 61"/>
          <p:cNvSpPr/>
          <p:nvPr/>
        </p:nvSpPr>
        <p:spPr>
          <a:xfrm>
            <a:off x="7075800" y="4768149"/>
            <a:ext cx="847816" cy="326585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8" name="CustomShape 62"/>
          <p:cNvSpPr/>
          <p:nvPr/>
        </p:nvSpPr>
        <p:spPr>
          <a:xfrm>
            <a:off x="7957581" y="5682587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9" name="CustomShape 63"/>
          <p:cNvSpPr/>
          <p:nvPr/>
        </p:nvSpPr>
        <p:spPr>
          <a:xfrm>
            <a:off x="7956928" y="4212300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0" name="Line 64"/>
          <p:cNvSpPr/>
          <p:nvPr/>
        </p:nvSpPr>
        <p:spPr>
          <a:xfrm>
            <a:off x="7140791" y="4114977"/>
            <a:ext cx="783805" cy="130634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1" name="Line 65"/>
          <p:cNvSpPr/>
          <p:nvPr/>
        </p:nvSpPr>
        <p:spPr>
          <a:xfrm>
            <a:off x="8098012" y="4310929"/>
            <a:ext cx="774008" cy="159700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2" name="Line 66"/>
          <p:cNvSpPr/>
          <p:nvPr/>
        </p:nvSpPr>
        <p:spPr>
          <a:xfrm flipV="1">
            <a:off x="8087235" y="4898783"/>
            <a:ext cx="817117" cy="849122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3" name="Line 67"/>
          <p:cNvSpPr/>
          <p:nvPr/>
        </p:nvSpPr>
        <p:spPr>
          <a:xfrm>
            <a:off x="7075800" y="5094734"/>
            <a:ext cx="881781" cy="653171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4" name="Line 68"/>
          <p:cNvSpPr/>
          <p:nvPr/>
        </p:nvSpPr>
        <p:spPr>
          <a:xfrm flipV="1">
            <a:off x="7140464" y="3984342"/>
            <a:ext cx="784131" cy="1273683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5" name="CustomShape 69"/>
          <p:cNvSpPr/>
          <p:nvPr/>
        </p:nvSpPr>
        <p:spPr>
          <a:xfrm>
            <a:off x="7957254" y="3918699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6" name="Line 70"/>
          <p:cNvSpPr/>
          <p:nvPr/>
        </p:nvSpPr>
        <p:spPr>
          <a:xfrm>
            <a:off x="8120547" y="3984343"/>
            <a:ext cx="783805" cy="130634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7" name="CustomShape 71"/>
          <p:cNvSpPr/>
          <p:nvPr/>
        </p:nvSpPr>
        <p:spPr>
          <a:xfrm>
            <a:off x="7957908" y="6042158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8" name="CustomShape 72"/>
          <p:cNvSpPr/>
          <p:nvPr/>
        </p:nvSpPr>
        <p:spPr>
          <a:xfrm>
            <a:off x="7957908" y="6368744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9" name="Line 73"/>
          <p:cNvSpPr/>
          <p:nvPr/>
        </p:nvSpPr>
        <p:spPr>
          <a:xfrm>
            <a:off x="7075800" y="5094734"/>
            <a:ext cx="881781" cy="1012742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0" name="Line 74"/>
          <p:cNvSpPr/>
          <p:nvPr/>
        </p:nvSpPr>
        <p:spPr>
          <a:xfrm>
            <a:off x="7075800" y="5487290"/>
            <a:ext cx="881781" cy="946771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1" name="Line 75"/>
          <p:cNvSpPr/>
          <p:nvPr/>
        </p:nvSpPr>
        <p:spPr>
          <a:xfrm flipV="1">
            <a:off x="8118914" y="5617271"/>
            <a:ext cx="785438" cy="489878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2" name="Line 76"/>
          <p:cNvSpPr/>
          <p:nvPr/>
        </p:nvSpPr>
        <p:spPr>
          <a:xfrm flipV="1">
            <a:off x="8086255" y="5258026"/>
            <a:ext cx="785765" cy="1175708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3" name="Line 77"/>
          <p:cNvSpPr/>
          <p:nvPr/>
        </p:nvSpPr>
        <p:spPr>
          <a:xfrm flipV="1">
            <a:off x="3676372" y="4407598"/>
            <a:ext cx="847163" cy="229916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4" name="Line 78"/>
          <p:cNvSpPr/>
          <p:nvPr/>
        </p:nvSpPr>
        <p:spPr>
          <a:xfrm flipV="1">
            <a:off x="2993155" y="4637514"/>
            <a:ext cx="618879" cy="261268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5" name="Line 79"/>
          <p:cNvSpPr/>
          <p:nvPr/>
        </p:nvSpPr>
        <p:spPr>
          <a:xfrm flipV="1">
            <a:off x="5974880" y="4114977"/>
            <a:ext cx="774008" cy="587854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6" name="Line 80"/>
          <p:cNvSpPr/>
          <p:nvPr/>
        </p:nvSpPr>
        <p:spPr>
          <a:xfrm>
            <a:off x="4985327" y="4376246"/>
            <a:ext cx="815157" cy="326585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7" name="CustomShape 81"/>
          <p:cNvSpPr/>
          <p:nvPr/>
        </p:nvSpPr>
        <p:spPr>
          <a:xfrm>
            <a:off x="3612035" y="4568931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8" name="CustomShape 82"/>
          <p:cNvSpPr/>
          <p:nvPr/>
        </p:nvSpPr>
        <p:spPr>
          <a:xfrm>
            <a:off x="3302431" y="4343587"/>
            <a:ext cx="964407" cy="146604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2456" rIns="81646" bIns="42456"/>
          <a:lstStyle/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 AB {P1}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27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NavigateAC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9" name="CustomShape 83"/>
          <p:cNvSpPr/>
          <p:nvPr/>
        </p:nvSpPr>
        <p:spPr>
          <a:xfrm>
            <a:off x="5451691" y="4082319"/>
            <a:ext cx="914439" cy="19075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2456" rIns="81646" bIns="42456"/>
          <a:lstStyle/>
          <a:p>
            <a:r>
              <a:rPr lang="en-GB" sz="998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NavigateBA</a:t>
            </a:r>
            <a:r>
              <a:rPr lang="en-GB" sz="998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{P1}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NavigateBE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{P1}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NavigateAB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{P1}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NavigateAC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NavigateCA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NavigateCD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0" name="CustomShape 84"/>
          <p:cNvSpPr/>
          <p:nvPr/>
        </p:nvSpPr>
        <p:spPr>
          <a:xfrm>
            <a:off x="7574496" y="3690416"/>
            <a:ext cx="914439" cy="28187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2456" rIns="81646" bIns="42456"/>
          <a:lstStyle/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NavigateDE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 EB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{P1}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NavigateBE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{P1}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NavigateBA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{P1}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NavigateAB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{P1}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NavigateAC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NavigateCA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NavigateCD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NavigateDC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Freeform 81"/>
          <p:cNvSpPr/>
          <p:nvPr/>
        </p:nvSpPr>
        <p:spPr>
          <a:xfrm>
            <a:off x="2948739" y="4924595"/>
            <a:ext cx="510453" cy="246559"/>
          </a:xfrm>
          <a:custGeom>
            <a:avLst/>
            <a:gdLst/>
            <a:ahLst/>
            <a:cxnLst/>
            <a:rect l="0" t="0" r="r" b="b"/>
            <a:pathLst>
              <a:path w="1896" h="1001">
                <a:moveTo>
                  <a:pt x="0" y="0"/>
                </a:moveTo>
                <a:lnTo>
                  <a:pt x="1895" y="1000"/>
                </a:lnTo>
              </a:path>
            </a:pathLst>
          </a:custGeom>
          <a:noFill/>
          <a:ln w="118800">
            <a:solidFill>
              <a:srgbClr val="FF00FF"/>
            </a:solidFill>
            <a:miter/>
            <a:tailEnd type="triangle" w="med" len="med"/>
          </a:ln>
        </p:spPr>
      </p:sp>
      <p:sp>
        <p:nvSpPr>
          <p:cNvPr id="87" name="Freeform 82"/>
          <p:cNvSpPr/>
          <p:nvPr/>
        </p:nvSpPr>
        <p:spPr>
          <a:xfrm>
            <a:off x="3863505" y="5316811"/>
            <a:ext cx="751147" cy="195963"/>
          </a:xfrm>
          <a:custGeom>
            <a:avLst/>
            <a:gdLst/>
            <a:ahLst/>
            <a:cxnLst/>
            <a:rect l="0" t="0" r="r" b="b"/>
            <a:pathLst>
              <a:path w="2809" h="601">
                <a:moveTo>
                  <a:pt x="0" y="0"/>
                </a:moveTo>
                <a:lnTo>
                  <a:pt x="2808" y="600"/>
                </a:lnTo>
              </a:path>
            </a:pathLst>
          </a:custGeom>
          <a:noFill/>
          <a:ln w="118800">
            <a:solidFill>
              <a:srgbClr val="FF00FF"/>
            </a:solidFill>
            <a:miter/>
            <a:tailEnd type="triangle" w="med" len="med"/>
          </a:ln>
        </p:spPr>
      </p:sp>
      <p:sp>
        <p:nvSpPr>
          <p:cNvPr id="88" name="Freeform 83"/>
          <p:cNvSpPr/>
          <p:nvPr/>
        </p:nvSpPr>
        <p:spPr>
          <a:xfrm>
            <a:off x="4951688" y="5497237"/>
            <a:ext cx="864472" cy="366344"/>
          </a:xfrm>
          <a:custGeom>
            <a:avLst/>
            <a:gdLst/>
            <a:ahLst/>
            <a:cxnLst/>
            <a:rect l="0" t="0" r="r" b="b"/>
            <a:pathLst>
              <a:path w="2601" h="1001">
                <a:moveTo>
                  <a:pt x="0" y="0"/>
                </a:moveTo>
                <a:lnTo>
                  <a:pt x="2600" y="1000"/>
                </a:lnTo>
              </a:path>
            </a:pathLst>
          </a:custGeom>
          <a:noFill/>
          <a:ln w="118800">
            <a:solidFill>
              <a:srgbClr val="FF00FF"/>
            </a:solidFill>
            <a:miter/>
            <a:tailEnd type="triangle" w="med" len="med"/>
          </a:ln>
        </p:spPr>
      </p:sp>
      <p:sp>
        <p:nvSpPr>
          <p:cNvPr id="89" name="Freeform 84"/>
          <p:cNvSpPr/>
          <p:nvPr/>
        </p:nvSpPr>
        <p:spPr>
          <a:xfrm>
            <a:off x="6037910" y="5461078"/>
            <a:ext cx="759681" cy="372065"/>
          </a:xfrm>
          <a:custGeom>
            <a:avLst/>
            <a:gdLst/>
            <a:ahLst/>
            <a:cxnLst/>
            <a:rect l="0" t="0" r="r" b="b"/>
            <a:pathLst>
              <a:path w="2372" h="1201">
                <a:moveTo>
                  <a:pt x="0" y="1200"/>
                </a:moveTo>
                <a:lnTo>
                  <a:pt x="2371" y="0"/>
                </a:lnTo>
              </a:path>
            </a:pathLst>
          </a:custGeom>
          <a:noFill/>
          <a:ln w="118800">
            <a:solidFill>
              <a:srgbClr val="FF00FF"/>
            </a:solidFill>
            <a:miter/>
            <a:tailEnd type="triangle" w="med" len="med"/>
          </a:ln>
        </p:spPr>
      </p:sp>
      <p:sp>
        <p:nvSpPr>
          <p:cNvPr id="90" name="Freeform 88"/>
          <p:cNvSpPr/>
          <p:nvPr/>
        </p:nvSpPr>
        <p:spPr>
          <a:xfrm>
            <a:off x="8076131" y="4010155"/>
            <a:ext cx="784132" cy="130961"/>
          </a:xfrm>
          <a:custGeom>
            <a:avLst/>
            <a:gdLst/>
            <a:ahLst/>
            <a:cxnLst/>
            <a:rect l="0" t="0" r="r" b="b"/>
            <a:pathLst>
              <a:path w="2401" h="401">
                <a:moveTo>
                  <a:pt x="0" y="0"/>
                </a:moveTo>
                <a:lnTo>
                  <a:pt x="2400" y="400"/>
                </a:lnTo>
              </a:path>
            </a:pathLst>
          </a:custGeom>
          <a:noFill/>
          <a:ln w="118800">
            <a:solidFill>
              <a:srgbClr val="FF00FF"/>
            </a:solidFill>
            <a:miter/>
            <a:tailEnd type="triangle" w="med" len="med"/>
          </a:ln>
        </p:spPr>
      </p:sp>
      <p:sp>
        <p:nvSpPr>
          <p:cNvPr id="91" name="Freeform 89"/>
          <p:cNvSpPr/>
          <p:nvPr/>
        </p:nvSpPr>
        <p:spPr>
          <a:xfrm>
            <a:off x="7203168" y="4010155"/>
            <a:ext cx="677337" cy="1180921"/>
          </a:xfrm>
          <a:custGeom>
            <a:avLst/>
            <a:gdLst/>
            <a:ahLst/>
            <a:cxnLst/>
            <a:rect l="0" t="0" r="r" b="b"/>
            <a:pathLst>
              <a:path w="2599" h="4503">
                <a:moveTo>
                  <a:pt x="0" y="4502"/>
                </a:moveTo>
                <a:lnTo>
                  <a:pt x="2598" y="0"/>
                </a:lnTo>
              </a:path>
            </a:pathLst>
          </a:custGeom>
          <a:noFill/>
          <a:ln w="118800">
            <a:solidFill>
              <a:srgbClr val="FF00FF"/>
            </a:solidFill>
            <a:miter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336011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A0F76B-4E01-4216-8251-9A076DA6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LPRPG-P: </a:t>
            </a:r>
            <a:r>
              <a:rPr lang="en-GB" dirty="0" smtClean="0"/>
              <a:t>Comparison to Other Planners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DD93962-FF6B-41AA-A096-0FADC934FF8B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GB" dirty="0"/>
              <a:t>Yes!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6275678"/>
            <a:ext cx="1219200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4D5156"/>
                </a:solidFill>
                <a:effectLst/>
                <a:cs typeface="Arial" panose="020B0604020202020204" pitchFamily="34" charset="0"/>
              </a:rPr>
              <a:t>“LPRPG-P: Relaxed Plan Heuristics for Planning with Preferences."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D5156"/>
                </a:solidFill>
                <a:effectLst/>
                <a:cs typeface="Arial" panose="020B0604020202020204" pitchFamily="34" charset="0"/>
              </a:rPr>
              <a:t>A. J.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5F6368"/>
                </a:solidFill>
                <a:effectLst/>
                <a:cs typeface="Arial" panose="020B0604020202020204" pitchFamily="34" charset="0"/>
              </a:rPr>
              <a:t>Coles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D5156"/>
                </a:solidFill>
                <a:effectLst/>
                <a:cs typeface="Arial" panose="020B0604020202020204" pitchFamily="34" charset="0"/>
              </a:rPr>
              <a:t>and A. I.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5F6368"/>
                </a:solidFill>
                <a:effectLst/>
                <a:cs typeface="Arial" panose="020B0604020202020204" pitchFamily="34" charset="0"/>
              </a:rPr>
              <a:t>Coles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D5156"/>
                </a:solidFill>
                <a:effectLst/>
                <a:cs typeface="Arial" panose="020B0604020202020204" pitchFamily="34" charset="0"/>
              </a:rPr>
              <a:t>.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4D5156"/>
                </a:solidFill>
                <a:effectLst/>
                <a:cs typeface="Arial" panose="020B0604020202020204" pitchFamily="34" charset="0"/>
              </a:rPr>
              <a:t>ICAPS 2011.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193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3992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</a:t>
            </a:r>
          </a:p>
        </p:txBody>
      </p:sp>
      <p:sp>
        <p:nvSpPr>
          <p:cNvPr id="642" name="TextShape 2"/>
          <p:cNvSpPr txBox="1"/>
          <p:nvPr/>
        </p:nvSpPr>
        <p:spPr>
          <a:xfrm>
            <a:off x="388246" y="1275520"/>
            <a:ext cx="8229627" cy="45261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177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 of the art:</a:t>
            </a:r>
            <a:endParaRPr lang="en-GB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996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HPlanP</a:t>
            </a:r>
            <a:r>
              <a:rPr lang="en-GB" sz="199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(propositional only);</a:t>
            </a: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996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MIPS-XXL</a:t>
            </a:r>
            <a:r>
              <a:rPr lang="en-GB" sz="199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(everything);</a:t>
            </a: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996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SGPlan</a:t>
            </a:r>
            <a:r>
              <a:rPr lang="en-GB" sz="1996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5.1</a:t>
            </a:r>
            <a:r>
              <a:rPr lang="en-GB" sz="199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(competition, generic)</a:t>
            </a:r>
            <a:r>
              <a:rPr lang="en-GB" sz="172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996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</a:t>
            </a:r>
            <a:r>
              <a:rPr lang="en-GB" sz="199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FF solving hard goals; or empty plan if no hard goals.</a:t>
            </a: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177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Domains (IPC 2006):</a:t>
            </a:r>
            <a:endParaRPr lang="en-GB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72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Pathways (Chemical Reaction Synthesis); </a:t>
            </a: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72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Trucks (Logistics); </a:t>
            </a: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72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Storage (Warehouse Organisation); </a:t>
            </a: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72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Travelling Purchaser Problem (similar to Travelling Salesman); </a:t>
            </a: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72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Martian Rover Operations. </a:t>
            </a: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237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Picture 642"/>
          <p:cNvPicPr/>
          <p:nvPr/>
        </p:nvPicPr>
        <p:blipFill>
          <a:blip r:embed="rId2"/>
          <a:stretch/>
        </p:blipFill>
        <p:spPr>
          <a:xfrm>
            <a:off x="2072511" y="794583"/>
            <a:ext cx="8491222" cy="5434382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78094" y="6416750"/>
            <a:ext cx="5126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IPC Score: C*/C: C = C* implies 1, C &gt; C* implies &lt; 1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812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389684" y="273352"/>
            <a:ext cx="11710876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3992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Tracking Preference </a:t>
            </a:r>
            <a:r>
              <a:rPr lang="en-GB" sz="3992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Satisfaction in </a:t>
            </a:r>
            <a:r>
              <a:rPr lang="en-GB" sz="3992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Search</a:t>
            </a:r>
          </a:p>
        </p:txBody>
      </p:sp>
      <p:sp>
        <p:nvSpPr>
          <p:cNvPr id="55" name="TextShape 2"/>
          <p:cNvSpPr txBox="1"/>
          <p:nvPr/>
        </p:nvSpPr>
        <p:spPr>
          <a:xfrm>
            <a:off x="389684" y="1566934"/>
            <a:ext cx="10775140" cy="3444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177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Preferences have corresponding automata:</a:t>
            </a: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99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Automated translation from LTL into automata.</a:t>
            </a:r>
          </a:p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177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each state maintain an automaton corresponding to each preference.</a:t>
            </a: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99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starts in initial position, update according to initial state.</a:t>
            </a:r>
          </a:p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177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time an action is applied (state expanded):</a:t>
            </a: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99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Update the automaton if condition from current position fires.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556953" y="4731028"/>
            <a:ext cx="11077200" cy="20308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64020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4" name="Picture 643"/>
          <p:cNvPicPr/>
          <p:nvPr/>
        </p:nvPicPr>
        <p:blipFill>
          <a:blip r:embed="rId2"/>
          <a:stretch/>
        </p:blipFill>
        <p:spPr>
          <a:xfrm>
            <a:off x="2111374" y="581323"/>
            <a:ext cx="8491222" cy="546050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095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389684" y="273352"/>
            <a:ext cx="11710876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3992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Search in LPRPG-P</a:t>
            </a:r>
            <a:endParaRPr lang="en-GB" sz="3992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389684" y="1566934"/>
            <a:ext cx="10775140" cy="3444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177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Preference violation cost of a state PVC(S):</a:t>
            </a:r>
            <a:endParaRPr lang="en-GB" sz="2177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996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 of violation costs of all automata that are in E-</a:t>
            </a:r>
            <a:r>
              <a:rPr lang="en-GB" sz="1996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Vio</a:t>
            </a:r>
            <a:r>
              <a:rPr lang="en-GB" sz="1996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lang="en-GB" sz="1996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177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Search until a solution is found:</a:t>
            </a:r>
            <a:endParaRPr lang="en-GB" sz="2177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996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i.e. a plan that satisfies all the hard goals.</a:t>
            </a:r>
            <a:endParaRPr lang="en-GB" sz="1996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177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Continue searching once a goal is found:</a:t>
            </a:r>
            <a:endParaRPr lang="en-GB" sz="2177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996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prune all states where PVC(S) &gt; cost of best solution found so far.</a:t>
            </a:r>
            <a:endParaRPr lang="en-GB" sz="1996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556953" y="4731028"/>
            <a:ext cx="11077200" cy="20308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64755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3992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Challenge: Heuristic Guidance</a:t>
            </a:r>
          </a:p>
        </p:txBody>
      </p:sp>
      <p:sp>
        <p:nvSpPr>
          <p:cNvPr id="58" name="TextShape 2"/>
          <p:cNvSpPr txBox="1"/>
          <p:nvPr/>
        </p:nvSpPr>
        <p:spPr>
          <a:xfrm>
            <a:off x="385620" y="1706441"/>
            <a:ext cx="11115500" cy="45261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90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Planning heuristics generally focus on finding a path to the goal in a </a:t>
            </a:r>
            <a:r>
              <a:rPr lang="en-GB" sz="2903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relaxed </a:t>
            </a:r>
            <a:r>
              <a:rPr lang="en-GB" sz="290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problem.</a:t>
            </a: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Relaxed problem ignores delete (negative) effects of actions.</a:t>
            </a:r>
          </a:p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90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Typically these heuristics look for a short path to the goal</a:t>
            </a:r>
            <a:r>
              <a:rPr lang="en-GB" sz="2903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90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we have a problem with no hard goals and only preferences/soft goals the RPG heuristic value is zero for every state</a:t>
            </a:r>
            <a:r>
              <a:rPr lang="en-GB" sz="2903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!</a:t>
            </a:r>
            <a:endParaRPr lang="en-GB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90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need guidance about how to satisfy preferences and how difficult it will be to do so</a:t>
            </a:r>
            <a:r>
              <a:rPr lang="en-GB" sz="2903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87709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2053306" y="2325312"/>
            <a:ext cx="8425905" cy="4390447"/>
          </a:xfrm>
          <a:prstGeom prst="rect">
            <a:avLst/>
          </a:prstGeom>
          <a:solidFill>
            <a:srgbClr val="000000"/>
          </a:solidFill>
          <a:ln>
            <a:solidFill>
              <a:srgbClr val="808080"/>
            </a:solidFill>
          </a:ln>
          <a:effectLst>
            <a:outerShdw dist="101823" dir="2700000">
              <a:srgbClr val="999999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TextShape 2"/>
          <p:cNvSpPr txBox="1"/>
          <p:nvPr/>
        </p:nvSpPr>
        <p:spPr>
          <a:xfrm>
            <a:off x="1981067" y="-41424"/>
            <a:ext cx="8229627" cy="10633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3538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Relaxed Planning Graph (RPG) Example</a:t>
            </a:r>
            <a:endParaRPr lang="en-GB" sz="3992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TextShape 3"/>
          <p:cNvSpPr txBox="1"/>
          <p:nvPr/>
        </p:nvSpPr>
        <p:spPr>
          <a:xfrm>
            <a:off x="521458" y="1126525"/>
            <a:ext cx="8229627" cy="9964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 state: at A.</a:t>
            </a:r>
          </a:p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 state: at E.</a:t>
            </a:r>
            <a:endParaRPr lang="en-GB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4"/>
          <p:cNvSpPr/>
          <p:nvPr/>
        </p:nvSpPr>
        <p:spPr>
          <a:xfrm>
            <a:off x="4381207" y="3110097"/>
            <a:ext cx="1306342" cy="2677348"/>
          </a:xfrm>
          <a:prstGeom prst="ellipse">
            <a:avLst/>
          </a:prstGeom>
          <a:solidFill>
            <a:srgbClr val="ECEBB3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2306736" y="3174761"/>
            <a:ext cx="1241678" cy="2678654"/>
          </a:xfrm>
          <a:prstGeom prst="ellipse">
            <a:avLst/>
          </a:prstGeom>
          <a:solidFill>
            <a:srgbClr val="ECEBB3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6"/>
          <p:cNvSpPr/>
          <p:nvPr/>
        </p:nvSpPr>
        <p:spPr>
          <a:xfrm>
            <a:off x="2235867" y="4253473"/>
            <a:ext cx="1451672" cy="134259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2456" rIns="81646" bIns="42456"/>
          <a:lstStyle/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 A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7"/>
          <p:cNvSpPr/>
          <p:nvPr/>
        </p:nvSpPr>
        <p:spPr>
          <a:xfrm>
            <a:off x="4258738" y="3343279"/>
            <a:ext cx="1497721" cy="18814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2456" rIns="81646" bIns="42456"/>
          <a:lstStyle/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B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A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C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Line 8"/>
          <p:cNvSpPr/>
          <p:nvPr/>
        </p:nvSpPr>
        <p:spPr>
          <a:xfrm flipV="1">
            <a:off x="3879572" y="3858958"/>
            <a:ext cx="847163" cy="229916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Line 9"/>
          <p:cNvSpPr/>
          <p:nvPr/>
        </p:nvSpPr>
        <p:spPr>
          <a:xfrm>
            <a:off x="3944889" y="4773397"/>
            <a:ext cx="851735" cy="164599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10"/>
          <p:cNvSpPr/>
          <p:nvPr/>
        </p:nvSpPr>
        <p:spPr>
          <a:xfrm>
            <a:off x="3505631" y="3794947"/>
            <a:ext cx="964407" cy="116231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2456" rIns="81646" bIns="42456"/>
          <a:lstStyle/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 AB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27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NavigateAC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11"/>
          <p:cNvSpPr/>
          <p:nvPr/>
        </p:nvSpPr>
        <p:spPr>
          <a:xfrm>
            <a:off x="3815235" y="4020291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12"/>
          <p:cNvSpPr/>
          <p:nvPr/>
        </p:nvSpPr>
        <p:spPr>
          <a:xfrm>
            <a:off x="3815235" y="4642436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Line 13"/>
          <p:cNvSpPr/>
          <p:nvPr/>
        </p:nvSpPr>
        <p:spPr>
          <a:xfrm>
            <a:off x="3196355" y="4415460"/>
            <a:ext cx="618879" cy="261268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14"/>
          <p:cNvSpPr/>
          <p:nvPr/>
        </p:nvSpPr>
        <p:spPr>
          <a:xfrm>
            <a:off x="2390669" y="2781552"/>
            <a:ext cx="1246577" cy="3340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2456" rIns="81646" bIns="42456"/>
          <a:lstStyle/>
          <a:p>
            <a:r>
              <a:rPr lang="en-GB" sz="1633" spc="-1">
                <a:solidFill>
                  <a:srgbClr val="DFDEF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 layer 0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15"/>
          <p:cNvSpPr/>
          <p:nvPr/>
        </p:nvSpPr>
        <p:spPr>
          <a:xfrm>
            <a:off x="4449463" y="2781552"/>
            <a:ext cx="1246577" cy="3340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2456" rIns="81646" bIns="42456"/>
          <a:lstStyle/>
          <a:p>
            <a:r>
              <a:rPr lang="en-GB" sz="1633" spc="-1">
                <a:solidFill>
                  <a:srgbClr val="DFDEF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 layer 1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16"/>
          <p:cNvSpPr/>
          <p:nvPr/>
        </p:nvSpPr>
        <p:spPr>
          <a:xfrm>
            <a:off x="6604601" y="2716889"/>
            <a:ext cx="1246577" cy="3340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2456" rIns="81646" bIns="42456"/>
          <a:lstStyle/>
          <a:p>
            <a:r>
              <a:rPr lang="en-GB" sz="1633" spc="-1">
                <a:solidFill>
                  <a:srgbClr val="DFDEF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 layer 2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17"/>
          <p:cNvSpPr/>
          <p:nvPr/>
        </p:nvSpPr>
        <p:spPr>
          <a:xfrm>
            <a:off x="3272776" y="2520937"/>
            <a:ext cx="1486944" cy="3340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2456" rIns="81646" bIns="42456"/>
          <a:lstStyle/>
          <a:p>
            <a:r>
              <a:rPr lang="en-GB" sz="1633" spc="-1">
                <a:solidFill>
                  <a:srgbClr val="DFDEF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 Layer 1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18"/>
          <p:cNvSpPr/>
          <p:nvPr/>
        </p:nvSpPr>
        <p:spPr>
          <a:xfrm>
            <a:off x="5461878" y="2520937"/>
            <a:ext cx="1486944" cy="3340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2456" rIns="81646" bIns="42456"/>
          <a:lstStyle/>
          <a:p>
            <a:r>
              <a:rPr lang="en-GB" sz="1633" spc="-1">
                <a:solidFill>
                  <a:srgbClr val="DFDEF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 Layer 2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Line 19"/>
          <p:cNvSpPr/>
          <p:nvPr/>
        </p:nvSpPr>
        <p:spPr>
          <a:xfrm flipV="1">
            <a:off x="3196355" y="4088874"/>
            <a:ext cx="618879" cy="261268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20"/>
          <p:cNvSpPr/>
          <p:nvPr/>
        </p:nvSpPr>
        <p:spPr>
          <a:xfrm>
            <a:off x="6504339" y="3110424"/>
            <a:ext cx="1306342" cy="2677348"/>
          </a:xfrm>
          <a:prstGeom prst="ellipse">
            <a:avLst/>
          </a:prstGeom>
          <a:solidFill>
            <a:srgbClr val="ECEBB3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1"/>
          <p:cNvSpPr/>
          <p:nvPr/>
        </p:nvSpPr>
        <p:spPr>
          <a:xfrm>
            <a:off x="6723478" y="3207094"/>
            <a:ext cx="914439" cy="649578"/>
          </a:xfrm>
          <a:custGeom>
            <a:avLst/>
            <a:gdLst/>
            <a:ahLst/>
            <a:cxnLst/>
            <a:rect l="l" t="t" r="r" b="b"/>
            <a:pathLst>
              <a:path w="21494" h="21494">
                <a:moveTo>
                  <a:pt x="10901" y="5905"/>
                </a:moveTo>
                <a:lnTo>
                  <a:pt x="8458" y="2399"/>
                </a:lnTo>
                <a:lnTo>
                  <a:pt x="7417" y="6425"/>
                </a:lnTo>
                <a:lnTo>
                  <a:pt x="476" y="2399"/>
                </a:lnTo>
                <a:lnTo>
                  <a:pt x="4732" y="7722"/>
                </a:lnTo>
                <a:lnTo>
                  <a:pt x="106" y="8718"/>
                </a:lnTo>
                <a:lnTo>
                  <a:pt x="3828" y="11880"/>
                </a:lnTo>
                <a:lnTo>
                  <a:pt x="243" y="14689"/>
                </a:lnTo>
                <a:lnTo>
                  <a:pt x="5772" y="14041"/>
                </a:lnTo>
                <a:lnTo>
                  <a:pt x="4868" y="17719"/>
                </a:lnTo>
                <a:lnTo>
                  <a:pt x="7819" y="15730"/>
                </a:lnTo>
                <a:lnTo>
                  <a:pt x="8590" y="21600"/>
                </a:lnTo>
                <a:lnTo>
                  <a:pt x="10637" y="15038"/>
                </a:lnTo>
                <a:lnTo>
                  <a:pt x="13349" y="19840"/>
                </a:lnTo>
                <a:lnTo>
                  <a:pt x="14125" y="14561"/>
                </a:lnTo>
                <a:lnTo>
                  <a:pt x="18248" y="18195"/>
                </a:lnTo>
                <a:lnTo>
                  <a:pt x="16938" y="13044"/>
                </a:lnTo>
                <a:lnTo>
                  <a:pt x="21600" y="13393"/>
                </a:lnTo>
                <a:lnTo>
                  <a:pt x="17710" y="10579"/>
                </a:lnTo>
                <a:lnTo>
                  <a:pt x="21198" y="8242"/>
                </a:lnTo>
                <a:lnTo>
                  <a:pt x="16806" y="7417"/>
                </a:lnTo>
                <a:lnTo>
                  <a:pt x="18482" y="4560"/>
                </a:lnTo>
                <a:lnTo>
                  <a:pt x="14257" y="5429"/>
                </a:lnTo>
                <a:lnTo>
                  <a:pt x="14623" y="106"/>
                </a:lnTo>
                <a:lnTo>
                  <a:pt x="10901" y="5905"/>
                </a:lnTo>
                <a:close/>
              </a:path>
            </a:pathLst>
          </a:custGeom>
          <a:solidFill>
            <a:srgbClr val="66FF33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22"/>
          <p:cNvSpPr/>
          <p:nvPr/>
        </p:nvSpPr>
        <p:spPr>
          <a:xfrm>
            <a:off x="6381870" y="3343606"/>
            <a:ext cx="1497721" cy="18814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2456" rIns="81646" bIns="42456"/>
          <a:lstStyle/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E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B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A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C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D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Line 23"/>
          <p:cNvSpPr/>
          <p:nvPr/>
        </p:nvSpPr>
        <p:spPr>
          <a:xfrm flipV="1">
            <a:off x="6178080" y="3566337"/>
            <a:ext cx="774008" cy="587854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4"/>
          <p:cNvSpPr/>
          <p:nvPr/>
        </p:nvSpPr>
        <p:spPr>
          <a:xfrm>
            <a:off x="6003684" y="4085935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5"/>
          <p:cNvSpPr/>
          <p:nvPr/>
        </p:nvSpPr>
        <p:spPr>
          <a:xfrm>
            <a:off x="6003684" y="4642763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Line 26"/>
          <p:cNvSpPr/>
          <p:nvPr/>
        </p:nvSpPr>
        <p:spPr>
          <a:xfrm>
            <a:off x="5163053" y="4380842"/>
            <a:ext cx="809279" cy="34618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Line 27"/>
          <p:cNvSpPr/>
          <p:nvPr/>
        </p:nvSpPr>
        <p:spPr>
          <a:xfrm>
            <a:off x="5188527" y="3827606"/>
            <a:ext cx="815157" cy="326585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Line 28"/>
          <p:cNvSpPr/>
          <p:nvPr/>
        </p:nvSpPr>
        <p:spPr>
          <a:xfrm flipV="1">
            <a:off x="6178080" y="3892923"/>
            <a:ext cx="774008" cy="504248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Line 29"/>
          <p:cNvSpPr/>
          <p:nvPr/>
        </p:nvSpPr>
        <p:spPr>
          <a:xfrm flipV="1">
            <a:off x="6166323" y="4219508"/>
            <a:ext cx="785765" cy="783805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Line 30"/>
          <p:cNvSpPr/>
          <p:nvPr/>
        </p:nvSpPr>
        <p:spPr>
          <a:xfrm>
            <a:off x="5188526" y="4937996"/>
            <a:ext cx="839978" cy="65317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Line 31"/>
          <p:cNvSpPr/>
          <p:nvPr/>
        </p:nvSpPr>
        <p:spPr>
          <a:xfrm flipV="1">
            <a:off x="6133338" y="4546094"/>
            <a:ext cx="818750" cy="130634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32"/>
          <p:cNvSpPr/>
          <p:nvPr/>
        </p:nvSpPr>
        <p:spPr>
          <a:xfrm>
            <a:off x="6036669" y="4937016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33"/>
          <p:cNvSpPr/>
          <p:nvPr/>
        </p:nvSpPr>
        <p:spPr>
          <a:xfrm>
            <a:off x="6004010" y="4349163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Line 34"/>
          <p:cNvSpPr/>
          <p:nvPr/>
        </p:nvSpPr>
        <p:spPr>
          <a:xfrm>
            <a:off x="5155868" y="4415786"/>
            <a:ext cx="847816" cy="260942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35"/>
          <p:cNvSpPr/>
          <p:nvPr/>
        </p:nvSpPr>
        <p:spPr>
          <a:xfrm>
            <a:off x="6037649" y="5264582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36"/>
          <p:cNvSpPr/>
          <p:nvPr/>
        </p:nvSpPr>
        <p:spPr>
          <a:xfrm>
            <a:off x="6036996" y="3794294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Line 37"/>
          <p:cNvSpPr/>
          <p:nvPr/>
        </p:nvSpPr>
        <p:spPr>
          <a:xfrm>
            <a:off x="5188853" y="3762289"/>
            <a:ext cx="814831" cy="65317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Line 38"/>
          <p:cNvSpPr/>
          <p:nvPr/>
        </p:nvSpPr>
        <p:spPr>
          <a:xfrm>
            <a:off x="6178080" y="3892923"/>
            <a:ext cx="774008" cy="261268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39"/>
          <p:cNvSpPr/>
          <p:nvPr/>
        </p:nvSpPr>
        <p:spPr>
          <a:xfrm flipV="1">
            <a:off x="6167303" y="4937996"/>
            <a:ext cx="785111" cy="391903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Line 40"/>
          <p:cNvSpPr/>
          <p:nvPr/>
        </p:nvSpPr>
        <p:spPr>
          <a:xfrm>
            <a:off x="5188526" y="4938323"/>
            <a:ext cx="849122" cy="391576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1"/>
          <p:cNvSpPr/>
          <p:nvPr/>
        </p:nvSpPr>
        <p:spPr>
          <a:xfrm>
            <a:off x="8694748" y="2716889"/>
            <a:ext cx="1246577" cy="3340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2456" rIns="81646" bIns="42456"/>
          <a:lstStyle/>
          <a:p>
            <a:r>
              <a:rPr lang="en-GB" sz="1633" spc="-1">
                <a:solidFill>
                  <a:srgbClr val="DFDEF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 layer 3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42"/>
          <p:cNvSpPr/>
          <p:nvPr/>
        </p:nvSpPr>
        <p:spPr>
          <a:xfrm>
            <a:off x="7715318" y="2520937"/>
            <a:ext cx="1486944" cy="3340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2456" rIns="81646" bIns="42456"/>
          <a:lstStyle/>
          <a:p>
            <a:r>
              <a:rPr lang="en-GB" sz="1633" spc="-1">
                <a:solidFill>
                  <a:srgbClr val="DFDEF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 Layer 3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43"/>
          <p:cNvSpPr/>
          <p:nvPr/>
        </p:nvSpPr>
        <p:spPr>
          <a:xfrm>
            <a:off x="8594486" y="3110424"/>
            <a:ext cx="1306342" cy="2677348"/>
          </a:xfrm>
          <a:prstGeom prst="ellipse">
            <a:avLst/>
          </a:prstGeom>
          <a:solidFill>
            <a:srgbClr val="ECEBB3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44"/>
          <p:cNvSpPr/>
          <p:nvPr/>
        </p:nvSpPr>
        <p:spPr>
          <a:xfrm>
            <a:off x="8813625" y="3272411"/>
            <a:ext cx="914439" cy="649578"/>
          </a:xfrm>
          <a:custGeom>
            <a:avLst/>
            <a:gdLst/>
            <a:ahLst/>
            <a:cxnLst/>
            <a:rect l="l" t="t" r="r" b="b"/>
            <a:pathLst>
              <a:path w="21494" h="21494">
                <a:moveTo>
                  <a:pt x="10901" y="5905"/>
                </a:moveTo>
                <a:lnTo>
                  <a:pt x="8458" y="2399"/>
                </a:lnTo>
                <a:lnTo>
                  <a:pt x="7417" y="6425"/>
                </a:lnTo>
                <a:lnTo>
                  <a:pt x="476" y="2399"/>
                </a:lnTo>
                <a:lnTo>
                  <a:pt x="4732" y="7722"/>
                </a:lnTo>
                <a:lnTo>
                  <a:pt x="106" y="8718"/>
                </a:lnTo>
                <a:lnTo>
                  <a:pt x="3828" y="11880"/>
                </a:lnTo>
                <a:lnTo>
                  <a:pt x="243" y="14689"/>
                </a:lnTo>
                <a:lnTo>
                  <a:pt x="5772" y="14041"/>
                </a:lnTo>
                <a:lnTo>
                  <a:pt x="4868" y="17719"/>
                </a:lnTo>
                <a:lnTo>
                  <a:pt x="7819" y="15730"/>
                </a:lnTo>
                <a:lnTo>
                  <a:pt x="8590" y="21600"/>
                </a:lnTo>
                <a:lnTo>
                  <a:pt x="10637" y="15038"/>
                </a:lnTo>
                <a:lnTo>
                  <a:pt x="13349" y="19840"/>
                </a:lnTo>
                <a:lnTo>
                  <a:pt x="14125" y="14561"/>
                </a:lnTo>
                <a:lnTo>
                  <a:pt x="18248" y="18195"/>
                </a:lnTo>
                <a:lnTo>
                  <a:pt x="16938" y="13044"/>
                </a:lnTo>
                <a:lnTo>
                  <a:pt x="21600" y="13393"/>
                </a:lnTo>
                <a:lnTo>
                  <a:pt x="17710" y="10579"/>
                </a:lnTo>
                <a:lnTo>
                  <a:pt x="21198" y="8242"/>
                </a:lnTo>
                <a:lnTo>
                  <a:pt x="16806" y="7417"/>
                </a:lnTo>
                <a:lnTo>
                  <a:pt x="18482" y="4560"/>
                </a:lnTo>
                <a:lnTo>
                  <a:pt x="14257" y="5429"/>
                </a:lnTo>
                <a:lnTo>
                  <a:pt x="14623" y="106"/>
                </a:lnTo>
                <a:lnTo>
                  <a:pt x="10901" y="5905"/>
                </a:lnTo>
                <a:close/>
              </a:path>
            </a:pathLst>
          </a:custGeom>
          <a:solidFill>
            <a:srgbClr val="66FF33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45"/>
          <p:cNvSpPr/>
          <p:nvPr/>
        </p:nvSpPr>
        <p:spPr>
          <a:xfrm>
            <a:off x="8519698" y="3252489"/>
            <a:ext cx="1497721" cy="206108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2456" rIns="81646" bIns="42456"/>
          <a:lstStyle/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E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B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A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C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D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46"/>
          <p:cNvSpPr/>
          <p:nvPr/>
        </p:nvSpPr>
        <p:spPr>
          <a:xfrm>
            <a:off x="5654891" y="3533679"/>
            <a:ext cx="914439" cy="175572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2456" rIns="81646" bIns="42456"/>
          <a:lstStyle/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NavigateBA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NavigateBE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NavigateAB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NavigateAC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NavigateCA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NavigateCD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Line 47"/>
          <p:cNvSpPr/>
          <p:nvPr/>
        </p:nvSpPr>
        <p:spPr>
          <a:xfrm flipV="1">
            <a:off x="8301212" y="3631654"/>
            <a:ext cx="806340" cy="391903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48"/>
          <p:cNvSpPr/>
          <p:nvPr/>
        </p:nvSpPr>
        <p:spPr>
          <a:xfrm>
            <a:off x="8126816" y="3955301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49"/>
          <p:cNvSpPr/>
          <p:nvPr/>
        </p:nvSpPr>
        <p:spPr>
          <a:xfrm>
            <a:off x="8126816" y="4512129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Line 50"/>
          <p:cNvSpPr/>
          <p:nvPr/>
        </p:nvSpPr>
        <p:spPr>
          <a:xfrm>
            <a:off x="7279000" y="3856672"/>
            <a:ext cx="816464" cy="428154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Line 51"/>
          <p:cNvSpPr/>
          <p:nvPr/>
        </p:nvSpPr>
        <p:spPr>
          <a:xfrm>
            <a:off x="7279000" y="3856672"/>
            <a:ext cx="783479" cy="166885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Line 52"/>
          <p:cNvSpPr/>
          <p:nvPr/>
        </p:nvSpPr>
        <p:spPr>
          <a:xfrm>
            <a:off x="8268880" y="4298542"/>
            <a:ext cx="806340" cy="0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Line 53"/>
          <p:cNvSpPr/>
          <p:nvPr/>
        </p:nvSpPr>
        <p:spPr>
          <a:xfrm flipV="1">
            <a:off x="8289455" y="4676728"/>
            <a:ext cx="785765" cy="195951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Line 54"/>
          <p:cNvSpPr/>
          <p:nvPr/>
        </p:nvSpPr>
        <p:spPr>
          <a:xfrm>
            <a:off x="7279000" y="4219508"/>
            <a:ext cx="848796" cy="653171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Line 55"/>
          <p:cNvSpPr/>
          <p:nvPr/>
        </p:nvSpPr>
        <p:spPr>
          <a:xfrm flipV="1">
            <a:off x="8256470" y="4023557"/>
            <a:ext cx="851082" cy="587854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56"/>
          <p:cNvSpPr/>
          <p:nvPr/>
        </p:nvSpPr>
        <p:spPr>
          <a:xfrm>
            <a:off x="8159801" y="4806382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57"/>
          <p:cNvSpPr/>
          <p:nvPr/>
        </p:nvSpPr>
        <p:spPr>
          <a:xfrm>
            <a:off x="8127143" y="4218528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Line 58"/>
          <p:cNvSpPr/>
          <p:nvPr/>
        </p:nvSpPr>
        <p:spPr>
          <a:xfrm>
            <a:off x="7279000" y="4219509"/>
            <a:ext cx="847816" cy="326585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59"/>
          <p:cNvSpPr/>
          <p:nvPr/>
        </p:nvSpPr>
        <p:spPr>
          <a:xfrm>
            <a:off x="8160781" y="5133947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60"/>
          <p:cNvSpPr/>
          <p:nvPr/>
        </p:nvSpPr>
        <p:spPr>
          <a:xfrm>
            <a:off x="8160128" y="3663660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Line 61"/>
          <p:cNvSpPr/>
          <p:nvPr/>
        </p:nvSpPr>
        <p:spPr>
          <a:xfrm>
            <a:off x="7343991" y="3566337"/>
            <a:ext cx="783805" cy="130634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Line 62"/>
          <p:cNvSpPr/>
          <p:nvPr/>
        </p:nvSpPr>
        <p:spPr>
          <a:xfrm>
            <a:off x="8301212" y="3762289"/>
            <a:ext cx="774008" cy="159700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Line 63"/>
          <p:cNvSpPr/>
          <p:nvPr/>
        </p:nvSpPr>
        <p:spPr>
          <a:xfrm flipV="1">
            <a:off x="8290435" y="4350143"/>
            <a:ext cx="817117" cy="849122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Line 64"/>
          <p:cNvSpPr/>
          <p:nvPr/>
        </p:nvSpPr>
        <p:spPr>
          <a:xfrm>
            <a:off x="7279000" y="4546094"/>
            <a:ext cx="881781" cy="653171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Line 65"/>
          <p:cNvSpPr/>
          <p:nvPr/>
        </p:nvSpPr>
        <p:spPr>
          <a:xfrm flipV="1">
            <a:off x="7279000" y="3435703"/>
            <a:ext cx="848796" cy="1502946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66"/>
          <p:cNvSpPr/>
          <p:nvPr/>
        </p:nvSpPr>
        <p:spPr>
          <a:xfrm>
            <a:off x="8160454" y="3370059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Line 67"/>
          <p:cNvSpPr/>
          <p:nvPr/>
        </p:nvSpPr>
        <p:spPr>
          <a:xfrm>
            <a:off x="8323747" y="3435703"/>
            <a:ext cx="783805" cy="130634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68"/>
          <p:cNvSpPr/>
          <p:nvPr/>
        </p:nvSpPr>
        <p:spPr>
          <a:xfrm>
            <a:off x="8161108" y="5493518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69"/>
          <p:cNvSpPr/>
          <p:nvPr/>
        </p:nvSpPr>
        <p:spPr>
          <a:xfrm>
            <a:off x="8161108" y="5820104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Line 70"/>
          <p:cNvSpPr/>
          <p:nvPr/>
        </p:nvSpPr>
        <p:spPr>
          <a:xfrm>
            <a:off x="7279000" y="4546094"/>
            <a:ext cx="881781" cy="1012742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Line 71"/>
          <p:cNvSpPr/>
          <p:nvPr/>
        </p:nvSpPr>
        <p:spPr>
          <a:xfrm>
            <a:off x="7279000" y="4938650"/>
            <a:ext cx="881781" cy="946771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72"/>
          <p:cNvSpPr/>
          <p:nvPr/>
        </p:nvSpPr>
        <p:spPr>
          <a:xfrm>
            <a:off x="7777696" y="3141776"/>
            <a:ext cx="914439" cy="26668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2456" rIns="81646" bIns="42456"/>
          <a:lstStyle/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NavigateDE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 EB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NavigateBE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NavigateBA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NavigateAB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NavigateAC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NavigateCA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NavigateCD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NavigateDC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Line 73"/>
          <p:cNvSpPr/>
          <p:nvPr/>
        </p:nvSpPr>
        <p:spPr>
          <a:xfrm flipV="1">
            <a:off x="8322114" y="5068631"/>
            <a:ext cx="785438" cy="489878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Line 74"/>
          <p:cNvSpPr/>
          <p:nvPr/>
        </p:nvSpPr>
        <p:spPr>
          <a:xfrm flipV="1">
            <a:off x="8289455" y="4709386"/>
            <a:ext cx="785765" cy="1175708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75"/>
          <p:cNvSpPr/>
          <p:nvPr/>
        </p:nvSpPr>
        <p:spPr>
          <a:xfrm>
            <a:off x="10486381" y="935616"/>
            <a:ext cx="326585" cy="350426"/>
          </a:xfrm>
          <a:prstGeom prst="ellipse">
            <a:avLst/>
          </a:prstGeom>
          <a:solidFill>
            <a:srgbClr val="E6E64C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0823" rIns="81646" bIns="40823" anchor="ctr"/>
          <a:lstStyle/>
          <a:p>
            <a:pPr algn="ctr"/>
            <a:r>
              <a:rPr lang="en-GB" sz="163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</a:p>
        </p:txBody>
      </p:sp>
      <p:sp>
        <p:nvSpPr>
          <p:cNvPr id="134" name="CustomShape 76"/>
          <p:cNvSpPr/>
          <p:nvPr/>
        </p:nvSpPr>
        <p:spPr>
          <a:xfrm>
            <a:off x="9408649" y="1188066"/>
            <a:ext cx="326585" cy="350426"/>
          </a:xfrm>
          <a:prstGeom prst="ellipse">
            <a:avLst/>
          </a:prstGeom>
          <a:solidFill>
            <a:srgbClr val="800000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0823" rIns="81646" bIns="40823" anchor="ctr"/>
          <a:lstStyle/>
          <a:p>
            <a:pPr algn="ctr"/>
            <a:r>
              <a:rPr lang="en-GB" sz="1633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77"/>
          <p:cNvSpPr/>
          <p:nvPr/>
        </p:nvSpPr>
        <p:spPr>
          <a:xfrm>
            <a:off x="11531455" y="1220725"/>
            <a:ext cx="326585" cy="350426"/>
          </a:xfrm>
          <a:prstGeom prst="ellipse">
            <a:avLst/>
          </a:prstGeom>
          <a:solidFill>
            <a:srgbClr val="800000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0823" rIns="81646" bIns="40823" anchor="ctr"/>
          <a:lstStyle/>
          <a:p>
            <a:pPr algn="ctr"/>
            <a:r>
              <a:rPr lang="en-GB" sz="1633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78"/>
          <p:cNvSpPr/>
          <p:nvPr/>
        </p:nvSpPr>
        <p:spPr>
          <a:xfrm>
            <a:off x="9996503" y="1805966"/>
            <a:ext cx="326585" cy="350426"/>
          </a:xfrm>
          <a:prstGeom prst="ellipse">
            <a:avLst/>
          </a:prstGeom>
          <a:solidFill>
            <a:srgbClr val="800000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0823" rIns="81646" bIns="40823" anchor="ctr"/>
          <a:lstStyle/>
          <a:p>
            <a:pPr algn="ctr"/>
            <a:r>
              <a:rPr lang="en-GB" sz="1633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79"/>
          <p:cNvSpPr/>
          <p:nvPr/>
        </p:nvSpPr>
        <p:spPr>
          <a:xfrm>
            <a:off x="10976259" y="1784738"/>
            <a:ext cx="326585" cy="350426"/>
          </a:xfrm>
          <a:prstGeom prst="ellipse">
            <a:avLst/>
          </a:prstGeom>
          <a:solidFill>
            <a:srgbClr val="800000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0823" rIns="81646" bIns="40823" anchor="ctr"/>
          <a:lstStyle/>
          <a:p>
            <a:pPr algn="ctr"/>
            <a:r>
              <a:rPr lang="en-GB" sz="1633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Line 80"/>
          <p:cNvSpPr/>
          <p:nvPr/>
        </p:nvSpPr>
        <p:spPr>
          <a:xfrm flipV="1">
            <a:off x="9735234" y="1057432"/>
            <a:ext cx="751147" cy="23742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Line 81"/>
          <p:cNvSpPr/>
          <p:nvPr/>
        </p:nvSpPr>
        <p:spPr>
          <a:xfrm>
            <a:off x="10812967" y="1094663"/>
            <a:ext cx="718488" cy="22403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Line 82"/>
          <p:cNvSpPr/>
          <p:nvPr/>
        </p:nvSpPr>
        <p:spPr>
          <a:xfrm>
            <a:off x="9669918" y="1490811"/>
            <a:ext cx="326585" cy="41574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Line 83"/>
          <p:cNvSpPr/>
          <p:nvPr/>
        </p:nvSpPr>
        <p:spPr>
          <a:xfrm>
            <a:off x="10323088" y="1971871"/>
            <a:ext cx="653171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Line 84"/>
          <p:cNvSpPr/>
          <p:nvPr/>
        </p:nvSpPr>
        <p:spPr>
          <a:xfrm flipV="1">
            <a:off x="11302845" y="1571151"/>
            <a:ext cx="326585" cy="33540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69"/>
          <p:cNvSpPr/>
          <p:nvPr/>
        </p:nvSpPr>
        <p:spPr>
          <a:xfrm>
            <a:off x="8180774" y="6235179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Line 74"/>
          <p:cNvSpPr/>
          <p:nvPr/>
        </p:nvSpPr>
        <p:spPr>
          <a:xfrm>
            <a:off x="7266298" y="5223866"/>
            <a:ext cx="904643" cy="1078115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Line 76"/>
          <p:cNvSpPr/>
          <p:nvPr/>
        </p:nvSpPr>
        <p:spPr>
          <a:xfrm flipV="1">
            <a:off x="8299615" y="5125946"/>
            <a:ext cx="785765" cy="1175708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85"/>
          <p:cNvSpPr/>
          <p:nvPr/>
        </p:nvSpPr>
        <p:spPr>
          <a:xfrm>
            <a:off x="7810355" y="2325313"/>
            <a:ext cx="2309612" cy="4390446"/>
          </a:xfrm>
          <a:prstGeom prst="rect">
            <a:avLst/>
          </a:prstGeom>
          <a:solidFill>
            <a:srgbClr val="C0C0C0">
              <a:alpha val="4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0240846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2053306" y="2406592"/>
            <a:ext cx="8425905" cy="4339647"/>
          </a:xfrm>
          <a:prstGeom prst="rect">
            <a:avLst/>
          </a:prstGeom>
          <a:solidFill>
            <a:srgbClr val="000000"/>
          </a:solidFill>
          <a:ln>
            <a:solidFill>
              <a:srgbClr val="808080"/>
            </a:solidFill>
          </a:ln>
          <a:effectLst>
            <a:outerShdw dist="101823" dir="2700000">
              <a:srgbClr val="999999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4381207" y="3191377"/>
            <a:ext cx="1306342" cy="2677348"/>
          </a:xfrm>
          <a:prstGeom prst="ellipse">
            <a:avLst/>
          </a:prstGeom>
          <a:solidFill>
            <a:srgbClr val="ECEBB3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5"/>
          <p:cNvSpPr/>
          <p:nvPr/>
        </p:nvSpPr>
        <p:spPr>
          <a:xfrm>
            <a:off x="2306736" y="3256041"/>
            <a:ext cx="1241678" cy="2678654"/>
          </a:xfrm>
          <a:prstGeom prst="ellipse">
            <a:avLst/>
          </a:prstGeom>
          <a:solidFill>
            <a:srgbClr val="ECEBB3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6"/>
          <p:cNvSpPr/>
          <p:nvPr/>
        </p:nvSpPr>
        <p:spPr>
          <a:xfrm>
            <a:off x="2235867" y="4334753"/>
            <a:ext cx="1451672" cy="134259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2456" rIns="81646" bIns="42456"/>
          <a:lstStyle/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 A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7"/>
          <p:cNvSpPr/>
          <p:nvPr/>
        </p:nvSpPr>
        <p:spPr>
          <a:xfrm>
            <a:off x="4258738" y="3424559"/>
            <a:ext cx="1497721" cy="18814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2456" rIns="81646" bIns="42456"/>
          <a:lstStyle/>
          <a:p>
            <a:pPr algn="ctr"/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 dirty="0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B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 dirty="0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 dirty="0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A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 dirty="0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 dirty="0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C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 dirty="0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Line 8"/>
          <p:cNvSpPr/>
          <p:nvPr/>
        </p:nvSpPr>
        <p:spPr>
          <a:xfrm>
            <a:off x="3944889" y="4854677"/>
            <a:ext cx="851735" cy="164599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9"/>
          <p:cNvSpPr/>
          <p:nvPr/>
        </p:nvSpPr>
        <p:spPr>
          <a:xfrm>
            <a:off x="3815235" y="4723716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Line 10"/>
          <p:cNvSpPr/>
          <p:nvPr/>
        </p:nvSpPr>
        <p:spPr>
          <a:xfrm>
            <a:off x="3196355" y="4496740"/>
            <a:ext cx="618879" cy="261268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11"/>
          <p:cNvSpPr/>
          <p:nvPr/>
        </p:nvSpPr>
        <p:spPr>
          <a:xfrm>
            <a:off x="2390669" y="2862832"/>
            <a:ext cx="1246577" cy="3340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2456" rIns="81646" bIns="42456"/>
          <a:lstStyle/>
          <a:p>
            <a:r>
              <a:rPr lang="en-GB" sz="1633" spc="-1">
                <a:solidFill>
                  <a:srgbClr val="DFDEF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 layer 0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2"/>
          <p:cNvSpPr/>
          <p:nvPr/>
        </p:nvSpPr>
        <p:spPr>
          <a:xfrm>
            <a:off x="4449463" y="2862832"/>
            <a:ext cx="1246577" cy="3340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2456" rIns="81646" bIns="42456"/>
          <a:lstStyle/>
          <a:p>
            <a:r>
              <a:rPr lang="en-GB" sz="1633" spc="-1">
                <a:solidFill>
                  <a:srgbClr val="DFDEF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 layer 1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3"/>
          <p:cNvSpPr/>
          <p:nvPr/>
        </p:nvSpPr>
        <p:spPr>
          <a:xfrm>
            <a:off x="6604601" y="2798169"/>
            <a:ext cx="1246577" cy="3340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2456" rIns="81646" bIns="42456"/>
          <a:lstStyle/>
          <a:p>
            <a:r>
              <a:rPr lang="en-GB" sz="1633" spc="-1">
                <a:solidFill>
                  <a:srgbClr val="DFDEF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 layer 2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4"/>
          <p:cNvSpPr/>
          <p:nvPr/>
        </p:nvSpPr>
        <p:spPr>
          <a:xfrm>
            <a:off x="3272776" y="2602217"/>
            <a:ext cx="1486944" cy="3340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2456" rIns="81646" bIns="42456"/>
          <a:lstStyle/>
          <a:p>
            <a:r>
              <a:rPr lang="en-GB" sz="1633" spc="-1">
                <a:solidFill>
                  <a:srgbClr val="DFDEF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 Layer 1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15"/>
          <p:cNvSpPr/>
          <p:nvPr/>
        </p:nvSpPr>
        <p:spPr>
          <a:xfrm>
            <a:off x="5461878" y="2602217"/>
            <a:ext cx="1486944" cy="3340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2456" rIns="81646" bIns="42456"/>
          <a:lstStyle/>
          <a:p>
            <a:r>
              <a:rPr lang="en-GB" sz="1633" spc="-1">
                <a:solidFill>
                  <a:srgbClr val="DFDEF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 Layer 2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16"/>
          <p:cNvSpPr/>
          <p:nvPr/>
        </p:nvSpPr>
        <p:spPr>
          <a:xfrm>
            <a:off x="6504339" y="3191704"/>
            <a:ext cx="1306342" cy="2677348"/>
          </a:xfrm>
          <a:prstGeom prst="ellipse">
            <a:avLst/>
          </a:prstGeom>
          <a:solidFill>
            <a:srgbClr val="ECEBB3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17"/>
          <p:cNvSpPr/>
          <p:nvPr/>
        </p:nvSpPr>
        <p:spPr>
          <a:xfrm>
            <a:off x="6723478" y="3288374"/>
            <a:ext cx="914439" cy="649578"/>
          </a:xfrm>
          <a:custGeom>
            <a:avLst/>
            <a:gdLst/>
            <a:ahLst/>
            <a:cxnLst/>
            <a:rect l="l" t="t" r="r" b="b"/>
            <a:pathLst>
              <a:path w="21494" h="21494">
                <a:moveTo>
                  <a:pt x="10901" y="5905"/>
                </a:moveTo>
                <a:lnTo>
                  <a:pt x="8458" y="2399"/>
                </a:lnTo>
                <a:lnTo>
                  <a:pt x="7417" y="6425"/>
                </a:lnTo>
                <a:lnTo>
                  <a:pt x="476" y="2399"/>
                </a:lnTo>
                <a:lnTo>
                  <a:pt x="4732" y="7722"/>
                </a:lnTo>
                <a:lnTo>
                  <a:pt x="106" y="8718"/>
                </a:lnTo>
                <a:lnTo>
                  <a:pt x="3828" y="11880"/>
                </a:lnTo>
                <a:lnTo>
                  <a:pt x="243" y="14689"/>
                </a:lnTo>
                <a:lnTo>
                  <a:pt x="5772" y="14041"/>
                </a:lnTo>
                <a:lnTo>
                  <a:pt x="4868" y="17719"/>
                </a:lnTo>
                <a:lnTo>
                  <a:pt x="7819" y="15730"/>
                </a:lnTo>
                <a:lnTo>
                  <a:pt x="8590" y="21600"/>
                </a:lnTo>
                <a:lnTo>
                  <a:pt x="10637" y="15038"/>
                </a:lnTo>
                <a:lnTo>
                  <a:pt x="13349" y="19840"/>
                </a:lnTo>
                <a:lnTo>
                  <a:pt x="14125" y="14561"/>
                </a:lnTo>
                <a:lnTo>
                  <a:pt x="18248" y="18195"/>
                </a:lnTo>
                <a:lnTo>
                  <a:pt x="16938" y="13044"/>
                </a:lnTo>
                <a:lnTo>
                  <a:pt x="21600" y="13393"/>
                </a:lnTo>
                <a:lnTo>
                  <a:pt x="17710" y="10579"/>
                </a:lnTo>
                <a:lnTo>
                  <a:pt x="21198" y="8242"/>
                </a:lnTo>
                <a:lnTo>
                  <a:pt x="16806" y="7417"/>
                </a:lnTo>
                <a:lnTo>
                  <a:pt x="18482" y="4560"/>
                </a:lnTo>
                <a:lnTo>
                  <a:pt x="14257" y="5429"/>
                </a:lnTo>
                <a:lnTo>
                  <a:pt x="14623" y="106"/>
                </a:lnTo>
                <a:lnTo>
                  <a:pt x="10901" y="5905"/>
                </a:lnTo>
                <a:close/>
              </a:path>
            </a:pathLst>
          </a:custGeom>
          <a:solidFill>
            <a:srgbClr val="66FF33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18"/>
          <p:cNvSpPr/>
          <p:nvPr/>
        </p:nvSpPr>
        <p:spPr>
          <a:xfrm>
            <a:off x="6381870" y="3424886"/>
            <a:ext cx="1497721" cy="18814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2456" rIns="81646" bIns="42456"/>
          <a:lstStyle/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E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B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A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C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D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19"/>
          <p:cNvSpPr/>
          <p:nvPr/>
        </p:nvSpPr>
        <p:spPr>
          <a:xfrm>
            <a:off x="6003684" y="4167215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20"/>
          <p:cNvSpPr/>
          <p:nvPr/>
        </p:nvSpPr>
        <p:spPr>
          <a:xfrm>
            <a:off x="6003684" y="4724043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Line 21"/>
          <p:cNvSpPr/>
          <p:nvPr/>
        </p:nvSpPr>
        <p:spPr>
          <a:xfrm>
            <a:off x="5163053" y="4462122"/>
            <a:ext cx="809279" cy="34618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Line 22"/>
          <p:cNvSpPr/>
          <p:nvPr/>
        </p:nvSpPr>
        <p:spPr>
          <a:xfrm flipV="1">
            <a:off x="6178080" y="3974203"/>
            <a:ext cx="774008" cy="504248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Line 23"/>
          <p:cNvSpPr/>
          <p:nvPr/>
        </p:nvSpPr>
        <p:spPr>
          <a:xfrm flipV="1">
            <a:off x="6166323" y="4300788"/>
            <a:ext cx="785765" cy="783805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Line 24"/>
          <p:cNvSpPr/>
          <p:nvPr/>
        </p:nvSpPr>
        <p:spPr>
          <a:xfrm>
            <a:off x="5188526" y="5019276"/>
            <a:ext cx="839978" cy="65317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Line 25"/>
          <p:cNvSpPr/>
          <p:nvPr/>
        </p:nvSpPr>
        <p:spPr>
          <a:xfrm flipV="1">
            <a:off x="6133338" y="4627374"/>
            <a:ext cx="818750" cy="130634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26"/>
          <p:cNvSpPr/>
          <p:nvPr/>
        </p:nvSpPr>
        <p:spPr>
          <a:xfrm>
            <a:off x="6036669" y="5018296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27"/>
          <p:cNvSpPr/>
          <p:nvPr/>
        </p:nvSpPr>
        <p:spPr>
          <a:xfrm>
            <a:off x="10374621" y="1088016"/>
            <a:ext cx="326585" cy="350426"/>
          </a:xfrm>
          <a:prstGeom prst="ellipse">
            <a:avLst/>
          </a:prstGeom>
          <a:solidFill>
            <a:srgbClr val="E6E64C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0823" rIns="81646" bIns="40823" anchor="ctr"/>
          <a:lstStyle/>
          <a:p>
            <a:pPr algn="ctr"/>
            <a:r>
              <a:rPr lang="en-GB" sz="163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</a:p>
        </p:txBody>
      </p:sp>
      <p:sp>
        <p:nvSpPr>
          <p:cNvPr id="171" name="CustomShape 28"/>
          <p:cNvSpPr/>
          <p:nvPr/>
        </p:nvSpPr>
        <p:spPr>
          <a:xfrm>
            <a:off x="9296889" y="1340466"/>
            <a:ext cx="326585" cy="350426"/>
          </a:xfrm>
          <a:prstGeom prst="ellipse">
            <a:avLst/>
          </a:prstGeom>
          <a:solidFill>
            <a:srgbClr val="800000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0823" rIns="81646" bIns="40823" anchor="ctr"/>
          <a:lstStyle/>
          <a:p>
            <a:pPr algn="ctr"/>
            <a:r>
              <a:rPr lang="en-GB" sz="1633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9"/>
          <p:cNvSpPr/>
          <p:nvPr/>
        </p:nvSpPr>
        <p:spPr>
          <a:xfrm>
            <a:off x="11419695" y="1373125"/>
            <a:ext cx="326585" cy="350426"/>
          </a:xfrm>
          <a:prstGeom prst="ellipse">
            <a:avLst/>
          </a:prstGeom>
          <a:solidFill>
            <a:srgbClr val="800000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0823" rIns="81646" bIns="40823" anchor="ctr"/>
          <a:lstStyle/>
          <a:p>
            <a:pPr algn="ctr"/>
            <a:r>
              <a:rPr lang="en-GB" sz="1633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30"/>
          <p:cNvSpPr/>
          <p:nvPr/>
        </p:nvSpPr>
        <p:spPr>
          <a:xfrm>
            <a:off x="9884743" y="1958366"/>
            <a:ext cx="326585" cy="350426"/>
          </a:xfrm>
          <a:prstGeom prst="ellipse">
            <a:avLst/>
          </a:prstGeom>
          <a:solidFill>
            <a:srgbClr val="800000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0823" rIns="81646" bIns="40823" anchor="ctr"/>
          <a:lstStyle/>
          <a:p>
            <a:pPr algn="ctr"/>
            <a:r>
              <a:rPr lang="en-GB" sz="1633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31"/>
          <p:cNvSpPr/>
          <p:nvPr/>
        </p:nvSpPr>
        <p:spPr>
          <a:xfrm>
            <a:off x="10864499" y="1937138"/>
            <a:ext cx="326585" cy="350426"/>
          </a:xfrm>
          <a:prstGeom prst="ellipse">
            <a:avLst/>
          </a:prstGeom>
          <a:solidFill>
            <a:srgbClr val="800000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0823" rIns="81646" bIns="40823" anchor="ctr"/>
          <a:lstStyle/>
          <a:p>
            <a:pPr algn="ctr"/>
            <a:r>
              <a:rPr lang="en-GB" sz="1633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Line 32"/>
          <p:cNvSpPr/>
          <p:nvPr/>
        </p:nvSpPr>
        <p:spPr>
          <a:xfrm flipV="1">
            <a:off x="9623474" y="1209832"/>
            <a:ext cx="751147" cy="23742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Line 33"/>
          <p:cNvSpPr/>
          <p:nvPr/>
        </p:nvSpPr>
        <p:spPr>
          <a:xfrm>
            <a:off x="10701207" y="1247063"/>
            <a:ext cx="718488" cy="22403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Line 34"/>
          <p:cNvSpPr/>
          <p:nvPr/>
        </p:nvSpPr>
        <p:spPr>
          <a:xfrm>
            <a:off x="9558158" y="1643211"/>
            <a:ext cx="326585" cy="41574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Line 35"/>
          <p:cNvSpPr/>
          <p:nvPr/>
        </p:nvSpPr>
        <p:spPr>
          <a:xfrm>
            <a:off x="10211328" y="2124271"/>
            <a:ext cx="653171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Line 36"/>
          <p:cNvSpPr/>
          <p:nvPr/>
        </p:nvSpPr>
        <p:spPr>
          <a:xfrm flipV="1">
            <a:off x="11125767" y="1723551"/>
            <a:ext cx="391903" cy="33540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37"/>
          <p:cNvSpPr/>
          <p:nvPr/>
        </p:nvSpPr>
        <p:spPr>
          <a:xfrm>
            <a:off x="6004010" y="4430443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Line 38"/>
          <p:cNvSpPr/>
          <p:nvPr/>
        </p:nvSpPr>
        <p:spPr>
          <a:xfrm>
            <a:off x="5155868" y="4497066"/>
            <a:ext cx="847816" cy="260942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39"/>
          <p:cNvSpPr/>
          <p:nvPr/>
        </p:nvSpPr>
        <p:spPr>
          <a:xfrm>
            <a:off x="6037649" y="5345862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0"/>
          <p:cNvSpPr/>
          <p:nvPr/>
        </p:nvSpPr>
        <p:spPr>
          <a:xfrm>
            <a:off x="6036996" y="3875574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Line 41"/>
          <p:cNvSpPr/>
          <p:nvPr/>
        </p:nvSpPr>
        <p:spPr>
          <a:xfrm>
            <a:off x="5188853" y="3843569"/>
            <a:ext cx="814831" cy="65317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Line 42"/>
          <p:cNvSpPr/>
          <p:nvPr/>
        </p:nvSpPr>
        <p:spPr>
          <a:xfrm>
            <a:off x="6178080" y="3974203"/>
            <a:ext cx="774008" cy="261268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Line 43"/>
          <p:cNvSpPr/>
          <p:nvPr/>
        </p:nvSpPr>
        <p:spPr>
          <a:xfrm flipV="1">
            <a:off x="6167303" y="5019276"/>
            <a:ext cx="785111" cy="391903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Line 44"/>
          <p:cNvSpPr/>
          <p:nvPr/>
        </p:nvSpPr>
        <p:spPr>
          <a:xfrm>
            <a:off x="5188526" y="5019603"/>
            <a:ext cx="849122" cy="391576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45"/>
          <p:cNvSpPr/>
          <p:nvPr/>
        </p:nvSpPr>
        <p:spPr>
          <a:xfrm>
            <a:off x="8694748" y="2798169"/>
            <a:ext cx="1246577" cy="3340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2456" rIns="81646" bIns="42456"/>
          <a:lstStyle/>
          <a:p>
            <a:r>
              <a:rPr lang="en-GB" sz="1633" spc="-1">
                <a:solidFill>
                  <a:srgbClr val="DFDEF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 layer 3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46"/>
          <p:cNvSpPr/>
          <p:nvPr/>
        </p:nvSpPr>
        <p:spPr>
          <a:xfrm>
            <a:off x="7715318" y="2602217"/>
            <a:ext cx="1486944" cy="3340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2456" rIns="81646" bIns="42456"/>
          <a:lstStyle/>
          <a:p>
            <a:r>
              <a:rPr lang="en-GB" sz="1633" spc="-1">
                <a:solidFill>
                  <a:srgbClr val="DFDEF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 Layer 3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47"/>
          <p:cNvSpPr/>
          <p:nvPr/>
        </p:nvSpPr>
        <p:spPr>
          <a:xfrm>
            <a:off x="8594486" y="3191704"/>
            <a:ext cx="1306342" cy="2677348"/>
          </a:xfrm>
          <a:prstGeom prst="ellipse">
            <a:avLst/>
          </a:prstGeom>
          <a:solidFill>
            <a:srgbClr val="ECEBB3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48"/>
          <p:cNvSpPr/>
          <p:nvPr/>
        </p:nvSpPr>
        <p:spPr>
          <a:xfrm>
            <a:off x="8813625" y="3353691"/>
            <a:ext cx="914439" cy="649578"/>
          </a:xfrm>
          <a:custGeom>
            <a:avLst/>
            <a:gdLst/>
            <a:ahLst/>
            <a:cxnLst/>
            <a:rect l="l" t="t" r="r" b="b"/>
            <a:pathLst>
              <a:path w="21494" h="21494">
                <a:moveTo>
                  <a:pt x="10901" y="5905"/>
                </a:moveTo>
                <a:lnTo>
                  <a:pt x="8458" y="2399"/>
                </a:lnTo>
                <a:lnTo>
                  <a:pt x="7417" y="6425"/>
                </a:lnTo>
                <a:lnTo>
                  <a:pt x="476" y="2399"/>
                </a:lnTo>
                <a:lnTo>
                  <a:pt x="4732" y="7722"/>
                </a:lnTo>
                <a:lnTo>
                  <a:pt x="106" y="8718"/>
                </a:lnTo>
                <a:lnTo>
                  <a:pt x="3828" y="11880"/>
                </a:lnTo>
                <a:lnTo>
                  <a:pt x="243" y="14689"/>
                </a:lnTo>
                <a:lnTo>
                  <a:pt x="5772" y="14041"/>
                </a:lnTo>
                <a:lnTo>
                  <a:pt x="4868" y="17719"/>
                </a:lnTo>
                <a:lnTo>
                  <a:pt x="7819" y="15730"/>
                </a:lnTo>
                <a:lnTo>
                  <a:pt x="8590" y="21600"/>
                </a:lnTo>
                <a:lnTo>
                  <a:pt x="10637" y="15038"/>
                </a:lnTo>
                <a:lnTo>
                  <a:pt x="13349" y="19840"/>
                </a:lnTo>
                <a:lnTo>
                  <a:pt x="14125" y="14561"/>
                </a:lnTo>
                <a:lnTo>
                  <a:pt x="18248" y="18195"/>
                </a:lnTo>
                <a:lnTo>
                  <a:pt x="16938" y="13044"/>
                </a:lnTo>
                <a:lnTo>
                  <a:pt x="21600" y="13393"/>
                </a:lnTo>
                <a:lnTo>
                  <a:pt x="17710" y="10579"/>
                </a:lnTo>
                <a:lnTo>
                  <a:pt x="21198" y="8242"/>
                </a:lnTo>
                <a:lnTo>
                  <a:pt x="16806" y="7417"/>
                </a:lnTo>
                <a:lnTo>
                  <a:pt x="18482" y="4560"/>
                </a:lnTo>
                <a:lnTo>
                  <a:pt x="14257" y="5429"/>
                </a:lnTo>
                <a:lnTo>
                  <a:pt x="14623" y="106"/>
                </a:lnTo>
                <a:lnTo>
                  <a:pt x="10901" y="5905"/>
                </a:lnTo>
                <a:close/>
              </a:path>
            </a:pathLst>
          </a:custGeom>
          <a:solidFill>
            <a:srgbClr val="66FF33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49"/>
          <p:cNvSpPr/>
          <p:nvPr/>
        </p:nvSpPr>
        <p:spPr>
          <a:xfrm>
            <a:off x="8519698" y="3333769"/>
            <a:ext cx="1497721" cy="206108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2456" rIns="81646" bIns="42456"/>
          <a:lstStyle/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E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B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A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C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D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Line 50"/>
          <p:cNvSpPr/>
          <p:nvPr/>
        </p:nvSpPr>
        <p:spPr>
          <a:xfrm flipV="1">
            <a:off x="8301212" y="3712934"/>
            <a:ext cx="806340" cy="391903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51"/>
          <p:cNvSpPr/>
          <p:nvPr/>
        </p:nvSpPr>
        <p:spPr>
          <a:xfrm>
            <a:off x="8126816" y="4036581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52"/>
          <p:cNvSpPr/>
          <p:nvPr/>
        </p:nvSpPr>
        <p:spPr>
          <a:xfrm>
            <a:off x="8126816" y="4593409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Line 53"/>
          <p:cNvSpPr/>
          <p:nvPr/>
        </p:nvSpPr>
        <p:spPr>
          <a:xfrm>
            <a:off x="7279000" y="3937952"/>
            <a:ext cx="816464" cy="428154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Line 54"/>
          <p:cNvSpPr/>
          <p:nvPr/>
        </p:nvSpPr>
        <p:spPr>
          <a:xfrm>
            <a:off x="7279000" y="3937952"/>
            <a:ext cx="783479" cy="166885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Line 55"/>
          <p:cNvSpPr/>
          <p:nvPr/>
        </p:nvSpPr>
        <p:spPr>
          <a:xfrm>
            <a:off x="8268880" y="4379822"/>
            <a:ext cx="806340" cy="0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Line 56"/>
          <p:cNvSpPr/>
          <p:nvPr/>
        </p:nvSpPr>
        <p:spPr>
          <a:xfrm flipV="1">
            <a:off x="8289455" y="4758008"/>
            <a:ext cx="785765" cy="195951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Line 57"/>
          <p:cNvSpPr/>
          <p:nvPr/>
        </p:nvSpPr>
        <p:spPr>
          <a:xfrm>
            <a:off x="7279000" y="4300788"/>
            <a:ext cx="848796" cy="653171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Line 58"/>
          <p:cNvSpPr/>
          <p:nvPr/>
        </p:nvSpPr>
        <p:spPr>
          <a:xfrm flipV="1">
            <a:off x="8256470" y="4104837"/>
            <a:ext cx="851082" cy="587854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59"/>
          <p:cNvSpPr/>
          <p:nvPr/>
        </p:nvSpPr>
        <p:spPr>
          <a:xfrm>
            <a:off x="8159801" y="4887662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60"/>
          <p:cNvSpPr/>
          <p:nvPr/>
        </p:nvSpPr>
        <p:spPr>
          <a:xfrm>
            <a:off x="8127143" y="4299808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Line 61"/>
          <p:cNvSpPr/>
          <p:nvPr/>
        </p:nvSpPr>
        <p:spPr>
          <a:xfrm>
            <a:off x="7279000" y="4300789"/>
            <a:ext cx="847816" cy="326585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62"/>
          <p:cNvSpPr/>
          <p:nvPr/>
        </p:nvSpPr>
        <p:spPr>
          <a:xfrm>
            <a:off x="8160781" y="5215227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63"/>
          <p:cNvSpPr/>
          <p:nvPr/>
        </p:nvSpPr>
        <p:spPr>
          <a:xfrm>
            <a:off x="8160128" y="3744940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Line 64"/>
          <p:cNvSpPr/>
          <p:nvPr/>
        </p:nvSpPr>
        <p:spPr>
          <a:xfrm>
            <a:off x="7343991" y="3647617"/>
            <a:ext cx="783805" cy="130634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Line 65"/>
          <p:cNvSpPr/>
          <p:nvPr/>
        </p:nvSpPr>
        <p:spPr>
          <a:xfrm>
            <a:off x="8301212" y="3843569"/>
            <a:ext cx="774008" cy="159700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Line 66"/>
          <p:cNvSpPr/>
          <p:nvPr/>
        </p:nvSpPr>
        <p:spPr>
          <a:xfrm flipV="1">
            <a:off x="8290435" y="4431423"/>
            <a:ext cx="817117" cy="849122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Line 67"/>
          <p:cNvSpPr/>
          <p:nvPr/>
        </p:nvSpPr>
        <p:spPr>
          <a:xfrm>
            <a:off x="7279000" y="4627374"/>
            <a:ext cx="881781" cy="653171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Line 68"/>
          <p:cNvSpPr/>
          <p:nvPr/>
        </p:nvSpPr>
        <p:spPr>
          <a:xfrm flipV="1">
            <a:off x="7279000" y="3516983"/>
            <a:ext cx="848796" cy="1502946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69"/>
          <p:cNvSpPr/>
          <p:nvPr/>
        </p:nvSpPr>
        <p:spPr>
          <a:xfrm>
            <a:off x="8160454" y="3451339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Line 70"/>
          <p:cNvSpPr/>
          <p:nvPr/>
        </p:nvSpPr>
        <p:spPr>
          <a:xfrm>
            <a:off x="8323747" y="3516983"/>
            <a:ext cx="783805" cy="130634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71"/>
          <p:cNvSpPr/>
          <p:nvPr/>
        </p:nvSpPr>
        <p:spPr>
          <a:xfrm>
            <a:off x="8161108" y="5574798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72"/>
          <p:cNvSpPr/>
          <p:nvPr/>
        </p:nvSpPr>
        <p:spPr>
          <a:xfrm>
            <a:off x="8161108" y="5901384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Line 73"/>
          <p:cNvSpPr/>
          <p:nvPr/>
        </p:nvSpPr>
        <p:spPr>
          <a:xfrm>
            <a:off x="7279000" y="4627374"/>
            <a:ext cx="881781" cy="1012742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Line 74"/>
          <p:cNvSpPr/>
          <p:nvPr/>
        </p:nvSpPr>
        <p:spPr>
          <a:xfrm>
            <a:off x="7279000" y="5019930"/>
            <a:ext cx="881781" cy="946771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75"/>
          <p:cNvSpPr/>
          <p:nvPr/>
        </p:nvSpPr>
        <p:spPr>
          <a:xfrm>
            <a:off x="7777696" y="3223056"/>
            <a:ext cx="914439" cy="26668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2456" rIns="81646" bIns="42456"/>
          <a:lstStyle/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NavigateDE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 EB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NavigateBE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NavigateBA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NavigateAB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NavigateAC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NavigateCA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NavigateCD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NavigateDC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Line 76"/>
          <p:cNvSpPr/>
          <p:nvPr/>
        </p:nvSpPr>
        <p:spPr>
          <a:xfrm flipV="1">
            <a:off x="8322114" y="5149911"/>
            <a:ext cx="785438" cy="489878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Line 77"/>
          <p:cNvSpPr/>
          <p:nvPr/>
        </p:nvSpPr>
        <p:spPr>
          <a:xfrm flipV="1">
            <a:off x="8289455" y="4790666"/>
            <a:ext cx="785765" cy="1175708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Line 79"/>
          <p:cNvSpPr/>
          <p:nvPr/>
        </p:nvSpPr>
        <p:spPr>
          <a:xfrm flipV="1">
            <a:off x="3879572" y="3940238"/>
            <a:ext cx="847163" cy="229916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Line 80"/>
          <p:cNvSpPr/>
          <p:nvPr/>
        </p:nvSpPr>
        <p:spPr>
          <a:xfrm flipV="1">
            <a:off x="3196355" y="4170154"/>
            <a:ext cx="618879" cy="261268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Line 81"/>
          <p:cNvSpPr/>
          <p:nvPr/>
        </p:nvSpPr>
        <p:spPr>
          <a:xfrm flipV="1">
            <a:off x="6178080" y="3647617"/>
            <a:ext cx="774008" cy="587854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Line 82"/>
          <p:cNvSpPr/>
          <p:nvPr/>
        </p:nvSpPr>
        <p:spPr>
          <a:xfrm>
            <a:off x="5188527" y="3908886"/>
            <a:ext cx="815157" cy="326585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Freeform 83"/>
          <p:cNvSpPr/>
          <p:nvPr/>
        </p:nvSpPr>
        <p:spPr>
          <a:xfrm>
            <a:off x="3196355" y="4170154"/>
            <a:ext cx="619206" cy="261595"/>
          </a:xfrm>
          <a:custGeom>
            <a:avLst/>
            <a:gdLst/>
            <a:ahLst/>
            <a:cxnLst/>
            <a:rect l="0" t="0" r="r" b="b"/>
            <a:pathLst>
              <a:path w="1896" h="801">
                <a:moveTo>
                  <a:pt x="0" y="800"/>
                </a:moveTo>
                <a:lnTo>
                  <a:pt x="1895" y="0"/>
                </a:lnTo>
              </a:path>
            </a:pathLst>
          </a:custGeom>
          <a:noFill/>
          <a:ln w="118800">
            <a:solidFill>
              <a:srgbClr val="FF00FF"/>
            </a:solidFill>
            <a:miter/>
            <a:tailEnd type="triangle" w="med" len="med"/>
          </a:ln>
        </p:spPr>
      </p:sp>
      <p:sp>
        <p:nvSpPr>
          <p:cNvPr id="227" name="Freeform 84"/>
          <p:cNvSpPr/>
          <p:nvPr/>
        </p:nvSpPr>
        <p:spPr>
          <a:xfrm>
            <a:off x="3879572" y="3940238"/>
            <a:ext cx="847489" cy="230243"/>
          </a:xfrm>
          <a:custGeom>
            <a:avLst/>
            <a:gdLst/>
            <a:ahLst/>
            <a:cxnLst/>
            <a:rect l="0" t="0" r="r" b="b"/>
            <a:pathLst>
              <a:path w="2595" h="705">
                <a:moveTo>
                  <a:pt x="0" y="704"/>
                </a:moveTo>
                <a:lnTo>
                  <a:pt x="2594" y="0"/>
                </a:lnTo>
              </a:path>
            </a:pathLst>
          </a:custGeom>
          <a:noFill/>
          <a:ln w="118800">
            <a:solidFill>
              <a:srgbClr val="FF00FF"/>
            </a:solidFill>
            <a:miter/>
            <a:tailEnd type="triangle" w="med" len="med"/>
          </a:ln>
        </p:spPr>
      </p:sp>
      <p:sp>
        <p:nvSpPr>
          <p:cNvPr id="228" name="Freeform 85"/>
          <p:cNvSpPr/>
          <p:nvPr/>
        </p:nvSpPr>
        <p:spPr>
          <a:xfrm>
            <a:off x="5188526" y="3908886"/>
            <a:ext cx="815484" cy="326912"/>
          </a:xfrm>
          <a:custGeom>
            <a:avLst/>
            <a:gdLst/>
            <a:ahLst/>
            <a:cxnLst/>
            <a:rect l="0" t="0" r="r" b="b"/>
            <a:pathLst>
              <a:path w="2497" h="1001">
                <a:moveTo>
                  <a:pt x="0" y="0"/>
                </a:moveTo>
                <a:lnTo>
                  <a:pt x="2496" y="1000"/>
                </a:lnTo>
              </a:path>
            </a:pathLst>
          </a:custGeom>
          <a:noFill/>
          <a:ln w="118800">
            <a:solidFill>
              <a:srgbClr val="FF00FF"/>
            </a:solidFill>
            <a:miter/>
            <a:tailEnd type="triangle" w="med" len="med"/>
          </a:ln>
        </p:spPr>
      </p:sp>
      <p:sp>
        <p:nvSpPr>
          <p:cNvPr id="229" name="Freeform 86"/>
          <p:cNvSpPr/>
          <p:nvPr/>
        </p:nvSpPr>
        <p:spPr>
          <a:xfrm>
            <a:off x="6178080" y="3647618"/>
            <a:ext cx="774334" cy="588180"/>
          </a:xfrm>
          <a:custGeom>
            <a:avLst/>
            <a:gdLst/>
            <a:ahLst/>
            <a:cxnLst/>
            <a:rect l="0" t="0" r="r" b="b"/>
            <a:pathLst>
              <a:path w="2371" h="1801">
                <a:moveTo>
                  <a:pt x="0" y="1800"/>
                </a:moveTo>
                <a:lnTo>
                  <a:pt x="2370" y="0"/>
                </a:lnTo>
              </a:path>
            </a:pathLst>
          </a:custGeom>
          <a:noFill/>
          <a:ln w="118800">
            <a:solidFill>
              <a:srgbClr val="FF00FF"/>
            </a:solidFill>
            <a:miter/>
            <a:tailEnd type="triangle" w="med" len="med"/>
          </a:ln>
        </p:spPr>
      </p:sp>
      <p:sp>
        <p:nvSpPr>
          <p:cNvPr id="230" name="CustomShape 87"/>
          <p:cNvSpPr/>
          <p:nvPr/>
        </p:nvSpPr>
        <p:spPr>
          <a:xfrm>
            <a:off x="3815235" y="4101571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CustomShape 88"/>
          <p:cNvSpPr/>
          <p:nvPr/>
        </p:nvSpPr>
        <p:spPr>
          <a:xfrm>
            <a:off x="3505631" y="3876227"/>
            <a:ext cx="964407" cy="116231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2456" rIns="81646" bIns="42456"/>
          <a:lstStyle/>
          <a:p>
            <a:r>
              <a:rPr lang="en-GB" sz="998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 AB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27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NavigateAC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89"/>
          <p:cNvSpPr/>
          <p:nvPr/>
        </p:nvSpPr>
        <p:spPr>
          <a:xfrm>
            <a:off x="5654891" y="3614959"/>
            <a:ext cx="914439" cy="175572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2456" rIns="81646" bIns="42456"/>
          <a:lstStyle/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NavigateBA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NavigateBE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NavigateAB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NavigateAC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NavigateCA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NavigateCD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69"/>
          <p:cNvSpPr/>
          <p:nvPr/>
        </p:nvSpPr>
        <p:spPr>
          <a:xfrm>
            <a:off x="8170614" y="6285979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Line 74"/>
          <p:cNvSpPr/>
          <p:nvPr/>
        </p:nvSpPr>
        <p:spPr>
          <a:xfrm>
            <a:off x="7256138" y="5274666"/>
            <a:ext cx="904643" cy="1078115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Line 76"/>
          <p:cNvSpPr/>
          <p:nvPr/>
        </p:nvSpPr>
        <p:spPr>
          <a:xfrm flipV="1">
            <a:off x="8289455" y="5176746"/>
            <a:ext cx="785765" cy="1175708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CustomShape 78"/>
          <p:cNvSpPr/>
          <p:nvPr/>
        </p:nvSpPr>
        <p:spPr>
          <a:xfrm>
            <a:off x="7810355" y="2406593"/>
            <a:ext cx="2309612" cy="4339646"/>
          </a:xfrm>
          <a:prstGeom prst="rect">
            <a:avLst/>
          </a:prstGeom>
          <a:solidFill>
            <a:srgbClr val="C0C0C0">
              <a:alpha val="7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TextShape 3"/>
          <p:cNvSpPr txBox="1"/>
          <p:nvPr/>
        </p:nvSpPr>
        <p:spPr>
          <a:xfrm>
            <a:off x="420784" y="1021130"/>
            <a:ext cx="8229627" cy="1619537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pPr marL="391910" indent="-293933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a Goal;</a:t>
            </a:r>
          </a:p>
          <a:p>
            <a:pPr marL="391910" indent="-293933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achiever;</a:t>
            </a:r>
          </a:p>
          <a:p>
            <a:pPr marL="391910" indent="-293933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Preconditions to Goals</a:t>
            </a:r>
            <a:r>
              <a:rPr lang="en-GB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GB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981067" y="29696"/>
            <a:ext cx="8229627" cy="10633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3992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Relaxed Plan Extraction</a:t>
            </a:r>
          </a:p>
        </p:txBody>
      </p:sp>
    </p:spTree>
    <p:extLst>
      <p:ext uri="{BB962C8B-B14F-4D97-AF65-F5344CB8AC3E}">
        <p14:creationId xmlns:p14="http://schemas.microsoft.com/office/powerpoint/2010/main" val="332310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2154906" y="2396433"/>
            <a:ext cx="8425905" cy="4349806"/>
          </a:xfrm>
          <a:prstGeom prst="rect">
            <a:avLst/>
          </a:prstGeom>
          <a:solidFill>
            <a:srgbClr val="000000"/>
          </a:solidFill>
          <a:ln>
            <a:solidFill>
              <a:srgbClr val="808080"/>
            </a:solidFill>
          </a:ln>
          <a:effectLst>
            <a:outerShdw dist="101823" dir="2700000">
              <a:srgbClr val="999999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TextShape 2"/>
          <p:cNvSpPr txBox="1"/>
          <p:nvPr/>
        </p:nvSpPr>
        <p:spPr>
          <a:xfrm>
            <a:off x="1981067" y="29696"/>
            <a:ext cx="8229627" cy="10633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3992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Relaxed Plan Extraction</a:t>
            </a:r>
          </a:p>
        </p:txBody>
      </p:sp>
      <p:sp>
        <p:nvSpPr>
          <p:cNvPr id="324" name="TextShape 3"/>
          <p:cNvSpPr txBox="1"/>
          <p:nvPr/>
        </p:nvSpPr>
        <p:spPr>
          <a:xfrm>
            <a:off x="420784" y="1021130"/>
            <a:ext cx="8229627" cy="1619537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pPr marL="391910" indent="-293933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a Goal;</a:t>
            </a:r>
          </a:p>
          <a:p>
            <a:pPr marL="391910" indent="-293933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achiever;</a:t>
            </a:r>
          </a:p>
          <a:p>
            <a:pPr marL="391910" indent="-293933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Preconditions to Goals.</a:t>
            </a:r>
          </a:p>
          <a:p>
            <a:r>
              <a:rPr lang="en-GB" sz="2000" spc="-1" dirty="0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(preference p1 (always (not (at B)))</a:t>
            </a:r>
            <a:endParaRPr lang="en-GB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4482807" y="3181217"/>
            <a:ext cx="1306342" cy="2677348"/>
          </a:xfrm>
          <a:prstGeom prst="ellipse">
            <a:avLst/>
          </a:prstGeom>
          <a:solidFill>
            <a:srgbClr val="ECEBB3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5"/>
          <p:cNvSpPr/>
          <p:nvPr/>
        </p:nvSpPr>
        <p:spPr>
          <a:xfrm>
            <a:off x="2408336" y="3245881"/>
            <a:ext cx="1241678" cy="2678654"/>
          </a:xfrm>
          <a:prstGeom prst="ellipse">
            <a:avLst/>
          </a:prstGeom>
          <a:solidFill>
            <a:srgbClr val="ECEBB3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CustomShape 6"/>
          <p:cNvSpPr/>
          <p:nvPr/>
        </p:nvSpPr>
        <p:spPr>
          <a:xfrm>
            <a:off x="2337467" y="4324593"/>
            <a:ext cx="1451672" cy="134259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2456" rIns="81646" bIns="42456"/>
          <a:lstStyle/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 A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7"/>
          <p:cNvSpPr/>
          <p:nvPr/>
        </p:nvSpPr>
        <p:spPr>
          <a:xfrm>
            <a:off x="4360338" y="3414399"/>
            <a:ext cx="1497721" cy="18814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2456" rIns="81646" bIns="42456"/>
          <a:lstStyle/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B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A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C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Line 8"/>
          <p:cNvSpPr/>
          <p:nvPr/>
        </p:nvSpPr>
        <p:spPr>
          <a:xfrm>
            <a:off x="4046489" y="4844517"/>
            <a:ext cx="851735" cy="164599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CustomShape 9"/>
          <p:cNvSpPr/>
          <p:nvPr/>
        </p:nvSpPr>
        <p:spPr>
          <a:xfrm>
            <a:off x="3916835" y="4713556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" name="Line 10"/>
          <p:cNvSpPr/>
          <p:nvPr/>
        </p:nvSpPr>
        <p:spPr>
          <a:xfrm>
            <a:off x="3297955" y="4486580"/>
            <a:ext cx="618879" cy="261268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CustomShape 11"/>
          <p:cNvSpPr/>
          <p:nvPr/>
        </p:nvSpPr>
        <p:spPr>
          <a:xfrm>
            <a:off x="2492269" y="2852672"/>
            <a:ext cx="1246577" cy="3340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2456" rIns="81646" bIns="42456"/>
          <a:lstStyle/>
          <a:p>
            <a:r>
              <a:rPr lang="en-GB" sz="1633" spc="-1">
                <a:solidFill>
                  <a:srgbClr val="DFDEF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 layer 0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12"/>
          <p:cNvSpPr/>
          <p:nvPr/>
        </p:nvSpPr>
        <p:spPr>
          <a:xfrm>
            <a:off x="4551063" y="2852672"/>
            <a:ext cx="1246577" cy="3340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2456" rIns="81646" bIns="42456"/>
          <a:lstStyle/>
          <a:p>
            <a:r>
              <a:rPr lang="en-GB" sz="1633" spc="-1">
                <a:solidFill>
                  <a:srgbClr val="DFDEF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 layer 1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13"/>
          <p:cNvSpPr/>
          <p:nvPr/>
        </p:nvSpPr>
        <p:spPr>
          <a:xfrm>
            <a:off x="6706201" y="2788009"/>
            <a:ext cx="1246577" cy="3340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2456" rIns="81646" bIns="42456"/>
          <a:lstStyle/>
          <a:p>
            <a:r>
              <a:rPr lang="en-GB" sz="1633" spc="-1">
                <a:solidFill>
                  <a:srgbClr val="DFDEF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 layer 2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14"/>
          <p:cNvSpPr/>
          <p:nvPr/>
        </p:nvSpPr>
        <p:spPr>
          <a:xfrm>
            <a:off x="3374376" y="2592057"/>
            <a:ext cx="1486944" cy="3340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2456" rIns="81646" bIns="42456"/>
          <a:lstStyle/>
          <a:p>
            <a:r>
              <a:rPr lang="en-GB" sz="1633" spc="-1">
                <a:solidFill>
                  <a:srgbClr val="DFDEF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 Layer 1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15"/>
          <p:cNvSpPr/>
          <p:nvPr/>
        </p:nvSpPr>
        <p:spPr>
          <a:xfrm>
            <a:off x="5563478" y="2592057"/>
            <a:ext cx="1486944" cy="3340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2456" rIns="81646" bIns="42456"/>
          <a:lstStyle/>
          <a:p>
            <a:r>
              <a:rPr lang="en-GB" sz="1633" spc="-1">
                <a:solidFill>
                  <a:srgbClr val="DFDEF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 Layer 2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16"/>
          <p:cNvSpPr/>
          <p:nvPr/>
        </p:nvSpPr>
        <p:spPr>
          <a:xfrm>
            <a:off x="6605939" y="3181544"/>
            <a:ext cx="1306342" cy="2677348"/>
          </a:xfrm>
          <a:prstGeom prst="ellipse">
            <a:avLst/>
          </a:prstGeom>
          <a:solidFill>
            <a:srgbClr val="ECEBB3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17"/>
          <p:cNvSpPr/>
          <p:nvPr/>
        </p:nvSpPr>
        <p:spPr>
          <a:xfrm>
            <a:off x="6825078" y="3278214"/>
            <a:ext cx="914439" cy="649578"/>
          </a:xfrm>
          <a:custGeom>
            <a:avLst/>
            <a:gdLst/>
            <a:ahLst/>
            <a:cxnLst/>
            <a:rect l="l" t="t" r="r" b="b"/>
            <a:pathLst>
              <a:path w="21494" h="21494">
                <a:moveTo>
                  <a:pt x="10901" y="5905"/>
                </a:moveTo>
                <a:lnTo>
                  <a:pt x="8458" y="2399"/>
                </a:lnTo>
                <a:lnTo>
                  <a:pt x="7417" y="6425"/>
                </a:lnTo>
                <a:lnTo>
                  <a:pt x="476" y="2399"/>
                </a:lnTo>
                <a:lnTo>
                  <a:pt x="4732" y="7722"/>
                </a:lnTo>
                <a:lnTo>
                  <a:pt x="106" y="8718"/>
                </a:lnTo>
                <a:lnTo>
                  <a:pt x="3828" y="11880"/>
                </a:lnTo>
                <a:lnTo>
                  <a:pt x="243" y="14689"/>
                </a:lnTo>
                <a:lnTo>
                  <a:pt x="5772" y="14041"/>
                </a:lnTo>
                <a:lnTo>
                  <a:pt x="4868" y="17719"/>
                </a:lnTo>
                <a:lnTo>
                  <a:pt x="7819" y="15730"/>
                </a:lnTo>
                <a:lnTo>
                  <a:pt x="8590" y="21600"/>
                </a:lnTo>
                <a:lnTo>
                  <a:pt x="10637" y="15038"/>
                </a:lnTo>
                <a:lnTo>
                  <a:pt x="13349" y="19840"/>
                </a:lnTo>
                <a:lnTo>
                  <a:pt x="14125" y="14561"/>
                </a:lnTo>
                <a:lnTo>
                  <a:pt x="18248" y="18195"/>
                </a:lnTo>
                <a:lnTo>
                  <a:pt x="16938" y="13044"/>
                </a:lnTo>
                <a:lnTo>
                  <a:pt x="21600" y="13393"/>
                </a:lnTo>
                <a:lnTo>
                  <a:pt x="17710" y="10579"/>
                </a:lnTo>
                <a:lnTo>
                  <a:pt x="21198" y="8242"/>
                </a:lnTo>
                <a:lnTo>
                  <a:pt x="16806" y="7417"/>
                </a:lnTo>
                <a:lnTo>
                  <a:pt x="18482" y="4560"/>
                </a:lnTo>
                <a:lnTo>
                  <a:pt x="14257" y="5429"/>
                </a:lnTo>
                <a:lnTo>
                  <a:pt x="14623" y="106"/>
                </a:lnTo>
                <a:lnTo>
                  <a:pt x="10901" y="5905"/>
                </a:lnTo>
                <a:close/>
              </a:path>
            </a:pathLst>
          </a:custGeom>
          <a:solidFill>
            <a:srgbClr val="66FF33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18"/>
          <p:cNvSpPr/>
          <p:nvPr/>
        </p:nvSpPr>
        <p:spPr>
          <a:xfrm>
            <a:off x="6483470" y="3414726"/>
            <a:ext cx="1497721" cy="18814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2456" rIns="81646" bIns="42456"/>
          <a:lstStyle/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E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B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A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C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D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19"/>
          <p:cNvSpPr/>
          <p:nvPr/>
        </p:nvSpPr>
        <p:spPr>
          <a:xfrm>
            <a:off x="6105284" y="4157055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20"/>
          <p:cNvSpPr/>
          <p:nvPr/>
        </p:nvSpPr>
        <p:spPr>
          <a:xfrm>
            <a:off x="6105284" y="4713883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Line 21"/>
          <p:cNvSpPr/>
          <p:nvPr/>
        </p:nvSpPr>
        <p:spPr>
          <a:xfrm>
            <a:off x="5264653" y="4451962"/>
            <a:ext cx="809279" cy="34618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Line 22"/>
          <p:cNvSpPr/>
          <p:nvPr/>
        </p:nvSpPr>
        <p:spPr>
          <a:xfrm flipV="1">
            <a:off x="6279680" y="3964043"/>
            <a:ext cx="774008" cy="504248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Line 23"/>
          <p:cNvSpPr/>
          <p:nvPr/>
        </p:nvSpPr>
        <p:spPr>
          <a:xfrm flipV="1">
            <a:off x="6267923" y="4290628"/>
            <a:ext cx="785765" cy="783805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Line 24"/>
          <p:cNvSpPr/>
          <p:nvPr/>
        </p:nvSpPr>
        <p:spPr>
          <a:xfrm>
            <a:off x="5290126" y="5009116"/>
            <a:ext cx="839978" cy="65317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Line 25"/>
          <p:cNvSpPr/>
          <p:nvPr/>
        </p:nvSpPr>
        <p:spPr>
          <a:xfrm flipV="1">
            <a:off x="6234938" y="4617214"/>
            <a:ext cx="818750" cy="130634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CustomShape 26"/>
          <p:cNvSpPr/>
          <p:nvPr/>
        </p:nvSpPr>
        <p:spPr>
          <a:xfrm>
            <a:off x="6138269" y="5008136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" name="CustomShape 27"/>
          <p:cNvSpPr/>
          <p:nvPr/>
        </p:nvSpPr>
        <p:spPr>
          <a:xfrm>
            <a:off x="10547341" y="945776"/>
            <a:ext cx="326585" cy="350426"/>
          </a:xfrm>
          <a:prstGeom prst="ellipse">
            <a:avLst/>
          </a:prstGeom>
          <a:solidFill>
            <a:srgbClr val="E6E64C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0823" rIns="81646" bIns="40823" anchor="ctr"/>
          <a:lstStyle/>
          <a:p>
            <a:pPr algn="ctr"/>
            <a:r>
              <a:rPr lang="en-GB" sz="163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</a:p>
        </p:txBody>
      </p:sp>
      <p:sp>
        <p:nvSpPr>
          <p:cNvPr id="349" name="CustomShape 28"/>
          <p:cNvSpPr/>
          <p:nvPr/>
        </p:nvSpPr>
        <p:spPr>
          <a:xfrm>
            <a:off x="9469609" y="1198226"/>
            <a:ext cx="326585" cy="350426"/>
          </a:xfrm>
          <a:prstGeom prst="ellipse">
            <a:avLst/>
          </a:prstGeom>
          <a:solidFill>
            <a:srgbClr val="800000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0823" rIns="81646" bIns="40823" anchor="ctr"/>
          <a:lstStyle/>
          <a:p>
            <a:pPr algn="ctr"/>
            <a:r>
              <a:rPr lang="en-GB" sz="1633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29"/>
          <p:cNvSpPr/>
          <p:nvPr/>
        </p:nvSpPr>
        <p:spPr>
          <a:xfrm>
            <a:off x="11592415" y="1230885"/>
            <a:ext cx="326585" cy="350426"/>
          </a:xfrm>
          <a:prstGeom prst="ellipse">
            <a:avLst/>
          </a:prstGeom>
          <a:solidFill>
            <a:srgbClr val="800000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0823" rIns="81646" bIns="40823" anchor="ctr"/>
          <a:lstStyle/>
          <a:p>
            <a:pPr algn="ctr"/>
            <a:r>
              <a:rPr lang="en-GB" sz="1633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30"/>
          <p:cNvSpPr/>
          <p:nvPr/>
        </p:nvSpPr>
        <p:spPr>
          <a:xfrm>
            <a:off x="10057463" y="1816126"/>
            <a:ext cx="326585" cy="350426"/>
          </a:xfrm>
          <a:prstGeom prst="ellipse">
            <a:avLst/>
          </a:prstGeom>
          <a:solidFill>
            <a:srgbClr val="800000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0823" rIns="81646" bIns="40823" anchor="ctr"/>
          <a:lstStyle/>
          <a:p>
            <a:pPr algn="ctr"/>
            <a:r>
              <a:rPr lang="en-GB" sz="1633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31"/>
          <p:cNvSpPr/>
          <p:nvPr/>
        </p:nvSpPr>
        <p:spPr>
          <a:xfrm>
            <a:off x="11037219" y="1794898"/>
            <a:ext cx="326585" cy="350426"/>
          </a:xfrm>
          <a:prstGeom prst="ellipse">
            <a:avLst/>
          </a:prstGeom>
          <a:solidFill>
            <a:srgbClr val="800000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0823" rIns="81646" bIns="40823" anchor="ctr"/>
          <a:lstStyle/>
          <a:p>
            <a:pPr algn="ctr"/>
            <a:r>
              <a:rPr lang="en-GB" sz="1633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Line 32"/>
          <p:cNvSpPr/>
          <p:nvPr/>
        </p:nvSpPr>
        <p:spPr>
          <a:xfrm flipV="1">
            <a:off x="9796194" y="1067592"/>
            <a:ext cx="751147" cy="23742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" name="Line 33"/>
          <p:cNvSpPr/>
          <p:nvPr/>
        </p:nvSpPr>
        <p:spPr>
          <a:xfrm>
            <a:off x="10873927" y="1104823"/>
            <a:ext cx="718488" cy="22403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Line 34"/>
          <p:cNvSpPr/>
          <p:nvPr/>
        </p:nvSpPr>
        <p:spPr>
          <a:xfrm>
            <a:off x="9730878" y="1500971"/>
            <a:ext cx="326585" cy="41574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" name="Line 35"/>
          <p:cNvSpPr/>
          <p:nvPr/>
        </p:nvSpPr>
        <p:spPr>
          <a:xfrm>
            <a:off x="10384048" y="1982031"/>
            <a:ext cx="653171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Line 36"/>
          <p:cNvSpPr/>
          <p:nvPr/>
        </p:nvSpPr>
        <p:spPr>
          <a:xfrm flipV="1">
            <a:off x="11298487" y="1581311"/>
            <a:ext cx="391903" cy="33540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CustomShape 37"/>
          <p:cNvSpPr/>
          <p:nvPr/>
        </p:nvSpPr>
        <p:spPr>
          <a:xfrm>
            <a:off x="6105610" y="4420283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Line 38"/>
          <p:cNvSpPr/>
          <p:nvPr/>
        </p:nvSpPr>
        <p:spPr>
          <a:xfrm>
            <a:off x="5257468" y="4486906"/>
            <a:ext cx="847816" cy="260942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CustomShape 39"/>
          <p:cNvSpPr/>
          <p:nvPr/>
        </p:nvSpPr>
        <p:spPr>
          <a:xfrm>
            <a:off x="6139249" y="5335702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CustomShape 40"/>
          <p:cNvSpPr/>
          <p:nvPr/>
        </p:nvSpPr>
        <p:spPr>
          <a:xfrm>
            <a:off x="6138596" y="3865414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Line 41"/>
          <p:cNvSpPr/>
          <p:nvPr/>
        </p:nvSpPr>
        <p:spPr>
          <a:xfrm>
            <a:off x="5290453" y="3833409"/>
            <a:ext cx="814831" cy="65317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Line 42"/>
          <p:cNvSpPr/>
          <p:nvPr/>
        </p:nvSpPr>
        <p:spPr>
          <a:xfrm>
            <a:off x="6279680" y="3964043"/>
            <a:ext cx="774008" cy="261268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Line 43"/>
          <p:cNvSpPr/>
          <p:nvPr/>
        </p:nvSpPr>
        <p:spPr>
          <a:xfrm flipV="1">
            <a:off x="6268903" y="5009116"/>
            <a:ext cx="785111" cy="391903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Line 44"/>
          <p:cNvSpPr/>
          <p:nvPr/>
        </p:nvSpPr>
        <p:spPr>
          <a:xfrm>
            <a:off x="5290126" y="5009443"/>
            <a:ext cx="849122" cy="391576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CustomShape 45"/>
          <p:cNvSpPr/>
          <p:nvPr/>
        </p:nvSpPr>
        <p:spPr>
          <a:xfrm>
            <a:off x="8796348" y="2788009"/>
            <a:ext cx="1246577" cy="3340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2456" rIns="81646" bIns="42456"/>
          <a:lstStyle/>
          <a:p>
            <a:r>
              <a:rPr lang="en-GB" sz="1633" spc="-1">
                <a:solidFill>
                  <a:srgbClr val="DFDEF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 layer 3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46"/>
          <p:cNvSpPr/>
          <p:nvPr/>
        </p:nvSpPr>
        <p:spPr>
          <a:xfrm>
            <a:off x="7816918" y="2592057"/>
            <a:ext cx="1486944" cy="3340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2456" rIns="81646" bIns="42456"/>
          <a:lstStyle/>
          <a:p>
            <a:r>
              <a:rPr lang="en-GB" sz="1633" spc="-1">
                <a:solidFill>
                  <a:srgbClr val="DFDEF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 Layer 3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47"/>
          <p:cNvSpPr/>
          <p:nvPr/>
        </p:nvSpPr>
        <p:spPr>
          <a:xfrm>
            <a:off x="8696086" y="3181544"/>
            <a:ext cx="1306342" cy="2677348"/>
          </a:xfrm>
          <a:prstGeom prst="ellipse">
            <a:avLst/>
          </a:prstGeom>
          <a:solidFill>
            <a:srgbClr val="ECEBB3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CustomShape 48"/>
          <p:cNvSpPr/>
          <p:nvPr/>
        </p:nvSpPr>
        <p:spPr>
          <a:xfrm>
            <a:off x="8915225" y="3343531"/>
            <a:ext cx="914439" cy="649578"/>
          </a:xfrm>
          <a:custGeom>
            <a:avLst/>
            <a:gdLst/>
            <a:ahLst/>
            <a:cxnLst/>
            <a:rect l="l" t="t" r="r" b="b"/>
            <a:pathLst>
              <a:path w="21494" h="21494">
                <a:moveTo>
                  <a:pt x="10901" y="5905"/>
                </a:moveTo>
                <a:lnTo>
                  <a:pt x="8458" y="2399"/>
                </a:lnTo>
                <a:lnTo>
                  <a:pt x="7417" y="6425"/>
                </a:lnTo>
                <a:lnTo>
                  <a:pt x="476" y="2399"/>
                </a:lnTo>
                <a:lnTo>
                  <a:pt x="4732" y="7722"/>
                </a:lnTo>
                <a:lnTo>
                  <a:pt x="106" y="8718"/>
                </a:lnTo>
                <a:lnTo>
                  <a:pt x="3828" y="11880"/>
                </a:lnTo>
                <a:lnTo>
                  <a:pt x="243" y="14689"/>
                </a:lnTo>
                <a:lnTo>
                  <a:pt x="5772" y="14041"/>
                </a:lnTo>
                <a:lnTo>
                  <a:pt x="4868" y="17719"/>
                </a:lnTo>
                <a:lnTo>
                  <a:pt x="7819" y="15730"/>
                </a:lnTo>
                <a:lnTo>
                  <a:pt x="8590" y="21600"/>
                </a:lnTo>
                <a:lnTo>
                  <a:pt x="10637" y="15038"/>
                </a:lnTo>
                <a:lnTo>
                  <a:pt x="13349" y="19840"/>
                </a:lnTo>
                <a:lnTo>
                  <a:pt x="14125" y="14561"/>
                </a:lnTo>
                <a:lnTo>
                  <a:pt x="18248" y="18195"/>
                </a:lnTo>
                <a:lnTo>
                  <a:pt x="16938" y="13044"/>
                </a:lnTo>
                <a:lnTo>
                  <a:pt x="21600" y="13393"/>
                </a:lnTo>
                <a:lnTo>
                  <a:pt x="17710" y="10579"/>
                </a:lnTo>
                <a:lnTo>
                  <a:pt x="21198" y="8242"/>
                </a:lnTo>
                <a:lnTo>
                  <a:pt x="16806" y="7417"/>
                </a:lnTo>
                <a:lnTo>
                  <a:pt x="18482" y="4560"/>
                </a:lnTo>
                <a:lnTo>
                  <a:pt x="14257" y="5429"/>
                </a:lnTo>
                <a:lnTo>
                  <a:pt x="14623" y="106"/>
                </a:lnTo>
                <a:lnTo>
                  <a:pt x="10901" y="5905"/>
                </a:lnTo>
                <a:close/>
              </a:path>
            </a:pathLst>
          </a:custGeom>
          <a:solidFill>
            <a:srgbClr val="66FF33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CustomShape 49"/>
          <p:cNvSpPr/>
          <p:nvPr/>
        </p:nvSpPr>
        <p:spPr>
          <a:xfrm>
            <a:off x="8621298" y="3323609"/>
            <a:ext cx="1497721" cy="206108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2456" rIns="81646" bIns="42456"/>
          <a:lstStyle/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E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B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A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C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D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1179" spc="-1">
                <a:solidFill>
                  <a:srgbClr val="52527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Line 50"/>
          <p:cNvSpPr/>
          <p:nvPr/>
        </p:nvSpPr>
        <p:spPr>
          <a:xfrm flipV="1">
            <a:off x="8402812" y="3702774"/>
            <a:ext cx="806340" cy="391903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CustomShape 51"/>
          <p:cNvSpPr/>
          <p:nvPr/>
        </p:nvSpPr>
        <p:spPr>
          <a:xfrm>
            <a:off x="8228416" y="4026421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52"/>
          <p:cNvSpPr/>
          <p:nvPr/>
        </p:nvSpPr>
        <p:spPr>
          <a:xfrm>
            <a:off x="8228416" y="4583249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Line 53"/>
          <p:cNvSpPr/>
          <p:nvPr/>
        </p:nvSpPr>
        <p:spPr>
          <a:xfrm>
            <a:off x="7380600" y="3927792"/>
            <a:ext cx="816464" cy="428154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Line 54"/>
          <p:cNvSpPr/>
          <p:nvPr/>
        </p:nvSpPr>
        <p:spPr>
          <a:xfrm>
            <a:off x="7380600" y="3927792"/>
            <a:ext cx="783479" cy="166885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Line 55"/>
          <p:cNvSpPr/>
          <p:nvPr/>
        </p:nvSpPr>
        <p:spPr>
          <a:xfrm>
            <a:off x="8370480" y="4369662"/>
            <a:ext cx="806340" cy="0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Line 56"/>
          <p:cNvSpPr/>
          <p:nvPr/>
        </p:nvSpPr>
        <p:spPr>
          <a:xfrm flipV="1">
            <a:off x="8391055" y="4747848"/>
            <a:ext cx="785765" cy="195951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Line 57"/>
          <p:cNvSpPr/>
          <p:nvPr/>
        </p:nvSpPr>
        <p:spPr>
          <a:xfrm>
            <a:off x="7380600" y="4290628"/>
            <a:ext cx="848796" cy="653171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Line 58"/>
          <p:cNvSpPr/>
          <p:nvPr/>
        </p:nvSpPr>
        <p:spPr>
          <a:xfrm flipV="1">
            <a:off x="8358070" y="4094677"/>
            <a:ext cx="851082" cy="587854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CustomShape 59"/>
          <p:cNvSpPr/>
          <p:nvPr/>
        </p:nvSpPr>
        <p:spPr>
          <a:xfrm>
            <a:off x="8261401" y="4877502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60"/>
          <p:cNvSpPr/>
          <p:nvPr/>
        </p:nvSpPr>
        <p:spPr>
          <a:xfrm>
            <a:off x="8228743" y="4289648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Line 61"/>
          <p:cNvSpPr/>
          <p:nvPr/>
        </p:nvSpPr>
        <p:spPr>
          <a:xfrm>
            <a:off x="7380600" y="4290629"/>
            <a:ext cx="847816" cy="326585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CustomShape 62"/>
          <p:cNvSpPr/>
          <p:nvPr/>
        </p:nvSpPr>
        <p:spPr>
          <a:xfrm>
            <a:off x="8262381" y="5205067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CustomShape 63"/>
          <p:cNvSpPr/>
          <p:nvPr/>
        </p:nvSpPr>
        <p:spPr>
          <a:xfrm>
            <a:off x="8261728" y="3734780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Line 64"/>
          <p:cNvSpPr/>
          <p:nvPr/>
        </p:nvSpPr>
        <p:spPr>
          <a:xfrm>
            <a:off x="7445591" y="3637457"/>
            <a:ext cx="783805" cy="130634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Line 65"/>
          <p:cNvSpPr/>
          <p:nvPr/>
        </p:nvSpPr>
        <p:spPr>
          <a:xfrm>
            <a:off x="8402812" y="3833409"/>
            <a:ext cx="774008" cy="159700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Line 66"/>
          <p:cNvSpPr/>
          <p:nvPr/>
        </p:nvSpPr>
        <p:spPr>
          <a:xfrm flipV="1">
            <a:off x="8392035" y="4421263"/>
            <a:ext cx="817117" cy="849122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Line 67"/>
          <p:cNvSpPr/>
          <p:nvPr/>
        </p:nvSpPr>
        <p:spPr>
          <a:xfrm>
            <a:off x="7380600" y="4617214"/>
            <a:ext cx="881781" cy="653171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Line 68"/>
          <p:cNvSpPr/>
          <p:nvPr/>
        </p:nvSpPr>
        <p:spPr>
          <a:xfrm flipV="1">
            <a:off x="7380600" y="3506823"/>
            <a:ext cx="848796" cy="1502946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69"/>
          <p:cNvSpPr/>
          <p:nvPr/>
        </p:nvSpPr>
        <p:spPr>
          <a:xfrm>
            <a:off x="8262054" y="3441179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Line 70"/>
          <p:cNvSpPr/>
          <p:nvPr/>
        </p:nvSpPr>
        <p:spPr>
          <a:xfrm>
            <a:off x="8425347" y="3506823"/>
            <a:ext cx="783805" cy="130634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71"/>
          <p:cNvSpPr/>
          <p:nvPr/>
        </p:nvSpPr>
        <p:spPr>
          <a:xfrm>
            <a:off x="8262708" y="5564638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72"/>
          <p:cNvSpPr/>
          <p:nvPr/>
        </p:nvSpPr>
        <p:spPr>
          <a:xfrm>
            <a:off x="8262708" y="5891224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Line 73"/>
          <p:cNvSpPr/>
          <p:nvPr/>
        </p:nvSpPr>
        <p:spPr>
          <a:xfrm>
            <a:off x="7380600" y="4617214"/>
            <a:ext cx="881781" cy="1012742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Line 74"/>
          <p:cNvSpPr/>
          <p:nvPr/>
        </p:nvSpPr>
        <p:spPr>
          <a:xfrm>
            <a:off x="7380600" y="5009770"/>
            <a:ext cx="881781" cy="946771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Line 75"/>
          <p:cNvSpPr/>
          <p:nvPr/>
        </p:nvSpPr>
        <p:spPr>
          <a:xfrm flipV="1">
            <a:off x="8423714" y="5139751"/>
            <a:ext cx="785438" cy="489878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Line 76"/>
          <p:cNvSpPr/>
          <p:nvPr/>
        </p:nvSpPr>
        <p:spPr>
          <a:xfrm flipV="1">
            <a:off x="8391055" y="4780506"/>
            <a:ext cx="785765" cy="1175708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" name="Line 77"/>
          <p:cNvSpPr/>
          <p:nvPr/>
        </p:nvSpPr>
        <p:spPr>
          <a:xfrm flipV="1">
            <a:off x="3981172" y="3930078"/>
            <a:ext cx="847163" cy="229916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" name="Line 78"/>
          <p:cNvSpPr/>
          <p:nvPr/>
        </p:nvSpPr>
        <p:spPr>
          <a:xfrm flipV="1">
            <a:off x="3297955" y="4159994"/>
            <a:ext cx="618879" cy="261268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" name="Line 79"/>
          <p:cNvSpPr/>
          <p:nvPr/>
        </p:nvSpPr>
        <p:spPr>
          <a:xfrm flipV="1">
            <a:off x="6279680" y="3637457"/>
            <a:ext cx="774008" cy="587854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" name="Line 80"/>
          <p:cNvSpPr/>
          <p:nvPr/>
        </p:nvSpPr>
        <p:spPr>
          <a:xfrm>
            <a:off x="5290127" y="3898726"/>
            <a:ext cx="815157" cy="326585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2" name="Freeform 81"/>
          <p:cNvSpPr/>
          <p:nvPr/>
        </p:nvSpPr>
        <p:spPr>
          <a:xfrm>
            <a:off x="3297955" y="4421263"/>
            <a:ext cx="619206" cy="326912"/>
          </a:xfrm>
          <a:custGeom>
            <a:avLst/>
            <a:gdLst/>
            <a:ahLst/>
            <a:cxnLst/>
            <a:rect l="0" t="0" r="r" b="b"/>
            <a:pathLst>
              <a:path w="1896" h="1001">
                <a:moveTo>
                  <a:pt x="0" y="0"/>
                </a:moveTo>
                <a:lnTo>
                  <a:pt x="1895" y="1000"/>
                </a:lnTo>
              </a:path>
            </a:pathLst>
          </a:custGeom>
          <a:noFill/>
          <a:ln w="118800">
            <a:solidFill>
              <a:srgbClr val="FF00FF"/>
            </a:solidFill>
            <a:miter/>
            <a:tailEnd type="triangle" w="med" len="med"/>
          </a:ln>
        </p:spPr>
      </p:sp>
      <p:sp>
        <p:nvSpPr>
          <p:cNvPr id="403" name="Freeform 82"/>
          <p:cNvSpPr/>
          <p:nvPr/>
        </p:nvSpPr>
        <p:spPr>
          <a:xfrm>
            <a:off x="4046489" y="4813165"/>
            <a:ext cx="917379" cy="196278"/>
          </a:xfrm>
          <a:custGeom>
            <a:avLst/>
            <a:gdLst/>
            <a:ahLst/>
            <a:cxnLst/>
            <a:rect l="0" t="0" r="r" b="b"/>
            <a:pathLst>
              <a:path w="2809" h="601">
                <a:moveTo>
                  <a:pt x="0" y="0"/>
                </a:moveTo>
                <a:lnTo>
                  <a:pt x="2808" y="600"/>
                </a:lnTo>
              </a:path>
            </a:pathLst>
          </a:custGeom>
          <a:noFill/>
          <a:ln w="118800">
            <a:solidFill>
              <a:srgbClr val="FF00FF"/>
            </a:solidFill>
            <a:miter/>
            <a:tailEnd type="triangle" w="med" len="med"/>
          </a:ln>
        </p:spPr>
      </p:sp>
      <p:sp>
        <p:nvSpPr>
          <p:cNvPr id="406" name="CustomShape 85"/>
          <p:cNvSpPr/>
          <p:nvPr/>
        </p:nvSpPr>
        <p:spPr>
          <a:xfrm>
            <a:off x="3916835" y="4091411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" name="CustomShape 86"/>
          <p:cNvSpPr/>
          <p:nvPr/>
        </p:nvSpPr>
        <p:spPr>
          <a:xfrm>
            <a:off x="3607231" y="3866067"/>
            <a:ext cx="964407" cy="116231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2456" rIns="81646" bIns="42456"/>
          <a:lstStyle/>
          <a:p>
            <a:r>
              <a:rPr lang="en-GB" sz="998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 AB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27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NavigateAC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5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87"/>
          <p:cNvSpPr/>
          <p:nvPr/>
        </p:nvSpPr>
        <p:spPr>
          <a:xfrm>
            <a:off x="5756491" y="3604799"/>
            <a:ext cx="914439" cy="175572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2456" rIns="81646" bIns="42456"/>
          <a:lstStyle/>
          <a:p>
            <a:r>
              <a:rPr lang="en-GB" sz="998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NavigateBA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NavigateBE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NavigateAB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NavigateAC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NavigateCA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NavigateCD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Freeform 88"/>
          <p:cNvSpPr/>
          <p:nvPr/>
        </p:nvSpPr>
        <p:spPr>
          <a:xfrm>
            <a:off x="8425347" y="3506823"/>
            <a:ext cx="784132" cy="130961"/>
          </a:xfrm>
          <a:custGeom>
            <a:avLst/>
            <a:gdLst/>
            <a:ahLst/>
            <a:cxnLst/>
            <a:rect l="0" t="0" r="r" b="b"/>
            <a:pathLst>
              <a:path w="2401" h="401">
                <a:moveTo>
                  <a:pt x="0" y="0"/>
                </a:moveTo>
                <a:lnTo>
                  <a:pt x="2400" y="400"/>
                </a:lnTo>
              </a:path>
            </a:pathLst>
          </a:custGeom>
          <a:noFill/>
          <a:ln w="118800">
            <a:solidFill>
              <a:srgbClr val="FF00FF"/>
            </a:solidFill>
            <a:miter/>
            <a:tailEnd type="triangle" w="med" len="med"/>
          </a:ln>
        </p:spPr>
      </p:sp>
      <p:sp>
        <p:nvSpPr>
          <p:cNvPr id="410" name="Freeform 89"/>
          <p:cNvSpPr/>
          <p:nvPr/>
        </p:nvSpPr>
        <p:spPr>
          <a:xfrm>
            <a:off x="7380926" y="3506823"/>
            <a:ext cx="848796" cy="1470614"/>
          </a:xfrm>
          <a:custGeom>
            <a:avLst/>
            <a:gdLst/>
            <a:ahLst/>
            <a:cxnLst/>
            <a:rect l="0" t="0" r="r" b="b"/>
            <a:pathLst>
              <a:path w="2599" h="4503">
                <a:moveTo>
                  <a:pt x="0" y="4502"/>
                </a:moveTo>
                <a:lnTo>
                  <a:pt x="2598" y="0"/>
                </a:lnTo>
              </a:path>
            </a:pathLst>
          </a:custGeom>
          <a:noFill/>
          <a:ln w="118800">
            <a:solidFill>
              <a:srgbClr val="FF00FF"/>
            </a:solidFill>
            <a:miter/>
            <a:tailEnd type="triangle" w="med" len="med"/>
          </a:ln>
        </p:spPr>
      </p:sp>
      <p:sp>
        <p:nvSpPr>
          <p:cNvPr id="411" name="CustomShape 90"/>
          <p:cNvSpPr/>
          <p:nvPr/>
        </p:nvSpPr>
        <p:spPr>
          <a:xfrm>
            <a:off x="7879296" y="3212896"/>
            <a:ext cx="914439" cy="26668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2456" rIns="81646" bIns="42456"/>
          <a:lstStyle/>
          <a:p>
            <a:r>
              <a:rPr lang="en-GB" sz="998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NavigateDE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 EB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NavigateBE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NavigateBA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NavigateAB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NavigateAC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NavigateCA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NavigateCD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998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NavigateDC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CustomShape 91"/>
          <p:cNvSpPr/>
          <p:nvPr/>
        </p:nvSpPr>
        <p:spPr>
          <a:xfrm>
            <a:off x="7924540" y="2389850"/>
            <a:ext cx="2309612" cy="4349807"/>
          </a:xfrm>
          <a:prstGeom prst="rect">
            <a:avLst/>
          </a:prstGeom>
          <a:solidFill>
            <a:srgbClr val="C0C0C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69"/>
          <p:cNvSpPr/>
          <p:nvPr/>
        </p:nvSpPr>
        <p:spPr>
          <a:xfrm>
            <a:off x="8272214" y="6275819"/>
            <a:ext cx="129654" cy="130961"/>
          </a:xfrm>
          <a:prstGeom prst="ellipse">
            <a:avLst/>
          </a:prstGeom>
          <a:solidFill>
            <a:srgbClr val="66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Line 74"/>
          <p:cNvSpPr/>
          <p:nvPr/>
        </p:nvSpPr>
        <p:spPr>
          <a:xfrm>
            <a:off x="7357738" y="5264506"/>
            <a:ext cx="904643" cy="1078115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44"/>
          <p:cNvSpPr/>
          <p:nvPr/>
        </p:nvSpPr>
        <p:spPr>
          <a:xfrm>
            <a:off x="5232326" y="5340626"/>
            <a:ext cx="588175" cy="243289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Line 76"/>
          <p:cNvSpPr/>
          <p:nvPr/>
        </p:nvSpPr>
        <p:spPr>
          <a:xfrm flipV="1">
            <a:off x="8391055" y="5166586"/>
            <a:ext cx="785765" cy="1175708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Line 43"/>
          <p:cNvSpPr/>
          <p:nvPr/>
        </p:nvSpPr>
        <p:spPr>
          <a:xfrm flipV="1">
            <a:off x="6581772" y="5305063"/>
            <a:ext cx="630159" cy="357224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Freeform 84"/>
          <p:cNvSpPr/>
          <p:nvPr/>
        </p:nvSpPr>
        <p:spPr>
          <a:xfrm>
            <a:off x="6572627" y="5302769"/>
            <a:ext cx="678131" cy="352006"/>
          </a:xfrm>
          <a:custGeom>
            <a:avLst/>
            <a:gdLst/>
            <a:ahLst/>
            <a:cxnLst/>
            <a:rect l="0" t="0" r="r" b="b"/>
            <a:pathLst>
              <a:path w="2372" h="1201">
                <a:moveTo>
                  <a:pt x="0" y="1200"/>
                </a:moveTo>
                <a:lnTo>
                  <a:pt x="2371" y="0"/>
                </a:lnTo>
              </a:path>
            </a:pathLst>
          </a:custGeom>
          <a:noFill/>
          <a:ln w="118800">
            <a:solidFill>
              <a:srgbClr val="FF00FF"/>
            </a:solidFill>
            <a:miter/>
            <a:tailEnd type="triangle" w="med" len="med"/>
          </a:ln>
        </p:spPr>
      </p:sp>
      <p:sp>
        <p:nvSpPr>
          <p:cNvPr id="404" name="Freeform 83"/>
          <p:cNvSpPr/>
          <p:nvPr/>
        </p:nvSpPr>
        <p:spPr>
          <a:xfrm>
            <a:off x="5252529" y="5367105"/>
            <a:ext cx="618689" cy="230733"/>
          </a:xfrm>
          <a:custGeom>
            <a:avLst/>
            <a:gdLst/>
            <a:ahLst/>
            <a:cxnLst/>
            <a:rect l="0" t="0" r="r" b="b"/>
            <a:pathLst>
              <a:path w="2601" h="1001">
                <a:moveTo>
                  <a:pt x="0" y="0"/>
                </a:moveTo>
                <a:lnTo>
                  <a:pt x="2600" y="1000"/>
                </a:lnTo>
              </a:path>
            </a:pathLst>
          </a:custGeom>
          <a:noFill/>
          <a:ln w="118800">
            <a:solidFill>
              <a:srgbClr val="FF00FF"/>
            </a:solidFill>
            <a:miter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304626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3992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do we Need?</a:t>
            </a:r>
          </a:p>
        </p:txBody>
      </p:sp>
      <p:sp>
        <p:nvSpPr>
          <p:cNvPr id="454" name="TextShape 2"/>
          <p:cNvSpPr txBox="1"/>
          <p:nvPr/>
        </p:nvSpPr>
        <p:spPr>
          <a:xfrm>
            <a:off x="480711" y="1604841"/>
            <a:ext cx="8229627" cy="45261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90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Termination Criterion.</a:t>
            </a: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Stop building graph when goals appear insufficient</a:t>
            </a: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90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mechanism for selecting the right achiever.</a:t>
            </a: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Earliest not always best;</a:t>
            </a: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Arbitrary could miss something good.</a:t>
            </a: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90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Effectively we need to track knowledge about preferences whilst building the RPG.</a:t>
            </a:r>
          </a:p>
        </p:txBody>
      </p:sp>
    </p:spTree>
    <p:extLst>
      <p:ext uri="{BB962C8B-B14F-4D97-AF65-F5344CB8AC3E}">
        <p14:creationId xmlns:p14="http://schemas.microsoft.com/office/powerpoint/2010/main" val="32829157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extShape 1"/>
          <p:cNvSpPr txBox="1"/>
          <p:nvPr/>
        </p:nvSpPr>
        <p:spPr>
          <a:xfrm>
            <a:off x="1980740" y="160338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3992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Preference Aware RPG</a:t>
            </a:r>
          </a:p>
        </p:txBody>
      </p:sp>
      <p:sp>
        <p:nvSpPr>
          <p:cNvPr id="456" name="TextShape 2"/>
          <p:cNvSpPr txBox="1"/>
          <p:nvPr/>
        </p:nvSpPr>
        <p:spPr>
          <a:xfrm>
            <a:off x="326928" y="1387539"/>
            <a:ext cx="11611643" cy="51796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99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each fact layer we maintain a set of preferences for each fact.  </a:t>
            </a:r>
            <a:endParaRPr lang="en-GB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3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These are the preferences that are violated in achieving the fact at this layer;</a:t>
            </a: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3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facts that appear in the current state this is empty;</a:t>
            </a: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3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preference violation set for a newly appearing fact is that of the action that achieves it, and the union of those for the action's preconditions.</a:t>
            </a: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3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a new path to a fact is discovered, use the lowest cost of its existing/new sets;</a:t>
            </a: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3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Otherwise the set at that layer is the set from the previous layer.</a:t>
            </a: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99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Now we can build the RPG to the point at which:</a:t>
            </a:r>
            <a:endParaRPr lang="en-GB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3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new actions appear </a:t>
            </a:r>
            <a:r>
              <a:rPr lang="en-GB" sz="1633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r>
              <a:rPr lang="en-GB" sz="163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3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preference violation sets are changing.</a:t>
            </a: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99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means we have to build the RPG to more layers, but it does mean that we can generate potentially longer relaxed plans that satisfy preferences.</a:t>
            </a:r>
            <a:endParaRPr lang="en-GB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667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9691</TotalTime>
  <Words>1695</Words>
  <Application>Microsoft Office PowerPoint</Application>
  <PresentationFormat>Widescreen</PresentationFormat>
  <Paragraphs>552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LPRPG-P: Reasoning with Preferences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LPRPG-P: Comparison to Other Planners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Andrew</cp:lastModifiedBy>
  <cp:revision>52</cp:revision>
  <dcterms:created xsi:type="dcterms:W3CDTF">2017-12-02T18:47:48Z</dcterms:created>
  <dcterms:modified xsi:type="dcterms:W3CDTF">2020-10-01T14:50:45Z</dcterms:modified>
</cp:coreProperties>
</file>