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6" r:id="rId3"/>
    <p:sldId id="267" r:id="rId4"/>
    <p:sldId id="268" r:id="rId5"/>
    <p:sldId id="270" r:id="rId6"/>
    <p:sldId id="297" r:id="rId7"/>
    <p:sldId id="299" r:id="rId8"/>
    <p:sldId id="300" r:id="rId9"/>
    <p:sldId id="298" r:id="rId10"/>
    <p:sldId id="301" r:id="rId11"/>
    <p:sldId id="286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CC99FF"/>
    <a:srgbClr val="055FF1"/>
    <a:srgbClr val="FFDCCD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908CA-26F0-4F52-994C-21F38B189E3F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2B4FC-51EA-402A-A4A4-C3FFF87333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7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5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6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9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1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8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5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1A01-9C0A-49D3-9CAF-191303250312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1D4A-FBC7-4113-8681-BB39BAB4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666" y="1368170"/>
            <a:ext cx="9144000" cy="2387600"/>
          </a:xfrm>
        </p:spPr>
        <p:txBody>
          <a:bodyPr/>
          <a:lstStyle/>
          <a:p>
            <a:r>
              <a:rPr lang="en-GB" dirty="0" smtClean="0"/>
              <a:t>Planning with Deadlines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421"/>
            <a:ext cx="10515600" cy="1325563"/>
          </a:xfrm>
        </p:spPr>
        <p:txBody>
          <a:bodyPr/>
          <a:lstStyle/>
          <a:p>
            <a:r>
              <a:rPr lang="en-GB" dirty="0" smtClean="0"/>
              <a:t>Temporal Planning: Public Transport</a:t>
            </a:r>
            <a:endParaRPr lang="en-GB" dirty="0"/>
          </a:p>
        </p:txBody>
      </p:sp>
      <p:sp>
        <p:nvSpPr>
          <p:cNvPr id="4" name="Text Placeholder 75"/>
          <p:cNvSpPr txBox="1">
            <a:spLocks/>
          </p:cNvSpPr>
          <p:nvPr/>
        </p:nvSpPr>
        <p:spPr>
          <a:xfrm>
            <a:off x="0" y="6135487"/>
            <a:ext cx="12192000" cy="850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"Planning with Problems Requiring Temporal Coordination."</a:t>
            </a:r>
            <a:r>
              <a:rPr lang="en-GB" sz="1600" dirty="0" smtClean="0"/>
              <a:t> A. I. Coles, M. Fox, D. Long, and A. J. Smith.  AAAI 2008.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"Managing concurrency in temporal planning using planner-scheduler interaction." </a:t>
            </a:r>
            <a:r>
              <a:rPr lang="en-GB" sz="1600" dirty="0" smtClean="0"/>
              <a:t>A. I. Coles, M. Fox, K. Halsey, D. Long, and A. J. Smith. Artificial Intelligence. 173 (1) (2009).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254320" y="1617893"/>
            <a:ext cx="9641166" cy="7760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232220" y="1428603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905011" y="1380682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943693" y="2749476"/>
            <a:ext cx="2652470" cy="1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916235" y="2501249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61149" y="1249211"/>
            <a:ext cx="99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Work D1</a:t>
            </a:r>
            <a:endParaRPr lang="en-GB" dirty="0"/>
          </a:p>
        </p:txBody>
      </p:sp>
      <p:sp>
        <p:nvSpPr>
          <p:cNvPr id="84" name="Rectangle 83"/>
          <p:cNvSpPr/>
          <p:nvPr/>
        </p:nvSpPr>
        <p:spPr>
          <a:xfrm>
            <a:off x="2597309" y="2414725"/>
            <a:ext cx="146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Route1 D1 B1</a:t>
            </a:r>
            <a:endParaRPr lang="en-GB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640621" y="2797770"/>
            <a:ext cx="3604332" cy="4484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631095" y="2582565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0209834" y="2582564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703904" y="2749476"/>
            <a:ext cx="6382893" cy="450648"/>
            <a:chOff x="2703904" y="2749476"/>
            <a:chExt cx="6382893" cy="450648"/>
          </a:xfrm>
        </p:grpSpPr>
        <p:sp>
          <p:nvSpPr>
            <p:cNvPr id="76" name="Rectangle 75"/>
            <p:cNvSpPr/>
            <p:nvPr/>
          </p:nvSpPr>
          <p:spPr>
            <a:xfrm>
              <a:off x="2703904" y="2749476"/>
              <a:ext cx="1282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i="1" dirty="0" smtClean="0">
                  <a:solidFill>
                    <a:srgbClr val="FF0000"/>
                  </a:solidFill>
                </a:rPr>
                <a:t>Working D1</a:t>
              </a:r>
              <a:endParaRPr lang="en-GB" i="1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04138" y="2830792"/>
              <a:ext cx="1282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i="1" dirty="0" smtClean="0">
                  <a:solidFill>
                    <a:srgbClr val="FF0000"/>
                  </a:solidFill>
                </a:rPr>
                <a:t>Working D1</a:t>
              </a:r>
              <a:endParaRPr lang="en-GB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7702694" y="2496041"/>
            <a:ext cx="146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Route3 D1 B2</a:t>
            </a:r>
            <a:endParaRPr lang="en-GB" dirty="0"/>
          </a:p>
        </p:txBody>
      </p:sp>
      <p:sp>
        <p:nvSpPr>
          <p:cNvPr id="70" name="Text Placeholder 75"/>
          <p:cNvSpPr txBox="1">
            <a:spLocks/>
          </p:cNvSpPr>
          <p:nvPr/>
        </p:nvSpPr>
        <p:spPr>
          <a:xfrm>
            <a:off x="127029" y="3640787"/>
            <a:ext cx="11226771" cy="321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/>
              <a:t>Actions have: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4605688" y="2501248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-17089" y="1067293"/>
            <a:ext cx="12253500" cy="3322285"/>
            <a:chOff x="-17089" y="1067293"/>
            <a:chExt cx="12253500" cy="3322285"/>
          </a:xfrm>
        </p:grpSpPr>
        <p:sp>
          <p:nvSpPr>
            <p:cNvPr id="81" name="Rectangle 80"/>
            <p:cNvSpPr/>
            <p:nvPr/>
          </p:nvSpPr>
          <p:spPr>
            <a:xfrm>
              <a:off x="4570570" y="2732084"/>
              <a:ext cx="826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55FF1"/>
                  </a:solidFill>
                </a:rPr>
                <a:t>At D1B</a:t>
              </a:r>
              <a:endParaRPr lang="en-GB" dirty="0">
                <a:solidFill>
                  <a:srgbClr val="055FF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17089" y="1067293"/>
              <a:ext cx="12253500" cy="3322285"/>
              <a:chOff x="-17089" y="1067293"/>
              <a:chExt cx="12253500" cy="332228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7089" y="1067293"/>
                <a:ext cx="12253500" cy="2534667"/>
                <a:chOff x="-17089" y="1067293"/>
                <a:chExt cx="12253500" cy="2534667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6621476" y="3229294"/>
                  <a:ext cx="985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¬At B2 B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993553" y="3179492"/>
                  <a:ext cx="985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¬At B1 A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01419" y="2450187"/>
                  <a:ext cx="887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D1 A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01418" y="2643519"/>
                  <a:ext cx="8697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B1 A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570569" y="2925416"/>
                  <a:ext cx="8697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At B1 B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293261" y="1771057"/>
                  <a:ext cx="1282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Working D1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638897" y="2452794"/>
                  <a:ext cx="87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D1 B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638896" y="2646126"/>
                  <a:ext cx="861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B2 B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0174716" y="2813400"/>
                  <a:ext cx="87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At D1 A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0174715" y="3006732"/>
                  <a:ext cx="8697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At B2 A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9800259" y="1243303"/>
                  <a:ext cx="887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D1 A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4550852" y="3116351"/>
                  <a:ext cx="14101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Done Route1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10170791" y="3232628"/>
                  <a:ext cx="14101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Done Route3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993554" y="2995685"/>
                  <a:ext cx="1002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¬At D1 A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621477" y="3045487"/>
                  <a:ext cx="994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¬At D1 B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0838336" y="1894839"/>
                  <a:ext cx="13980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¬Working D1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-17089" y="1067293"/>
                  <a:ext cx="13439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Available D1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293261" y="1979254"/>
                  <a:ext cx="1459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¬Available D1</a:t>
                  </a: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127029" y="4020246"/>
                <a:ext cx="5063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SzPct val="45000"/>
                  <a:buFont typeface="StarSymbol"/>
                  <a:buChar char="●"/>
                </a:pPr>
                <a:r>
                  <a:rPr lang="en-GB" dirty="0" smtClean="0">
                    <a:solidFill>
                      <a:srgbClr val="FF0000"/>
                    </a:solidFill>
                  </a:rPr>
                  <a:t>   Conditions</a:t>
                </a:r>
                <a:r>
                  <a:rPr lang="en-GB" dirty="0" smtClean="0"/>
                  <a:t> </a:t>
                </a:r>
                <a:r>
                  <a:rPr lang="en-GB" dirty="0"/>
                  <a:t>and </a:t>
                </a:r>
                <a:r>
                  <a:rPr lang="en-GB" dirty="0">
                    <a:solidFill>
                      <a:srgbClr val="055FF1"/>
                    </a:solidFill>
                  </a:rPr>
                  <a:t>Effects</a:t>
                </a:r>
                <a:r>
                  <a:rPr lang="en-GB" dirty="0"/>
                  <a:t> at the start and at the end;</a:t>
                </a: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27029" y="4380762"/>
            <a:ext cx="309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45000"/>
              <a:buFont typeface="StarSymbol"/>
              <a:buChar char="●"/>
            </a:pPr>
            <a:r>
              <a:rPr lang="en-GB" dirty="0" smtClean="0">
                <a:solidFill>
                  <a:srgbClr val="FF0000"/>
                </a:solidFill>
              </a:rPr>
              <a:t>   Invariant/overall </a:t>
            </a:r>
            <a:r>
              <a:rPr lang="en-GB" dirty="0">
                <a:solidFill>
                  <a:srgbClr val="FF0000"/>
                </a:solidFill>
              </a:rPr>
              <a:t>conditions</a:t>
            </a:r>
            <a:r>
              <a:rPr lang="en-GB" dirty="0"/>
              <a:t>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7029" y="887257"/>
            <a:ext cx="8960657" cy="4791420"/>
            <a:chOff x="127029" y="887257"/>
            <a:chExt cx="8960657" cy="4791420"/>
          </a:xfrm>
        </p:grpSpPr>
        <p:sp>
          <p:nvSpPr>
            <p:cNvPr id="75" name="Rectangle 74"/>
            <p:cNvSpPr/>
            <p:nvPr/>
          </p:nvSpPr>
          <p:spPr>
            <a:xfrm>
              <a:off x="4570569" y="887257"/>
              <a:ext cx="2857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duration &gt;= 2 , duration &lt;= </a:t>
              </a:r>
              <a:r>
                <a:rPr lang="en-GB" dirty="0" smtClean="0">
                  <a:solidFill>
                    <a:srgbClr val="FF0000"/>
                  </a:solidFill>
                </a:rPr>
                <a:t>6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63178" y="2143551"/>
              <a:ext cx="1323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duration = 2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763734" y="2246505"/>
              <a:ext cx="1323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duration = 3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029" y="4755347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SzPct val="45000"/>
                <a:buFont typeface="StarSymbol"/>
                <a:buChar char="●"/>
              </a:pPr>
              <a:r>
                <a:rPr lang="en-GB" dirty="0" smtClean="0">
                  <a:solidFill>
                    <a:schemeClr val="accent6"/>
                  </a:solidFill>
                </a:rPr>
                <a:t>   Durations </a:t>
              </a:r>
              <a:r>
                <a:rPr lang="en-GB" dirty="0">
                  <a:solidFill>
                    <a:schemeClr val="accent6"/>
                  </a:solidFill>
                </a:rPr>
                <a:t>constraints:</a:t>
              </a:r>
            </a:p>
            <a:p>
              <a:pPr lvl="1">
                <a:buSzPct val="45000"/>
              </a:pPr>
              <a:r>
                <a:rPr lang="en-GB" dirty="0"/>
                <a:t>(= ?duration 4)</a:t>
              </a:r>
            </a:p>
            <a:p>
              <a:pPr lvl="1">
                <a:buSzPct val="45000"/>
              </a:pPr>
              <a:r>
                <a:rPr lang="en-GB" dirty="0" smtClean="0"/>
                <a:t>(</a:t>
              </a:r>
              <a:r>
                <a:rPr lang="en-GB" dirty="0"/>
                <a:t>and (&gt;= ?duration 2) (&lt;= ?duration </a:t>
              </a:r>
              <a:r>
                <a:rPr lang="en-GB" dirty="0" smtClean="0">
                  <a:solidFill>
                    <a:srgbClr val="FF0000"/>
                  </a:solidFill>
                </a:rPr>
                <a:t>6</a:t>
              </a:r>
              <a:r>
                <a:rPr lang="en-GB" dirty="0" smtClean="0"/>
                <a:t>))</a:t>
              </a:r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41884" y="5743121"/>
            <a:ext cx="8817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45000"/>
              <a:buFont typeface="StarSymbol"/>
              <a:buChar char="●"/>
            </a:pPr>
            <a:r>
              <a:rPr lang="en-GB" dirty="0" smtClean="0"/>
              <a:t>   We </a:t>
            </a:r>
            <a:r>
              <a:rPr lang="en-GB" dirty="0"/>
              <a:t>can also have windows of opportunity</a:t>
            </a:r>
            <a:r>
              <a:rPr lang="en-GB" dirty="0">
                <a:solidFill>
                  <a:srgbClr val="CC99FF"/>
                </a:solidFill>
              </a:rPr>
              <a:t>: </a:t>
            </a:r>
            <a:r>
              <a:rPr lang="en-GB" dirty="0">
                <a:solidFill>
                  <a:srgbClr val="CC00FF"/>
                </a:solidFill>
              </a:rPr>
              <a:t>(at </a:t>
            </a:r>
            <a:r>
              <a:rPr lang="en-GB" dirty="0" smtClean="0">
                <a:solidFill>
                  <a:srgbClr val="CC00FF"/>
                </a:solidFill>
              </a:rPr>
              <a:t>3.75 </a:t>
            </a:r>
            <a:r>
              <a:rPr lang="en-GB" dirty="0">
                <a:solidFill>
                  <a:srgbClr val="CC00FF"/>
                </a:solidFill>
              </a:rPr>
              <a:t>(due </a:t>
            </a:r>
            <a:r>
              <a:rPr lang="en-GB" dirty="0" smtClean="0">
                <a:solidFill>
                  <a:srgbClr val="CC00FF"/>
                </a:solidFill>
              </a:rPr>
              <a:t>Route3)) </a:t>
            </a:r>
            <a:r>
              <a:rPr lang="en-GB" dirty="0">
                <a:solidFill>
                  <a:srgbClr val="CC00FF"/>
                </a:solidFill>
              </a:rPr>
              <a:t>(at </a:t>
            </a:r>
            <a:r>
              <a:rPr lang="en-GB" dirty="0" smtClean="0">
                <a:solidFill>
                  <a:srgbClr val="CC00FF"/>
                </a:solidFill>
              </a:rPr>
              <a:t>4 </a:t>
            </a:r>
            <a:r>
              <a:rPr lang="en-GB" dirty="0">
                <a:solidFill>
                  <a:srgbClr val="CC00FF"/>
                </a:solidFill>
              </a:rPr>
              <a:t>(not (due </a:t>
            </a:r>
            <a:r>
              <a:rPr lang="en-GB" dirty="0" smtClean="0">
                <a:solidFill>
                  <a:srgbClr val="CC00FF"/>
                </a:solidFill>
              </a:rPr>
              <a:t>Route3)))</a:t>
            </a:r>
            <a:endParaRPr lang="en-GB" dirty="0">
              <a:solidFill>
                <a:srgbClr val="CC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57066" y="2291962"/>
            <a:ext cx="1461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C00FF"/>
                </a:solidFill>
              </a:rPr>
              <a:t>(due </a:t>
            </a:r>
            <a:r>
              <a:rPr lang="en-GB" dirty="0" smtClean="0">
                <a:solidFill>
                  <a:srgbClr val="CC00FF"/>
                </a:solidFill>
              </a:rPr>
              <a:t>Route3</a:t>
            </a:r>
            <a:r>
              <a:rPr lang="en-GB" dirty="0">
                <a:solidFill>
                  <a:srgbClr val="CC00FF"/>
                </a:solidFill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2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421"/>
            <a:ext cx="10515600" cy="1325563"/>
          </a:xfrm>
        </p:spPr>
        <p:txBody>
          <a:bodyPr/>
          <a:lstStyle/>
          <a:p>
            <a:r>
              <a:rPr lang="en-GB" dirty="0" smtClean="0"/>
              <a:t>Planning with Time Windows: Crikey/Crikey3</a:t>
            </a:r>
            <a:endParaRPr lang="en-GB" dirty="0"/>
          </a:p>
        </p:txBody>
      </p:sp>
      <p:sp>
        <p:nvSpPr>
          <p:cNvPr id="4" name="Text Placeholder 75"/>
          <p:cNvSpPr txBox="1">
            <a:spLocks/>
          </p:cNvSpPr>
          <p:nvPr/>
        </p:nvSpPr>
        <p:spPr>
          <a:xfrm>
            <a:off x="0" y="6135487"/>
            <a:ext cx="12192000" cy="722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"Planning with Problems Requiring Temporal Coordination."</a:t>
            </a:r>
            <a:r>
              <a:rPr lang="en-GB" sz="1600" dirty="0" smtClean="0"/>
              <a:t> A. I. Coles, M. Fox, D. Long, and A. J. Smith.  AAAI 2008.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"Managing concurrency in temporal planning using planner-scheduler interaction." </a:t>
            </a:r>
            <a:r>
              <a:rPr lang="en-GB" sz="1600" dirty="0" smtClean="0"/>
              <a:t>A. I. Coles, M. Fox, K. Halsey, D. Long, and A. J. Smith. Artificial Intelligence. 173 (1) 2009.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11927" y="1428603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84718" y="1380682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95942" y="2501249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85395" y="2501248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910802" y="2582565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489541" y="2582564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57505" y="22327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0" name="Text Placeholder 75"/>
          <p:cNvSpPr txBox="1">
            <a:spLocks/>
          </p:cNvSpPr>
          <p:nvPr/>
        </p:nvSpPr>
        <p:spPr>
          <a:xfrm>
            <a:off x="127030" y="3643935"/>
            <a:ext cx="1975834" cy="2561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Constraints: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-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-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 </a:t>
            </a:r>
            <a:r>
              <a:rPr lang="en-GB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GB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R1</a:t>
            </a:r>
            <a:r>
              <a:rPr lang="en-GB" sz="24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⊢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W</a:t>
            </a:r>
            <a:r>
              <a:rPr lang="en-GB" sz="20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R1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- R1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4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⊢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R1</a:t>
            </a:r>
            <a:r>
              <a:rPr lang="en-GB" sz="20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- R3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24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R3</a:t>
            </a:r>
            <a:r>
              <a:rPr lang="en-GB" sz="20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⊣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0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SzPct val="45000"/>
              <a:buNone/>
            </a:pPr>
            <a:endParaRPr lang="en-GB" sz="2000" dirty="0"/>
          </a:p>
        </p:txBody>
      </p:sp>
      <p:sp>
        <p:nvSpPr>
          <p:cNvPr id="58" name="Rectangle 57"/>
          <p:cNvSpPr/>
          <p:nvPr/>
        </p:nvSpPr>
        <p:spPr>
          <a:xfrm>
            <a:off x="2131226" y="2484582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40630" y="2560337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952496" y="2580564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33931" y="2496041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962593" y="1361072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23172" y="1418984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75707" y="9397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5" name="Freeform 24"/>
          <p:cNvSpPr/>
          <p:nvPr/>
        </p:nvSpPr>
        <p:spPr>
          <a:xfrm>
            <a:off x="1613207" y="1309096"/>
            <a:ext cx="9363075" cy="253004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rot="10800000">
            <a:off x="1596537" y="1791385"/>
            <a:ext cx="9363075" cy="246492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6318557" y="170136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-2</a:t>
            </a:r>
            <a:endParaRPr lang="en-GB" dirty="0"/>
          </a:p>
        </p:txBody>
      </p:sp>
      <p:sp>
        <p:nvSpPr>
          <p:cNvPr id="73" name="Freeform 72"/>
          <p:cNvSpPr/>
          <p:nvPr/>
        </p:nvSpPr>
        <p:spPr>
          <a:xfrm rot="10800000">
            <a:off x="2718281" y="2924911"/>
            <a:ext cx="1615650" cy="114628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/>
          <p:cNvSpPr/>
          <p:nvPr/>
        </p:nvSpPr>
        <p:spPr>
          <a:xfrm>
            <a:off x="2718280" y="2560337"/>
            <a:ext cx="1615651" cy="78682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320702" y="272583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-2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8487738" y="23010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79" name="Freeform 78"/>
          <p:cNvSpPr/>
          <p:nvPr/>
        </p:nvSpPr>
        <p:spPr>
          <a:xfrm rot="10800000">
            <a:off x="7324668" y="3023536"/>
            <a:ext cx="2627828" cy="114628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reeform 79"/>
          <p:cNvSpPr/>
          <p:nvPr/>
        </p:nvSpPr>
        <p:spPr>
          <a:xfrm>
            <a:off x="7324667" y="2658962"/>
            <a:ext cx="2627829" cy="78682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8417206" y="281604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-3</a:t>
            </a:r>
            <a:endParaRPr lang="en-GB" dirty="0"/>
          </a:p>
        </p:txBody>
      </p:sp>
      <p:sp>
        <p:nvSpPr>
          <p:cNvPr id="26" name="Freeform 25"/>
          <p:cNvSpPr/>
          <p:nvPr/>
        </p:nvSpPr>
        <p:spPr>
          <a:xfrm>
            <a:off x="280605" y="1915227"/>
            <a:ext cx="8076304" cy="2010009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241651 w 838200"/>
              <a:gd name="connsiteY1" fmla="*/ 705372 h 781050"/>
              <a:gd name="connsiteX2" fmla="*/ 0 w 838200"/>
              <a:gd name="connsiteY2" fmla="*/ 0 h 781050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29116 w 829116"/>
              <a:gd name="connsiteY0" fmla="*/ 756560 h 756560"/>
              <a:gd name="connsiteX1" fmla="*/ 236201 w 829116"/>
              <a:gd name="connsiteY1" fmla="*/ 695576 h 756560"/>
              <a:gd name="connsiteX2" fmla="*/ 0 w 829116"/>
              <a:gd name="connsiteY2" fmla="*/ 0 h 756560"/>
              <a:gd name="connsiteX0" fmla="*/ 829116 w 829116"/>
              <a:gd name="connsiteY0" fmla="*/ 756560 h 776842"/>
              <a:gd name="connsiteX1" fmla="*/ 236201 w 829116"/>
              <a:gd name="connsiteY1" fmla="*/ 695576 h 776842"/>
              <a:gd name="connsiteX2" fmla="*/ 0 w 829116"/>
              <a:gd name="connsiteY2" fmla="*/ 0 h 776842"/>
              <a:gd name="connsiteX0" fmla="*/ 803680 w 803680"/>
              <a:gd name="connsiteY0" fmla="*/ 766356 h 786638"/>
              <a:gd name="connsiteX1" fmla="*/ 210765 w 803680"/>
              <a:gd name="connsiteY1" fmla="*/ 705372 h 786638"/>
              <a:gd name="connsiteX2" fmla="*/ 0 w 803680"/>
              <a:gd name="connsiteY2" fmla="*/ 0 h 786638"/>
              <a:gd name="connsiteX0" fmla="*/ 804630 w 804630"/>
              <a:gd name="connsiteY0" fmla="*/ 766356 h 786638"/>
              <a:gd name="connsiteX1" fmla="*/ 211715 w 804630"/>
              <a:gd name="connsiteY1" fmla="*/ 705372 h 786638"/>
              <a:gd name="connsiteX2" fmla="*/ 950 w 804630"/>
              <a:gd name="connsiteY2" fmla="*/ 0 h 786638"/>
              <a:gd name="connsiteX0" fmla="*/ 796531 w 796531"/>
              <a:gd name="connsiteY0" fmla="*/ 857726 h 878008"/>
              <a:gd name="connsiteX1" fmla="*/ 203616 w 796531"/>
              <a:gd name="connsiteY1" fmla="*/ 796742 h 878008"/>
              <a:gd name="connsiteX2" fmla="*/ 1041 w 796531"/>
              <a:gd name="connsiteY2" fmla="*/ 0 h 878008"/>
              <a:gd name="connsiteX0" fmla="*/ 795490 w 795490"/>
              <a:gd name="connsiteY0" fmla="*/ 857726 h 878008"/>
              <a:gd name="connsiteX1" fmla="*/ 202575 w 795490"/>
              <a:gd name="connsiteY1" fmla="*/ 796742 h 878008"/>
              <a:gd name="connsiteX2" fmla="*/ 0 w 795490"/>
              <a:gd name="connsiteY2" fmla="*/ 0 h 878008"/>
              <a:gd name="connsiteX0" fmla="*/ 769897 w 769897"/>
              <a:gd name="connsiteY0" fmla="*/ 766356 h 848587"/>
              <a:gd name="connsiteX1" fmla="*/ 202575 w 769897"/>
              <a:gd name="connsiteY1" fmla="*/ 796742 h 848587"/>
              <a:gd name="connsiteX2" fmla="*/ 0 w 769897"/>
              <a:gd name="connsiteY2" fmla="*/ 0 h 848587"/>
              <a:gd name="connsiteX0" fmla="*/ 769897 w 769897"/>
              <a:gd name="connsiteY0" fmla="*/ 766356 h 882105"/>
              <a:gd name="connsiteX1" fmla="*/ 202575 w 769897"/>
              <a:gd name="connsiteY1" fmla="*/ 796742 h 882105"/>
              <a:gd name="connsiteX2" fmla="*/ 0 w 769897"/>
              <a:gd name="connsiteY2" fmla="*/ 0 h 882105"/>
              <a:gd name="connsiteX0" fmla="*/ 769897 w 769897"/>
              <a:gd name="connsiteY0" fmla="*/ 766356 h 859698"/>
              <a:gd name="connsiteX1" fmla="*/ 144223 w 769897"/>
              <a:gd name="connsiteY1" fmla="*/ 753461 h 859698"/>
              <a:gd name="connsiteX2" fmla="*/ 0 w 769897"/>
              <a:gd name="connsiteY2" fmla="*/ 0 h 859698"/>
              <a:gd name="connsiteX0" fmla="*/ 770878 w 770878"/>
              <a:gd name="connsiteY0" fmla="*/ 811698 h 887062"/>
              <a:gd name="connsiteX1" fmla="*/ 144223 w 770878"/>
              <a:gd name="connsiteY1" fmla="*/ 753461 h 887062"/>
              <a:gd name="connsiteX2" fmla="*/ 0 w 770878"/>
              <a:gd name="connsiteY2" fmla="*/ 0 h 88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878" h="887062">
                <a:moveTo>
                  <a:pt x="770878" y="811698"/>
                </a:moveTo>
                <a:cubicBezTo>
                  <a:pt x="587312" y="946747"/>
                  <a:pt x="283923" y="883636"/>
                  <a:pt x="144223" y="753461"/>
                </a:cubicBezTo>
                <a:cubicBezTo>
                  <a:pt x="4523" y="623286"/>
                  <a:pt x="6605" y="304385"/>
                  <a:pt x="0" y="0"/>
                </a:cubicBezTo>
              </a:path>
            </a:pathLst>
          </a:custGeom>
          <a:noFill/>
          <a:ln w="31750">
            <a:solidFill>
              <a:srgbClr val="055FF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1531988" y="2161660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-</a:t>
            </a:r>
            <a:r>
              <a:rPr lang="el-GR" sz="20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/>
          </a:p>
        </p:txBody>
      </p:sp>
      <p:sp>
        <p:nvSpPr>
          <p:cNvPr id="28" name="Freeform 27"/>
          <p:cNvSpPr/>
          <p:nvPr/>
        </p:nvSpPr>
        <p:spPr>
          <a:xfrm>
            <a:off x="10547657" y="1914525"/>
            <a:ext cx="790575" cy="981075"/>
          </a:xfrm>
          <a:custGeom>
            <a:avLst/>
            <a:gdLst>
              <a:gd name="connsiteX0" fmla="*/ 0 w 790575"/>
              <a:gd name="connsiteY0" fmla="*/ 981075 h 981075"/>
              <a:gd name="connsiteX1" fmla="*/ 609600 w 790575"/>
              <a:gd name="connsiteY1" fmla="*/ 561975 h 981075"/>
              <a:gd name="connsiteX2" fmla="*/ 790575 w 790575"/>
              <a:gd name="connsiteY2" fmla="*/ 0 h 981075"/>
              <a:gd name="connsiteX3" fmla="*/ 790575 w 790575"/>
              <a:gd name="connsiteY3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575" h="981075">
                <a:moveTo>
                  <a:pt x="0" y="981075"/>
                </a:moveTo>
                <a:cubicBezTo>
                  <a:pt x="238919" y="853281"/>
                  <a:pt x="477838" y="725487"/>
                  <a:pt x="609600" y="561975"/>
                </a:cubicBezTo>
                <a:cubicBezTo>
                  <a:pt x="741363" y="398462"/>
                  <a:pt x="790575" y="0"/>
                  <a:pt x="790575" y="0"/>
                </a:cubicBezTo>
                <a:lnTo>
                  <a:pt x="790575" y="0"/>
                </a:lnTo>
              </a:path>
            </a:pathLst>
          </a:custGeom>
          <a:noFill/>
          <a:ln w="31750"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10804486" y="2129667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-</a:t>
            </a:r>
            <a:r>
              <a:rPr lang="el-GR" sz="20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/>
          </a:p>
        </p:txBody>
      </p:sp>
      <p:sp>
        <p:nvSpPr>
          <p:cNvPr id="36" name="Freeform 35"/>
          <p:cNvSpPr/>
          <p:nvPr/>
        </p:nvSpPr>
        <p:spPr>
          <a:xfrm>
            <a:off x="1278597" y="1979935"/>
            <a:ext cx="838200" cy="781050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81050">
                <a:moveTo>
                  <a:pt x="838200" y="781050"/>
                </a:moveTo>
                <a:cubicBezTo>
                  <a:pt x="646112" y="712787"/>
                  <a:pt x="454025" y="644525"/>
                  <a:pt x="314325" y="514350"/>
                </a:cubicBezTo>
                <a:cubicBezTo>
                  <a:pt x="174625" y="384175"/>
                  <a:pt x="87312" y="19208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72234" y="1441154"/>
            <a:ext cx="636587" cy="579437"/>
          </a:xfrm>
          <a:prstGeom prst="diamond">
            <a:avLst/>
          </a:prstGeom>
          <a:solidFill>
            <a:srgbClr val="3333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000" dirty="0" smtClean="0"/>
              <a:t>0</a:t>
            </a:r>
            <a:endParaRPr lang="en-GB" alt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8324726" y="3324485"/>
            <a:ext cx="587055" cy="553023"/>
          </a:xfrm>
          <a:prstGeom prst="rect">
            <a:avLst/>
          </a:prstGeom>
          <a:solidFill>
            <a:srgbClr val="CC00FF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</a:t>
            </a:r>
            <a:r>
              <a:rPr lang="en-GB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endParaRPr lang="en-GB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51689" y="3120987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C00FF"/>
                </a:solidFill>
              </a:rPr>
              <a:t>-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solidFill>
                <a:srgbClr val="CC00FF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7256131" y="3111348"/>
            <a:ext cx="1062695" cy="379572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193714 w 838200"/>
              <a:gd name="connsiteY1" fmla="*/ 661970 h 781050"/>
              <a:gd name="connsiteX2" fmla="*/ 0 w 838200"/>
              <a:gd name="connsiteY2" fmla="*/ 0 h 781050"/>
              <a:gd name="connsiteX0" fmla="*/ 791812 w 791812"/>
              <a:gd name="connsiteY0" fmla="*/ 781050 h 781050"/>
              <a:gd name="connsiteX1" fmla="*/ 147326 w 791812"/>
              <a:gd name="connsiteY1" fmla="*/ 661970 h 781050"/>
              <a:gd name="connsiteX2" fmla="*/ 0 w 791812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812" h="781050">
                <a:moveTo>
                  <a:pt x="791812" y="781050"/>
                </a:moveTo>
                <a:cubicBezTo>
                  <a:pt x="599724" y="712787"/>
                  <a:pt x="287026" y="792145"/>
                  <a:pt x="147326" y="661970"/>
                </a:cubicBezTo>
                <a:cubicBezTo>
                  <a:pt x="7626" y="531795"/>
                  <a:pt x="87312" y="192087"/>
                  <a:pt x="0" y="0"/>
                </a:cubicBezTo>
              </a:path>
            </a:pathLst>
          </a:custGeom>
          <a:noFill/>
          <a:ln w="31750">
            <a:solidFill>
              <a:srgbClr val="CC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44"/>
          <p:cNvSpPr/>
          <p:nvPr/>
        </p:nvSpPr>
        <p:spPr>
          <a:xfrm flipH="1">
            <a:off x="8905880" y="3120987"/>
            <a:ext cx="1303126" cy="411147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193714 w 838200"/>
              <a:gd name="connsiteY1" fmla="*/ 661970 h 781050"/>
              <a:gd name="connsiteX2" fmla="*/ 0 w 838200"/>
              <a:gd name="connsiteY2" fmla="*/ 0 h 781050"/>
              <a:gd name="connsiteX0" fmla="*/ 791812 w 791812"/>
              <a:gd name="connsiteY0" fmla="*/ 781050 h 781050"/>
              <a:gd name="connsiteX1" fmla="*/ 147326 w 791812"/>
              <a:gd name="connsiteY1" fmla="*/ 661970 h 781050"/>
              <a:gd name="connsiteX2" fmla="*/ 0 w 791812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812" h="781050">
                <a:moveTo>
                  <a:pt x="791812" y="781050"/>
                </a:moveTo>
                <a:cubicBezTo>
                  <a:pt x="599724" y="712787"/>
                  <a:pt x="287026" y="792145"/>
                  <a:pt x="147326" y="661970"/>
                </a:cubicBezTo>
                <a:cubicBezTo>
                  <a:pt x="7626" y="531795"/>
                  <a:pt x="87312" y="192087"/>
                  <a:pt x="0" y="0"/>
                </a:cubicBezTo>
              </a:path>
            </a:pathLst>
          </a:custGeom>
          <a:noFill/>
          <a:ln w="31750">
            <a:solidFill>
              <a:srgbClr val="CC00FF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9060043" y="3175644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C00FF"/>
                </a:solidFill>
              </a:rPr>
              <a:t>-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solidFill>
                <a:srgbClr val="CC00FF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2575330" y="1842495"/>
            <a:ext cx="0" cy="13415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 rot="10800000">
            <a:off x="582497" y="1828275"/>
            <a:ext cx="437694" cy="85820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rgbClr val="CC00FF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25969" y="1502142"/>
            <a:ext cx="401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CC00FF"/>
                </a:solidFill>
              </a:rPr>
              <a:t>-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solidFill>
                <a:srgbClr val="CC00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99810" y="3532379"/>
            <a:ext cx="128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Due Route3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05302" y="2326592"/>
            <a:ext cx="128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Due Route3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41907" y="386006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-3.75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71" name="Text Placeholder 75"/>
          <p:cNvSpPr txBox="1">
            <a:spLocks/>
          </p:cNvSpPr>
          <p:nvPr/>
        </p:nvSpPr>
        <p:spPr>
          <a:xfrm>
            <a:off x="1835603" y="3912326"/>
            <a:ext cx="1975834" cy="2063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18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&gt;= T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</a:t>
            </a:r>
            <a:r>
              <a:rPr lang="en-GB" sz="2500" baseline="-25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GB" sz="18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= T</a:t>
            </a:r>
            <a:r>
              <a:rPr lang="en-GB" sz="2000" baseline="-25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en-GB" sz="2000" dirty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n-GB" sz="2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3.75</a:t>
            </a:r>
            <a:r>
              <a:rPr lang="el-GR" sz="2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GB" sz="2000" dirty="0" smtClean="0">
              <a:ln w="0"/>
              <a:solidFill>
                <a:srgbClr val="055FF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TW1</a:t>
            </a:r>
            <a:r>
              <a:rPr lang="en-GB" sz="20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 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4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⊢ </a:t>
            </a:r>
            <a:r>
              <a:rPr lang="en-GB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SzPct val="45000"/>
              <a:buNone/>
            </a:pPr>
            <a:endParaRPr lang="en-GB" sz="2000" dirty="0" smtClean="0"/>
          </a:p>
        </p:txBody>
      </p:sp>
      <p:sp>
        <p:nvSpPr>
          <p:cNvPr id="62" name="Freeform 61"/>
          <p:cNvSpPr/>
          <p:nvPr/>
        </p:nvSpPr>
        <p:spPr>
          <a:xfrm rot="10800000">
            <a:off x="4928728" y="2967982"/>
            <a:ext cx="1819644" cy="114628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5684499" y="2742043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-</a:t>
            </a:r>
            <a:r>
              <a:rPr lang="el-GR" sz="20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/>
          </a:p>
        </p:txBody>
      </p:sp>
      <p:sp>
        <p:nvSpPr>
          <p:cNvPr id="53" name="Freeform 52"/>
          <p:cNvSpPr/>
          <p:nvPr/>
        </p:nvSpPr>
        <p:spPr>
          <a:xfrm>
            <a:off x="462337" y="1934499"/>
            <a:ext cx="7894572" cy="1832087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241651 w 838200"/>
              <a:gd name="connsiteY1" fmla="*/ 705372 h 781050"/>
              <a:gd name="connsiteX2" fmla="*/ 0 w 838200"/>
              <a:gd name="connsiteY2" fmla="*/ 0 h 781050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29116 w 829116"/>
              <a:gd name="connsiteY0" fmla="*/ 756560 h 756560"/>
              <a:gd name="connsiteX1" fmla="*/ 236201 w 829116"/>
              <a:gd name="connsiteY1" fmla="*/ 695576 h 756560"/>
              <a:gd name="connsiteX2" fmla="*/ 0 w 829116"/>
              <a:gd name="connsiteY2" fmla="*/ 0 h 756560"/>
              <a:gd name="connsiteX0" fmla="*/ 829116 w 829116"/>
              <a:gd name="connsiteY0" fmla="*/ 756560 h 776842"/>
              <a:gd name="connsiteX1" fmla="*/ 236201 w 829116"/>
              <a:gd name="connsiteY1" fmla="*/ 695576 h 776842"/>
              <a:gd name="connsiteX2" fmla="*/ 0 w 829116"/>
              <a:gd name="connsiteY2" fmla="*/ 0 h 776842"/>
              <a:gd name="connsiteX0" fmla="*/ 803680 w 803680"/>
              <a:gd name="connsiteY0" fmla="*/ 766356 h 786638"/>
              <a:gd name="connsiteX1" fmla="*/ 210765 w 803680"/>
              <a:gd name="connsiteY1" fmla="*/ 705372 h 786638"/>
              <a:gd name="connsiteX2" fmla="*/ 0 w 803680"/>
              <a:gd name="connsiteY2" fmla="*/ 0 h 786638"/>
              <a:gd name="connsiteX0" fmla="*/ 804630 w 804630"/>
              <a:gd name="connsiteY0" fmla="*/ 766356 h 786638"/>
              <a:gd name="connsiteX1" fmla="*/ 211715 w 804630"/>
              <a:gd name="connsiteY1" fmla="*/ 705372 h 786638"/>
              <a:gd name="connsiteX2" fmla="*/ 950 w 804630"/>
              <a:gd name="connsiteY2" fmla="*/ 0 h 786638"/>
              <a:gd name="connsiteX0" fmla="*/ 796531 w 796531"/>
              <a:gd name="connsiteY0" fmla="*/ 857726 h 878008"/>
              <a:gd name="connsiteX1" fmla="*/ 203616 w 796531"/>
              <a:gd name="connsiteY1" fmla="*/ 796742 h 878008"/>
              <a:gd name="connsiteX2" fmla="*/ 1041 w 796531"/>
              <a:gd name="connsiteY2" fmla="*/ 0 h 878008"/>
              <a:gd name="connsiteX0" fmla="*/ 795490 w 795490"/>
              <a:gd name="connsiteY0" fmla="*/ 857726 h 878008"/>
              <a:gd name="connsiteX1" fmla="*/ 202575 w 795490"/>
              <a:gd name="connsiteY1" fmla="*/ 796742 h 878008"/>
              <a:gd name="connsiteX2" fmla="*/ 0 w 795490"/>
              <a:gd name="connsiteY2" fmla="*/ 0 h 878008"/>
              <a:gd name="connsiteX0" fmla="*/ 769897 w 769897"/>
              <a:gd name="connsiteY0" fmla="*/ 766356 h 848587"/>
              <a:gd name="connsiteX1" fmla="*/ 202575 w 769897"/>
              <a:gd name="connsiteY1" fmla="*/ 796742 h 848587"/>
              <a:gd name="connsiteX2" fmla="*/ 0 w 769897"/>
              <a:gd name="connsiteY2" fmla="*/ 0 h 848587"/>
              <a:gd name="connsiteX0" fmla="*/ 769897 w 769897"/>
              <a:gd name="connsiteY0" fmla="*/ 766356 h 882105"/>
              <a:gd name="connsiteX1" fmla="*/ 202575 w 769897"/>
              <a:gd name="connsiteY1" fmla="*/ 796742 h 882105"/>
              <a:gd name="connsiteX2" fmla="*/ 0 w 769897"/>
              <a:gd name="connsiteY2" fmla="*/ 0 h 882105"/>
              <a:gd name="connsiteX0" fmla="*/ 769897 w 769897"/>
              <a:gd name="connsiteY0" fmla="*/ 766356 h 859698"/>
              <a:gd name="connsiteX1" fmla="*/ 144223 w 769897"/>
              <a:gd name="connsiteY1" fmla="*/ 753461 h 859698"/>
              <a:gd name="connsiteX2" fmla="*/ 0 w 769897"/>
              <a:gd name="connsiteY2" fmla="*/ 0 h 859698"/>
              <a:gd name="connsiteX0" fmla="*/ 770878 w 770878"/>
              <a:gd name="connsiteY0" fmla="*/ 811698 h 887062"/>
              <a:gd name="connsiteX1" fmla="*/ 144223 w 770878"/>
              <a:gd name="connsiteY1" fmla="*/ 753461 h 887062"/>
              <a:gd name="connsiteX2" fmla="*/ 0 w 770878"/>
              <a:gd name="connsiteY2" fmla="*/ 0 h 88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878" h="887062">
                <a:moveTo>
                  <a:pt x="770878" y="811698"/>
                </a:moveTo>
                <a:cubicBezTo>
                  <a:pt x="587312" y="946747"/>
                  <a:pt x="283923" y="883636"/>
                  <a:pt x="144223" y="753461"/>
                </a:cubicBezTo>
                <a:cubicBezTo>
                  <a:pt x="4523" y="623286"/>
                  <a:pt x="6605" y="304385"/>
                  <a:pt x="0" y="0"/>
                </a:cubicBezTo>
              </a:path>
            </a:pathLst>
          </a:custGeom>
          <a:noFill/>
          <a:ln w="31750">
            <a:solidFill>
              <a:srgbClr val="055FF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3811437" y="340739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3.75</a:t>
            </a:r>
            <a:endParaRPr lang="en-GB" dirty="0">
              <a:solidFill>
                <a:srgbClr val="055F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421"/>
            <a:ext cx="10515600" cy="1325563"/>
          </a:xfrm>
        </p:spPr>
        <p:txBody>
          <a:bodyPr/>
          <a:lstStyle/>
          <a:p>
            <a:r>
              <a:rPr lang="en-GB" dirty="0" smtClean="0"/>
              <a:t>Planning with Time Windows: Crikey/Crikey3</a:t>
            </a:r>
            <a:endParaRPr lang="en-GB" dirty="0"/>
          </a:p>
        </p:txBody>
      </p:sp>
      <p:sp>
        <p:nvSpPr>
          <p:cNvPr id="4" name="Text Placeholder 75"/>
          <p:cNvSpPr txBox="1">
            <a:spLocks/>
          </p:cNvSpPr>
          <p:nvPr/>
        </p:nvSpPr>
        <p:spPr>
          <a:xfrm>
            <a:off x="0" y="6135487"/>
            <a:ext cx="12192000" cy="722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"Planning with Problems Requiring Temporal Coordination."</a:t>
            </a:r>
            <a:r>
              <a:rPr lang="en-GB" sz="1600" dirty="0" smtClean="0"/>
              <a:t> A. I. Coles, M. Fox, D. Long, and A. J. Smith.  AAAI 2008.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"Managing concurrency in temporal planning using planner-scheduler interaction." </a:t>
            </a:r>
            <a:r>
              <a:rPr lang="en-GB" sz="1600" dirty="0" smtClean="0"/>
              <a:t>A. I. Coles, M. Fox, K. Halsey, D. Long, and A. J. Smith. Artificial Intelligence. 173 (1) 2009.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11927" y="1428603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84718" y="1380682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95942" y="2501249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85395" y="2501248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910802" y="2582565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489541" y="2582564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57505" y="22327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0" name="Text Placeholder 75"/>
          <p:cNvSpPr txBox="1">
            <a:spLocks/>
          </p:cNvSpPr>
          <p:nvPr/>
        </p:nvSpPr>
        <p:spPr>
          <a:xfrm>
            <a:off x="127030" y="3643935"/>
            <a:ext cx="1975834" cy="2561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Constraints: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-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-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 </a:t>
            </a:r>
            <a:r>
              <a:rPr lang="en-GB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GB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R1</a:t>
            </a:r>
            <a:r>
              <a:rPr lang="en-GB" sz="24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⊢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W</a:t>
            </a:r>
            <a:r>
              <a:rPr lang="en-GB" sz="20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R1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- R1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4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⊢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R1</a:t>
            </a:r>
            <a:r>
              <a:rPr lang="en-GB" sz="20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- R3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SzPct val="45000"/>
              <a:buNone/>
            </a:pPr>
            <a:endParaRPr lang="en-GB" sz="2000" dirty="0"/>
          </a:p>
        </p:txBody>
      </p:sp>
      <p:sp>
        <p:nvSpPr>
          <p:cNvPr id="58" name="Rectangle 57"/>
          <p:cNvSpPr/>
          <p:nvPr/>
        </p:nvSpPr>
        <p:spPr>
          <a:xfrm>
            <a:off x="2131226" y="2484582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40630" y="2560337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952496" y="2580564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33931" y="2496041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962593" y="1361072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23172" y="1418984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75707" y="9397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Freeform 24"/>
          <p:cNvSpPr/>
          <p:nvPr/>
        </p:nvSpPr>
        <p:spPr>
          <a:xfrm>
            <a:off x="1613207" y="1309096"/>
            <a:ext cx="9363075" cy="253004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rot="10800000">
            <a:off x="1596537" y="1791385"/>
            <a:ext cx="9363075" cy="246492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6318557" y="170136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-2</a:t>
            </a:r>
            <a:endParaRPr lang="en-GB" dirty="0"/>
          </a:p>
        </p:txBody>
      </p:sp>
      <p:sp>
        <p:nvSpPr>
          <p:cNvPr id="73" name="Freeform 72"/>
          <p:cNvSpPr/>
          <p:nvPr/>
        </p:nvSpPr>
        <p:spPr>
          <a:xfrm rot="10800000">
            <a:off x="2718281" y="2924911"/>
            <a:ext cx="1615650" cy="114628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/>
          <p:cNvSpPr/>
          <p:nvPr/>
        </p:nvSpPr>
        <p:spPr>
          <a:xfrm>
            <a:off x="2718280" y="2560337"/>
            <a:ext cx="1615651" cy="78682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320702" y="272583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-2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8487738" y="23010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79" name="Freeform 78"/>
          <p:cNvSpPr/>
          <p:nvPr/>
        </p:nvSpPr>
        <p:spPr>
          <a:xfrm rot="10800000">
            <a:off x="7324668" y="3023536"/>
            <a:ext cx="2627828" cy="114628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reeform 79"/>
          <p:cNvSpPr/>
          <p:nvPr/>
        </p:nvSpPr>
        <p:spPr>
          <a:xfrm>
            <a:off x="7324667" y="2658962"/>
            <a:ext cx="2627829" cy="78682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8417206" y="281604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-3</a:t>
            </a:r>
            <a:endParaRPr lang="en-GB" dirty="0"/>
          </a:p>
        </p:txBody>
      </p:sp>
      <p:sp>
        <p:nvSpPr>
          <p:cNvPr id="26" name="Freeform 25"/>
          <p:cNvSpPr/>
          <p:nvPr/>
        </p:nvSpPr>
        <p:spPr>
          <a:xfrm>
            <a:off x="280603" y="1915227"/>
            <a:ext cx="10288503" cy="2157878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241651 w 838200"/>
              <a:gd name="connsiteY1" fmla="*/ 705372 h 781050"/>
              <a:gd name="connsiteX2" fmla="*/ 0 w 838200"/>
              <a:gd name="connsiteY2" fmla="*/ 0 h 781050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29116 w 829116"/>
              <a:gd name="connsiteY0" fmla="*/ 756560 h 756560"/>
              <a:gd name="connsiteX1" fmla="*/ 236201 w 829116"/>
              <a:gd name="connsiteY1" fmla="*/ 695576 h 756560"/>
              <a:gd name="connsiteX2" fmla="*/ 0 w 829116"/>
              <a:gd name="connsiteY2" fmla="*/ 0 h 756560"/>
              <a:gd name="connsiteX0" fmla="*/ 829116 w 829116"/>
              <a:gd name="connsiteY0" fmla="*/ 756560 h 776842"/>
              <a:gd name="connsiteX1" fmla="*/ 236201 w 829116"/>
              <a:gd name="connsiteY1" fmla="*/ 695576 h 776842"/>
              <a:gd name="connsiteX2" fmla="*/ 0 w 829116"/>
              <a:gd name="connsiteY2" fmla="*/ 0 h 776842"/>
              <a:gd name="connsiteX0" fmla="*/ 803680 w 803680"/>
              <a:gd name="connsiteY0" fmla="*/ 766356 h 786638"/>
              <a:gd name="connsiteX1" fmla="*/ 210765 w 803680"/>
              <a:gd name="connsiteY1" fmla="*/ 705372 h 786638"/>
              <a:gd name="connsiteX2" fmla="*/ 0 w 803680"/>
              <a:gd name="connsiteY2" fmla="*/ 0 h 786638"/>
              <a:gd name="connsiteX0" fmla="*/ 804630 w 804630"/>
              <a:gd name="connsiteY0" fmla="*/ 766356 h 786638"/>
              <a:gd name="connsiteX1" fmla="*/ 211715 w 804630"/>
              <a:gd name="connsiteY1" fmla="*/ 705372 h 786638"/>
              <a:gd name="connsiteX2" fmla="*/ 950 w 804630"/>
              <a:gd name="connsiteY2" fmla="*/ 0 h 786638"/>
              <a:gd name="connsiteX0" fmla="*/ 796531 w 796531"/>
              <a:gd name="connsiteY0" fmla="*/ 857726 h 878008"/>
              <a:gd name="connsiteX1" fmla="*/ 203616 w 796531"/>
              <a:gd name="connsiteY1" fmla="*/ 796742 h 878008"/>
              <a:gd name="connsiteX2" fmla="*/ 1041 w 796531"/>
              <a:gd name="connsiteY2" fmla="*/ 0 h 878008"/>
              <a:gd name="connsiteX0" fmla="*/ 795490 w 795490"/>
              <a:gd name="connsiteY0" fmla="*/ 857726 h 878008"/>
              <a:gd name="connsiteX1" fmla="*/ 202575 w 795490"/>
              <a:gd name="connsiteY1" fmla="*/ 796742 h 878008"/>
              <a:gd name="connsiteX2" fmla="*/ 0 w 795490"/>
              <a:gd name="connsiteY2" fmla="*/ 0 h 878008"/>
              <a:gd name="connsiteX0" fmla="*/ 769897 w 769897"/>
              <a:gd name="connsiteY0" fmla="*/ 766356 h 848587"/>
              <a:gd name="connsiteX1" fmla="*/ 202575 w 769897"/>
              <a:gd name="connsiteY1" fmla="*/ 796742 h 848587"/>
              <a:gd name="connsiteX2" fmla="*/ 0 w 769897"/>
              <a:gd name="connsiteY2" fmla="*/ 0 h 848587"/>
              <a:gd name="connsiteX0" fmla="*/ 769897 w 769897"/>
              <a:gd name="connsiteY0" fmla="*/ 766356 h 882105"/>
              <a:gd name="connsiteX1" fmla="*/ 202575 w 769897"/>
              <a:gd name="connsiteY1" fmla="*/ 796742 h 882105"/>
              <a:gd name="connsiteX2" fmla="*/ 0 w 769897"/>
              <a:gd name="connsiteY2" fmla="*/ 0 h 882105"/>
              <a:gd name="connsiteX0" fmla="*/ 769897 w 769897"/>
              <a:gd name="connsiteY0" fmla="*/ 766356 h 859698"/>
              <a:gd name="connsiteX1" fmla="*/ 144223 w 769897"/>
              <a:gd name="connsiteY1" fmla="*/ 753461 h 859698"/>
              <a:gd name="connsiteX2" fmla="*/ 0 w 769897"/>
              <a:gd name="connsiteY2" fmla="*/ 0 h 859698"/>
              <a:gd name="connsiteX0" fmla="*/ 770878 w 770878"/>
              <a:gd name="connsiteY0" fmla="*/ 811698 h 887062"/>
              <a:gd name="connsiteX1" fmla="*/ 144223 w 770878"/>
              <a:gd name="connsiteY1" fmla="*/ 753461 h 887062"/>
              <a:gd name="connsiteX2" fmla="*/ 0 w 770878"/>
              <a:gd name="connsiteY2" fmla="*/ 0 h 887062"/>
              <a:gd name="connsiteX0" fmla="*/ 768917 w 768917"/>
              <a:gd name="connsiteY0" fmla="*/ 770181 h 861796"/>
              <a:gd name="connsiteX1" fmla="*/ 144223 w 768917"/>
              <a:gd name="connsiteY1" fmla="*/ 753461 h 861796"/>
              <a:gd name="connsiteX2" fmla="*/ 0 w 768917"/>
              <a:gd name="connsiteY2" fmla="*/ 0 h 861796"/>
              <a:gd name="connsiteX0" fmla="*/ 768917 w 768917"/>
              <a:gd name="connsiteY0" fmla="*/ 786788 h 871367"/>
              <a:gd name="connsiteX1" fmla="*/ 144223 w 768917"/>
              <a:gd name="connsiteY1" fmla="*/ 753461 h 871367"/>
              <a:gd name="connsiteX2" fmla="*/ 0 w 768917"/>
              <a:gd name="connsiteY2" fmla="*/ 0 h 871367"/>
              <a:gd name="connsiteX0" fmla="*/ 768150 w 768150"/>
              <a:gd name="connsiteY0" fmla="*/ 715177 h 835576"/>
              <a:gd name="connsiteX1" fmla="*/ 144223 w 768150"/>
              <a:gd name="connsiteY1" fmla="*/ 753461 h 835576"/>
              <a:gd name="connsiteX2" fmla="*/ 0 w 768150"/>
              <a:gd name="connsiteY2" fmla="*/ 0 h 83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150" h="835576">
                <a:moveTo>
                  <a:pt x="768150" y="715177"/>
                </a:moveTo>
                <a:cubicBezTo>
                  <a:pt x="584584" y="850226"/>
                  <a:pt x="283923" y="883636"/>
                  <a:pt x="144223" y="753461"/>
                </a:cubicBezTo>
                <a:cubicBezTo>
                  <a:pt x="4523" y="623286"/>
                  <a:pt x="6605" y="304385"/>
                  <a:pt x="0" y="0"/>
                </a:cubicBezTo>
              </a:path>
            </a:pathLst>
          </a:custGeom>
          <a:noFill/>
          <a:ln w="31750">
            <a:solidFill>
              <a:srgbClr val="055FF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1531988" y="2161660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-</a:t>
            </a:r>
            <a:r>
              <a:rPr lang="el-GR" sz="20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/>
          </a:p>
        </p:txBody>
      </p:sp>
      <p:sp>
        <p:nvSpPr>
          <p:cNvPr id="28" name="Freeform 27"/>
          <p:cNvSpPr/>
          <p:nvPr/>
        </p:nvSpPr>
        <p:spPr>
          <a:xfrm>
            <a:off x="10958624" y="1914525"/>
            <a:ext cx="379734" cy="1340671"/>
          </a:xfrm>
          <a:custGeom>
            <a:avLst/>
            <a:gdLst>
              <a:gd name="connsiteX0" fmla="*/ 0 w 790575"/>
              <a:gd name="connsiteY0" fmla="*/ 981075 h 981075"/>
              <a:gd name="connsiteX1" fmla="*/ 609600 w 790575"/>
              <a:gd name="connsiteY1" fmla="*/ 561975 h 981075"/>
              <a:gd name="connsiteX2" fmla="*/ 790575 w 790575"/>
              <a:gd name="connsiteY2" fmla="*/ 0 h 981075"/>
              <a:gd name="connsiteX3" fmla="*/ 790575 w 790575"/>
              <a:gd name="connsiteY3" fmla="*/ 0 h 981075"/>
              <a:gd name="connsiteX0" fmla="*/ 0 w 379609"/>
              <a:gd name="connsiteY0" fmla="*/ 1340671 h 1340671"/>
              <a:gd name="connsiteX1" fmla="*/ 198634 w 379609"/>
              <a:gd name="connsiteY1" fmla="*/ 561975 h 1340671"/>
              <a:gd name="connsiteX2" fmla="*/ 379609 w 379609"/>
              <a:gd name="connsiteY2" fmla="*/ 0 h 1340671"/>
              <a:gd name="connsiteX3" fmla="*/ 379609 w 379609"/>
              <a:gd name="connsiteY3" fmla="*/ 0 h 1340671"/>
              <a:gd name="connsiteX0" fmla="*/ 0 w 379609"/>
              <a:gd name="connsiteY0" fmla="*/ 1340671 h 1340671"/>
              <a:gd name="connsiteX1" fmla="*/ 198634 w 379609"/>
              <a:gd name="connsiteY1" fmla="*/ 561975 h 1340671"/>
              <a:gd name="connsiteX2" fmla="*/ 379609 w 379609"/>
              <a:gd name="connsiteY2" fmla="*/ 0 h 1340671"/>
              <a:gd name="connsiteX3" fmla="*/ 379609 w 379609"/>
              <a:gd name="connsiteY3" fmla="*/ 0 h 1340671"/>
              <a:gd name="connsiteX0" fmla="*/ 0 w 379734"/>
              <a:gd name="connsiteY0" fmla="*/ 1340671 h 1340671"/>
              <a:gd name="connsiteX1" fmla="*/ 321924 w 379734"/>
              <a:gd name="connsiteY1" fmla="*/ 613346 h 1340671"/>
              <a:gd name="connsiteX2" fmla="*/ 379609 w 379734"/>
              <a:gd name="connsiteY2" fmla="*/ 0 h 1340671"/>
              <a:gd name="connsiteX3" fmla="*/ 379609 w 379734"/>
              <a:gd name="connsiteY3" fmla="*/ 0 h 134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34" h="1340671">
                <a:moveTo>
                  <a:pt x="0" y="1340671"/>
                </a:moveTo>
                <a:cubicBezTo>
                  <a:pt x="115629" y="1171781"/>
                  <a:pt x="258656" y="836791"/>
                  <a:pt x="321924" y="613346"/>
                </a:cubicBezTo>
                <a:cubicBezTo>
                  <a:pt x="385192" y="389901"/>
                  <a:pt x="379609" y="0"/>
                  <a:pt x="379609" y="0"/>
                </a:cubicBezTo>
                <a:lnTo>
                  <a:pt x="379609" y="0"/>
                </a:lnTo>
              </a:path>
            </a:pathLst>
          </a:custGeom>
          <a:noFill/>
          <a:ln w="31750"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10875350" y="2305436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-</a:t>
            </a:r>
            <a:r>
              <a:rPr lang="el-GR" sz="20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/>
          </a:p>
        </p:txBody>
      </p:sp>
      <p:sp>
        <p:nvSpPr>
          <p:cNvPr id="36" name="Freeform 35"/>
          <p:cNvSpPr/>
          <p:nvPr/>
        </p:nvSpPr>
        <p:spPr>
          <a:xfrm>
            <a:off x="1278597" y="1979935"/>
            <a:ext cx="838200" cy="781050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81050">
                <a:moveTo>
                  <a:pt x="838200" y="781050"/>
                </a:moveTo>
                <a:cubicBezTo>
                  <a:pt x="646112" y="712787"/>
                  <a:pt x="454025" y="644525"/>
                  <a:pt x="314325" y="514350"/>
                </a:cubicBezTo>
                <a:cubicBezTo>
                  <a:pt x="174625" y="384175"/>
                  <a:pt x="87312" y="19208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72234" y="1441154"/>
            <a:ext cx="636587" cy="579437"/>
          </a:xfrm>
          <a:prstGeom prst="diamond">
            <a:avLst/>
          </a:prstGeom>
          <a:solidFill>
            <a:srgbClr val="3333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altLang="en-US" sz="2000" dirty="0" smtClean="0"/>
              <a:t>0</a:t>
            </a:r>
            <a:endParaRPr lang="en-GB" alt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10597663" y="3250843"/>
            <a:ext cx="587055" cy="553023"/>
          </a:xfrm>
          <a:prstGeom prst="rect">
            <a:avLst/>
          </a:prstGeom>
          <a:solidFill>
            <a:srgbClr val="CC00FF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</a:t>
            </a:r>
            <a:r>
              <a:rPr lang="en-GB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endParaRPr lang="en-GB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51689" y="3120987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C00FF"/>
                </a:solidFill>
              </a:rPr>
              <a:t>-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solidFill>
                <a:srgbClr val="CC00FF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0112434" y="3122008"/>
            <a:ext cx="485229" cy="379572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193714 w 838200"/>
              <a:gd name="connsiteY1" fmla="*/ 661970 h 781050"/>
              <a:gd name="connsiteX2" fmla="*/ 0 w 838200"/>
              <a:gd name="connsiteY2" fmla="*/ 0 h 781050"/>
              <a:gd name="connsiteX0" fmla="*/ 791812 w 791812"/>
              <a:gd name="connsiteY0" fmla="*/ 781050 h 781050"/>
              <a:gd name="connsiteX1" fmla="*/ 147326 w 791812"/>
              <a:gd name="connsiteY1" fmla="*/ 661970 h 781050"/>
              <a:gd name="connsiteX2" fmla="*/ 0 w 791812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812" h="781050">
                <a:moveTo>
                  <a:pt x="791812" y="781050"/>
                </a:moveTo>
                <a:cubicBezTo>
                  <a:pt x="599724" y="712787"/>
                  <a:pt x="287026" y="792145"/>
                  <a:pt x="147326" y="661970"/>
                </a:cubicBezTo>
                <a:cubicBezTo>
                  <a:pt x="7626" y="531795"/>
                  <a:pt x="87312" y="192087"/>
                  <a:pt x="0" y="0"/>
                </a:cubicBezTo>
              </a:path>
            </a:pathLst>
          </a:custGeom>
          <a:noFill/>
          <a:ln w="31750">
            <a:solidFill>
              <a:srgbClr val="CC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9755658" y="3246956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C00FF"/>
                </a:solidFill>
              </a:rPr>
              <a:t>-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solidFill>
                <a:srgbClr val="CC00FF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 rot="10800000">
            <a:off x="582497" y="1828275"/>
            <a:ext cx="437694" cy="85820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rgbClr val="CC00FF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25969" y="1502142"/>
            <a:ext cx="401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CC00FF"/>
                </a:solidFill>
              </a:rPr>
              <a:t>-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solidFill>
                <a:srgbClr val="CC00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172747" y="3458737"/>
            <a:ext cx="1014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¬ Due </a:t>
            </a:r>
          </a:p>
          <a:p>
            <a:r>
              <a:rPr lang="en-GB" dirty="0">
                <a:solidFill>
                  <a:srgbClr val="055FF1"/>
                </a:solidFill>
              </a:rPr>
              <a:t> </a:t>
            </a:r>
            <a:r>
              <a:rPr lang="en-GB" dirty="0" smtClean="0">
                <a:solidFill>
                  <a:srgbClr val="055FF1"/>
                </a:solidFill>
              </a:rPr>
              <a:t>  Route3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05302" y="2326592"/>
            <a:ext cx="128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Due Route3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113544" y="3966837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-4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71" name="Text Placeholder 75"/>
          <p:cNvSpPr txBox="1">
            <a:spLocks/>
          </p:cNvSpPr>
          <p:nvPr/>
        </p:nvSpPr>
        <p:spPr>
          <a:xfrm>
            <a:off x="1835603" y="3912326"/>
            <a:ext cx="1975834" cy="2063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18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&gt;= T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</a:t>
            </a:r>
            <a:r>
              <a:rPr lang="en-GB" sz="2500" baseline="-25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GB" sz="18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= T</a:t>
            </a:r>
            <a:r>
              <a:rPr lang="en-GB" sz="2000" baseline="-25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en-GB" sz="2000" dirty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n-GB" sz="2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3.75</a:t>
            </a:r>
            <a:r>
              <a:rPr lang="el-GR" sz="2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GB" sz="2000" dirty="0" smtClean="0">
              <a:ln w="0"/>
              <a:solidFill>
                <a:srgbClr val="055FF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 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R1</a:t>
            </a:r>
            <a:r>
              <a:rPr lang="en-GB" sz="24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 </a:t>
            </a:r>
            <a:r>
              <a:rPr lang="en-GB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4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SzPct val="45000"/>
              <a:buNone/>
            </a:pPr>
            <a:endParaRPr lang="en-GB" sz="2000" dirty="0" smtClean="0"/>
          </a:p>
        </p:txBody>
      </p:sp>
      <p:sp>
        <p:nvSpPr>
          <p:cNvPr id="62" name="Freeform 61"/>
          <p:cNvSpPr/>
          <p:nvPr/>
        </p:nvSpPr>
        <p:spPr>
          <a:xfrm rot="10800000">
            <a:off x="4928728" y="2967982"/>
            <a:ext cx="1819644" cy="114628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5684499" y="2742043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-</a:t>
            </a:r>
            <a:r>
              <a:rPr lang="el-GR" sz="20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/>
          </a:p>
        </p:txBody>
      </p:sp>
      <p:sp>
        <p:nvSpPr>
          <p:cNvPr id="53" name="Freeform 52"/>
          <p:cNvSpPr/>
          <p:nvPr/>
        </p:nvSpPr>
        <p:spPr>
          <a:xfrm>
            <a:off x="400691" y="2037240"/>
            <a:ext cx="10214534" cy="1852901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241651 w 838200"/>
              <a:gd name="connsiteY1" fmla="*/ 705372 h 781050"/>
              <a:gd name="connsiteX2" fmla="*/ 0 w 838200"/>
              <a:gd name="connsiteY2" fmla="*/ 0 h 781050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29116 w 829116"/>
              <a:gd name="connsiteY0" fmla="*/ 756560 h 756560"/>
              <a:gd name="connsiteX1" fmla="*/ 236201 w 829116"/>
              <a:gd name="connsiteY1" fmla="*/ 695576 h 756560"/>
              <a:gd name="connsiteX2" fmla="*/ 0 w 829116"/>
              <a:gd name="connsiteY2" fmla="*/ 0 h 756560"/>
              <a:gd name="connsiteX0" fmla="*/ 829116 w 829116"/>
              <a:gd name="connsiteY0" fmla="*/ 756560 h 776842"/>
              <a:gd name="connsiteX1" fmla="*/ 236201 w 829116"/>
              <a:gd name="connsiteY1" fmla="*/ 695576 h 776842"/>
              <a:gd name="connsiteX2" fmla="*/ 0 w 829116"/>
              <a:gd name="connsiteY2" fmla="*/ 0 h 776842"/>
              <a:gd name="connsiteX0" fmla="*/ 803680 w 803680"/>
              <a:gd name="connsiteY0" fmla="*/ 766356 h 786638"/>
              <a:gd name="connsiteX1" fmla="*/ 210765 w 803680"/>
              <a:gd name="connsiteY1" fmla="*/ 705372 h 786638"/>
              <a:gd name="connsiteX2" fmla="*/ 0 w 803680"/>
              <a:gd name="connsiteY2" fmla="*/ 0 h 786638"/>
              <a:gd name="connsiteX0" fmla="*/ 804630 w 804630"/>
              <a:gd name="connsiteY0" fmla="*/ 766356 h 786638"/>
              <a:gd name="connsiteX1" fmla="*/ 211715 w 804630"/>
              <a:gd name="connsiteY1" fmla="*/ 705372 h 786638"/>
              <a:gd name="connsiteX2" fmla="*/ 950 w 804630"/>
              <a:gd name="connsiteY2" fmla="*/ 0 h 786638"/>
              <a:gd name="connsiteX0" fmla="*/ 796531 w 796531"/>
              <a:gd name="connsiteY0" fmla="*/ 857726 h 878008"/>
              <a:gd name="connsiteX1" fmla="*/ 203616 w 796531"/>
              <a:gd name="connsiteY1" fmla="*/ 796742 h 878008"/>
              <a:gd name="connsiteX2" fmla="*/ 1041 w 796531"/>
              <a:gd name="connsiteY2" fmla="*/ 0 h 878008"/>
              <a:gd name="connsiteX0" fmla="*/ 795490 w 795490"/>
              <a:gd name="connsiteY0" fmla="*/ 857726 h 878008"/>
              <a:gd name="connsiteX1" fmla="*/ 202575 w 795490"/>
              <a:gd name="connsiteY1" fmla="*/ 796742 h 878008"/>
              <a:gd name="connsiteX2" fmla="*/ 0 w 795490"/>
              <a:gd name="connsiteY2" fmla="*/ 0 h 878008"/>
              <a:gd name="connsiteX0" fmla="*/ 769897 w 769897"/>
              <a:gd name="connsiteY0" fmla="*/ 766356 h 848587"/>
              <a:gd name="connsiteX1" fmla="*/ 202575 w 769897"/>
              <a:gd name="connsiteY1" fmla="*/ 796742 h 848587"/>
              <a:gd name="connsiteX2" fmla="*/ 0 w 769897"/>
              <a:gd name="connsiteY2" fmla="*/ 0 h 848587"/>
              <a:gd name="connsiteX0" fmla="*/ 769897 w 769897"/>
              <a:gd name="connsiteY0" fmla="*/ 766356 h 882105"/>
              <a:gd name="connsiteX1" fmla="*/ 202575 w 769897"/>
              <a:gd name="connsiteY1" fmla="*/ 796742 h 882105"/>
              <a:gd name="connsiteX2" fmla="*/ 0 w 769897"/>
              <a:gd name="connsiteY2" fmla="*/ 0 h 882105"/>
              <a:gd name="connsiteX0" fmla="*/ 769897 w 769897"/>
              <a:gd name="connsiteY0" fmla="*/ 766356 h 859698"/>
              <a:gd name="connsiteX1" fmla="*/ 144223 w 769897"/>
              <a:gd name="connsiteY1" fmla="*/ 753461 h 859698"/>
              <a:gd name="connsiteX2" fmla="*/ 0 w 769897"/>
              <a:gd name="connsiteY2" fmla="*/ 0 h 859698"/>
              <a:gd name="connsiteX0" fmla="*/ 770878 w 770878"/>
              <a:gd name="connsiteY0" fmla="*/ 811698 h 887062"/>
              <a:gd name="connsiteX1" fmla="*/ 144223 w 770878"/>
              <a:gd name="connsiteY1" fmla="*/ 753461 h 887062"/>
              <a:gd name="connsiteX2" fmla="*/ 0 w 770878"/>
              <a:gd name="connsiteY2" fmla="*/ 0 h 887062"/>
              <a:gd name="connsiteX0" fmla="*/ 770878 w 770878"/>
              <a:gd name="connsiteY0" fmla="*/ 811698 h 939296"/>
              <a:gd name="connsiteX1" fmla="*/ 525696 w 770878"/>
              <a:gd name="connsiteY1" fmla="*/ 938759 h 939296"/>
              <a:gd name="connsiteX2" fmla="*/ 144223 w 770878"/>
              <a:gd name="connsiteY2" fmla="*/ 753461 h 939296"/>
              <a:gd name="connsiteX3" fmla="*/ 0 w 770878"/>
              <a:gd name="connsiteY3" fmla="*/ 0 h 939296"/>
              <a:gd name="connsiteX0" fmla="*/ 770878 w 770878"/>
              <a:gd name="connsiteY0" fmla="*/ 811698 h 929391"/>
              <a:gd name="connsiteX1" fmla="*/ 525696 w 770878"/>
              <a:gd name="connsiteY1" fmla="*/ 928810 h 929391"/>
              <a:gd name="connsiteX2" fmla="*/ 144223 w 770878"/>
              <a:gd name="connsiteY2" fmla="*/ 753461 h 929391"/>
              <a:gd name="connsiteX3" fmla="*/ 0 w 770878"/>
              <a:gd name="connsiteY3" fmla="*/ 0 h 929391"/>
              <a:gd name="connsiteX0" fmla="*/ 772441 w 772441"/>
              <a:gd name="connsiteY0" fmla="*/ 773645 h 929253"/>
              <a:gd name="connsiteX1" fmla="*/ 525696 w 772441"/>
              <a:gd name="connsiteY1" fmla="*/ 928810 h 929253"/>
              <a:gd name="connsiteX2" fmla="*/ 144223 w 772441"/>
              <a:gd name="connsiteY2" fmla="*/ 753461 h 929253"/>
              <a:gd name="connsiteX3" fmla="*/ 0 w 772441"/>
              <a:gd name="connsiteY3" fmla="*/ 0 h 929253"/>
              <a:gd name="connsiteX0" fmla="*/ 772441 w 772441"/>
              <a:gd name="connsiteY0" fmla="*/ 773645 h 900809"/>
              <a:gd name="connsiteX1" fmla="*/ 528041 w 772441"/>
              <a:gd name="connsiteY1" fmla="*/ 900270 h 900809"/>
              <a:gd name="connsiteX2" fmla="*/ 144223 w 772441"/>
              <a:gd name="connsiteY2" fmla="*/ 753461 h 900809"/>
              <a:gd name="connsiteX3" fmla="*/ 0 w 772441"/>
              <a:gd name="connsiteY3" fmla="*/ 0 h 900809"/>
              <a:gd name="connsiteX0" fmla="*/ 772441 w 772441"/>
              <a:gd name="connsiteY0" fmla="*/ 773645 h 909513"/>
              <a:gd name="connsiteX1" fmla="*/ 528041 w 772441"/>
              <a:gd name="connsiteY1" fmla="*/ 900270 h 909513"/>
              <a:gd name="connsiteX2" fmla="*/ 132498 w 772441"/>
              <a:gd name="connsiteY2" fmla="*/ 815297 h 909513"/>
              <a:gd name="connsiteX3" fmla="*/ 0 w 772441"/>
              <a:gd name="connsiteY3" fmla="*/ 0 h 909513"/>
              <a:gd name="connsiteX0" fmla="*/ 772441 w 772441"/>
              <a:gd name="connsiteY0" fmla="*/ 773645 h 905401"/>
              <a:gd name="connsiteX1" fmla="*/ 528041 w 772441"/>
              <a:gd name="connsiteY1" fmla="*/ 900270 h 905401"/>
              <a:gd name="connsiteX2" fmla="*/ 134843 w 772441"/>
              <a:gd name="connsiteY2" fmla="*/ 805783 h 905401"/>
              <a:gd name="connsiteX3" fmla="*/ 0 w 772441"/>
              <a:gd name="connsiteY3" fmla="*/ 0 h 905401"/>
              <a:gd name="connsiteX0" fmla="*/ 777131 w 777131"/>
              <a:gd name="connsiteY0" fmla="*/ 726079 h 857835"/>
              <a:gd name="connsiteX1" fmla="*/ 532731 w 777131"/>
              <a:gd name="connsiteY1" fmla="*/ 852704 h 857835"/>
              <a:gd name="connsiteX2" fmla="*/ 139533 w 777131"/>
              <a:gd name="connsiteY2" fmla="*/ 758217 h 857835"/>
              <a:gd name="connsiteX3" fmla="*/ 0 w 777131"/>
              <a:gd name="connsiteY3" fmla="*/ 0 h 85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131" h="857835">
                <a:moveTo>
                  <a:pt x="777131" y="726079"/>
                </a:moveTo>
                <a:cubicBezTo>
                  <a:pt x="736267" y="738136"/>
                  <a:pt x="637174" y="862410"/>
                  <a:pt x="532731" y="852704"/>
                </a:cubicBezTo>
                <a:cubicBezTo>
                  <a:pt x="428289" y="842998"/>
                  <a:pt x="227149" y="905557"/>
                  <a:pt x="139533" y="758217"/>
                </a:cubicBezTo>
                <a:cubicBezTo>
                  <a:pt x="-167" y="628042"/>
                  <a:pt x="6605" y="304385"/>
                  <a:pt x="0" y="0"/>
                </a:cubicBezTo>
              </a:path>
            </a:pathLst>
          </a:custGeom>
          <a:noFill/>
          <a:ln w="31750">
            <a:solidFill>
              <a:srgbClr val="055FF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3802460" y="310801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3.75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77642" y="35392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4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26167" y="3254766"/>
            <a:ext cx="587055" cy="553023"/>
          </a:xfrm>
          <a:prstGeom prst="rect">
            <a:avLst/>
          </a:prstGeom>
          <a:solidFill>
            <a:srgbClr val="CC00FF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</a:t>
            </a:r>
            <a:r>
              <a:rPr lang="en-GB" baseline="-250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 </a:t>
            </a:r>
            <a:endParaRPr lang="en-GB" baseline="-25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53130" y="3051268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C00FF"/>
                </a:solidFill>
              </a:rPr>
              <a:t>-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solidFill>
                <a:srgbClr val="CC00FF"/>
              </a:solidFill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557572" y="3041629"/>
            <a:ext cx="1062695" cy="379572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193714 w 838200"/>
              <a:gd name="connsiteY1" fmla="*/ 661970 h 781050"/>
              <a:gd name="connsiteX2" fmla="*/ 0 w 838200"/>
              <a:gd name="connsiteY2" fmla="*/ 0 h 781050"/>
              <a:gd name="connsiteX0" fmla="*/ 791812 w 791812"/>
              <a:gd name="connsiteY0" fmla="*/ 781050 h 781050"/>
              <a:gd name="connsiteX1" fmla="*/ 147326 w 791812"/>
              <a:gd name="connsiteY1" fmla="*/ 661970 h 781050"/>
              <a:gd name="connsiteX2" fmla="*/ 0 w 791812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812" h="781050">
                <a:moveTo>
                  <a:pt x="791812" y="781050"/>
                </a:moveTo>
                <a:cubicBezTo>
                  <a:pt x="599724" y="712787"/>
                  <a:pt x="287026" y="792145"/>
                  <a:pt x="147326" y="661970"/>
                </a:cubicBezTo>
                <a:cubicBezTo>
                  <a:pt x="7626" y="531795"/>
                  <a:pt x="87312" y="192087"/>
                  <a:pt x="0" y="0"/>
                </a:cubicBezTo>
              </a:path>
            </a:pathLst>
          </a:custGeom>
          <a:noFill/>
          <a:ln w="31750">
            <a:solidFill>
              <a:srgbClr val="CC00FF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 flipH="1">
            <a:off x="6207320" y="3105925"/>
            <a:ext cx="886379" cy="356490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193714 w 838200"/>
              <a:gd name="connsiteY1" fmla="*/ 661970 h 781050"/>
              <a:gd name="connsiteX2" fmla="*/ 0 w 838200"/>
              <a:gd name="connsiteY2" fmla="*/ 0 h 781050"/>
              <a:gd name="connsiteX0" fmla="*/ 791812 w 791812"/>
              <a:gd name="connsiteY0" fmla="*/ 781050 h 781050"/>
              <a:gd name="connsiteX1" fmla="*/ 147326 w 791812"/>
              <a:gd name="connsiteY1" fmla="*/ 661970 h 781050"/>
              <a:gd name="connsiteX2" fmla="*/ 0 w 791812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812" h="781050">
                <a:moveTo>
                  <a:pt x="791812" y="781050"/>
                </a:moveTo>
                <a:cubicBezTo>
                  <a:pt x="599724" y="712787"/>
                  <a:pt x="287026" y="792145"/>
                  <a:pt x="147326" y="661970"/>
                </a:cubicBezTo>
                <a:cubicBezTo>
                  <a:pt x="7626" y="531795"/>
                  <a:pt x="87312" y="192087"/>
                  <a:pt x="0" y="0"/>
                </a:cubicBezTo>
              </a:path>
            </a:pathLst>
          </a:custGeom>
          <a:noFill/>
          <a:ln w="31750">
            <a:solidFill>
              <a:srgbClr val="CC00FF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361484" y="3105925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C00FF"/>
                </a:solidFill>
              </a:rPr>
              <a:t>-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solidFill>
                <a:srgbClr val="CC00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01251" y="3462660"/>
            <a:ext cx="128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Due Route3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557549" y="1803598"/>
            <a:ext cx="5135730" cy="1673603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241651 w 838200"/>
              <a:gd name="connsiteY1" fmla="*/ 705372 h 781050"/>
              <a:gd name="connsiteX2" fmla="*/ 0 w 838200"/>
              <a:gd name="connsiteY2" fmla="*/ 0 h 781050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29116 w 829116"/>
              <a:gd name="connsiteY0" fmla="*/ 756560 h 756560"/>
              <a:gd name="connsiteX1" fmla="*/ 236201 w 829116"/>
              <a:gd name="connsiteY1" fmla="*/ 695576 h 756560"/>
              <a:gd name="connsiteX2" fmla="*/ 0 w 829116"/>
              <a:gd name="connsiteY2" fmla="*/ 0 h 756560"/>
              <a:gd name="connsiteX0" fmla="*/ 829116 w 829116"/>
              <a:gd name="connsiteY0" fmla="*/ 756560 h 776842"/>
              <a:gd name="connsiteX1" fmla="*/ 236201 w 829116"/>
              <a:gd name="connsiteY1" fmla="*/ 695576 h 776842"/>
              <a:gd name="connsiteX2" fmla="*/ 0 w 829116"/>
              <a:gd name="connsiteY2" fmla="*/ 0 h 776842"/>
              <a:gd name="connsiteX0" fmla="*/ 803680 w 803680"/>
              <a:gd name="connsiteY0" fmla="*/ 766356 h 786638"/>
              <a:gd name="connsiteX1" fmla="*/ 210765 w 803680"/>
              <a:gd name="connsiteY1" fmla="*/ 705372 h 786638"/>
              <a:gd name="connsiteX2" fmla="*/ 0 w 803680"/>
              <a:gd name="connsiteY2" fmla="*/ 0 h 786638"/>
              <a:gd name="connsiteX0" fmla="*/ 804630 w 804630"/>
              <a:gd name="connsiteY0" fmla="*/ 766356 h 786638"/>
              <a:gd name="connsiteX1" fmla="*/ 211715 w 804630"/>
              <a:gd name="connsiteY1" fmla="*/ 705372 h 786638"/>
              <a:gd name="connsiteX2" fmla="*/ 950 w 804630"/>
              <a:gd name="connsiteY2" fmla="*/ 0 h 786638"/>
              <a:gd name="connsiteX0" fmla="*/ 796531 w 796531"/>
              <a:gd name="connsiteY0" fmla="*/ 857726 h 878008"/>
              <a:gd name="connsiteX1" fmla="*/ 203616 w 796531"/>
              <a:gd name="connsiteY1" fmla="*/ 796742 h 878008"/>
              <a:gd name="connsiteX2" fmla="*/ 1041 w 796531"/>
              <a:gd name="connsiteY2" fmla="*/ 0 h 878008"/>
              <a:gd name="connsiteX0" fmla="*/ 795490 w 795490"/>
              <a:gd name="connsiteY0" fmla="*/ 857726 h 878008"/>
              <a:gd name="connsiteX1" fmla="*/ 202575 w 795490"/>
              <a:gd name="connsiteY1" fmla="*/ 796742 h 878008"/>
              <a:gd name="connsiteX2" fmla="*/ 0 w 795490"/>
              <a:gd name="connsiteY2" fmla="*/ 0 h 878008"/>
              <a:gd name="connsiteX0" fmla="*/ 769897 w 769897"/>
              <a:gd name="connsiteY0" fmla="*/ 766356 h 848587"/>
              <a:gd name="connsiteX1" fmla="*/ 202575 w 769897"/>
              <a:gd name="connsiteY1" fmla="*/ 796742 h 848587"/>
              <a:gd name="connsiteX2" fmla="*/ 0 w 769897"/>
              <a:gd name="connsiteY2" fmla="*/ 0 h 848587"/>
              <a:gd name="connsiteX0" fmla="*/ 769897 w 769897"/>
              <a:gd name="connsiteY0" fmla="*/ 766356 h 882105"/>
              <a:gd name="connsiteX1" fmla="*/ 202575 w 769897"/>
              <a:gd name="connsiteY1" fmla="*/ 796742 h 882105"/>
              <a:gd name="connsiteX2" fmla="*/ 0 w 769897"/>
              <a:gd name="connsiteY2" fmla="*/ 0 h 882105"/>
              <a:gd name="connsiteX0" fmla="*/ 769897 w 769897"/>
              <a:gd name="connsiteY0" fmla="*/ 766356 h 859698"/>
              <a:gd name="connsiteX1" fmla="*/ 144223 w 769897"/>
              <a:gd name="connsiteY1" fmla="*/ 753461 h 859698"/>
              <a:gd name="connsiteX2" fmla="*/ 0 w 769897"/>
              <a:gd name="connsiteY2" fmla="*/ 0 h 859698"/>
              <a:gd name="connsiteX0" fmla="*/ 769897 w 769897"/>
              <a:gd name="connsiteY0" fmla="*/ 919487 h 968873"/>
              <a:gd name="connsiteX1" fmla="*/ 144223 w 769897"/>
              <a:gd name="connsiteY1" fmla="*/ 753461 h 968873"/>
              <a:gd name="connsiteX2" fmla="*/ 0 w 769897"/>
              <a:gd name="connsiteY2" fmla="*/ 0 h 968873"/>
              <a:gd name="connsiteX0" fmla="*/ 787935 w 787935"/>
              <a:gd name="connsiteY0" fmla="*/ 994115 h 1043501"/>
              <a:gd name="connsiteX1" fmla="*/ 162261 w 787935"/>
              <a:gd name="connsiteY1" fmla="*/ 828089 h 1043501"/>
              <a:gd name="connsiteX2" fmla="*/ 8651 w 787935"/>
              <a:gd name="connsiteY2" fmla="*/ 48328 h 1043501"/>
              <a:gd name="connsiteX3" fmla="*/ 18038 w 787935"/>
              <a:gd name="connsiteY3" fmla="*/ 74628 h 1043501"/>
              <a:gd name="connsiteX0" fmla="*/ 815885 w 815885"/>
              <a:gd name="connsiteY0" fmla="*/ 994115 h 1043501"/>
              <a:gd name="connsiteX1" fmla="*/ 190211 w 815885"/>
              <a:gd name="connsiteY1" fmla="*/ 828089 h 1043501"/>
              <a:gd name="connsiteX2" fmla="*/ 5336 w 815885"/>
              <a:gd name="connsiteY2" fmla="*/ 48328 h 1043501"/>
              <a:gd name="connsiteX3" fmla="*/ 45988 w 815885"/>
              <a:gd name="connsiteY3" fmla="*/ 74628 h 1043501"/>
              <a:gd name="connsiteX0" fmla="*/ 820822 w 820822"/>
              <a:gd name="connsiteY0" fmla="*/ 1099507 h 1135763"/>
              <a:gd name="connsiteX1" fmla="*/ 190211 w 820822"/>
              <a:gd name="connsiteY1" fmla="*/ 828089 h 1135763"/>
              <a:gd name="connsiteX2" fmla="*/ 5336 w 820822"/>
              <a:gd name="connsiteY2" fmla="*/ 48328 h 1135763"/>
              <a:gd name="connsiteX3" fmla="*/ 45988 w 820822"/>
              <a:gd name="connsiteY3" fmla="*/ 74628 h 1135763"/>
              <a:gd name="connsiteX0" fmla="*/ 822468 w 822468"/>
              <a:gd name="connsiteY0" fmla="*/ 1071403 h 1110462"/>
              <a:gd name="connsiteX1" fmla="*/ 190211 w 822468"/>
              <a:gd name="connsiteY1" fmla="*/ 828089 h 1110462"/>
              <a:gd name="connsiteX2" fmla="*/ 5336 w 822468"/>
              <a:gd name="connsiteY2" fmla="*/ 48328 h 1110462"/>
              <a:gd name="connsiteX3" fmla="*/ 45988 w 822468"/>
              <a:gd name="connsiteY3" fmla="*/ 74628 h 1110462"/>
              <a:gd name="connsiteX0" fmla="*/ 790518 w 790518"/>
              <a:gd name="connsiteY0" fmla="*/ 996775 h 1035834"/>
              <a:gd name="connsiteX1" fmla="*/ 158261 w 790518"/>
              <a:gd name="connsiteY1" fmla="*/ 753461 h 1035834"/>
              <a:gd name="connsiteX2" fmla="*/ 9588 w 790518"/>
              <a:gd name="connsiteY2" fmla="*/ 219614 h 1035834"/>
              <a:gd name="connsiteX3" fmla="*/ 14038 w 790518"/>
              <a:gd name="connsiteY3" fmla="*/ 0 h 1035834"/>
              <a:gd name="connsiteX0" fmla="*/ 799922 w 799922"/>
              <a:gd name="connsiteY0" fmla="*/ 1067037 h 1106096"/>
              <a:gd name="connsiteX1" fmla="*/ 167665 w 799922"/>
              <a:gd name="connsiteY1" fmla="*/ 823723 h 1106096"/>
              <a:gd name="connsiteX2" fmla="*/ 18992 w 799922"/>
              <a:gd name="connsiteY2" fmla="*/ 289876 h 1106096"/>
              <a:gd name="connsiteX3" fmla="*/ 404 w 799922"/>
              <a:gd name="connsiteY3" fmla="*/ 0 h 1106096"/>
              <a:gd name="connsiteX0" fmla="*/ 820910 w 820910"/>
              <a:gd name="connsiteY0" fmla="*/ 1102168 h 1141227"/>
              <a:gd name="connsiteX1" fmla="*/ 188653 w 820910"/>
              <a:gd name="connsiteY1" fmla="*/ 858854 h 1141227"/>
              <a:gd name="connsiteX2" fmla="*/ 39980 w 820910"/>
              <a:gd name="connsiteY2" fmla="*/ 325007 h 1141227"/>
              <a:gd name="connsiteX3" fmla="*/ 0 w 820910"/>
              <a:gd name="connsiteY3" fmla="*/ 0 h 1141227"/>
              <a:gd name="connsiteX0" fmla="*/ 820910 w 820910"/>
              <a:gd name="connsiteY0" fmla="*/ 1102168 h 1141227"/>
              <a:gd name="connsiteX1" fmla="*/ 188653 w 820910"/>
              <a:gd name="connsiteY1" fmla="*/ 858854 h 1141227"/>
              <a:gd name="connsiteX2" fmla="*/ 30107 w 820910"/>
              <a:gd name="connsiteY2" fmla="*/ 339059 h 1141227"/>
              <a:gd name="connsiteX3" fmla="*/ 0 w 820910"/>
              <a:gd name="connsiteY3" fmla="*/ 0 h 1141227"/>
              <a:gd name="connsiteX0" fmla="*/ 815973 w 815973"/>
              <a:gd name="connsiteY0" fmla="*/ 1151351 h 1185746"/>
              <a:gd name="connsiteX1" fmla="*/ 188653 w 815973"/>
              <a:gd name="connsiteY1" fmla="*/ 858854 h 1185746"/>
              <a:gd name="connsiteX2" fmla="*/ 30107 w 815973"/>
              <a:gd name="connsiteY2" fmla="*/ 339059 h 1185746"/>
              <a:gd name="connsiteX3" fmla="*/ 0 w 815973"/>
              <a:gd name="connsiteY3" fmla="*/ 0 h 1185746"/>
              <a:gd name="connsiteX0" fmla="*/ 815973 w 815973"/>
              <a:gd name="connsiteY0" fmla="*/ 1116220 h 1153828"/>
              <a:gd name="connsiteX1" fmla="*/ 188653 w 815973"/>
              <a:gd name="connsiteY1" fmla="*/ 858854 h 1153828"/>
              <a:gd name="connsiteX2" fmla="*/ 30107 w 815973"/>
              <a:gd name="connsiteY2" fmla="*/ 339059 h 1153828"/>
              <a:gd name="connsiteX3" fmla="*/ 0 w 815973"/>
              <a:gd name="connsiteY3" fmla="*/ 0 h 1153828"/>
              <a:gd name="connsiteX0" fmla="*/ 825846 w 825846"/>
              <a:gd name="connsiteY0" fmla="*/ 1181422 h 1213461"/>
              <a:gd name="connsiteX1" fmla="*/ 188653 w 825846"/>
              <a:gd name="connsiteY1" fmla="*/ 858854 h 1213461"/>
              <a:gd name="connsiteX2" fmla="*/ 30107 w 825846"/>
              <a:gd name="connsiteY2" fmla="*/ 339059 h 1213461"/>
              <a:gd name="connsiteX3" fmla="*/ 0 w 825846"/>
              <a:gd name="connsiteY3" fmla="*/ 0 h 1213461"/>
              <a:gd name="connsiteX0" fmla="*/ 822555 w 822555"/>
              <a:gd name="connsiteY0" fmla="*/ 1145198 h 1180117"/>
              <a:gd name="connsiteX1" fmla="*/ 188653 w 822555"/>
              <a:gd name="connsiteY1" fmla="*/ 858854 h 1180117"/>
              <a:gd name="connsiteX2" fmla="*/ 30107 w 822555"/>
              <a:gd name="connsiteY2" fmla="*/ 339059 h 1180117"/>
              <a:gd name="connsiteX3" fmla="*/ 0 w 822555"/>
              <a:gd name="connsiteY3" fmla="*/ 0 h 118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555" h="1180117">
                <a:moveTo>
                  <a:pt x="822555" y="1145198"/>
                </a:moveTo>
                <a:cubicBezTo>
                  <a:pt x="638989" y="1280247"/>
                  <a:pt x="328353" y="989029"/>
                  <a:pt x="188653" y="858854"/>
                </a:cubicBezTo>
                <a:cubicBezTo>
                  <a:pt x="60620" y="713474"/>
                  <a:pt x="54144" y="464636"/>
                  <a:pt x="30107" y="339059"/>
                </a:cubicBezTo>
                <a:cubicBezTo>
                  <a:pt x="6070" y="213482"/>
                  <a:pt x="283" y="7867"/>
                  <a:pt x="0" y="0"/>
                </a:cubicBezTo>
              </a:path>
            </a:pathLst>
          </a:custGeom>
          <a:noFill/>
          <a:ln w="31750">
            <a:solidFill>
              <a:srgbClr val="055FF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00707" y="1965082"/>
            <a:ext cx="5125460" cy="1630269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  <a:gd name="connsiteX0" fmla="*/ 838200 w 838200"/>
              <a:gd name="connsiteY0" fmla="*/ 781050 h 781050"/>
              <a:gd name="connsiteX1" fmla="*/ 241651 w 838200"/>
              <a:gd name="connsiteY1" fmla="*/ 705372 h 781050"/>
              <a:gd name="connsiteX2" fmla="*/ 0 w 838200"/>
              <a:gd name="connsiteY2" fmla="*/ 0 h 781050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32750 w 832750"/>
              <a:gd name="connsiteY0" fmla="*/ 771254 h 771254"/>
              <a:gd name="connsiteX1" fmla="*/ 236201 w 832750"/>
              <a:gd name="connsiteY1" fmla="*/ 695576 h 771254"/>
              <a:gd name="connsiteX2" fmla="*/ 0 w 832750"/>
              <a:gd name="connsiteY2" fmla="*/ 0 h 771254"/>
              <a:gd name="connsiteX0" fmla="*/ 829116 w 829116"/>
              <a:gd name="connsiteY0" fmla="*/ 756560 h 756560"/>
              <a:gd name="connsiteX1" fmla="*/ 236201 w 829116"/>
              <a:gd name="connsiteY1" fmla="*/ 695576 h 756560"/>
              <a:gd name="connsiteX2" fmla="*/ 0 w 829116"/>
              <a:gd name="connsiteY2" fmla="*/ 0 h 756560"/>
              <a:gd name="connsiteX0" fmla="*/ 829116 w 829116"/>
              <a:gd name="connsiteY0" fmla="*/ 756560 h 776842"/>
              <a:gd name="connsiteX1" fmla="*/ 236201 w 829116"/>
              <a:gd name="connsiteY1" fmla="*/ 695576 h 776842"/>
              <a:gd name="connsiteX2" fmla="*/ 0 w 829116"/>
              <a:gd name="connsiteY2" fmla="*/ 0 h 776842"/>
              <a:gd name="connsiteX0" fmla="*/ 803680 w 803680"/>
              <a:gd name="connsiteY0" fmla="*/ 766356 h 786638"/>
              <a:gd name="connsiteX1" fmla="*/ 210765 w 803680"/>
              <a:gd name="connsiteY1" fmla="*/ 705372 h 786638"/>
              <a:gd name="connsiteX2" fmla="*/ 0 w 803680"/>
              <a:gd name="connsiteY2" fmla="*/ 0 h 786638"/>
              <a:gd name="connsiteX0" fmla="*/ 804630 w 804630"/>
              <a:gd name="connsiteY0" fmla="*/ 766356 h 786638"/>
              <a:gd name="connsiteX1" fmla="*/ 211715 w 804630"/>
              <a:gd name="connsiteY1" fmla="*/ 705372 h 786638"/>
              <a:gd name="connsiteX2" fmla="*/ 950 w 804630"/>
              <a:gd name="connsiteY2" fmla="*/ 0 h 786638"/>
              <a:gd name="connsiteX0" fmla="*/ 796531 w 796531"/>
              <a:gd name="connsiteY0" fmla="*/ 857726 h 878008"/>
              <a:gd name="connsiteX1" fmla="*/ 203616 w 796531"/>
              <a:gd name="connsiteY1" fmla="*/ 796742 h 878008"/>
              <a:gd name="connsiteX2" fmla="*/ 1041 w 796531"/>
              <a:gd name="connsiteY2" fmla="*/ 0 h 878008"/>
              <a:gd name="connsiteX0" fmla="*/ 795490 w 795490"/>
              <a:gd name="connsiteY0" fmla="*/ 857726 h 878008"/>
              <a:gd name="connsiteX1" fmla="*/ 202575 w 795490"/>
              <a:gd name="connsiteY1" fmla="*/ 796742 h 878008"/>
              <a:gd name="connsiteX2" fmla="*/ 0 w 795490"/>
              <a:gd name="connsiteY2" fmla="*/ 0 h 878008"/>
              <a:gd name="connsiteX0" fmla="*/ 769897 w 769897"/>
              <a:gd name="connsiteY0" fmla="*/ 766356 h 848587"/>
              <a:gd name="connsiteX1" fmla="*/ 202575 w 769897"/>
              <a:gd name="connsiteY1" fmla="*/ 796742 h 848587"/>
              <a:gd name="connsiteX2" fmla="*/ 0 w 769897"/>
              <a:gd name="connsiteY2" fmla="*/ 0 h 848587"/>
              <a:gd name="connsiteX0" fmla="*/ 769897 w 769897"/>
              <a:gd name="connsiteY0" fmla="*/ 766356 h 882105"/>
              <a:gd name="connsiteX1" fmla="*/ 202575 w 769897"/>
              <a:gd name="connsiteY1" fmla="*/ 796742 h 882105"/>
              <a:gd name="connsiteX2" fmla="*/ 0 w 769897"/>
              <a:gd name="connsiteY2" fmla="*/ 0 h 882105"/>
              <a:gd name="connsiteX0" fmla="*/ 769897 w 769897"/>
              <a:gd name="connsiteY0" fmla="*/ 766356 h 859698"/>
              <a:gd name="connsiteX1" fmla="*/ 144223 w 769897"/>
              <a:gd name="connsiteY1" fmla="*/ 753461 h 859698"/>
              <a:gd name="connsiteX2" fmla="*/ 0 w 769897"/>
              <a:gd name="connsiteY2" fmla="*/ 0 h 859698"/>
              <a:gd name="connsiteX0" fmla="*/ 769897 w 769897"/>
              <a:gd name="connsiteY0" fmla="*/ 919487 h 968873"/>
              <a:gd name="connsiteX1" fmla="*/ 144223 w 769897"/>
              <a:gd name="connsiteY1" fmla="*/ 753461 h 968873"/>
              <a:gd name="connsiteX2" fmla="*/ 0 w 769897"/>
              <a:gd name="connsiteY2" fmla="*/ 0 h 968873"/>
              <a:gd name="connsiteX0" fmla="*/ 787935 w 787935"/>
              <a:gd name="connsiteY0" fmla="*/ 994115 h 1043501"/>
              <a:gd name="connsiteX1" fmla="*/ 162261 w 787935"/>
              <a:gd name="connsiteY1" fmla="*/ 828089 h 1043501"/>
              <a:gd name="connsiteX2" fmla="*/ 8651 w 787935"/>
              <a:gd name="connsiteY2" fmla="*/ 48328 h 1043501"/>
              <a:gd name="connsiteX3" fmla="*/ 18038 w 787935"/>
              <a:gd name="connsiteY3" fmla="*/ 74628 h 1043501"/>
              <a:gd name="connsiteX0" fmla="*/ 815885 w 815885"/>
              <a:gd name="connsiteY0" fmla="*/ 994115 h 1043501"/>
              <a:gd name="connsiteX1" fmla="*/ 190211 w 815885"/>
              <a:gd name="connsiteY1" fmla="*/ 828089 h 1043501"/>
              <a:gd name="connsiteX2" fmla="*/ 5336 w 815885"/>
              <a:gd name="connsiteY2" fmla="*/ 48328 h 1043501"/>
              <a:gd name="connsiteX3" fmla="*/ 45988 w 815885"/>
              <a:gd name="connsiteY3" fmla="*/ 74628 h 1043501"/>
              <a:gd name="connsiteX0" fmla="*/ 820822 w 820822"/>
              <a:gd name="connsiteY0" fmla="*/ 1099507 h 1135763"/>
              <a:gd name="connsiteX1" fmla="*/ 190211 w 820822"/>
              <a:gd name="connsiteY1" fmla="*/ 828089 h 1135763"/>
              <a:gd name="connsiteX2" fmla="*/ 5336 w 820822"/>
              <a:gd name="connsiteY2" fmla="*/ 48328 h 1135763"/>
              <a:gd name="connsiteX3" fmla="*/ 45988 w 820822"/>
              <a:gd name="connsiteY3" fmla="*/ 74628 h 1135763"/>
              <a:gd name="connsiteX0" fmla="*/ 822468 w 822468"/>
              <a:gd name="connsiteY0" fmla="*/ 1071403 h 1110462"/>
              <a:gd name="connsiteX1" fmla="*/ 190211 w 822468"/>
              <a:gd name="connsiteY1" fmla="*/ 828089 h 1110462"/>
              <a:gd name="connsiteX2" fmla="*/ 5336 w 822468"/>
              <a:gd name="connsiteY2" fmla="*/ 48328 h 1110462"/>
              <a:gd name="connsiteX3" fmla="*/ 45988 w 822468"/>
              <a:gd name="connsiteY3" fmla="*/ 74628 h 1110462"/>
              <a:gd name="connsiteX0" fmla="*/ 790518 w 790518"/>
              <a:gd name="connsiteY0" fmla="*/ 996775 h 1035834"/>
              <a:gd name="connsiteX1" fmla="*/ 158261 w 790518"/>
              <a:gd name="connsiteY1" fmla="*/ 753461 h 1035834"/>
              <a:gd name="connsiteX2" fmla="*/ 9588 w 790518"/>
              <a:gd name="connsiteY2" fmla="*/ 219614 h 1035834"/>
              <a:gd name="connsiteX3" fmla="*/ 14038 w 790518"/>
              <a:gd name="connsiteY3" fmla="*/ 0 h 1035834"/>
              <a:gd name="connsiteX0" fmla="*/ 799922 w 799922"/>
              <a:gd name="connsiteY0" fmla="*/ 1067037 h 1106096"/>
              <a:gd name="connsiteX1" fmla="*/ 167665 w 799922"/>
              <a:gd name="connsiteY1" fmla="*/ 823723 h 1106096"/>
              <a:gd name="connsiteX2" fmla="*/ 18992 w 799922"/>
              <a:gd name="connsiteY2" fmla="*/ 289876 h 1106096"/>
              <a:gd name="connsiteX3" fmla="*/ 404 w 799922"/>
              <a:gd name="connsiteY3" fmla="*/ 0 h 1106096"/>
              <a:gd name="connsiteX0" fmla="*/ 820910 w 820910"/>
              <a:gd name="connsiteY0" fmla="*/ 1102168 h 1141227"/>
              <a:gd name="connsiteX1" fmla="*/ 188653 w 820910"/>
              <a:gd name="connsiteY1" fmla="*/ 858854 h 1141227"/>
              <a:gd name="connsiteX2" fmla="*/ 39980 w 820910"/>
              <a:gd name="connsiteY2" fmla="*/ 325007 h 1141227"/>
              <a:gd name="connsiteX3" fmla="*/ 0 w 820910"/>
              <a:gd name="connsiteY3" fmla="*/ 0 h 1141227"/>
              <a:gd name="connsiteX0" fmla="*/ 820910 w 820910"/>
              <a:gd name="connsiteY0" fmla="*/ 1102168 h 1141227"/>
              <a:gd name="connsiteX1" fmla="*/ 188653 w 820910"/>
              <a:gd name="connsiteY1" fmla="*/ 858854 h 1141227"/>
              <a:gd name="connsiteX2" fmla="*/ 30107 w 820910"/>
              <a:gd name="connsiteY2" fmla="*/ 339059 h 1141227"/>
              <a:gd name="connsiteX3" fmla="*/ 0 w 820910"/>
              <a:gd name="connsiteY3" fmla="*/ 0 h 114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910" h="1141227">
                <a:moveTo>
                  <a:pt x="820910" y="1102168"/>
                </a:moveTo>
                <a:cubicBezTo>
                  <a:pt x="637344" y="1237217"/>
                  <a:pt x="328353" y="989029"/>
                  <a:pt x="188653" y="858854"/>
                </a:cubicBezTo>
                <a:cubicBezTo>
                  <a:pt x="60620" y="713474"/>
                  <a:pt x="54144" y="464636"/>
                  <a:pt x="30107" y="339059"/>
                </a:cubicBezTo>
                <a:cubicBezTo>
                  <a:pt x="6070" y="213482"/>
                  <a:pt x="283" y="7867"/>
                  <a:pt x="0" y="0"/>
                </a:cubicBezTo>
              </a:path>
            </a:pathLst>
          </a:custGeom>
          <a:noFill/>
          <a:ln w="31750">
            <a:solidFill>
              <a:srgbClr val="055FF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01741" y="3514662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-3.75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91" name="Text Placeholder 75"/>
          <p:cNvSpPr txBox="1">
            <a:spLocks/>
          </p:cNvSpPr>
          <p:nvPr/>
        </p:nvSpPr>
        <p:spPr>
          <a:xfrm>
            <a:off x="3639541" y="4217753"/>
            <a:ext cx="1975834" cy="2063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</a:t>
            </a:r>
            <a:r>
              <a:rPr lang="en-GB" sz="2500" baseline="-25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GB" sz="18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= T</a:t>
            </a:r>
            <a:r>
              <a:rPr lang="en-GB" sz="2000" baseline="-25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en-GB" sz="2000" dirty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n-GB" sz="2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el-GR" sz="2000" dirty="0" smtClean="0">
                <a:ln w="0"/>
                <a:solidFill>
                  <a:srgbClr val="055FF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GB" sz="2000" dirty="0" smtClean="0">
              <a:ln w="0"/>
              <a:solidFill>
                <a:srgbClr val="055FF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 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R3</a:t>
            </a:r>
            <a:r>
              <a:rPr lang="en-GB" sz="24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 </a:t>
            </a:r>
            <a:r>
              <a:rPr lang="en-GB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25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SzPct val="4500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93544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6" grpId="0"/>
      <p:bldP spid="72" grpId="0"/>
      <p:bldP spid="84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Transport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Drivers have working hours;</a:t>
            </a:r>
          </a:p>
          <a:p>
            <a:r>
              <a:rPr lang="en-GB" dirty="0" smtClean="0"/>
              <a:t>Bus routes have fixed durations and start and end locations.</a:t>
            </a:r>
          </a:p>
          <a:p>
            <a:r>
              <a:rPr lang="en-GB" dirty="0" smtClean="0"/>
              <a:t>Goals are that each bus route is done.</a:t>
            </a:r>
          </a:p>
          <a:p>
            <a:r>
              <a:rPr lang="en-GB" dirty="0" smtClean="0"/>
              <a:t>The routes have timetables that they must follow.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0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421"/>
            <a:ext cx="10515600" cy="1325563"/>
          </a:xfrm>
        </p:spPr>
        <p:txBody>
          <a:bodyPr/>
          <a:lstStyle/>
          <a:p>
            <a:r>
              <a:rPr lang="en-GB" dirty="0" smtClean="0"/>
              <a:t>Temporal Planning: Public Transport</a:t>
            </a:r>
            <a:endParaRPr lang="en-GB" dirty="0"/>
          </a:p>
        </p:txBody>
      </p:sp>
      <p:sp>
        <p:nvSpPr>
          <p:cNvPr id="4" name="Text Placeholder 75"/>
          <p:cNvSpPr txBox="1">
            <a:spLocks/>
          </p:cNvSpPr>
          <p:nvPr/>
        </p:nvSpPr>
        <p:spPr>
          <a:xfrm>
            <a:off x="0" y="6135487"/>
            <a:ext cx="12192000" cy="850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"Planning with Problems Requiring Temporal Coordination."</a:t>
            </a:r>
            <a:r>
              <a:rPr lang="en-GB" sz="1600" dirty="0" smtClean="0"/>
              <a:t> A. I. Coles, M. Fox, D. Long, and A. J. Smith.  AAAI 2008.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"Managing concurrency in temporal planning using planner-scheduler interaction." </a:t>
            </a:r>
            <a:r>
              <a:rPr lang="en-GB" sz="1600" dirty="0" smtClean="0"/>
              <a:t>A. I. Coles, M. Fox, K. Halsey, D. Long, and A. J. Smith. Artificial Intelligence. 173 (1) (2009).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254320" y="1617893"/>
            <a:ext cx="9641166" cy="7760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232220" y="1428603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905011" y="1380682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943693" y="2749476"/>
            <a:ext cx="2652470" cy="1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916235" y="2501249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61149" y="1249211"/>
            <a:ext cx="99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Work D1</a:t>
            </a:r>
            <a:endParaRPr lang="en-GB" dirty="0"/>
          </a:p>
        </p:txBody>
      </p:sp>
      <p:sp>
        <p:nvSpPr>
          <p:cNvPr id="84" name="Rectangle 83"/>
          <p:cNvSpPr/>
          <p:nvPr/>
        </p:nvSpPr>
        <p:spPr>
          <a:xfrm>
            <a:off x="2597309" y="2414725"/>
            <a:ext cx="146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Route1 D1 B1</a:t>
            </a:r>
            <a:endParaRPr lang="en-GB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640621" y="2797770"/>
            <a:ext cx="3604332" cy="4484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631095" y="2582565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0209834" y="2582564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703904" y="2749476"/>
            <a:ext cx="6382893" cy="450648"/>
            <a:chOff x="2703904" y="2749476"/>
            <a:chExt cx="6382893" cy="450648"/>
          </a:xfrm>
        </p:grpSpPr>
        <p:sp>
          <p:nvSpPr>
            <p:cNvPr id="76" name="Rectangle 75"/>
            <p:cNvSpPr/>
            <p:nvPr/>
          </p:nvSpPr>
          <p:spPr>
            <a:xfrm>
              <a:off x="2703904" y="2749476"/>
              <a:ext cx="1282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i="1" dirty="0" smtClean="0">
                  <a:solidFill>
                    <a:srgbClr val="FF0000"/>
                  </a:solidFill>
                </a:rPr>
                <a:t>Working D1</a:t>
              </a:r>
              <a:endParaRPr lang="en-GB" i="1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04138" y="2830792"/>
              <a:ext cx="12826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i="1" dirty="0" smtClean="0">
                  <a:solidFill>
                    <a:srgbClr val="FF0000"/>
                  </a:solidFill>
                </a:rPr>
                <a:t>Working D1</a:t>
              </a:r>
              <a:endParaRPr lang="en-GB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7702694" y="2496041"/>
            <a:ext cx="146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Route3 D1 B2</a:t>
            </a:r>
            <a:endParaRPr lang="en-GB" dirty="0"/>
          </a:p>
        </p:txBody>
      </p:sp>
      <p:sp>
        <p:nvSpPr>
          <p:cNvPr id="70" name="Text Placeholder 75"/>
          <p:cNvSpPr txBox="1">
            <a:spLocks/>
          </p:cNvSpPr>
          <p:nvPr/>
        </p:nvSpPr>
        <p:spPr>
          <a:xfrm>
            <a:off x="127029" y="3640787"/>
            <a:ext cx="11226771" cy="321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/>
              <a:t>Actions have: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4605688" y="2501248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-17089" y="1067293"/>
            <a:ext cx="12253500" cy="3322285"/>
            <a:chOff x="-17089" y="1067293"/>
            <a:chExt cx="12253500" cy="3322285"/>
          </a:xfrm>
        </p:grpSpPr>
        <p:sp>
          <p:nvSpPr>
            <p:cNvPr id="81" name="Rectangle 80"/>
            <p:cNvSpPr/>
            <p:nvPr/>
          </p:nvSpPr>
          <p:spPr>
            <a:xfrm>
              <a:off x="4570570" y="2732084"/>
              <a:ext cx="8264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55FF1"/>
                  </a:solidFill>
                </a:rPr>
                <a:t>At D1B</a:t>
              </a:r>
              <a:endParaRPr lang="en-GB" dirty="0">
                <a:solidFill>
                  <a:srgbClr val="055FF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17089" y="1067293"/>
              <a:ext cx="12253500" cy="3322285"/>
              <a:chOff x="-17089" y="1067293"/>
              <a:chExt cx="12253500" cy="332228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7089" y="1067293"/>
                <a:ext cx="12253500" cy="2534667"/>
                <a:chOff x="-17089" y="1067293"/>
                <a:chExt cx="12253500" cy="2534667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6621476" y="3229294"/>
                  <a:ext cx="985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¬At B2 B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993553" y="3179492"/>
                  <a:ext cx="985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¬At B1 A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01419" y="2450187"/>
                  <a:ext cx="887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D1 A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01418" y="2643519"/>
                  <a:ext cx="8697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B1 A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570569" y="2925416"/>
                  <a:ext cx="8697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At B1 B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293261" y="1771057"/>
                  <a:ext cx="1282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Working D1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638897" y="2452794"/>
                  <a:ext cx="87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D1 B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638896" y="2646126"/>
                  <a:ext cx="861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B2 B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0174716" y="2813400"/>
                  <a:ext cx="87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At D1 A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0174715" y="3006732"/>
                  <a:ext cx="8697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At B2 A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9800259" y="1243303"/>
                  <a:ext cx="887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At D1 A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4550852" y="3116351"/>
                  <a:ext cx="14101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Done Route1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10170791" y="3232628"/>
                  <a:ext cx="14101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Done Route3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993554" y="2995685"/>
                  <a:ext cx="1002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¬At D1 A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621477" y="3045487"/>
                  <a:ext cx="1002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¬At D1 B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0838336" y="1894839"/>
                  <a:ext cx="13980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¬Working D1</a:t>
                  </a:r>
                  <a:endParaRPr lang="en-GB" dirty="0">
                    <a:solidFill>
                      <a:srgbClr val="055FF1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-17089" y="1067293"/>
                  <a:ext cx="13439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FF0000"/>
                      </a:solidFill>
                    </a:rPr>
                    <a:t>Available D1</a:t>
                  </a:r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293261" y="1979254"/>
                  <a:ext cx="1459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rgbClr val="055FF1"/>
                      </a:solidFill>
                    </a:rPr>
                    <a:t>¬Available D1</a:t>
                  </a: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127029" y="4020246"/>
                <a:ext cx="5063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SzPct val="45000"/>
                  <a:buFont typeface="StarSymbol"/>
                  <a:buChar char="●"/>
                </a:pPr>
                <a:r>
                  <a:rPr lang="en-GB" dirty="0" smtClean="0">
                    <a:solidFill>
                      <a:srgbClr val="FF0000"/>
                    </a:solidFill>
                  </a:rPr>
                  <a:t>   Conditions</a:t>
                </a:r>
                <a:r>
                  <a:rPr lang="en-GB" dirty="0" smtClean="0"/>
                  <a:t> </a:t>
                </a:r>
                <a:r>
                  <a:rPr lang="en-GB" dirty="0"/>
                  <a:t>and </a:t>
                </a:r>
                <a:r>
                  <a:rPr lang="en-GB" dirty="0">
                    <a:solidFill>
                      <a:srgbClr val="055FF1"/>
                    </a:solidFill>
                  </a:rPr>
                  <a:t>Effects</a:t>
                </a:r>
                <a:r>
                  <a:rPr lang="en-GB" dirty="0"/>
                  <a:t> at the start and at the end;</a:t>
                </a: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27029" y="4380762"/>
            <a:ext cx="309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45000"/>
              <a:buFont typeface="StarSymbol"/>
              <a:buChar char="●"/>
            </a:pPr>
            <a:r>
              <a:rPr lang="en-GB" dirty="0" smtClean="0">
                <a:solidFill>
                  <a:srgbClr val="FF0000"/>
                </a:solidFill>
              </a:rPr>
              <a:t>   Invariant/overall </a:t>
            </a:r>
            <a:r>
              <a:rPr lang="en-GB" dirty="0">
                <a:solidFill>
                  <a:srgbClr val="FF0000"/>
                </a:solidFill>
              </a:rPr>
              <a:t>conditions</a:t>
            </a:r>
            <a:r>
              <a:rPr lang="en-GB" dirty="0"/>
              <a:t>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7029" y="887257"/>
            <a:ext cx="8960657" cy="4791420"/>
            <a:chOff x="127029" y="887257"/>
            <a:chExt cx="8960657" cy="4791420"/>
          </a:xfrm>
        </p:grpSpPr>
        <p:sp>
          <p:nvSpPr>
            <p:cNvPr id="75" name="Rectangle 74"/>
            <p:cNvSpPr/>
            <p:nvPr/>
          </p:nvSpPr>
          <p:spPr>
            <a:xfrm>
              <a:off x="4570569" y="887257"/>
              <a:ext cx="2857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duration &gt;= 2 , duration &lt;= 4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63178" y="2143551"/>
              <a:ext cx="1323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duration = 2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763734" y="2246505"/>
              <a:ext cx="1323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duration = 3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029" y="4755347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SzPct val="45000"/>
                <a:buFont typeface="StarSymbol"/>
                <a:buChar char="●"/>
              </a:pPr>
              <a:r>
                <a:rPr lang="en-GB" dirty="0" smtClean="0">
                  <a:solidFill>
                    <a:schemeClr val="accent6"/>
                  </a:solidFill>
                </a:rPr>
                <a:t>   Durations </a:t>
              </a:r>
              <a:r>
                <a:rPr lang="en-GB" dirty="0">
                  <a:solidFill>
                    <a:schemeClr val="accent6"/>
                  </a:solidFill>
                </a:rPr>
                <a:t>constraints:</a:t>
              </a:r>
            </a:p>
            <a:p>
              <a:pPr lvl="1">
                <a:buSzPct val="45000"/>
              </a:pPr>
              <a:r>
                <a:rPr lang="en-GB" dirty="0"/>
                <a:t>(= ?duration 4)</a:t>
              </a:r>
            </a:p>
            <a:p>
              <a:pPr lvl="1">
                <a:buSzPct val="45000"/>
              </a:pPr>
              <a:r>
                <a:rPr lang="en-GB" dirty="0" smtClean="0"/>
                <a:t>(</a:t>
              </a:r>
              <a:r>
                <a:rPr lang="en-GB" dirty="0"/>
                <a:t>and (&gt;= ?duration 2) (&lt;= ?duration 4))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421"/>
            <a:ext cx="10515600" cy="1325563"/>
          </a:xfrm>
        </p:spPr>
        <p:txBody>
          <a:bodyPr/>
          <a:lstStyle/>
          <a:p>
            <a:r>
              <a:rPr lang="en-GB" dirty="0" smtClean="0"/>
              <a:t>Planning with Snap Actions: Crikey/Crikey3</a:t>
            </a:r>
            <a:endParaRPr lang="en-GB" dirty="0"/>
          </a:p>
        </p:txBody>
      </p:sp>
      <p:sp>
        <p:nvSpPr>
          <p:cNvPr id="4" name="Text Placeholder 75"/>
          <p:cNvSpPr txBox="1">
            <a:spLocks/>
          </p:cNvSpPr>
          <p:nvPr/>
        </p:nvSpPr>
        <p:spPr>
          <a:xfrm>
            <a:off x="0" y="6135487"/>
            <a:ext cx="12192000" cy="1303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"Planning with Problems Requiring Temporal Coordination."</a:t>
            </a:r>
            <a:r>
              <a:rPr lang="en-GB" sz="1600" dirty="0" smtClean="0"/>
              <a:t> A. I. Coles, M. Fox, D. Long, and A. J. Smith.  AAAI 2008.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"Managing concurrency in temporal planning using planner-scheduler interaction." </a:t>
            </a:r>
            <a:r>
              <a:rPr lang="en-GB" sz="1600" dirty="0" smtClean="0"/>
              <a:t>A. I. Coles, M. Fox, K. Halsey, D. Long, and A. J. Smith. Artificial Intelligence. 173 (1) (2009).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32220" y="1612635"/>
            <a:ext cx="9672791" cy="7329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32220" y="1428603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05011" y="1380682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43693" y="2749476"/>
            <a:ext cx="2652470" cy="1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16235" y="2501249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05688" y="2501248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61149" y="1249211"/>
            <a:ext cx="99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Work D1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703904" y="2749476"/>
            <a:ext cx="128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Working D1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01419" y="2450187"/>
            <a:ext cx="88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At D1 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1418" y="2643519"/>
            <a:ext cx="86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At B1 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0570" y="2732084"/>
            <a:ext cx="826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At D1B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0569" y="2925416"/>
            <a:ext cx="86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At B1 B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3261" y="1771057"/>
            <a:ext cx="128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Working D1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97309" y="2414725"/>
            <a:ext cx="146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Route1 D1 B1</a:t>
            </a:r>
            <a:endParaRPr lang="en-GB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6640621" y="2797770"/>
            <a:ext cx="3604332" cy="4484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31095" y="2582565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209834" y="2582564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804138" y="2830792"/>
            <a:ext cx="1282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</a:rPr>
              <a:t>Working D1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38897" y="2452794"/>
            <a:ext cx="879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At D1 B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38896" y="2646126"/>
            <a:ext cx="861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At B2 B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174716" y="2813400"/>
            <a:ext cx="879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At D1 A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174715" y="3006732"/>
            <a:ext cx="86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At B2 A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02694" y="2496041"/>
            <a:ext cx="1463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Route3 D1 B2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2663178" y="2143551"/>
            <a:ext cx="1323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duration = 2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763734" y="2246505"/>
            <a:ext cx="1323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duration = 3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800259" y="1243303"/>
            <a:ext cx="88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At D1 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0" name="Text Placeholder 75"/>
          <p:cNvSpPr txBox="1">
            <a:spLocks/>
          </p:cNvSpPr>
          <p:nvPr/>
        </p:nvSpPr>
        <p:spPr>
          <a:xfrm>
            <a:off x="127029" y="3937552"/>
            <a:ext cx="11226771" cy="2074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Three Challenges:</a:t>
            </a:r>
          </a:p>
          <a:p>
            <a:pPr>
              <a:buSzPct val="45000"/>
              <a:buFont typeface="StarSymbol"/>
              <a:buChar char="●"/>
            </a:pPr>
            <a:r>
              <a:rPr lang="en-GB" sz="2000" dirty="0" smtClean="0"/>
              <a:t>Make sure ends can’t be applied unless starts have.</a:t>
            </a:r>
          </a:p>
          <a:p>
            <a:pPr>
              <a:buSzPct val="45000"/>
              <a:buFont typeface="StarSymbol"/>
              <a:buChar char="●"/>
            </a:pPr>
            <a:r>
              <a:rPr lang="en-GB" sz="2000" dirty="0" smtClean="0"/>
              <a:t>Overall Conditions.</a:t>
            </a:r>
          </a:p>
          <a:p>
            <a:pPr>
              <a:buSzPct val="45000"/>
              <a:buFont typeface="StarSymbol"/>
              <a:buChar char="●"/>
            </a:pPr>
            <a:r>
              <a:rPr lang="en-GB" sz="2000" dirty="0" smtClean="0"/>
              <a:t>Duration constraints.</a:t>
            </a:r>
          </a:p>
          <a:p>
            <a:pPr lvl="1">
              <a:buSzPct val="45000"/>
              <a:buFont typeface="StarSymbol"/>
              <a:buChar char="●"/>
            </a:pPr>
            <a:endParaRPr lang="en-GB" sz="2000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4550852" y="3116351"/>
            <a:ext cx="141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Done Route1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170791" y="3232628"/>
            <a:ext cx="141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Done Route3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93554" y="2995685"/>
            <a:ext cx="1002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¬At D1 A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993553" y="3179492"/>
            <a:ext cx="98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¬At B1 A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1477" y="3045487"/>
            <a:ext cx="1002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¬At D1 B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21476" y="3229294"/>
            <a:ext cx="98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¬At B2 B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838336" y="1894839"/>
            <a:ext cx="1398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¬Working D1</a:t>
            </a:r>
            <a:endParaRPr lang="en-GB" dirty="0">
              <a:solidFill>
                <a:srgbClr val="055FF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51519" y="2484582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60923" y="2560337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672789" y="2580564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54224" y="2496041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7089" y="1067293"/>
            <a:ext cx="134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Available D1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293261" y="1979254"/>
            <a:ext cx="145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55FF1"/>
                </a:solidFill>
              </a:rPr>
              <a:t>¬Available D1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682886" y="1361072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43465" y="1418984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70569" y="887257"/>
            <a:ext cx="2857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duration &gt;= 2 , duration &lt;= 4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46" grpId="0"/>
      <p:bldP spid="55" grpId="0"/>
      <p:bldP spid="65" grpId="0"/>
      <p:bldP spid="66" grpId="0"/>
      <p:bldP spid="70" grpId="0"/>
      <p:bldP spid="58" grpId="0" animBg="1"/>
      <p:bldP spid="59" grpId="0" animBg="1"/>
      <p:bldP spid="60" grpId="0" animBg="1"/>
      <p:bldP spid="61" grpId="0" animBg="1"/>
      <p:bldP spid="57" grpId="0" animBg="1"/>
      <p:bldP spid="56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421"/>
            <a:ext cx="10515600" cy="1325563"/>
          </a:xfrm>
        </p:spPr>
        <p:txBody>
          <a:bodyPr/>
          <a:lstStyle/>
          <a:p>
            <a:r>
              <a:rPr lang="en-GB" dirty="0" smtClean="0"/>
              <a:t>Planning with Snap Actions: Crikey/Crikey3</a:t>
            </a:r>
            <a:endParaRPr lang="en-GB" dirty="0"/>
          </a:p>
        </p:txBody>
      </p:sp>
      <p:sp>
        <p:nvSpPr>
          <p:cNvPr id="4" name="Text Placeholder 75"/>
          <p:cNvSpPr txBox="1">
            <a:spLocks/>
          </p:cNvSpPr>
          <p:nvPr/>
        </p:nvSpPr>
        <p:spPr>
          <a:xfrm>
            <a:off x="0" y="6135487"/>
            <a:ext cx="12192000" cy="722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"Planning with Problems Requiring Temporal Coordination."</a:t>
            </a:r>
            <a:r>
              <a:rPr lang="en-GB" sz="1600" dirty="0" smtClean="0"/>
              <a:t> A. I. Coles, M. Fox, D. Long, and A. J. Smith.  AAAI 2008.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 smtClean="0"/>
              <a:t> "Managing concurrency in temporal planning using planner-scheduler interaction." </a:t>
            </a:r>
            <a:r>
              <a:rPr lang="en-GB" sz="1600" dirty="0" smtClean="0"/>
              <a:t>A. I. Coles, M. Fox, K. Halsey, D. Long, and A. J. Smith. Artificial Intelligence. 173 (1) 2009.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22686" y="1428603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95477" y="1380682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06701" y="2501249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96154" y="2501248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921561" y="2582565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500300" y="2582564"/>
            <a:ext cx="0" cy="53378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68264" y="22327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0" name="Text Placeholder 75"/>
          <p:cNvSpPr txBox="1">
            <a:spLocks/>
          </p:cNvSpPr>
          <p:nvPr/>
        </p:nvSpPr>
        <p:spPr>
          <a:xfrm>
            <a:off x="127029" y="3633178"/>
            <a:ext cx="11226771" cy="2561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Constraints: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1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- </a:t>
            </a:r>
            <a:r>
              <a:rPr lang="en-GB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000" baseline="-25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 </a:t>
            </a:r>
            <a:r>
              <a:rPr lang="en-GB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25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- </a:t>
            </a:r>
            <a:r>
              <a:rPr lang="en-GB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000" baseline="-25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GB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R1</a:t>
            </a:r>
            <a:r>
              <a:rPr lang="en-GB" sz="24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⊢ 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W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</a:t>
            </a:r>
            <a:r>
              <a:rPr lang="en-GB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 smtClean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R1</a:t>
            </a:r>
            <a:r>
              <a:rPr lang="en-GB" sz="2500" baseline="-25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GB" sz="1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R1</a:t>
            </a:r>
            <a:r>
              <a:rPr lang="en-GB" sz="2000" baseline="-25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 </a:t>
            </a:r>
            <a:r>
              <a:rPr lang="en-GB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4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4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R1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 smtClean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</a:t>
            </a:r>
            <a:r>
              <a:rPr lang="en-GB" sz="1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en-GB" sz="18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GB" sz="1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000" baseline="-25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⊢  </a:t>
            </a:r>
            <a:r>
              <a:rPr lang="en-GB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= </a:t>
            </a:r>
            <a:r>
              <a:rPr lang="en-GB" sz="2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en-GB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GB" sz="24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⊣ </a:t>
            </a:r>
            <a:r>
              <a:rPr lang="en-GB" sz="18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&gt;=  </a:t>
            </a:r>
            <a:r>
              <a:rPr lang="en-GB" sz="18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R3</a:t>
            </a:r>
            <a:r>
              <a:rPr lang="en-GB" sz="2000" baseline="-25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⊣</a:t>
            </a:r>
            <a:r>
              <a:rPr lang="en-GB" sz="2000" baseline="-25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000" baseline="-25000" dirty="0" smtClean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+ </a:t>
            </a:r>
            <a:r>
              <a:rPr lang="el-GR" sz="2000" dirty="0">
                <a:ln w="0"/>
                <a:solidFill>
                  <a:srgbClr val="CC00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>
              <a:ln w="0"/>
              <a:solidFill>
                <a:srgbClr val="CC00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baseline="-25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SzPct val="45000"/>
              <a:buNone/>
            </a:pPr>
            <a:endParaRPr lang="en-GB" sz="20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141985" y="2484582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51389" y="2560337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963255" y="2580564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44690" y="2496041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973352" y="1361072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⊣</a:t>
            </a:r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33931" y="1418984"/>
            <a:ext cx="587055" cy="55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GB" sz="250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⊢ </a:t>
            </a:r>
            <a:endParaRPr lang="en-GB" sz="250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75708" y="9397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Freeform 24"/>
          <p:cNvSpPr/>
          <p:nvPr/>
        </p:nvSpPr>
        <p:spPr>
          <a:xfrm>
            <a:off x="1623966" y="1309096"/>
            <a:ext cx="9363075" cy="253004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rot="10800000">
            <a:off x="1607296" y="1791385"/>
            <a:ext cx="9363075" cy="246492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6329316" y="1701365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-2</a:t>
            </a:r>
            <a:endParaRPr lang="en-GB" dirty="0"/>
          </a:p>
        </p:txBody>
      </p:sp>
      <p:sp>
        <p:nvSpPr>
          <p:cNvPr id="73" name="Freeform 72"/>
          <p:cNvSpPr/>
          <p:nvPr/>
        </p:nvSpPr>
        <p:spPr>
          <a:xfrm rot="10800000">
            <a:off x="2729040" y="2924911"/>
            <a:ext cx="1615650" cy="114628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/>
          <p:cNvSpPr/>
          <p:nvPr/>
        </p:nvSpPr>
        <p:spPr>
          <a:xfrm>
            <a:off x="2729039" y="2560337"/>
            <a:ext cx="1615651" cy="78682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331461" y="272583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-2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8498497" y="23010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79" name="Freeform 78"/>
          <p:cNvSpPr/>
          <p:nvPr/>
        </p:nvSpPr>
        <p:spPr>
          <a:xfrm rot="10800000">
            <a:off x="7335427" y="3023536"/>
            <a:ext cx="2627828" cy="114628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reeform 79"/>
          <p:cNvSpPr/>
          <p:nvPr/>
        </p:nvSpPr>
        <p:spPr>
          <a:xfrm>
            <a:off x="7335426" y="2658962"/>
            <a:ext cx="2627829" cy="78682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8427965" y="281604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-3</a:t>
            </a:r>
            <a:endParaRPr lang="en-GB" dirty="0"/>
          </a:p>
        </p:txBody>
      </p:sp>
      <p:sp>
        <p:nvSpPr>
          <p:cNvPr id="82" name="Freeform 81"/>
          <p:cNvSpPr/>
          <p:nvPr/>
        </p:nvSpPr>
        <p:spPr>
          <a:xfrm rot="10800000">
            <a:off x="4928728" y="2967982"/>
            <a:ext cx="1819644" cy="114628"/>
          </a:xfrm>
          <a:custGeom>
            <a:avLst/>
            <a:gdLst>
              <a:gd name="connsiteX0" fmla="*/ 0 w 9363075"/>
              <a:gd name="connsiteY0" fmla="*/ 400087 h 419137"/>
              <a:gd name="connsiteX1" fmla="*/ 4762500 w 9363075"/>
              <a:gd name="connsiteY1" fmla="*/ 37 h 419137"/>
              <a:gd name="connsiteX2" fmla="*/ 9363075 w 9363075"/>
              <a:gd name="connsiteY2" fmla="*/ 419137 h 4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3075" h="419137">
                <a:moveTo>
                  <a:pt x="0" y="400087"/>
                </a:moveTo>
                <a:cubicBezTo>
                  <a:pt x="1600994" y="198474"/>
                  <a:pt x="3201988" y="-3138"/>
                  <a:pt x="4762500" y="37"/>
                </a:cubicBezTo>
                <a:cubicBezTo>
                  <a:pt x="6323012" y="3212"/>
                  <a:pt x="7843043" y="211174"/>
                  <a:pt x="9363075" y="41913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5684499" y="2742043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-</a:t>
            </a:r>
            <a:r>
              <a:rPr lang="el-GR" sz="20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/>
          </a:p>
        </p:txBody>
      </p:sp>
      <p:sp>
        <p:nvSpPr>
          <p:cNvPr id="26" name="Freeform 25"/>
          <p:cNvSpPr/>
          <p:nvPr/>
        </p:nvSpPr>
        <p:spPr>
          <a:xfrm>
            <a:off x="1290591" y="1971675"/>
            <a:ext cx="838200" cy="781050"/>
          </a:xfrm>
          <a:custGeom>
            <a:avLst/>
            <a:gdLst>
              <a:gd name="connsiteX0" fmla="*/ 838200 w 838200"/>
              <a:gd name="connsiteY0" fmla="*/ 781050 h 781050"/>
              <a:gd name="connsiteX1" fmla="*/ 314325 w 838200"/>
              <a:gd name="connsiteY1" fmla="*/ 514350 h 781050"/>
              <a:gd name="connsiteX2" fmla="*/ 0 w 83820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81050">
                <a:moveTo>
                  <a:pt x="838200" y="781050"/>
                </a:moveTo>
                <a:cubicBezTo>
                  <a:pt x="646112" y="712787"/>
                  <a:pt x="454025" y="644525"/>
                  <a:pt x="314325" y="514350"/>
                </a:cubicBezTo>
                <a:cubicBezTo>
                  <a:pt x="174625" y="384175"/>
                  <a:pt x="87312" y="19208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1542747" y="2161660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-</a:t>
            </a:r>
            <a:r>
              <a:rPr lang="el-GR" sz="20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/>
          </a:p>
        </p:txBody>
      </p:sp>
      <p:sp>
        <p:nvSpPr>
          <p:cNvPr id="28" name="Freeform 27"/>
          <p:cNvSpPr/>
          <p:nvPr/>
        </p:nvSpPr>
        <p:spPr>
          <a:xfrm>
            <a:off x="10558416" y="1914525"/>
            <a:ext cx="790575" cy="981075"/>
          </a:xfrm>
          <a:custGeom>
            <a:avLst/>
            <a:gdLst>
              <a:gd name="connsiteX0" fmla="*/ 0 w 790575"/>
              <a:gd name="connsiteY0" fmla="*/ 981075 h 981075"/>
              <a:gd name="connsiteX1" fmla="*/ 609600 w 790575"/>
              <a:gd name="connsiteY1" fmla="*/ 561975 h 981075"/>
              <a:gd name="connsiteX2" fmla="*/ 790575 w 790575"/>
              <a:gd name="connsiteY2" fmla="*/ 0 h 981075"/>
              <a:gd name="connsiteX3" fmla="*/ 790575 w 790575"/>
              <a:gd name="connsiteY3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575" h="981075">
                <a:moveTo>
                  <a:pt x="0" y="981075"/>
                </a:moveTo>
                <a:cubicBezTo>
                  <a:pt x="238919" y="853281"/>
                  <a:pt x="477838" y="725487"/>
                  <a:pt x="609600" y="561975"/>
                </a:cubicBezTo>
                <a:cubicBezTo>
                  <a:pt x="741363" y="398462"/>
                  <a:pt x="790575" y="0"/>
                  <a:pt x="790575" y="0"/>
                </a:cubicBezTo>
                <a:lnTo>
                  <a:pt x="790575" y="0"/>
                </a:lnTo>
              </a:path>
            </a:pathLst>
          </a:custGeom>
          <a:noFill/>
          <a:ln w="31750"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10815245" y="2129667"/>
            <a:ext cx="380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-</a:t>
            </a:r>
            <a:r>
              <a:rPr lang="el-GR" sz="20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ε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35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Timed Initial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746551"/>
          </a:xfrm>
        </p:spPr>
        <p:txBody>
          <a:bodyPr>
            <a:normAutofit/>
          </a:bodyPr>
          <a:lstStyle/>
          <a:p>
            <a:r>
              <a:rPr lang="en-GB" dirty="0" smtClean="0"/>
              <a:t>Introduced in PDDL 2.2 (IPC 2004);</a:t>
            </a:r>
          </a:p>
          <a:p>
            <a:r>
              <a:rPr lang="en-GB" dirty="0" smtClean="0"/>
              <a:t>Allow us to model facts that become true, or false, at a specific time.</a:t>
            </a:r>
          </a:p>
          <a:p>
            <a:r>
              <a:rPr lang="en-GB" dirty="0" smtClean="0"/>
              <a:t>Can use them to model deadlines or </a:t>
            </a:r>
            <a:r>
              <a:rPr lang="en-GB" dirty="0"/>
              <a:t>time windows</a:t>
            </a:r>
            <a:r>
              <a:rPr lang="en-GB" dirty="0" smtClean="0"/>
              <a:t>.</a:t>
            </a:r>
          </a:p>
          <a:p>
            <a:r>
              <a:rPr lang="en-GB" dirty="0" smtClean="0"/>
              <a:t>Cannot be done directly, but we can achieve this by adding more facts to the domain.</a:t>
            </a:r>
          </a:p>
        </p:txBody>
      </p:sp>
    </p:spTree>
    <p:extLst>
      <p:ext uri="{BB962C8B-B14F-4D97-AF65-F5344CB8AC3E}">
        <p14:creationId xmlns:p14="http://schemas.microsoft.com/office/powerpoint/2010/main" val="11470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Deadlines using TILs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31804"/>
              </p:ext>
            </p:extLst>
          </p:nvPr>
        </p:nvGraphicFramePr>
        <p:xfrm>
          <a:off x="6902245" y="1690687"/>
          <a:ext cx="4989871" cy="4896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9871"/>
              </a:tblGrid>
              <a:tr h="4896925">
                <a:tc>
                  <a:txBody>
                    <a:bodyPr/>
                    <a:lstStyle/>
                    <a:p>
                      <a:r>
                        <a:rPr lang="en-GB" dirty="0" smtClean="0"/>
                        <a:t>(:durative-action unload-truck</a:t>
                      </a:r>
                    </a:p>
                    <a:p>
                      <a:r>
                        <a:rPr lang="en-GB" dirty="0" smtClean="0"/>
                        <a:t>  :parameters (?p - </a:t>
                      </a:r>
                      <a:r>
                        <a:rPr lang="en-GB" dirty="0" err="1" smtClean="0"/>
                        <a:t>obj</a:t>
                      </a:r>
                      <a:r>
                        <a:rPr lang="en-GB" dirty="0" smtClean="0"/>
                        <a:t> ?t- truck ?l- location)</a:t>
                      </a:r>
                    </a:p>
                    <a:p>
                      <a:r>
                        <a:rPr lang="en-GB" dirty="0" smtClean="0"/>
                        <a:t>  :duration (= ?duration 2)</a:t>
                      </a:r>
                    </a:p>
                    <a:p>
                      <a:r>
                        <a:rPr lang="en-GB" dirty="0" smtClean="0"/>
                        <a:t>  :condition  (and (over all (at ?t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?l))</a:t>
                      </a:r>
                    </a:p>
                    <a:p>
                      <a:r>
                        <a:rPr lang="en-GB" dirty="0" smtClean="0"/>
                        <a:t>                      (at start (in ?</a:t>
                      </a:r>
                      <a:r>
                        <a:rPr lang="en-GB" dirty="0" err="1" smtClean="0"/>
                        <a:t>p?t</a:t>
                      </a:r>
                      <a:r>
                        <a:rPr lang="en-GB" dirty="0" smtClean="0"/>
                        <a:t>)))</a:t>
                      </a:r>
                    </a:p>
                    <a:p>
                      <a:r>
                        <a:rPr lang="en-GB" dirty="0" smtClean="0">
                          <a:solidFill>
                            <a:srgbClr val="CC00FF"/>
                          </a:solidFill>
                        </a:rPr>
                        <a:t>                      (at</a:t>
                      </a:r>
                      <a:r>
                        <a:rPr lang="en-GB" baseline="0" dirty="0" smtClean="0">
                          <a:solidFill>
                            <a:srgbClr val="CC00FF"/>
                          </a:solidFill>
                        </a:rPr>
                        <a:t> end (can-deliver ?p))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 smtClean="0"/>
                        <a:t>  :effect   (and (at start (not (in ?p ?t))) </a:t>
                      </a:r>
                    </a:p>
                    <a:p>
                      <a:r>
                        <a:rPr lang="en-GB" dirty="0" smtClean="0"/>
                        <a:t>                (at end (at ?p ?l))))</a:t>
                      </a:r>
                    </a:p>
                    <a:p>
                      <a:r>
                        <a:rPr lang="en-GB" dirty="0" err="1" smtClean="0"/>
                        <a:t>Init</a:t>
                      </a:r>
                      <a:r>
                        <a:rPr lang="en-GB" dirty="0" smtClean="0"/>
                        <a:t>:</a:t>
                      </a:r>
                    </a:p>
                    <a:p>
                      <a:r>
                        <a:rPr lang="en-GB" dirty="0" smtClean="0">
                          <a:solidFill>
                            <a:srgbClr val="CC00FF"/>
                          </a:solidFill>
                        </a:rPr>
                        <a:t>(can-deliver</a:t>
                      </a:r>
                      <a:r>
                        <a:rPr lang="en-GB" baseline="0" dirty="0" smtClean="0">
                          <a:solidFill>
                            <a:srgbClr val="CC00FF"/>
                          </a:solidFill>
                        </a:rPr>
                        <a:t> package1)</a:t>
                      </a:r>
                    </a:p>
                    <a:p>
                      <a:r>
                        <a:rPr lang="en-GB" baseline="0" dirty="0" smtClean="0">
                          <a:solidFill>
                            <a:srgbClr val="CC00FF"/>
                          </a:solidFill>
                        </a:rPr>
                        <a:t>(at 9 (not (can-deliver package1)))</a:t>
                      </a:r>
                    </a:p>
                    <a:p>
                      <a:r>
                        <a:rPr lang="en-GB" dirty="0" smtClean="0">
                          <a:solidFill>
                            <a:srgbClr val="CC00FF"/>
                          </a:solidFill>
                        </a:rPr>
                        <a:t>(can-deliver</a:t>
                      </a:r>
                      <a:r>
                        <a:rPr lang="en-GB" baseline="0" dirty="0" smtClean="0">
                          <a:solidFill>
                            <a:srgbClr val="CC00FF"/>
                          </a:solidFill>
                        </a:rPr>
                        <a:t> package2)</a:t>
                      </a:r>
                    </a:p>
                    <a:p>
                      <a:r>
                        <a:rPr lang="en-GB" baseline="0" dirty="0" smtClean="0">
                          <a:solidFill>
                            <a:srgbClr val="CC00FF"/>
                          </a:solidFill>
                        </a:rPr>
                        <a:t>(at 11 (not (can-deliver package2)))</a:t>
                      </a:r>
                      <a:endParaRPr lang="en-GB" dirty="0" smtClean="0">
                        <a:solidFill>
                          <a:srgbClr val="CC00FF"/>
                        </a:solidFill>
                      </a:endParaRPr>
                    </a:p>
                    <a:p>
                      <a:endParaRPr lang="en-GB" dirty="0" smtClean="0">
                        <a:solidFill>
                          <a:srgbClr val="CC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98840"/>
            <a:ext cx="5641258" cy="4778938"/>
          </a:xfrm>
        </p:spPr>
        <p:txBody>
          <a:bodyPr>
            <a:normAutofit/>
          </a:bodyPr>
          <a:lstStyle/>
          <a:p>
            <a:r>
              <a:rPr lang="en-GB" dirty="0" smtClean="0"/>
              <a:t>Make sure the action achieving the desired fact has a condition that ensures it takes place before the deadline (over all or at start/end).</a:t>
            </a:r>
          </a:p>
          <a:p>
            <a:r>
              <a:rPr lang="en-GB" dirty="0" smtClean="0"/>
              <a:t>Make that fact true in the initial state.</a:t>
            </a:r>
          </a:p>
          <a:p>
            <a:r>
              <a:rPr lang="en-GB" dirty="0" smtClean="0"/>
              <a:t>And a TIL to delete it at the deadline.</a:t>
            </a:r>
          </a:p>
          <a:p>
            <a:r>
              <a:rPr lang="en-GB" dirty="0" smtClean="0"/>
              <a:t>Note that we could have multiple deadlines for different objects.</a:t>
            </a:r>
          </a:p>
        </p:txBody>
      </p:sp>
    </p:spTree>
    <p:extLst>
      <p:ext uri="{BB962C8B-B14F-4D97-AF65-F5344CB8AC3E}">
        <p14:creationId xmlns:p14="http://schemas.microsoft.com/office/powerpoint/2010/main" val="407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Time Windows Using TILs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85441"/>
              </p:ext>
            </p:extLst>
          </p:nvPr>
        </p:nvGraphicFramePr>
        <p:xfrm>
          <a:off x="6823587" y="1690688"/>
          <a:ext cx="4989871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9871"/>
              </a:tblGrid>
              <a:tr h="4935794">
                <a:tc>
                  <a:txBody>
                    <a:bodyPr/>
                    <a:lstStyle/>
                    <a:p>
                      <a:r>
                        <a:rPr lang="en-GB" dirty="0" smtClean="0"/>
                        <a:t>(:durative-action bus-route</a:t>
                      </a:r>
                    </a:p>
                    <a:p>
                      <a:r>
                        <a:rPr lang="en-GB" dirty="0" smtClean="0"/>
                        <a:t>  :parameters (?d – driver ?r – route ?b – bus </a:t>
                      </a:r>
                    </a:p>
                    <a:p>
                      <a:r>
                        <a:rPr lang="en-GB" dirty="0" smtClean="0"/>
                        <a:t>                          ?from ?to – </a:t>
                      </a:r>
                      <a:r>
                        <a:rPr lang="en-GB" dirty="0" err="1" smtClean="0"/>
                        <a:t>loc</a:t>
                      </a:r>
                      <a:r>
                        <a:rPr lang="en-GB" dirty="0" smtClean="0"/>
                        <a:t>)</a:t>
                      </a:r>
                    </a:p>
                    <a:p>
                      <a:r>
                        <a:rPr lang="en-GB" dirty="0" smtClean="0"/>
                        <a:t>  :duration (= ?duration (route-duration ?r))</a:t>
                      </a:r>
                    </a:p>
                    <a:p>
                      <a:r>
                        <a:rPr lang="en-GB" dirty="0" smtClean="0"/>
                        <a:t>  :condition (and   (at start (route ?r ?from ?to))</a:t>
                      </a:r>
                    </a:p>
                    <a:p>
                      <a:r>
                        <a:rPr lang="en-GB" dirty="0" smtClean="0"/>
                        <a:t>                    (at start (at ?d ?from))</a:t>
                      </a:r>
                    </a:p>
                    <a:p>
                      <a:r>
                        <a:rPr lang="en-GB" dirty="0" smtClean="0"/>
                        <a:t>                    (at start (at ?b ?from))</a:t>
                      </a:r>
                    </a:p>
                    <a:p>
                      <a:r>
                        <a:rPr lang="en-GB" dirty="0" smtClean="0"/>
                        <a:t>                    (over all (working ?d))</a:t>
                      </a:r>
                    </a:p>
                    <a:p>
                      <a:r>
                        <a:rPr lang="en-GB" dirty="0" smtClean="0">
                          <a:solidFill>
                            <a:srgbClr val="CC99FF"/>
                          </a:solidFill>
                        </a:rPr>
                        <a:t>                    </a:t>
                      </a:r>
                      <a:r>
                        <a:rPr lang="en-GB" dirty="0" smtClean="0">
                          <a:solidFill>
                            <a:srgbClr val="CC00FF"/>
                          </a:solidFill>
                        </a:rPr>
                        <a:t>(at end (due ?r))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GB" dirty="0" smtClean="0"/>
                        <a:t> :effect (and   (at start (not (at ?d ?from)))</a:t>
                      </a:r>
                    </a:p>
                    <a:p>
                      <a:r>
                        <a:rPr lang="en-GB" dirty="0" smtClean="0"/>
                        <a:t>                (at start (not (at ?b ?from)))</a:t>
                      </a:r>
                    </a:p>
                    <a:p>
                      <a:r>
                        <a:rPr lang="en-GB" dirty="0" smtClean="0"/>
                        <a:t>                (at end (at ?d ?to))</a:t>
                      </a:r>
                    </a:p>
                    <a:p>
                      <a:r>
                        <a:rPr lang="en-GB" dirty="0" smtClean="0"/>
                        <a:t>                (at end (at ?b ?to))</a:t>
                      </a:r>
                    </a:p>
                    <a:p>
                      <a:r>
                        <a:rPr lang="en-GB" dirty="0" smtClean="0"/>
                        <a:t>                (at end (done ?r))</a:t>
                      </a:r>
                    </a:p>
                    <a:p>
                      <a:r>
                        <a:rPr lang="en-GB" dirty="0" smtClean="0"/>
                        <a:t>)</a:t>
                      </a:r>
                    </a:p>
                    <a:p>
                      <a:r>
                        <a:rPr lang="en-GB" dirty="0" err="1" smtClean="0"/>
                        <a:t>init</a:t>
                      </a:r>
                      <a:r>
                        <a:rPr lang="en-GB" dirty="0" smtClean="0"/>
                        <a:t>:</a:t>
                      </a:r>
                    </a:p>
                    <a:p>
                      <a:r>
                        <a:rPr lang="en-GB" dirty="0" smtClean="0">
                          <a:solidFill>
                            <a:srgbClr val="CC00FF"/>
                          </a:solidFill>
                        </a:rPr>
                        <a:t>(at 3.75 (due route3))</a:t>
                      </a:r>
                    </a:p>
                    <a:p>
                      <a:r>
                        <a:rPr lang="en-GB" dirty="0" smtClean="0">
                          <a:solidFill>
                            <a:srgbClr val="CC00FF"/>
                          </a:solidFill>
                        </a:rPr>
                        <a:t>(at 4 (not (due route3)))</a:t>
                      </a:r>
                      <a:endParaRPr lang="en-GB" dirty="0">
                        <a:solidFill>
                          <a:srgbClr val="CC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98840"/>
            <a:ext cx="5641258" cy="47789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Make sure the action achieving the desired fact has a condition that ensures it takes place during the window (over all or at start/end).  POPF/OPTIC will generally work better if you use over all where possible.</a:t>
            </a:r>
          </a:p>
          <a:p>
            <a:r>
              <a:rPr lang="en-GB" dirty="0" smtClean="0"/>
              <a:t>Have a TIL to add that fact at the starting point for the window.</a:t>
            </a:r>
          </a:p>
          <a:p>
            <a:r>
              <a:rPr lang="en-GB" dirty="0" smtClean="0"/>
              <a:t>And one to delete it when the window ends.</a:t>
            </a:r>
          </a:p>
          <a:p>
            <a:r>
              <a:rPr lang="en-GB" dirty="0" smtClean="0"/>
              <a:t>Note that we could have multiple windows for the same fact by adding further TILs to the initial state.</a:t>
            </a:r>
          </a:p>
        </p:txBody>
      </p:sp>
    </p:spTree>
    <p:extLst>
      <p:ext uri="{BB962C8B-B14F-4D97-AF65-F5344CB8AC3E}">
        <p14:creationId xmlns:p14="http://schemas.microsoft.com/office/powerpoint/2010/main" val="17578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Reasoning with TILs in Forward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Order the TILs chronologically;</a:t>
            </a:r>
          </a:p>
          <a:p>
            <a:r>
              <a:rPr lang="en-GB" dirty="0" smtClean="0"/>
              <a:t>At each state we have a choice:</a:t>
            </a:r>
          </a:p>
          <a:p>
            <a:pPr lvl="1"/>
            <a:r>
              <a:rPr lang="en-GB" dirty="0" smtClean="0"/>
              <a:t>Apply an action that is applicable in that state;</a:t>
            </a:r>
          </a:p>
          <a:p>
            <a:pPr lvl="1"/>
            <a:r>
              <a:rPr lang="en-GB" dirty="0" smtClean="0"/>
              <a:t>Apply the next Available TIL.</a:t>
            </a:r>
          </a:p>
          <a:p>
            <a:r>
              <a:rPr lang="en-GB" dirty="0" smtClean="0"/>
              <a:t>This allows us to leave the choice to search about whether the TIL will appear before or after a given action.</a:t>
            </a:r>
          </a:p>
          <a:p>
            <a:r>
              <a:rPr lang="en-GB" dirty="0" smtClean="0"/>
              <a:t>POPF has some advantages in this situation:</a:t>
            </a:r>
          </a:p>
          <a:p>
            <a:pPr lvl="1"/>
            <a:r>
              <a:rPr lang="en-GB" dirty="0" smtClean="0"/>
              <a:t>Only necessary orderings are enforced.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6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6621</TotalTime>
  <Words>1824</Words>
  <Application>Microsoft Office PowerPoint</Application>
  <PresentationFormat>Widescreen</PresentationFormat>
  <Paragraphs>315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Lucida Sans Unicode</vt:lpstr>
      <vt:lpstr>StarSymbol</vt:lpstr>
      <vt:lpstr>Times New Roman</vt:lpstr>
      <vt:lpstr>Office Theme</vt:lpstr>
      <vt:lpstr>Planning with Deadlines</vt:lpstr>
      <vt:lpstr>Public Transport Example</vt:lpstr>
      <vt:lpstr>Temporal Planning: Public Transport</vt:lpstr>
      <vt:lpstr>Planning with Snap Actions: Crikey/Crikey3</vt:lpstr>
      <vt:lpstr>Planning with Snap Actions: Crikey/Crikey3</vt:lpstr>
      <vt:lpstr>Timed Initial Literals</vt:lpstr>
      <vt:lpstr>Modelling Deadlines using TILs</vt:lpstr>
      <vt:lpstr>Modelling Time Windows Using TILs</vt:lpstr>
      <vt:lpstr>Reasoning with TILs in Forward Search</vt:lpstr>
      <vt:lpstr>Temporal Planning: Public Transport</vt:lpstr>
      <vt:lpstr>Planning with Time Windows: Crikey/Crikey3</vt:lpstr>
      <vt:lpstr>Planning with Time Windows: Crikey/Crikey3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274</cp:revision>
  <dcterms:created xsi:type="dcterms:W3CDTF">2016-07-07T09:56:39Z</dcterms:created>
  <dcterms:modified xsi:type="dcterms:W3CDTF">2020-10-08T15:12:19Z</dcterms:modified>
</cp:coreProperties>
</file>