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25" r:id="rId2"/>
    <p:sldId id="304" r:id="rId3"/>
    <p:sldId id="306" r:id="rId4"/>
    <p:sldId id="307" r:id="rId5"/>
    <p:sldId id="303" r:id="rId6"/>
    <p:sldId id="308" r:id="rId7"/>
    <p:sldId id="305" r:id="rId8"/>
    <p:sldId id="309" r:id="rId9"/>
    <p:sldId id="31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CC99FF"/>
    <a:srgbClr val="055FF1"/>
    <a:srgbClr val="FFDCCD"/>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A908CA-26F0-4F52-994C-21F38B189E3F}" type="datetimeFigureOut">
              <a:rPr lang="en-GB" smtClean="0"/>
              <a:t>27/11/2020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2B4FC-51EA-402A-A4A4-C3FFF8733309}" type="slidenum">
              <a:rPr lang="en-GB" smtClean="0"/>
              <a:t>‹#›</a:t>
            </a:fld>
            <a:endParaRPr lang="en-GB"/>
          </a:p>
        </p:txBody>
      </p:sp>
    </p:spTree>
    <p:extLst>
      <p:ext uri="{BB962C8B-B14F-4D97-AF65-F5344CB8AC3E}">
        <p14:creationId xmlns:p14="http://schemas.microsoft.com/office/powerpoint/2010/main" val="43687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54D1A01-9C0A-49D3-9CAF-191303250312}" type="datetimeFigureOut">
              <a:rPr lang="en-GB" smtClean="0"/>
              <a:t>27/11/2020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051D4A-FBC7-4113-8681-BB39BAB434BC}" type="slidenum">
              <a:rPr lang="en-GB" smtClean="0"/>
              <a:t>‹#›</a:t>
            </a:fld>
            <a:endParaRPr lang="en-GB"/>
          </a:p>
        </p:txBody>
      </p:sp>
    </p:spTree>
    <p:extLst>
      <p:ext uri="{BB962C8B-B14F-4D97-AF65-F5344CB8AC3E}">
        <p14:creationId xmlns:p14="http://schemas.microsoft.com/office/powerpoint/2010/main" val="250671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4D1A01-9C0A-49D3-9CAF-191303250312}" type="datetimeFigureOut">
              <a:rPr lang="en-GB" smtClean="0"/>
              <a:t>27/11/2020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051D4A-FBC7-4113-8681-BB39BAB434BC}" type="slidenum">
              <a:rPr lang="en-GB" smtClean="0"/>
              <a:t>‹#›</a:t>
            </a:fld>
            <a:endParaRPr lang="en-GB"/>
          </a:p>
        </p:txBody>
      </p:sp>
    </p:spTree>
    <p:extLst>
      <p:ext uri="{BB962C8B-B14F-4D97-AF65-F5344CB8AC3E}">
        <p14:creationId xmlns:p14="http://schemas.microsoft.com/office/powerpoint/2010/main" val="2447155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4D1A01-9C0A-49D3-9CAF-191303250312}" type="datetimeFigureOut">
              <a:rPr lang="en-GB" smtClean="0"/>
              <a:t>27/11/2020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051D4A-FBC7-4113-8681-BB39BAB434BC}" type="slidenum">
              <a:rPr lang="en-GB" smtClean="0"/>
              <a:t>‹#›</a:t>
            </a:fld>
            <a:endParaRPr lang="en-GB"/>
          </a:p>
        </p:txBody>
      </p:sp>
    </p:spTree>
    <p:extLst>
      <p:ext uri="{BB962C8B-B14F-4D97-AF65-F5344CB8AC3E}">
        <p14:creationId xmlns:p14="http://schemas.microsoft.com/office/powerpoint/2010/main" val="3777665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4D1A01-9C0A-49D3-9CAF-191303250312}" type="datetimeFigureOut">
              <a:rPr lang="en-GB" smtClean="0"/>
              <a:t>27/11/2020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051D4A-FBC7-4113-8681-BB39BAB434BC}" type="slidenum">
              <a:rPr lang="en-GB" smtClean="0"/>
              <a:t>‹#›</a:t>
            </a:fld>
            <a:endParaRPr lang="en-GB"/>
          </a:p>
        </p:txBody>
      </p:sp>
    </p:spTree>
    <p:extLst>
      <p:ext uri="{BB962C8B-B14F-4D97-AF65-F5344CB8AC3E}">
        <p14:creationId xmlns:p14="http://schemas.microsoft.com/office/powerpoint/2010/main" val="818222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4D1A01-9C0A-49D3-9CAF-191303250312}" type="datetimeFigureOut">
              <a:rPr lang="en-GB" smtClean="0"/>
              <a:t>27/11/2020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051D4A-FBC7-4113-8681-BB39BAB434BC}" type="slidenum">
              <a:rPr lang="en-GB" smtClean="0"/>
              <a:t>‹#›</a:t>
            </a:fld>
            <a:endParaRPr lang="en-GB"/>
          </a:p>
        </p:txBody>
      </p:sp>
    </p:spTree>
    <p:extLst>
      <p:ext uri="{BB962C8B-B14F-4D97-AF65-F5344CB8AC3E}">
        <p14:creationId xmlns:p14="http://schemas.microsoft.com/office/powerpoint/2010/main" val="134689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54D1A01-9C0A-49D3-9CAF-191303250312}" type="datetimeFigureOut">
              <a:rPr lang="en-GB" smtClean="0"/>
              <a:t>27/11/2020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051D4A-FBC7-4113-8681-BB39BAB434BC}" type="slidenum">
              <a:rPr lang="en-GB" smtClean="0"/>
              <a:t>‹#›</a:t>
            </a:fld>
            <a:endParaRPr lang="en-GB"/>
          </a:p>
        </p:txBody>
      </p:sp>
    </p:spTree>
    <p:extLst>
      <p:ext uri="{BB962C8B-B14F-4D97-AF65-F5344CB8AC3E}">
        <p14:creationId xmlns:p14="http://schemas.microsoft.com/office/powerpoint/2010/main" val="3726694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54D1A01-9C0A-49D3-9CAF-191303250312}" type="datetimeFigureOut">
              <a:rPr lang="en-GB" smtClean="0"/>
              <a:t>27/11/2020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F051D4A-FBC7-4113-8681-BB39BAB434BC}" type="slidenum">
              <a:rPr lang="en-GB" smtClean="0"/>
              <a:t>‹#›</a:t>
            </a:fld>
            <a:endParaRPr lang="en-GB"/>
          </a:p>
        </p:txBody>
      </p:sp>
    </p:spTree>
    <p:extLst>
      <p:ext uri="{BB962C8B-B14F-4D97-AF65-F5344CB8AC3E}">
        <p14:creationId xmlns:p14="http://schemas.microsoft.com/office/powerpoint/2010/main" val="339036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54D1A01-9C0A-49D3-9CAF-191303250312}" type="datetimeFigureOut">
              <a:rPr lang="en-GB" smtClean="0"/>
              <a:t>27/11/2020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F051D4A-FBC7-4113-8681-BB39BAB434BC}" type="slidenum">
              <a:rPr lang="en-GB" smtClean="0"/>
              <a:t>‹#›</a:t>
            </a:fld>
            <a:endParaRPr lang="en-GB"/>
          </a:p>
        </p:txBody>
      </p:sp>
    </p:spTree>
    <p:extLst>
      <p:ext uri="{BB962C8B-B14F-4D97-AF65-F5344CB8AC3E}">
        <p14:creationId xmlns:p14="http://schemas.microsoft.com/office/powerpoint/2010/main" val="2851214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4D1A01-9C0A-49D3-9CAF-191303250312}" type="datetimeFigureOut">
              <a:rPr lang="en-GB" smtClean="0"/>
              <a:t>27/11/2020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F051D4A-FBC7-4113-8681-BB39BAB434BC}" type="slidenum">
              <a:rPr lang="en-GB" smtClean="0"/>
              <a:t>‹#›</a:t>
            </a:fld>
            <a:endParaRPr lang="en-GB"/>
          </a:p>
        </p:txBody>
      </p:sp>
    </p:spTree>
    <p:extLst>
      <p:ext uri="{BB962C8B-B14F-4D97-AF65-F5344CB8AC3E}">
        <p14:creationId xmlns:p14="http://schemas.microsoft.com/office/powerpoint/2010/main" val="193989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4D1A01-9C0A-49D3-9CAF-191303250312}" type="datetimeFigureOut">
              <a:rPr lang="en-GB" smtClean="0"/>
              <a:t>27/11/2020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051D4A-FBC7-4113-8681-BB39BAB434BC}" type="slidenum">
              <a:rPr lang="en-GB" smtClean="0"/>
              <a:t>‹#›</a:t>
            </a:fld>
            <a:endParaRPr lang="en-GB"/>
          </a:p>
        </p:txBody>
      </p:sp>
    </p:spTree>
    <p:extLst>
      <p:ext uri="{BB962C8B-B14F-4D97-AF65-F5344CB8AC3E}">
        <p14:creationId xmlns:p14="http://schemas.microsoft.com/office/powerpoint/2010/main" val="13714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4D1A01-9C0A-49D3-9CAF-191303250312}" type="datetimeFigureOut">
              <a:rPr lang="en-GB" smtClean="0"/>
              <a:t>27/11/2020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051D4A-FBC7-4113-8681-BB39BAB434BC}" type="slidenum">
              <a:rPr lang="en-GB" smtClean="0"/>
              <a:t>‹#›</a:t>
            </a:fld>
            <a:endParaRPr lang="en-GB"/>
          </a:p>
        </p:txBody>
      </p:sp>
    </p:spTree>
    <p:extLst>
      <p:ext uri="{BB962C8B-B14F-4D97-AF65-F5344CB8AC3E}">
        <p14:creationId xmlns:p14="http://schemas.microsoft.com/office/powerpoint/2010/main" val="1166158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D1A01-9C0A-49D3-9CAF-191303250312}" type="datetimeFigureOut">
              <a:rPr lang="en-GB" smtClean="0"/>
              <a:t>27/11/2020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51D4A-FBC7-4113-8681-BB39BAB434BC}" type="slidenum">
              <a:rPr lang="en-GB" smtClean="0"/>
              <a:t>‹#›</a:t>
            </a:fld>
            <a:endParaRPr lang="en-GB"/>
          </a:p>
        </p:txBody>
      </p:sp>
    </p:spTree>
    <p:extLst>
      <p:ext uri="{BB962C8B-B14F-4D97-AF65-F5344CB8AC3E}">
        <p14:creationId xmlns:p14="http://schemas.microsoft.com/office/powerpoint/2010/main" val="202624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8864" y="1849950"/>
            <a:ext cx="9625781" cy="2387600"/>
          </a:xfrm>
        </p:spPr>
        <p:txBody>
          <a:bodyPr>
            <a:normAutofit fontScale="90000"/>
          </a:bodyPr>
          <a:lstStyle/>
          <a:p>
            <a:r>
              <a:rPr lang="en-GB" dirty="0"/>
              <a:t>Planning with Continuous Linear Change: COLIN General Approach</a:t>
            </a:r>
          </a:p>
        </p:txBody>
      </p:sp>
    </p:spTree>
    <p:extLst>
      <p:ext uri="{BB962C8B-B14F-4D97-AF65-F5344CB8AC3E}">
        <p14:creationId xmlns:p14="http://schemas.microsoft.com/office/powerpoint/2010/main" val="2089032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Generalising This</a:t>
            </a:r>
          </a:p>
        </p:txBody>
      </p:sp>
      <p:sp>
        <p:nvSpPr>
          <p:cNvPr id="3" name="Content Placeholder 2"/>
          <p:cNvSpPr>
            <a:spLocks noGrp="1"/>
          </p:cNvSpPr>
          <p:nvPr>
            <p:ph idx="1"/>
          </p:nvPr>
        </p:nvSpPr>
        <p:spPr/>
        <p:txBody>
          <a:bodyPr>
            <a:normAutofit/>
          </a:bodyPr>
          <a:lstStyle/>
          <a:p>
            <a:r>
              <a:rPr lang="en-GB" dirty="0"/>
              <a:t>For each (snap) action, A</a:t>
            </a:r>
            <a:r>
              <a:rPr lang="en-GB" baseline="-25000" dirty="0"/>
              <a:t>i</a:t>
            </a:r>
            <a:r>
              <a:rPr lang="en-GB" dirty="0"/>
              <a:t>, in the (partial) plan create the following LP variables for each numeric variable in the problem:</a:t>
            </a:r>
          </a:p>
          <a:p>
            <a:pPr lvl="1"/>
            <a:r>
              <a:rPr lang="en-GB" dirty="0"/>
              <a:t>v</a:t>
            </a:r>
            <a:r>
              <a:rPr lang="en-GB" baseline="-25000" dirty="0"/>
              <a:t>i</a:t>
            </a:r>
            <a:r>
              <a:rPr lang="en-GB" dirty="0"/>
              <a:t>: the value of that variable immediately before A</a:t>
            </a:r>
            <a:r>
              <a:rPr lang="en-GB" baseline="-25000" dirty="0"/>
              <a:t>i</a:t>
            </a:r>
            <a:r>
              <a:rPr lang="en-GB" dirty="0"/>
              <a:t> is executed;</a:t>
            </a:r>
          </a:p>
          <a:p>
            <a:pPr lvl="1"/>
            <a:r>
              <a:rPr lang="en-GB" dirty="0" err="1"/>
              <a:t>v’</a:t>
            </a:r>
            <a:r>
              <a:rPr lang="en-GB" baseline="-25000" dirty="0" err="1"/>
              <a:t>i</a:t>
            </a:r>
            <a:r>
              <a:rPr lang="en-GB" dirty="0"/>
              <a:t>: the value v immediately after A</a:t>
            </a:r>
            <a:r>
              <a:rPr lang="en-GB" baseline="-25000" dirty="0"/>
              <a:t>i</a:t>
            </a:r>
            <a:r>
              <a:rPr lang="en-GB" dirty="0"/>
              <a:t> is executed.</a:t>
            </a:r>
          </a:p>
          <a:p>
            <a:pPr lvl="1"/>
            <a:r>
              <a:rPr lang="el-GR" dirty="0"/>
              <a:t>δ</a:t>
            </a:r>
            <a:r>
              <a:rPr lang="en-GB" dirty="0"/>
              <a:t>v</a:t>
            </a:r>
            <a:r>
              <a:rPr lang="en-GB" baseline="-25000" dirty="0"/>
              <a:t>i</a:t>
            </a:r>
            <a:r>
              <a:rPr lang="en-GB" dirty="0"/>
              <a:t>: the rate of change active on v after A</a:t>
            </a:r>
            <a:r>
              <a:rPr lang="en-GB" baseline="-25000" dirty="0"/>
              <a:t>i</a:t>
            </a:r>
            <a:r>
              <a:rPr lang="en-GB" dirty="0"/>
              <a:t> is executed.</a:t>
            </a:r>
          </a:p>
          <a:p>
            <a:pPr lvl="1"/>
            <a:endParaRPr lang="en-GB" dirty="0"/>
          </a:p>
          <a:p>
            <a:r>
              <a:rPr lang="en-GB" dirty="0"/>
              <a:t>Create a single LP variable </a:t>
            </a:r>
            <a:r>
              <a:rPr lang="en-GB" dirty="0" err="1"/>
              <a:t>t</a:t>
            </a:r>
            <a:r>
              <a:rPr lang="en-GB" baseline="-25000" dirty="0" err="1"/>
              <a:t>i</a:t>
            </a:r>
            <a:r>
              <a:rPr lang="en-GB" dirty="0"/>
              <a:t> to represent the time at which A</a:t>
            </a:r>
            <a:r>
              <a:rPr lang="en-GB" baseline="-25000" dirty="0"/>
              <a:t>i</a:t>
            </a:r>
            <a:r>
              <a:rPr lang="en-GB" dirty="0"/>
              <a:t> will be executed.</a:t>
            </a:r>
          </a:p>
          <a:p>
            <a:pPr lvl="1"/>
            <a:endParaRPr lang="en-GB" dirty="0"/>
          </a:p>
          <a:p>
            <a:pPr lvl="1"/>
            <a:endParaRPr lang="en-GB" dirty="0"/>
          </a:p>
          <a:p>
            <a:pPr lvl="1"/>
            <a:endParaRPr lang="en-GB" dirty="0"/>
          </a:p>
        </p:txBody>
      </p:sp>
    </p:spTree>
    <p:extLst>
      <p:ext uri="{BB962C8B-B14F-4D97-AF65-F5344CB8AC3E}">
        <p14:creationId xmlns:p14="http://schemas.microsoft.com/office/powerpoint/2010/main" val="4046537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Constraints</a:t>
            </a:r>
          </a:p>
        </p:txBody>
      </p:sp>
      <p:sp>
        <p:nvSpPr>
          <p:cNvPr id="3" name="Content Placeholder 2"/>
          <p:cNvSpPr>
            <a:spLocks noGrp="1"/>
          </p:cNvSpPr>
          <p:nvPr>
            <p:ph idx="1"/>
          </p:nvPr>
        </p:nvSpPr>
        <p:spPr/>
        <p:txBody>
          <a:bodyPr>
            <a:normAutofit lnSpcReduction="10000"/>
          </a:bodyPr>
          <a:lstStyle/>
          <a:p>
            <a:r>
              <a:rPr lang="en-GB" dirty="0"/>
              <a:t>Initial values:</a:t>
            </a:r>
          </a:p>
          <a:p>
            <a:pPr lvl="1"/>
            <a:r>
              <a:rPr lang="en-GB" dirty="0"/>
              <a:t>v</a:t>
            </a:r>
            <a:r>
              <a:rPr lang="en-GB" baseline="-25000" dirty="0"/>
              <a:t>0</a:t>
            </a:r>
            <a:r>
              <a:rPr lang="en-GB" dirty="0"/>
              <a:t> = initial state value of v;</a:t>
            </a:r>
          </a:p>
          <a:p>
            <a:r>
              <a:rPr lang="en-GB" dirty="0"/>
              <a:t>Temporal Constraints:</a:t>
            </a:r>
          </a:p>
          <a:p>
            <a:pPr lvl="1"/>
            <a:r>
              <a:rPr lang="en-GB" dirty="0" err="1"/>
              <a:t>t</a:t>
            </a:r>
            <a:r>
              <a:rPr lang="en-GB" baseline="-25000" dirty="0" err="1"/>
              <a:t>i</a:t>
            </a:r>
            <a:r>
              <a:rPr lang="en-GB" dirty="0"/>
              <a:t> &gt;= t</a:t>
            </a:r>
            <a:r>
              <a:rPr lang="en-GB" baseline="-25000" dirty="0"/>
              <a:t>i-1</a:t>
            </a:r>
            <a:r>
              <a:rPr lang="en-GB" dirty="0"/>
              <a:t> + </a:t>
            </a:r>
            <a:r>
              <a:rPr lang="el-GR" dirty="0"/>
              <a:t>ε</a:t>
            </a:r>
            <a:endParaRPr lang="en-GB" dirty="0"/>
          </a:p>
          <a:p>
            <a:pPr lvl="1"/>
            <a:r>
              <a:rPr lang="en-GB" dirty="0" err="1"/>
              <a:t>t</a:t>
            </a:r>
            <a:r>
              <a:rPr lang="en-GB" baseline="-25000" dirty="0" err="1"/>
              <a:t>j</a:t>
            </a:r>
            <a:r>
              <a:rPr lang="en-GB" dirty="0"/>
              <a:t> – </a:t>
            </a:r>
            <a:r>
              <a:rPr lang="en-GB" dirty="0" err="1"/>
              <a:t>t</a:t>
            </a:r>
            <a:r>
              <a:rPr lang="en-GB" baseline="-25000" dirty="0" err="1"/>
              <a:t>i</a:t>
            </a:r>
            <a:r>
              <a:rPr lang="en-GB" dirty="0"/>
              <a:t> &lt;= </a:t>
            </a:r>
            <a:r>
              <a:rPr lang="en-GB" dirty="0" err="1"/>
              <a:t>max_dur</a:t>
            </a:r>
            <a:r>
              <a:rPr lang="en-GB" dirty="0"/>
              <a:t> A (where </a:t>
            </a:r>
            <a:r>
              <a:rPr lang="en-GB" dirty="0" err="1"/>
              <a:t>t</a:t>
            </a:r>
            <a:r>
              <a:rPr lang="en-GB" baseline="-25000" dirty="0" err="1"/>
              <a:t>j</a:t>
            </a:r>
            <a:r>
              <a:rPr lang="en-GB" dirty="0"/>
              <a:t> is the end of the action starting at </a:t>
            </a:r>
            <a:r>
              <a:rPr lang="en-GB" dirty="0" err="1"/>
              <a:t>t</a:t>
            </a:r>
            <a:r>
              <a:rPr lang="en-GB" baseline="-25000" dirty="0" err="1"/>
              <a:t>i</a:t>
            </a:r>
            <a:r>
              <a:rPr lang="en-GB" dirty="0"/>
              <a:t>)</a:t>
            </a:r>
          </a:p>
          <a:p>
            <a:pPr lvl="1"/>
            <a:r>
              <a:rPr lang="en-GB" dirty="0" err="1"/>
              <a:t>t</a:t>
            </a:r>
            <a:r>
              <a:rPr lang="en-GB" baseline="-25000" dirty="0" err="1"/>
              <a:t>j</a:t>
            </a:r>
            <a:r>
              <a:rPr lang="en-GB" dirty="0"/>
              <a:t> – </a:t>
            </a:r>
            <a:r>
              <a:rPr lang="en-GB" dirty="0" err="1"/>
              <a:t>t</a:t>
            </a:r>
            <a:r>
              <a:rPr lang="en-GB" baseline="-25000" dirty="0" err="1"/>
              <a:t>i</a:t>
            </a:r>
            <a:r>
              <a:rPr lang="en-GB" dirty="0"/>
              <a:t> &gt;= </a:t>
            </a:r>
            <a:r>
              <a:rPr lang="en-GB" dirty="0" err="1"/>
              <a:t>min_dur</a:t>
            </a:r>
            <a:r>
              <a:rPr lang="en-GB" dirty="0"/>
              <a:t> A (where </a:t>
            </a:r>
            <a:r>
              <a:rPr lang="en-GB" dirty="0" err="1"/>
              <a:t>t</a:t>
            </a:r>
            <a:r>
              <a:rPr lang="en-GB" baseline="-25000" dirty="0" err="1"/>
              <a:t>j</a:t>
            </a:r>
            <a:r>
              <a:rPr lang="en-GB" dirty="0"/>
              <a:t> is the end of the action starting at </a:t>
            </a:r>
            <a:r>
              <a:rPr lang="en-GB" dirty="0" err="1"/>
              <a:t>t</a:t>
            </a:r>
            <a:r>
              <a:rPr lang="en-GB" baseline="-25000" dirty="0" err="1"/>
              <a:t>i</a:t>
            </a:r>
            <a:r>
              <a:rPr lang="en-GB" dirty="0"/>
              <a:t>)</a:t>
            </a:r>
          </a:p>
          <a:p>
            <a:r>
              <a:rPr lang="en-GB" dirty="0"/>
              <a:t>Continuous Change</a:t>
            </a:r>
          </a:p>
          <a:p>
            <a:pPr lvl="1"/>
            <a:r>
              <a:rPr lang="en-GB" dirty="0"/>
              <a:t>v</a:t>
            </a:r>
            <a:r>
              <a:rPr lang="en-GB" baseline="-25000" dirty="0"/>
              <a:t>i+1</a:t>
            </a:r>
            <a:r>
              <a:rPr lang="en-GB" dirty="0"/>
              <a:t> = </a:t>
            </a:r>
            <a:r>
              <a:rPr lang="en-GB" dirty="0" err="1"/>
              <a:t>v’</a:t>
            </a:r>
            <a:r>
              <a:rPr lang="en-GB" baseline="-25000" dirty="0" err="1"/>
              <a:t>i</a:t>
            </a:r>
            <a:r>
              <a:rPr lang="en-GB" dirty="0"/>
              <a:t> + </a:t>
            </a:r>
            <a:r>
              <a:rPr lang="el-GR" dirty="0"/>
              <a:t>δ</a:t>
            </a:r>
            <a:r>
              <a:rPr lang="en-GB" dirty="0"/>
              <a:t>v</a:t>
            </a:r>
            <a:r>
              <a:rPr lang="en-GB" baseline="-25000" dirty="0"/>
              <a:t>i </a:t>
            </a:r>
            <a:r>
              <a:rPr lang="en-GB" dirty="0"/>
              <a:t>(t</a:t>
            </a:r>
            <a:r>
              <a:rPr lang="en-GB" baseline="-25000" dirty="0"/>
              <a:t>i+1</a:t>
            </a:r>
            <a:r>
              <a:rPr lang="en-GB" dirty="0"/>
              <a:t> – </a:t>
            </a:r>
            <a:r>
              <a:rPr lang="en-GB" dirty="0" err="1"/>
              <a:t>t</a:t>
            </a:r>
            <a:r>
              <a:rPr lang="en-GB" baseline="-25000" dirty="0" err="1"/>
              <a:t>i</a:t>
            </a:r>
            <a:r>
              <a:rPr lang="en-GB" dirty="0"/>
              <a:t>)</a:t>
            </a:r>
            <a:endParaRPr lang="en-GB" baseline="-25000" dirty="0"/>
          </a:p>
          <a:p>
            <a:r>
              <a:rPr lang="en-GB" dirty="0"/>
              <a:t>Discrete Change:</a:t>
            </a:r>
          </a:p>
          <a:p>
            <a:pPr lvl="1"/>
            <a:r>
              <a:rPr lang="en-GB" dirty="0" err="1"/>
              <a:t>v’</a:t>
            </a:r>
            <a:r>
              <a:rPr lang="en-GB" baseline="-25000" dirty="0" err="1"/>
              <a:t>i</a:t>
            </a:r>
            <a:r>
              <a:rPr lang="en-GB" dirty="0"/>
              <a:t> = v</a:t>
            </a:r>
            <a:r>
              <a:rPr lang="en-GB" baseline="-25000" dirty="0"/>
              <a:t>i</a:t>
            </a:r>
            <a:r>
              <a:rPr lang="en-GB" dirty="0"/>
              <a:t> + </a:t>
            </a:r>
            <a:r>
              <a:rPr lang="en-GB" b="1" dirty="0"/>
              <a:t>w </a:t>
            </a:r>
            <a:r>
              <a:rPr lang="en-GB" dirty="0"/>
              <a:t>. </a:t>
            </a:r>
            <a:r>
              <a:rPr lang="en-GB" b="1" dirty="0"/>
              <a:t>v</a:t>
            </a:r>
            <a:r>
              <a:rPr lang="en-GB" b="1" baseline="-25000" dirty="0"/>
              <a:t>i</a:t>
            </a:r>
            <a:r>
              <a:rPr lang="en-GB" dirty="0"/>
              <a:t>;</a:t>
            </a:r>
          </a:p>
          <a:p>
            <a:pPr lvl="1"/>
            <a:r>
              <a:rPr lang="en-GB" dirty="0" err="1"/>
              <a:t>e.g</a:t>
            </a:r>
            <a:r>
              <a:rPr lang="en-GB" dirty="0"/>
              <a:t> : </a:t>
            </a:r>
            <a:r>
              <a:rPr lang="en-GB" dirty="0" err="1"/>
              <a:t>v’</a:t>
            </a:r>
            <a:r>
              <a:rPr lang="en-GB" baseline="-25000" dirty="0" err="1"/>
              <a:t>i</a:t>
            </a:r>
            <a:r>
              <a:rPr lang="en-GB" dirty="0"/>
              <a:t> = v</a:t>
            </a:r>
            <a:r>
              <a:rPr lang="en-GB" baseline="-25000" dirty="0"/>
              <a:t>i</a:t>
            </a:r>
            <a:r>
              <a:rPr lang="en-GB" dirty="0"/>
              <a:t> + 2 </a:t>
            </a:r>
            <a:r>
              <a:rPr lang="en-GB" dirty="0" err="1"/>
              <a:t>u</a:t>
            </a:r>
            <a:r>
              <a:rPr lang="en-GB" baseline="-25000" dirty="0" err="1"/>
              <a:t>i</a:t>
            </a:r>
            <a:r>
              <a:rPr lang="en-GB" dirty="0"/>
              <a:t> - 3w</a:t>
            </a:r>
            <a:r>
              <a:rPr lang="en-GB" baseline="-25000" dirty="0"/>
              <a:t>i</a:t>
            </a:r>
            <a:endParaRPr lang="en-GB" dirty="0"/>
          </a:p>
          <a:p>
            <a:endParaRPr lang="en-GB" dirty="0"/>
          </a:p>
        </p:txBody>
      </p:sp>
    </p:spTree>
    <p:extLst>
      <p:ext uri="{BB962C8B-B14F-4D97-AF65-F5344CB8AC3E}">
        <p14:creationId xmlns:p14="http://schemas.microsoft.com/office/powerpoint/2010/main" val="207406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Constraints Continued</a:t>
            </a:r>
          </a:p>
        </p:txBody>
      </p:sp>
      <p:sp>
        <p:nvSpPr>
          <p:cNvPr id="3" name="Content Placeholder 2"/>
          <p:cNvSpPr>
            <a:spLocks noGrp="1"/>
          </p:cNvSpPr>
          <p:nvPr>
            <p:ph idx="1"/>
          </p:nvPr>
        </p:nvSpPr>
        <p:spPr/>
        <p:txBody>
          <a:bodyPr/>
          <a:lstStyle/>
          <a:p>
            <a:r>
              <a:rPr lang="en-GB" dirty="0"/>
              <a:t>Preconditions: constraints over v</a:t>
            </a:r>
            <a:r>
              <a:rPr lang="en-GB" baseline="-25000" dirty="0"/>
              <a:t>i</a:t>
            </a:r>
            <a:r>
              <a:rPr lang="en-GB" dirty="0"/>
              <a:t>:</a:t>
            </a:r>
          </a:p>
          <a:p>
            <a:pPr lvl="1"/>
            <a:r>
              <a:rPr lang="en-GB" b="1" dirty="0"/>
              <a:t>w </a:t>
            </a:r>
            <a:r>
              <a:rPr lang="en-GB" dirty="0"/>
              <a:t>. </a:t>
            </a:r>
            <a:r>
              <a:rPr lang="en-GB" b="1" dirty="0"/>
              <a:t>v</a:t>
            </a:r>
            <a:r>
              <a:rPr lang="en-GB" b="1" baseline="-25000" dirty="0"/>
              <a:t>i</a:t>
            </a:r>
            <a:r>
              <a:rPr lang="en-GB" dirty="0"/>
              <a:t> {&gt;=,=,&lt;=} c;</a:t>
            </a:r>
          </a:p>
          <a:p>
            <a:pPr lvl="1"/>
            <a:r>
              <a:rPr lang="en-GB" dirty="0"/>
              <a:t>e.g. 2wi -3ui &lt;= 4;</a:t>
            </a:r>
          </a:p>
          <a:p>
            <a:r>
              <a:rPr lang="en-GB" dirty="0"/>
              <a:t>Invariants of A, must be checked before and after every step between the start (</a:t>
            </a:r>
            <a:r>
              <a:rPr lang="en-GB" dirty="0" err="1"/>
              <a:t>i</a:t>
            </a:r>
            <a:r>
              <a:rPr lang="en-GB" dirty="0"/>
              <a:t>) and end (j) of A.</a:t>
            </a:r>
          </a:p>
          <a:p>
            <a:pPr lvl="1"/>
            <a:r>
              <a:rPr lang="en-GB" b="1" dirty="0"/>
              <a:t>w </a:t>
            </a:r>
            <a:r>
              <a:rPr lang="en-GB" dirty="0"/>
              <a:t>. </a:t>
            </a:r>
            <a:r>
              <a:rPr lang="en-GB" b="1" dirty="0" err="1"/>
              <a:t>v’</a:t>
            </a:r>
            <a:r>
              <a:rPr lang="en-GB" b="1" baseline="-25000" dirty="0" err="1"/>
              <a:t>i</a:t>
            </a:r>
            <a:r>
              <a:rPr lang="en-GB" dirty="0"/>
              <a:t> {&gt;=,=,&lt;=} c;</a:t>
            </a:r>
          </a:p>
          <a:p>
            <a:pPr lvl="1"/>
            <a:r>
              <a:rPr lang="en-GB" b="1" dirty="0"/>
              <a:t>w </a:t>
            </a:r>
            <a:r>
              <a:rPr lang="en-GB" dirty="0"/>
              <a:t>. </a:t>
            </a:r>
            <a:r>
              <a:rPr lang="en-GB" b="1" dirty="0"/>
              <a:t>v</a:t>
            </a:r>
            <a:r>
              <a:rPr lang="en-GB" b="1" baseline="-25000" dirty="0"/>
              <a:t>i+1</a:t>
            </a:r>
            <a:r>
              <a:rPr lang="en-GB" dirty="0"/>
              <a:t> {&gt;=,=,&lt;=} c;</a:t>
            </a:r>
          </a:p>
          <a:p>
            <a:pPr lvl="1"/>
            <a:r>
              <a:rPr lang="en-GB" b="1" dirty="0"/>
              <a:t>w </a:t>
            </a:r>
            <a:r>
              <a:rPr lang="en-GB" dirty="0"/>
              <a:t>. </a:t>
            </a:r>
            <a:r>
              <a:rPr lang="en-GB" b="1" dirty="0"/>
              <a:t>v’</a:t>
            </a:r>
            <a:r>
              <a:rPr lang="en-GB" b="1" baseline="-25000" dirty="0"/>
              <a:t>i+1</a:t>
            </a:r>
            <a:r>
              <a:rPr lang="en-GB" dirty="0"/>
              <a:t> {&gt;=,=,&lt;=} c;</a:t>
            </a:r>
          </a:p>
          <a:p>
            <a:pPr lvl="1"/>
            <a:r>
              <a:rPr lang="en-GB" dirty="0"/>
              <a:t>…</a:t>
            </a:r>
          </a:p>
          <a:p>
            <a:pPr lvl="1"/>
            <a:r>
              <a:rPr lang="en-GB" b="1" dirty="0"/>
              <a:t>w </a:t>
            </a:r>
            <a:r>
              <a:rPr lang="en-GB" dirty="0"/>
              <a:t>. </a:t>
            </a:r>
            <a:r>
              <a:rPr lang="en-GB" b="1" dirty="0" err="1"/>
              <a:t>v</a:t>
            </a:r>
            <a:r>
              <a:rPr lang="en-GB" b="1" baseline="-25000" dirty="0" err="1"/>
              <a:t>j</a:t>
            </a:r>
            <a:r>
              <a:rPr lang="en-GB" dirty="0"/>
              <a:t> {&gt;=,=,&lt;=} c;</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p:txBody>
      </p:sp>
    </p:spTree>
    <p:extLst>
      <p:ext uri="{BB962C8B-B14F-4D97-AF65-F5344CB8AC3E}">
        <p14:creationId xmlns:p14="http://schemas.microsoft.com/office/powerpoint/2010/main" val="408130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Linearity Assumption</a:t>
            </a:r>
          </a:p>
        </p:txBody>
      </p:sp>
      <p:sp>
        <p:nvSpPr>
          <p:cNvPr id="3" name="Content Placeholder 2"/>
          <p:cNvSpPr>
            <a:spLocks noGrp="1"/>
          </p:cNvSpPr>
          <p:nvPr>
            <p:ph idx="1"/>
          </p:nvPr>
        </p:nvSpPr>
        <p:spPr/>
        <p:txBody>
          <a:bodyPr/>
          <a:lstStyle/>
          <a:p>
            <a:r>
              <a:rPr lang="el-GR" dirty="0"/>
              <a:t>δ</a:t>
            </a:r>
            <a:r>
              <a:rPr lang="en-GB" dirty="0"/>
              <a:t>v</a:t>
            </a:r>
            <a:r>
              <a:rPr lang="en-GB" baseline="-25000" dirty="0"/>
              <a:t>i  </a:t>
            </a:r>
            <a:r>
              <a:rPr lang="en-GB" dirty="0"/>
              <a:t>is a constant that we can calculate whilst making the LP by looking at the continuous numeric effects of actions:</a:t>
            </a:r>
          </a:p>
          <a:p>
            <a:pPr lvl="1"/>
            <a:r>
              <a:rPr lang="en-GB" dirty="0"/>
              <a:t>All of the form </a:t>
            </a:r>
            <a:r>
              <a:rPr lang="el-GR" dirty="0"/>
              <a:t>δ</a:t>
            </a:r>
            <a:r>
              <a:rPr lang="en-GB" dirty="0"/>
              <a:t>v</a:t>
            </a:r>
            <a:r>
              <a:rPr lang="en-GB" baseline="-25000" dirty="0"/>
              <a:t>i</a:t>
            </a:r>
            <a:r>
              <a:rPr lang="en-GB" dirty="0"/>
              <a:t> +=/-= c</a:t>
            </a:r>
          </a:p>
          <a:p>
            <a:pPr lvl="1"/>
            <a:r>
              <a:rPr lang="en-GB" dirty="0"/>
              <a:t>What if </a:t>
            </a:r>
            <a:r>
              <a:rPr lang="el-GR" dirty="0"/>
              <a:t>δ</a:t>
            </a:r>
            <a:r>
              <a:rPr lang="en-GB" dirty="0"/>
              <a:t>v</a:t>
            </a:r>
            <a:r>
              <a:rPr lang="en-GB" baseline="-25000" dirty="0"/>
              <a:t>i</a:t>
            </a:r>
            <a:r>
              <a:rPr lang="en-GB" dirty="0"/>
              <a:t> was a function of the variables: e.g. </a:t>
            </a:r>
            <a:r>
              <a:rPr lang="el-GR" dirty="0"/>
              <a:t>δ</a:t>
            </a:r>
            <a:r>
              <a:rPr lang="en-GB" dirty="0"/>
              <a:t>v</a:t>
            </a:r>
            <a:r>
              <a:rPr lang="en-GB" baseline="-25000" dirty="0"/>
              <a:t>i</a:t>
            </a:r>
            <a:r>
              <a:rPr lang="en-GB" dirty="0"/>
              <a:t> = 2w – u?</a:t>
            </a:r>
          </a:p>
          <a:p>
            <a:pPr lvl="1"/>
            <a:r>
              <a:rPr lang="en-GB" dirty="0"/>
              <a:t>v</a:t>
            </a:r>
            <a:r>
              <a:rPr lang="en-GB" baseline="-25000" dirty="0"/>
              <a:t>i+1</a:t>
            </a:r>
            <a:r>
              <a:rPr lang="en-GB" dirty="0"/>
              <a:t> = </a:t>
            </a:r>
            <a:r>
              <a:rPr lang="en-GB" dirty="0" err="1"/>
              <a:t>v’</a:t>
            </a:r>
            <a:r>
              <a:rPr lang="en-GB" baseline="-25000" dirty="0" err="1"/>
              <a:t>i</a:t>
            </a:r>
            <a:r>
              <a:rPr lang="en-GB" dirty="0"/>
              <a:t> + </a:t>
            </a:r>
            <a:r>
              <a:rPr lang="el-GR" dirty="0"/>
              <a:t>δ</a:t>
            </a:r>
            <a:r>
              <a:rPr lang="en-GB" dirty="0"/>
              <a:t>v</a:t>
            </a:r>
            <a:r>
              <a:rPr lang="en-GB" baseline="-25000" dirty="0"/>
              <a:t>i </a:t>
            </a:r>
            <a:r>
              <a:rPr lang="en-GB" dirty="0"/>
              <a:t>(t</a:t>
            </a:r>
            <a:r>
              <a:rPr lang="en-GB" baseline="-25000" dirty="0"/>
              <a:t>i+1</a:t>
            </a:r>
            <a:r>
              <a:rPr lang="en-GB" dirty="0"/>
              <a:t> – </a:t>
            </a:r>
            <a:r>
              <a:rPr lang="en-GB" dirty="0" err="1"/>
              <a:t>t</a:t>
            </a:r>
            <a:r>
              <a:rPr lang="en-GB" baseline="-25000" dirty="0" err="1"/>
              <a:t>i</a:t>
            </a:r>
            <a:r>
              <a:rPr lang="en-GB" dirty="0"/>
              <a:t>)</a:t>
            </a:r>
          </a:p>
          <a:p>
            <a:pPr marL="457200" lvl="1" indent="0">
              <a:buNone/>
            </a:pPr>
            <a:endParaRPr lang="en-GB" baseline="-25000" dirty="0"/>
          </a:p>
          <a:p>
            <a:pPr lvl="1"/>
            <a:endParaRPr lang="en-GB" dirty="0"/>
          </a:p>
          <a:p>
            <a:pPr lvl="1"/>
            <a:endParaRPr lang="en-GB" dirty="0"/>
          </a:p>
        </p:txBody>
      </p:sp>
      <p:sp>
        <p:nvSpPr>
          <p:cNvPr id="4" name="Content Placeholder 2"/>
          <p:cNvSpPr txBox="1">
            <a:spLocks/>
          </p:cNvSpPr>
          <p:nvPr/>
        </p:nvSpPr>
        <p:spPr>
          <a:xfrm>
            <a:off x="832193" y="4113325"/>
            <a:ext cx="5444613" cy="1875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Invariant checking:</a:t>
            </a:r>
          </a:p>
          <a:p>
            <a:pPr lvl="1"/>
            <a:r>
              <a:rPr lang="en-GB" dirty="0"/>
              <a:t>We only check the condition at the start and end of each interval (i.e. after one action is applied, and before the next is.</a:t>
            </a:r>
          </a:p>
        </p:txBody>
      </p:sp>
      <p:sp>
        <p:nvSpPr>
          <p:cNvPr id="5" name="Rectangle 4"/>
          <p:cNvSpPr/>
          <p:nvPr/>
        </p:nvSpPr>
        <p:spPr>
          <a:xfrm>
            <a:off x="7374194" y="3865104"/>
            <a:ext cx="3814916" cy="2526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p:nvPr/>
        </p:nvCxnSpPr>
        <p:spPr>
          <a:xfrm flipV="1">
            <a:off x="7374194" y="4228898"/>
            <a:ext cx="3814916" cy="1189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7374194" y="5703737"/>
            <a:ext cx="3814916" cy="19664"/>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753038" y="4930292"/>
            <a:ext cx="288862" cy="369332"/>
          </a:xfrm>
          <a:prstGeom prst="rect">
            <a:avLst/>
          </a:prstGeom>
        </p:spPr>
        <p:txBody>
          <a:bodyPr wrap="none">
            <a:spAutoFit/>
          </a:bodyPr>
          <a:lstStyle/>
          <a:p>
            <a:r>
              <a:rPr lang="en-GB" dirty="0"/>
              <a:t>v</a:t>
            </a:r>
          </a:p>
        </p:txBody>
      </p:sp>
      <p:sp>
        <p:nvSpPr>
          <p:cNvPr id="11" name="Rectangle 10"/>
          <p:cNvSpPr/>
          <p:nvPr/>
        </p:nvSpPr>
        <p:spPr>
          <a:xfrm>
            <a:off x="8941173" y="6345137"/>
            <a:ext cx="614271" cy="369332"/>
          </a:xfrm>
          <a:prstGeom prst="rect">
            <a:avLst/>
          </a:prstGeom>
        </p:spPr>
        <p:txBody>
          <a:bodyPr wrap="none">
            <a:spAutoFit/>
          </a:bodyPr>
          <a:lstStyle/>
          <a:p>
            <a:r>
              <a:rPr lang="en-GB" dirty="0"/>
              <a:t>time</a:t>
            </a:r>
          </a:p>
        </p:txBody>
      </p:sp>
      <p:sp>
        <p:nvSpPr>
          <p:cNvPr id="12" name="Rectangle 11"/>
          <p:cNvSpPr/>
          <p:nvPr/>
        </p:nvSpPr>
        <p:spPr>
          <a:xfrm>
            <a:off x="7307507" y="6365799"/>
            <a:ext cx="296876" cy="369332"/>
          </a:xfrm>
          <a:prstGeom prst="rect">
            <a:avLst/>
          </a:prstGeom>
        </p:spPr>
        <p:txBody>
          <a:bodyPr wrap="none">
            <a:spAutoFit/>
          </a:bodyPr>
          <a:lstStyle/>
          <a:p>
            <a:r>
              <a:rPr lang="en-GB" dirty="0" err="1"/>
              <a:t>t</a:t>
            </a:r>
            <a:r>
              <a:rPr lang="en-GB" baseline="-25000" dirty="0" err="1"/>
              <a:t>i</a:t>
            </a:r>
            <a:endParaRPr lang="en-GB" dirty="0"/>
          </a:p>
        </p:txBody>
      </p:sp>
      <p:sp>
        <p:nvSpPr>
          <p:cNvPr id="13" name="Rectangle 12"/>
          <p:cNvSpPr/>
          <p:nvPr/>
        </p:nvSpPr>
        <p:spPr>
          <a:xfrm>
            <a:off x="11017595" y="6371706"/>
            <a:ext cx="298480" cy="369332"/>
          </a:xfrm>
          <a:prstGeom prst="rect">
            <a:avLst/>
          </a:prstGeom>
        </p:spPr>
        <p:txBody>
          <a:bodyPr wrap="none">
            <a:spAutoFit/>
          </a:bodyPr>
          <a:lstStyle/>
          <a:p>
            <a:r>
              <a:rPr lang="en-GB" dirty="0" err="1"/>
              <a:t>t</a:t>
            </a:r>
            <a:r>
              <a:rPr lang="en-GB" baseline="-25000" dirty="0" err="1"/>
              <a:t>j</a:t>
            </a:r>
            <a:endParaRPr lang="en-GB" dirty="0"/>
          </a:p>
        </p:txBody>
      </p:sp>
      <p:sp>
        <p:nvSpPr>
          <p:cNvPr id="14" name="Rectangle 13"/>
          <p:cNvSpPr/>
          <p:nvPr/>
        </p:nvSpPr>
        <p:spPr>
          <a:xfrm>
            <a:off x="7014638" y="5502381"/>
            <a:ext cx="301686" cy="369332"/>
          </a:xfrm>
          <a:prstGeom prst="rect">
            <a:avLst/>
          </a:prstGeom>
        </p:spPr>
        <p:txBody>
          <a:bodyPr wrap="none">
            <a:spAutoFit/>
          </a:bodyPr>
          <a:lstStyle/>
          <a:p>
            <a:r>
              <a:rPr lang="en-GB" dirty="0"/>
              <a:t>2</a:t>
            </a:r>
          </a:p>
        </p:txBody>
      </p:sp>
      <p:sp>
        <p:nvSpPr>
          <p:cNvPr id="15" name="Rectangle 14"/>
          <p:cNvSpPr/>
          <p:nvPr/>
        </p:nvSpPr>
        <p:spPr>
          <a:xfrm>
            <a:off x="8790330" y="5354694"/>
            <a:ext cx="769763" cy="369332"/>
          </a:xfrm>
          <a:prstGeom prst="rect">
            <a:avLst/>
          </a:prstGeom>
        </p:spPr>
        <p:txBody>
          <a:bodyPr wrap="none">
            <a:spAutoFit/>
          </a:bodyPr>
          <a:lstStyle/>
          <a:p>
            <a:r>
              <a:rPr lang="en-GB" dirty="0">
                <a:solidFill>
                  <a:schemeClr val="accent6"/>
                </a:solidFill>
              </a:rPr>
              <a:t>V &gt;= 2</a:t>
            </a:r>
          </a:p>
        </p:txBody>
      </p:sp>
      <p:sp>
        <p:nvSpPr>
          <p:cNvPr id="16" name="Rectangle 15"/>
          <p:cNvSpPr/>
          <p:nvPr/>
        </p:nvSpPr>
        <p:spPr>
          <a:xfrm>
            <a:off x="7014638" y="5221019"/>
            <a:ext cx="301686" cy="369332"/>
          </a:xfrm>
          <a:prstGeom prst="rect">
            <a:avLst/>
          </a:prstGeom>
        </p:spPr>
        <p:txBody>
          <a:bodyPr wrap="none">
            <a:spAutoFit/>
          </a:bodyPr>
          <a:lstStyle/>
          <a:p>
            <a:r>
              <a:rPr lang="en-GB" dirty="0"/>
              <a:t>3</a:t>
            </a:r>
          </a:p>
        </p:txBody>
      </p:sp>
      <p:cxnSp>
        <p:nvCxnSpPr>
          <p:cNvPr id="17" name="Straight Connector 16"/>
          <p:cNvCxnSpPr/>
          <p:nvPr/>
        </p:nvCxnSpPr>
        <p:spPr>
          <a:xfrm flipV="1">
            <a:off x="7374194" y="4988131"/>
            <a:ext cx="3814916" cy="1966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443130" y="4660089"/>
            <a:ext cx="769763" cy="369332"/>
          </a:xfrm>
          <a:prstGeom prst="rect">
            <a:avLst/>
          </a:prstGeom>
        </p:spPr>
        <p:txBody>
          <a:bodyPr wrap="none">
            <a:spAutoFit/>
          </a:bodyPr>
          <a:lstStyle/>
          <a:p>
            <a:r>
              <a:rPr lang="en-GB" dirty="0">
                <a:solidFill>
                  <a:srgbClr val="FF0000"/>
                </a:solidFill>
              </a:rPr>
              <a:t>V &gt;= 5</a:t>
            </a:r>
          </a:p>
        </p:txBody>
      </p:sp>
      <p:sp>
        <p:nvSpPr>
          <p:cNvPr id="19" name="Rectangle 18"/>
          <p:cNvSpPr/>
          <p:nvPr/>
        </p:nvSpPr>
        <p:spPr>
          <a:xfrm>
            <a:off x="6984874" y="3859566"/>
            <a:ext cx="418704" cy="369332"/>
          </a:xfrm>
          <a:prstGeom prst="rect">
            <a:avLst/>
          </a:prstGeom>
        </p:spPr>
        <p:txBody>
          <a:bodyPr wrap="none">
            <a:spAutoFit/>
          </a:bodyPr>
          <a:lstStyle/>
          <a:p>
            <a:r>
              <a:rPr lang="en-GB" dirty="0"/>
              <a:t>10</a:t>
            </a:r>
          </a:p>
        </p:txBody>
      </p:sp>
      <p:cxnSp>
        <p:nvCxnSpPr>
          <p:cNvPr id="20" name="Straight Connector 19"/>
          <p:cNvCxnSpPr/>
          <p:nvPr/>
        </p:nvCxnSpPr>
        <p:spPr>
          <a:xfrm flipV="1">
            <a:off x="7374194" y="4151145"/>
            <a:ext cx="3814916" cy="19664"/>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790330" y="3802102"/>
            <a:ext cx="886781" cy="369332"/>
          </a:xfrm>
          <a:prstGeom prst="rect">
            <a:avLst/>
          </a:prstGeom>
        </p:spPr>
        <p:txBody>
          <a:bodyPr wrap="none">
            <a:spAutoFit/>
          </a:bodyPr>
          <a:lstStyle/>
          <a:p>
            <a:r>
              <a:rPr lang="en-GB" dirty="0">
                <a:solidFill>
                  <a:schemeClr val="accent6"/>
                </a:solidFill>
              </a:rPr>
              <a:t>V &lt;= 10</a:t>
            </a:r>
          </a:p>
        </p:txBody>
      </p:sp>
      <p:sp>
        <p:nvSpPr>
          <p:cNvPr id="22" name="Rectangle 21"/>
          <p:cNvSpPr/>
          <p:nvPr/>
        </p:nvSpPr>
        <p:spPr>
          <a:xfrm>
            <a:off x="7028589" y="4801055"/>
            <a:ext cx="301686" cy="369332"/>
          </a:xfrm>
          <a:prstGeom prst="rect">
            <a:avLst/>
          </a:prstGeom>
        </p:spPr>
        <p:txBody>
          <a:bodyPr wrap="none">
            <a:spAutoFit/>
          </a:bodyPr>
          <a:lstStyle/>
          <a:p>
            <a:r>
              <a:rPr lang="en-GB" dirty="0"/>
              <a:t>5</a:t>
            </a:r>
          </a:p>
        </p:txBody>
      </p:sp>
      <p:sp>
        <p:nvSpPr>
          <p:cNvPr id="25" name="Freeform 24"/>
          <p:cNvSpPr/>
          <p:nvPr/>
        </p:nvSpPr>
        <p:spPr>
          <a:xfrm>
            <a:off x="7368363" y="4341663"/>
            <a:ext cx="3848986" cy="1017837"/>
          </a:xfrm>
          <a:custGeom>
            <a:avLst/>
            <a:gdLst>
              <a:gd name="connsiteX0" fmla="*/ 0 w 3848986"/>
              <a:gd name="connsiteY0" fmla="*/ 1020746 h 1020746"/>
              <a:gd name="connsiteX1" fmla="*/ 1116418 w 3848986"/>
              <a:gd name="connsiteY1" fmla="*/ 21 h 1020746"/>
              <a:gd name="connsiteX2" fmla="*/ 2126511 w 3848986"/>
              <a:gd name="connsiteY2" fmla="*/ 988848 h 1020746"/>
              <a:gd name="connsiteX3" fmla="*/ 3848986 w 3848986"/>
              <a:gd name="connsiteY3" fmla="*/ 170141 h 1020746"/>
              <a:gd name="connsiteX4" fmla="*/ 3848986 w 3848986"/>
              <a:gd name="connsiteY4" fmla="*/ 170141 h 1020746"/>
              <a:gd name="connsiteX0" fmla="*/ 0 w 3848986"/>
              <a:gd name="connsiteY0" fmla="*/ 528043 h 1017837"/>
              <a:gd name="connsiteX1" fmla="*/ 1116418 w 3848986"/>
              <a:gd name="connsiteY1" fmla="*/ 28314 h 1017837"/>
              <a:gd name="connsiteX2" fmla="*/ 2126511 w 3848986"/>
              <a:gd name="connsiteY2" fmla="*/ 1017141 h 1017837"/>
              <a:gd name="connsiteX3" fmla="*/ 3848986 w 3848986"/>
              <a:gd name="connsiteY3" fmla="*/ 198434 h 1017837"/>
              <a:gd name="connsiteX4" fmla="*/ 3848986 w 3848986"/>
              <a:gd name="connsiteY4" fmla="*/ 198434 h 1017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8986" h="1017837">
                <a:moveTo>
                  <a:pt x="0" y="528043"/>
                </a:moveTo>
                <a:cubicBezTo>
                  <a:pt x="381000" y="20338"/>
                  <a:pt x="762000" y="-53202"/>
                  <a:pt x="1116418" y="28314"/>
                </a:cubicBezTo>
                <a:cubicBezTo>
                  <a:pt x="1470836" y="109830"/>
                  <a:pt x="1671083" y="988788"/>
                  <a:pt x="2126511" y="1017141"/>
                </a:cubicBezTo>
                <a:cubicBezTo>
                  <a:pt x="2581939" y="1045494"/>
                  <a:pt x="3848986" y="198434"/>
                  <a:pt x="3848986" y="198434"/>
                </a:cubicBezTo>
                <a:lnTo>
                  <a:pt x="3848986" y="19843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219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0" presetClass="exit" presetSubtype="0" fill="hold" grpId="1" nodeType="withEffect">
                                  <p:stCondLst>
                                    <p:cond delay="0"/>
                                  </p:stCondLst>
                                  <p:childTnLst>
                                    <p:animEffect transition="out" filter="fade">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5"/>
                                        </p:tgtEl>
                                      </p:cBhvr>
                                    </p:animEffect>
                                    <p:set>
                                      <p:cBhvr>
                                        <p:cTn id="24" dur="1" fill="hold">
                                          <p:stCondLst>
                                            <p:cond delay="499"/>
                                          </p:stCondLst>
                                        </p:cTn>
                                        <p:tgtEl>
                                          <p:spTgt spid="15"/>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par>
                                <p:cTn id="36" presetID="10" presetClass="exit" presetSubtype="0" fill="hold" nodeType="withEffect">
                                  <p:stCondLst>
                                    <p:cond delay="0"/>
                                  </p:stCondLst>
                                  <p:childTnLst>
                                    <p:animEffect transition="out" filter="fade">
                                      <p:cBhvr>
                                        <p:cTn id="37" dur="500"/>
                                        <p:tgtEl>
                                          <p:spTgt spid="17"/>
                                        </p:tgtEl>
                                      </p:cBhvr>
                                    </p:animEffect>
                                    <p:set>
                                      <p:cBhvr>
                                        <p:cTn id="38" dur="1" fill="hold">
                                          <p:stCondLst>
                                            <p:cond delay="499"/>
                                          </p:stCondLst>
                                        </p:cTn>
                                        <p:tgtEl>
                                          <p:spTgt spid="17"/>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8"/>
                                        </p:tgtEl>
                                      </p:cBhvr>
                                    </p:animEffect>
                                    <p:set>
                                      <p:cBhvr>
                                        <p:cTn id="41" dur="1" fill="hold">
                                          <p:stCondLst>
                                            <p:cond delay="499"/>
                                          </p:stCondLst>
                                        </p:cTn>
                                        <p:tgtEl>
                                          <p:spTgt spid="18"/>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2"/>
                                        </p:tgtEl>
                                      </p:cBhvr>
                                    </p:animEffect>
                                    <p:set>
                                      <p:cBhvr>
                                        <p:cTn id="44" dur="1" fill="hold">
                                          <p:stCondLst>
                                            <p:cond delay="499"/>
                                          </p:stCondLst>
                                        </p:cTn>
                                        <p:tgtEl>
                                          <p:spTgt spid="2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0" presetClass="exit" presetSubtype="0" fill="hold" grpId="1" nodeType="withEffect">
                                  <p:stCondLst>
                                    <p:cond delay="0"/>
                                  </p:stCondLst>
                                  <p:childTnLst>
                                    <p:animEffect transition="out" filter="fade">
                                      <p:cBhvr>
                                        <p:cTn id="50" dur="500"/>
                                        <p:tgtEl>
                                          <p:spTgt spid="19"/>
                                        </p:tgtEl>
                                      </p:cBhvr>
                                    </p:animEffect>
                                    <p:set>
                                      <p:cBhvr>
                                        <p:cTn id="51" dur="1" fill="hold">
                                          <p:stCondLst>
                                            <p:cond delay="499"/>
                                          </p:stCondLst>
                                        </p:cTn>
                                        <p:tgtEl>
                                          <p:spTgt spid="19"/>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20"/>
                                        </p:tgtEl>
                                      </p:cBhvr>
                                    </p:animEffect>
                                    <p:set>
                                      <p:cBhvr>
                                        <p:cTn id="54" dur="1" fill="hold">
                                          <p:stCondLst>
                                            <p:cond delay="499"/>
                                          </p:stCondLst>
                                        </p:cTn>
                                        <p:tgtEl>
                                          <p:spTgt spid="20"/>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21"/>
                                        </p:tgtEl>
                                      </p:cBhvr>
                                    </p:animEffect>
                                    <p:set>
                                      <p:cBhvr>
                                        <p:cTn id="57" dur="1" fill="hold">
                                          <p:stCondLst>
                                            <p:cond delay="499"/>
                                          </p:stCondLst>
                                        </p:cTn>
                                        <p:tgtEl>
                                          <p:spTgt spid="21"/>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7"/>
                                        </p:tgtEl>
                                      </p:cBhvr>
                                    </p:animEffect>
                                    <p:set>
                                      <p:cBhvr>
                                        <p:cTn id="60" dur="1" fill="hold">
                                          <p:stCondLst>
                                            <p:cond delay="499"/>
                                          </p:stCondLst>
                                        </p:cTn>
                                        <p:tgtEl>
                                          <p:spTgt spid="7"/>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par>
                                <p:cTn id="63" presetID="1" presetClass="entr" presetSubtype="0" fill="hold" grpId="2"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5" grpId="0"/>
      <p:bldP spid="15" grpId="1"/>
      <p:bldP spid="18" grpId="0"/>
      <p:bldP spid="18" grpId="1"/>
      <p:bldP spid="18" grpId="2"/>
      <p:bldP spid="19" grpId="0"/>
      <p:bldP spid="19" grpId="1"/>
      <p:bldP spid="21" grpId="0"/>
      <p:bldP spid="21" grpId="1"/>
      <p:bldP spid="22" grpId="0"/>
      <p:bldP spid="22" grpId="1"/>
      <p:bldP spid="22" grpId="2"/>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 Function</a:t>
            </a:r>
          </a:p>
        </p:txBody>
      </p:sp>
      <p:sp>
        <p:nvSpPr>
          <p:cNvPr id="3" name="Content Placeholder 2"/>
          <p:cNvSpPr>
            <a:spLocks noGrp="1"/>
          </p:cNvSpPr>
          <p:nvPr>
            <p:ph idx="1"/>
          </p:nvPr>
        </p:nvSpPr>
        <p:spPr/>
        <p:txBody>
          <a:bodyPr>
            <a:normAutofit fontScale="92500" lnSpcReduction="10000"/>
          </a:bodyPr>
          <a:lstStyle/>
          <a:p>
            <a:r>
              <a:rPr lang="en-GB" dirty="0"/>
              <a:t>LPs have an objective function:</a:t>
            </a:r>
          </a:p>
          <a:p>
            <a:r>
              <a:rPr lang="en-GB" dirty="0"/>
              <a:t>Want to minimise </a:t>
            </a:r>
            <a:r>
              <a:rPr lang="en-GB" dirty="0" err="1"/>
              <a:t>makespan</a:t>
            </a:r>
            <a:r>
              <a:rPr lang="en-GB" dirty="0"/>
              <a:t>?</a:t>
            </a:r>
          </a:p>
          <a:p>
            <a:pPr lvl="1"/>
            <a:r>
              <a:rPr lang="en-GB" dirty="0"/>
              <a:t>Make a variable t</a:t>
            </a:r>
            <a:r>
              <a:rPr lang="en-GB" baseline="-25000" dirty="0"/>
              <a:t>now</a:t>
            </a:r>
            <a:r>
              <a:rPr lang="en-GB" dirty="0"/>
              <a:t> and order it after all other steps in the plan:</a:t>
            </a:r>
          </a:p>
          <a:p>
            <a:pPr lvl="2"/>
            <a:r>
              <a:rPr lang="en-GB" dirty="0"/>
              <a:t>t</a:t>
            </a:r>
            <a:r>
              <a:rPr lang="en-GB" baseline="-25000" dirty="0"/>
              <a:t>now  </a:t>
            </a:r>
            <a:r>
              <a:rPr lang="en-GB" dirty="0"/>
              <a:t>-</a:t>
            </a:r>
            <a:r>
              <a:rPr lang="en-GB" dirty="0" err="1"/>
              <a:t>t</a:t>
            </a:r>
            <a:r>
              <a:rPr lang="en-GB" baseline="-25000" dirty="0" err="1"/>
              <a:t>i</a:t>
            </a:r>
            <a:r>
              <a:rPr lang="en-GB" baseline="-25000" dirty="0"/>
              <a:t> </a:t>
            </a:r>
            <a:r>
              <a:rPr lang="en-GB" dirty="0"/>
              <a:t> &gt;= </a:t>
            </a:r>
            <a:r>
              <a:rPr lang="el-GR" dirty="0"/>
              <a:t>ε</a:t>
            </a:r>
            <a:endParaRPr lang="en-GB" dirty="0"/>
          </a:p>
          <a:p>
            <a:pPr lvl="1"/>
            <a:r>
              <a:rPr lang="en-GB" dirty="0"/>
              <a:t>Now set the LP Objective to minimize t</a:t>
            </a:r>
            <a:r>
              <a:rPr lang="en-GB" baseline="-25000" dirty="0"/>
              <a:t>now </a:t>
            </a:r>
            <a:endParaRPr lang="en-GB" dirty="0"/>
          </a:p>
          <a:p>
            <a:pPr lvl="1"/>
            <a:endParaRPr lang="en-GB" dirty="0"/>
          </a:p>
          <a:p>
            <a:r>
              <a:rPr lang="en-GB" dirty="0"/>
              <a:t>Want to minimise some cost function other than </a:t>
            </a:r>
            <a:r>
              <a:rPr lang="en-GB" dirty="0" err="1"/>
              <a:t>makespan</a:t>
            </a:r>
            <a:r>
              <a:rPr lang="en-GB" dirty="0"/>
              <a:t> (e.g. a function of the final values of variables?</a:t>
            </a:r>
          </a:p>
          <a:p>
            <a:pPr lvl="1"/>
            <a:r>
              <a:rPr lang="en-GB" dirty="0"/>
              <a:t>Write the objective as a function of t</a:t>
            </a:r>
            <a:r>
              <a:rPr lang="en-GB" baseline="-25000" dirty="0"/>
              <a:t>now </a:t>
            </a:r>
            <a:r>
              <a:rPr lang="en-GB" dirty="0"/>
              <a:t>for the final action in the plan so far:</a:t>
            </a:r>
          </a:p>
          <a:p>
            <a:pPr lvl="1"/>
            <a:r>
              <a:rPr lang="en-GB" dirty="0" err="1"/>
              <a:t>E.g</a:t>
            </a:r>
            <a:r>
              <a:rPr lang="en-GB" dirty="0"/>
              <a:t> minimise 3v</a:t>
            </a:r>
            <a:r>
              <a:rPr lang="en-GB" baseline="-25000" dirty="0"/>
              <a:t>now</a:t>
            </a:r>
            <a:r>
              <a:rPr lang="en-GB" dirty="0"/>
              <a:t> + 2w</a:t>
            </a:r>
            <a:r>
              <a:rPr lang="en-GB" baseline="-25000" dirty="0"/>
              <a:t>now</a:t>
            </a:r>
            <a:r>
              <a:rPr lang="en-GB" dirty="0"/>
              <a:t> – </a:t>
            </a:r>
            <a:r>
              <a:rPr lang="en-GB" dirty="0" err="1"/>
              <a:t>u</a:t>
            </a:r>
            <a:r>
              <a:rPr lang="en-GB" baseline="-25000" dirty="0" err="1"/>
              <a:t>now</a:t>
            </a:r>
            <a:endParaRPr lang="en-GB" baseline="-25000" dirty="0"/>
          </a:p>
          <a:p>
            <a:pPr lvl="1"/>
            <a:endParaRPr lang="en-GB" baseline="-25000" dirty="0"/>
          </a:p>
          <a:p>
            <a:r>
              <a:rPr lang="en-GB" dirty="0"/>
              <a:t>LP will find a solution that is optimal </a:t>
            </a:r>
            <a:r>
              <a:rPr lang="en-GB" b="1" dirty="0"/>
              <a:t>for this plan</a:t>
            </a:r>
            <a:r>
              <a:rPr lang="en-GB" dirty="0"/>
              <a:t>.</a:t>
            </a:r>
          </a:p>
        </p:txBody>
      </p:sp>
    </p:spTree>
    <p:extLst>
      <p:ext uri="{BB962C8B-B14F-4D97-AF65-F5344CB8AC3E}">
        <p14:creationId xmlns:p14="http://schemas.microsoft.com/office/powerpoint/2010/main" val="3828775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Action Applicability</a:t>
            </a:r>
          </a:p>
        </p:txBody>
      </p:sp>
      <p:sp>
        <p:nvSpPr>
          <p:cNvPr id="3" name="Content Placeholder 2"/>
          <p:cNvSpPr>
            <a:spLocks noGrp="1"/>
          </p:cNvSpPr>
          <p:nvPr>
            <p:ph idx="1"/>
          </p:nvPr>
        </p:nvSpPr>
        <p:spPr/>
        <p:txBody>
          <a:bodyPr>
            <a:normAutofit fontScale="92500" lnSpcReduction="20000"/>
          </a:bodyPr>
          <a:lstStyle/>
          <a:p>
            <a:r>
              <a:rPr lang="en-GB" dirty="0"/>
              <a:t>In general in discrete numeric planning we know the values of the variables:</a:t>
            </a:r>
          </a:p>
          <a:p>
            <a:pPr lvl="1"/>
            <a:r>
              <a:rPr lang="en-GB" dirty="0"/>
              <a:t>Value in initial state are specified;</a:t>
            </a:r>
          </a:p>
          <a:p>
            <a:pPr lvl="1"/>
            <a:r>
              <a:rPr lang="en-GB" dirty="0"/>
              <a:t>Effects update value by a known amount: v = v + 2u - 3w</a:t>
            </a:r>
          </a:p>
          <a:p>
            <a:pPr lvl="1"/>
            <a:r>
              <a:rPr lang="en-GB" dirty="0"/>
              <a:t>And we can compute the new value in the current state and check whether preconditions are satisfied.</a:t>
            </a:r>
            <a:br>
              <a:rPr lang="en-GB" dirty="0"/>
            </a:br>
            <a:endParaRPr lang="en-GB" dirty="0"/>
          </a:p>
          <a:p>
            <a:r>
              <a:rPr lang="en-GB" dirty="0"/>
              <a:t>What if there is continuous numeric change active in a state?</a:t>
            </a:r>
          </a:p>
          <a:p>
            <a:pPr lvl="1"/>
            <a:r>
              <a:rPr lang="en-GB" dirty="0"/>
              <a:t>The value of the a variables depends on how much time we allow to elapse.</a:t>
            </a:r>
          </a:p>
          <a:p>
            <a:pPr lvl="1"/>
            <a:r>
              <a:rPr lang="en-GB" dirty="0"/>
              <a:t>In our example if we start the route the value of battery is:</a:t>
            </a:r>
          </a:p>
          <a:p>
            <a:pPr lvl="2"/>
            <a:r>
              <a:rPr lang="en-GB" dirty="0"/>
              <a:t> 50 – 40 * time elapsed.</a:t>
            </a:r>
          </a:p>
          <a:p>
            <a:pPr lvl="2"/>
            <a:endParaRPr lang="en-GB" dirty="0"/>
          </a:p>
          <a:p>
            <a:r>
              <a:rPr lang="en-GB" dirty="0"/>
              <a:t>We don’t know the exact value of battery but we know it’s in the range [50,0] depending on what time we apply the next action.</a:t>
            </a:r>
          </a:p>
          <a:p>
            <a:pPr lvl="1"/>
            <a:endParaRPr lang="en-GB" dirty="0"/>
          </a:p>
        </p:txBody>
      </p:sp>
    </p:spTree>
    <p:extLst>
      <p:ext uri="{BB962C8B-B14F-4D97-AF65-F5344CB8AC3E}">
        <p14:creationId xmlns:p14="http://schemas.microsoft.com/office/powerpoint/2010/main" val="285928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the LP to find Bounds</a:t>
            </a:r>
          </a:p>
        </p:txBody>
      </p:sp>
      <p:sp>
        <p:nvSpPr>
          <p:cNvPr id="3" name="Content Placeholder 2"/>
          <p:cNvSpPr>
            <a:spLocks noGrp="1"/>
          </p:cNvSpPr>
          <p:nvPr>
            <p:ph idx="1"/>
          </p:nvPr>
        </p:nvSpPr>
        <p:spPr/>
        <p:txBody>
          <a:bodyPr>
            <a:normAutofit fontScale="92500" lnSpcReduction="20000"/>
          </a:bodyPr>
          <a:lstStyle/>
          <a:p>
            <a:r>
              <a:rPr lang="en-GB" dirty="0"/>
              <a:t>In general it’s not easy once a lot of change has happened to know the bounds on a given variable in a state;</a:t>
            </a:r>
          </a:p>
          <a:p>
            <a:r>
              <a:rPr lang="en-GB" dirty="0"/>
              <a:t>We can however, use the same LP to calculate this with a small modification:</a:t>
            </a:r>
          </a:p>
          <a:p>
            <a:pPr lvl="1"/>
            <a:r>
              <a:rPr lang="en-GB" dirty="0"/>
              <a:t>A variable t</a:t>
            </a:r>
            <a:r>
              <a:rPr lang="en-GB" baseline="-25000" dirty="0"/>
              <a:t>now</a:t>
            </a:r>
            <a:r>
              <a:rPr lang="en-GB" dirty="0"/>
              <a:t> representing the time of the next action being applied.</a:t>
            </a:r>
          </a:p>
          <a:p>
            <a:pPr lvl="1"/>
            <a:r>
              <a:rPr lang="en-GB" dirty="0"/>
              <a:t>Add a variable v</a:t>
            </a:r>
            <a:r>
              <a:rPr lang="en-GB" baseline="-25000" dirty="0"/>
              <a:t>now</a:t>
            </a:r>
            <a:r>
              <a:rPr lang="en-GB" dirty="0"/>
              <a:t> for each variable, representing its value at t</a:t>
            </a:r>
            <a:r>
              <a:rPr lang="en-GB" baseline="-25000" dirty="0"/>
              <a:t>now</a:t>
            </a:r>
            <a:endParaRPr lang="en-GB" dirty="0"/>
          </a:p>
          <a:p>
            <a:r>
              <a:rPr lang="en-GB" dirty="0"/>
              <a:t>For each variable set the objective function to:</a:t>
            </a:r>
          </a:p>
          <a:p>
            <a:pPr lvl="1"/>
            <a:r>
              <a:rPr lang="en-GB" dirty="0"/>
              <a:t>Maximise v</a:t>
            </a:r>
            <a:r>
              <a:rPr lang="en-GB" baseline="-25000" dirty="0"/>
              <a:t>now </a:t>
            </a:r>
            <a:r>
              <a:rPr lang="en-GB" dirty="0"/>
              <a:t>to give the upper bound on v.</a:t>
            </a:r>
          </a:p>
          <a:p>
            <a:pPr lvl="1"/>
            <a:r>
              <a:rPr lang="en-GB" dirty="0"/>
              <a:t>Minimise v</a:t>
            </a:r>
            <a:r>
              <a:rPr lang="en-GB" baseline="-25000" dirty="0"/>
              <a:t>now </a:t>
            </a:r>
            <a:r>
              <a:rPr lang="en-GB" dirty="0"/>
              <a:t>to give the lower bound on v.</a:t>
            </a:r>
          </a:p>
          <a:p>
            <a:r>
              <a:rPr lang="en-GB" dirty="0"/>
              <a:t>Now take the upper (lower) bound to satisfy all &gt;= (&lt;=) conditions. </a:t>
            </a:r>
            <a:br>
              <a:rPr lang="en-GB" dirty="0"/>
            </a:br>
            <a:r>
              <a:rPr lang="en-GB" sz="1900" dirty="0"/>
              <a:t>(that this step is repeated at each action, so that these bounds are not too vague. After all, they are only used to see if an action is applicable at the next step)</a:t>
            </a:r>
          </a:p>
          <a:p>
            <a:r>
              <a:rPr lang="en-GB" dirty="0"/>
              <a:t>Is the action guaranteed to be applicable?  2v + w &gt;= 5?</a:t>
            </a:r>
          </a:p>
        </p:txBody>
      </p:sp>
    </p:spTree>
    <p:extLst>
      <p:ext uri="{BB962C8B-B14F-4D97-AF65-F5344CB8AC3E}">
        <p14:creationId xmlns:p14="http://schemas.microsoft.com/office/powerpoint/2010/main" val="2960013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You’re Solving a lot of LPs isn’t that Expensive?</a:t>
            </a:r>
          </a:p>
        </p:txBody>
      </p:sp>
      <p:sp>
        <p:nvSpPr>
          <p:cNvPr id="3" name="Content Placeholder 2"/>
          <p:cNvSpPr>
            <a:spLocks noGrp="1"/>
          </p:cNvSpPr>
          <p:nvPr>
            <p:ph idx="1"/>
          </p:nvPr>
        </p:nvSpPr>
        <p:spPr/>
        <p:txBody>
          <a:bodyPr/>
          <a:lstStyle/>
          <a:p>
            <a:r>
              <a:rPr lang="en-GB" dirty="0"/>
              <a:t>Short answer no: they’re easy ones.</a:t>
            </a:r>
          </a:p>
          <a:p>
            <a:r>
              <a:rPr lang="en-GB" dirty="0"/>
              <a:t>Heuristic computation is notoriously expensive:</a:t>
            </a:r>
          </a:p>
          <a:p>
            <a:pPr lvl="1"/>
            <a:r>
              <a:rPr lang="en-GB" dirty="0"/>
              <a:t>An analysis showed that FF spends ~80% of its time evaluating the heuristic.</a:t>
            </a:r>
          </a:p>
          <a:p>
            <a:r>
              <a:rPr lang="en-GB" dirty="0"/>
              <a:t>So what about COLIN:</a:t>
            </a:r>
          </a:p>
          <a:p>
            <a:pPr lvl="1"/>
            <a:r>
              <a:rPr lang="en-GB" dirty="0"/>
              <a:t>Empirically using </a:t>
            </a:r>
            <a:r>
              <a:rPr lang="en-GB"/>
              <a:t>an STP (like CRIKEY3) </a:t>
            </a:r>
            <a:r>
              <a:rPr lang="en-GB" dirty="0"/>
              <a:t>scheduler scheduling accounts for on average less than 5% of state evaluation time. </a:t>
            </a:r>
          </a:p>
          <a:p>
            <a:pPr lvl="1"/>
            <a:r>
              <a:rPr lang="en-GB" dirty="0"/>
              <a:t>For CLP and CPLEX (LP solvers) the figures are 13% and 18% respectively.  </a:t>
            </a:r>
          </a:p>
          <a:p>
            <a:pPr lvl="1"/>
            <a:r>
              <a:rPr lang="en-GB" dirty="0"/>
              <a:t>So better than calculating the heuristic.</a:t>
            </a:r>
          </a:p>
          <a:p>
            <a:pPr marL="457200" lvl="1" indent="0">
              <a:buNone/>
            </a:pPr>
            <a:endParaRPr lang="en-GB" dirty="0"/>
          </a:p>
        </p:txBody>
      </p:sp>
    </p:spTree>
    <p:extLst>
      <p:ext uri="{BB962C8B-B14F-4D97-AF65-F5344CB8AC3E}">
        <p14:creationId xmlns:p14="http://schemas.microsoft.com/office/powerpoint/2010/main" val="3710594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6697</TotalTime>
  <Words>896</Words>
  <Application>Microsoft Office PowerPoint</Application>
  <PresentationFormat>Widescreen</PresentationFormat>
  <Paragraphs>96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Planning with Continuous Linear Change: COLIN General Approach</vt:lpstr>
      <vt:lpstr>Generalising This</vt:lpstr>
      <vt:lpstr>Constraints</vt:lpstr>
      <vt:lpstr>Constraints Continued</vt:lpstr>
      <vt:lpstr>Linearity Assumption</vt:lpstr>
      <vt:lpstr>Objective Function</vt:lpstr>
      <vt:lpstr>Action Applicability</vt:lpstr>
      <vt:lpstr>Using the LP to find Bounds</vt:lpstr>
      <vt:lpstr>You’re Solving a lot of LPs isn’t that Expensive?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dc:creator>
  <cp:lastModifiedBy>Alessandro Amantini</cp:lastModifiedBy>
  <cp:revision>287</cp:revision>
  <dcterms:created xsi:type="dcterms:W3CDTF">2016-07-07T09:56:39Z</dcterms:created>
  <dcterms:modified xsi:type="dcterms:W3CDTF">2020-11-27T11:48:07Z</dcterms:modified>
</cp:coreProperties>
</file>