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5" r:id="rId2"/>
    <p:sldId id="273" r:id="rId3"/>
    <p:sldId id="319" r:id="rId4"/>
    <p:sldId id="318" r:id="rId5"/>
    <p:sldId id="284" r:id="rId6"/>
    <p:sldId id="277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CC99FF"/>
    <a:srgbClr val="055FF1"/>
    <a:srgbClr val="FFDCCD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908CA-26F0-4F52-994C-21F38B189E3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2B4FC-51EA-402A-A4A4-C3FFF8733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7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5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6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9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1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89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5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2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ms.kcl.ac.uk/plan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BTtw5TINI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826" y="18007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Application: Liner Fleet Shipping Repositioning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9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-105569"/>
            <a:ext cx="10515600" cy="1325563"/>
          </a:xfrm>
        </p:spPr>
        <p:txBody>
          <a:bodyPr/>
          <a:lstStyle/>
          <a:p>
            <a:r>
              <a:rPr lang="en-GB" dirty="0" smtClean="0"/>
              <a:t>Case Study: Liner Shipping Fleet Repositioning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4684714"/>
            <a:ext cx="10515600" cy="170973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Repositioning of Ocean Liners Between Services Costs Hundreds of Thousands of Dollars, Planning and Optimisation are Vital.</a:t>
            </a:r>
          </a:p>
          <a:p>
            <a:r>
              <a:rPr lang="en-GB" dirty="0" smtClean="0"/>
              <a:t>Time Windows of Opportunity: when can a ship leave a port, when are there opportunities for cross ocean transport?</a:t>
            </a:r>
          </a:p>
          <a:p>
            <a:r>
              <a:rPr lang="en-GB" dirty="0" smtClean="0"/>
              <a:t>Continuous cost function: When a ship is sailing have to pay the crew, fuel etc.</a:t>
            </a: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91407"/>
            <a:ext cx="8343900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Placeholder 75"/>
          <p:cNvSpPr txBox="1">
            <a:spLocks/>
          </p:cNvSpPr>
          <p:nvPr/>
        </p:nvSpPr>
        <p:spPr>
          <a:xfrm>
            <a:off x="0" y="6546967"/>
            <a:ext cx="12192000" cy="335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"Automated Planning for Liner Shipping Fleet Repositioning." K. Tierney, A. J. Coles, A. I. Coles, C. </a:t>
            </a:r>
            <a:r>
              <a:rPr lang="en-GB" sz="1600" i="1" dirty="0" err="1" smtClean="0"/>
              <a:t>Kroer</a:t>
            </a:r>
            <a:r>
              <a:rPr lang="en-GB" sz="1600" i="1" dirty="0" smtClean="0"/>
              <a:t>, A. Britt, R. M. Jensen. ICAPS (2012)</a:t>
            </a:r>
          </a:p>
        </p:txBody>
      </p:sp>
    </p:spTree>
    <p:extLst>
      <p:ext uri="{BB962C8B-B14F-4D97-AF65-F5344CB8AC3E}">
        <p14:creationId xmlns:p14="http://schemas.microsoft.com/office/powerpoint/2010/main" val="1459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Phasing in and 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vessel may only join or leave a service at the time that service is due to arrive in a port.</a:t>
            </a:r>
          </a:p>
          <a:p>
            <a:r>
              <a:rPr lang="en-GB" dirty="0"/>
              <a:t>Planning model:</a:t>
            </a:r>
          </a:p>
          <a:p>
            <a:pPr lvl="1"/>
            <a:r>
              <a:rPr lang="en-GB" dirty="0"/>
              <a:t>(at 16 (vessel-may-phase-out vessel0 </a:t>
            </a:r>
            <a:r>
              <a:rPr lang="en-GB" dirty="0" err="1"/>
              <a:t>pMYTPP</a:t>
            </a:r>
            <a:r>
              <a:rPr lang="en-GB" dirty="0"/>
              <a:t>)) </a:t>
            </a:r>
          </a:p>
          <a:p>
            <a:pPr lvl="1"/>
            <a:r>
              <a:rPr lang="en-GB" dirty="0"/>
              <a:t>(at 16.1 (not (vessel-may-phase-out vessel0 </a:t>
            </a:r>
            <a:r>
              <a:rPr lang="en-GB" dirty="0" err="1"/>
              <a:t>pMYTPP</a:t>
            </a:r>
            <a:r>
              <a:rPr lang="en-GB" dirty="0"/>
              <a:t>))) </a:t>
            </a:r>
          </a:p>
          <a:p>
            <a:pPr lvl="1"/>
            <a:r>
              <a:rPr lang="en-GB" dirty="0"/>
              <a:t>(at 61 (vessel-may-phase-out vessel0 </a:t>
            </a:r>
            <a:r>
              <a:rPr lang="en-GB" dirty="0" err="1"/>
              <a:t>pTHLCH</a:t>
            </a:r>
            <a:r>
              <a:rPr lang="en-GB" dirty="0"/>
              <a:t>)) </a:t>
            </a:r>
          </a:p>
          <a:p>
            <a:pPr lvl="1"/>
            <a:r>
              <a:rPr lang="en-GB" dirty="0"/>
              <a:t>(at 61.1 (not (vessel-may-phase-out vessel0 </a:t>
            </a:r>
            <a:r>
              <a:rPr lang="en-GB" dirty="0" err="1"/>
              <a:t>pTHLCH</a:t>
            </a:r>
            <a:r>
              <a:rPr lang="en-GB" dirty="0"/>
              <a:t>))) </a:t>
            </a:r>
          </a:p>
          <a:p>
            <a:pPr lvl="1"/>
            <a:r>
              <a:rPr lang="en-GB" dirty="0"/>
              <a:t>(at 158 (vessel-may-phase-out vessel0 </a:t>
            </a:r>
            <a:r>
              <a:rPr lang="en-GB" dirty="0" err="1"/>
              <a:t>pHKHKG</a:t>
            </a:r>
            <a:r>
              <a:rPr lang="en-GB" dirty="0"/>
              <a:t>)) </a:t>
            </a:r>
          </a:p>
          <a:p>
            <a:pPr lvl="1"/>
            <a:r>
              <a:rPr lang="en-GB" dirty="0"/>
              <a:t>(at 158.1 (not (vessel-may-phase-out vessel0 </a:t>
            </a:r>
            <a:r>
              <a:rPr lang="en-GB" dirty="0" err="1"/>
              <a:t>pHKHKG</a:t>
            </a:r>
            <a:r>
              <a:rPr lang="en-GB" dirty="0"/>
              <a:t>)))</a:t>
            </a:r>
          </a:p>
          <a:p>
            <a:r>
              <a:rPr lang="en-GB" dirty="0"/>
              <a:t>… 70 time windows</a:t>
            </a:r>
          </a:p>
          <a:p>
            <a:r>
              <a:rPr lang="en-GB" dirty="0"/>
              <a:t>And for phasing in:</a:t>
            </a:r>
          </a:p>
          <a:p>
            <a:pPr lvl="1"/>
            <a:r>
              <a:rPr lang="en-GB" dirty="0"/>
              <a:t>(at 504 (vessel-may-phase-in </a:t>
            </a:r>
            <a:r>
              <a:rPr lang="en-GB" dirty="0" err="1"/>
              <a:t>pPABLB</a:t>
            </a:r>
            <a:r>
              <a:rPr lang="en-GB" dirty="0"/>
              <a:t>)) </a:t>
            </a:r>
          </a:p>
          <a:p>
            <a:pPr lvl="1"/>
            <a:r>
              <a:rPr lang="en-GB" dirty="0"/>
              <a:t>(at 504.100000 (not (vessel-may-phase-in </a:t>
            </a:r>
            <a:r>
              <a:rPr lang="en-GB" dirty="0" err="1"/>
              <a:t>pPABLB</a:t>
            </a:r>
            <a:r>
              <a:rPr lang="en-GB" dirty="0"/>
              <a:t>)))</a:t>
            </a:r>
          </a:p>
          <a:p>
            <a:pPr lvl="1"/>
            <a:r>
              <a:rPr lang="en-GB" dirty="0"/>
              <a:t>(at 1680.100000 (not (vessel-may-phase-in </a:t>
            </a:r>
            <a:r>
              <a:rPr lang="en-GB" dirty="0" err="1"/>
              <a:t>pPABLB</a:t>
            </a:r>
            <a:r>
              <a:rPr lang="en-GB" dirty="0"/>
              <a:t>))) </a:t>
            </a:r>
          </a:p>
          <a:p>
            <a:pPr lvl="1"/>
            <a:r>
              <a:rPr lang="en-GB" dirty="0"/>
              <a:t>(at 552 (vessel-may-phase-in </a:t>
            </a:r>
            <a:r>
              <a:rPr lang="en-GB" dirty="0" err="1"/>
              <a:t>pCOBUN</a:t>
            </a:r>
            <a:r>
              <a:rPr lang="en-GB" dirty="0" smtClean="0"/>
              <a:t>))</a:t>
            </a:r>
          </a:p>
          <a:p>
            <a:r>
              <a:rPr lang="en-GB" dirty="0" smtClean="0"/>
              <a:t>… </a:t>
            </a:r>
            <a:r>
              <a:rPr lang="en-GB" dirty="0"/>
              <a:t>55 time windows</a:t>
            </a:r>
          </a:p>
        </p:txBody>
      </p:sp>
    </p:spTree>
    <p:extLst>
      <p:ext uri="{BB962C8B-B14F-4D97-AF65-F5344CB8AC3E}">
        <p14:creationId xmlns:p14="http://schemas.microsoft.com/office/powerpoint/2010/main" val="32486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LSFRP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45" y="1832487"/>
            <a:ext cx="8609745" cy="49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Solving the LSFRP</a:t>
            </a:r>
            <a:endParaRPr lang="en-GB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4537075" y="2239963"/>
            <a:ext cx="3240088" cy="900112"/>
          </a:xfrm>
          <a:prstGeom prst="roundRect">
            <a:avLst>
              <a:gd name="adj" fmla="val 176"/>
            </a:avLst>
          </a:prstGeom>
          <a:solidFill>
            <a:srgbClr val="99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905500" y="3319463"/>
            <a:ext cx="1871663" cy="900112"/>
          </a:xfrm>
          <a:prstGeom prst="roundRect">
            <a:avLst>
              <a:gd name="adj" fmla="val 176"/>
            </a:avLst>
          </a:prstGeom>
          <a:solidFill>
            <a:srgbClr val="FF333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Costs &amp; Time</a:t>
            </a:r>
          </a:p>
          <a:p>
            <a:pPr algn="ctr">
              <a:buClrTx/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Windows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537075" y="3319463"/>
            <a:ext cx="1079500" cy="900112"/>
          </a:xfrm>
          <a:prstGeom prst="roundRect">
            <a:avLst>
              <a:gd name="adj" fmla="val 176"/>
            </a:avLst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Actions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537075" y="4398963"/>
            <a:ext cx="3240088" cy="900112"/>
          </a:xfrm>
          <a:prstGeom prst="roundRect">
            <a:avLst>
              <a:gd name="adj" fmla="val 176"/>
            </a:avLst>
          </a:prstGeom>
          <a:solidFill>
            <a:srgbClr val="99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57375" y="2490788"/>
            <a:ext cx="10604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>
                <a:solidFill>
                  <a:srgbClr val="000000"/>
                </a:solidFill>
                <a:latin typeface="+mj-lt"/>
              </a:rPr>
              <a:t>OPTIC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94488" y="2239963"/>
            <a:ext cx="1079500" cy="900112"/>
          </a:xfrm>
          <a:prstGeom prst="roundRect">
            <a:avLst>
              <a:gd name="adj" fmla="val 176"/>
            </a:avLst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45000" rIns="18000" bIns="45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</a:rPr>
              <a:t>Time</a:t>
            </a:r>
          </a:p>
          <a:p>
            <a:pPr algn="ctr">
              <a:buClrTx/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</a:rPr>
              <a:t>Windows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537075" y="2239963"/>
            <a:ext cx="2160588" cy="900112"/>
          </a:xfrm>
          <a:prstGeom prst="roundRect">
            <a:avLst>
              <a:gd name="adj" fmla="val 176"/>
            </a:avLst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Actions</a:t>
            </a:r>
          </a:p>
          <a:p>
            <a:pPr algn="ctr">
              <a:buClrTx/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(incl. costs)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836738" y="3571875"/>
            <a:ext cx="94138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>
                <a:solidFill>
                  <a:srgbClr val="000000"/>
                </a:solidFill>
                <a:latin typeface="+mj-lt"/>
              </a:rPr>
              <a:t>LTOP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836738" y="4759325"/>
            <a:ext cx="7239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>
                <a:solidFill>
                  <a:srgbClr val="000000"/>
                </a:solidFill>
                <a:latin typeface="+mj-lt"/>
              </a:rPr>
              <a:t>MIP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37075" y="1473201"/>
            <a:ext cx="111283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dirty="0">
                <a:solidFill>
                  <a:srgbClr val="000000"/>
                </a:solidFill>
                <a:latin typeface="+mj-lt"/>
              </a:rPr>
              <a:t>Planner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477000" y="1289844"/>
            <a:ext cx="18002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dirty="0">
                <a:solidFill>
                  <a:srgbClr val="000000"/>
                </a:solidFill>
                <a:latin typeface="+mj-lt"/>
              </a:rPr>
              <a:t>Optimisation</a:t>
            </a:r>
          </a:p>
          <a:p>
            <a:pPr algn="ctr">
              <a:buClrTx/>
              <a:buFontTx/>
              <a:buNone/>
            </a:pPr>
            <a:r>
              <a:rPr lang="en-GB" altLang="en-US" dirty="0">
                <a:solidFill>
                  <a:srgbClr val="000000"/>
                </a:solidFill>
                <a:latin typeface="+mj-lt"/>
              </a:rPr>
              <a:t>Solver (MIP)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917825" y="5646855"/>
            <a:ext cx="10515600" cy="462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LTOP is faster than both the MIP and Planner</a:t>
            </a:r>
          </a:p>
        </p:txBody>
      </p:sp>
      <p:sp>
        <p:nvSpPr>
          <p:cNvPr id="16" name="Text Placeholder 75"/>
          <p:cNvSpPr txBox="1">
            <a:spLocks/>
          </p:cNvSpPr>
          <p:nvPr/>
        </p:nvSpPr>
        <p:spPr>
          <a:xfrm>
            <a:off x="0" y="6546967"/>
            <a:ext cx="12192000" cy="335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"Automated Planning for Liner Shipping Fleet Repositioning." K. Tierney, A. J. Coles, A. I. Coles, C. </a:t>
            </a:r>
            <a:r>
              <a:rPr lang="en-GB" sz="1600" i="1" dirty="0" err="1" smtClean="0"/>
              <a:t>Kroer</a:t>
            </a:r>
            <a:r>
              <a:rPr lang="en-GB" sz="1600" i="1" dirty="0" smtClean="0"/>
              <a:t>, A. Britt, R. M. Jensen. ICAPS (2012)</a:t>
            </a:r>
          </a:p>
        </p:txBody>
      </p:sp>
    </p:spTree>
    <p:extLst>
      <p:ext uri="{BB962C8B-B14F-4D97-AF65-F5344CB8AC3E}">
        <p14:creationId xmlns:p14="http://schemas.microsoft.com/office/powerpoint/2010/main" val="26211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Non-linear continuous change.</a:t>
            </a:r>
          </a:p>
          <a:p>
            <a:r>
              <a:rPr lang="en-GB" dirty="0" smtClean="0"/>
              <a:t>Exploring the division of the problem between planner and optimisation solver.</a:t>
            </a:r>
          </a:p>
          <a:p>
            <a:r>
              <a:rPr lang="en-GB" dirty="0" smtClean="0"/>
              <a:t>Scaling up to even larger problems.</a:t>
            </a:r>
          </a:p>
          <a:p>
            <a:r>
              <a:rPr lang="en-GB" dirty="0" smtClean="0"/>
              <a:t>Applications.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4726112"/>
            <a:ext cx="10515600" cy="160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All of these planners, and more, are open source and available to download for free from the planning at King’s website:  </a:t>
            </a:r>
            <a:r>
              <a:rPr lang="en-GB" dirty="0">
                <a:hlinkClick r:id="rId2"/>
              </a:rPr>
              <a:t>http</a:t>
            </a:r>
            <a:r>
              <a:rPr lang="en-GB" dirty="0" smtClean="0">
                <a:hlinkClick r:id="rId2"/>
              </a:rPr>
              <a:t>://nms.kcl.ac.uk/planning/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OPTIC to Reason About Processes and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Planning with Exogenous Processes and Events:</a:t>
            </a:r>
          </a:p>
          <a:p>
            <a:pPr lvl="1"/>
            <a:r>
              <a:rPr lang="en-GB" i="1" dirty="0"/>
              <a:t> "PDDL+ Planning with Events and Linear Processes." A. J. Coles and A. I. Coles. ICAPS (</a:t>
            </a:r>
            <a:r>
              <a:rPr lang="en-GB" i="1"/>
              <a:t>2014</a:t>
            </a:r>
            <a:r>
              <a:rPr lang="en-GB" i="1" smtClean="0"/>
              <a:t>).</a:t>
            </a:r>
          </a:p>
          <a:p>
            <a:pPr lvl="1"/>
            <a:r>
              <a:rPr lang="en-GB" i="1">
                <a:hlinkClick r:id="rId2"/>
              </a:rPr>
              <a:t>https://</a:t>
            </a:r>
            <a:r>
              <a:rPr lang="en-GB" i="1" smtClean="0">
                <a:hlinkClick r:id="rId2"/>
              </a:rPr>
              <a:t>www.youtube.com/watch?v=qBTtw5TINIk</a:t>
            </a:r>
            <a:r>
              <a:rPr lang="en-GB" i="1" smtClean="0"/>
              <a:t> </a:t>
            </a:r>
            <a:endParaRPr lang="en-GB" i="1" dirty="0"/>
          </a:p>
        </p:txBody>
      </p:sp>
      <p:sp>
        <p:nvSpPr>
          <p:cNvPr id="4" name="Text Placeholder 75"/>
          <p:cNvSpPr txBox="1">
            <a:spLocks/>
          </p:cNvSpPr>
          <p:nvPr/>
        </p:nvSpPr>
        <p:spPr>
          <a:xfrm>
            <a:off x="0" y="6546967"/>
            <a:ext cx="12192000" cy="335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i="1" dirty="0"/>
              <a:t> "PDDL+ Planning with Events and Linear Processes." A. J. Coles and A. I. Coles. ICAPS (2014).</a:t>
            </a:r>
          </a:p>
        </p:txBody>
      </p:sp>
    </p:spTree>
    <p:extLst>
      <p:ext uri="{BB962C8B-B14F-4D97-AF65-F5344CB8AC3E}">
        <p14:creationId xmlns:p14="http://schemas.microsoft.com/office/powerpoint/2010/main" val="3628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13725</TotalTime>
  <Words>450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Sans Unicode</vt:lpstr>
      <vt:lpstr>Times New Roman</vt:lpstr>
      <vt:lpstr>Office Theme</vt:lpstr>
      <vt:lpstr>Application: Liner Fleet Shipping Repositioning Problem</vt:lpstr>
      <vt:lpstr>Case Study: Liner Shipping Fleet Repositioning</vt:lpstr>
      <vt:lpstr>Phasing in and out</vt:lpstr>
      <vt:lpstr>LSFRP Model</vt:lpstr>
      <vt:lpstr>Solving the LSFRP</vt:lpstr>
      <vt:lpstr>The Future</vt:lpstr>
      <vt:lpstr>Extending OPTIC to Reason About Processes and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278</cp:revision>
  <dcterms:created xsi:type="dcterms:W3CDTF">2016-07-07T09:56:39Z</dcterms:created>
  <dcterms:modified xsi:type="dcterms:W3CDTF">2020-10-13T13:05:08Z</dcterms:modified>
</cp:coreProperties>
</file>