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43"/>
  </p:notesMasterIdLst>
  <p:sldIdLst>
    <p:sldId id="256" r:id="rId4"/>
    <p:sldId id="257" r:id="rId5"/>
    <p:sldId id="258" r:id="rId6"/>
    <p:sldId id="260" r:id="rId7"/>
    <p:sldId id="261" r:id="rId8"/>
    <p:sldId id="266" r:id="rId9"/>
    <p:sldId id="263" r:id="rId10"/>
    <p:sldId id="264" r:id="rId11"/>
    <p:sldId id="265" r:id="rId12"/>
    <p:sldId id="275" r:id="rId13"/>
    <p:sldId id="267" r:id="rId14"/>
    <p:sldId id="268" r:id="rId15"/>
    <p:sldId id="269" r:id="rId16"/>
    <p:sldId id="276" r:id="rId17"/>
    <p:sldId id="270" r:id="rId18"/>
    <p:sldId id="277" r:id="rId19"/>
    <p:sldId id="271" r:id="rId20"/>
    <p:sldId id="278" r:id="rId21"/>
    <p:sldId id="272" r:id="rId22"/>
    <p:sldId id="273" r:id="rId23"/>
    <p:sldId id="274" r:id="rId24"/>
    <p:sldId id="297"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66" autoAdjust="0"/>
    <p:restoredTop sz="94660"/>
  </p:normalViewPr>
  <p:slideViewPr>
    <p:cSldViewPr snapToGrid="0">
      <p:cViewPr varScale="1">
        <p:scale>
          <a:sx n="86" d="100"/>
          <a:sy n="86" d="100"/>
        </p:scale>
        <p:origin x="37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5C67F0-8736-4388-85E7-1FC3C794975B}" type="datetimeFigureOut">
              <a:rPr lang="en-GB" smtClean="0"/>
              <a:t>27/11/2020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E466B3-5CAA-4B53-AB10-41F1D1803245}" type="slidenum">
              <a:rPr lang="en-GB" smtClean="0"/>
              <a:t>‹#›</a:t>
            </a:fld>
            <a:endParaRPr lang="en-GB"/>
          </a:p>
        </p:txBody>
      </p:sp>
    </p:spTree>
    <p:extLst>
      <p:ext uri="{BB962C8B-B14F-4D97-AF65-F5344CB8AC3E}">
        <p14:creationId xmlns:p14="http://schemas.microsoft.com/office/powerpoint/2010/main" val="8293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pPr/>
              <a:t>4</a:t>
            </a:fld>
            <a:endParaRPr lang="en-GB"/>
          </a:p>
        </p:txBody>
      </p:sp>
    </p:spTree>
    <p:extLst>
      <p:ext uri="{BB962C8B-B14F-4D97-AF65-F5344CB8AC3E}">
        <p14:creationId xmlns:p14="http://schemas.microsoft.com/office/powerpoint/2010/main" val="2177109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solidFill>
                  <a:prstClr val="black"/>
                </a:solidFill>
              </a:rPr>
              <a:pPr/>
              <a:t>15</a:t>
            </a:fld>
            <a:endParaRPr lang="en-GB">
              <a:solidFill>
                <a:prstClr val="black"/>
              </a:solidFill>
            </a:endParaRPr>
          </a:p>
        </p:txBody>
      </p:sp>
    </p:spTree>
    <p:extLst>
      <p:ext uri="{BB962C8B-B14F-4D97-AF65-F5344CB8AC3E}">
        <p14:creationId xmlns:p14="http://schemas.microsoft.com/office/powerpoint/2010/main" val="3392964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solidFill>
                  <a:prstClr val="black"/>
                </a:solidFill>
              </a:rPr>
              <a:pPr/>
              <a:t>17</a:t>
            </a:fld>
            <a:endParaRPr lang="en-GB">
              <a:solidFill>
                <a:prstClr val="black"/>
              </a:solidFill>
            </a:endParaRPr>
          </a:p>
        </p:txBody>
      </p:sp>
    </p:spTree>
    <p:extLst>
      <p:ext uri="{BB962C8B-B14F-4D97-AF65-F5344CB8AC3E}">
        <p14:creationId xmlns:p14="http://schemas.microsoft.com/office/powerpoint/2010/main" val="3448263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solidFill>
                  <a:prstClr val="black"/>
                </a:solidFill>
              </a:rPr>
              <a:pPr/>
              <a:t>18</a:t>
            </a:fld>
            <a:endParaRPr lang="en-GB">
              <a:solidFill>
                <a:prstClr val="black"/>
              </a:solidFill>
            </a:endParaRPr>
          </a:p>
        </p:txBody>
      </p:sp>
    </p:spTree>
    <p:extLst>
      <p:ext uri="{BB962C8B-B14F-4D97-AF65-F5344CB8AC3E}">
        <p14:creationId xmlns:p14="http://schemas.microsoft.com/office/powerpoint/2010/main" val="3107749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solidFill>
                  <a:prstClr val="black"/>
                </a:solidFill>
              </a:rPr>
              <a:pPr/>
              <a:t>19</a:t>
            </a:fld>
            <a:endParaRPr lang="en-GB">
              <a:solidFill>
                <a:prstClr val="black"/>
              </a:solidFill>
            </a:endParaRPr>
          </a:p>
        </p:txBody>
      </p:sp>
    </p:spTree>
    <p:extLst>
      <p:ext uri="{BB962C8B-B14F-4D97-AF65-F5344CB8AC3E}">
        <p14:creationId xmlns:p14="http://schemas.microsoft.com/office/powerpoint/2010/main" val="3047861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solidFill>
                  <a:prstClr val="black"/>
                </a:solidFill>
              </a:rPr>
              <a:pPr/>
              <a:t>20</a:t>
            </a:fld>
            <a:endParaRPr lang="en-GB">
              <a:solidFill>
                <a:prstClr val="black"/>
              </a:solidFill>
            </a:endParaRPr>
          </a:p>
        </p:txBody>
      </p:sp>
    </p:spTree>
    <p:extLst>
      <p:ext uri="{BB962C8B-B14F-4D97-AF65-F5344CB8AC3E}">
        <p14:creationId xmlns:p14="http://schemas.microsoft.com/office/powerpoint/2010/main" val="4246913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solidFill>
                  <a:prstClr val="black"/>
                </a:solidFill>
              </a:rPr>
              <a:pPr/>
              <a:t>21</a:t>
            </a:fld>
            <a:endParaRPr lang="en-GB">
              <a:solidFill>
                <a:prstClr val="black"/>
              </a:solidFill>
            </a:endParaRPr>
          </a:p>
        </p:txBody>
      </p:sp>
    </p:spTree>
    <p:extLst>
      <p:ext uri="{BB962C8B-B14F-4D97-AF65-F5344CB8AC3E}">
        <p14:creationId xmlns:p14="http://schemas.microsoft.com/office/powerpoint/2010/main" val="3585065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gnaposto immagine diapositiva 1"/>
          <p:cNvSpPr>
            <a:spLocks noGrp="1" noRot="1" noChangeAspect="1" noTextEdit="1"/>
          </p:cNvSpPr>
          <p:nvPr>
            <p:ph type="sldImg"/>
          </p:nvPr>
        </p:nvSpPr>
        <p:spPr>
          <a:ln/>
        </p:spPr>
      </p:sp>
      <p:sp>
        <p:nvSpPr>
          <p:cNvPr id="43011" name="Segnaposto note 2"/>
          <p:cNvSpPr>
            <a:spLocks noGrp="1"/>
          </p:cNvSpPr>
          <p:nvPr>
            <p:ph type="body" idx="1"/>
          </p:nvPr>
        </p:nvSpPr>
        <p:spPr>
          <a:noFill/>
          <a:ln/>
        </p:spPr>
        <p:txBody>
          <a:bodyPr/>
          <a:lstStyle/>
          <a:p>
            <a:r>
              <a:rPr lang="en-US" dirty="0">
                <a:latin typeface="Arial" pitchFamily="34" charset="0"/>
              </a:rPr>
              <a:t>As a case study,</a:t>
            </a:r>
            <a:r>
              <a:rPr lang="en-US" baseline="0" dirty="0">
                <a:latin typeface="Arial" pitchFamily="34" charset="0"/>
              </a:rPr>
              <a:t> we considered the Planetary Lander Domain.</a:t>
            </a:r>
            <a:endParaRPr lang="en-US" dirty="0">
              <a:latin typeface="Arial" pitchFamily="34" charset="0"/>
            </a:endParaRPr>
          </a:p>
          <a:p>
            <a:r>
              <a:rPr lang="en-US" dirty="0">
                <a:latin typeface="Arial" pitchFamily="34" charset="0"/>
              </a:rPr>
              <a:t>We have a Solar-powered </a:t>
            </a:r>
            <a:r>
              <a:rPr lang="en-US" dirty="0" err="1">
                <a:latin typeface="Arial" pitchFamily="34" charset="0"/>
              </a:rPr>
              <a:t>lander</a:t>
            </a:r>
            <a:r>
              <a:rPr lang="en-US" dirty="0">
                <a:latin typeface="Arial" pitchFamily="34" charset="0"/>
              </a:rPr>
              <a:t>.</a:t>
            </a:r>
          </a:p>
          <a:p>
            <a:r>
              <a:rPr lang="en-US" dirty="0">
                <a:latin typeface="Arial" pitchFamily="34" charset="0"/>
              </a:rPr>
              <a:t>Basically, it must perform two observation actions, called Observe1 and Observe2. (</a:t>
            </a:r>
            <a:r>
              <a:rPr lang="en-US" dirty="0" err="1">
                <a:latin typeface="Arial" pitchFamily="34" charset="0"/>
              </a:rPr>
              <a:t>animazione</a:t>
            </a:r>
            <a:r>
              <a:rPr lang="en-US" dirty="0">
                <a:latin typeface="Arial" pitchFamily="34" charset="0"/>
              </a:rPr>
              <a:t>)</a:t>
            </a:r>
          </a:p>
          <a:p>
            <a:r>
              <a:rPr lang="en-US" dirty="0">
                <a:latin typeface="Arial" pitchFamily="34" charset="0"/>
              </a:rPr>
              <a:t>However, before making each observation, it must perform the corresponding preparation task, called prepareObs1 and prepareObs2, respectively. (</a:t>
            </a:r>
            <a:r>
              <a:rPr lang="en-US" dirty="0" err="1">
                <a:latin typeface="Arial" pitchFamily="34" charset="0"/>
              </a:rPr>
              <a:t>animazione</a:t>
            </a:r>
            <a:r>
              <a:rPr lang="en-US" dirty="0">
                <a:latin typeface="Arial" pitchFamily="34" charset="0"/>
              </a:rPr>
              <a:t>)</a:t>
            </a:r>
          </a:p>
          <a:p>
            <a:r>
              <a:rPr lang="en-US" dirty="0">
                <a:latin typeface="Arial" pitchFamily="34" charset="0"/>
              </a:rPr>
              <a:t>Alternatively, the probe may choose to perform a cumulative preparation task for both observations by executing the single long action </a:t>
            </a:r>
            <a:r>
              <a:rPr lang="en-US" dirty="0" err="1">
                <a:latin typeface="Arial" pitchFamily="34" charset="0"/>
              </a:rPr>
              <a:t>fullPrepare</a:t>
            </a:r>
            <a:r>
              <a:rPr lang="en-US" dirty="0">
                <a:latin typeface="Arial" pitchFamily="34" charset="0"/>
              </a:rPr>
              <a:t>. </a:t>
            </a:r>
            <a:r>
              <a:rPr lang="it-IT" dirty="0">
                <a:latin typeface="Arial" pitchFamily="34" charset="0"/>
              </a:rPr>
              <a:t>The </a:t>
            </a:r>
            <a:r>
              <a:rPr lang="it-IT" dirty="0" err="1">
                <a:latin typeface="Arial" pitchFamily="34" charset="0"/>
              </a:rPr>
              <a:t>shorter</a:t>
            </a:r>
            <a:r>
              <a:rPr lang="it-IT" dirty="0">
                <a:latin typeface="Arial" pitchFamily="34" charset="0"/>
              </a:rPr>
              <a:t> </a:t>
            </a:r>
            <a:r>
              <a:rPr lang="it-IT" dirty="0" err="1">
                <a:latin typeface="Arial" pitchFamily="34" charset="0"/>
              </a:rPr>
              <a:t>actions</a:t>
            </a:r>
            <a:r>
              <a:rPr lang="it-IT" dirty="0">
                <a:latin typeface="Arial" pitchFamily="34" charset="0"/>
              </a:rPr>
              <a:t> </a:t>
            </a:r>
            <a:r>
              <a:rPr lang="en-US" dirty="0">
                <a:latin typeface="Arial" pitchFamily="34" charset="0"/>
              </a:rPr>
              <a:t>have higher power requirements than the single preparation </a:t>
            </a:r>
            <a:r>
              <a:rPr lang="it-IT" dirty="0" err="1">
                <a:latin typeface="Arial" pitchFamily="34" charset="0"/>
              </a:rPr>
              <a:t>action</a:t>
            </a:r>
            <a:r>
              <a:rPr lang="it-IT" dirty="0">
                <a:latin typeface="Arial" pitchFamily="34" charset="0"/>
              </a:rPr>
              <a:t>.</a:t>
            </a:r>
          </a:p>
          <a:p>
            <a:r>
              <a:rPr lang="en-US" dirty="0">
                <a:latin typeface="Arial" pitchFamily="34" charset="0"/>
              </a:rPr>
              <a:t> (</a:t>
            </a:r>
            <a:r>
              <a:rPr lang="en-US" dirty="0" err="1">
                <a:latin typeface="Arial" pitchFamily="34" charset="0"/>
              </a:rPr>
              <a:t>animazione</a:t>
            </a:r>
            <a:r>
              <a:rPr lang="en-US" dirty="0">
                <a:latin typeface="Arial" pitchFamily="34" charset="0"/>
              </a:rPr>
              <a:t>)</a:t>
            </a:r>
          </a:p>
          <a:p>
            <a:endParaRPr lang="en-US" dirty="0">
              <a:latin typeface="Arial" pitchFamily="34" charset="0"/>
            </a:endParaRPr>
          </a:p>
          <a:p>
            <a:r>
              <a:rPr lang="en-US" dirty="0">
                <a:latin typeface="Arial" pitchFamily="34" charset="0"/>
              </a:rPr>
              <a:t>During the plan execution, Beagle can use the energy generated by the sunlight (process generating) to  perform actions immediately or use it to charge the battery  (process charge). If no energy is available Beagle uses the battery ones.</a:t>
            </a:r>
          </a:p>
        </p:txBody>
      </p:sp>
      <p:sp>
        <p:nvSpPr>
          <p:cNvPr id="43012" name="Segnaposto numero diapositiva 3"/>
          <p:cNvSpPr>
            <a:spLocks noGrp="1"/>
          </p:cNvSpPr>
          <p:nvPr>
            <p:ph type="sldNum" sz="quarter" idx="5"/>
          </p:nvPr>
        </p:nvSpPr>
        <p:spPr>
          <a:noFill/>
        </p:spPr>
        <p:txBody>
          <a:bodyPr/>
          <a:lstStyle/>
          <a:p>
            <a:fld id="{95A54D2D-4F69-46FA-8ED0-8B0CCF6E0281}" type="slidenum">
              <a:rPr lang="it-IT" smtClean="0">
                <a:latin typeface="Arial" pitchFamily="34" charset="0"/>
              </a:rPr>
              <a:pPr/>
              <a:t>23</a:t>
            </a:fld>
            <a:endParaRPr lang="it-IT">
              <a:latin typeface="Arial" pitchFamily="34" charset="0"/>
            </a:endParaRPr>
          </a:p>
        </p:txBody>
      </p:sp>
    </p:spTree>
    <p:extLst>
      <p:ext uri="{BB962C8B-B14F-4D97-AF65-F5344CB8AC3E}">
        <p14:creationId xmlns:p14="http://schemas.microsoft.com/office/powerpoint/2010/main" val="2107743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gnaposto immagine diapositiva 1"/>
          <p:cNvSpPr>
            <a:spLocks noGrp="1" noRot="1" noChangeAspect="1" noTextEdit="1"/>
          </p:cNvSpPr>
          <p:nvPr>
            <p:ph type="sldImg"/>
          </p:nvPr>
        </p:nvSpPr>
        <p:spPr>
          <a:ln/>
        </p:spPr>
      </p:sp>
      <p:sp>
        <p:nvSpPr>
          <p:cNvPr id="44035" name="Segnaposto note 2"/>
          <p:cNvSpPr>
            <a:spLocks noGrp="1"/>
          </p:cNvSpPr>
          <p:nvPr>
            <p:ph type="body" idx="1"/>
          </p:nvPr>
        </p:nvSpPr>
        <p:spPr>
          <a:noFill/>
          <a:ln/>
        </p:spPr>
        <p:txBody>
          <a:bodyPr/>
          <a:lstStyle/>
          <a:p>
            <a:r>
              <a:rPr lang="en-US" dirty="0">
                <a:latin typeface="Arial" pitchFamily="34" charset="0"/>
              </a:rPr>
              <a:t>In the general theory of universal planning, the concept of start state is not present. However, the concept of reachable state implies such a start state. In </a:t>
            </a:r>
            <a:r>
              <a:rPr lang="en-US" dirty="0" err="1">
                <a:latin typeface="Arial" pitchFamily="34" charset="0"/>
              </a:rPr>
              <a:t>particolar</a:t>
            </a:r>
            <a:r>
              <a:rPr lang="en-US" dirty="0">
                <a:latin typeface="Arial" pitchFamily="34" charset="0"/>
              </a:rPr>
              <a:t>,</a:t>
            </a:r>
            <a:r>
              <a:rPr lang="en-US" baseline="0" dirty="0">
                <a:latin typeface="Arial" pitchFamily="34" charset="0"/>
              </a:rPr>
              <a:t> this is very important for model checking algorithms</a:t>
            </a:r>
            <a:r>
              <a:rPr lang="en-US" dirty="0">
                <a:latin typeface="Arial" pitchFamily="34" charset="0"/>
              </a:rPr>
              <a:t>. In other words, we need to start-up the universal planning with a set of start states, that we call start state cloud.</a:t>
            </a:r>
          </a:p>
          <a:p>
            <a:r>
              <a:rPr lang="en-US" dirty="0"/>
              <a:t>In this experiment, we generated the start state cloud by varying the initial battery charge and the daytime</a:t>
            </a:r>
            <a:r>
              <a:rPr lang="en-US" dirty="0">
                <a:latin typeface="Arial" pitchFamily="34" charset="0"/>
              </a:rPr>
              <a:t>. In fact, these variables define the environmental conditions.</a:t>
            </a:r>
          </a:p>
        </p:txBody>
      </p:sp>
      <p:sp>
        <p:nvSpPr>
          <p:cNvPr id="44036" name="Segnaposto numero diapositiva 3"/>
          <p:cNvSpPr>
            <a:spLocks noGrp="1"/>
          </p:cNvSpPr>
          <p:nvPr>
            <p:ph type="sldNum" sz="quarter" idx="5"/>
          </p:nvPr>
        </p:nvSpPr>
        <p:spPr>
          <a:noFill/>
        </p:spPr>
        <p:txBody>
          <a:bodyPr/>
          <a:lstStyle/>
          <a:p>
            <a:fld id="{5D531BAA-7D23-4D5E-A480-F75BC81B2DF0}" type="slidenum">
              <a:rPr lang="it-IT" smtClean="0">
                <a:latin typeface="Arial" pitchFamily="34" charset="0"/>
              </a:rPr>
              <a:pPr/>
              <a:t>24</a:t>
            </a:fld>
            <a:endParaRPr lang="it-IT">
              <a:latin typeface="Arial" pitchFamily="34" charset="0"/>
            </a:endParaRPr>
          </a:p>
        </p:txBody>
      </p:sp>
    </p:spTree>
    <p:extLst>
      <p:ext uri="{BB962C8B-B14F-4D97-AF65-F5344CB8AC3E}">
        <p14:creationId xmlns:p14="http://schemas.microsoft.com/office/powerpoint/2010/main" val="2891464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pPr/>
              <a:t>25</a:t>
            </a:fld>
            <a:endParaRPr lang="en-GB"/>
          </a:p>
        </p:txBody>
      </p:sp>
    </p:spTree>
    <p:extLst>
      <p:ext uri="{BB962C8B-B14F-4D97-AF65-F5344CB8AC3E}">
        <p14:creationId xmlns:p14="http://schemas.microsoft.com/office/powerpoint/2010/main" val="4056704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pPr/>
              <a:t>26</a:t>
            </a:fld>
            <a:endParaRPr lang="en-GB"/>
          </a:p>
        </p:txBody>
      </p:sp>
    </p:spTree>
    <p:extLst>
      <p:ext uri="{BB962C8B-B14F-4D97-AF65-F5344CB8AC3E}">
        <p14:creationId xmlns:p14="http://schemas.microsoft.com/office/powerpoint/2010/main" val="1186236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pPr/>
              <a:t>5</a:t>
            </a:fld>
            <a:endParaRPr lang="en-GB"/>
          </a:p>
        </p:txBody>
      </p:sp>
    </p:spTree>
    <p:extLst>
      <p:ext uri="{BB962C8B-B14F-4D97-AF65-F5344CB8AC3E}">
        <p14:creationId xmlns:p14="http://schemas.microsoft.com/office/powerpoint/2010/main" val="3383036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pPr/>
              <a:t>27</a:t>
            </a:fld>
            <a:endParaRPr lang="en-GB"/>
          </a:p>
        </p:txBody>
      </p:sp>
    </p:spTree>
    <p:extLst>
      <p:ext uri="{BB962C8B-B14F-4D97-AF65-F5344CB8AC3E}">
        <p14:creationId xmlns:p14="http://schemas.microsoft.com/office/powerpoint/2010/main" val="32616435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pPr/>
              <a:t>28</a:t>
            </a:fld>
            <a:endParaRPr lang="en-GB"/>
          </a:p>
        </p:txBody>
      </p:sp>
    </p:spTree>
    <p:extLst>
      <p:ext uri="{BB962C8B-B14F-4D97-AF65-F5344CB8AC3E}">
        <p14:creationId xmlns:p14="http://schemas.microsoft.com/office/powerpoint/2010/main" val="1999508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pPr/>
              <a:t>29</a:t>
            </a:fld>
            <a:endParaRPr lang="en-GB"/>
          </a:p>
        </p:txBody>
      </p:sp>
    </p:spTree>
    <p:extLst>
      <p:ext uri="{BB962C8B-B14F-4D97-AF65-F5344CB8AC3E}">
        <p14:creationId xmlns:p14="http://schemas.microsoft.com/office/powerpoint/2010/main" val="12345279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pPr/>
              <a:t>30</a:t>
            </a:fld>
            <a:endParaRPr lang="en-GB"/>
          </a:p>
        </p:txBody>
      </p:sp>
    </p:spTree>
    <p:extLst>
      <p:ext uri="{BB962C8B-B14F-4D97-AF65-F5344CB8AC3E}">
        <p14:creationId xmlns:p14="http://schemas.microsoft.com/office/powerpoint/2010/main" val="2051080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pPr/>
              <a:t>31</a:t>
            </a:fld>
            <a:endParaRPr lang="en-GB"/>
          </a:p>
        </p:txBody>
      </p:sp>
    </p:spTree>
    <p:extLst>
      <p:ext uri="{BB962C8B-B14F-4D97-AF65-F5344CB8AC3E}">
        <p14:creationId xmlns:p14="http://schemas.microsoft.com/office/powerpoint/2010/main" val="39811143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pPr/>
              <a:t>32</a:t>
            </a:fld>
            <a:endParaRPr lang="en-GB"/>
          </a:p>
        </p:txBody>
      </p:sp>
    </p:spTree>
    <p:extLst>
      <p:ext uri="{BB962C8B-B14F-4D97-AF65-F5344CB8AC3E}">
        <p14:creationId xmlns:p14="http://schemas.microsoft.com/office/powerpoint/2010/main" val="42060782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pPr/>
              <a:t>33</a:t>
            </a:fld>
            <a:endParaRPr lang="en-GB"/>
          </a:p>
        </p:txBody>
      </p:sp>
    </p:spTree>
    <p:extLst>
      <p:ext uri="{BB962C8B-B14F-4D97-AF65-F5344CB8AC3E}">
        <p14:creationId xmlns:p14="http://schemas.microsoft.com/office/powerpoint/2010/main" val="11788015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pPr/>
              <a:t>34</a:t>
            </a:fld>
            <a:endParaRPr lang="en-GB"/>
          </a:p>
        </p:txBody>
      </p:sp>
    </p:spTree>
    <p:extLst>
      <p:ext uri="{BB962C8B-B14F-4D97-AF65-F5344CB8AC3E}">
        <p14:creationId xmlns:p14="http://schemas.microsoft.com/office/powerpoint/2010/main" val="21092106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pPr/>
              <a:t>35</a:t>
            </a:fld>
            <a:endParaRPr lang="en-GB"/>
          </a:p>
        </p:txBody>
      </p:sp>
    </p:spTree>
    <p:extLst>
      <p:ext uri="{BB962C8B-B14F-4D97-AF65-F5344CB8AC3E}">
        <p14:creationId xmlns:p14="http://schemas.microsoft.com/office/powerpoint/2010/main" val="27606004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pPr/>
              <a:t>36</a:t>
            </a:fld>
            <a:endParaRPr lang="en-GB"/>
          </a:p>
        </p:txBody>
      </p:sp>
    </p:spTree>
    <p:extLst>
      <p:ext uri="{BB962C8B-B14F-4D97-AF65-F5344CB8AC3E}">
        <p14:creationId xmlns:p14="http://schemas.microsoft.com/office/powerpoint/2010/main" val="3342776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solidFill>
                  <a:prstClr val="black"/>
                </a:solidFill>
              </a:rPr>
              <a:pPr/>
              <a:t>6</a:t>
            </a:fld>
            <a:endParaRPr lang="en-GB">
              <a:solidFill>
                <a:prstClr val="black"/>
              </a:solidFill>
            </a:endParaRPr>
          </a:p>
        </p:txBody>
      </p:sp>
    </p:spTree>
    <p:extLst>
      <p:ext uri="{BB962C8B-B14F-4D97-AF65-F5344CB8AC3E}">
        <p14:creationId xmlns:p14="http://schemas.microsoft.com/office/powerpoint/2010/main" val="3770990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pPr/>
              <a:t>37</a:t>
            </a:fld>
            <a:endParaRPr lang="en-GB"/>
          </a:p>
        </p:txBody>
      </p:sp>
    </p:spTree>
    <p:extLst>
      <p:ext uri="{BB962C8B-B14F-4D97-AF65-F5344CB8AC3E}">
        <p14:creationId xmlns:p14="http://schemas.microsoft.com/office/powerpoint/2010/main" val="38955834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pPr/>
              <a:t>38</a:t>
            </a:fld>
            <a:endParaRPr lang="en-GB"/>
          </a:p>
        </p:txBody>
      </p:sp>
    </p:spTree>
    <p:extLst>
      <p:ext uri="{BB962C8B-B14F-4D97-AF65-F5344CB8AC3E}">
        <p14:creationId xmlns:p14="http://schemas.microsoft.com/office/powerpoint/2010/main" val="15712432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gnaposto immagine diapositiva 1"/>
          <p:cNvSpPr>
            <a:spLocks noGrp="1" noRot="1" noChangeAspect="1" noTextEdit="1"/>
          </p:cNvSpPr>
          <p:nvPr>
            <p:ph type="sldImg"/>
          </p:nvPr>
        </p:nvSpPr>
        <p:spPr>
          <a:ln/>
        </p:spPr>
      </p:sp>
      <p:sp>
        <p:nvSpPr>
          <p:cNvPr id="46083" name="Segnaposto note 2"/>
          <p:cNvSpPr>
            <a:spLocks noGrp="1"/>
          </p:cNvSpPr>
          <p:nvPr>
            <p:ph type="body" idx="1"/>
          </p:nvPr>
        </p:nvSpPr>
        <p:spPr>
          <a:noFill/>
          <a:ln/>
        </p:spPr>
        <p:txBody>
          <a:bodyPr/>
          <a:lstStyle/>
          <a:p>
            <a:r>
              <a:rPr lang="it-IT" dirty="0">
                <a:latin typeface="Arial" pitchFamily="34" charset="0"/>
              </a:rPr>
              <a:t>The last </a:t>
            </a:r>
            <a:r>
              <a:rPr lang="it-IT" dirty="0" err="1">
                <a:latin typeface="Arial" pitchFamily="34" charset="0"/>
              </a:rPr>
              <a:t>step</a:t>
            </a:r>
            <a:r>
              <a:rPr lang="it-IT" dirty="0">
                <a:latin typeface="Arial" pitchFamily="34" charset="0"/>
              </a:rPr>
              <a:t> </a:t>
            </a:r>
            <a:r>
              <a:rPr lang="it-IT" dirty="0" err="1">
                <a:latin typeface="Arial" pitchFamily="34" charset="0"/>
              </a:rPr>
              <a:t>is</a:t>
            </a:r>
            <a:r>
              <a:rPr lang="it-IT" dirty="0">
                <a:latin typeface="Arial" pitchFamily="34" charset="0"/>
              </a:rPr>
              <a:t> the </a:t>
            </a:r>
            <a:r>
              <a:rPr lang="it-IT" dirty="0" err="1">
                <a:latin typeface="Arial" pitchFamily="34" charset="0"/>
              </a:rPr>
              <a:t>evaluation</a:t>
            </a:r>
            <a:r>
              <a:rPr lang="it-IT" dirty="0">
                <a:latin typeface="Arial" pitchFamily="34" charset="0"/>
              </a:rPr>
              <a:t> </a:t>
            </a:r>
            <a:r>
              <a:rPr lang="it-IT" dirty="0" err="1">
                <a:latin typeface="Arial" pitchFamily="34" charset="0"/>
              </a:rPr>
              <a:t>of</a:t>
            </a:r>
            <a:r>
              <a:rPr lang="it-IT" dirty="0">
                <a:latin typeface="Arial" pitchFamily="34" charset="0"/>
              </a:rPr>
              <a:t> the </a:t>
            </a:r>
            <a:r>
              <a:rPr lang="it-IT" dirty="0" err="1">
                <a:latin typeface="Arial" pitchFamily="34" charset="0"/>
              </a:rPr>
              <a:t>generated</a:t>
            </a:r>
            <a:r>
              <a:rPr lang="it-IT" dirty="0">
                <a:latin typeface="Arial" pitchFamily="34" charset="0"/>
              </a:rPr>
              <a:t> </a:t>
            </a:r>
            <a:r>
              <a:rPr lang="it-IT" dirty="0" err="1">
                <a:latin typeface="Arial" pitchFamily="34" charset="0"/>
              </a:rPr>
              <a:t>plans</a:t>
            </a:r>
            <a:r>
              <a:rPr lang="it-IT" dirty="0">
                <a:latin typeface="Arial" pitchFamily="34" charset="0"/>
              </a:rPr>
              <a:t>.</a:t>
            </a:r>
          </a:p>
          <a:p>
            <a:r>
              <a:rPr lang="it-IT" dirty="0" err="1">
                <a:latin typeface="Arial" pitchFamily="34" charset="0"/>
              </a:rPr>
              <a:t>To</a:t>
            </a:r>
            <a:r>
              <a:rPr lang="it-IT" dirty="0">
                <a:latin typeface="Arial" pitchFamily="34" charset="0"/>
              </a:rPr>
              <a:t> </a:t>
            </a:r>
            <a:r>
              <a:rPr lang="it-IT" dirty="0" err="1">
                <a:latin typeface="Arial" pitchFamily="34" charset="0"/>
              </a:rPr>
              <a:t>this</a:t>
            </a:r>
            <a:r>
              <a:rPr lang="it-IT" dirty="0">
                <a:latin typeface="Arial" pitchFamily="34" charset="0"/>
              </a:rPr>
              <a:t> end, </a:t>
            </a:r>
            <a:r>
              <a:rPr lang="it-IT" dirty="0" err="1">
                <a:latin typeface="Arial" pitchFamily="34" charset="0"/>
              </a:rPr>
              <a:t>we</a:t>
            </a:r>
            <a:r>
              <a:rPr lang="it-IT" dirty="0">
                <a:latin typeface="Arial" pitchFamily="34" charset="0"/>
              </a:rPr>
              <a:t> </a:t>
            </a:r>
            <a:r>
              <a:rPr lang="it-IT" dirty="0" err="1">
                <a:latin typeface="Arial" pitchFamily="34" charset="0"/>
              </a:rPr>
              <a:t>used</a:t>
            </a:r>
            <a:r>
              <a:rPr lang="it-IT" dirty="0">
                <a:latin typeface="Arial" pitchFamily="34" charset="0"/>
              </a:rPr>
              <a:t> the </a:t>
            </a:r>
            <a:r>
              <a:rPr lang="it-IT" dirty="0" err="1">
                <a:latin typeface="Arial" pitchFamily="34" charset="0"/>
              </a:rPr>
              <a:t>well-known</a:t>
            </a:r>
            <a:r>
              <a:rPr lang="it-IT" dirty="0">
                <a:latin typeface="Arial" pitchFamily="34" charset="0"/>
              </a:rPr>
              <a:t> </a:t>
            </a:r>
            <a:r>
              <a:rPr lang="it-IT" dirty="0" err="1">
                <a:latin typeface="Arial" pitchFamily="34" charset="0"/>
              </a:rPr>
              <a:t>validator</a:t>
            </a:r>
            <a:r>
              <a:rPr lang="it-IT" dirty="0">
                <a:latin typeface="Arial" pitchFamily="34" charset="0"/>
              </a:rPr>
              <a:t> </a:t>
            </a:r>
            <a:r>
              <a:rPr lang="it-IT" dirty="0" err="1">
                <a:latin typeface="Arial" pitchFamily="34" charset="0"/>
              </a:rPr>
              <a:t>VAL</a:t>
            </a:r>
            <a:r>
              <a:rPr lang="it-IT" dirty="0">
                <a:latin typeface="Arial" pitchFamily="34" charset="0"/>
              </a:rPr>
              <a:t>.</a:t>
            </a:r>
          </a:p>
          <a:p>
            <a:endParaRPr lang="it-IT" dirty="0">
              <a:latin typeface="Arial" pitchFamily="34" charset="0"/>
            </a:endParaRPr>
          </a:p>
          <a:p>
            <a:r>
              <a:rPr lang="it-IT" dirty="0" err="1">
                <a:latin typeface="Arial" pitchFamily="34" charset="0"/>
              </a:rPr>
              <a:t>Moreover</a:t>
            </a:r>
            <a:r>
              <a:rPr lang="it-IT" dirty="0">
                <a:latin typeface="Arial" pitchFamily="34" charset="0"/>
              </a:rPr>
              <a:t>, </a:t>
            </a:r>
            <a:r>
              <a:rPr lang="it-IT" dirty="0" err="1">
                <a:latin typeface="Arial" pitchFamily="34" charset="0"/>
              </a:rPr>
              <a:t>to</a:t>
            </a:r>
            <a:r>
              <a:rPr lang="it-IT" dirty="0">
                <a:latin typeface="Arial" pitchFamily="34" charset="0"/>
              </a:rPr>
              <a:t> estimate the </a:t>
            </a:r>
            <a:r>
              <a:rPr lang="it-IT" dirty="0" err="1">
                <a:latin typeface="Arial" pitchFamily="34" charset="0"/>
              </a:rPr>
              <a:t>precision</a:t>
            </a:r>
            <a:r>
              <a:rPr lang="it-IT" dirty="0">
                <a:latin typeface="Arial" pitchFamily="34" charset="0"/>
              </a:rPr>
              <a:t> </a:t>
            </a:r>
            <a:r>
              <a:rPr lang="it-IT" dirty="0" err="1">
                <a:latin typeface="Arial" pitchFamily="34" charset="0"/>
              </a:rPr>
              <a:t>of</a:t>
            </a:r>
            <a:r>
              <a:rPr lang="it-IT" dirty="0">
                <a:latin typeface="Arial" pitchFamily="34" charset="0"/>
              </a:rPr>
              <a:t> the </a:t>
            </a:r>
            <a:r>
              <a:rPr lang="it-IT" dirty="0" err="1">
                <a:latin typeface="Arial" pitchFamily="34" charset="0"/>
              </a:rPr>
              <a:t>plans</a:t>
            </a:r>
            <a:r>
              <a:rPr lang="it-IT" dirty="0">
                <a:latin typeface="Arial" pitchFamily="34" charset="0"/>
              </a:rPr>
              <a:t>, the </a:t>
            </a:r>
            <a:r>
              <a:rPr lang="it-IT" dirty="0" err="1">
                <a:latin typeface="Arial" pitchFamily="34" charset="0"/>
              </a:rPr>
              <a:t>tool</a:t>
            </a:r>
            <a:r>
              <a:rPr lang="it-IT" dirty="0">
                <a:latin typeface="Arial" pitchFamily="34" charset="0"/>
              </a:rPr>
              <a:t> </a:t>
            </a:r>
            <a:r>
              <a:rPr lang="it-IT" dirty="0" err="1">
                <a:latin typeface="Arial" pitchFamily="34" charset="0"/>
              </a:rPr>
              <a:t>compares</a:t>
            </a:r>
            <a:r>
              <a:rPr lang="it-IT" dirty="0">
                <a:latin typeface="Arial" pitchFamily="34" charset="0"/>
              </a:rPr>
              <a:t> the </a:t>
            </a:r>
            <a:r>
              <a:rPr lang="it-IT" dirty="0" err="1">
                <a:latin typeface="Arial" pitchFamily="34" charset="0"/>
              </a:rPr>
              <a:t>variables</a:t>
            </a:r>
            <a:r>
              <a:rPr lang="it-IT" dirty="0">
                <a:latin typeface="Arial" pitchFamily="34" charset="0"/>
              </a:rPr>
              <a:t> </a:t>
            </a:r>
            <a:r>
              <a:rPr lang="it-IT" dirty="0" err="1">
                <a:latin typeface="Arial" pitchFamily="34" charset="0"/>
              </a:rPr>
              <a:t>values</a:t>
            </a:r>
            <a:r>
              <a:rPr lang="it-IT" dirty="0">
                <a:latin typeface="Arial" pitchFamily="34" charset="0"/>
              </a:rPr>
              <a:t> </a:t>
            </a:r>
            <a:r>
              <a:rPr lang="it-IT" dirty="0" err="1">
                <a:latin typeface="Arial" pitchFamily="34" charset="0"/>
              </a:rPr>
              <a:t>computed</a:t>
            </a:r>
            <a:r>
              <a:rPr lang="it-IT" dirty="0">
                <a:latin typeface="Arial" pitchFamily="34" charset="0"/>
              </a:rPr>
              <a:t> </a:t>
            </a:r>
            <a:r>
              <a:rPr lang="it-IT" dirty="0" err="1">
                <a:latin typeface="Arial" pitchFamily="34" charset="0"/>
              </a:rPr>
              <a:t>by</a:t>
            </a:r>
            <a:r>
              <a:rPr lang="it-IT" dirty="0">
                <a:latin typeface="Arial" pitchFamily="34" charset="0"/>
              </a:rPr>
              <a:t> VAL </a:t>
            </a:r>
            <a:r>
              <a:rPr lang="it-IT" dirty="0" err="1">
                <a:latin typeface="Arial" pitchFamily="34" charset="0"/>
              </a:rPr>
              <a:t>during</a:t>
            </a:r>
            <a:r>
              <a:rPr lang="it-IT" dirty="0">
                <a:latin typeface="Arial" pitchFamily="34" charset="0"/>
              </a:rPr>
              <a:t> the </a:t>
            </a:r>
            <a:r>
              <a:rPr lang="it-IT" dirty="0" err="1">
                <a:latin typeface="Arial" pitchFamily="34" charset="0"/>
              </a:rPr>
              <a:t>validation</a:t>
            </a:r>
            <a:r>
              <a:rPr lang="it-IT" dirty="0">
                <a:latin typeface="Arial" pitchFamily="34" charset="0"/>
              </a:rPr>
              <a:t> </a:t>
            </a:r>
            <a:r>
              <a:rPr lang="it-IT" dirty="0" err="1">
                <a:latin typeface="Arial" pitchFamily="34" charset="0"/>
              </a:rPr>
              <a:t>process</a:t>
            </a:r>
            <a:r>
              <a:rPr lang="it-IT" dirty="0">
                <a:latin typeface="Arial" pitchFamily="34" charset="0"/>
              </a:rPr>
              <a:t> </a:t>
            </a:r>
            <a:r>
              <a:rPr lang="it-IT" dirty="0" err="1">
                <a:latin typeface="Arial" pitchFamily="34" charset="0"/>
              </a:rPr>
              <a:t>with</a:t>
            </a:r>
            <a:r>
              <a:rPr lang="it-IT" dirty="0">
                <a:latin typeface="Arial" pitchFamily="34" charset="0"/>
              </a:rPr>
              <a:t> the </a:t>
            </a:r>
            <a:r>
              <a:rPr lang="it-IT" dirty="0" err="1">
                <a:latin typeface="Arial" pitchFamily="34" charset="0"/>
              </a:rPr>
              <a:t>values</a:t>
            </a:r>
            <a:r>
              <a:rPr lang="it-IT" dirty="0">
                <a:latin typeface="Arial" pitchFamily="34" charset="0"/>
              </a:rPr>
              <a:t> </a:t>
            </a:r>
            <a:r>
              <a:rPr lang="it-IT" dirty="0" err="1">
                <a:latin typeface="Arial" pitchFamily="34" charset="0"/>
              </a:rPr>
              <a:t>computed</a:t>
            </a:r>
            <a:r>
              <a:rPr lang="it-IT" dirty="0">
                <a:latin typeface="Arial" pitchFamily="34" charset="0"/>
              </a:rPr>
              <a:t> </a:t>
            </a:r>
            <a:r>
              <a:rPr lang="it-IT" dirty="0" err="1">
                <a:latin typeface="Arial" pitchFamily="34" charset="0"/>
              </a:rPr>
              <a:t>during</a:t>
            </a:r>
            <a:r>
              <a:rPr lang="it-IT" dirty="0">
                <a:latin typeface="Arial" pitchFamily="34" charset="0"/>
              </a:rPr>
              <a:t> the generation </a:t>
            </a:r>
            <a:r>
              <a:rPr lang="it-IT" dirty="0" err="1">
                <a:latin typeface="Arial" pitchFamily="34" charset="0"/>
              </a:rPr>
              <a:t>process</a:t>
            </a:r>
            <a:r>
              <a:rPr lang="it-IT" dirty="0">
                <a:latin typeface="Arial" pitchFamily="34" charset="0"/>
              </a:rPr>
              <a:t>.</a:t>
            </a:r>
          </a:p>
          <a:p>
            <a:endParaRPr lang="it-IT" dirty="0">
              <a:latin typeface="Arial" pitchFamily="34" charset="0"/>
            </a:endParaRPr>
          </a:p>
          <a:p>
            <a:r>
              <a:rPr lang="it-IT" dirty="0">
                <a:latin typeface="Arial" pitchFamily="34" charset="0"/>
              </a:rPr>
              <a:t>The </a:t>
            </a:r>
            <a:r>
              <a:rPr lang="it-IT" dirty="0" err="1">
                <a:latin typeface="Arial" pitchFamily="34" charset="0"/>
              </a:rPr>
              <a:t>table</a:t>
            </a:r>
            <a:r>
              <a:rPr lang="it-IT" dirty="0">
                <a:latin typeface="Arial" pitchFamily="34" charset="0"/>
              </a:rPr>
              <a:t> </a:t>
            </a:r>
            <a:r>
              <a:rPr lang="it-IT" dirty="0" err="1">
                <a:latin typeface="Arial" pitchFamily="34" charset="0"/>
              </a:rPr>
              <a:t>shows</a:t>
            </a:r>
            <a:r>
              <a:rPr lang="it-IT" dirty="0">
                <a:latin typeface="Arial" pitchFamily="34" charset="0"/>
              </a:rPr>
              <a:t> the </a:t>
            </a:r>
            <a:r>
              <a:rPr lang="it-IT" dirty="0" err="1">
                <a:latin typeface="Arial" pitchFamily="34" charset="0"/>
              </a:rPr>
              <a:t>normalized</a:t>
            </a:r>
            <a:r>
              <a:rPr lang="it-IT" dirty="0">
                <a:latin typeface="Arial" pitchFamily="34" charset="0"/>
              </a:rPr>
              <a:t> </a:t>
            </a:r>
            <a:r>
              <a:rPr lang="it-IT" dirty="0" err="1">
                <a:latin typeface="Arial" pitchFamily="34" charset="0"/>
              </a:rPr>
              <a:t>root</a:t>
            </a:r>
            <a:r>
              <a:rPr lang="it-IT" dirty="0">
                <a:latin typeface="Arial" pitchFamily="34" charset="0"/>
              </a:rPr>
              <a:t> </a:t>
            </a:r>
            <a:r>
              <a:rPr lang="it-IT" dirty="0" err="1">
                <a:latin typeface="Arial" pitchFamily="34" charset="0"/>
              </a:rPr>
              <a:t>mean</a:t>
            </a:r>
            <a:r>
              <a:rPr lang="it-IT" dirty="0">
                <a:latin typeface="Arial" pitchFamily="34" charset="0"/>
              </a:rPr>
              <a:t> </a:t>
            </a:r>
            <a:r>
              <a:rPr lang="it-IT" dirty="0" err="1">
                <a:latin typeface="Arial" pitchFamily="34" charset="0"/>
              </a:rPr>
              <a:t>square</a:t>
            </a:r>
            <a:r>
              <a:rPr lang="it-IT" dirty="0">
                <a:latin typeface="Arial" pitchFamily="34" charset="0"/>
              </a:rPr>
              <a:t> </a:t>
            </a:r>
            <a:r>
              <a:rPr lang="it-IT" dirty="0" err="1">
                <a:latin typeface="Arial" pitchFamily="34" charset="0"/>
              </a:rPr>
              <a:t>error</a:t>
            </a:r>
            <a:r>
              <a:rPr lang="it-IT" dirty="0">
                <a:latin typeface="Arial" pitchFamily="34" charset="0"/>
              </a:rPr>
              <a:t> </a:t>
            </a:r>
            <a:r>
              <a:rPr lang="it-IT" dirty="0" err="1">
                <a:latin typeface="Arial" pitchFamily="34" charset="0"/>
              </a:rPr>
              <a:t>for</a:t>
            </a:r>
            <a:r>
              <a:rPr lang="it-IT" dirty="0">
                <a:latin typeface="Arial" pitchFamily="34" charset="0"/>
              </a:rPr>
              <a:t> the </a:t>
            </a:r>
            <a:r>
              <a:rPr lang="it-IT" dirty="0" err="1">
                <a:latin typeface="Arial" pitchFamily="34" charset="0"/>
              </a:rPr>
              <a:t>nonlinear</a:t>
            </a:r>
            <a:r>
              <a:rPr lang="it-IT" dirty="0">
                <a:latin typeface="Arial" pitchFamily="34" charset="0"/>
              </a:rPr>
              <a:t> </a:t>
            </a:r>
            <a:r>
              <a:rPr lang="it-IT" dirty="0" err="1">
                <a:latin typeface="Arial" pitchFamily="34" charset="0"/>
              </a:rPr>
              <a:t>variables</a:t>
            </a:r>
            <a:r>
              <a:rPr lang="it-IT" dirty="0">
                <a:latin typeface="Arial" pitchFamily="34" charset="0"/>
              </a:rPr>
              <a:t> </a:t>
            </a:r>
            <a:r>
              <a:rPr lang="it-IT" dirty="0" err="1">
                <a:latin typeface="Arial" pitchFamily="34" charset="0"/>
              </a:rPr>
              <a:t>involved</a:t>
            </a:r>
            <a:r>
              <a:rPr lang="it-IT" dirty="0">
                <a:latin typeface="Arial" pitchFamily="34" charset="0"/>
              </a:rPr>
              <a:t> in the </a:t>
            </a:r>
            <a:r>
              <a:rPr lang="it-IT" dirty="0" err="1">
                <a:latin typeface="Arial" pitchFamily="34" charset="0"/>
              </a:rPr>
              <a:t>problem</a:t>
            </a:r>
            <a:r>
              <a:rPr lang="it-IT" dirty="0">
                <a:latin typeface="Arial" pitchFamily="34" charset="0"/>
              </a:rPr>
              <a:t>.</a:t>
            </a:r>
          </a:p>
          <a:p>
            <a:r>
              <a:rPr lang="it-IT" dirty="0">
                <a:latin typeface="Arial" pitchFamily="34" charset="0"/>
              </a:rPr>
              <a:t>Note </a:t>
            </a:r>
            <a:r>
              <a:rPr lang="it-IT" dirty="0" err="1">
                <a:latin typeface="Arial" pitchFamily="34" charset="0"/>
              </a:rPr>
              <a:t>that</a:t>
            </a:r>
            <a:r>
              <a:rPr lang="it-IT" dirty="0">
                <a:latin typeface="Arial" pitchFamily="34" charset="0"/>
              </a:rPr>
              <a:t>, the </a:t>
            </a:r>
            <a:r>
              <a:rPr lang="it-IT" dirty="0" err="1">
                <a:latin typeface="Arial" pitchFamily="34" charset="0"/>
              </a:rPr>
              <a:t>average</a:t>
            </a:r>
            <a:r>
              <a:rPr lang="it-IT" dirty="0">
                <a:latin typeface="Arial" pitchFamily="34" charset="0"/>
              </a:rPr>
              <a:t> </a:t>
            </a:r>
            <a:r>
              <a:rPr lang="it-IT" dirty="0" err="1">
                <a:latin typeface="Arial" pitchFamily="34" charset="0"/>
              </a:rPr>
              <a:t>values</a:t>
            </a:r>
            <a:r>
              <a:rPr lang="it-IT" dirty="0">
                <a:latin typeface="Arial" pitchFamily="34" charset="0"/>
              </a:rPr>
              <a:t> are </a:t>
            </a:r>
            <a:r>
              <a:rPr lang="it-IT" dirty="0" err="1">
                <a:latin typeface="Arial" pitchFamily="34" charset="0"/>
              </a:rPr>
              <a:t>small</a:t>
            </a:r>
            <a:r>
              <a:rPr lang="it-IT" dirty="0">
                <a:latin typeface="Arial" pitchFamily="34" charset="0"/>
              </a:rPr>
              <a:t>, so the </a:t>
            </a:r>
            <a:r>
              <a:rPr lang="it-IT" dirty="0" err="1">
                <a:latin typeface="Arial" pitchFamily="34" charset="0"/>
              </a:rPr>
              <a:t>chosen</a:t>
            </a:r>
            <a:r>
              <a:rPr lang="it-IT" dirty="0">
                <a:latin typeface="Arial" pitchFamily="34" charset="0"/>
              </a:rPr>
              <a:t> </a:t>
            </a:r>
            <a:r>
              <a:rPr lang="it-IT" dirty="0" err="1">
                <a:latin typeface="Arial" pitchFamily="34" charset="0"/>
              </a:rPr>
              <a:t>discretization</a:t>
            </a:r>
            <a:r>
              <a:rPr lang="it-IT" dirty="0">
                <a:latin typeface="Arial" pitchFamily="34" charset="0"/>
              </a:rPr>
              <a:t> </a:t>
            </a:r>
            <a:r>
              <a:rPr lang="it-IT" dirty="0" err="1">
                <a:latin typeface="Arial" pitchFamily="34" charset="0"/>
              </a:rPr>
              <a:t>is</a:t>
            </a:r>
            <a:r>
              <a:rPr lang="it-IT" dirty="0">
                <a:latin typeface="Arial" pitchFamily="34" charset="0"/>
              </a:rPr>
              <a:t> </a:t>
            </a:r>
            <a:r>
              <a:rPr lang="it-IT" dirty="0" err="1">
                <a:latin typeface="Arial" pitchFamily="34" charset="0"/>
              </a:rPr>
              <a:t>good</a:t>
            </a:r>
            <a:r>
              <a:rPr lang="it-IT" dirty="0">
                <a:latin typeface="Arial" pitchFamily="34" charset="0"/>
              </a:rPr>
              <a:t>.</a:t>
            </a:r>
          </a:p>
        </p:txBody>
      </p:sp>
      <p:sp>
        <p:nvSpPr>
          <p:cNvPr id="46084" name="Segnaposto numero diapositiva 3"/>
          <p:cNvSpPr>
            <a:spLocks noGrp="1"/>
          </p:cNvSpPr>
          <p:nvPr>
            <p:ph type="sldNum" sz="quarter" idx="5"/>
          </p:nvPr>
        </p:nvSpPr>
        <p:spPr>
          <a:noFill/>
        </p:spPr>
        <p:txBody>
          <a:bodyPr/>
          <a:lstStyle/>
          <a:p>
            <a:fld id="{AD77F818-28F2-4871-A242-8CE6178F0228}" type="slidenum">
              <a:rPr lang="it-IT" smtClean="0">
                <a:latin typeface="Arial" pitchFamily="34" charset="0"/>
              </a:rPr>
              <a:pPr/>
              <a:t>39</a:t>
            </a:fld>
            <a:endParaRPr lang="it-IT">
              <a:latin typeface="Arial" pitchFamily="34" charset="0"/>
            </a:endParaRPr>
          </a:p>
        </p:txBody>
      </p:sp>
    </p:spTree>
    <p:extLst>
      <p:ext uri="{BB962C8B-B14F-4D97-AF65-F5344CB8AC3E}">
        <p14:creationId xmlns:p14="http://schemas.microsoft.com/office/powerpoint/2010/main" val="1025476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pPr/>
              <a:t>7</a:t>
            </a:fld>
            <a:endParaRPr lang="en-GB"/>
          </a:p>
        </p:txBody>
      </p:sp>
    </p:spTree>
    <p:extLst>
      <p:ext uri="{BB962C8B-B14F-4D97-AF65-F5344CB8AC3E}">
        <p14:creationId xmlns:p14="http://schemas.microsoft.com/office/powerpoint/2010/main" val="2164154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pPr/>
              <a:t>8</a:t>
            </a:fld>
            <a:endParaRPr lang="en-GB"/>
          </a:p>
        </p:txBody>
      </p:sp>
    </p:spTree>
    <p:extLst>
      <p:ext uri="{BB962C8B-B14F-4D97-AF65-F5344CB8AC3E}">
        <p14:creationId xmlns:p14="http://schemas.microsoft.com/office/powerpoint/2010/main" val="3664020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solidFill>
                  <a:prstClr val="black"/>
                </a:solidFill>
              </a:rPr>
              <a:pPr/>
              <a:t>10</a:t>
            </a:fld>
            <a:endParaRPr lang="en-GB">
              <a:solidFill>
                <a:prstClr val="black"/>
              </a:solidFill>
            </a:endParaRPr>
          </a:p>
        </p:txBody>
      </p:sp>
    </p:spTree>
    <p:extLst>
      <p:ext uri="{BB962C8B-B14F-4D97-AF65-F5344CB8AC3E}">
        <p14:creationId xmlns:p14="http://schemas.microsoft.com/office/powerpoint/2010/main" val="511649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solidFill>
                  <a:prstClr val="black"/>
                </a:solidFill>
              </a:rPr>
              <a:pPr/>
              <a:t>11</a:t>
            </a:fld>
            <a:endParaRPr lang="en-GB">
              <a:solidFill>
                <a:prstClr val="black"/>
              </a:solidFill>
            </a:endParaRPr>
          </a:p>
        </p:txBody>
      </p:sp>
    </p:spTree>
    <p:extLst>
      <p:ext uri="{BB962C8B-B14F-4D97-AF65-F5344CB8AC3E}">
        <p14:creationId xmlns:p14="http://schemas.microsoft.com/office/powerpoint/2010/main" val="940247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solidFill>
                  <a:prstClr val="black"/>
                </a:solidFill>
              </a:rPr>
              <a:pPr/>
              <a:t>12</a:t>
            </a:fld>
            <a:endParaRPr lang="en-GB">
              <a:solidFill>
                <a:prstClr val="black"/>
              </a:solidFill>
            </a:endParaRPr>
          </a:p>
        </p:txBody>
      </p:sp>
    </p:spTree>
    <p:extLst>
      <p:ext uri="{BB962C8B-B14F-4D97-AF65-F5344CB8AC3E}">
        <p14:creationId xmlns:p14="http://schemas.microsoft.com/office/powerpoint/2010/main" val="57286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CF769072-10B0-4758-AB73-734160EDD2FF}" type="slidenum">
              <a:rPr lang="en-GB" smtClean="0">
                <a:solidFill>
                  <a:prstClr val="black"/>
                </a:solidFill>
              </a:rPr>
              <a:pPr/>
              <a:t>13</a:t>
            </a:fld>
            <a:endParaRPr lang="en-GB">
              <a:solidFill>
                <a:prstClr val="black"/>
              </a:solidFill>
            </a:endParaRPr>
          </a:p>
        </p:txBody>
      </p:sp>
    </p:spTree>
    <p:extLst>
      <p:ext uri="{BB962C8B-B14F-4D97-AF65-F5344CB8AC3E}">
        <p14:creationId xmlns:p14="http://schemas.microsoft.com/office/powerpoint/2010/main" val="2406734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4CAA6CE-61D2-41C7-9D74-1715DAA05D8C}" type="datetimeFigureOut">
              <a:rPr lang="en-GB" smtClean="0"/>
              <a:t>27/11/2020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309C6B-4357-406E-BCA3-561153BD6443}" type="slidenum">
              <a:rPr lang="en-GB" smtClean="0"/>
              <a:t>‹#›</a:t>
            </a:fld>
            <a:endParaRPr lang="en-GB"/>
          </a:p>
        </p:txBody>
      </p:sp>
    </p:spTree>
    <p:extLst>
      <p:ext uri="{BB962C8B-B14F-4D97-AF65-F5344CB8AC3E}">
        <p14:creationId xmlns:p14="http://schemas.microsoft.com/office/powerpoint/2010/main" val="2657660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4CAA6CE-61D2-41C7-9D74-1715DAA05D8C}" type="datetimeFigureOut">
              <a:rPr lang="en-GB" smtClean="0"/>
              <a:t>27/11/2020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309C6B-4357-406E-BCA3-561153BD6443}" type="slidenum">
              <a:rPr lang="en-GB" smtClean="0"/>
              <a:t>‹#›</a:t>
            </a:fld>
            <a:endParaRPr lang="en-GB"/>
          </a:p>
        </p:txBody>
      </p:sp>
    </p:spTree>
    <p:extLst>
      <p:ext uri="{BB962C8B-B14F-4D97-AF65-F5344CB8AC3E}">
        <p14:creationId xmlns:p14="http://schemas.microsoft.com/office/powerpoint/2010/main" val="1731019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4CAA6CE-61D2-41C7-9D74-1715DAA05D8C}" type="datetimeFigureOut">
              <a:rPr lang="en-GB" smtClean="0"/>
              <a:t>27/11/2020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309C6B-4357-406E-BCA3-561153BD6443}" type="slidenum">
              <a:rPr lang="en-GB" smtClean="0"/>
              <a:t>‹#›</a:t>
            </a:fld>
            <a:endParaRPr lang="en-GB"/>
          </a:p>
        </p:txBody>
      </p:sp>
    </p:spTree>
    <p:extLst>
      <p:ext uri="{BB962C8B-B14F-4D97-AF65-F5344CB8AC3E}">
        <p14:creationId xmlns:p14="http://schemas.microsoft.com/office/powerpoint/2010/main" val="3832341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3C44358-7BA9-4CC5-BAAE-DA9FEDA97C51}" type="datetimeFigureOut">
              <a:rPr lang="en-GB" smtClean="0">
                <a:solidFill>
                  <a:prstClr val="black">
                    <a:tint val="75000"/>
                  </a:prstClr>
                </a:solidFill>
              </a:rPr>
              <a:pPr/>
              <a:t>27/11/2020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D13028E5-6A25-44E2-92D0-594633E0FAE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18784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3C44358-7BA9-4CC5-BAAE-DA9FEDA97C51}" type="datetimeFigureOut">
              <a:rPr lang="en-GB" smtClean="0">
                <a:solidFill>
                  <a:prstClr val="black">
                    <a:tint val="75000"/>
                  </a:prstClr>
                </a:solidFill>
              </a:rPr>
              <a:pPr/>
              <a:t>27/11/2020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D13028E5-6A25-44E2-92D0-594633E0FAE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763800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44358-7BA9-4CC5-BAAE-DA9FEDA97C51}" type="datetimeFigureOut">
              <a:rPr lang="en-GB" smtClean="0">
                <a:solidFill>
                  <a:prstClr val="black">
                    <a:tint val="75000"/>
                  </a:prstClr>
                </a:solidFill>
              </a:rPr>
              <a:pPr/>
              <a:t>27/11/2020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D13028E5-6A25-44E2-92D0-594633E0FAE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33816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3C44358-7BA9-4CC5-BAAE-DA9FEDA97C51}" type="datetimeFigureOut">
              <a:rPr lang="en-GB" smtClean="0">
                <a:solidFill>
                  <a:prstClr val="black">
                    <a:tint val="75000"/>
                  </a:prstClr>
                </a:solidFill>
              </a:rPr>
              <a:pPr/>
              <a:t>27/11/2020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D13028E5-6A25-44E2-92D0-594633E0FAE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082629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3C44358-7BA9-4CC5-BAAE-DA9FEDA97C51}" type="datetimeFigureOut">
              <a:rPr lang="en-GB" smtClean="0">
                <a:solidFill>
                  <a:prstClr val="black">
                    <a:tint val="75000"/>
                  </a:prstClr>
                </a:solidFill>
              </a:rPr>
              <a:pPr/>
              <a:t>27/11/2020</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D13028E5-6A25-44E2-92D0-594633E0FAE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314233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3C44358-7BA9-4CC5-BAAE-DA9FEDA97C51}" type="datetimeFigureOut">
              <a:rPr lang="en-GB" smtClean="0">
                <a:solidFill>
                  <a:prstClr val="black">
                    <a:tint val="75000"/>
                  </a:prstClr>
                </a:solidFill>
              </a:rPr>
              <a:pPr/>
              <a:t>27/11/2020</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D13028E5-6A25-44E2-92D0-594633E0FAE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6418558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44358-7BA9-4CC5-BAAE-DA9FEDA97C51}" type="datetimeFigureOut">
              <a:rPr lang="en-GB" smtClean="0">
                <a:solidFill>
                  <a:prstClr val="black">
                    <a:tint val="75000"/>
                  </a:prstClr>
                </a:solidFill>
              </a:rPr>
              <a:pPr/>
              <a:t>27/11/2020</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D13028E5-6A25-44E2-92D0-594633E0FAE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474847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C44358-7BA9-4CC5-BAAE-DA9FEDA97C51}" type="datetimeFigureOut">
              <a:rPr lang="en-GB" smtClean="0">
                <a:solidFill>
                  <a:prstClr val="black">
                    <a:tint val="75000"/>
                  </a:prstClr>
                </a:solidFill>
              </a:rPr>
              <a:pPr/>
              <a:t>27/11/2020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D13028E5-6A25-44E2-92D0-594633E0FAE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3763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4CAA6CE-61D2-41C7-9D74-1715DAA05D8C}" type="datetimeFigureOut">
              <a:rPr lang="en-GB" smtClean="0"/>
              <a:t>27/11/2020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309C6B-4357-406E-BCA3-561153BD6443}" type="slidenum">
              <a:rPr lang="en-GB" smtClean="0"/>
              <a:t>‹#›</a:t>
            </a:fld>
            <a:endParaRPr lang="en-GB"/>
          </a:p>
        </p:txBody>
      </p:sp>
    </p:spTree>
    <p:extLst>
      <p:ext uri="{BB962C8B-B14F-4D97-AF65-F5344CB8AC3E}">
        <p14:creationId xmlns:p14="http://schemas.microsoft.com/office/powerpoint/2010/main" val="40504742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C44358-7BA9-4CC5-BAAE-DA9FEDA97C51}" type="datetimeFigureOut">
              <a:rPr lang="en-GB" smtClean="0">
                <a:solidFill>
                  <a:prstClr val="black">
                    <a:tint val="75000"/>
                  </a:prstClr>
                </a:solidFill>
              </a:rPr>
              <a:pPr/>
              <a:t>27/11/2020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D13028E5-6A25-44E2-92D0-594633E0FAE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740137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3C44358-7BA9-4CC5-BAAE-DA9FEDA97C51}" type="datetimeFigureOut">
              <a:rPr lang="en-GB" smtClean="0">
                <a:solidFill>
                  <a:prstClr val="black">
                    <a:tint val="75000"/>
                  </a:prstClr>
                </a:solidFill>
              </a:rPr>
              <a:pPr/>
              <a:t>27/11/2020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D13028E5-6A25-44E2-92D0-594633E0FAE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51200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3C44358-7BA9-4CC5-BAAE-DA9FEDA97C51}" type="datetimeFigureOut">
              <a:rPr lang="en-GB" smtClean="0">
                <a:solidFill>
                  <a:prstClr val="black">
                    <a:tint val="75000"/>
                  </a:prstClr>
                </a:solidFill>
              </a:rPr>
              <a:pPr/>
              <a:t>27/11/2020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D13028E5-6A25-44E2-92D0-594633E0FAE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7041160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3C44358-7BA9-4CC5-BAAE-DA9FEDA97C51}" type="datetimeFigureOut">
              <a:rPr lang="en-GB" smtClean="0">
                <a:solidFill>
                  <a:prstClr val="black">
                    <a:tint val="75000"/>
                  </a:prstClr>
                </a:solidFill>
              </a:rPr>
              <a:pPr/>
              <a:t>27/11/2020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D13028E5-6A25-44E2-92D0-594633E0FAE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399429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3C44358-7BA9-4CC5-BAAE-DA9FEDA97C51}" type="datetimeFigureOut">
              <a:rPr lang="en-GB" smtClean="0">
                <a:solidFill>
                  <a:prstClr val="black">
                    <a:tint val="75000"/>
                  </a:prstClr>
                </a:solidFill>
              </a:rPr>
              <a:pPr/>
              <a:t>27/11/2020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D13028E5-6A25-44E2-92D0-594633E0FAE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868997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44358-7BA9-4CC5-BAAE-DA9FEDA97C51}" type="datetimeFigureOut">
              <a:rPr lang="en-GB" smtClean="0">
                <a:solidFill>
                  <a:prstClr val="black">
                    <a:tint val="75000"/>
                  </a:prstClr>
                </a:solidFill>
              </a:rPr>
              <a:pPr/>
              <a:t>27/11/2020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D13028E5-6A25-44E2-92D0-594633E0FAE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97754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3C44358-7BA9-4CC5-BAAE-DA9FEDA97C51}" type="datetimeFigureOut">
              <a:rPr lang="en-GB" smtClean="0">
                <a:solidFill>
                  <a:prstClr val="black">
                    <a:tint val="75000"/>
                  </a:prstClr>
                </a:solidFill>
              </a:rPr>
              <a:pPr/>
              <a:t>27/11/2020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D13028E5-6A25-44E2-92D0-594633E0FAE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849218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3C44358-7BA9-4CC5-BAAE-DA9FEDA97C51}" type="datetimeFigureOut">
              <a:rPr lang="en-GB" smtClean="0">
                <a:solidFill>
                  <a:prstClr val="black">
                    <a:tint val="75000"/>
                  </a:prstClr>
                </a:solidFill>
              </a:rPr>
              <a:pPr/>
              <a:t>27/11/2020</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D13028E5-6A25-44E2-92D0-594633E0FAE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421356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3C44358-7BA9-4CC5-BAAE-DA9FEDA97C51}" type="datetimeFigureOut">
              <a:rPr lang="en-GB" smtClean="0">
                <a:solidFill>
                  <a:prstClr val="black">
                    <a:tint val="75000"/>
                  </a:prstClr>
                </a:solidFill>
              </a:rPr>
              <a:pPr/>
              <a:t>27/11/2020</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D13028E5-6A25-44E2-92D0-594633E0FAE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736370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44358-7BA9-4CC5-BAAE-DA9FEDA97C51}" type="datetimeFigureOut">
              <a:rPr lang="en-GB" smtClean="0">
                <a:solidFill>
                  <a:prstClr val="black">
                    <a:tint val="75000"/>
                  </a:prstClr>
                </a:solidFill>
              </a:rPr>
              <a:pPr/>
              <a:t>27/11/2020</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D13028E5-6A25-44E2-92D0-594633E0FAE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08621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CAA6CE-61D2-41C7-9D74-1715DAA05D8C}" type="datetimeFigureOut">
              <a:rPr lang="en-GB" smtClean="0"/>
              <a:t>27/11/2020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309C6B-4357-406E-BCA3-561153BD6443}" type="slidenum">
              <a:rPr lang="en-GB" smtClean="0"/>
              <a:t>‹#›</a:t>
            </a:fld>
            <a:endParaRPr lang="en-GB"/>
          </a:p>
        </p:txBody>
      </p:sp>
    </p:spTree>
    <p:extLst>
      <p:ext uri="{BB962C8B-B14F-4D97-AF65-F5344CB8AC3E}">
        <p14:creationId xmlns:p14="http://schemas.microsoft.com/office/powerpoint/2010/main" val="42459405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C44358-7BA9-4CC5-BAAE-DA9FEDA97C51}" type="datetimeFigureOut">
              <a:rPr lang="en-GB" smtClean="0">
                <a:solidFill>
                  <a:prstClr val="black">
                    <a:tint val="75000"/>
                  </a:prstClr>
                </a:solidFill>
              </a:rPr>
              <a:pPr/>
              <a:t>27/11/2020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D13028E5-6A25-44E2-92D0-594633E0FAE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423581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C44358-7BA9-4CC5-BAAE-DA9FEDA97C51}" type="datetimeFigureOut">
              <a:rPr lang="en-GB" smtClean="0">
                <a:solidFill>
                  <a:prstClr val="black">
                    <a:tint val="75000"/>
                  </a:prstClr>
                </a:solidFill>
              </a:rPr>
              <a:pPr/>
              <a:t>27/11/2020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D13028E5-6A25-44E2-92D0-594633E0FAE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516883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3C44358-7BA9-4CC5-BAAE-DA9FEDA97C51}" type="datetimeFigureOut">
              <a:rPr lang="en-GB" smtClean="0">
                <a:solidFill>
                  <a:prstClr val="black">
                    <a:tint val="75000"/>
                  </a:prstClr>
                </a:solidFill>
              </a:rPr>
              <a:pPr/>
              <a:t>27/11/2020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D13028E5-6A25-44E2-92D0-594633E0FAE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724560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3C44358-7BA9-4CC5-BAAE-DA9FEDA97C51}" type="datetimeFigureOut">
              <a:rPr lang="en-GB" smtClean="0">
                <a:solidFill>
                  <a:prstClr val="black">
                    <a:tint val="75000"/>
                  </a:prstClr>
                </a:solidFill>
              </a:rPr>
              <a:pPr/>
              <a:t>27/11/2020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D13028E5-6A25-44E2-92D0-594633E0FAE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655455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4CAA6CE-61D2-41C7-9D74-1715DAA05D8C}" type="datetimeFigureOut">
              <a:rPr lang="en-GB" smtClean="0"/>
              <a:t>27/11/2020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309C6B-4357-406E-BCA3-561153BD6443}" type="slidenum">
              <a:rPr lang="en-GB" smtClean="0"/>
              <a:t>‹#›</a:t>
            </a:fld>
            <a:endParaRPr lang="en-GB"/>
          </a:p>
        </p:txBody>
      </p:sp>
    </p:spTree>
    <p:extLst>
      <p:ext uri="{BB962C8B-B14F-4D97-AF65-F5344CB8AC3E}">
        <p14:creationId xmlns:p14="http://schemas.microsoft.com/office/powerpoint/2010/main" val="1583048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4CAA6CE-61D2-41C7-9D74-1715DAA05D8C}" type="datetimeFigureOut">
              <a:rPr lang="en-GB" smtClean="0"/>
              <a:t>27/11/2020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4309C6B-4357-406E-BCA3-561153BD6443}" type="slidenum">
              <a:rPr lang="en-GB" smtClean="0"/>
              <a:t>‹#›</a:t>
            </a:fld>
            <a:endParaRPr lang="en-GB"/>
          </a:p>
        </p:txBody>
      </p:sp>
    </p:spTree>
    <p:extLst>
      <p:ext uri="{BB962C8B-B14F-4D97-AF65-F5344CB8AC3E}">
        <p14:creationId xmlns:p14="http://schemas.microsoft.com/office/powerpoint/2010/main" val="3499826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4CAA6CE-61D2-41C7-9D74-1715DAA05D8C}" type="datetimeFigureOut">
              <a:rPr lang="en-GB" smtClean="0"/>
              <a:t>27/11/2020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4309C6B-4357-406E-BCA3-561153BD6443}" type="slidenum">
              <a:rPr lang="en-GB" smtClean="0"/>
              <a:t>‹#›</a:t>
            </a:fld>
            <a:endParaRPr lang="en-GB"/>
          </a:p>
        </p:txBody>
      </p:sp>
    </p:spTree>
    <p:extLst>
      <p:ext uri="{BB962C8B-B14F-4D97-AF65-F5344CB8AC3E}">
        <p14:creationId xmlns:p14="http://schemas.microsoft.com/office/powerpoint/2010/main" val="2515698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CAA6CE-61D2-41C7-9D74-1715DAA05D8C}" type="datetimeFigureOut">
              <a:rPr lang="en-GB" smtClean="0"/>
              <a:t>27/11/2020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4309C6B-4357-406E-BCA3-561153BD6443}" type="slidenum">
              <a:rPr lang="en-GB" smtClean="0"/>
              <a:t>‹#›</a:t>
            </a:fld>
            <a:endParaRPr lang="en-GB"/>
          </a:p>
        </p:txBody>
      </p:sp>
    </p:spTree>
    <p:extLst>
      <p:ext uri="{BB962C8B-B14F-4D97-AF65-F5344CB8AC3E}">
        <p14:creationId xmlns:p14="http://schemas.microsoft.com/office/powerpoint/2010/main" val="4002808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CAA6CE-61D2-41C7-9D74-1715DAA05D8C}" type="datetimeFigureOut">
              <a:rPr lang="en-GB" smtClean="0"/>
              <a:t>27/11/2020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309C6B-4357-406E-BCA3-561153BD6443}" type="slidenum">
              <a:rPr lang="en-GB" smtClean="0"/>
              <a:t>‹#›</a:t>
            </a:fld>
            <a:endParaRPr lang="en-GB"/>
          </a:p>
        </p:txBody>
      </p:sp>
    </p:spTree>
    <p:extLst>
      <p:ext uri="{BB962C8B-B14F-4D97-AF65-F5344CB8AC3E}">
        <p14:creationId xmlns:p14="http://schemas.microsoft.com/office/powerpoint/2010/main" val="2257548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CAA6CE-61D2-41C7-9D74-1715DAA05D8C}" type="datetimeFigureOut">
              <a:rPr lang="en-GB" smtClean="0"/>
              <a:t>27/11/2020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309C6B-4357-406E-BCA3-561153BD6443}" type="slidenum">
              <a:rPr lang="en-GB" smtClean="0"/>
              <a:t>‹#›</a:t>
            </a:fld>
            <a:endParaRPr lang="en-GB"/>
          </a:p>
        </p:txBody>
      </p:sp>
    </p:spTree>
    <p:extLst>
      <p:ext uri="{BB962C8B-B14F-4D97-AF65-F5344CB8AC3E}">
        <p14:creationId xmlns:p14="http://schemas.microsoft.com/office/powerpoint/2010/main" val="2202845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CAA6CE-61D2-41C7-9D74-1715DAA05D8C}" type="datetimeFigureOut">
              <a:rPr lang="en-GB" smtClean="0"/>
              <a:t>27/11/2020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309C6B-4357-406E-BCA3-561153BD6443}" type="slidenum">
              <a:rPr lang="en-GB" smtClean="0"/>
              <a:t>‹#›</a:t>
            </a:fld>
            <a:endParaRPr lang="en-GB"/>
          </a:p>
        </p:txBody>
      </p:sp>
    </p:spTree>
    <p:extLst>
      <p:ext uri="{BB962C8B-B14F-4D97-AF65-F5344CB8AC3E}">
        <p14:creationId xmlns:p14="http://schemas.microsoft.com/office/powerpoint/2010/main" val="1264096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44358-7BA9-4CC5-BAAE-DA9FEDA97C51}" type="datetimeFigureOut">
              <a:rPr lang="en-GB" smtClean="0">
                <a:solidFill>
                  <a:prstClr val="black">
                    <a:tint val="75000"/>
                  </a:prstClr>
                </a:solidFill>
              </a:rPr>
              <a:pPr/>
              <a:t>27/11/2020</a:t>
            </a:fld>
            <a:endParaRPr lang="en-GB">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3028E5-6A25-44E2-92D0-594633E0FAE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233058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44358-7BA9-4CC5-BAAE-DA9FEDA97C51}" type="datetimeFigureOut">
              <a:rPr lang="en-GB" smtClean="0">
                <a:solidFill>
                  <a:prstClr val="black">
                    <a:tint val="75000"/>
                  </a:prstClr>
                </a:solidFill>
              </a:rPr>
              <a:pPr/>
              <a:t>27/11/2020</a:t>
            </a:fld>
            <a:endParaRPr lang="en-GB">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3028E5-6A25-44E2-92D0-594633E0FAE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0687896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4.xml"/><Relationship Id="rId1" Type="http://schemas.openxmlformats.org/officeDocument/2006/relationships/slideLayout" Target="../slideLayouts/slideLayout24.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9.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3.xml"/><Relationship Id="rId7" Type="http://schemas.openxmlformats.org/officeDocument/2006/relationships/image" Target="../media/image1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2.png"/><Relationship Id="rId5" Type="http://schemas.openxmlformats.org/officeDocument/2006/relationships/notesSlide" Target="../notesSlides/notesSlide17.xml"/><Relationship Id="rId10" Type="http://schemas.openxmlformats.org/officeDocument/2006/relationships/image" Target="../media/image16.png"/><Relationship Id="rId4" Type="http://schemas.openxmlformats.org/officeDocument/2006/relationships/slideLayout" Target="../slideLayouts/slideLayout29.xml"/><Relationship Id="rId9"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3665" y="1663137"/>
            <a:ext cx="9144000" cy="2387600"/>
          </a:xfrm>
        </p:spPr>
        <p:txBody>
          <a:bodyPr/>
          <a:lstStyle/>
          <a:p>
            <a:r>
              <a:rPr lang="en-GB" dirty="0"/>
              <a:t>PDDL+ Planning: Processes and Events</a:t>
            </a:r>
          </a:p>
        </p:txBody>
      </p:sp>
    </p:spTree>
    <p:extLst>
      <p:ext uri="{BB962C8B-B14F-4D97-AF65-F5344CB8AC3E}">
        <p14:creationId xmlns:p14="http://schemas.microsoft.com/office/powerpoint/2010/main" val="2287485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4400" dirty="0"/>
              <a:t>PDDL+: Let’s see it bounce</a:t>
            </a:r>
          </a:p>
        </p:txBody>
      </p:sp>
      <p:sp>
        <p:nvSpPr>
          <p:cNvPr id="3" name="Content Placeholder 2"/>
          <p:cNvSpPr>
            <a:spLocks noGrp="1"/>
          </p:cNvSpPr>
          <p:nvPr>
            <p:ph idx="1"/>
          </p:nvPr>
        </p:nvSpPr>
        <p:spPr/>
        <p:txBody>
          <a:bodyPr>
            <a:normAutofit/>
          </a:bodyPr>
          <a:lstStyle/>
          <a:p>
            <a:r>
              <a:rPr lang="en-GB" sz="2800" dirty="0"/>
              <a:t>A “better” model is to see releasing the ball as separated from the fate of the ball after it falls</a:t>
            </a:r>
          </a:p>
          <a:p>
            <a:pPr lvl="1"/>
            <a:r>
              <a:rPr lang="en-GB" sz="2800" dirty="0"/>
              <a:t>Release initiates a process of falling</a:t>
            </a:r>
          </a:p>
          <a:p>
            <a:pPr lvl="1"/>
            <a:endParaRPr lang="en-GB" sz="2800" dirty="0"/>
          </a:p>
          <a:p>
            <a:r>
              <a:rPr lang="en-GB" sz="2800" dirty="0"/>
              <a:t>The falling process can be terminated by various possible actions (catching, hitting, ...) or events (bouncing)</a:t>
            </a:r>
          </a:p>
          <a:p>
            <a:endParaRPr lang="en-GB" sz="2800" dirty="0"/>
          </a:p>
          <a:p>
            <a:r>
              <a:rPr lang="en-GB" sz="2800" dirty="0"/>
              <a:t>How does this look in PDDL+</a:t>
            </a:r>
          </a:p>
        </p:txBody>
      </p:sp>
    </p:spTree>
    <p:extLst>
      <p:ext uri="{BB962C8B-B14F-4D97-AF65-F5344CB8AC3E}">
        <p14:creationId xmlns:p14="http://schemas.microsoft.com/office/powerpoint/2010/main" val="2046324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4400" dirty="0"/>
              <a:t>PDDL+: Let it go</a:t>
            </a:r>
          </a:p>
        </p:txBody>
      </p:sp>
      <p:sp>
        <p:nvSpPr>
          <p:cNvPr id="3" name="Content Placeholder 2"/>
          <p:cNvSpPr>
            <a:spLocks noGrp="1"/>
          </p:cNvSpPr>
          <p:nvPr>
            <p:ph idx="1"/>
          </p:nvPr>
        </p:nvSpPr>
        <p:spPr>
          <a:xfrm>
            <a:off x="609600" y="1611089"/>
            <a:ext cx="10972800" cy="4525963"/>
          </a:xfrm>
        </p:spPr>
        <p:txBody>
          <a:bodyPr>
            <a:noAutofit/>
          </a:bodyPr>
          <a:lstStyle/>
          <a:p>
            <a:r>
              <a:rPr lang="en-GB" sz="2400" dirty="0"/>
              <a:t>First drop it...</a:t>
            </a:r>
          </a:p>
          <a:p>
            <a:endParaRPr lang="en-GB" sz="2400" dirty="0"/>
          </a:p>
          <a:p>
            <a:endParaRPr lang="en-GB" sz="2400" dirty="0"/>
          </a:p>
          <a:p>
            <a:pPr marL="0" indent="0">
              <a:buNone/>
            </a:pPr>
            <a:endParaRPr lang="en-GB" sz="2400" dirty="0"/>
          </a:p>
          <a:p>
            <a:r>
              <a:rPr lang="en-GB" sz="2400" dirty="0"/>
              <a:t>Then watch it fall...</a:t>
            </a:r>
          </a:p>
          <a:p>
            <a:endParaRPr lang="en-GB" sz="2400" dirty="0"/>
          </a:p>
          <a:p>
            <a:endParaRPr lang="en-GB" sz="2400" dirty="0"/>
          </a:p>
          <a:p>
            <a:endParaRPr lang="en-GB" sz="2400" dirty="0"/>
          </a:p>
          <a:p>
            <a:endParaRPr lang="en-GB" sz="2400" dirty="0"/>
          </a:p>
          <a:p>
            <a:endParaRPr lang="en-GB" sz="2400" dirty="0"/>
          </a:p>
          <a:p>
            <a:r>
              <a:rPr lang="en-GB" sz="2400" dirty="0"/>
              <a:t>And then?</a:t>
            </a:r>
          </a:p>
        </p:txBody>
      </p:sp>
      <p:sp>
        <p:nvSpPr>
          <p:cNvPr id="4" name="TextBox 3"/>
          <p:cNvSpPr txBox="1"/>
          <p:nvPr/>
        </p:nvSpPr>
        <p:spPr>
          <a:xfrm>
            <a:off x="914397" y="2062996"/>
            <a:ext cx="7491153" cy="1200329"/>
          </a:xfrm>
          <a:prstGeom prst="rect">
            <a:avLst/>
          </a:prstGeom>
          <a:noFill/>
        </p:spPr>
        <p:txBody>
          <a:bodyPr wrap="none" rtlCol="0">
            <a:spAutoFit/>
          </a:bodyPr>
          <a:lstStyle/>
          <a:p>
            <a:r>
              <a:rPr lang="en-GB" b="1" dirty="0">
                <a:solidFill>
                  <a:srgbClr val="1F497D"/>
                </a:solidFill>
                <a:latin typeface="Courier New" pitchFamily="49" charset="0"/>
                <a:cs typeface="Courier New" pitchFamily="49" charset="0"/>
              </a:rPr>
              <a:t>(:action release</a:t>
            </a:r>
          </a:p>
          <a:p>
            <a:r>
              <a:rPr lang="en-GB" b="1" dirty="0">
                <a:solidFill>
                  <a:srgbClr val="1F497D"/>
                </a:solidFill>
                <a:latin typeface="Courier New" pitchFamily="49" charset="0"/>
                <a:cs typeface="Courier New" pitchFamily="49" charset="0"/>
              </a:rPr>
              <a:t> :parameters (?b – ball)</a:t>
            </a:r>
          </a:p>
          <a:p>
            <a:r>
              <a:rPr lang="en-GB" b="1" dirty="0">
                <a:solidFill>
                  <a:srgbClr val="1F497D"/>
                </a:solidFill>
                <a:latin typeface="Courier New" pitchFamily="49" charset="0"/>
                <a:cs typeface="Courier New" pitchFamily="49" charset="0"/>
              </a:rPr>
              <a:t> :precondition (and (holding ?b) (= (velocity ?b) 0))</a:t>
            </a:r>
          </a:p>
          <a:p>
            <a:r>
              <a:rPr lang="en-GB" b="1" dirty="0">
                <a:solidFill>
                  <a:srgbClr val="1F497D"/>
                </a:solidFill>
                <a:latin typeface="Courier New" pitchFamily="49" charset="0"/>
                <a:cs typeface="Courier New" pitchFamily="49" charset="0"/>
              </a:rPr>
              <a:t> :effect (and (not (holding ?b))))</a:t>
            </a:r>
          </a:p>
        </p:txBody>
      </p:sp>
      <p:sp>
        <p:nvSpPr>
          <p:cNvPr id="5" name="TextBox 4"/>
          <p:cNvSpPr txBox="1"/>
          <p:nvPr/>
        </p:nvSpPr>
        <p:spPr>
          <a:xfrm>
            <a:off x="772887" y="3907096"/>
            <a:ext cx="8388068" cy="1477328"/>
          </a:xfrm>
          <a:prstGeom prst="rect">
            <a:avLst/>
          </a:prstGeom>
          <a:noFill/>
        </p:spPr>
        <p:txBody>
          <a:bodyPr wrap="square" rtlCol="0">
            <a:spAutoFit/>
          </a:bodyPr>
          <a:lstStyle/>
          <a:p>
            <a:r>
              <a:rPr lang="en-GB" b="1" dirty="0">
                <a:solidFill>
                  <a:srgbClr val="1F497D"/>
                </a:solidFill>
                <a:latin typeface="Courier New" pitchFamily="49" charset="0"/>
                <a:cs typeface="Courier New" pitchFamily="49" charset="0"/>
              </a:rPr>
              <a:t>(:process fall</a:t>
            </a:r>
          </a:p>
          <a:p>
            <a:r>
              <a:rPr lang="en-GB" b="1" dirty="0">
                <a:solidFill>
                  <a:srgbClr val="1F497D"/>
                </a:solidFill>
                <a:latin typeface="Courier New" pitchFamily="49" charset="0"/>
                <a:cs typeface="Courier New" pitchFamily="49" charset="0"/>
              </a:rPr>
              <a:t> :parameters (?b – ball)</a:t>
            </a:r>
          </a:p>
          <a:p>
            <a:r>
              <a:rPr lang="en-GB" b="1" dirty="0">
                <a:solidFill>
                  <a:srgbClr val="1F497D"/>
                </a:solidFill>
                <a:latin typeface="Courier New" pitchFamily="49" charset="0"/>
                <a:cs typeface="Courier New" pitchFamily="49" charset="0"/>
              </a:rPr>
              <a:t> :precondition (and (not (holding ?b)) (&gt;= (height ?b) 0)))</a:t>
            </a:r>
          </a:p>
          <a:p>
            <a:r>
              <a:rPr lang="en-GB" b="1" dirty="0">
                <a:solidFill>
                  <a:srgbClr val="1F497D"/>
                </a:solidFill>
                <a:latin typeface="Courier New" pitchFamily="49" charset="0"/>
                <a:cs typeface="Courier New" pitchFamily="49" charset="0"/>
              </a:rPr>
              <a:t> :effect (and (increase (velocity ?b) (* #t (gravity)))</a:t>
            </a:r>
            <a:br>
              <a:rPr lang="en-GB" b="1" dirty="0">
                <a:solidFill>
                  <a:srgbClr val="1F497D"/>
                </a:solidFill>
                <a:latin typeface="Courier New" pitchFamily="49" charset="0"/>
                <a:cs typeface="Courier New" pitchFamily="49" charset="0"/>
              </a:rPr>
            </a:br>
            <a:r>
              <a:rPr lang="en-GB" b="1" dirty="0">
                <a:solidFill>
                  <a:srgbClr val="1F497D"/>
                </a:solidFill>
                <a:latin typeface="Courier New" pitchFamily="49" charset="0"/>
                <a:cs typeface="Courier New" pitchFamily="49" charset="0"/>
              </a:rPr>
              <a:t>              (decrease (height ?b) (* #t (velocity ?b)))))</a:t>
            </a:r>
          </a:p>
        </p:txBody>
      </p:sp>
      <p:cxnSp>
        <p:nvCxnSpPr>
          <p:cNvPr id="6" name="Straight Arrow Connector 5"/>
          <p:cNvCxnSpPr/>
          <p:nvPr/>
        </p:nvCxnSpPr>
        <p:spPr>
          <a:xfrm flipH="1">
            <a:off x="9037674" y="4406214"/>
            <a:ext cx="340242" cy="2380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251963" y="3582185"/>
            <a:ext cx="3006529" cy="1200329"/>
          </a:xfrm>
          <a:prstGeom prst="rect">
            <a:avLst/>
          </a:prstGeom>
          <a:noFill/>
        </p:spPr>
        <p:txBody>
          <a:bodyPr wrap="none" rtlCol="0">
            <a:spAutoFit/>
          </a:bodyPr>
          <a:lstStyle/>
          <a:p>
            <a:r>
              <a:rPr lang="en-GB" dirty="0"/>
              <a:t>Process has a precondition</a:t>
            </a:r>
          </a:p>
          <a:p>
            <a:r>
              <a:rPr lang="en-GB" dirty="0"/>
              <a:t>Happens when this is satisfied</a:t>
            </a:r>
          </a:p>
          <a:p>
            <a:r>
              <a:rPr lang="en-GB" dirty="0"/>
              <a:t>No matter what, we don’t </a:t>
            </a:r>
          </a:p>
          <a:p>
            <a:r>
              <a:rPr lang="en-GB" dirty="0"/>
              <a:t>have a choice</a:t>
            </a:r>
          </a:p>
        </p:txBody>
      </p:sp>
      <p:cxnSp>
        <p:nvCxnSpPr>
          <p:cNvPr id="11" name="Straight Arrow Connector 10"/>
          <p:cNvCxnSpPr/>
          <p:nvPr/>
        </p:nvCxnSpPr>
        <p:spPr>
          <a:xfrm flipH="1" flipV="1">
            <a:off x="8911980" y="5210666"/>
            <a:ext cx="406476" cy="2778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318456" y="5270320"/>
            <a:ext cx="2873544" cy="646331"/>
          </a:xfrm>
          <a:prstGeom prst="rect">
            <a:avLst/>
          </a:prstGeom>
          <a:noFill/>
        </p:spPr>
        <p:txBody>
          <a:bodyPr wrap="none" rtlCol="0">
            <a:spAutoFit/>
          </a:bodyPr>
          <a:lstStyle/>
          <a:p>
            <a:r>
              <a:rPr lang="en-GB" dirty="0"/>
              <a:t>Continuous numeric effects, </a:t>
            </a:r>
          </a:p>
          <a:p>
            <a:r>
              <a:rPr lang="en-GB" dirty="0"/>
              <a:t>No discrete effects.</a:t>
            </a:r>
          </a:p>
        </p:txBody>
      </p:sp>
    </p:spTree>
    <p:extLst>
      <p:ext uri="{BB962C8B-B14F-4D97-AF65-F5344CB8AC3E}">
        <p14:creationId xmlns:p14="http://schemas.microsoft.com/office/powerpoint/2010/main" val="128196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4400" dirty="0"/>
              <a:t>PDDL+: See it bounce</a:t>
            </a:r>
          </a:p>
        </p:txBody>
      </p:sp>
      <p:sp>
        <p:nvSpPr>
          <p:cNvPr id="3" name="Content Placeholder 2"/>
          <p:cNvSpPr>
            <a:spLocks noGrp="1"/>
          </p:cNvSpPr>
          <p:nvPr>
            <p:ph idx="1"/>
          </p:nvPr>
        </p:nvSpPr>
        <p:spPr>
          <a:xfrm>
            <a:off x="609600" y="1545773"/>
            <a:ext cx="10972800" cy="4525963"/>
          </a:xfrm>
        </p:spPr>
        <p:txBody>
          <a:bodyPr>
            <a:normAutofit/>
          </a:bodyPr>
          <a:lstStyle/>
          <a:p>
            <a:r>
              <a:rPr lang="en-GB" sz="2400" dirty="0"/>
              <a:t>Bouncing...</a:t>
            </a:r>
          </a:p>
          <a:p>
            <a:endParaRPr lang="en-GB" sz="2400" dirty="0"/>
          </a:p>
          <a:p>
            <a:endParaRPr lang="en-GB" sz="2400" dirty="0"/>
          </a:p>
          <a:p>
            <a:endParaRPr lang="en-GB" sz="2400" dirty="0"/>
          </a:p>
          <a:p>
            <a:endParaRPr lang="en-GB" sz="2400" dirty="0"/>
          </a:p>
          <a:p>
            <a:endParaRPr lang="en-GB" sz="2400" dirty="0"/>
          </a:p>
          <a:p>
            <a:r>
              <a:rPr lang="en-GB" sz="2400" dirty="0"/>
              <a:t>Now lets plan to catch it...</a:t>
            </a:r>
          </a:p>
        </p:txBody>
      </p:sp>
      <p:sp>
        <p:nvSpPr>
          <p:cNvPr id="4" name="TextBox 3"/>
          <p:cNvSpPr txBox="1"/>
          <p:nvPr/>
        </p:nvSpPr>
        <p:spPr>
          <a:xfrm>
            <a:off x="1219424" y="2174172"/>
            <a:ext cx="7863050" cy="1754326"/>
          </a:xfrm>
          <a:prstGeom prst="rect">
            <a:avLst/>
          </a:prstGeom>
          <a:noFill/>
        </p:spPr>
        <p:txBody>
          <a:bodyPr wrap="none" rtlCol="0">
            <a:spAutoFit/>
          </a:bodyPr>
          <a:lstStyle/>
          <a:p>
            <a:r>
              <a:rPr lang="en-GB" b="1" dirty="0">
                <a:solidFill>
                  <a:srgbClr val="1F497D"/>
                </a:solidFill>
                <a:latin typeface="Courier New" pitchFamily="49" charset="0"/>
                <a:cs typeface="Courier New" pitchFamily="49" charset="0"/>
              </a:rPr>
              <a:t>(:event bounce</a:t>
            </a:r>
            <a:br>
              <a:rPr lang="en-GB" b="1" dirty="0">
                <a:solidFill>
                  <a:srgbClr val="1F497D"/>
                </a:solidFill>
                <a:latin typeface="Courier New" pitchFamily="49" charset="0"/>
                <a:cs typeface="Courier New" pitchFamily="49" charset="0"/>
              </a:rPr>
            </a:br>
            <a:r>
              <a:rPr lang="en-GB" b="1" dirty="0">
                <a:solidFill>
                  <a:srgbClr val="1F497D"/>
                </a:solidFill>
                <a:latin typeface="Courier New" pitchFamily="49" charset="0"/>
                <a:cs typeface="Courier New" pitchFamily="49" charset="0"/>
              </a:rPr>
              <a:t> :parameters (?b - ball)</a:t>
            </a:r>
            <a:br>
              <a:rPr lang="en-GB" b="1" dirty="0">
                <a:solidFill>
                  <a:srgbClr val="1F497D"/>
                </a:solidFill>
                <a:latin typeface="Courier New" pitchFamily="49" charset="0"/>
                <a:cs typeface="Courier New" pitchFamily="49" charset="0"/>
              </a:rPr>
            </a:br>
            <a:r>
              <a:rPr lang="en-GB" b="1" dirty="0">
                <a:solidFill>
                  <a:srgbClr val="1F497D"/>
                </a:solidFill>
                <a:latin typeface="Courier New" pitchFamily="49" charset="0"/>
                <a:cs typeface="Courier New" pitchFamily="49" charset="0"/>
              </a:rPr>
              <a:t> :precondition (and  (&gt;= (velocity ?b) 0) </a:t>
            </a:r>
            <a:br>
              <a:rPr lang="en-GB" b="1" dirty="0">
                <a:solidFill>
                  <a:srgbClr val="1F497D"/>
                </a:solidFill>
                <a:latin typeface="Courier New" pitchFamily="49" charset="0"/>
                <a:cs typeface="Courier New" pitchFamily="49" charset="0"/>
              </a:rPr>
            </a:br>
            <a:r>
              <a:rPr lang="en-GB" b="1" dirty="0">
                <a:solidFill>
                  <a:srgbClr val="1F497D"/>
                </a:solidFill>
                <a:latin typeface="Courier New" pitchFamily="49" charset="0"/>
                <a:cs typeface="Courier New" pitchFamily="49" charset="0"/>
              </a:rPr>
              <a:t> 		(&lt;= (height ?b) 0))</a:t>
            </a:r>
          </a:p>
          <a:p>
            <a:r>
              <a:rPr lang="en-GB" b="1" dirty="0">
                <a:solidFill>
                  <a:srgbClr val="1F497D"/>
                </a:solidFill>
                <a:latin typeface="Courier New" pitchFamily="49" charset="0"/>
                <a:cs typeface="Courier New" pitchFamily="49" charset="0"/>
              </a:rPr>
              <a:t> :effect (and (assign (height ?b) (* -1 (height ?b)))</a:t>
            </a:r>
            <a:br>
              <a:rPr lang="en-GB" b="1" dirty="0">
                <a:solidFill>
                  <a:srgbClr val="1F497D"/>
                </a:solidFill>
                <a:latin typeface="Courier New" pitchFamily="49" charset="0"/>
                <a:cs typeface="Courier New" pitchFamily="49" charset="0"/>
              </a:rPr>
            </a:br>
            <a:r>
              <a:rPr lang="en-GB" b="1" dirty="0">
                <a:solidFill>
                  <a:srgbClr val="1F497D"/>
                </a:solidFill>
                <a:latin typeface="Courier New" pitchFamily="49" charset="0"/>
                <a:cs typeface="Courier New" pitchFamily="49" charset="0"/>
              </a:rPr>
              <a:t> 	    (assign (velocity ?b) (* -1 (velocity ?b)))))</a:t>
            </a:r>
          </a:p>
        </p:txBody>
      </p:sp>
      <p:sp>
        <p:nvSpPr>
          <p:cNvPr id="5" name="TextBox 4"/>
          <p:cNvSpPr txBox="1"/>
          <p:nvPr/>
        </p:nvSpPr>
        <p:spPr>
          <a:xfrm>
            <a:off x="1391952" y="4585931"/>
            <a:ext cx="8594019" cy="1200329"/>
          </a:xfrm>
          <a:prstGeom prst="rect">
            <a:avLst/>
          </a:prstGeom>
          <a:noFill/>
        </p:spPr>
        <p:txBody>
          <a:bodyPr wrap="none" rtlCol="0">
            <a:spAutoFit/>
          </a:bodyPr>
          <a:lstStyle/>
          <a:p>
            <a:r>
              <a:rPr lang="en-GB" b="1" dirty="0">
                <a:solidFill>
                  <a:srgbClr val="1F497D"/>
                </a:solidFill>
                <a:latin typeface="Courier New" pitchFamily="49" charset="0"/>
                <a:cs typeface="Courier New" pitchFamily="49" charset="0"/>
              </a:rPr>
              <a:t>(:action catch</a:t>
            </a:r>
            <a:br>
              <a:rPr lang="en-GB" b="1" dirty="0">
                <a:solidFill>
                  <a:srgbClr val="1F497D"/>
                </a:solidFill>
                <a:latin typeface="Courier New" pitchFamily="49" charset="0"/>
                <a:cs typeface="Courier New" pitchFamily="49" charset="0"/>
              </a:rPr>
            </a:br>
            <a:r>
              <a:rPr lang="en-GB" b="1" dirty="0">
                <a:solidFill>
                  <a:srgbClr val="1F497D"/>
                </a:solidFill>
                <a:latin typeface="Courier New" pitchFamily="49" charset="0"/>
                <a:cs typeface="Courier New" pitchFamily="49" charset="0"/>
              </a:rPr>
              <a:t> :parameters (?b - ball)</a:t>
            </a:r>
            <a:br>
              <a:rPr lang="en-GB" b="1" dirty="0">
                <a:solidFill>
                  <a:srgbClr val="1F497D"/>
                </a:solidFill>
                <a:latin typeface="Courier New" pitchFamily="49" charset="0"/>
                <a:cs typeface="Courier New" pitchFamily="49" charset="0"/>
              </a:rPr>
            </a:br>
            <a:r>
              <a:rPr lang="en-GB" b="1" dirty="0">
                <a:solidFill>
                  <a:srgbClr val="1F497D"/>
                </a:solidFill>
                <a:latin typeface="Courier New" pitchFamily="49" charset="0"/>
                <a:cs typeface="Courier New" pitchFamily="49" charset="0"/>
              </a:rPr>
              <a:t> :precondition (and (&gt;= (height ?b) 5) (&lt;= (height ?b) 5.01))</a:t>
            </a:r>
            <a:br>
              <a:rPr lang="en-GB" b="1" dirty="0">
                <a:solidFill>
                  <a:srgbClr val="1F497D"/>
                </a:solidFill>
                <a:latin typeface="Courier New" pitchFamily="49" charset="0"/>
                <a:cs typeface="Courier New" pitchFamily="49" charset="0"/>
              </a:rPr>
            </a:br>
            <a:r>
              <a:rPr lang="en-GB" b="1" dirty="0">
                <a:solidFill>
                  <a:srgbClr val="1F497D"/>
                </a:solidFill>
                <a:latin typeface="Courier New" pitchFamily="49" charset="0"/>
                <a:cs typeface="Courier New" pitchFamily="49" charset="0"/>
              </a:rPr>
              <a:t> :effect (and (holding ?b) (assign (velocity ?b) 0)))</a:t>
            </a:r>
          </a:p>
        </p:txBody>
      </p:sp>
      <p:cxnSp>
        <p:nvCxnSpPr>
          <p:cNvPr id="10" name="Straight Arrow Connector 9"/>
          <p:cNvCxnSpPr/>
          <p:nvPr/>
        </p:nvCxnSpPr>
        <p:spPr>
          <a:xfrm flipH="1">
            <a:off x="7097486" y="2275201"/>
            <a:ext cx="1563127" cy="590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660612" y="1596227"/>
            <a:ext cx="3006529" cy="1200329"/>
          </a:xfrm>
          <a:prstGeom prst="rect">
            <a:avLst/>
          </a:prstGeom>
          <a:noFill/>
        </p:spPr>
        <p:txBody>
          <a:bodyPr wrap="none" rtlCol="0">
            <a:spAutoFit/>
          </a:bodyPr>
          <a:lstStyle/>
          <a:p>
            <a:r>
              <a:rPr lang="en-GB" dirty="0"/>
              <a:t>Event has a precondition,</a:t>
            </a:r>
          </a:p>
          <a:p>
            <a:r>
              <a:rPr lang="en-GB" dirty="0"/>
              <a:t>happens when this is satisfied</a:t>
            </a:r>
          </a:p>
          <a:p>
            <a:r>
              <a:rPr lang="en-GB" dirty="0"/>
              <a:t>No matter what, we don’t </a:t>
            </a:r>
          </a:p>
          <a:p>
            <a:r>
              <a:rPr lang="en-GB" dirty="0"/>
              <a:t>have a choice</a:t>
            </a:r>
          </a:p>
        </p:txBody>
      </p:sp>
      <p:cxnSp>
        <p:nvCxnSpPr>
          <p:cNvPr id="12" name="Straight Arrow Connector 11"/>
          <p:cNvCxnSpPr/>
          <p:nvPr/>
        </p:nvCxnSpPr>
        <p:spPr>
          <a:xfrm flipH="1" flipV="1">
            <a:off x="8980855" y="3629940"/>
            <a:ext cx="394541" cy="167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375395" y="3067652"/>
            <a:ext cx="2816605" cy="1200329"/>
          </a:xfrm>
          <a:prstGeom prst="rect">
            <a:avLst/>
          </a:prstGeom>
          <a:noFill/>
        </p:spPr>
        <p:txBody>
          <a:bodyPr wrap="none" rtlCol="0">
            <a:spAutoFit/>
          </a:bodyPr>
          <a:lstStyle/>
          <a:p>
            <a:r>
              <a:rPr lang="en-GB" dirty="0"/>
              <a:t>Discrete numeric effects,</a:t>
            </a:r>
          </a:p>
          <a:p>
            <a:r>
              <a:rPr lang="en-GB" dirty="0"/>
              <a:t>can also have propositional </a:t>
            </a:r>
          </a:p>
          <a:p>
            <a:r>
              <a:rPr lang="en-GB" dirty="0"/>
              <a:t>effects. </a:t>
            </a:r>
          </a:p>
          <a:p>
            <a:r>
              <a:rPr lang="en-GB" dirty="0"/>
              <a:t>No continuous effects.</a:t>
            </a:r>
          </a:p>
        </p:txBody>
      </p:sp>
    </p:spTree>
    <p:extLst>
      <p:ext uri="{BB962C8B-B14F-4D97-AF65-F5344CB8AC3E}">
        <p14:creationId xmlns:p14="http://schemas.microsoft.com/office/powerpoint/2010/main" val="43916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4400" dirty="0"/>
              <a:t>A Valid Plan</a:t>
            </a:r>
          </a:p>
        </p:txBody>
      </p:sp>
      <p:sp>
        <p:nvSpPr>
          <p:cNvPr id="3" name="Content Placeholder 2"/>
          <p:cNvSpPr>
            <a:spLocks noGrp="1"/>
          </p:cNvSpPr>
          <p:nvPr>
            <p:ph idx="1"/>
          </p:nvPr>
        </p:nvSpPr>
        <p:spPr/>
        <p:txBody>
          <a:bodyPr>
            <a:normAutofit/>
          </a:bodyPr>
          <a:lstStyle/>
          <a:p>
            <a:r>
              <a:rPr lang="en-GB" sz="2400" dirty="0"/>
              <a:t>Let it bounce, then catch it...</a:t>
            </a:r>
          </a:p>
          <a:p>
            <a:endParaRPr lang="en-GB" sz="2400" b="1" dirty="0">
              <a:solidFill>
                <a:schemeClr val="tx2"/>
              </a:solidFill>
            </a:endParaRPr>
          </a:p>
          <a:p>
            <a:endParaRPr lang="en-GB" sz="2400" b="1" dirty="0">
              <a:solidFill>
                <a:schemeClr val="tx2"/>
              </a:solidFill>
            </a:endParaRPr>
          </a:p>
          <a:p>
            <a:endParaRPr lang="en-GB" sz="2400" b="1" dirty="0">
              <a:solidFill>
                <a:schemeClr val="tx2"/>
              </a:solidFill>
            </a:endParaRPr>
          </a:p>
          <a:p>
            <a:r>
              <a:rPr lang="en-GB" sz="2400" dirty="0"/>
              <a:t>What does the validator say?</a:t>
            </a:r>
          </a:p>
          <a:p>
            <a:endParaRPr lang="en-GB" sz="2400" dirty="0"/>
          </a:p>
          <a:p>
            <a:endParaRPr lang="en-GB" sz="2400" dirty="0"/>
          </a:p>
          <a:p>
            <a:pPr marL="0" indent="0">
              <a:buNone/>
            </a:pPr>
            <a:endParaRPr lang="en-GB" sz="2400" dirty="0"/>
          </a:p>
          <a:p>
            <a:r>
              <a:rPr lang="en-GB" sz="2400" dirty="0"/>
              <a:t>Use  -l to get a nice latex report showing triggering of processes and events and the values of numeric variables during the plan. </a:t>
            </a:r>
          </a:p>
          <a:p>
            <a:endParaRPr lang="en-GB" dirty="0"/>
          </a:p>
        </p:txBody>
      </p:sp>
      <p:sp>
        <p:nvSpPr>
          <p:cNvPr id="4" name="TextBox 3"/>
          <p:cNvSpPr txBox="1"/>
          <p:nvPr/>
        </p:nvSpPr>
        <p:spPr>
          <a:xfrm>
            <a:off x="4223793" y="2060849"/>
            <a:ext cx="3318537" cy="830997"/>
          </a:xfrm>
          <a:prstGeom prst="rect">
            <a:avLst/>
          </a:prstGeom>
          <a:noFill/>
        </p:spPr>
        <p:txBody>
          <a:bodyPr wrap="none" rtlCol="0">
            <a:spAutoFit/>
          </a:bodyPr>
          <a:lstStyle/>
          <a:p>
            <a:r>
              <a:rPr lang="en-GB" sz="2400" b="1" dirty="0">
                <a:solidFill>
                  <a:srgbClr val="1F497D"/>
                </a:solidFill>
                <a:latin typeface="Courier New" pitchFamily="49" charset="0"/>
                <a:cs typeface="Courier New" pitchFamily="49" charset="0"/>
              </a:rPr>
              <a:t>0.1: (release b1)</a:t>
            </a:r>
          </a:p>
          <a:p>
            <a:r>
              <a:rPr lang="en-GB" sz="2400" b="1" dirty="0">
                <a:solidFill>
                  <a:srgbClr val="1F497D"/>
                </a:solidFill>
                <a:latin typeface="Courier New" pitchFamily="49" charset="0"/>
                <a:cs typeface="Courier New" pitchFamily="49" charset="0"/>
              </a:rPr>
              <a:t>4.757: (catch b1)</a:t>
            </a:r>
          </a:p>
        </p:txBody>
      </p:sp>
      <p:pic>
        <p:nvPicPr>
          <p:cNvPr id="5" name="Picture 2" descr="VAL"/>
          <p:cNvPicPr>
            <a:picLocks noChangeAspect="1" noChangeArrowheads="1"/>
          </p:cNvPicPr>
          <p:nvPr/>
        </p:nvPicPr>
        <p:blipFill>
          <a:blip r:embed="rId3"/>
          <a:srcRect/>
          <a:stretch>
            <a:fillRect/>
          </a:stretch>
        </p:blipFill>
        <p:spPr bwMode="auto">
          <a:xfrm>
            <a:off x="5970133" y="3352494"/>
            <a:ext cx="2000264" cy="1669393"/>
          </a:xfrm>
          <a:prstGeom prst="rect">
            <a:avLst/>
          </a:prstGeom>
          <a:noFill/>
        </p:spPr>
      </p:pic>
    </p:spTree>
    <p:extLst>
      <p:ext uri="{BB962C8B-B14F-4D97-AF65-F5344CB8AC3E}">
        <p14:creationId xmlns:p14="http://schemas.microsoft.com/office/powerpoint/2010/main" val="2284361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2284" t="61100" r="32028" b="6250"/>
          <a:stretch/>
        </p:blipFill>
        <p:spPr bwMode="auto">
          <a:xfrm>
            <a:off x="5409012" y="4421552"/>
            <a:ext cx="4643439" cy="2388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32431" t="10547" r="31881" b="26758"/>
          <a:stretch/>
        </p:blipFill>
        <p:spPr bwMode="auto">
          <a:xfrm>
            <a:off x="5408852" y="40430"/>
            <a:ext cx="4643439" cy="4586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60206" y="1651846"/>
            <a:ext cx="3318537" cy="830997"/>
          </a:xfrm>
          <a:prstGeom prst="rect">
            <a:avLst/>
          </a:prstGeom>
          <a:noFill/>
        </p:spPr>
        <p:txBody>
          <a:bodyPr wrap="none" rtlCol="0">
            <a:spAutoFit/>
          </a:bodyPr>
          <a:lstStyle/>
          <a:p>
            <a:r>
              <a:rPr lang="en-GB" sz="2400" b="1" dirty="0">
                <a:solidFill>
                  <a:srgbClr val="1F497D"/>
                </a:solidFill>
                <a:latin typeface="Courier New" pitchFamily="49" charset="0"/>
                <a:cs typeface="Courier New" pitchFamily="49" charset="0"/>
              </a:rPr>
              <a:t>0.1: (release b1)</a:t>
            </a:r>
          </a:p>
          <a:p>
            <a:r>
              <a:rPr lang="en-GB" sz="2400" b="1" dirty="0">
                <a:solidFill>
                  <a:srgbClr val="1F497D"/>
                </a:solidFill>
                <a:latin typeface="Courier New" pitchFamily="49" charset="0"/>
                <a:cs typeface="Courier New" pitchFamily="49" charset="0"/>
              </a:rPr>
              <a:t>4.757: (catch b1)</a:t>
            </a:r>
          </a:p>
        </p:txBody>
      </p:sp>
      <p:sp>
        <p:nvSpPr>
          <p:cNvPr id="7" name="Title 1"/>
          <p:cNvSpPr>
            <a:spLocks noGrp="1"/>
          </p:cNvSpPr>
          <p:nvPr>
            <p:ph type="title"/>
          </p:nvPr>
        </p:nvSpPr>
        <p:spPr>
          <a:xfrm>
            <a:off x="560206" y="241981"/>
            <a:ext cx="10972800" cy="1143000"/>
          </a:xfrm>
        </p:spPr>
        <p:txBody>
          <a:bodyPr>
            <a:normAutofit/>
          </a:bodyPr>
          <a:lstStyle/>
          <a:p>
            <a:pPr algn="l"/>
            <a:r>
              <a:rPr lang="en-GB" sz="4400" dirty="0"/>
              <a:t>VAL Report</a:t>
            </a:r>
          </a:p>
        </p:txBody>
      </p:sp>
    </p:spTree>
    <p:extLst>
      <p:ext uri="{BB962C8B-B14F-4D97-AF65-F5344CB8AC3E}">
        <p14:creationId xmlns:p14="http://schemas.microsoft.com/office/powerpoint/2010/main" val="1712958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4400" dirty="0"/>
              <a:t>Height of the Ball is Quadratic</a:t>
            </a:r>
          </a:p>
        </p:txBody>
      </p:sp>
      <p:pic>
        <p:nvPicPr>
          <p:cNvPr id="174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9436" t="16797" r="18302" b="17773"/>
          <a:stretch/>
        </p:blipFill>
        <p:spPr bwMode="auto">
          <a:xfrm>
            <a:off x="4723790" y="2533400"/>
            <a:ext cx="6336704" cy="3743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468223" y="1702403"/>
            <a:ext cx="3318537" cy="830997"/>
          </a:xfrm>
          <a:prstGeom prst="rect">
            <a:avLst/>
          </a:prstGeom>
          <a:noFill/>
        </p:spPr>
        <p:txBody>
          <a:bodyPr wrap="none" rtlCol="0">
            <a:spAutoFit/>
          </a:bodyPr>
          <a:lstStyle/>
          <a:p>
            <a:r>
              <a:rPr lang="en-GB" sz="2400" b="1" dirty="0">
                <a:solidFill>
                  <a:srgbClr val="1F497D"/>
                </a:solidFill>
                <a:latin typeface="Courier New" pitchFamily="49" charset="0"/>
                <a:cs typeface="Courier New" pitchFamily="49" charset="0"/>
              </a:rPr>
              <a:t>0.1: (release b1)</a:t>
            </a:r>
          </a:p>
          <a:p>
            <a:r>
              <a:rPr lang="en-GB" sz="2400" b="1" dirty="0">
                <a:solidFill>
                  <a:srgbClr val="1F497D"/>
                </a:solidFill>
                <a:latin typeface="Courier New" pitchFamily="49" charset="0"/>
                <a:cs typeface="Courier New" pitchFamily="49" charset="0"/>
              </a:rPr>
              <a:t>4.757: (catch b1)</a:t>
            </a:r>
          </a:p>
        </p:txBody>
      </p:sp>
    </p:spTree>
    <p:extLst>
      <p:ext uri="{BB962C8B-B14F-4D97-AF65-F5344CB8AC3E}">
        <p14:creationId xmlns:p14="http://schemas.microsoft.com/office/powerpoint/2010/main" val="2690249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31991" t="34452" r="30234" b="24805"/>
          <a:stretch/>
        </p:blipFill>
        <p:spPr bwMode="auto">
          <a:xfrm>
            <a:off x="6488172" y="2429792"/>
            <a:ext cx="4914901" cy="2980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a:spLocks noGrp="1"/>
          </p:cNvSpPr>
          <p:nvPr>
            <p:ph type="title"/>
          </p:nvPr>
        </p:nvSpPr>
        <p:spPr>
          <a:xfrm>
            <a:off x="609600" y="274638"/>
            <a:ext cx="10972800" cy="1143000"/>
          </a:xfrm>
        </p:spPr>
        <p:txBody>
          <a:bodyPr>
            <a:normAutofit/>
          </a:bodyPr>
          <a:lstStyle/>
          <a:p>
            <a:pPr algn="l"/>
            <a:r>
              <a:rPr lang="en-GB" sz="4400" dirty="0"/>
              <a:t>Velocity is Linear but Discontinuous</a:t>
            </a:r>
          </a:p>
        </p:txBody>
      </p:sp>
      <p:sp>
        <p:nvSpPr>
          <p:cNvPr id="7" name="TextBox 6"/>
          <p:cNvSpPr txBox="1"/>
          <p:nvPr/>
        </p:nvSpPr>
        <p:spPr>
          <a:xfrm>
            <a:off x="468223" y="1702403"/>
            <a:ext cx="3318537" cy="830997"/>
          </a:xfrm>
          <a:prstGeom prst="rect">
            <a:avLst/>
          </a:prstGeom>
          <a:noFill/>
        </p:spPr>
        <p:txBody>
          <a:bodyPr wrap="none" rtlCol="0">
            <a:spAutoFit/>
          </a:bodyPr>
          <a:lstStyle/>
          <a:p>
            <a:r>
              <a:rPr lang="en-GB" sz="2400" b="1" dirty="0">
                <a:solidFill>
                  <a:srgbClr val="1F497D"/>
                </a:solidFill>
                <a:latin typeface="Courier New" pitchFamily="49" charset="0"/>
                <a:cs typeface="Courier New" pitchFamily="49" charset="0"/>
              </a:rPr>
              <a:t>0.1: (release b1)</a:t>
            </a:r>
          </a:p>
          <a:p>
            <a:r>
              <a:rPr lang="en-GB" sz="2400" b="1" dirty="0">
                <a:solidFill>
                  <a:srgbClr val="1F497D"/>
                </a:solidFill>
                <a:latin typeface="Courier New" pitchFamily="49" charset="0"/>
                <a:cs typeface="Courier New" pitchFamily="49" charset="0"/>
              </a:rPr>
              <a:t>4.757: (catch b1)</a:t>
            </a:r>
          </a:p>
        </p:txBody>
      </p:sp>
    </p:spTree>
    <p:extLst>
      <p:ext uri="{BB962C8B-B14F-4D97-AF65-F5344CB8AC3E}">
        <p14:creationId xmlns:p14="http://schemas.microsoft.com/office/powerpoint/2010/main" val="893135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4400" dirty="0"/>
              <a:t>What happens if the ball is not perfectly elastic?</a:t>
            </a:r>
          </a:p>
        </p:txBody>
      </p:sp>
      <p:sp>
        <p:nvSpPr>
          <p:cNvPr id="3" name="Content Placeholder 2"/>
          <p:cNvSpPr>
            <a:spLocks noGrp="1"/>
          </p:cNvSpPr>
          <p:nvPr>
            <p:ph idx="1"/>
          </p:nvPr>
        </p:nvSpPr>
        <p:spPr/>
        <p:txBody>
          <a:bodyPr>
            <a:normAutofit/>
          </a:bodyPr>
          <a:lstStyle/>
          <a:p>
            <a:r>
              <a:rPr lang="en-GB" sz="2400" dirty="0"/>
              <a:t>Modify the bounce event slightly...</a:t>
            </a:r>
          </a:p>
          <a:p>
            <a:endParaRPr lang="en-GB" sz="2400" dirty="0"/>
          </a:p>
          <a:p>
            <a:endParaRPr lang="en-GB" sz="2400" dirty="0"/>
          </a:p>
          <a:p>
            <a:endParaRPr lang="en-GB" sz="2400" dirty="0"/>
          </a:p>
          <a:p>
            <a:endParaRPr lang="en-GB" sz="2400" dirty="0"/>
          </a:p>
          <a:p>
            <a:endParaRPr lang="en-GB" sz="2400" dirty="0"/>
          </a:p>
          <a:p>
            <a:r>
              <a:rPr lang="en-GB" sz="2400" dirty="0"/>
              <a:t>Notice that the coefficient of restitution is given a –ve sign to make it easier to use!</a:t>
            </a:r>
          </a:p>
          <a:p>
            <a:endParaRPr lang="en-GB" sz="2400" dirty="0"/>
          </a:p>
          <a:p>
            <a:r>
              <a:rPr lang="en-GB" sz="2400" dirty="0"/>
              <a:t>Notice further that the precondition on height is slightly relaxed to allow bouncing to happen until the ball is too close to bounce any more...</a:t>
            </a:r>
          </a:p>
        </p:txBody>
      </p:sp>
      <p:sp>
        <p:nvSpPr>
          <p:cNvPr id="4" name="TextBox 3"/>
          <p:cNvSpPr txBox="1"/>
          <p:nvPr/>
        </p:nvSpPr>
        <p:spPr>
          <a:xfrm>
            <a:off x="1609798" y="2385854"/>
            <a:ext cx="9972602" cy="1477328"/>
          </a:xfrm>
          <a:prstGeom prst="rect">
            <a:avLst/>
          </a:prstGeom>
          <a:noFill/>
        </p:spPr>
        <p:txBody>
          <a:bodyPr wrap="none" rtlCol="0">
            <a:spAutoFit/>
          </a:bodyPr>
          <a:lstStyle/>
          <a:p>
            <a:r>
              <a:rPr lang="en-GB" b="1" dirty="0">
                <a:solidFill>
                  <a:srgbClr val="1F497D"/>
                </a:solidFill>
                <a:latin typeface="Courier New" pitchFamily="49" charset="0"/>
                <a:cs typeface="Courier New" pitchFamily="49" charset="0"/>
              </a:rPr>
              <a:t>(:event bounce</a:t>
            </a:r>
            <a:br>
              <a:rPr lang="en-GB" b="1" dirty="0">
                <a:solidFill>
                  <a:srgbClr val="1F497D"/>
                </a:solidFill>
                <a:latin typeface="Courier New" pitchFamily="49" charset="0"/>
                <a:cs typeface="Courier New" pitchFamily="49" charset="0"/>
              </a:rPr>
            </a:br>
            <a:r>
              <a:rPr lang="en-GB" b="1" dirty="0">
                <a:solidFill>
                  <a:srgbClr val="1F497D"/>
                </a:solidFill>
                <a:latin typeface="Courier New" pitchFamily="49" charset="0"/>
                <a:cs typeface="Courier New" pitchFamily="49" charset="0"/>
              </a:rPr>
              <a:t> :parameters (?b - ball)</a:t>
            </a:r>
            <a:br>
              <a:rPr lang="en-GB" b="1" dirty="0">
                <a:solidFill>
                  <a:srgbClr val="1F497D"/>
                </a:solidFill>
                <a:latin typeface="Courier New" pitchFamily="49" charset="0"/>
                <a:cs typeface="Courier New" pitchFamily="49" charset="0"/>
              </a:rPr>
            </a:br>
            <a:r>
              <a:rPr lang="en-GB" b="1" dirty="0">
                <a:solidFill>
                  <a:srgbClr val="1F497D"/>
                </a:solidFill>
                <a:latin typeface="Courier New" pitchFamily="49" charset="0"/>
                <a:cs typeface="Courier New" pitchFamily="49" charset="0"/>
              </a:rPr>
              <a:t> :precondition (and  (&gt;= (velocity ?b) 0) </a:t>
            </a:r>
            <a:br>
              <a:rPr lang="en-GB" b="1" dirty="0">
                <a:solidFill>
                  <a:srgbClr val="1F497D"/>
                </a:solidFill>
                <a:latin typeface="Courier New" pitchFamily="49" charset="0"/>
                <a:cs typeface="Courier New" pitchFamily="49" charset="0"/>
              </a:rPr>
            </a:br>
            <a:r>
              <a:rPr lang="en-GB" b="1" dirty="0">
                <a:solidFill>
                  <a:srgbClr val="1F497D"/>
                </a:solidFill>
                <a:latin typeface="Courier New" pitchFamily="49" charset="0"/>
                <a:cs typeface="Courier New" pitchFamily="49" charset="0"/>
              </a:rPr>
              <a:t> 		(&lt;= (height ?b) 0.00001))</a:t>
            </a:r>
          </a:p>
          <a:p>
            <a:r>
              <a:rPr lang="en-GB" b="1" dirty="0">
                <a:solidFill>
                  <a:srgbClr val="1F497D"/>
                </a:solidFill>
                <a:latin typeface="Courier New" pitchFamily="49" charset="0"/>
                <a:cs typeface="Courier New" pitchFamily="49" charset="0"/>
              </a:rPr>
              <a:t> :effect (and (assign (velocity ?b) (* (coeffRest ?b) (velocity ?b)))))</a:t>
            </a:r>
          </a:p>
        </p:txBody>
      </p:sp>
    </p:spTree>
    <p:extLst>
      <p:ext uri="{BB962C8B-B14F-4D97-AF65-F5344CB8AC3E}">
        <p14:creationId xmlns:p14="http://schemas.microsoft.com/office/powerpoint/2010/main" val="426629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440" y="289232"/>
            <a:ext cx="11179629" cy="1143000"/>
          </a:xfrm>
        </p:spPr>
        <p:txBody>
          <a:bodyPr>
            <a:noAutofit/>
          </a:bodyPr>
          <a:lstStyle/>
          <a:p>
            <a:pPr algn="l"/>
            <a:r>
              <a:rPr lang="en-GB" sz="4400" dirty="0"/>
              <a:t>What happens if the ball is not perfectly elastic?</a:t>
            </a:r>
          </a:p>
        </p:txBody>
      </p:sp>
      <p:sp>
        <p:nvSpPr>
          <p:cNvPr id="4" name="TextBox 3"/>
          <p:cNvSpPr txBox="1"/>
          <p:nvPr/>
        </p:nvSpPr>
        <p:spPr>
          <a:xfrm>
            <a:off x="2495601" y="2132857"/>
            <a:ext cx="7810151" cy="1169551"/>
          </a:xfrm>
          <a:prstGeom prst="rect">
            <a:avLst/>
          </a:prstGeom>
          <a:noFill/>
        </p:spPr>
        <p:txBody>
          <a:bodyPr wrap="none" rtlCol="0">
            <a:spAutoFit/>
          </a:bodyPr>
          <a:lstStyle/>
          <a:p>
            <a:r>
              <a:rPr lang="en-GB" sz="1400" b="1" dirty="0">
                <a:solidFill>
                  <a:srgbClr val="1F497D"/>
                </a:solidFill>
                <a:latin typeface="Courier New" pitchFamily="49" charset="0"/>
                <a:cs typeface="Courier New" pitchFamily="49" charset="0"/>
              </a:rPr>
              <a:t>(:event bounce</a:t>
            </a:r>
            <a:br>
              <a:rPr lang="en-GB" sz="1400" b="1" dirty="0">
                <a:solidFill>
                  <a:srgbClr val="1F497D"/>
                </a:solidFill>
                <a:latin typeface="Courier New" pitchFamily="49" charset="0"/>
                <a:cs typeface="Courier New" pitchFamily="49" charset="0"/>
              </a:rPr>
            </a:br>
            <a:r>
              <a:rPr lang="en-GB" sz="1400" b="1" dirty="0">
                <a:solidFill>
                  <a:srgbClr val="1F497D"/>
                </a:solidFill>
                <a:latin typeface="Courier New" pitchFamily="49" charset="0"/>
                <a:cs typeface="Courier New" pitchFamily="49" charset="0"/>
              </a:rPr>
              <a:t> :parameters (?b - ball)</a:t>
            </a:r>
            <a:br>
              <a:rPr lang="en-GB" sz="1400" b="1" dirty="0">
                <a:solidFill>
                  <a:srgbClr val="1F497D"/>
                </a:solidFill>
                <a:latin typeface="Courier New" pitchFamily="49" charset="0"/>
                <a:cs typeface="Courier New" pitchFamily="49" charset="0"/>
              </a:rPr>
            </a:br>
            <a:r>
              <a:rPr lang="en-GB" sz="1400" b="1" dirty="0">
                <a:solidFill>
                  <a:srgbClr val="1F497D"/>
                </a:solidFill>
                <a:latin typeface="Courier New" pitchFamily="49" charset="0"/>
                <a:cs typeface="Courier New" pitchFamily="49" charset="0"/>
              </a:rPr>
              <a:t> :precondition (and  (&gt;= (velocity ?b) 0) </a:t>
            </a:r>
            <a:br>
              <a:rPr lang="en-GB" sz="1400" b="1" dirty="0">
                <a:solidFill>
                  <a:srgbClr val="1F497D"/>
                </a:solidFill>
                <a:latin typeface="Courier New" pitchFamily="49" charset="0"/>
                <a:cs typeface="Courier New" pitchFamily="49" charset="0"/>
              </a:rPr>
            </a:br>
            <a:r>
              <a:rPr lang="en-GB" sz="1400" b="1" dirty="0">
                <a:solidFill>
                  <a:srgbClr val="1F497D"/>
                </a:solidFill>
                <a:latin typeface="Courier New" pitchFamily="49" charset="0"/>
                <a:cs typeface="Courier New" pitchFamily="49" charset="0"/>
              </a:rPr>
              <a:t> 		(&lt;= (height ?b) 0.00001))</a:t>
            </a:r>
          </a:p>
          <a:p>
            <a:r>
              <a:rPr lang="en-GB" sz="1400" b="1" dirty="0">
                <a:solidFill>
                  <a:srgbClr val="1F497D"/>
                </a:solidFill>
                <a:latin typeface="Courier New" pitchFamily="49" charset="0"/>
                <a:cs typeface="Courier New" pitchFamily="49" charset="0"/>
              </a:rPr>
              <a:t> :effect (and (assign (velocity ?b) (* (coeffRest ?b) (velocity ?b)))))</a:t>
            </a:r>
          </a:p>
        </p:txBody>
      </p:sp>
      <p:pic>
        <p:nvPicPr>
          <p:cNvPr id="160770" name="Picture 2"/>
          <p:cNvPicPr>
            <a:picLocks noChangeAspect="1" noChangeArrowheads="1"/>
          </p:cNvPicPr>
          <p:nvPr/>
        </p:nvPicPr>
        <p:blipFill>
          <a:blip r:embed="rId3" cstate="print"/>
          <a:srcRect l="17128" t="20790" r="14951" b="12116"/>
          <a:stretch>
            <a:fillRect/>
          </a:stretch>
        </p:blipFill>
        <p:spPr bwMode="auto">
          <a:xfrm>
            <a:off x="1883532" y="1500174"/>
            <a:ext cx="8280920" cy="5112568"/>
          </a:xfrm>
          <a:prstGeom prst="rect">
            <a:avLst/>
          </a:prstGeom>
          <a:noFill/>
          <a:ln w="9525">
            <a:noFill/>
            <a:miter lim="800000"/>
            <a:headEnd/>
            <a:tailEnd/>
          </a:ln>
        </p:spPr>
      </p:pic>
      <p:sp>
        <p:nvSpPr>
          <p:cNvPr id="6" name="TextBox 5"/>
          <p:cNvSpPr txBox="1"/>
          <p:nvPr/>
        </p:nvSpPr>
        <p:spPr>
          <a:xfrm>
            <a:off x="6023992" y="3068960"/>
            <a:ext cx="1337226" cy="369332"/>
          </a:xfrm>
          <a:prstGeom prst="rect">
            <a:avLst/>
          </a:prstGeom>
          <a:noFill/>
        </p:spPr>
        <p:txBody>
          <a:bodyPr wrap="none" rtlCol="0">
            <a:spAutoFit/>
          </a:bodyPr>
          <a:lstStyle/>
          <a:p>
            <a:r>
              <a:rPr lang="en-GB" dirty="0">
                <a:solidFill>
                  <a:prstClr val="black"/>
                </a:solidFill>
              </a:rPr>
              <a:t>14 bounces!</a:t>
            </a:r>
          </a:p>
        </p:txBody>
      </p:sp>
      <p:cxnSp>
        <p:nvCxnSpPr>
          <p:cNvPr id="8" name="Straight Arrow Connector 7"/>
          <p:cNvCxnSpPr>
            <a:stCxn id="6" idx="2"/>
          </p:cNvCxnSpPr>
          <p:nvPr/>
        </p:nvCxnSpPr>
        <p:spPr>
          <a:xfrm flipH="1">
            <a:off x="5231905" y="3438292"/>
            <a:ext cx="1460701" cy="19349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8280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Zeno behaviour</a:t>
            </a:r>
          </a:p>
        </p:txBody>
      </p:sp>
      <p:sp>
        <p:nvSpPr>
          <p:cNvPr id="3" name="Content Placeholder 2"/>
          <p:cNvSpPr>
            <a:spLocks noGrp="1"/>
          </p:cNvSpPr>
          <p:nvPr>
            <p:ph idx="1"/>
          </p:nvPr>
        </p:nvSpPr>
        <p:spPr/>
        <p:txBody>
          <a:bodyPr/>
          <a:lstStyle/>
          <a:p>
            <a:r>
              <a:rPr lang="en-GB" dirty="0"/>
              <a:t>If we look closely at the bouncing ball, we see that eventually the events are so close (in an idealised view, at least) that infinitely many bounces happen in a finite time</a:t>
            </a:r>
          </a:p>
          <a:p>
            <a:endParaRPr lang="en-GB" dirty="0"/>
          </a:p>
          <a:p>
            <a:r>
              <a:rPr lang="en-GB" dirty="0"/>
              <a:t>This is Zeno behaviour and it is </a:t>
            </a:r>
            <a:r>
              <a:rPr lang="en-GB" i="1" dirty="0"/>
              <a:t>A Bad Thing</a:t>
            </a:r>
          </a:p>
          <a:p>
            <a:pPr lvl="1"/>
            <a:r>
              <a:rPr lang="en-GB" dirty="0"/>
              <a:t>Cannot reason about infinite events in finite time in planner, </a:t>
            </a:r>
            <a:r>
              <a:rPr lang="en-GB" dirty="0" err="1"/>
              <a:t>validator</a:t>
            </a:r>
            <a:r>
              <a:rPr lang="en-GB" dirty="0"/>
              <a:t> or pretty much anywhere else...</a:t>
            </a:r>
          </a:p>
          <a:p>
            <a:pPr lvl="1"/>
            <a:endParaRPr lang="en-GB" dirty="0"/>
          </a:p>
          <a:p>
            <a:r>
              <a:rPr lang="en-GB" dirty="0"/>
              <a:t>Check the VAL report</a:t>
            </a:r>
          </a:p>
        </p:txBody>
      </p:sp>
      <p:pic>
        <p:nvPicPr>
          <p:cNvPr id="161794" name="Picture 2"/>
          <p:cNvPicPr>
            <a:picLocks noChangeAspect="1" noChangeArrowheads="1"/>
          </p:cNvPicPr>
          <p:nvPr/>
        </p:nvPicPr>
        <p:blipFill>
          <a:blip r:embed="rId3" cstate="print"/>
          <a:srcRect l="18309" t="16065" r="16723" b="20621"/>
          <a:stretch>
            <a:fillRect/>
          </a:stretch>
        </p:blipFill>
        <p:spPr bwMode="auto">
          <a:xfrm>
            <a:off x="2207568" y="1196752"/>
            <a:ext cx="7920880" cy="4824536"/>
          </a:xfrm>
          <a:prstGeom prst="rect">
            <a:avLst/>
          </a:prstGeom>
          <a:noFill/>
          <a:ln w="9525">
            <a:noFill/>
            <a:miter lim="800000"/>
            <a:headEnd/>
            <a:tailEnd/>
          </a:ln>
        </p:spPr>
      </p:pic>
      <p:sp>
        <p:nvSpPr>
          <p:cNvPr id="5" name="TextBox 4"/>
          <p:cNvSpPr txBox="1"/>
          <p:nvPr/>
        </p:nvSpPr>
        <p:spPr>
          <a:xfrm>
            <a:off x="5447929" y="5373216"/>
            <a:ext cx="4514377" cy="369332"/>
          </a:xfrm>
          <a:prstGeom prst="rect">
            <a:avLst/>
          </a:prstGeom>
          <a:noFill/>
        </p:spPr>
        <p:txBody>
          <a:bodyPr wrap="none" rtlCol="0">
            <a:spAutoFit/>
          </a:bodyPr>
          <a:lstStyle/>
          <a:p>
            <a:r>
              <a:rPr lang="en-GB" dirty="0">
                <a:solidFill>
                  <a:prstClr val="black"/>
                </a:solidFill>
              </a:rPr>
              <a:t>This is where we see events getting too close</a:t>
            </a:r>
          </a:p>
        </p:txBody>
      </p:sp>
      <p:cxnSp>
        <p:nvCxnSpPr>
          <p:cNvPr id="7" name="Straight Arrow Connector 6"/>
          <p:cNvCxnSpPr/>
          <p:nvPr/>
        </p:nvCxnSpPr>
        <p:spPr>
          <a:xfrm flipH="1" flipV="1">
            <a:off x="5303914" y="4725144"/>
            <a:ext cx="792087"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232551">
            <a:off x="4871864" y="2852936"/>
            <a:ext cx="1600200"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678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179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PDDL+</a:t>
            </a:r>
          </a:p>
        </p:txBody>
      </p:sp>
      <p:sp>
        <p:nvSpPr>
          <p:cNvPr id="3" name="Content Placeholder 2"/>
          <p:cNvSpPr>
            <a:spLocks noGrp="1"/>
          </p:cNvSpPr>
          <p:nvPr>
            <p:ph idx="1"/>
          </p:nvPr>
        </p:nvSpPr>
        <p:spPr/>
        <p:txBody>
          <a:bodyPr/>
          <a:lstStyle/>
          <a:p>
            <a:r>
              <a:rPr lang="en-GB" dirty="0"/>
              <a:t>So far we have seen actions with linear continuous numeric effects:</a:t>
            </a:r>
          </a:p>
          <a:p>
            <a:pPr lvl="1"/>
            <a:r>
              <a:rPr lang="en-GB" dirty="0"/>
              <a:t>(increase (battery) (* #t 1))</a:t>
            </a:r>
          </a:p>
          <a:p>
            <a:r>
              <a:rPr lang="en-GB" dirty="0"/>
              <a:t>Now we are going to look at the more advanced features of PDDL+:</a:t>
            </a:r>
          </a:p>
          <a:p>
            <a:pPr lvl="1"/>
            <a:r>
              <a:rPr lang="en-GB" dirty="0"/>
              <a:t>Continuous non-linear effects;</a:t>
            </a:r>
          </a:p>
          <a:p>
            <a:pPr lvl="1"/>
            <a:r>
              <a:rPr lang="en-GB" dirty="0"/>
              <a:t>Processes and events.</a:t>
            </a:r>
          </a:p>
        </p:txBody>
      </p:sp>
    </p:spTree>
    <p:extLst>
      <p:ext uri="{BB962C8B-B14F-4D97-AF65-F5344CB8AC3E}">
        <p14:creationId xmlns:p14="http://schemas.microsoft.com/office/powerpoint/2010/main" val="189782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Cascading events</a:t>
            </a:r>
          </a:p>
        </p:txBody>
      </p:sp>
      <p:sp>
        <p:nvSpPr>
          <p:cNvPr id="3" name="Content Placeholder 2"/>
          <p:cNvSpPr>
            <a:spLocks noGrp="1"/>
          </p:cNvSpPr>
          <p:nvPr>
            <p:ph idx="1"/>
          </p:nvPr>
        </p:nvSpPr>
        <p:spPr/>
        <p:txBody>
          <a:bodyPr/>
          <a:lstStyle/>
          <a:p>
            <a:r>
              <a:rPr lang="en-GB" dirty="0"/>
              <a:t>Events (and processes) can be problematic in lots of interesting ways</a:t>
            </a:r>
          </a:p>
          <a:p>
            <a:endParaRPr lang="en-GB" dirty="0"/>
          </a:p>
          <a:p>
            <a:r>
              <a:rPr lang="en-GB" dirty="0"/>
              <a:t>It is easy to set up events that trigger each other:</a:t>
            </a:r>
          </a:p>
          <a:p>
            <a:pPr lvl="1"/>
            <a:r>
              <a:rPr lang="en-GB" dirty="0"/>
              <a:t>Imagine a light connected to a light-sensitive switch, so that when the light is on it triggers an event which turns the light off...</a:t>
            </a:r>
          </a:p>
          <a:p>
            <a:pPr lvl="1"/>
            <a:r>
              <a:rPr lang="en-GB" dirty="0"/>
              <a:t>But, when the light is off an event is triggered that turns it on!</a:t>
            </a:r>
          </a:p>
          <a:p>
            <a:pPr lvl="1"/>
            <a:endParaRPr lang="en-GB" dirty="0"/>
          </a:p>
          <a:p>
            <a:pPr lvl="1"/>
            <a:endParaRPr lang="en-GB" dirty="0"/>
          </a:p>
          <a:p>
            <a:pPr marL="0" indent="0">
              <a:buNone/>
            </a:pPr>
            <a:endParaRPr lang="en-GB" dirty="0"/>
          </a:p>
        </p:txBody>
      </p:sp>
      <p:pic>
        <p:nvPicPr>
          <p:cNvPr id="163842" name="Picture 2" descr="http://www.coolnotions.com/AGifs/Lights_05.gif"/>
          <p:cNvPicPr>
            <a:picLocks noChangeAspect="1" noChangeArrowheads="1" noCrop="1"/>
          </p:cNvPicPr>
          <p:nvPr/>
        </p:nvPicPr>
        <p:blipFill>
          <a:blip r:embed="rId3" cstate="print"/>
          <a:srcRect/>
          <a:stretch>
            <a:fillRect/>
          </a:stretch>
        </p:blipFill>
        <p:spPr bwMode="auto">
          <a:xfrm>
            <a:off x="8688288" y="3861048"/>
            <a:ext cx="1828800" cy="1828800"/>
          </a:xfrm>
          <a:prstGeom prst="rect">
            <a:avLst/>
          </a:prstGeom>
          <a:noFill/>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232551">
            <a:off x="4871864" y="2852936"/>
            <a:ext cx="1600200"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624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4400" dirty="0"/>
              <a:t>Other Semantic Issues</a:t>
            </a:r>
          </a:p>
        </p:txBody>
      </p:sp>
      <p:sp>
        <p:nvSpPr>
          <p:cNvPr id="3" name="Content Placeholder 2"/>
          <p:cNvSpPr>
            <a:spLocks noGrp="1"/>
          </p:cNvSpPr>
          <p:nvPr>
            <p:ph idx="1"/>
          </p:nvPr>
        </p:nvSpPr>
        <p:spPr/>
        <p:txBody>
          <a:bodyPr>
            <a:normAutofit/>
          </a:bodyPr>
          <a:lstStyle/>
          <a:p>
            <a:r>
              <a:rPr lang="en-GB" dirty="0"/>
              <a:t>Events with strict inequality preconditions can create an interesting problem</a:t>
            </a:r>
          </a:p>
          <a:p>
            <a:endParaRPr lang="en-GB" dirty="0"/>
          </a:p>
          <a:p>
            <a:endParaRPr lang="en-GB" dirty="0"/>
          </a:p>
          <a:p>
            <a:endParaRPr lang="en-GB" dirty="0"/>
          </a:p>
          <a:p>
            <a:endParaRPr lang="en-GB" dirty="0"/>
          </a:p>
          <a:p>
            <a:pPr>
              <a:buNone/>
            </a:pPr>
            <a:endParaRPr lang="en-GB" dirty="0"/>
          </a:p>
          <a:p>
            <a:r>
              <a:rPr lang="en-GB" dirty="0"/>
              <a:t>When does E occur? </a:t>
            </a:r>
          </a:p>
          <a:p>
            <a:pPr lvl="1"/>
            <a:r>
              <a:rPr lang="en-GB" dirty="0"/>
              <a:t>At time 10, (x) = 10, so the precondition of E is not satisfied</a:t>
            </a:r>
          </a:p>
          <a:p>
            <a:pPr lvl="1"/>
            <a:r>
              <a:rPr lang="en-GB" dirty="0"/>
              <a:t>At time 10+</a:t>
            </a:r>
            <a:r>
              <a:rPr lang="en-GB" dirty="0">
                <a:sym typeface="Symbol"/>
              </a:rPr>
              <a:t>, for any &gt;0, the precondition is satisfied, but it was satisfied at 10+/2 and so E should trigger before 10+</a:t>
            </a:r>
            <a:endParaRPr lang="en-GB" dirty="0"/>
          </a:p>
        </p:txBody>
      </p:sp>
      <p:sp>
        <p:nvSpPr>
          <p:cNvPr id="4" name="TextBox 3"/>
          <p:cNvSpPr txBox="1"/>
          <p:nvPr/>
        </p:nvSpPr>
        <p:spPr>
          <a:xfrm>
            <a:off x="4932987" y="2132857"/>
            <a:ext cx="4588115" cy="2031325"/>
          </a:xfrm>
          <a:prstGeom prst="rect">
            <a:avLst/>
          </a:prstGeom>
          <a:noFill/>
        </p:spPr>
        <p:txBody>
          <a:bodyPr wrap="none" rtlCol="0">
            <a:spAutoFit/>
          </a:bodyPr>
          <a:lstStyle/>
          <a:p>
            <a:r>
              <a:rPr lang="en-GB" sz="1400" dirty="0">
                <a:solidFill>
                  <a:srgbClr val="1F497D"/>
                </a:solidFill>
                <a:latin typeface="Courier New" pitchFamily="49" charset="0"/>
                <a:cs typeface="Courier New" pitchFamily="49" charset="0"/>
              </a:rPr>
              <a:t>(:event E</a:t>
            </a:r>
          </a:p>
          <a:p>
            <a:r>
              <a:rPr lang="en-GB" sz="1400" dirty="0">
                <a:solidFill>
                  <a:srgbClr val="1F497D"/>
                </a:solidFill>
                <a:latin typeface="Courier New" pitchFamily="49" charset="0"/>
                <a:cs typeface="Courier New" pitchFamily="49" charset="0"/>
              </a:rPr>
              <a:t>  :precondition (&gt; 10 (x))</a:t>
            </a:r>
          </a:p>
          <a:p>
            <a:r>
              <a:rPr lang="en-GB" sz="1400" dirty="0">
                <a:solidFill>
                  <a:srgbClr val="1F497D"/>
                </a:solidFill>
                <a:latin typeface="Courier New" pitchFamily="49" charset="0"/>
                <a:cs typeface="Courier New" pitchFamily="49" charset="0"/>
              </a:rPr>
              <a:t>  :effect (and (not (active)) (explode)))</a:t>
            </a:r>
          </a:p>
          <a:p>
            <a:endParaRPr lang="en-GB" sz="1400" dirty="0">
              <a:solidFill>
                <a:srgbClr val="1F497D"/>
              </a:solidFill>
              <a:latin typeface="Courier New" pitchFamily="49" charset="0"/>
              <a:cs typeface="Courier New" pitchFamily="49" charset="0"/>
            </a:endParaRPr>
          </a:p>
          <a:p>
            <a:r>
              <a:rPr lang="en-GB" sz="1400" dirty="0">
                <a:solidFill>
                  <a:srgbClr val="1F497D"/>
                </a:solidFill>
                <a:latin typeface="Courier New" pitchFamily="49" charset="0"/>
                <a:cs typeface="Courier New" pitchFamily="49" charset="0"/>
              </a:rPr>
              <a:t>(:process P</a:t>
            </a:r>
          </a:p>
          <a:p>
            <a:r>
              <a:rPr lang="en-GB" sz="1400" dirty="0">
                <a:solidFill>
                  <a:srgbClr val="1F497D"/>
                </a:solidFill>
                <a:latin typeface="Courier New" pitchFamily="49" charset="0"/>
                <a:cs typeface="Courier New" pitchFamily="49" charset="0"/>
              </a:rPr>
              <a:t> :precondition (active)</a:t>
            </a:r>
          </a:p>
          <a:p>
            <a:r>
              <a:rPr lang="en-GB" sz="1400" dirty="0">
                <a:solidFill>
                  <a:srgbClr val="1F497D"/>
                </a:solidFill>
                <a:latin typeface="Courier New" pitchFamily="49" charset="0"/>
                <a:cs typeface="Courier New" pitchFamily="49" charset="0"/>
              </a:rPr>
              <a:t> :effect (increase (x) (* #t 1)))</a:t>
            </a:r>
          </a:p>
          <a:p>
            <a:endParaRPr lang="en-GB" sz="1400" dirty="0">
              <a:solidFill>
                <a:srgbClr val="1F497D"/>
              </a:solidFill>
              <a:latin typeface="Courier New" pitchFamily="49" charset="0"/>
              <a:cs typeface="Courier New" pitchFamily="49" charset="0"/>
            </a:endParaRPr>
          </a:p>
          <a:p>
            <a:r>
              <a:rPr lang="en-GB" sz="1400" dirty="0">
                <a:solidFill>
                  <a:srgbClr val="1F497D"/>
                </a:solidFill>
                <a:latin typeface="Courier New" pitchFamily="49" charset="0"/>
                <a:cs typeface="Courier New" pitchFamily="49" charset="0"/>
              </a:rPr>
              <a:t>:init (= (x) 0) (active)</a:t>
            </a: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232551">
            <a:off x="8618241" y="5248317"/>
            <a:ext cx="1600200"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421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3665" y="1663137"/>
            <a:ext cx="9144000" cy="2387600"/>
          </a:xfrm>
        </p:spPr>
        <p:txBody>
          <a:bodyPr/>
          <a:lstStyle/>
          <a:p>
            <a:r>
              <a:rPr lang="en-GB" dirty="0"/>
              <a:t>PDDL+ Planning: Example 2 Planetary Lander</a:t>
            </a:r>
          </a:p>
        </p:txBody>
      </p:sp>
    </p:spTree>
    <p:extLst>
      <p:ext uri="{BB962C8B-B14F-4D97-AF65-F5344CB8AC3E}">
        <p14:creationId xmlns:p14="http://schemas.microsoft.com/office/powerpoint/2010/main" val="3834153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3" descr="X:\dannyboodmann\Scrivania\beagle2_images\cielo.png"/>
          <p:cNvPicPr>
            <a:picLocks noChangeAspect="1" noChangeArrowheads="1"/>
          </p:cNvPicPr>
          <p:nvPr/>
        </p:nvPicPr>
        <p:blipFill>
          <a:blip r:embed="rId3"/>
          <a:srcRect/>
          <a:stretch>
            <a:fillRect/>
          </a:stretch>
        </p:blipFill>
        <p:spPr bwMode="auto">
          <a:xfrm>
            <a:off x="2108200" y="473076"/>
            <a:ext cx="8147050" cy="1946275"/>
          </a:xfrm>
          <a:prstGeom prst="rect">
            <a:avLst/>
          </a:prstGeom>
          <a:noFill/>
          <a:ln w="9525">
            <a:noFill/>
            <a:miter lim="800000"/>
            <a:headEnd/>
            <a:tailEnd/>
          </a:ln>
        </p:spPr>
      </p:pic>
      <p:sp>
        <p:nvSpPr>
          <p:cNvPr id="23555" name="CasellaDiTesto 42"/>
          <p:cNvSpPr txBox="1">
            <a:spLocks noChangeArrowheads="1"/>
          </p:cNvSpPr>
          <p:nvPr/>
        </p:nvSpPr>
        <p:spPr bwMode="auto">
          <a:xfrm>
            <a:off x="6096000" y="5143500"/>
            <a:ext cx="476412" cy="369332"/>
          </a:xfrm>
          <a:prstGeom prst="rect">
            <a:avLst/>
          </a:prstGeom>
          <a:noFill/>
          <a:ln w="9525">
            <a:noFill/>
            <a:miter lim="800000"/>
            <a:headEnd/>
            <a:tailEnd/>
          </a:ln>
        </p:spPr>
        <p:txBody>
          <a:bodyPr wrap="none">
            <a:spAutoFit/>
          </a:bodyPr>
          <a:lstStyle/>
          <a:p>
            <a:r>
              <a:rPr lang="it-IT">
                <a:solidFill>
                  <a:schemeClr val="bg1"/>
                </a:solidFill>
              </a:rPr>
              <a:t>4.5</a:t>
            </a:r>
          </a:p>
        </p:txBody>
      </p:sp>
      <p:sp>
        <p:nvSpPr>
          <p:cNvPr id="23556" name="Ovale 7"/>
          <p:cNvSpPr>
            <a:spLocks noChangeArrowheads="1"/>
          </p:cNvSpPr>
          <p:nvPr/>
        </p:nvSpPr>
        <p:spPr bwMode="auto">
          <a:xfrm>
            <a:off x="7667625" y="1046163"/>
            <a:ext cx="571500" cy="571500"/>
          </a:xfrm>
          <a:prstGeom prst="ellipse">
            <a:avLst/>
          </a:prstGeom>
          <a:solidFill>
            <a:srgbClr val="FFFF00">
              <a:alpha val="72156"/>
            </a:srgbClr>
          </a:solidFill>
          <a:ln w="9525" algn="ctr">
            <a:noFill/>
            <a:miter lim="800000"/>
            <a:headEnd/>
            <a:tailEnd/>
          </a:ln>
        </p:spPr>
        <p:txBody>
          <a:bodyPr wrap="none"/>
          <a:lstStyle/>
          <a:p>
            <a:endParaRPr lang="it-IT"/>
          </a:p>
        </p:txBody>
      </p:sp>
      <p:pic>
        <p:nvPicPr>
          <p:cNvPr id="23557" name="Picture 4" descr="X:\dannyboodmann\Scrivania\beagle2_images\beagle.png"/>
          <p:cNvPicPr>
            <a:picLocks noChangeAspect="1" noChangeArrowheads="1"/>
          </p:cNvPicPr>
          <p:nvPr/>
        </p:nvPicPr>
        <p:blipFill>
          <a:blip r:embed="rId4"/>
          <a:srcRect/>
          <a:stretch>
            <a:fillRect/>
          </a:stretch>
        </p:blipFill>
        <p:spPr bwMode="auto">
          <a:xfrm>
            <a:off x="2109788" y="1814514"/>
            <a:ext cx="8128000" cy="4714875"/>
          </a:xfrm>
          <a:prstGeom prst="rect">
            <a:avLst/>
          </a:prstGeom>
          <a:noFill/>
          <a:ln w="9525">
            <a:noFill/>
            <a:miter lim="800000"/>
            <a:headEnd/>
            <a:tailEnd/>
          </a:ln>
        </p:spPr>
      </p:pic>
      <p:sp>
        <p:nvSpPr>
          <p:cNvPr id="11" name="Rettangolo 10"/>
          <p:cNvSpPr/>
          <p:nvPr/>
        </p:nvSpPr>
        <p:spPr bwMode="auto">
          <a:xfrm>
            <a:off x="2166938" y="4857751"/>
            <a:ext cx="7929562" cy="1573213"/>
          </a:xfrm>
          <a:prstGeom prst="rect">
            <a:avLst/>
          </a:prstGeom>
          <a:solidFill>
            <a:srgbClr val="00206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defRPr/>
            </a:pPr>
            <a:endParaRPr lang="it-IT" dirty="0">
              <a:solidFill>
                <a:srgbClr val="FFFF00"/>
              </a:solidFill>
              <a:effectLst>
                <a:outerShdw blurRad="38100" dist="38100" dir="2700000" algn="tl">
                  <a:srgbClr val="000000">
                    <a:alpha val="43137"/>
                  </a:srgbClr>
                </a:outerShdw>
              </a:effectLst>
              <a:latin typeface="Calibri" pitchFamily="34" charset="0"/>
            </a:endParaRPr>
          </a:p>
        </p:txBody>
      </p:sp>
      <p:sp>
        <p:nvSpPr>
          <p:cNvPr id="18451" name="Rettangolo 39"/>
          <p:cNvSpPr>
            <a:spLocks noChangeArrowheads="1"/>
          </p:cNvSpPr>
          <p:nvPr/>
        </p:nvSpPr>
        <p:spPr bwMode="auto">
          <a:xfrm>
            <a:off x="7143751" y="5072063"/>
            <a:ext cx="796925" cy="773112"/>
          </a:xfrm>
          <a:prstGeom prst="rect">
            <a:avLst/>
          </a:prstGeom>
          <a:solidFill>
            <a:schemeClr val="tx1"/>
          </a:solidFill>
          <a:ln w="9525" algn="ctr">
            <a:solidFill>
              <a:schemeClr val="tx1"/>
            </a:solidFill>
            <a:miter lim="800000"/>
            <a:headEnd/>
            <a:tailEnd/>
          </a:ln>
        </p:spPr>
        <p:txBody>
          <a:bodyPr wrap="none"/>
          <a:lstStyle/>
          <a:p>
            <a:endParaRPr lang="it-IT"/>
          </a:p>
        </p:txBody>
      </p:sp>
      <p:sp>
        <p:nvSpPr>
          <p:cNvPr id="18452" name="CasellaDiTesto 11"/>
          <p:cNvSpPr txBox="1">
            <a:spLocks noChangeArrowheads="1"/>
          </p:cNvSpPr>
          <p:nvPr/>
        </p:nvSpPr>
        <p:spPr bwMode="auto">
          <a:xfrm>
            <a:off x="7096126" y="5857876"/>
            <a:ext cx="691215" cy="492443"/>
          </a:xfrm>
          <a:prstGeom prst="rect">
            <a:avLst/>
          </a:prstGeom>
          <a:noFill/>
          <a:ln w="9525">
            <a:solidFill>
              <a:schemeClr val="tx1"/>
            </a:solidFill>
            <a:miter lim="800000"/>
            <a:headEnd/>
            <a:tailEnd/>
          </a:ln>
        </p:spPr>
        <p:txBody>
          <a:bodyPr wrap="none">
            <a:spAutoFit/>
          </a:bodyPr>
          <a:lstStyle/>
          <a:p>
            <a:r>
              <a:rPr lang="it-IT" sz="1300" b="1">
                <a:solidFill>
                  <a:schemeClr val="bg1"/>
                </a:solidFill>
              </a:rPr>
              <a:t>Battery</a:t>
            </a:r>
          </a:p>
          <a:p>
            <a:r>
              <a:rPr lang="it-IT" sz="1300" b="1">
                <a:solidFill>
                  <a:schemeClr val="bg1"/>
                </a:solidFill>
              </a:rPr>
              <a:t>   </a:t>
            </a:r>
            <a:r>
              <a:rPr lang="it-IT" sz="1300">
                <a:solidFill>
                  <a:schemeClr val="bg1"/>
                </a:solidFill>
              </a:rPr>
              <a:t>(%)</a:t>
            </a:r>
          </a:p>
        </p:txBody>
      </p:sp>
      <p:sp>
        <p:nvSpPr>
          <p:cNvPr id="18453" name="CasellaDiTesto 12"/>
          <p:cNvSpPr txBox="1">
            <a:spLocks noChangeArrowheads="1"/>
          </p:cNvSpPr>
          <p:nvPr/>
        </p:nvSpPr>
        <p:spPr bwMode="auto">
          <a:xfrm>
            <a:off x="8015288" y="5853114"/>
            <a:ext cx="751424" cy="492443"/>
          </a:xfrm>
          <a:prstGeom prst="rect">
            <a:avLst/>
          </a:prstGeom>
          <a:noFill/>
          <a:ln w="9525">
            <a:solidFill>
              <a:schemeClr val="tx1"/>
            </a:solidFill>
            <a:miter lim="800000"/>
            <a:headEnd/>
            <a:tailEnd/>
          </a:ln>
        </p:spPr>
        <p:txBody>
          <a:bodyPr wrap="none">
            <a:spAutoFit/>
          </a:bodyPr>
          <a:lstStyle/>
          <a:p>
            <a:r>
              <a:rPr lang="it-IT" sz="1300" b="1">
                <a:solidFill>
                  <a:schemeClr val="bg1"/>
                </a:solidFill>
              </a:rPr>
              <a:t> Supply</a:t>
            </a:r>
          </a:p>
          <a:p>
            <a:r>
              <a:rPr lang="it-IT" sz="1300">
                <a:solidFill>
                  <a:schemeClr val="bg1"/>
                </a:solidFill>
              </a:rPr>
              <a:t>(energy)</a:t>
            </a:r>
          </a:p>
        </p:txBody>
      </p:sp>
      <p:sp>
        <p:nvSpPr>
          <p:cNvPr id="18454" name="CasellaDiTesto 13"/>
          <p:cNvSpPr txBox="1">
            <a:spLocks noChangeArrowheads="1"/>
          </p:cNvSpPr>
          <p:nvPr/>
        </p:nvSpPr>
        <p:spPr bwMode="auto">
          <a:xfrm>
            <a:off x="8967789" y="5857876"/>
            <a:ext cx="771365" cy="492443"/>
          </a:xfrm>
          <a:prstGeom prst="rect">
            <a:avLst/>
          </a:prstGeom>
          <a:noFill/>
          <a:ln w="9525">
            <a:solidFill>
              <a:schemeClr val="tx1"/>
            </a:solidFill>
            <a:miter lim="800000"/>
            <a:headEnd/>
            <a:tailEnd/>
          </a:ln>
        </p:spPr>
        <p:txBody>
          <a:bodyPr wrap="none">
            <a:spAutoFit/>
          </a:bodyPr>
          <a:lstStyle/>
          <a:p>
            <a:r>
              <a:rPr lang="it-IT" sz="1300" b="1">
                <a:solidFill>
                  <a:schemeClr val="bg1"/>
                </a:solidFill>
              </a:rPr>
              <a:t>Demand</a:t>
            </a:r>
          </a:p>
          <a:p>
            <a:r>
              <a:rPr lang="it-IT" sz="1300">
                <a:solidFill>
                  <a:schemeClr val="bg1"/>
                </a:solidFill>
              </a:rPr>
              <a:t>(energy)</a:t>
            </a:r>
          </a:p>
        </p:txBody>
      </p:sp>
      <p:sp>
        <p:nvSpPr>
          <p:cNvPr id="18455" name="Rettangolo 23"/>
          <p:cNvSpPr>
            <a:spLocks noChangeArrowheads="1"/>
          </p:cNvSpPr>
          <p:nvPr/>
        </p:nvSpPr>
        <p:spPr bwMode="auto">
          <a:xfrm>
            <a:off x="7216775" y="5665789"/>
            <a:ext cx="642938" cy="142875"/>
          </a:xfrm>
          <a:prstGeom prst="rect">
            <a:avLst/>
          </a:prstGeom>
          <a:solidFill>
            <a:srgbClr val="FF0000"/>
          </a:solidFill>
          <a:ln w="38100" algn="ctr">
            <a:solidFill>
              <a:schemeClr val="tx1"/>
            </a:solidFill>
            <a:miter lim="800000"/>
            <a:headEnd/>
            <a:tailEnd/>
          </a:ln>
        </p:spPr>
        <p:txBody>
          <a:bodyPr wrap="none"/>
          <a:lstStyle/>
          <a:p>
            <a:endParaRPr lang="it-IT"/>
          </a:p>
        </p:txBody>
      </p:sp>
      <p:sp>
        <p:nvSpPr>
          <p:cNvPr id="18456" name="Rettangolo 24"/>
          <p:cNvSpPr>
            <a:spLocks noChangeArrowheads="1"/>
          </p:cNvSpPr>
          <p:nvPr/>
        </p:nvSpPr>
        <p:spPr bwMode="auto">
          <a:xfrm>
            <a:off x="7213600" y="5492751"/>
            <a:ext cx="642938" cy="142875"/>
          </a:xfrm>
          <a:prstGeom prst="rect">
            <a:avLst/>
          </a:prstGeom>
          <a:solidFill>
            <a:srgbClr val="FFC000"/>
          </a:solidFill>
          <a:ln w="38100" algn="ctr">
            <a:solidFill>
              <a:schemeClr val="tx1"/>
            </a:solidFill>
            <a:miter lim="800000"/>
            <a:headEnd/>
            <a:tailEnd/>
          </a:ln>
        </p:spPr>
        <p:txBody>
          <a:bodyPr wrap="none"/>
          <a:lstStyle/>
          <a:p>
            <a:endParaRPr lang="it-IT"/>
          </a:p>
        </p:txBody>
      </p:sp>
      <p:sp>
        <p:nvSpPr>
          <p:cNvPr id="18457" name="Rettangolo 25"/>
          <p:cNvSpPr>
            <a:spLocks noChangeArrowheads="1"/>
          </p:cNvSpPr>
          <p:nvPr/>
        </p:nvSpPr>
        <p:spPr bwMode="auto">
          <a:xfrm>
            <a:off x="7213600" y="5316539"/>
            <a:ext cx="642938" cy="142875"/>
          </a:xfrm>
          <a:prstGeom prst="rect">
            <a:avLst/>
          </a:prstGeom>
          <a:solidFill>
            <a:srgbClr val="FFFF00"/>
          </a:solidFill>
          <a:ln w="38100" algn="ctr">
            <a:solidFill>
              <a:schemeClr val="tx1"/>
            </a:solidFill>
            <a:miter lim="800000"/>
            <a:headEnd/>
            <a:tailEnd/>
          </a:ln>
        </p:spPr>
        <p:txBody>
          <a:bodyPr wrap="none"/>
          <a:lstStyle/>
          <a:p>
            <a:endParaRPr lang="it-IT"/>
          </a:p>
        </p:txBody>
      </p:sp>
      <p:sp>
        <p:nvSpPr>
          <p:cNvPr id="18458" name="Rettangolo 40"/>
          <p:cNvSpPr>
            <a:spLocks noChangeArrowheads="1"/>
          </p:cNvSpPr>
          <p:nvPr/>
        </p:nvSpPr>
        <p:spPr bwMode="auto">
          <a:xfrm>
            <a:off x="8083551" y="5072063"/>
            <a:ext cx="798513" cy="773112"/>
          </a:xfrm>
          <a:prstGeom prst="rect">
            <a:avLst/>
          </a:prstGeom>
          <a:solidFill>
            <a:schemeClr val="tx1"/>
          </a:solidFill>
          <a:ln w="9525" algn="ctr">
            <a:solidFill>
              <a:schemeClr val="tx1"/>
            </a:solidFill>
            <a:miter lim="800000"/>
            <a:headEnd/>
            <a:tailEnd/>
          </a:ln>
        </p:spPr>
        <p:txBody>
          <a:bodyPr wrap="none"/>
          <a:lstStyle/>
          <a:p>
            <a:endParaRPr lang="it-IT"/>
          </a:p>
        </p:txBody>
      </p:sp>
      <p:sp>
        <p:nvSpPr>
          <p:cNvPr id="18459" name="Rettangolo 41"/>
          <p:cNvSpPr>
            <a:spLocks noChangeArrowheads="1"/>
          </p:cNvSpPr>
          <p:nvPr/>
        </p:nvSpPr>
        <p:spPr bwMode="auto">
          <a:xfrm>
            <a:off x="9037639" y="5072063"/>
            <a:ext cx="796925" cy="773112"/>
          </a:xfrm>
          <a:prstGeom prst="rect">
            <a:avLst/>
          </a:prstGeom>
          <a:solidFill>
            <a:schemeClr val="tx1"/>
          </a:solidFill>
          <a:ln w="9525" algn="ctr">
            <a:solidFill>
              <a:schemeClr val="tx1"/>
            </a:solidFill>
            <a:miter lim="800000"/>
            <a:headEnd/>
            <a:tailEnd/>
          </a:ln>
        </p:spPr>
        <p:txBody>
          <a:bodyPr wrap="none"/>
          <a:lstStyle/>
          <a:p>
            <a:endParaRPr lang="it-IT"/>
          </a:p>
        </p:txBody>
      </p:sp>
      <p:sp>
        <p:nvSpPr>
          <p:cNvPr id="18460" name="CasellaDiTesto 44"/>
          <p:cNvSpPr txBox="1">
            <a:spLocks noChangeArrowheads="1"/>
          </p:cNvSpPr>
          <p:nvPr/>
        </p:nvSpPr>
        <p:spPr bwMode="auto">
          <a:xfrm>
            <a:off x="4810126" y="5857876"/>
            <a:ext cx="2214563" cy="492125"/>
          </a:xfrm>
          <a:prstGeom prst="rect">
            <a:avLst/>
          </a:prstGeom>
          <a:noFill/>
          <a:ln w="9525">
            <a:solidFill>
              <a:schemeClr val="tx1"/>
            </a:solidFill>
            <a:miter lim="800000"/>
            <a:headEnd/>
            <a:tailEnd/>
          </a:ln>
        </p:spPr>
        <p:txBody>
          <a:bodyPr>
            <a:spAutoFit/>
          </a:bodyPr>
          <a:lstStyle/>
          <a:p>
            <a:pPr algn="ctr"/>
            <a:r>
              <a:rPr lang="it-IT" sz="1300" b="1">
                <a:solidFill>
                  <a:schemeClr val="bg1"/>
                </a:solidFill>
              </a:rPr>
              <a:t>PDDL+ </a:t>
            </a:r>
          </a:p>
          <a:p>
            <a:pPr algn="ctr"/>
            <a:r>
              <a:rPr lang="it-IT" sz="1300" b="1">
                <a:solidFill>
                  <a:schemeClr val="bg1"/>
                </a:solidFill>
              </a:rPr>
              <a:t>Durative Action</a:t>
            </a:r>
            <a:endParaRPr lang="it-IT" sz="1200">
              <a:solidFill>
                <a:schemeClr val="bg1"/>
              </a:solidFill>
            </a:endParaRPr>
          </a:p>
        </p:txBody>
      </p:sp>
      <p:sp>
        <p:nvSpPr>
          <p:cNvPr id="46" name="CasellaDiTesto 45"/>
          <p:cNvSpPr txBox="1">
            <a:spLocks noChangeArrowheads="1"/>
          </p:cNvSpPr>
          <p:nvPr/>
        </p:nvSpPr>
        <p:spPr bwMode="auto">
          <a:xfrm>
            <a:off x="5167314" y="4929188"/>
            <a:ext cx="1132361" cy="369332"/>
          </a:xfrm>
          <a:prstGeom prst="rect">
            <a:avLst/>
          </a:prstGeom>
          <a:noFill/>
          <a:ln w="9525">
            <a:noFill/>
            <a:miter lim="800000"/>
            <a:headEnd/>
            <a:tailEnd/>
          </a:ln>
        </p:spPr>
        <p:txBody>
          <a:bodyPr wrap="none">
            <a:spAutoFit/>
          </a:bodyPr>
          <a:lstStyle/>
          <a:p>
            <a:r>
              <a:rPr lang="it-IT">
                <a:solidFill>
                  <a:srgbClr val="FFFF00"/>
                </a:solidFill>
                <a:latin typeface="Calibri" pitchFamily="34" charset="0"/>
              </a:rPr>
              <a:t>Observe 1</a:t>
            </a:r>
          </a:p>
        </p:txBody>
      </p:sp>
      <p:sp>
        <p:nvSpPr>
          <p:cNvPr id="18463" name="Rettangolo 31"/>
          <p:cNvSpPr>
            <a:spLocks noChangeArrowheads="1"/>
          </p:cNvSpPr>
          <p:nvPr/>
        </p:nvSpPr>
        <p:spPr bwMode="auto">
          <a:xfrm>
            <a:off x="9121775" y="5665789"/>
            <a:ext cx="642938" cy="142875"/>
          </a:xfrm>
          <a:prstGeom prst="rect">
            <a:avLst/>
          </a:prstGeom>
          <a:solidFill>
            <a:srgbClr val="FF0000"/>
          </a:solidFill>
          <a:ln w="38100" algn="ctr">
            <a:solidFill>
              <a:schemeClr val="tx1"/>
            </a:solidFill>
            <a:miter lim="800000"/>
            <a:headEnd/>
            <a:tailEnd/>
          </a:ln>
        </p:spPr>
        <p:txBody>
          <a:bodyPr wrap="none"/>
          <a:lstStyle/>
          <a:p>
            <a:endParaRPr lang="it-IT"/>
          </a:p>
        </p:txBody>
      </p:sp>
      <p:sp>
        <p:nvSpPr>
          <p:cNvPr id="18464" name="CasellaDiTesto 58"/>
          <p:cNvSpPr txBox="1">
            <a:spLocks noChangeArrowheads="1"/>
          </p:cNvSpPr>
          <p:nvPr/>
        </p:nvSpPr>
        <p:spPr bwMode="auto">
          <a:xfrm>
            <a:off x="2381251" y="5857875"/>
            <a:ext cx="2214563" cy="477838"/>
          </a:xfrm>
          <a:prstGeom prst="rect">
            <a:avLst/>
          </a:prstGeom>
          <a:noFill/>
          <a:ln w="9525">
            <a:solidFill>
              <a:schemeClr val="tx1"/>
            </a:solidFill>
            <a:miter lim="800000"/>
            <a:headEnd/>
            <a:tailEnd/>
          </a:ln>
        </p:spPr>
        <p:txBody>
          <a:bodyPr>
            <a:spAutoFit/>
          </a:bodyPr>
          <a:lstStyle/>
          <a:p>
            <a:pPr algn="ctr"/>
            <a:r>
              <a:rPr lang="it-IT" sz="1300" b="1">
                <a:solidFill>
                  <a:schemeClr val="bg1"/>
                </a:solidFill>
              </a:rPr>
              <a:t>Processes</a:t>
            </a:r>
          </a:p>
          <a:p>
            <a:pPr algn="ctr"/>
            <a:endParaRPr lang="it-IT" sz="1200">
              <a:solidFill>
                <a:schemeClr val="bg1"/>
              </a:solidFill>
            </a:endParaRPr>
          </a:p>
        </p:txBody>
      </p:sp>
      <p:sp>
        <p:nvSpPr>
          <p:cNvPr id="18465" name="Rettangolo 60"/>
          <p:cNvSpPr>
            <a:spLocks noChangeArrowheads="1"/>
          </p:cNvSpPr>
          <p:nvPr/>
        </p:nvSpPr>
        <p:spPr bwMode="auto">
          <a:xfrm>
            <a:off x="7213600" y="5143501"/>
            <a:ext cx="642938" cy="142875"/>
          </a:xfrm>
          <a:prstGeom prst="rect">
            <a:avLst/>
          </a:prstGeom>
          <a:solidFill>
            <a:srgbClr val="00FF00"/>
          </a:solidFill>
          <a:ln w="38100" algn="ctr">
            <a:solidFill>
              <a:schemeClr val="tx1"/>
            </a:solidFill>
            <a:miter lim="800000"/>
            <a:headEnd/>
            <a:tailEnd/>
          </a:ln>
        </p:spPr>
        <p:txBody>
          <a:bodyPr wrap="none"/>
          <a:lstStyle/>
          <a:p>
            <a:endParaRPr lang="it-IT"/>
          </a:p>
        </p:txBody>
      </p:sp>
      <p:sp>
        <p:nvSpPr>
          <p:cNvPr id="18468" name="Rettangolo 27"/>
          <p:cNvSpPr>
            <a:spLocks noChangeArrowheads="1"/>
          </p:cNvSpPr>
          <p:nvPr/>
        </p:nvSpPr>
        <p:spPr bwMode="auto">
          <a:xfrm>
            <a:off x="8167689" y="5665789"/>
            <a:ext cx="642937" cy="142875"/>
          </a:xfrm>
          <a:prstGeom prst="rect">
            <a:avLst/>
          </a:prstGeom>
          <a:solidFill>
            <a:srgbClr val="FF0000"/>
          </a:solidFill>
          <a:ln w="38100" algn="ctr">
            <a:solidFill>
              <a:schemeClr val="tx1"/>
            </a:solidFill>
            <a:miter lim="800000"/>
            <a:headEnd/>
            <a:tailEnd/>
          </a:ln>
        </p:spPr>
        <p:txBody>
          <a:bodyPr wrap="none"/>
          <a:lstStyle/>
          <a:p>
            <a:endParaRPr lang="it-IT"/>
          </a:p>
        </p:txBody>
      </p:sp>
      <p:sp>
        <p:nvSpPr>
          <p:cNvPr id="42" name="Rettangolo 41"/>
          <p:cNvSpPr>
            <a:spLocks noChangeArrowheads="1"/>
          </p:cNvSpPr>
          <p:nvPr/>
        </p:nvSpPr>
        <p:spPr bwMode="auto">
          <a:xfrm>
            <a:off x="8024814" y="4972050"/>
            <a:ext cx="928687" cy="928688"/>
          </a:xfrm>
          <a:prstGeom prst="rect">
            <a:avLst/>
          </a:prstGeom>
          <a:solidFill>
            <a:srgbClr val="00FF00">
              <a:alpha val="34117"/>
            </a:srgbClr>
          </a:solidFill>
          <a:ln w="12700" cmpd="dbl" algn="ctr">
            <a:solidFill>
              <a:srgbClr val="00FF00"/>
            </a:solidFill>
            <a:miter lim="800000"/>
            <a:headEnd/>
            <a:tailEnd/>
          </a:ln>
        </p:spPr>
        <p:txBody>
          <a:bodyPr wrap="none"/>
          <a:lstStyle/>
          <a:p>
            <a:endParaRPr lang="it-IT"/>
          </a:p>
        </p:txBody>
      </p:sp>
      <p:sp>
        <p:nvSpPr>
          <p:cNvPr id="43" name="Rettangolo 42"/>
          <p:cNvSpPr>
            <a:spLocks noChangeArrowheads="1"/>
          </p:cNvSpPr>
          <p:nvPr/>
        </p:nvSpPr>
        <p:spPr bwMode="auto">
          <a:xfrm>
            <a:off x="7096125" y="4972050"/>
            <a:ext cx="928688" cy="928688"/>
          </a:xfrm>
          <a:prstGeom prst="rect">
            <a:avLst/>
          </a:prstGeom>
          <a:solidFill>
            <a:srgbClr val="00FF00">
              <a:alpha val="34117"/>
            </a:srgbClr>
          </a:solidFill>
          <a:ln w="12700" cmpd="dbl" algn="ctr">
            <a:solidFill>
              <a:srgbClr val="00FF00"/>
            </a:solidFill>
            <a:miter lim="800000"/>
            <a:headEnd/>
            <a:tailEnd/>
          </a:ln>
        </p:spPr>
        <p:txBody>
          <a:bodyPr wrap="none"/>
          <a:lstStyle/>
          <a:p>
            <a:endParaRPr lang="it-IT"/>
          </a:p>
        </p:txBody>
      </p:sp>
      <p:sp>
        <p:nvSpPr>
          <p:cNvPr id="47" name="CasellaDiTesto 46"/>
          <p:cNvSpPr txBox="1">
            <a:spLocks noChangeArrowheads="1"/>
          </p:cNvSpPr>
          <p:nvPr/>
        </p:nvSpPr>
        <p:spPr bwMode="auto">
          <a:xfrm>
            <a:off x="5167314" y="5280025"/>
            <a:ext cx="1132361" cy="369332"/>
          </a:xfrm>
          <a:prstGeom prst="rect">
            <a:avLst/>
          </a:prstGeom>
          <a:noFill/>
          <a:ln w="9525">
            <a:noFill/>
            <a:miter lim="800000"/>
            <a:headEnd/>
            <a:tailEnd/>
          </a:ln>
        </p:spPr>
        <p:txBody>
          <a:bodyPr wrap="none">
            <a:spAutoFit/>
          </a:bodyPr>
          <a:lstStyle/>
          <a:p>
            <a:r>
              <a:rPr lang="it-IT">
                <a:solidFill>
                  <a:srgbClr val="FFFF00"/>
                </a:solidFill>
                <a:latin typeface="Calibri" pitchFamily="34" charset="0"/>
              </a:rPr>
              <a:t>Observe 2</a:t>
            </a:r>
          </a:p>
        </p:txBody>
      </p:sp>
      <p:sp>
        <p:nvSpPr>
          <p:cNvPr id="48" name="CasellaDiTesto 47"/>
          <p:cNvSpPr txBox="1">
            <a:spLocks noChangeArrowheads="1"/>
          </p:cNvSpPr>
          <p:nvPr/>
        </p:nvSpPr>
        <p:spPr bwMode="auto">
          <a:xfrm>
            <a:off x="4932364" y="4929188"/>
            <a:ext cx="1491947" cy="369332"/>
          </a:xfrm>
          <a:prstGeom prst="rect">
            <a:avLst/>
          </a:prstGeom>
          <a:noFill/>
          <a:ln w="9525">
            <a:noFill/>
            <a:miter lim="800000"/>
            <a:headEnd/>
            <a:tailEnd/>
          </a:ln>
        </p:spPr>
        <p:txBody>
          <a:bodyPr wrap="none">
            <a:spAutoFit/>
          </a:bodyPr>
          <a:lstStyle/>
          <a:p>
            <a:r>
              <a:rPr lang="it-IT">
                <a:solidFill>
                  <a:srgbClr val="FFFF00"/>
                </a:solidFill>
                <a:latin typeface="Calibri" pitchFamily="34" charset="0"/>
              </a:rPr>
              <a:t>Prepare</a:t>
            </a:r>
            <a:r>
              <a:rPr lang="it-IT" sz="1300">
                <a:solidFill>
                  <a:schemeClr val="bg1"/>
                </a:solidFill>
              </a:rPr>
              <a:t> </a:t>
            </a:r>
            <a:r>
              <a:rPr lang="it-IT">
                <a:solidFill>
                  <a:srgbClr val="FFFF00"/>
                </a:solidFill>
                <a:latin typeface="Calibri" pitchFamily="34" charset="0"/>
              </a:rPr>
              <a:t>Obs 1</a:t>
            </a:r>
            <a:endParaRPr lang="it-IT" sz="1300">
              <a:solidFill>
                <a:schemeClr val="bg1"/>
              </a:solidFill>
            </a:endParaRPr>
          </a:p>
        </p:txBody>
      </p:sp>
      <p:sp>
        <p:nvSpPr>
          <p:cNvPr id="49" name="CasellaDiTesto 48"/>
          <p:cNvSpPr txBox="1">
            <a:spLocks noChangeArrowheads="1"/>
          </p:cNvSpPr>
          <p:nvPr/>
        </p:nvSpPr>
        <p:spPr bwMode="auto">
          <a:xfrm>
            <a:off x="4937125" y="5286375"/>
            <a:ext cx="1506374" cy="369332"/>
          </a:xfrm>
          <a:prstGeom prst="rect">
            <a:avLst/>
          </a:prstGeom>
          <a:noFill/>
          <a:ln w="9525">
            <a:noFill/>
            <a:miter lim="800000"/>
            <a:headEnd/>
            <a:tailEnd/>
          </a:ln>
        </p:spPr>
        <p:txBody>
          <a:bodyPr wrap="none">
            <a:spAutoFit/>
          </a:bodyPr>
          <a:lstStyle/>
          <a:p>
            <a:r>
              <a:rPr lang="it-IT">
                <a:solidFill>
                  <a:srgbClr val="FFFF00"/>
                </a:solidFill>
                <a:latin typeface="Calibri" pitchFamily="34" charset="0"/>
              </a:rPr>
              <a:t>Prepare Obs 2</a:t>
            </a:r>
          </a:p>
        </p:txBody>
      </p:sp>
      <p:sp>
        <p:nvSpPr>
          <p:cNvPr id="52" name="CasellaDiTesto 51"/>
          <p:cNvSpPr txBox="1">
            <a:spLocks noChangeArrowheads="1"/>
          </p:cNvSpPr>
          <p:nvPr/>
        </p:nvSpPr>
        <p:spPr bwMode="auto">
          <a:xfrm>
            <a:off x="5049838" y="5110163"/>
            <a:ext cx="1257460" cy="369332"/>
          </a:xfrm>
          <a:prstGeom prst="rect">
            <a:avLst/>
          </a:prstGeom>
          <a:noFill/>
          <a:ln w="9525">
            <a:noFill/>
            <a:miter lim="800000"/>
            <a:headEnd/>
            <a:tailEnd/>
          </a:ln>
        </p:spPr>
        <p:txBody>
          <a:bodyPr wrap="none">
            <a:spAutoFit/>
          </a:bodyPr>
          <a:lstStyle/>
          <a:p>
            <a:r>
              <a:rPr lang="it-IT">
                <a:solidFill>
                  <a:srgbClr val="FFFF00"/>
                </a:solidFill>
                <a:latin typeface="Calibri" pitchFamily="34" charset="0"/>
              </a:rPr>
              <a:t>Fullprepare</a:t>
            </a:r>
          </a:p>
        </p:txBody>
      </p:sp>
      <p:sp>
        <p:nvSpPr>
          <p:cNvPr id="44" name="CasellaDiTesto 43"/>
          <p:cNvSpPr txBox="1"/>
          <p:nvPr/>
        </p:nvSpPr>
        <p:spPr>
          <a:xfrm>
            <a:off x="2809852" y="0"/>
            <a:ext cx="5233420" cy="369332"/>
          </a:xfrm>
          <a:prstGeom prst="rect">
            <a:avLst/>
          </a:prstGeom>
          <a:noFill/>
        </p:spPr>
        <p:txBody>
          <a:bodyPr wrap="none">
            <a:spAutoFit/>
          </a:bodyPr>
          <a:lstStyle/>
          <a:p>
            <a:pPr>
              <a:defRPr/>
            </a:pPr>
            <a:r>
              <a:rPr lang="it-IT" dirty="0" err="1">
                <a:effectLst>
                  <a:outerShdw blurRad="38100" dist="38100" dir="2700000" algn="tl">
                    <a:srgbClr val="000000">
                      <a:alpha val="43137"/>
                    </a:srgbClr>
                  </a:outerShdw>
                </a:effectLst>
                <a:latin typeface="Calibri" pitchFamily="34" charset="0"/>
              </a:rPr>
              <a:t>Planetary</a:t>
            </a:r>
            <a:r>
              <a:rPr lang="it-IT" dirty="0">
                <a:effectLst>
                  <a:outerShdw blurRad="38100" dist="38100" dir="2700000" algn="tl">
                    <a:srgbClr val="000000">
                      <a:alpha val="43137"/>
                    </a:srgbClr>
                  </a:outerShdw>
                </a:effectLst>
                <a:latin typeface="Calibri" pitchFamily="34" charset="0"/>
              </a:rPr>
              <a:t> </a:t>
            </a:r>
            <a:r>
              <a:rPr lang="it-IT" dirty="0" err="1">
                <a:effectLst>
                  <a:outerShdw blurRad="38100" dist="38100" dir="2700000" algn="tl">
                    <a:srgbClr val="000000">
                      <a:alpha val="43137"/>
                    </a:srgbClr>
                  </a:outerShdw>
                </a:effectLst>
                <a:latin typeface="Calibri" pitchFamily="34" charset="0"/>
              </a:rPr>
              <a:t>Lander</a:t>
            </a:r>
            <a:r>
              <a:rPr lang="it-IT" dirty="0">
                <a:effectLst>
                  <a:outerShdw blurRad="38100" dist="38100" dir="2700000" algn="tl">
                    <a:srgbClr val="000000">
                      <a:alpha val="43137"/>
                    </a:srgbClr>
                  </a:outerShdw>
                </a:effectLst>
                <a:latin typeface="Calibri" pitchFamily="34" charset="0"/>
              </a:rPr>
              <a:t> </a:t>
            </a:r>
            <a:r>
              <a:rPr lang="it-IT" dirty="0" err="1">
                <a:effectLst>
                  <a:outerShdw blurRad="38100" dist="38100" dir="2700000" algn="tl">
                    <a:srgbClr val="000000">
                      <a:alpha val="43137"/>
                    </a:srgbClr>
                  </a:outerShdw>
                </a:effectLst>
                <a:latin typeface="Calibri" pitchFamily="34" charset="0"/>
              </a:rPr>
              <a:t>PDDL+</a:t>
            </a:r>
            <a:r>
              <a:rPr lang="it-IT" dirty="0">
                <a:effectLst>
                  <a:outerShdw blurRad="38100" dist="38100" dir="2700000" algn="tl">
                    <a:srgbClr val="000000">
                      <a:alpha val="43137"/>
                    </a:srgbClr>
                  </a:outerShdw>
                </a:effectLst>
                <a:latin typeface="Calibri" pitchFamily="34" charset="0"/>
              </a:rPr>
              <a:t> </a:t>
            </a:r>
            <a:r>
              <a:rPr lang="it-IT" dirty="0" err="1">
                <a:effectLst>
                  <a:outerShdw blurRad="38100" dist="38100" dir="2700000" algn="tl">
                    <a:srgbClr val="000000">
                      <a:alpha val="43137"/>
                    </a:srgbClr>
                  </a:outerShdw>
                </a:effectLst>
                <a:latin typeface="Calibri" pitchFamily="34" charset="0"/>
              </a:rPr>
              <a:t>model</a:t>
            </a:r>
            <a:r>
              <a:rPr lang="it-IT" dirty="0">
                <a:effectLst>
                  <a:outerShdw blurRad="38100" dist="38100" dir="2700000" algn="tl">
                    <a:srgbClr val="000000">
                      <a:alpha val="43137"/>
                    </a:srgbClr>
                  </a:outerShdw>
                </a:effectLst>
                <a:latin typeface="Calibri" pitchFamily="34" charset="0"/>
              </a:rPr>
              <a:t> [</a:t>
            </a:r>
            <a:r>
              <a:rPr lang="it-IT" dirty="0" err="1">
                <a:effectLst>
                  <a:outerShdw blurRad="38100" dist="38100" dir="2700000" algn="tl">
                    <a:srgbClr val="000000">
                      <a:alpha val="43137"/>
                    </a:srgbClr>
                  </a:outerShdw>
                </a:effectLst>
                <a:latin typeface="Calibri" pitchFamily="34" charset="0"/>
              </a:rPr>
              <a:t>Fox&amp;Long</a:t>
            </a:r>
            <a:r>
              <a:rPr lang="it-IT" dirty="0">
                <a:effectLst>
                  <a:outerShdw blurRad="38100" dist="38100" dir="2700000" algn="tl">
                    <a:srgbClr val="000000">
                      <a:alpha val="43137"/>
                    </a:srgbClr>
                  </a:outerShdw>
                </a:effectLst>
                <a:latin typeface="Calibri" pitchFamily="34" charset="0"/>
              </a:rPr>
              <a:t>, JAIR 2006]</a:t>
            </a:r>
          </a:p>
        </p:txBody>
      </p:sp>
      <p:sp>
        <p:nvSpPr>
          <p:cNvPr id="30" name="CasellaDiTesto 29"/>
          <p:cNvSpPr txBox="1"/>
          <p:nvPr/>
        </p:nvSpPr>
        <p:spPr>
          <a:xfrm>
            <a:off x="2595564" y="5000625"/>
            <a:ext cx="1785937" cy="369332"/>
          </a:xfrm>
          <a:prstGeom prst="rect">
            <a:avLst/>
          </a:prstGeom>
          <a:noFill/>
        </p:spPr>
        <p:txBody>
          <a:bodyPr>
            <a:spAutoFit/>
          </a:bodyPr>
          <a:lstStyle/>
          <a:p>
            <a:pPr>
              <a:defRPr/>
            </a:pPr>
            <a:r>
              <a:rPr lang="it-IT" dirty="0" err="1">
                <a:solidFill>
                  <a:srgbClr val="FFFF00"/>
                </a:solidFill>
                <a:effectLst>
                  <a:outerShdw blurRad="38100" dist="38100" dir="2700000" algn="tl">
                    <a:srgbClr val="000000">
                      <a:alpha val="43137"/>
                    </a:srgbClr>
                  </a:outerShdw>
                </a:effectLst>
                <a:latin typeface="Calibri" pitchFamily="34" charset="0"/>
              </a:rPr>
              <a:t>generating</a:t>
            </a:r>
            <a:r>
              <a:rPr lang="it-IT" dirty="0">
                <a:solidFill>
                  <a:srgbClr val="FFFF00"/>
                </a:solidFill>
                <a:effectLst>
                  <a:outerShdw blurRad="38100" dist="38100" dir="2700000" algn="tl">
                    <a:srgbClr val="000000">
                      <a:alpha val="43137"/>
                    </a:srgbClr>
                  </a:outerShdw>
                </a:effectLst>
                <a:latin typeface="Calibri" pitchFamily="34" charset="0"/>
              </a:rPr>
              <a:t>()</a:t>
            </a:r>
            <a:endParaRPr lang="it-IT" dirty="0"/>
          </a:p>
        </p:txBody>
      </p:sp>
      <p:sp>
        <p:nvSpPr>
          <p:cNvPr id="31" name="CasellaDiTesto 30"/>
          <p:cNvSpPr txBox="1"/>
          <p:nvPr/>
        </p:nvSpPr>
        <p:spPr>
          <a:xfrm>
            <a:off x="2881314" y="4967288"/>
            <a:ext cx="1785937" cy="369332"/>
          </a:xfrm>
          <a:prstGeom prst="rect">
            <a:avLst/>
          </a:prstGeom>
          <a:noFill/>
        </p:spPr>
        <p:txBody>
          <a:bodyPr>
            <a:spAutoFit/>
          </a:bodyPr>
          <a:lstStyle/>
          <a:p>
            <a:pPr>
              <a:defRPr/>
            </a:pPr>
            <a:r>
              <a:rPr lang="it-IT" dirty="0" err="1">
                <a:solidFill>
                  <a:srgbClr val="FFFF00"/>
                </a:solidFill>
                <a:effectLst>
                  <a:outerShdw blurRad="38100" dist="38100" dir="2700000" algn="tl">
                    <a:srgbClr val="000000">
                      <a:alpha val="43137"/>
                    </a:srgbClr>
                  </a:outerShdw>
                </a:effectLst>
                <a:latin typeface="Calibri" pitchFamily="34" charset="0"/>
              </a:rPr>
              <a:t>charging</a:t>
            </a:r>
            <a:r>
              <a:rPr lang="it-IT" dirty="0">
                <a:solidFill>
                  <a:srgbClr val="FFFF00"/>
                </a:solidFill>
                <a:effectLst>
                  <a:outerShdw blurRad="38100" dist="38100" dir="2700000" algn="tl">
                    <a:srgbClr val="000000">
                      <a:alpha val="43137"/>
                    </a:srgbClr>
                  </a:outerShdw>
                </a:effectLst>
                <a:latin typeface="Calibri" pitchFamily="34" charset="0"/>
              </a:rPr>
              <a:t>()</a:t>
            </a:r>
            <a:endParaRPr lang="it-IT" dirty="0"/>
          </a:p>
        </p:txBody>
      </p:sp>
      <p:sp>
        <p:nvSpPr>
          <p:cNvPr id="32" name="CasellaDiTesto 31"/>
          <p:cNvSpPr txBox="1"/>
          <p:nvPr/>
        </p:nvSpPr>
        <p:spPr>
          <a:xfrm>
            <a:off x="2738439" y="5324475"/>
            <a:ext cx="1785937" cy="369332"/>
          </a:xfrm>
          <a:prstGeom prst="rect">
            <a:avLst/>
          </a:prstGeom>
          <a:noFill/>
        </p:spPr>
        <p:txBody>
          <a:bodyPr>
            <a:spAutoFit/>
          </a:bodyPr>
          <a:lstStyle/>
          <a:p>
            <a:pPr>
              <a:defRPr/>
            </a:pPr>
            <a:r>
              <a:rPr lang="it-IT" dirty="0" err="1">
                <a:solidFill>
                  <a:srgbClr val="FFFF00"/>
                </a:solidFill>
                <a:effectLst>
                  <a:outerShdw blurRad="38100" dist="38100" dir="2700000" algn="tl">
                    <a:srgbClr val="000000">
                      <a:alpha val="43137"/>
                    </a:srgbClr>
                  </a:outerShdw>
                </a:effectLst>
                <a:latin typeface="Calibri" pitchFamily="34" charset="0"/>
              </a:rPr>
              <a:t>discharging</a:t>
            </a:r>
            <a:r>
              <a:rPr lang="it-IT" dirty="0">
                <a:solidFill>
                  <a:srgbClr val="FFFF00"/>
                </a:solidFill>
                <a:effectLst>
                  <a:outerShdw blurRad="38100" dist="38100" dir="2700000" algn="tl">
                    <a:srgbClr val="000000">
                      <a:alpha val="43137"/>
                    </a:srgbClr>
                  </a:outerShdw>
                </a:effectLst>
                <a:latin typeface="Calibri" pitchFamily="34" charset="0"/>
              </a:rPr>
              <a:t>()</a:t>
            </a:r>
            <a:endParaRPr lang="it-IT" dirty="0"/>
          </a:p>
        </p:txBody>
      </p:sp>
      <p:sp>
        <p:nvSpPr>
          <p:cNvPr id="33" name="Rettangolo 32"/>
          <p:cNvSpPr>
            <a:spLocks noChangeArrowheads="1"/>
          </p:cNvSpPr>
          <p:nvPr/>
        </p:nvSpPr>
        <p:spPr bwMode="auto">
          <a:xfrm>
            <a:off x="8991600" y="4975225"/>
            <a:ext cx="928688" cy="928688"/>
          </a:xfrm>
          <a:prstGeom prst="rect">
            <a:avLst/>
          </a:prstGeom>
          <a:solidFill>
            <a:srgbClr val="00FF00">
              <a:alpha val="34117"/>
            </a:srgbClr>
          </a:solidFill>
          <a:ln w="12700" cmpd="dbl" algn="ctr">
            <a:solidFill>
              <a:srgbClr val="00FF00"/>
            </a:solidFill>
            <a:miter lim="800000"/>
            <a:headEnd/>
            <a:tailEnd/>
          </a:ln>
        </p:spPr>
        <p:txBody>
          <a:bodyPr wrap="none"/>
          <a:lstStyle/>
          <a:p>
            <a:endParaRPr lang="it-IT"/>
          </a:p>
        </p:txBody>
      </p:sp>
    </p:spTree>
    <p:extLst>
      <p:ext uri="{BB962C8B-B14F-4D97-AF65-F5344CB8AC3E}">
        <p14:creationId xmlns:p14="http://schemas.microsoft.com/office/powerpoint/2010/main" val="7641133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1000" fill="hold"/>
                                        <p:tgtEl>
                                          <p:spTgt spid="44"/>
                                        </p:tgtEl>
                                        <p:attrNameLst>
                                          <p:attrName>ppt_x</p:attrName>
                                        </p:attrNameLst>
                                      </p:cBhvr>
                                      <p:tavLst>
                                        <p:tav tm="0">
                                          <p:val>
                                            <p:strVal val="#ppt_x-.2"/>
                                          </p:val>
                                        </p:tav>
                                        <p:tav tm="100000">
                                          <p:val>
                                            <p:strVal val="#ppt_x"/>
                                          </p:val>
                                        </p:tav>
                                      </p:tavLst>
                                    </p:anim>
                                    <p:anim calcmode="lin" valueType="num">
                                      <p:cBhvr>
                                        <p:cTn id="8" dur="1000" fill="hold"/>
                                        <p:tgtEl>
                                          <p:spTgt spid="4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4"/>
                                        </p:tgtEl>
                                      </p:cBhvr>
                                    </p:animEffect>
                                  </p:childTnLst>
                                </p:cTn>
                              </p:par>
                              <p:par>
                                <p:cTn id="10" presetID="10"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8451"/>
                                        </p:tgtEl>
                                        <p:attrNameLst>
                                          <p:attrName>style.visibility</p:attrName>
                                        </p:attrNameLst>
                                      </p:cBhvr>
                                      <p:to>
                                        <p:strVal val="visible"/>
                                      </p:to>
                                    </p:set>
                                    <p:animEffect transition="in" filter="fade">
                                      <p:cBhvr>
                                        <p:cTn id="15" dur="500"/>
                                        <p:tgtEl>
                                          <p:spTgt spid="18451"/>
                                        </p:tgtEl>
                                      </p:cBhvr>
                                    </p:animEffect>
                                  </p:childTnLst>
                                </p:cTn>
                              </p:par>
                              <p:par>
                                <p:cTn id="16" presetID="10" presetClass="entr" presetSubtype="0" fill="hold" nodeType="withEffect">
                                  <p:stCondLst>
                                    <p:cond delay="0"/>
                                  </p:stCondLst>
                                  <p:childTnLst>
                                    <p:set>
                                      <p:cBhvr>
                                        <p:cTn id="17" dur="1" fill="hold">
                                          <p:stCondLst>
                                            <p:cond delay="0"/>
                                          </p:stCondLst>
                                        </p:cTn>
                                        <p:tgtEl>
                                          <p:spTgt spid="18452"/>
                                        </p:tgtEl>
                                        <p:attrNameLst>
                                          <p:attrName>style.visibility</p:attrName>
                                        </p:attrNameLst>
                                      </p:cBhvr>
                                      <p:to>
                                        <p:strVal val="visible"/>
                                      </p:to>
                                    </p:set>
                                    <p:animEffect transition="in" filter="fade">
                                      <p:cBhvr>
                                        <p:cTn id="18" dur="500"/>
                                        <p:tgtEl>
                                          <p:spTgt spid="18452"/>
                                        </p:tgtEl>
                                      </p:cBhvr>
                                    </p:animEffect>
                                  </p:childTnLst>
                                </p:cTn>
                              </p:par>
                              <p:par>
                                <p:cTn id="19" presetID="10" presetClass="entr" presetSubtype="0" fill="hold" nodeType="withEffect">
                                  <p:stCondLst>
                                    <p:cond delay="0"/>
                                  </p:stCondLst>
                                  <p:childTnLst>
                                    <p:set>
                                      <p:cBhvr>
                                        <p:cTn id="20" dur="1" fill="hold">
                                          <p:stCondLst>
                                            <p:cond delay="0"/>
                                          </p:stCondLst>
                                        </p:cTn>
                                        <p:tgtEl>
                                          <p:spTgt spid="18453"/>
                                        </p:tgtEl>
                                        <p:attrNameLst>
                                          <p:attrName>style.visibility</p:attrName>
                                        </p:attrNameLst>
                                      </p:cBhvr>
                                      <p:to>
                                        <p:strVal val="visible"/>
                                      </p:to>
                                    </p:set>
                                    <p:animEffect transition="in" filter="fade">
                                      <p:cBhvr>
                                        <p:cTn id="21" dur="500"/>
                                        <p:tgtEl>
                                          <p:spTgt spid="18453"/>
                                        </p:tgtEl>
                                      </p:cBhvr>
                                    </p:animEffect>
                                  </p:childTnLst>
                                </p:cTn>
                              </p:par>
                              <p:par>
                                <p:cTn id="22" presetID="10" presetClass="entr" presetSubtype="0" fill="hold" nodeType="withEffect">
                                  <p:stCondLst>
                                    <p:cond delay="0"/>
                                  </p:stCondLst>
                                  <p:childTnLst>
                                    <p:set>
                                      <p:cBhvr>
                                        <p:cTn id="23" dur="1" fill="hold">
                                          <p:stCondLst>
                                            <p:cond delay="0"/>
                                          </p:stCondLst>
                                        </p:cTn>
                                        <p:tgtEl>
                                          <p:spTgt spid="18454"/>
                                        </p:tgtEl>
                                        <p:attrNameLst>
                                          <p:attrName>style.visibility</p:attrName>
                                        </p:attrNameLst>
                                      </p:cBhvr>
                                      <p:to>
                                        <p:strVal val="visible"/>
                                      </p:to>
                                    </p:set>
                                    <p:animEffect transition="in" filter="fade">
                                      <p:cBhvr>
                                        <p:cTn id="24" dur="500"/>
                                        <p:tgtEl>
                                          <p:spTgt spid="18454"/>
                                        </p:tgtEl>
                                      </p:cBhvr>
                                    </p:animEffect>
                                  </p:childTnLst>
                                </p:cTn>
                              </p:par>
                              <p:par>
                                <p:cTn id="25" presetID="10" presetClass="entr" presetSubtype="0" fill="hold" nodeType="withEffect">
                                  <p:stCondLst>
                                    <p:cond delay="0"/>
                                  </p:stCondLst>
                                  <p:childTnLst>
                                    <p:set>
                                      <p:cBhvr>
                                        <p:cTn id="26" dur="1" fill="hold">
                                          <p:stCondLst>
                                            <p:cond delay="0"/>
                                          </p:stCondLst>
                                        </p:cTn>
                                        <p:tgtEl>
                                          <p:spTgt spid="18455"/>
                                        </p:tgtEl>
                                        <p:attrNameLst>
                                          <p:attrName>style.visibility</p:attrName>
                                        </p:attrNameLst>
                                      </p:cBhvr>
                                      <p:to>
                                        <p:strVal val="visible"/>
                                      </p:to>
                                    </p:set>
                                    <p:animEffect transition="in" filter="fade">
                                      <p:cBhvr>
                                        <p:cTn id="27" dur="500"/>
                                        <p:tgtEl>
                                          <p:spTgt spid="18455"/>
                                        </p:tgtEl>
                                      </p:cBhvr>
                                    </p:animEffect>
                                  </p:childTnLst>
                                </p:cTn>
                              </p:par>
                              <p:par>
                                <p:cTn id="28" presetID="10" presetClass="entr" presetSubtype="0" fill="hold" nodeType="withEffect">
                                  <p:stCondLst>
                                    <p:cond delay="0"/>
                                  </p:stCondLst>
                                  <p:childTnLst>
                                    <p:set>
                                      <p:cBhvr>
                                        <p:cTn id="29" dur="1" fill="hold">
                                          <p:stCondLst>
                                            <p:cond delay="0"/>
                                          </p:stCondLst>
                                        </p:cTn>
                                        <p:tgtEl>
                                          <p:spTgt spid="18456"/>
                                        </p:tgtEl>
                                        <p:attrNameLst>
                                          <p:attrName>style.visibility</p:attrName>
                                        </p:attrNameLst>
                                      </p:cBhvr>
                                      <p:to>
                                        <p:strVal val="visible"/>
                                      </p:to>
                                    </p:set>
                                    <p:animEffect transition="in" filter="fade">
                                      <p:cBhvr>
                                        <p:cTn id="30" dur="500"/>
                                        <p:tgtEl>
                                          <p:spTgt spid="18456"/>
                                        </p:tgtEl>
                                      </p:cBhvr>
                                    </p:animEffect>
                                  </p:childTnLst>
                                </p:cTn>
                              </p:par>
                              <p:par>
                                <p:cTn id="31" presetID="10" presetClass="entr" presetSubtype="0" fill="hold" nodeType="withEffect">
                                  <p:stCondLst>
                                    <p:cond delay="0"/>
                                  </p:stCondLst>
                                  <p:childTnLst>
                                    <p:set>
                                      <p:cBhvr>
                                        <p:cTn id="32" dur="1" fill="hold">
                                          <p:stCondLst>
                                            <p:cond delay="0"/>
                                          </p:stCondLst>
                                        </p:cTn>
                                        <p:tgtEl>
                                          <p:spTgt spid="18457"/>
                                        </p:tgtEl>
                                        <p:attrNameLst>
                                          <p:attrName>style.visibility</p:attrName>
                                        </p:attrNameLst>
                                      </p:cBhvr>
                                      <p:to>
                                        <p:strVal val="visible"/>
                                      </p:to>
                                    </p:set>
                                    <p:animEffect transition="in" filter="fade">
                                      <p:cBhvr>
                                        <p:cTn id="33" dur="500"/>
                                        <p:tgtEl>
                                          <p:spTgt spid="18457"/>
                                        </p:tgtEl>
                                      </p:cBhvr>
                                    </p:animEffect>
                                  </p:childTnLst>
                                </p:cTn>
                              </p:par>
                              <p:par>
                                <p:cTn id="34" presetID="10" presetClass="entr" presetSubtype="0" fill="hold" nodeType="withEffect">
                                  <p:stCondLst>
                                    <p:cond delay="0"/>
                                  </p:stCondLst>
                                  <p:childTnLst>
                                    <p:set>
                                      <p:cBhvr>
                                        <p:cTn id="35" dur="1" fill="hold">
                                          <p:stCondLst>
                                            <p:cond delay="0"/>
                                          </p:stCondLst>
                                        </p:cTn>
                                        <p:tgtEl>
                                          <p:spTgt spid="18458"/>
                                        </p:tgtEl>
                                        <p:attrNameLst>
                                          <p:attrName>style.visibility</p:attrName>
                                        </p:attrNameLst>
                                      </p:cBhvr>
                                      <p:to>
                                        <p:strVal val="visible"/>
                                      </p:to>
                                    </p:set>
                                    <p:animEffect transition="in" filter="fade">
                                      <p:cBhvr>
                                        <p:cTn id="36" dur="500"/>
                                        <p:tgtEl>
                                          <p:spTgt spid="18458"/>
                                        </p:tgtEl>
                                      </p:cBhvr>
                                    </p:animEffect>
                                  </p:childTnLst>
                                </p:cTn>
                              </p:par>
                              <p:par>
                                <p:cTn id="37" presetID="10" presetClass="entr" presetSubtype="0" fill="hold" nodeType="withEffect">
                                  <p:stCondLst>
                                    <p:cond delay="0"/>
                                  </p:stCondLst>
                                  <p:childTnLst>
                                    <p:set>
                                      <p:cBhvr>
                                        <p:cTn id="38" dur="1" fill="hold">
                                          <p:stCondLst>
                                            <p:cond delay="0"/>
                                          </p:stCondLst>
                                        </p:cTn>
                                        <p:tgtEl>
                                          <p:spTgt spid="18459"/>
                                        </p:tgtEl>
                                        <p:attrNameLst>
                                          <p:attrName>style.visibility</p:attrName>
                                        </p:attrNameLst>
                                      </p:cBhvr>
                                      <p:to>
                                        <p:strVal val="visible"/>
                                      </p:to>
                                    </p:set>
                                    <p:animEffect transition="in" filter="fade">
                                      <p:cBhvr>
                                        <p:cTn id="39" dur="500"/>
                                        <p:tgtEl>
                                          <p:spTgt spid="18459"/>
                                        </p:tgtEl>
                                      </p:cBhvr>
                                    </p:animEffect>
                                  </p:childTnLst>
                                </p:cTn>
                              </p:par>
                              <p:par>
                                <p:cTn id="40" presetID="10" presetClass="entr" presetSubtype="0" fill="hold" nodeType="withEffect">
                                  <p:stCondLst>
                                    <p:cond delay="0"/>
                                  </p:stCondLst>
                                  <p:childTnLst>
                                    <p:set>
                                      <p:cBhvr>
                                        <p:cTn id="41" dur="1" fill="hold">
                                          <p:stCondLst>
                                            <p:cond delay="0"/>
                                          </p:stCondLst>
                                        </p:cTn>
                                        <p:tgtEl>
                                          <p:spTgt spid="18460"/>
                                        </p:tgtEl>
                                        <p:attrNameLst>
                                          <p:attrName>style.visibility</p:attrName>
                                        </p:attrNameLst>
                                      </p:cBhvr>
                                      <p:to>
                                        <p:strVal val="visible"/>
                                      </p:to>
                                    </p:set>
                                    <p:animEffect transition="in" filter="fade">
                                      <p:cBhvr>
                                        <p:cTn id="42" dur="500"/>
                                        <p:tgtEl>
                                          <p:spTgt spid="18460"/>
                                        </p:tgtEl>
                                      </p:cBhvr>
                                    </p:animEffect>
                                  </p:childTnLst>
                                </p:cTn>
                              </p:par>
                              <p:par>
                                <p:cTn id="43" presetID="10" presetClass="entr" presetSubtype="0" fill="hold" nodeType="withEffect">
                                  <p:stCondLst>
                                    <p:cond delay="0"/>
                                  </p:stCondLst>
                                  <p:childTnLst>
                                    <p:set>
                                      <p:cBhvr>
                                        <p:cTn id="44" dur="1" fill="hold">
                                          <p:stCondLst>
                                            <p:cond delay="0"/>
                                          </p:stCondLst>
                                        </p:cTn>
                                        <p:tgtEl>
                                          <p:spTgt spid="18463"/>
                                        </p:tgtEl>
                                        <p:attrNameLst>
                                          <p:attrName>style.visibility</p:attrName>
                                        </p:attrNameLst>
                                      </p:cBhvr>
                                      <p:to>
                                        <p:strVal val="visible"/>
                                      </p:to>
                                    </p:set>
                                    <p:animEffect transition="in" filter="fade">
                                      <p:cBhvr>
                                        <p:cTn id="45" dur="500"/>
                                        <p:tgtEl>
                                          <p:spTgt spid="1846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8464"/>
                                        </p:tgtEl>
                                        <p:attrNameLst>
                                          <p:attrName>style.visibility</p:attrName>
                                        </p:attrNameLst>
                                      </p:cBhvr>
                                      <p:to>
                                        <p:strVal val="visible"/>
                                      </p:to>
                                    </p:set>
                                    <p:animEffect transition="in" filter="fade">
                                      <p:cBhvr>
                                        <p:cTn id="48" dur="500"/>
                                        <p:tgtEl>
                                          <p:spTgt spid="18464"/>
                                        </p:tgtEl>
                                      </p:cBhvr>
                                    </p:animEffect>
                                  </p:childTnLst>
                                </p:cTn>
                              </p:par>
                              <p:par>
                                <p:cTn id="49" presetID="10" presetClass="entr" presetSubtype="0" fill="hold" nodeType="withEffect">
                                  <p:stCondLst>
                                    <p:cond delay="0"/>
                                  </p:stCondLst>
                                  <p:childTnLst>
                                    <p:set>
                                      <p:cBhvr>
                                        <p:cTn id="50" dur="1" fill="hold">
                                          <p:stCondLst>
                                            <p:cond delay="0"/>
                                          </p:stCondLst>
                                        </p:cTn>
                                        <p:tgtEl>
                                          <p:spTgt spid="18465"/>
                                        </p:tgtEl>
                                        <p:attrNameLst>
                                          <p:attrName>style.visibility</p:attrName>
                                        </p:attrNameLst>
                                      </p:cBhvr>
                                      <p:to>
                                        <p:strVal val="visible"/>
                                      </p:to>
                                    </p:set>
                                    <p:animEffect transition="in" filter="fade">
                                      <p:cBhvr>
                                        <p:cTn id="51" dur="500"/>
                                        <p:tgtEl>
                                          <p:spTgt spid="18465"/>
                                        </p:tgtEl>
                                      </p:cBhvr>
                                    </p:animEffect>
                                  </p:childTnLst>
                                </p:cTn>
                              </p:par>
                              <p:par>
                                <p:cTn id="52" presetID="10" presetClass="entr" presetSubtype="0" fill="hold" nodeType="withEffect">
                                  <p:stCondLst>
                                    <p:cond delay="0"/>
                                  </p:stCondLst>
                                  <p:childTnLst>
                                    <p:set>
                                      <p:cBhvr>
                                        <p:cTn id="53" dur="1" fill="hold">
                                          <p:stCondLst>
                                            <p:cond delay="0"/>
                                          </p:stCondLst>
                                        </p:cTn>
                                        <p:tgtEl>
                                          <p:spTgt spid="18468"/>
                                        </p:tgtEl>
                                        <p:attrNameLst>
                                          <p:attrName>style.visibility</p:attrName>
                                        </p:attrNameLst>
                                      </p:cBhvr>
                                      <p:to>
                                        <p:strVal val="visible"/>
                                      </p:to>
                                    </p:set>
                                    <p:animEffect transition="in" filter="fade">
                                      <p:cBhvr>
                                        <p:cTn id="54" dur="500"/>
                                        <p:tgtEl>
                                          <p:spTgt spid="18468"/>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4" fill="hold" nodeType="click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slide(fromBottom)">
                                      <p:cBhvr>
                                        <p:cTn id="59" dur="500"/>
                                        <p:tgtEl>
                                          <p:spTgt spid="46"/>
                                        </p:tgtEl>
                                      </p:cBhvr>
                                    </p:animEffect>
                                  </p:childTnLst>
                                </p:cTn>
                              </p:par>
                              <p:par>
                                <p:cTn id="60" presetID="12" presetClass="entr" presetSubtype="4" fill="hold" nodeType="with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slide(fromBottom)">
                                      <p:cBhvr>
                                        <p:cTn id="62" dur="500"/>
                                        <p:tgtEl>
                                          <p:spTgt spid="47"/>
                                        </p:tgtEl>
                                      </p:cBhvr>
                                    </p:animEffect>
                                  </p:childTnLst>
                                </p:cTn>
                              </p:par>
                              <p:par>
                                <p:cTn id="63" presetID="12" presetClass="entr" presetSubtype="4"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slide(fromBottom)">
                                      <p:cBhvr>
                                        <p:cTn id="65" dur="500"/>
                                        <p:tgtEl>
                                          <p:spTgt spid="33"/>
                                        </p:tgtEl>
                                      </p:cBhvr>
                                    </p:animEffect>
                                  </p:childTnLst>
                                </p:cTn>
                              </p:par>
                            </p:childTnLst>
                          </p:cTn>
                        </p:par>
                      </p:childTnLst>
                    </p:cTn>
                  </p:par>
                  <p:par>
                    <p:cTn id="66" fill="hold">
                      <p:stCondLst>
                        <p:cond delay="indefinite"/>
                      </p:stCondLst>
                      <p:childTnLst>
                        <p:par>
                          <p:cTn id="67" fill="hold">
                            <p:stCondLst>
                              <p:cond delay="0"/>
                            </p:stCondLst>
                            <p:childTnLst>
                              <p:par>
                                <p:cTn id="68" presetID="12" presetClass="exit" presetSubtype="4" fill="hold" grpId="0" nodeType="clickEffect">
                                  <p:stCondLst>
                                    <p:cond delay="0"/>
                                  </p:stCondLst>
                                  <p:childTnLst>
                                    <p:animEffect transition="out" filter="slide(fromBottom)">
                                      <p:cBhvr>
                                        <p:cTn id="69" dur="500"/>
                                        <p:tgtEl>
                                          <p:spTgt spid="47"/>
                                        </p:tgtEl>
                                      </p:cBhvr>
                                    </p:animEffect>
                                    <p:set>
                                      <p:cBhvr>
                                        <p:cTn id="70" dur="1" fill="hold">
                                          <p:stCondLst>
                                            <p:cond delay="499"/>
                                          </p:stCondLst>
                                        </p:cTn>
                                        <p:tgtEl>
                                          <p:spTgt spid="47"/>
                                        </p:tgtEl>
                                        <p:attrNameLst>
                                          <p:attrName>style.visibility</p:attrName>
                                        </p:attrNameLst>
                                      </p:cBhvr>
                                      <p:to>
                                        <p:strVal val="hidden"/>
                                      </p:to>
                                    </p:set>
                                  </p:childTnLst>
                                </p:cTn>
                              </p:par>
                              <p:par>
                                <p:cTn id="71" presetID="12" presetClass="exit" presetSubtype="4" fill="hold" grpId="0" nodeType="withEffect">
                                  <p:stCondLst>
                                    <p:cond delay="0"/>
                                  </p:stCondLst>
                                  <p:childTnLst>
                                    <p:animEffect transition="out" filter="slide(fromBottom)">
                                      <p:cBhvr>
                                        <p:cTn id="72" dur="500"/>
                                        <p:tgtEl>
                                          <p:spTgt spid="46"/>
                                        </p:tgtEl>
                                      </p:cBhvr>
                                    </p:animEffect>
                                    <p:set>
                                      <p:cBhvr>
                                        <p:cTn id="73" dur="1" fill="hold">
                                          <p:stCondLst>
                                            <p:cond delay="499"/>
                                          </p:stCondLst>
                                        </p:cTn>
                                        <p:tgtEl>
                                          <p:spTgt spid="46"/>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2" presetClass="entr" presetSubtype="4" fill="hold" grpId="0" nodeType="clickEffect">
                                  <p:stCondLst>
                                    <p:cond delay="0"/>
                                  </p:stCondLst>
                                  <p:childTnLst>
                                    <p:set>
                                      <p:cBhvr>
                                        <p:cTn id="77" dur="1" fill="hold">
                                          <p:stCondLst>
                                            <p:cond delay="0"/>
                                          </p:stCondLst>
                                        </p:cTn>
                                        <p:tgtEl>
                                          <p:spTgt spid="48"/>
                                        </p:tgtEl>
                                        <p:attrNameLst>
                                          <p:attrName>style.visibility</p:attrName>
                                        </p:attrNameLst>
                                      </p:cBhvr>
                                      <p:to>
                                        <p:strVal val="visible"/>
                                      </p:to>
                                    </p:set>
                                    <p:animEffect transition="in" filter="slide(fromBottom)">
                                      <p:cBhvr>
                                        <p:cTn id="78" dur="500"/>
                                        <p:tgtEl>
                                          <p:spTgt spid="48"/>
                                        </p:tgtEl>
                                      </p:cBhvr>
                                    </p:animEffect>
                                  </p:childTnLst>
                                </p:cTn>
                              </p:par>
                              <p:par>
                                <p:cTn id="79" presetID="12" presetClass="entr" presetSubtype="4" fill="hold" grpId="0" nodeType="withEffect">
                                  <p:stCondLst>
                                    <p:cond delay="0"/>
                                  </p:stCondLst>
                                  <p:childTnLst>
                                    <p:set>
                                      <p:cBhvr>
                                        <p:cTn id="80" dur="1" fill="hold">
                                          <p:stCondLst>
                                            <p:cond delay="0"/>
                                          </p:stCondLst>
                                        </p:cTn>
                                        <p:tgtEl>
                                          <p:spTgt spid="49"/>
                                        </p:tgtEl>
                                        <p:attrNameLst>
                                          <p:attrName>style.visibility</p:attrName>
                                        </p:attrNameLst>
                                      </p:cBhvr>
                                      <p:to>
                                        <p:strVal val="visible"/>
                                      </p:to>
                                    </p:set>
                                    <p:animEffect transition="in" filter="slide(fromBottom)">
                                      <p:cBhvr>
                                        <p:cTn id="81" dur="500"/>
                                        <p:tgtEl>
                                          <p:spTgt spid="49"/>
                                        </p:tgtEl>
                                      </p:cBhvr>
                                    </p:animEffect>
                                  </p:childTnLst>
                                </p:cTn>
                              </p:par>
                            </p:childTnLst>
                          </p:cTn>
                        </p:par>
                      </p:childTnLst>
                    </p:cTn>
                  </p:par>
                  <p:par>
                    <p:cTn id="82" fill="hold">
                      <p:stCondLst>
                        <p:cond delay="indefinite"/>
                      </p:stCondLst>
                      <p:childTnLst>
                        <p:par>
                          <p:cTn id="83" fill="hold">
                            <p:stCondLst>
                              <p:cond delay="0"/>
                            </p:stCondLst>
                            <p:childTnLst>
                              <p:par>
                                <p:cTn id="84" presetID="12" presetClass="exit" presetSubtype="4" fill="hold" grpId="1" nodeType="clickEffect">
                                  <p:stCondLst>
                                    <p:cond delay="0"/>
                                  </p:stCondLst>
                                  <p:childTnLst>
                                    <p:animEffect transition="out" filter="slide(fromBottom)">
                                      <p:cBhvr>
                                        <p:cTn id="85" dur="500"/>
                                        <p:tgtEl>
                                          <p:spTgt spid="49"/>
                                        </p:tgtEl>
                                      </p:cBhvr>
                                    </p:animEffect>
                                    <p:set>
                                      <p:cBhvr>
                                        <p:cTn id="86" dur="1" fill="hold">
                                          <p:stCondLst>
                                            <p:cond delay="499"/>
                                          </p:stCondLst>
                                        </p:cTn>
                                        <p:tgtEl>
                                          <p:spTgt spid="49"/>
                                        </p:tgtEl>
                                        <p:attrNameLst>
                                          <p:attrName>style.visibility</p:attrName>
                                        </p:attrNameLst>
                                      </p:cBhvr>
                                      <p:to>
                                        <p:strVal val="hidden"/>
                                      </p:to>
                                    </p:set>
                                  </p:childTnLst>
                                </p:cTn>
                              </p:par>
                              <p:par>
                                <p:cTn id="87" presetID="12" presetClass="exit" presetSubtype="4" fill="hold" grpId="1" nodeType="withEffect">
                                  <p:stCondLst>
                                    <p:cond delay="0"/>
                                  </p:stCondLst>
                                  <p:childTnLst>
                                    <p:animEffect transition="out" filter="slide(fromBottom)">
                                      <p:cBhvr>
                                        <p:cTn id="88" dur="500"/>
                                        <p:tgtEl>
                                          <p:spTgt spid="48"/>
                                        </p:tgtEl>
                                      </p:cBhvr>
                                    </p:animEffect>
                                    <p:set>
                                      <p:cBhvr>
                                        <p:cTn id="89" dur="1" fill="hold">
                                          <p:stCondLst>
                                            <p:cond delay="499"/>
                                          </p:stCondLst>
                                        </p:cTn>
                                        <p:tgtEl>
                                          <p:spTgt spid="48"/>
                                        </p:tgtEl>
                                        <p:attrNameLst>
                                          <p:attrName>style.visibility</p:attrName>
                                        </p:attrNameLst>
                                      </p:cBhvr>
                                      <p:to>
                                        <p:strVal val="hidden"/>
                                      </p:to>
                                    </p:set>
                                  </p:childTnLst>
                                </p:cTn>
                              </p:par>
                              <p:par>
                                <p:cTn id="90" presetID="12" presetClass="entr" presetSubtype="4" fill="hold" grpId="0" nodeType="withEffect">
                                  <p:stCondLst>
                                    <p:cond delay="0"/>
                                  </p:stCondLst>
                                  <p:childTnLst>
                                    <p:set>
                                      <p:cBhvr>
                                        <p:cTn id="91" dur="1" fill="hold">
                                          <p:stCondLst>
                                            <p:cond delay="0"/>
                                          </p:stCondLst>
                                        </p:cTn>
                                        <p:tgtEl>
                                          <p:spTgt spid="52"/>
                                        </p:tgtEl>
                                        <p:attrNameLst>
                                          <p:attrName>style.visibility</p:attrName>
                                        </p:attrNameLst>
                                      </p:cBhvr>
                                      <p:to>
                                        <p:strVal val="visible"/>
                                      </p:to>
                                    </p:set>
                                    <p:animEffect transition="in" filter="slide(fromBottom)">
                                      <p:cBhvr>
                                        <p:cTn id="92" dur="500"/>
                                        <p:tgtEl>
                                          <p:spTgt spid="52"/>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xit" presetSubtype="4" fill="hold" grpId="1" nodeType="clickEffect">
                                  <p:stCondLst>
                                    <p:cond delay="0"/>
                                  </p:stCondLst>
                                  <p:childTnLst>
                                    <p:animEffect transition="out" filter="slide(fromBottom)">
                                      <p:cBhvr>
                                        <p:cTn id="96" dur="500"/>
                                        <p:tgtEl>
                                          <p:spTgt spid="52"/>
                                        </p:tgtEl>
                                      </p:cBhvr>
                                    </p:animEffect>
                                    <p:set>
                                      <p:cBhvr>
                                        <p:cTn id="97" dur="1" fill="hold">
                                          <p:stCondLst>
                                            <p:cond delay="499"/>
                                          </p:stCondLst>
                                        </p:cTn>
                                        <p:tgtEl>
                                          <p:spTgt spid="52"/>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33"/>
                                        </p:tgtEl>
                                      </p:cBhvr>
                                    </p:animEffect>
                                    <p:set>
                                      <p:cBhvr>
                                        <p:cTn id="100" dur="1" fill="hold">
                                          <p:stCondLst>
                                            <p:cond delay="499"/>
                                          </p:stCondLst>
                                        </p:cTn>
                                        <p:tgtEl>
                                          <p:spTgt spid="33"/>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2" presetClass="entr" presetSubtype="4" fill="hold" grpId="0" nodeType="clickEffect">
                                  <p:stCondLst>
                                    <p:cond delay="0"/>
                                  </p:stCondLst>
                                  <p:childTnLst>
                                    <p:set>
                                      <p:cBhvr>
                                        <p:cTn id="104" dur="1" fill="hold">
                                          <p:stCondLst>
                                            <p:cond delay="0"/>
                                          </p:stCondLst>
                                        </p:cTn>
                                        <p:tgtEl>
                                          <p:spTgt spid="42"/>
                                        </p:tgtEl>
                                        <p:attrNameLst>
                                          <p:attrName>style.visibility</p:attrName>
                                        </p:attrNameLst>
                                      </p:cBhvr>
                                      <p:to>
                                        <p:strVal val="visible"/>
                                      </p:to>
                                    </p:set>
                                    <p:animEffect transition="in" filter="slide(fromBottom)">
                                      <p:cBhvr>
                                        <p:cTn id="105" dur="500"/>
                                        <p:tgtEl>
                                          <p:spTgt spid="42"/>
                                        </p:tgtEl>
                                      </p:cBhvr>
                                    </p:animEffect>
                                  </p:childTnLst>
                                </p:cTn>
                              </p:par>
                              <p:par>
                                <p:cTn id="106" presetID="12" presetClass="entr" presetSubtype="4" fill="hold" grpId="0" nodeType="withEffect">
                                  <p:stCondLst>
                                    <p:cond delay="0"/>
                                  </p:stCondLst>
                                  <p:childTnLst>
                                    <p:set>
                                      <p:cBhvr>
                                        <p:cTn id="107" dur="1" fill="hold">
                                          <p:stCondLst>
                                            <p:cond delay="0"/>
                                          </p:stCondLst>
                                        </p:cTn>
                                        <p:tgtEl>
                                          <p:spTgt spid="30"/>
                                        </p:tgtEl>
                                        <p:attrNameLst>
                                          <p:attrName>style.visibility</p:attrName>
                                        </p:attrNameLst>
                                      </p:cBhvr>
                                      <p:to>
                                        <p:strVal val="visible"/>
                                      </p:to>
                                    </p:set>
                                    <p:animEffect transition="in" filter="slide(fromBottom)">
                                      <p:cBhvr>
                                        <p:cTn id="108" dur="500"/>
                                        <p:tgtEl>
                                          <p:spTgt spid="30"/>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xit" presetSubtype="0" fill="hold" grpId="1" nodeType="clickEffect">
                                  <p:stCondLst>
                                    <p:cond delay="0"/>
                                  </p:stCondLst>
                                  <p:childTnLst>
                                    <p:animEffect transition="out" filter="fade">
                                      <p:cBhvr>
                                        <p:cTn id="112" dur="500"/>
                                        <p:tgtEl>
                                          <p:spTgt spid="42"/>
                                        </p:tgtEl>
                                      </p:cBhvr>
                                    </p:animEffect>
                                    <p:set>
                                      <p:cBhvr>
                                        <p:cTn id="113" dur="1" fill="hold">
                                          <p:stCondLst>
                                            <p:cond delay="499"/>
                                          </p:stCondLst>
                                        </p:cTn>
                                        <p:tgtEl>
                                          <p:spTgt spid="42"/>
                                        </p:tgtEl>
                                        <p:attrNameLst>
                                          <p:attrName>style.visibility</p:attrName>
                                        </p:attrNameLst>
                                      </p:cBhvr>
                                      <p:to>
                                        <p:strVal val="hidden"/>
                                      </p:to>
                                    </p:set>
                                  </p:childTnLst>
                                </p:cTn>
                              </p:par>
                              <p:par>
                                <p:cTn id="114" presetID="12" presetClass="exit" presetSubtype="4" fill="hold" grpId="1" nodeType="withEffect">
                                  <p:stCondLst>
                                    <p:cond delay="0"/>
                                  </p:stCondLst>
                                  <p:childTnLst>
                                    <p:animEffect transition="out" filter="slide(fromBottom)">
                                      <p:cBhvr>
                                        <p:cTn id="115" dur="500"/>
                                        <p:tgtEl>
                                          <p:spTgt spid="30"/>
                                        </p:tgtEl>
                                      </p:cBhvr>
                                    </p:animEffect>
                                    <p:set>
                                      <p:cBhvr>
                                        <p:cTn id="116" dur="1" fill="hold">
                                          <p:stCondLst>
                                            <p:cond delay="499"/>
                                          </p:stCondLst>
                                        </p:cTn>
                                        <p:tgtEl>
                                          <p:spTgt spid="30"/>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2" presetClass="entr" presetSubtype="4" fill="hold" grpId="0" nodeType="clickEffect">
                                  <p:stCondLst>
                                    <p:cond delay="0"/>
                                  </p:stCondLst>
                                  <p:childTnLst>
                                    <p:set>
                                      <p:cBhvr>
                                        <p:cTn id="120" dur="1" fill="hold">
                                          <p:stCondLst>
                                            <p:cond delay="0"/>
                                          </p:stCondLst>
                                        </p:cTn>
                                        <p:tgtEl>
                                          <p:spTgt spid="43"/>
                                        </p:tgtEl>
                                        <p:attrNameLst>
                                          <p:attrName>style.visibility</p:attrName>
                                        </p:attrNameLst>
                                      </p:cBhvr>
                                      <p:to>
                                        <p:strVal val="visible"/>
                                      </p:to>
                                    </p:set>
                                    <p:animEffect transition="in" filter="slide(fromBottom)">
                                      <p:cBhvr>
                                        <p:cTn id="121" dur="500"/>
                                        <p:tgtEl>
                                          <p:spTgt spid="43"/>
                                        </p:tgtEl>
                                      </p:cBhvr>
                                    </p:animEffect>
                                  </p:childTnLst>
                                </p:cTn>
                              </p:par>
                              <p:par>
                                <p:cTn id="122" presetID="12" presetClass="entr" presetSubtype="4" fill="hold" grpId="0" nodeType="with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slide(fromBottom)">
                                      <p:cBhvr>
                                        <p:cTn id="124" dur="500"/>
                                        <p:tgtEl>
                                          <p:spTgt spid="31"/>
                                        </p:tgtEl>
                                      </p:cBhvr>
                                    </p:animEffect>
                                  </p:childTnLst>
                                </p:cTn>
                              </p:par>
                              <p:par>
                                <p:cTn id="125" presetID="12" presetClass="entr" presetSubtype="4" fill="hold" grpId="0" nodeType="withEffect">
                                  <p:stCondLst>
                                    <p:cond delay="0"/>
                                  </p:stCondLst>
                                  <p:childTnLst>
                                    <p:set>
                                      <p:cBhvr>
                                        <p:cTn id="126" dur="1" fill="hold">
                                          <p:stCondLst>
                                            <p:cond delay="0"/>
                                          </p:stCondLst>
                                        </p:cTn>
                                        <p:tgtEl>
                                          <p:spTgt spid="32"/>
                                        </p:tgtEl>
                                        <p:attrNameLst>
                                          <p:attrName>style.visibility</p:attrName>
                                        </p:attrNameLst>
                                      </p:cBhvr>
                                      <p:to>
                                        <p:strVal val="visible"/>
                                      </p:to>
                                    </p:set>
                                    <p:animEffect transition="in" filter="slide(fromBottom)">
                                      <p:cBhvr>
                                        <p:cTn id="127" dur="500"/>
                                        <p:tgtEl>
                                          <p:spTgt spid="32"/>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xit" presetSubtype="0" fill="hold" grpId="1" nodeType="clickEffect">
                                  <p:stCondLst>
                                    <p:cond delay="0"/>
                                  </p:stCondLst>
                                  <p:childTnLst>
                                    <p:animEffect transition="out" filter="fade">
                                      <p:cBhvr>
                                        <p:cTn id="131" dur="500"/>
                                        <p:tgtEl>
                                          <p:spTgt spid="43"/>
                                        </p:tgtEl>
                                      </p:cBhvr>
                                    </p:animEffect>
                                    <p:set>
                                      <p:cBhvr>
                                        <p:cTn id="132" dur="1" fill="hold">
                                          <p:stCondLst>
                                            <p:cond delay="499"/>
                                          </p:stCondLst>
                                        </p:cTn>
                                        <p:tgtEl>
                                          <p:spTgt spid="43"/>
                                        </p:tgtEl>
                                        <p:attrNameLst>
                                          <p:attrName>style.visibility</p:attrName>
                                        </p:attrNameLst>
                                      </p:cBhvr>
                                      <p:to>
                                        <p:strVal val="hidden"/>
                                      </p:to>
                                    </p:set>
                                  </p:childTnLst>
                                </p:cTn>
                              </p:par>
                              <p:par>
                                <p:cTn id="133" presetID="12" presetClass="exit" presetSubtype="4" fill="hold" grpId="1" nodeType="withEffect">
                                  <p:stCondLst>
                                    <p:cond delay="0"/>
                                  </p:stCondLst>
                                  <p:childTnLst>
                                    <p:animEffect transition="out" filter="slide(fromBottom)">
                                      <p:cBhvr>
                                        <p:cTn id="134" dur="500"/>
                                        <p:tgtEl>
                                          <p:spTgt spid="31"/>
                                        </p:tgtEl>
                                      </p:cBhvr>
                                    </p:animEffect>
                                    <p:set>
                                      <p:cBhvr>
                                        <p:cTn id="135" dur="1" fill="hold">
                                          <p:stCondLst>
                                            <p:cond delay="499"/>
                                          </p:stCondLst>
                                        </p:cTn>
                                        <p:tgtEl>
                                          <p:spTgt spid="31"/>
                                        </p:tgtEl>
                                        <p:attrNameLst>
                                          <p:attrName>style.visibility</p:attrName>
                                        </p:attrNameLst>
                                      </p:cBhvr>
                                      <p:to>
                                        <p:strVal val="hidden"/>
                                      </p:to>
                                    </p:set>
                                  </p:childTnLst>
                                </p:cTn>
                              </p:par>
                              <p:par>
                                <p:cTn id="136" presetID="12" presetClass="exit" presetSubtype="4" fill="hold" grpId="1" nodeType="withEffect">
                                  <p:stCondLst>
                                    <p:cond delay="0"/>
                                  </p:stCondLst>
                                  <p:childTnLst>
                                    <p:animEffect transition="out" filter="slide(fromBottom)">
                                      <p:cBhvr>
                                        <p:cTn id="137" dur="500"/>
                                        <p:tgtEl>
                                          <p:spTgt spid="32"/>
                                        </p:tgtEl>
                                      </p:cBhvr>
                                    </p:animEffect>
                                    <p:set>
                                      <p:cBhvr>
                                        <p:cTn id="138"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18464" grpId="0" animBg="1"/>
      <p:bldP spid="42" grpId="0" animBg="1"/>
      <p:bldP spid="42" grpId="1" animBg="1"/>
      <p:bldP spid="43" grpId="0" animBg="1"/>
      <p:bldP spid="43" grpId="1" animBg="1"/>
      <p:bldP spid="47" grpId="0"/>
      <p:bldP spid="48" grpId="0"/>
      <p:bldP spid="48" grpId="1"/>
      <p:bldP spid="49" grpId="0"/>
      <p:bldP spid="49" grpId="1"/>
      <p:bldP spid="52" grpId="0"/>
      <p:bldP spid="52" grpId="1"/>
      <p:bldP spid="44" grpId="0"/>
      <p:bldP spid="30" grpId="0"/>
      <p:bldP spid="30" grpId="1"/>
      <p:bldP spid="31" grpId="0"/>
      <p:bldP spid="31" grpId="1"/>
      <p:bldP spid="32" grpId="0"/>
      <p:bldP spid="32" grpId="1"/>
      <p:bldP spid="33" grpId="0" animBg="1"/>
      <p:bldP spid="33"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descr="X:\dannyboodmann\Scrivania\beagle2_images\cielo.png"/>
          <p:cNvPicPr>
            <a:picLocks noChangeAspect="1" noChangeArrowheads="1"/>
          </p:cNvPicPr>
          <p:nvPr/>
        </p:nvPicPr>
        <p:blipFill>
          <a:blip r:embed="rId6"/>
          <a:srcRect/>
          <a:stretch>
            <a:fillRect/>
          </a:stretch>
        </p:blipFill>
        <p:spPr bwMode="auto">
          <a:xfrm>
            <a:off x="2082800" y="473076"/>
            <a:ext cx="8147050" cy="1946275"/>
          </a:xfrm>
          <a:prstGeom prst="rect">
            <a:avLst/>
          </a:prstGeom>
          <a:noFill/>
          <a:ln w="9525">
            <a:noFill/>
            <a:miter lim="800000"/>
            <a:headEnd/>
            <a:tailEnd/>
          </a:ln>
        </p:spPr>
      </p:pic>
      <p:sp>
        <p:nvSpPr>
          <p:cNvPr id="24582" name="CasellaDiTesto 42"/>
          <p:cNvSpPr txBox="1">
            <a:spLocks noChangeArrowheads="1"/>
          </p:cNvSpPr>
          <p:nvPr/>
        </p:nvSpPr>
        <p:spPr bwMode="auto">
          <a:xfrm>
            <a:off x="6096000" y="5143500"/>
            <a:ext cx="476412" cy="369332"/>
          </a:xfrm>
          <a:prstGeom prst="rect">
            <a:avLst/>
          </a:prstGeom>
          <a:noFill/>
          <a:ln w="9525">
            <a:noFill/>
            <a:miter lim="800000"/>
            <a:headEnd/>
            <a:tailEnd/>
          </a:ln>
        </p:spPr>
        <p:txBody>
          <a:bodyPr wrap="none">
            <a:spAutoFit/>
          </a:bodyPr>
          <a:lstStyle/>
          <a:p>
            <a:r>
              <a:rPr lang="it-IT">
                <a:solidFill>
                  <a:schemeClr val="bg1"/>
                </a:solidFill>
              </a:rPr>
              <a:t>4.5</a:t>
            </a:r>
          </a:p>
        </p:txBody>
      </p:sp>
      <p:sp>
        <p:nvSpPr>
          <p:cNvPr id="24583" name="CasellaDiTesto 46"/>
          <p:cNvSpPr txBox="1">
            <a:spLocks noChangeArrowheads="1"/>
          </p:cNvSpPr>
          <p:nvPr/>
        </p:nvSpPr>
        <p:spPr bwMode="auto">
          <a:xfrm>
            <a:off x="6096000" y="5143500"/>
            <a:ext cx="476412" cy="369332"/>
          </a:xfrm>
          <a:prstGeom prst="rect">
            <a:avLst/>
          </a:prstGeom>
          <a:noFill/>
          <a:ln w="9525">
            <a:noFill/>
            <a:miter lim="800000"/>
            <a:headEnd/>
            <a:tailEnd/>
          </a:ln>
        </p:spPr>
        <p:txBody>
          <a:bodyPr wrap="none">
            <a:spAutoFit/>
          </a:bodyPr>
          <a:lstStyle/>
          <a:p>
            <a:r>
              <a:rPr lang="it-IT">
                <a:solidFill>
                  <a:schemeClr val="bg1"/>
                </a:solidFill>
              </a:rPr>
              <a:t>4.6</a:t>
            </a:r>
          </a:p>
        </p:txBody>
      </p:sp>
      <p:sp>
        <p:nvSpPr>
          <p:cNvPr id="24584" name="CasellaDiTesto 47"/>
          <p:cNvSpPr txBox="1">
            <a:spLocks noChangeArrowheads="1"/>
          </p:cNvSpPr>
          <p:nvPr/>
        </p:nvSpPr>
        <p:spPr bwMode="auto">
          <a:xfrm>
            <a:off x="6096000" y="5143500"/>
            <a:ext cx="476412" cy="369332"/>
          </a:xfrm>
          <a:prstGeom prst="rect">
            <a:avLst/>
          </a:prstGeom>
          <a:noFill/>
          <a:ln w="9525">
            <a:noFill/>
            <a:miter lim="800000"/>
            <a:headEnd/>
            <a:tailEnd/>
          </a:ln>
        </p:spPr>
        <p:txBody>
          <a:bodyPr wrap="none">
            <a:spAutoFit/>
          </a:bodyPr>
          <a:lstStyle/>
          <a:p>
            <a:r>
              <a:rPr lang="it-IT">
                <a:solidFill>
                  <a:schemeClr val="bg1"/>
                </a:solidFill>
              </a:rPr>
              <a:t>4.7</a:t>
            </a:r>
          </a:p>
        </p:txBody>
      </p:sp>
      <p:sp>
        <p:nvSpPr>
          <p:cNvPr id="24585" name="CasellaDiTesto 50"/>
          <p:cNvSpPr txBox="1">
            <a:spLocks noChangeArrowheads="1"/>
          </p:cNvSpPr>
          <p:nvPr/>
        </p:nvSpPr>
        <p:spPr bwMode="auto">
          <a:xfrm>
            <a:off x="6096000" y="5143500"/>
            <a:ext cx="476412" cy="369332"/>
          </a:xfrm>
          <a:prstGeom prst="rect">
            <a:avLst/>
          </a:prstGeom>
          <a:noFill/>
          <a:ln w="9525">
            <a:noFill/>
            <a:miter lim="800000"/>
            <a:headEnd/>
            <a:tailEnd/>
          </a:ln>
        </p:spPr>
        <p:txBody>
          <a:bodyPr wrap="none">
            <a:spAutoFit/>
          </a:bodyPr>
          <a:lstStyle/>
          <a:p>
            <a:r>
              <a:rPr lang="it-IT">
                <a:solidFill>
                  <a:schemeClr val="bg1"/>
                </a:solidFill>
              </a:rPr>
              <a:t>4.8</a:t>
            </a:r>
          </a:p>
        </p:txBody>
      </p:sp>
      <p:sp>
        <p:nvSpPr>
          <p:cNvPr id="24586" name="CasellaDiTesto 51"/>
          <p:cNvSpPr txBox="1">
            <a:spLocks noChangeArrowheads="1"/>
          </p:cNvSpPr>
          <p:nvPr/>
        </p:nvSpPr>
        <p:spPr bwMode="auto">
          <a:xfrm>
            <a:off x="6096000" y="5143500"/>
            <a:ext cx="476412" cy="369332"/>
          </a:xfrm>
          <a:prstGeom prst="rect">
            <a:avLst/>
          </a:prstGeom>
          <a:noFill/>
          <a:ln w="9525">
            <a:noFill/>
            <a:miter lim="800000"/>
            <a:headEnd/>
            <a:tailEnd/>
          </a:ln>
        </p:spPr>
        <p:txBody>
          <a:bodyPr wrap="none">
            <a:spAutoFit/>
          </a:bodyPr>
          <a:lstStyle/>
          <a:p>
            <a:r>
              <a:rPr lang="it-IT">
                <a:solidFill>
                  <a:schemeClr val="bg1"/>
                </a:solidFill>
              </a:rPr>
              <a:t>4.9</a:t>
            </a:r>
          </a:p>
        </p:txBody>
      </p:sp>
      <p:sp>
        <p:nvSpPr>
          <p:cNvPr id="24587" name="CasellaDiTesto 52"/>
          <p:cNvSpPr txBox="1">
            <a:spLocks noChangeArrowheads="1"/>
          </p:cNvSpPr>
          <p:nvPr/>
        </p:nvSpPr>
        <p:spPr bwMode="auto">
          <a:xfrm>
            <a:off x="6096000" y="5143500"/>
            <a:ext cx="476412" cy="369332"/>
          </a:xfrm>
          <a:prstGeom prst="rect">
            <a:avLst/>
          </a:prstGeom>
          <a:noFill/>
          <a:ln w="9525">
            <a:noFill/>
            <a:miter lim="800000"/>
            <a:headEnd/>
            <a:tailEnd/>
          </a:ln>
        </p:spPr>
        <p:txBody>
          <a:bodyPr wrap="none">
            <a:spAutoFit/>
          </a:bodyPr>
          <a:lstStyle/>
          <a:p>
            <a:r>
              <a:rPr lang="it-IT">
                <a:solidFill>
                  <a:schemeClr val="bg1"/>
                </a:solidFill>
              </a:rPr>
              <a:t>5.0</a:t>
            </a:r>
          </a:p>
        </p:txBody>
      </p:sp>
      <p:sp>
        <p:nvSpPr>
          <p:cNvPr id="87" name="Ovale 86"/>
          <p:cNvSpPr>
            <a:spLocks noChangeArrowheads="1"/>
          </p:cNvSpPr>
          <p:nvPr/>
        </p:nvSpPr>
        <p:spPr bwMode="auto">
          <a:xfrm>
            <a:off x="7667625" y="1046163"/>
            <a:ext cx="571500" cy="571500"/>
          </a:xfrm>
          <a:prstGeom prst="ellipse">
            <a:avLst/>
          </a:prstGeom>
          <a:solidFill>
            <a:srgbClr val="FFFF00">
              <a:alpha val="72156"/>
            </a:srgbClr>
          </a:solidFill>
          <a:ln w="9525" algn="ctr">
            <a:noFill/>
            <a:miter lim="800000"/>
            <a:headEnd/>
            <a:tailEnd/>
          </a:ln>
        </p:spPr>
        <p:txBody>
          <a:bodyPr wrap="none"/>
          <a:lstStyle/>
          <a:p>
            <a:endParaRPr lang="it-IT"/>
          </a:p>
        </p:txBody>
      </p:sp>
      <p:pic>
        <p:nvPicPr>
          <p:cNvPr id="24589" name="Picture 4" descr="X:\dannyboodmann\Scrivania\beagle2_images\beagle.png"/>
          <p:cNvPicPr>
            <a:picLocks noChangeAspect="1" noChangeArrowheads="1"/>
          </p:cNvPicPr>
          <p:nvPr/>
        </p:nvPicPr>
        <p:blipFill>
          <a:blip r:embed="rId7"/>
          <a:srcRect/>
          <a:stretch>
            <a:fillRect/>
          </a:stretch>
        </p:blipFill>
        <p:spPr bwMode="auto">
          <a:xfrm>
            <a:off x="2109788" y="1785939"/>
            <a:ext cx="8128000" cy="4714875"/>
          </a:xfrm>
          <a:prstGeom prst="rect">
            <a:avLst/>
          </a:prstGeom>
          <a:noFill/>
          <a:ln w="9525">
            <a:noFill/>
            <a:miter lim="800000"/>
            <a:headEnd/>
            <a:tailEnd/>
          </a:ln>
        </p:spPr>
      </p:pic>
      <p:sp>
        <p:nvSpPr>
          <p:cNvPr id="11" name="Rettangolo 10"/>
          <p:cNvSpPr/>
          <p:nvPr/>
        </p:nvSpPr>
        <p:spPr bwMode="auto">
          <a:xfrm>
            <a:off x="2238376" y="4857751"/>
            <a:ext cx="7929563" cy="1573213"/>
          </a:xfrm>
          <a:prstGeom prst="rect">
            <a:avLst/>
          </a:prstGeom>
          <a:solidFill>
            <a:srgbClr val="00206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defRPr/>
            </a:pPr>
            <a:endParaRPr lang="it-IT" dirty="0">
              <a:solidFill>
                <a:schemeClr val="tx1"/>
              </a:solidFill>
              <a:latin typeface="Verdana" pitchFamily="34" charset="0"/>
            </a:endParaRPr>
          </a:p>
        </p:txBody>
      </p:sp>
      <p:sp>
        <p:nvSpPr>
          <p:cNvPr id="24591" name="Rettangolo 39"/>
          <p:cNvSpPr>
            <a:spLocks noChangeArrowheads="1"/>
          </p:cNvSpPr>
          <p:nvPr/>
        </p:nvSpPr>
        <p:spPr bwMode="auto">
          <a:xfrm>
            <a:off x="8982076" y="5072063"/>
            <a:ext cx="796925" cy="773112"/>
          </a:xfrm>
          <a:prstGeom prst="rect">
            <a:avLst/>
          </a:prstGeom>
          <a:solidFill>
            <a:schemeClr val="tx1"/>
          </a:solidFill>
          <a:ln w="9525" algn="ctr">
            <a:solidFill>
              <a:schemeClr val="tx1"/>
            </a:solidFill>
            <a:miter lim="800000"/>
            <a:headEnd/>
            <a:tailEnd/>
          </a:ln>
        </p:spPr>
        <p:txBody>
          <a:bodyPr wrap="none"/>
          <a:lstStyle/>
          <a:p>
            <a:endParaRPr lang="it-IT"/>
          </a:p>
        </p:txBody>
      </p:sp>
      <p:sp>
        <p:nvSpPr>
          <p:cNvPr id="24592" name="CasellaDiTesto 11"/>
          <p:cNvSpPr txBox="1">
            <a:spLocks noChangeArrowheads="1"/>
          </p:cNvSpPr>
          <p:nvPr/>
        </p:nvSpPr>
        <p:spPr bwMode="auto">
          <a:xfrm>
            <a:off x="8934451" y="5857876"/>
            <a:ext cx="691215" cy="492443"/>
          </a:xfrm>
          <a:prstGeom prst="rect">
            <a:avLst/>
          </a:prstGeom>
          <a:noFill/>
          <a:ln w="9525">
            <a:solidFill>
              <a:schemeClr val="tx1"/>
            </a:solidFill>
            <a:miter lim="800000"/>
            <a:headEnd/>
            <a:tailEnd/>
          </a:ln>
        </p:spPr>
        <p:txBody>
          <a:bodyPr wrap="none">
            <a:spAutoFit/>
          </a:bodyPr>
          <a:lstStyle/>
          <a:p>
            <a:r>
              <a:rPr lang="it-IT" sz="1300" b="1">
                <a:solidFill>
                  <a:schemeClr val="bg1"/>
                </a:solidFill>
              </a:rPr>
              <a:t>Battery</a:t>
            </a:r>
          </a:p>
          <a:p>
            <a:r>
              <a:rPr lang="it-IT" sz="1300" b="1">
                <a:solidFill>
                  <a:schemeClr val="bg1"/>
                </a:solidFill>
              </a:rPr>
              <a:t>   </a:t>
            </a:r>
            <a:r>
              <a:rPr lang="it-IT" sz="1300">
                <a:solidFill>
                  <a:schemeClr val="bg1"/>
                </a:solidFill>
              </a:rPr>
              <a:t>(%)</a:t>
            </a:r>
          </a:p>
        </p:txBody>
      </p:sp>
      <p:sp>
        <p:nvSpPr>
          <p:cNvPr id="24593" name="Rettangolo 23"/>
          <p:cNvSpPr>
            <a:spLocks noChangeArrowheads="1"/>
          </p:cNvSpPr>
          <p:nvPr/>
        </p:nvSpPr>
        <p:spPr bwMode="auto">
          <a:xfrm>
            <a:off x="9055100" y="5665789"/>
            <a:ext cx="642938" cy="142875"/>
          </a:xfrm>
          <a:prstGeom prst="rect">
            <a:avLst/>
          </a:prstGeom>
          <a:solidFill>
            <a:srgbClr val="FF0000"/>
          </a:solidFill>
          <a:ln w="38100" algn="ctr">
            <a:solidFill>
              <a:schemeClr val="tx1"/>
            </a:solidFill>
            <a:miter lim="800000"/>
            <a:headEnd/>
            <a:tailEnd/>
          </a:ln>
        </p:spPr>
        <p:txBody>
          <a:bodyPr wrap="none"/>
          <a:lstStyle/>
          <a:p>
            <a:endParaRPr lang="it-IT"/>
          </a:p>
        </p:txBody>
      </p:sp>
      <p:sp>
        <p:nvSpPr>
          <p:cNvPr id="24594" name="Rettangolo 24"/>
          <p:cNvSpPr>
            <a:spLocks noChangeArrowheads="1"/>
          </p:cNvSpPr>
          <p:nvPr/>
        </p:nvSpPr>
        <p:spPr bwMode="auto">
          <a:xfrm>
            <a:off x="9051925" y="5492751"/>
            <a:ext cx="642938" cy="142875"/>
          </a:xfrm>
          <a:prstGeom prst="rect">
            <a:avLst/>
          </a:prstGeom>
          <a:solidFill>
            <a:srgbClr val="FFC000"/>
          </a:solidFill>
          <a:ln w="38100" algn="ctr">
            <a:solidFill>
              <a:schemeClr val="tx1"/>
            </a:solidFill>
            <a:miter lim="800000"/>
            <a:headEnd/>
            <a:tailEnd/>
          </a:ln>
        </p:spPr>
        <p:txBody>
          <a:bodyPr wrap="none"/>
          <a:lstStyle/>
          <a:p>
            <a:endParaRPr lang="it-IT"/>
          </a:p>
        </p:txBody>
      </p:sp>
      <p:sp>
        <p:nvSpPr>
          <p:cNvPr id="24595" name="Rettangolo 25"/>
          <p:cNvSpPr>
            <a:spLocks noChangeArrowheads="1"/>
          </p:cNvSpPr>
          <p:nvPr/>
        </p:nvSpPr>
        <p:spPr bwMode="auto">
          <a:xfrm>
            <a:off x="9051925" y="5316539"/>
            <a:ext cx="642938" cy="142875"/>
          </a:xfrm>
          <a:prstGeom prst="rect">
            <a:avLst/>
          </a:prstGeom>
          <a:solidFill>
            <a:srgbClr val="FFFF00"/>
          </a:solidFill>
          <a:ln w="38100" algn="ctr">
            <a:solidFill>
              <a:schemeClr val="tx1"/>
            </a:solidFill>
            <a:miter lim="800000"/>
            <a:headEnd/>
            <a:tailEnd/>
          </a:ln>
        </p:spPr>
        <p:txBody>
          <a:bodyPr wrap="none"/>
          <a:lstStyle/>
          <a:p>
            <a:endParaRPr lang="it-IT"/>
          </a:p>
        </p:txBody>
      </p:sp>
      <p:sp>
        <p:nvSpPr>
          <p:cNvPr id="61" name="Rettangolo 60"/>
          <p:cNvSpPr>
            <a:spLocks noChangeArrowheads="1"/>
          </p:cNvSpPr>
          <p:nvPr/>
        </p:nvSpPr>
        <p:spPr bwMode="auto">
          <a:xfrm>
            <a:off x="9051925" y="5143501"/>
            <a:ext cx="642938" cy="142875"/>
          </a:xfrm>
          <a:prstGeom prst="rect">
            <a:avLst/>
          </a:prstGeom>
          <a:solidFill>
            <a:srgbClr val="00FF00"/>
          </a:solidFill>
          <a:ln w="38100" algn="ctr">
            <a:solidFill>
              <a:schemeClr val="tx1"/>
            </a:solidFill>
            <a:miter lim="800000"/>
            <a:headEnd/>
            <a:tailEnd/>
          </a:ln>
        </p:spPr>
        <p:txBody>
          <a:bodyPr wrap="none"/>
          <a:lstStyle/>
          <a:p>
            <a:endParaRPr lang="it-IT"/>
          </a:p>
        </p:txBody>
      </p:sp>
      <p:pic>
        <p:nvPicPr>
          <p:cNvPr id="83" name="Immagine 82" descr="txp_fig.bmp"/>
          <p:cNvPicPr>
            <a:picLocks noChangeAspect="1"/>
          </p:cNvPicPr>
          <p:nvPr>
            <p:custDataLst>
              <p:tags r:id="rId1"/>
            </p:custDataLst>
          </p:nvPr>
        </p:nvPicPr>
        <p:blipFill>
          <a:blip r:embed="rId8">
            <a:clrChange>
              <a:clrFrom>
                <a:srgbClr val="FFFFFF"/>
              </a:clrFrom>
              <a:clrTo>
                <a:srgbClr val="FFFFFF">
                  <a:alpha val="0"/>
                </a:srgbClr>
              </a:clrTo>
            </a:clrChange>
          </a:blip>
          <a:srcRect/>
          <a:stretch>
            <a:fillRect/>
          </a:stretch>
        </p:blipFill>
        <p:spPr bwMode="auto">
          <a:xfrm>
            <a:off x="3098801" y="5143500"/>
            <a:ext cx="3876675" cy="255588"/>
          </a:xfrm>
          <a:prstGeom prst="rect">
            <a:avLst/>
          </a:prstGeom>
          <a:noFill/>
          <a:ln w="9525">
            <a:noFill/>
            <a:miter lim="800000"/>
            <a:headEnd/>
            <a:tailEnd/>
          </a:ln>
        </p:spPr>
      </p:pic>
      <p:pic>
        <p:nvPicPr>
          <p:cNvPr id="29" name="Immagine 28" descr="txp_fig.bmp"/>
          <p:cNvPicPr>
            <a:picLocks noChangeAspect="1"/>
          </p:cNvPicPr>
          <p:nvPr>
            <p:custDataLst>
              <p:tags r:id="rId2"/>
            </p:custDataLst>
          </p:nvPr>
        </p:nvPicPr>
        <p:blipFill>
          <a:blip r:embed="rId9">
            <a:clrChange>
              <a:clrFrom>
                <a:srgbClr val="FFFFFF"/>
              </a:clrFrom>
              <a:clrTo>
                <a:srgbClr val="FFFFFF">
                  <a:alpha val="0"/>
                </a:srgbClr>
              </a:clrTo>
            </a:clrChange>
          </a:blip>
          <a:srcRect/>
          <a:stretch>
            <a:fillRect/>
          </a:stretch>
        </p:blipFill>
        <p:spPr bwMode="auto">
          <a:xfrm>
            <a:off x="4154488" y="5886450"/>
            <a:ext cx="1892300" cy="255588"/>
          </a:xfrm>
          <a:prstGeom prst="rect">
            <a:avLst/>
          </a:prstGeom>
          <a:noFill/>
          <a:ln w="9525">
            <a:noFill/>
            <a:miter lim="800000"/>
            <a:headEnd/>
            <a:tailEnd/>
          </a:ln>
        </p:spPr>
      </p:pic>
      <p:pic>
        <p:nvPicPr>
          <p:cNvPr id="26" name="Immagine 25" descr="txp_fig.bmp"/>
          <p:cNvPicPr>
            <a:picLocks noChangeAspect="1"/>
          </p:cNvPicPr>
          <p:nvPr>
            <p:custDataLst>
              <p:tags r:id="rId3"/>
            </p:custDataLst>
          </p:nvPr>
        </p:nvPicPr>
        <p:blipFill>
          <a:blip r:embed="rId10">
            <a:clrChange>
              <a:clrFrom>
                <a:srgbClr val="FFFFFF"/>
              </a:clrFrom>
              <a:clrTo>
                <a:srgbClr val="FFFFFF">
                  <a:alpha val="0"/>
                </a:srgbClr>
              </a:clrTo>
            </a:clrChange>
          </a:blip>
          <a:srcRect/>
          <a:stretch>
            <a:fillRect/>
          </a:stretch>
        </p:blipFill>
        <p:spPr bwMode="auto">
          <a:xfrm>
            <a:off x="5099051" y="5500688"/>
            <a:ext cx="288925" cy="322262"/>
          </a:xfrm>
          <a:prstGeom prst="rect">
            <a:avLst/>
          </a:prstGeom>
          <a:noFill/>
          <a:ln w="9525">
            <a:noFill/>
            <a:miter lim="800000"/>
            <a:headEnd/>
            <a:tailEnd/>
          </a:ln>
        </p:spPr>
      </p:pic>
    </p:spTree>
    <p:extLst>
      <p:ext uri="{BB962C8B-B14F-4D97-AF65-F5344CB8AC3E}">
        <p14:creationId xmlns:p14="http://schemas.microsoft.com/office/powerpoint/2010/main" val="31743334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par>
                          <p:cTn id="8" fill="hold">
                            <p:stCondLst>
                              <p:cond delay="500"/>
                            </p:stCondLst>
                            <p:childTnLst>
                              <p:par>
                                <p:cTn id="9" presetID="17" presetClass="entr" presetSubtype="4"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p:cTn id="11" dur="500" fill="hold"/>
                                        <p:tgtEl>
                                          <p:spTgt spid="61"/>
                                        </p:tgtEl>
                                        <p:attrNameLst>
                                          <p:attrName>ppt_x</p:attrName>
                                        </p:attrNameLst>
                                      </p:cBhvr>
                                      <p:tavLst>
                                        <p:tav tm="0">
                                          <p:val>
                                            <p:strVal val="#ppt_x"/>
                                          </p:val>
                                        </p:tav>
                                        <p:tav tm="100000">
                                          <p:val>
                                            <p:strVal val="#ppt_x"/>
                                          </p:val>
                                        </p:tav>
                                      </p:tavLst>
                                    </p:anim>
                                    <p:anim calcmode="lin" valueType="num">
                                      <p:cBhvr>
                                        <p:cTn id="12" dur="500" fill="hold"/>
                                        <p:tgtEl>
                                          <p:spTgt spid="61"/>
                                        </p:tgtEl>
                                        <p:attrNameLst>
                                          <p:attrName>ppt_y</p:attrName>
                                        </p:attrNameLst>
                                      </p:cBhvr>
                                      <p:tavLst>
                                        <p:tav tm="0">
                                          <p:val>
                                            <p:strVal val="#ppt_y+#ppt_h/2"/>
                                          </p:val>
                                        </p:tav>
                                        <p:tav tm="100000">
                                          <p:val>
                                            <p:strVal val="#ppt_y"/>
                                          </p:val>
                                        </p:tav>
                                      </p:tavLst>
                                    </p:anim>
                                    <p:anim calcmode="lin" valueType="num">
                                      <p:cBhvr>
                                        <p:cTn id="13" dur="500" fill="hold"/>
                                        <p:tgtEl>
                                          <p:spTgt spid="61"/>
                                        </p:tgtEl>
                                        <p:attrNameLst>
                                          <p:attrName>ppt_w</p:attrName>
                                        </p:attrNameLst>
                                      </p:cBhvr>
                                      <p:tavLst>
                                        <p:tav tm="0">
                                          <p:val>
                                            <p:strVal val="#ppt_w"/>
                                          </p:val>
                                        </p:tav>
                                        <p:tav tm="100000">
                                          <p:val>
                                            <p:strVal val="#ppt_w"/>
                                          </p:val>
                                        </p:tav>
                                      </p:tavLst>
                                    </p:anim>
                                    <p:anim calcmode="lin" valueType="num">
                                      <p:cBhvr>
                                        <p:cTn id="14" dur="500" fill="hold"/>
                                        <p:tgtEl>
                                          <p:spTgt spid="61"/>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ID="12" presetClass="exit" presetSubtype="4" fill="hold" grpId="0" nodeType="afterEffect">
                                  <p:stCondLst>
                                    <p:cond delay="0"/>
                                  </p:stCondLst>
                                  <p:childTnLst>
                                    <p:animEffect transition="out" filter="slide(fromBottom)">
                                      <p:cBhvr>
                                        <p:cTn id="17" dur="500"/>
                                        <p:tgtEl>
                                          <p:spTgt spid="61"/>
                                        </p:tgtEl>
                                      </p:cBhvr>
                                    </p:animEffect>
                                    <p:set>
                                      <p:cBhvr>
                                        <p:cTn id="18" dur="1" fill="hold">
                                          <p:stCondLst>
                                            <p:cond delay="499"/>
                                          </p:stCondLst>
                                        </p:cTn>
                                        <p:tgtEl>
                                          <p:spTgt spid="61"/>
                                        </p:tgtEl>
                                        <p:attrNameLst>
                                          <p:attrName>style.visibility</p:attrName>
                                        </p:attrNameLst>
                                      </p:cBhvr>
                                      <p:to>
                                        <p:strVal val="hidden"/>
                                      </p:to>
                                    </p:set>
                                  </p:childTnLst>
                                </p:cTn>
                              </p:par>
                            </p:childTnLst>
                          </p:cTn>
                        </p:par>
                        <p:par>
                          <p:cTn id="19" fill="hold">
                            <p:stCondLst>
                              <p:cond delay="1500"/>
                            </p:stCondLst>
                            <p:childTnLst>
                              <p:par>
                                <p:cTn id="20" presetID="17" presetClass="entr" presetSubtype="4" fill="hold" grpId="1" nodeType="afterEffect">
                                  <p:stCondLst>
                                    <p:cond delay="0"/>
                                  </p:stCondLst>
                                  <p:childTnLst>
                                    <p:set>
                                      <p:cBhvr>
                                        <p:cTn id="21" dur="1" fill="hold">
                                          <p:stCondLst>
                                            <p:cond delay="0"/>
                                          </p:stCondLst>
                                        </p:cTn>
                                        <p:tgtEl>
                                          <p:spTgt spid="61"/>
                                        </p:tgtEl>
                                        <p:attrNameLst>
                                          <p:attrName>style.visibility</p:attrName>
                                        </p:attrNameLst>
                                      </p:cBhvr>
                                      <p:to>
                                        <p:strVal val="visible"/>
                                      </p:to>
                                    </p:set>
                                    <p:anim calcmode="lin" valueType="num">
                                      <p:cBhvr>
                                        <p:cTn id="22" dur="500" fill="hold"/>
                                        <p:tgtEl>
                                          <p:spTgt spid="61"/>
                                        </p:tgtEl>
                                        <p:attrNameLst>
                                          <p:attrName>ppt_x</p:attrName>
                                        </p:attrNameLst>
                                      </p:cBhvr>
                                      <p:tavLst>
                                        <p:tav tm="0">
                                          <p:val>
                                            <p:strVal val="#ppt_x"/>
                                          </p:val>
                                        </p:tav>
                                        <p:tav tm="100000">
                                          <p:val>
                                            <p:strVal val="#ppt_x"/>
                                          </p:val>
                                        </p:tav>
                                      </p:tavLst>
                                    </p:anim>
                                    <p:anim calcmode="lin" valueType="num">
                                      <p:cBhvr>
                                        <p:cTn id="23" dur="500" fill="hold"/>
                                        <p:tgtEl>
                                          <p:spTgt spid="61"/>
                                        </p:tgtEl>
                                        <p:attrNameLst>
                                          <p:attrName>ppt_y</p:attrName>
                                        </p:attrNameLst>
                                      </p:cBhvr>
                                      <p:tavLst>
                                        <p:tav tm="0">
                                          <p:val>
                                            <p:strVal val="#ppt_y+#ppt_h/2"/>
                                          </p:val>
                                        </p:tav>
                                        <p:tav tm="100000">
                                          <p:val>
                                            <p:strVal val="#ppt_y"/>
                                          </p:val>
                                        </p:tav>
                                      </p:tavLst>
                                    </p:anim>
                                    <p:anim calcmode="lin" valueType="num">
                                      <p:cBhvr>
                                        <p:cTn id="24" dur="500" fill="hold"/>
                                        <p:tgtEl>
                                          <p:spTgt spid="61"/>
                                        </p:tgtEl>
                                        <p:attrNameLst>
                                          <p:attrName>ppt_w</p:attrName>
                                        </p:attrNameLst>
                                      </p:cBhvr>
                                      <p:tavLst>
                                        <p:tav tm="0">
                                          <p:val>
                                            <p:strVal val="#ppt_w"/>
                                          </p:val>
                                        </p:tav>
                                        <p:tav tm="100000">
                                          <p:val>
                                            <p:strVal val="#ppt_w"/>
                                          </p:val>
                                        </p:tav>
                                      </p:tavLst>
                                    </p:anim>
                                    <p:anim calcmode="lin" valueType="num">
                                      <p:cBhvr>
                                        <p:cTn id="25" dur="500" fill="hold"/>
                                        <p:tgtEl>
                                          <p:spTgt spid="61"/>
                                        </p:tgtEl>
                                        <p:attrNameLst>
                                          <p:attrName>ppt_h</p:attrName>
                                        </p:attrNameLst>
                                      </p:cBhvr>
                                      <p:tavLst>
                                        <p:tav tm="0">
                                          <p:val>
                                            <p:fltVal val="0"/>
                                          </p:val>
                                        </p:tav>
                                        <p:tav tm="100000">
                                          <p:val>
                                            <p:strVal val="#ppt_h"/>
                                          </p:val>
                                        </p:tav>
                                      </p:tavLst>
                                    </p:anim>
                                  </p:childTnLst>
                                </p:cTn>
                              </p:par>
                            </p:childTnLst>
                          </p:cTn>
                        </p:par>
                        <p:par>
                          <p:cTn id="26" fill="hold">
                            <p:stCondLst>
                              <p:cond delay="2000"/>
                            </p:stCondLst>
                            <p:childTnLst>
                              <p:par>
                                <p:cTn id="27" presetID="12" presetClass="exit" presetSubtype="4" fill="hold" grpId="2" nodeType="afterEffect">
                                  <p:stCondLst>
                                    <p:cond delay="0"/>
                                  </p:stCondLst>
                                  <p:childTnLst>
                                    <p:animEffect transition="out" filter="slide(fromBottom)">
                                      <p:cBhvr>
                                        <p:cTn id="28" dur="500"/>
                                        <p:tgtEl>
                                          <p:spTgt spid="61"/>
                                        </p:tgtEl>
                                      </p:cBhvr>
                                    </p:animEffect>
                                    <p:set>
                                      <p:cBhvr>
                                        <p:cTn id="29" dur="1" fill="hold">
                                          <p:stCondLst>
                                            <p:cond delay="499"/>
                                          </p:stCondLst>
                                        </p:cTn>
                                        <p:tgtEl>
                                          <p:spTgt spid="61"/>
                                        </p:tgtEl>
                                        <p:attrNameLst>
                                          <p:attrName>style.visibility</p:attrName>
                                        </p:attrNameLst>
                                      </p:cBhvr>
                                      <p:to>
                                        <p:strVal val="hidden"/>
                                      </p:to>
                                    </p:se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par>
                          <p:cTn id="34" fill="hold">
                            <p:stCondLst>
                              <p:cond delay="3000"/>
                            </p:stCondLst>
                            <p:childTnLst>
                              <p:par>
                                <p:cTn id="35" presetID="44" presetClass="path" presetSubtype="0" autoRev="1" fill="hold" grpId="0" nodeType="afterEffect">
                                  <p:stCondLst>
                                    <p:cond delay="0"/>
                                  </p:stCondLst>
                                  <p:childTnLst>
                                    <p:animMotion origin="layout" path="M -0.38143 0.16088 L -0.29757 0.04074 C -0.28004 0.01481 -0.24983 -0.00764 -0.21684 -0.02153 C -0.179 -0.03773 -0.14601 -0.04144 -0.12101 -0.03357 L 3.61111E-6 2.96296E-6 " pathEditMode="relative" rAng="-1052940" ptsTypes="FffFF">
                                      <p:cBhvr>
                                        <p:cTn id="36" dur="2000" spd="-100000" fill="hold"/>
                                        <p:tgtEl>
                                          <p:spTgt spid="87"/>
                                        </p:tgtEl>
                                        <p:attrNameLst>
                                          <p:attrName>ppt_x</p:attrName>
                                          <p:attrName>ppt_y</p:attrName>
                                        </p:attrNameLst>
                                      </p:cBhvr>
                                      <p:rCtr x="17800" y="-13200"/>
                                    </p:animMotion>
                                  </p:childTnLst>
                                </p:cTn>
                              </p:par>
                              <p:par>
                                <p:cTn id="37" presetID="1" presetClass="emph" presetSubtype="2" autoRev="1" fill="hold" nodeType="withEffect">
                                  <p:stCondLst>
                                    <p:cond delay="0"/>
                                  </p:stCondLst>
                                  <p:childTnLst>
                                    <p:animClr clrSpc="rgb" dir="cw">
                                      <p:cBhvr>
                                        <p:cTn id="38" dur="2000" fill="hold"/>
                                        <p:tgtEl>
                                          <p:spTgt spid="87"/>
                                        </p:tgtEl>
                                        <p:attrNameLst>
                                          <p:attrName>fillcolor</p:attrName>
                                        </p:attrNameLst>
                                      </p:cBhvr>
                                      <p:to>
                                        <a:srgbClr val="E85B1C"/>
                                      </p:to>
                                    </p:animClr>
                                    <p:set>
                                      <p:cBhvr>
                                        <p:cTn id="39" dur="2000" fill="hold"/>
                                        <p:tgtEl>
                                          <p:spTgt spid="87"/>
                                        </p:tgtEl>
                                        <p:attrNameLst>
                                          <p:attrName>fill.type</p:attrName>
                                        </p:attrNameLst>
                                      </p:cBhvr>
                                      <p:to>
                                        <p:strVal val="solid"/>
                                      </p:to>
                                    </p:set>
                                    <p:set>
                                      <p:cBhvr>
                                        <p:cTn id="40" dur="2000" fill="hold"/>
                                        <p:tgtEl>
                                          <p:spTgt spid="87"/>
                                        </p:tgtEl>
                                        <p:attrNameLst>
                                          <p:attrName>fill.on</p:attrName>
                                        </p:attrNameLst>
                                      </p:cBhvr>
                                      <p:to>
                                        <p:strVal val="true"/>
                                      </p:to>
                                    </p:set>
                                  </p:childTnLst>
                                </p:cTn>
                              </p:par>
                            </p:childTnLst>
                          </p:cTn>
                        </p:par>
                        <p:par>
                          <p:cTn id="41" fill="hold">
                            <p:stCondLst>
                              <p:cond delay="7000"/>
                            </p:stCondLst>
                            <p:childTnLst>
                              <p:par>
                                <p:cTn id="42" presetID="10" presetClass="entr" presetSubtype="0" fill="hold" nodeType="after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83"/>
                                        </p:tgtEl>
                                      </p:cBhvr>
                                    </p:animEffect>
                                    <p:set>
                                      <p:cBhvr>
                                        <p:cTn id="49" dur="1" fill="hold">
                                          <p:stCondLst>
                                            <p:cond delay="499"/>
                                          </p:stCondLst>
                                        </p:cTn>
                                        <p:tgtEl>
                                          <p:spTgt spid="83"/>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26"/>
                                        </p:tgtEl>
                                      </p:cBhvr>
                                    </p:animEffect>
                                    <p:set>
                                      <p:cBhvr>
                                        <p:cTn id="52" dur="1" fill="hold">
                                          <p:stCondLst>
                                            <p:cond delay="499"/>
                                          </p:stCondLst>
                                        </p:cTn>
                                        <p:tgtEl>
                                          <p:spTgt spid="26"/>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29"/>
                                        </p:tgtEl>
                                      </p:cBhvr>
                                    </p:animEffect>
                                    <p:set>
                                      <p:cBhvr>
                                        <p:cTn id="55"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61" grpId="0" animBg="1"/>
      <p:bldP spid="61" grpId="1" animBg="1"/>
      <p:bldP spid="61" grpId="2"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1462"/>
            <a:ext cx="8229600" cy="1143000"/>
          </a:xfrm>
        </p:spPr>
        <p:txBody>
          <a:bodyPr/>
          <a:lstStyle/>
          <a:p>
            <a:r>
              <a:rPr lang="en-GB" dirty="0"/>
              <a:t>Planetary Lander: PDDL+ domain</a:t>
            </a:r>
          </a:p>
        </p:txBody>
      </p:sp>
      <p:sp>
        <p:nvSpPr>
          <p:cNvPr id="3" name="Content Placeholder 2"/>
          <p:cNvSpPr>
            <a:spLocks noGrp="1"/>
          </p:cNvSpPr>
          <p:nvPr>
            <p:ph idx="1"/>
          </p:nvPr>
        </p:nvSpPr>
        <p:spPr>
          <a:xfrm>
            <a:off x="1809720" y="857233"/>
            <a:ext cx="8715436" cy="4811715"/>
          </a:xfrm>
        </p:spPr>
        <p:txBody>
          <a:bodyPr>
            <a:normAutofit/>
          </a:bodyPr>
          <a:lstStyle/>
          <a:p>
            <a:pPr>
              <a:buNone/>
            </a:pPr>
            <a:r>
              <a:rPr lang="en-GB" dirty="0"/>
              <a:t>Use events to model </a:t>
            </a:r>
            <a:r>
              <a:rPr lang="en-GB" b="1" dirty="0"/>
              <a:t>discrete</a:t>
            </a:r>
            <a:r>
              <a:rPr lang="en-GB" dirty="0"/>
              <a:t> changes in the world...</a:t>
            </a:r>
          </a:p>
          <a:p>
            <a:pPr>
              <a:buNone/>
            </a:pPr>
            <a:endParaRPr lang="en-US" dirty="0"/>
          </a:p>
          <a:p>
            <a:pPr>
              <a:buNone/>
            </a:pPr>
            <a:endParaRPr lang="en-US" dirty="0"/>
          </a:p>
          <a:p>
            <a:pPr>
              <a:buNone/>
            </a:pPr>
            <a:endParaRPr lang="en-US" dirty="0"/>
          </a:p>
          <a:p>
            <a:pPr>
              <a:buNone/>
            </a:pPr>
            <a:endParaRPr lang="en-US" dirty="0"/>
          </a:p>
          <a:p>
            <a:pPr>
              <a:buNone/>
            </a:pPr>
            <a:endParaRPr lang="en-US" dirty="0"/>
          </a:p>
        </p:txBody>
      </p:sp>
      <p:sp>
        <p:nvSpPr>
          <p:cNvPr id="4" name="TextBox 3"/>
          <p:cNvSpPr txBox="1"/>
          <p:nvPr/>
        </p:nvSpPr>
        <p:spPr>
          <a:xfrm>
            <a:off x="1881158" y="1236367"/>
            <a:ext cx="5143536" cy="1477328"/>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event</a:t>
            </a:r>
            <a:r>
              <a:rPr lang="it-IT" b="1" dirty="0">
                <a:solidFill>
                  <a:schemeClr val="tx2"/>
                </a:solidFill>
              </a:rPr>
              <a:t> </a:t>
            </a:r>
            <a:r>
              <a:rPr lang="it-IT" b="1" dirty="0" err="1">
                <a:solidFill>
                  <a:schemeClr val="tx2"/>
                </a:solidFill>
              </a:rPr>
              <a:t>daybreak</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en-GB" b="1" dirty="0">
                <a:solidFill>
                  <a:schemeClr val="tx2"/>
                </a:solidFill>
              </a:rPr>
              <a:t> :precondition (and (not (day)) </a:t>
            </a:r>
          </a:p>
          <a:p>
            <a:r>
              <a:rPr lang="en-GB" b="1" dirty="0">
                <a:solidFill>
                  <a:schemeClr val="tx2"/>
                </a:solidFill>
              </a:rPr>
              <a:t>		 (&gt;= (daytime) 0))</a:t>
            </a:r>
          </a:p>
          <a:p>
            <a:r>
              <a:rPr lang="it-IT" b="1" dirty="0">
                <a:solidFill>
                  <a:schemeClr val="tx2"/>
                </a:solidFill>
              </a:rPr>
              <a:t> :</a:t>
            </a:r>
            <a:r>
              <a:rPr lang="it-IT" b="1" dirty="0" err="1">
                <a:solidFill>
                  <a:schemeClr val="tx2"/>
                </a:solidFill>
              </a:rPr>
              <a:t>effect</a:t>
            </a:r>
            <a:r>
              <a:rPr lang="it-IT" b="1" dirty="0">
                <a:solidFill>
                  <a:schemeClr val="tx2"/>
                </a:solidFill>
              </a:rPr>
              <a:t> (</a:t>
            </a:r>
            <a:r>
              <a:rPr lang="it-IT" b="1" dirty="0" err="1">
                <a:solidFill>
                  <a:schemeClr val="tx2"/>
                </a:solidFill>
              </a:rPr>
              <a:t>day</a:t>
            </a:r>
            <a:r>
              <a:rPr lang="it-IT" b="1" dirty="0">
                <a:solidFill>
                  <a:schemeClr val="tx2"/>
                </a:solidFill>
              </a:rPr>
              <a:t>))</a:t>
            </a:r>
            <a:endParaRPr lang="en-GB" b="1" dirty="0">
              <a:solidFill>
                <a:schemeClr val="tx2"/>
              </a:solidFill>
              <a:latin typeface="Courier New" pitchFamily="49" charset="0"/>
              <a:cs typeface="Courier New" pitchFamily="49" charset="0"/>
            </a:endParaRPr>
          </a:p>
        </p:txBody>
      </p:sp>
      <p:sp>
        <p:nvSpPr>
          <p:cNvPr id="6" name="TextBox 3"/>
          <p:cNvSpPr txBox="1"/>
          <p:nvPr/>
        </p:nvSpPr>
        <p:spPr>
          <a:xfrm>
            <a:off x="5810248" y="1237292"/>
            <a:ext cx="5500726" cy="1477328"/>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event</a:t>
            </a:r>
            <a:r>
              <a:rPr lang="it-IT" b="1" dirty="0">
                <a:solidFill>
                  <a:schemeClr val="tx2"/>
                </a:solidFill>
              </a:rPr>
              <a:t> </a:t>
            </a:r>
            <a:r>
              <a:rPr lang="it-IT" b="1" dirty="0" err="1">
                <a:solidFill>
                  <a:schemeClr val="tx2"/>
                </a:solidFill>
              </a:rPr>
              <a:t>nightfall</a:t>
            </a:r>
            <a:endParaRPr lang="it-IT" b="1" dirty="0">
              <a:solidFill>
                <a:schemeClr val="tx2"/>
              </a:solidFill>
            </a:endParaRPr>
          </a:p>
          <a:p>
            <a:r>
              <a:rPr lang="it-IT" b="1" dirty="0">
                <a:solidFill>
                  <a:schemeClr val="tx2"/>
                </a:solidFill>
              </a:rPr>
              <a:t>:</a:t>
            </a:r>
            <a:r>
              <a:rPr lang="it-IT" b="1" dirty="0" err="1">
                <a:solidFill>
                  <a:schemeClr val="tx2"/>
                </a:solidFill>
              </a:rPr>
              <a:t>parameters</a:t>
            </a:r>
            <a:r>
              <a:rPr lang="it-IT" b="1" dirty="0">
                <a:solidFill>
                  <a:schemeClr val="tx2"/>
                </a:solidFill>
              </a:rPr>
              <a:t> ()</a:t>
            </a:r>
          </a:p>
          <a:p>
            <a:r>
              <a:rPr lang="en-GB" b="1" dirty="0">
                <a:solidFill>
                  <a:schemeClr val="tx2"/>
                </a:solidFill>
              </a:rPr>
              <a:t>:precondition (and (day) (&gt;= (daytime) (dusk)))</a:t>
            </a:r>
          </a:p>
          <a:p>
            <a:r>
              <a:rPr lang="en-GB" b="1" dirty="0">
                <a:solidFill>
                  <a:schemeClr val="tx2"/>
                </a:solidFill>
              </a:rPr>
              <a:t>:effect (and (assign (daytime) (- (dawn)) )</a:t>
            </a:r>
          </a:p>
          <a:p>
            <a:r>
              <a:rPr lang="it-IT" b="1" dirty="0">
                <a:solidFill>
                  <a:schemeClr val="tx2"/>
                </a:solidFill>
              </a:rPr>
              <a:t>	                  (</a:t>
            </a:r>
            <a:r>
              <a:rPr lang="it-IT" b="1" dirty="0" err="1">
                <a:solidFill>
                  <a:schemeClr val="tx2"/>
                </a:solidFill>
              </a:rPr>
              <a:t>not</a:t>
            </a:r>
            <a:r>
              <a:rPr lang="it-IT" b="1" dirty="0">
                <a:solidFill>
                  <a:schemeClr val="tx2"/>
                </a:solidFill>
              </a:rPr>
              <a:t> (</a:t>
            </a:r>
            <a:r>
              <a:rPr lang="it-IT" b="1" dirty="0" err="1">
                <a:solidFill>
                  <a:schemeClr val="tx2"/>
                </a:solidFill>
              </a:rPr>
              <a:t>day</a:t>
            </a:r>
            <a:r>
              <a:rPr lang="it-IT" b="1" dirty="0">
                <a:solidFill>
                  <a:schemeClr val="tx2"/>
                </a:solidFill>
              </a:rPr>
              <a:t>))))</a:t>
            </a:r>
          </a:p>
        </p:txBody>
      </p:sp>
    </p:spTree>
    <p:extLst>
      <p:ext uri="{BB962C8B-B14F-4D97-AF65-F5344CB8AC3E}">
        <p14:creationId xmlns:p14="http://schemas.microsoft.com/office/powerpoint/2010/main" val="217572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1462"/>
            <a:ext cx="8229600" cy="1143000"/>
          </a:xfrm>
        </p:spPr>
        <p:txBody>
          <a:bodyPr/>
          <a:lstStyle/>
          <a:p>
            <a:r>
              <a:rPr lang="en-GB" dirty="0"/>
              <a:t>Planetary Lander: PDDL+ domain</a:t>
            </a:r>
          </a:p>
        </p:txBody>
      </p:sp>
      <p:sp>
        <p:nvSpPr>
          <p:cNvPr id="3" name="Content Placeholder 2"/>
          <p:cNvSpPr>
            <a:spLocks noGrp="1"/>
          </p:cNvSpPr>
          <p:nvPr>
            <p:ph idx="1"/>
          </p:nvPr>
        </p:nvSpPr>
        <p:spPr>
          <a:xfrm>
            <a:off x="1809720" y="857233"/>
            <a:ext cx="8715436" cy="4811715"/>
          </a:xfrm>
        </p:spPr>
        <p:txBody>
          <a:bodyPr>
            <a:normAutofit/>
          </a:bodyPr>
          <a:lstStyle/>
          <a:p>
            <a:pPr>
              <a:buNone/>
            </a:pPr>
            <a:r>
              <a:rPr lang="en-GB" dirty="0"/>
              <a:t>Use events to model </a:t>
            </a:r>
            <a:r>
              <a:rPr lang="en-GB" b="1" dirty="0"/>
              <a:t>discrete</a:t>
            </a:r>
            <a:r>
              <a:rPr lang="en-GB" dirty="0"/>
              <a:t> changes in the world...</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GB" dirty="0"/>
              <a:t>...then use processes to model the </a:t>
            </a:r>
            <a:r>
              <a:rPr lang="en-GB" b="1" dirty="0"/>
              <a:t>continuous</a:t>
            </a:r>
            <a:r>
              <a:rPr lang="en-GB" dirty="0"/>
              <a:t> change due to the triggered events</a:t>
            </a:r>
          </a:p>
          <a:p>
            <a:pPr>
              <a:buNone/>
            </a:pPr>
            <a:endParaRPr lang="en-GB" dirty="0"/>
          </a:p>
          <a:p>
            <a:pPr>
              <a:buNone/>
            </a:pPr>
            <a:endParaRPr lang="en-GB" dirty="0"/>
          </a:p>
        </p:txBody>
      </p:sp>
      <p:sp>
        <p:nvSpPr>
          <p:cNvPr id="4" name="TextBox 3"/>
          <p:cNvSpPr txBox="1"/>
          <p:nvPr/>
        </p:nvSpPr>
        <p:spPr>
          <a:xfrm>
            <a:off x="1881158" y="1236367"/>
            <a:ext cx="5143536" cy="1477328"/>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event</a:t>
            </a:r>
            <a:r>
              <a:rPr lang="it-IT" b="1" dirty="0">
                <a:solidFill>
                  <a:schemeClr val="tx2"/>
                </a:solidFill>
              </a:rPr>
              <a:t> </a:t>
            </a:r>
            <a:r>
              <a:rPr lang="it-IT" b="1" dirty="0" err="1">
                <a:solidFill>
                  <a:schemeClr val="tx2"/>
                </a:solidFill>
              </a:rPr>
              <a:t>daybreak</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en-GB" b="1" dirty="0">
                <a:solidFill>
                  <a:schemeClr val="tx2"/>
                </a:solidFill>
              </a:rPr>
              <a:t> :precondition (and (not (day)) </a:t>
            </a:r>
          </a:p>
          <a:p>
            <a:r>
              <a:rPr lang="en-GB" b="1" dirty="0">
                <a:solidFill>
                  <a:schemeClr val="tx2"/>
                </a:solidFill>
              </a:rPr>
              <a:t>		 (&gt;= (daytime) 0))</a:t>
            </a:r>
          </a:p>
          <a:p>
            <a:r>
              <a:rPr lang="it-IT" b="1" dirty="0">
                <a:solidFill>
                  <a:schemeClr val="tx2"/>
                </a:solidFill>
              </a:rPr>
              <a:t> :</a:t>
            </a:r>
            <a:r>
              <a:rPr lang="it-IT" b="1" dirty="0" err="1">
                <a:solidFill>
                  <a:schemeClr val="tx2"/>
                </a:solidFill>
              </a:rPr>
              <a:t>effect</a:t>
            </a:r>
            <a:r>
              <a:rPr lang="it-IT" b="1" dirty="0">
                <a:solidFill>
                  <a:schemeClr val="tx2"/>
                </a:solidFill>
              </a:rPr>
              <a:t> (</a:t>
            </a:r>
            <a:r>
              <a:rPr lang="it-IT" b="1" dirty="0" err="1">
                <a:solidFill>
                  <a:schemeClr val="tx2"/>
                </a:solidFill>
              </a:rPr>
              <a:t>day</a:t>
            </a:r>
            <a:r>
              <a:rPr lang="it-IT" b="1" dirty="0">
                <a:solidFill>
                  <a:schemeClr val="tx2"/>
                </a:solidFill>
              </a:rPr>
              <a:t>))</a:t>
            </a:r>
            <a:endParaRPr lang="en-GB" b="1" dirty="0">
              <a:solidFill>
                <a:schemeClr val="tx2"/>
              </a:solidFill>
              <a:latin typeface="Courier New" pitchFamily="49" charset="0"/>
              <a:cs typeface="Courier New" pitchFamily="49" charset="0"/>
            </a:endParaRPr>
          </a:p>
        </p:txBody>
      </p:sp>
      <p:sp>
        <p:nvSpPr>
          <p:cNvPr id="6" name="TextBox 3"/>
          <p:cNvSpPr txBox="1"/>
          <p:nvPr/>
        </p:nvSpPr>
        <p:spPr>
          <a:xfrm>
            <a:off x="5810248" y="1237292"/>
            <a:ext cx="5500726" cy="1477328"/>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event</a:t>
            </a:r>
            <a:r>
              <a:rPr lang="it-IT" b="1" dirty="0">
                <a:solidFill>
                  <a:schemeClr val="tx2"/>
                </a:solidFill>
              </a:rPr>
              <a:t> </a:t>
            </a:r>
            <a:r>
              <a:rPr lang="it-IT" b="1" dirty="0" err="1">
                <a:solidFill>
                  <a:schemeClr val="tx2"/>
                </a:solidFill>
              </a:rPr>
              <a:t>nightfall</a:t>
            </a:r>
            <a:endParaRPr lang="it-IT" b="1" dirty="0">
              <a:solidFill>
                <a:schemeClr val="tx2"/>
              </a:solidFill>
            </a:endParaRPr>
          </a:p>
          <a:p>
            <a:r>
              <a:rPr lang="it-IT" b="1" dirty="0">
                <a:solidFill>
                  <a:schemeClr val="tx2"/>
                </a:solidFill>
              </a:rPr>
              <a:t>:</a:t>
            </a:r>
            <a:r>
              <a:rPr lang="it-IT" b="1" dirty="0" err="1">
                <a:solidFill>
                  <a:schemeClr val="tx2"/>
                </a:solidFill>
              </a:rPr>
              <a:t>parameters</a:t>
            </a:r>
            <a:r>
              <a:rPr lang="it-IT" b="1" dirty="0">
                <a:solidFill>
                  <a:schemeClr val="tx2"/>
                </a:solidFill>
              </a:rPr>
              <a:t> ()</a:t>
            </a:r>
          </a:p>
          <a:p>
            <a:r>
              <a:rPr lang="en-GB" b="1" dirty="0">
                <a:solidFill>
                  <a:schemeClr val="tx2"/>
                </a:solidFill>
              </a:rPr>
              <a:t>:precondition (and (day) (&gt;= (daytime) (dusk)))</a:t>
            </a:r>
          </a:p>
          <a:p>
            <a:r>
              <a:rPr lang="en-GB" b="1" dirty="0">
                <a:solidFill>
                  <a:schemeClr val="tx2"/>
                </a:solidFill>
              </a:rPr>
              <a:t>:effect (and (assign (daytime) (- (dawn)) )</a:t>
            </a:r>
          </a:p>
          <a:p>
            <a:r>
              <a:rPr lang="it-IT" b="1" dirty="0">
                <a:solidFill>
                  <a:schemeClr val="tx2"/>
                </a:solidFill>
              </a:rPr>
              <a:t>	                  (</a:t>
            </a:r>
            <a:r>
              <a:rPr lang="it-IT" b="1" dirty="0" err="1">
                <a:solidFill>
                  <a:schemeClr val="tx2"/>
                </a:solidFill>
              </a:rPr>
              <a:t>not</a:t>
            </a:r>
            <a:r>
              <a:rPr lang="it-IT" b="1" dirty="0">
                <a:solidFill>
                  <a:schemeClr val="tx2"/>
                </a:solidFill>
              </a:rPr>
              <a:t> (</a:t>
            </a:r>
            <a:r>
              <a:rPr lang="it-IT" b="1" dirty="0" err="1">
                <a:solidFill>
                  <a:schemeClr val="tx2"/>
                </a:solidFill>
              </a:rPr>
              <a:t>day</a:t>
            </a:r>
            <a:r>
              <a:rPr lang="it-IT" b="1" dirty="0">
                <a:solidFill>
                  <a:schemeClr val="tx2"/>
                </a:solidFill>
              </a:rPr>
              <a:t>))))</a:t>
            </a:r>
          </a:p>
        </p:txBody>
      </p:sp>
      <p:sp>
        <p:nvSpPr>
          <p:cNvPr id="8" name="TextBox 3"/>
          <p:cNvSpPr txBox="1"/>
          <p:nvPr/>
        </p:nvSpPr>
        <p:spPr>
          <a:xfrm>
            <a:off x="1881158" y="3593822"/>
            <a:ext cx="5143536" cy="2031325"/>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process</a:t>
            </a:r>
            <a:r>
              <a:rPr lang="it-IT" b="1" dirty="0">
                <a:solidFill>
                  <a:schemeClr val="tx2"/>
                </a:solidFill>
              </a:rPr>
              <a:t> </a:t>
            </a:r>
            <a:r>
              <a:rPr lang="it-IT" b="1" dirty="0" err="1">
                <a:solidFill>
                  <a:schemeClr val="tx2"/>
                </a:solidFill>
              </a:rPr>
              <a:t>generating</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precondition</a:t>
            </a:r>
            <a:r>
              <a:rPr lang="it-IT" b="1" dirty="0">
                <a:solidFill>
                  <a:schemeClr val="tx2"/>
                </a:solidFill>
              </a:rPr>
              <a:t> (</a:t>
            </a:r>
            <a:r>
              <a:rPr lang="it-IT" b="1" dirty="0" err="1">
                <a:solidFill>
                  <a:schemeClr val="tx2"/>
                </a:solidFill>
              </a:rPr>
              <a:t>day</a:t>
            </a:r>
            <a:r>
              <a:rPr lang="it-IT" b="1" dirty="0">
                <a:solidFill>
                  <a:schemeClr val="tx2"/>
                </a:solidFill>
              </a:rPr>
              <a:t>)</a:t>
            </a:r>
          </a:p>
          <a:p>
            <a:r>
              <a:rPr lang="it-IT" b="1" dirty="0">
                <a:solidFill>
                  <a:schemeClr val="tx2"/>
                </a:solidFill>
              </a:rPr>
              <a:t> :</a:t>
            </a:r>
            <a:r>
              <a:rPr lang="it-IT" b="1" dirty="0" err="1">
                <a:solidFill>
                  <a:schemeClr val="tx2"/>
                </a:solidFill>
              </a:rPr>
              <a:t>effect</a:t>
            </a:r>
            <a:r>
              <a:rPr lang="it-IT" b="1" dirty="0">
                <a:solidFill>
                  <a:schemeClr val="tx2"/>
                </a:solidFill>
              </a:rPr>
              <a:t> (and (</a:t>
            </a:r>
            <a:r>
              <a:rPr lang="it-IT" b="1" dirty="0" err="1">
                <a:solidFill>
                  <a:schemeClr val="tx2"/>
                </a:solidFill>
              </a:rPr>
              <a:t>increase</a:t>
            </a:r>
            <a:r>
              <a:rPr lang="it-IT" b="1" dirty="0">
                <a:solidFill>
                  <a:schemeClr val="tx2"/>
                </a:solidFill>
              </a:rPr>
              <a:t> (</a:t>
            </a:r>
            <a:r>
              <a:rPr lang="it-IT" b="1" dirty="0" err="1">
                <a:solidFill>
                  <a:schemeClr val="tx2"/>
                </a:solidFill>
              </a:rPr>
              <a:t>supply</a:t>
            </a:r>
            <a:r>
              <a:rPr lang="it-IT" b="1" dirty="0">
                <a:solidFill>
                  <a:schemeClr val="tx2"/>
                </a:solidFill>
              </a:rPr>
              <a:t>)</a:t>
            </a:r>
          </a:p>
          <a:p>
            <a:r>
              <a:rPr lang="it-IT" b="1" dirty="0">
                <a:solidFill>
                  <a:schemeClr val="tx2"/>
                </a:solidFill>
              </a:rPr>
              <a:t> (* </a:t>
            </a:r>
            <a:r>
              <a:rPr lang="it-IT" b="1" dirty="0" err="1">
                <a:solidFill>
                  <a:schemeClr val="tx2"/>
                </a:solidFill>
              </a:rPr>
              <a:t>#t</a:t>
            </a:r>
            <a:r>
              <a:rPr lang="it-IT" b="1" dirty="0">
                <a:solidFill>
                  <a:schemeClr val="tx2"/>
                </a:solidFill>
              </a:rPr>
              <a:t> (* (* (</a:t>
            </a:r>
            <a:r>
              <a:rPr lang="it-IT" b="1" dirty="0" err="1">
                <a:solidFill>
                  <a:schemeClr val="tx2"/>
                </a:solidFill>
              </a:rPr>
              <a:t>solar_const</a:t>
            </a:r>
            <a:r>
              <a:rPr lang="it-IT" b="1" dirty="0">
                <a:solidFill>
                  <a:schemeClr val="tx2"/>
                </a:solidFill>
              </a:rPr>
              <a:t>) (daytime))</a:t>
            </a:r>
          </a:p>
          <a:p>
            <a:r>
              <a:rPr lang="it-IT" b="1" dirty="0">
                <a:solidFill>
                  <a:schemeClr val="tx2"/>
                </a:solidFill>
              </a:rPr>
              <a:t>      (</a:t>
            </a:r>
            <a:r>
              <a:rPr lang="it-IT" b="1" dirty="0" err="1">
                <a:solidFill>
                  <a:schemeClr val="tx2"/>
                </a:solidFill>
              </a:rPr>
              <a:t>increase</a:t>
            </a:r>
            <a:r>
              <a:rPr lang="it-IT" b="1" dirty="0">
                <a:solidFill>
                  <a:schemeClr val="tx2"/>
                </a:solidFill>
              </a:rPr>
              <a:t> (daytime) (* </a:t>
            </a:r>
            <a:r>
              <a:rPr lang="it-IT" b="1" dirty="0" err="1">
                <a:solidFill>
                  <a:schemeClr val="tx2"/>
                </a:solidFill>
              </a:rPr>
              <a:t>#t</a:t>
            </a:r>
            <a:r>
              <a:rPr lang="it-IT" b="1" dirty="0">
                <a:solidFill>
                  <a:schemeClr val="tx2"/>
                </a:solidFill>
              </a:rPr>
              <a:t> 1)))</a:t>
            </a:r>
          </a:p>
          <a:p>
            <a:r>
              <a:rPr lang="it-IT" b="1" dirty="0">
                <a:solidFill>
                  <a:schemeClr val="tx2"/>
                </a:solidFill>
              </a:rPr>
              <a:t>)</a:t>
            </a:r>
            <a:endParaRPr lang="en-GB" b="1" dirty="0">
              <a:solidFill>
                <a:schemeClr val="tx2"/>
              </a:solidFill>
              <a:latin typeface="Courier New" pitchFamily="49" charset="0"/>
              <a:cs typeface="Courier New" pitchFamily="49" charset="0"/>
            </a:endParaRPr>
          </a:p>
        </p:txBody>
      </p:sp>
      <p:sp>
        <p:nvSpPr>
          <p:cNvPr id="10" name="Rettangolo arrotondato 9"/>
          <p:cNvSpPr/>
          <p:nvPr/>
        </p:nvSpPr>
        <p:spPr>
          <a:xfrm>
            <a:off x="1937966" y="2350115"/>
            <a:ext cx="1357322" cy="35719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Connettore 2 11"/>
          <p:cNvCxnSpPr>
            <a:stCxn id="10" idx="2"/>
          </p:cNvCxnSpPr>
          <p:nvPr/>
        </p:nvCxnSpPr>
        <p:spPr>
          <a:xfrm rot="16200000" flipH="1">
            <a:off x="2352393" y="2971540"/>
            <a:ext cx="1507513" cy="979043"/>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Rettangolo arrotondato 12"/>
          <p:cNvSpPr/>
          <p:nvPr/>
        </p:nvSpPr>
        <p:spPr>
          <a:xfrm>
            <a:off x="3167042" y="4500570"/>
            <a:ext cx="1714512" cy="285752"/>
          </a:xfrm>
          <a:prstGeom prst="roundRect">
            <a:avLst/>
          </a:prstGeom>
          <a:solidFill>
            <a:srgbClr val="FFFF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ttangolo arrotondato 13"/>
          <p:cNvSpPr/>
          <p:nvPr/>
        </p:nvSpPr>
        <p:spPr>
          <a:xfrm>
            <a:off x="2238348" y="5007951"/>
            <a:ext cx="2786082" cy="285752"/>
          </a:xfrm>
          <a:prstGeom prst="roundRect">
            <a:avLst/>
          </a:prstGeom>
          <a:solidFill>
            <a:srgbClr val="FFFF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e 14"/>
          <p:cNvSpPr/>
          <p:nvPr/>
        </p:nvSpPr>
        <p:spPr>
          <a:xfrm>
            <a:off x="2095472" y="4714884"/>
            <a:ext cx="500066" cy="357190"/>
          </a:xfrm>
          <a:prstGeom prst="ellipse">
            <a:avLst/>
          </a:prstGeom>
          <a:solidFill>
            <a:srgbClr val="00B050">
              <a:alpha val="1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43731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1462"/>
            <a:ext cx="8229600" cy="1143000"/>
          </a:xfrm>
        </p:spPr>
        <p:txBody>
          <a:bodyPr/>
          <a:lstStyle/>
          <a:p>
            <a:r>
              <a:rPr lang="en-GB" dirty="0"/>
              <a:t>Planetary Lander: PDDL+ domain</a:t>
            </a:r>
          </a:p>
        </p:txBody>
      </p:sp>
      <p:sp>
        <p:nvSpPr>
          <p:cNvPr id="3" name="Content Placeholder 2"/>
          <p:cNvSpPr>
            <a:spLocks noGrp="1"/>
          </p:cNvSpPr>
          <p:nvPr>
            <p:ph idx="1"/>
          </p:nvPr>
        </p:nvSpPr>
        <p:spPr>
          <a:xfrm>
            <a:off x="1809720" y="857233"/>
            <a:ext cx="8715436" cy="4811715"/>
          </a:xfrm>
        </p:spPr>
        <p:txBody>
          <a:bodyPr>
            <a:normAutofit/>
          </a:bodyPr>
          <a:lstStyle/>
          <a:p>
            <a:pPr>
              <a:buNone/>
            </a:pPr>
            <a:r>
              <a:rPr lang="en-GB" dirty="0"/>
              <a:t>Use events to model </a:t>
            </a:r>
            <a:r>
              <a:rPr lang="en-GB" b="1" dirty="0"/>
              <a:t>discrete</a:t>
            </a:r>
            <a:r>
              <a:rPr lang="en-GB" dirty="0"/>
              <a:t> changes in the world...</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GB" dirty="0"/>
              <a:t>...then use processes to model the </a:t>
            </a:r>
            <a:r>
              <a:rPr lang="en-GB" b="1" dirty="0"/>
              <a:t>continuous</a:t>
            </a:r>
            <a:r>
              <a:rPr lang="en-GB" dirty="0"/>
              <a:t> change due to the triggered events</a:t>
            </a:r>
          </a:p>
          <a:p>
            <a:pPr>
              <a:buNone/>
            </a:pPr>
            <a:endParaRPr lang="en-GB" dirty="0"/>
          </a:p>
          <a:p>
            <a:pPr>
              <a:buNone/>
            </a:pPr>
            <a:endParaRPr lang="en-GB" dirty="0"/>
          </a:p>
        </p:txBody>
      </p:sp>
      <p:sp>
        <p:nvSpPr>
          <p:cNvPr id="4" name="TextBox 3"/>
          <p:cNvSpPr txBox="1"/>
          <p:nvPr/>
        </p:nvSpPr>
        <p:spPr>
          <a:xfrm>
            <a:off x="1881158" y="1236367"/>
            <a:ext cx="5143536" cy="1477328"/>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event</a:t>
            </a:r>
            <a:r>
              <a:rPr lang="it-IT" b="1" dirty="0">
                <a:solidFill>
                  <a:schemeClr val="tx2"/>
                </a:solidFill>
              </a:rPr>
              <a:t> </a:t>
            </a:r>
            <a:r>
              <a:rPr lang="it-IT" b="1" dirty="0" err="1">
                <a:solidFill>
                  <a:schemeClr val="tx2"/>
                </a:solidFill>
              </a:rPr>
              <a:t>daybreak</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en-GB" b="1" dirty="0">
                <a:solidFill>
                  <a:schemeClr val="tx2"/>
                </a:solidFill>
              </a:rPr>
              <a:t> :precondition (and (not (day)) </a:t>
            </a:r>
          </a:p>
          <a:p>
            <a:r>
              <a:rPr lang="en-GB" b="1" dirty="0">
                <a:solidFill>
                  <a:schemeClr val="tx2"/>
                </a:solidFill>
              </a:rPr>
              <a:t>		 (&gt;= (daytime) 0))</a:t>
            </a:r>
          </a:p>
          <a:p>
            <a:r>
              <a:rPr lang="it-IT" b="1" dirty="0">
                <a:solidFill>
                  <a:schemeClr val="tx2"/>
                </a:solidFill>
              </a:rPr>
              <a:t> :</a:t>
            </a:r>
            <a:r>
              <a:rPr lang="it-IT" b="1" dirty="0" err="1">
                <a:solidFill>
                  <a:schemeClr val="tx2"/>
                </a:solidFill>
              </a:rPr>
              <a:t>effect</a:t>
            </a:r>
            <a:r>
              <a:rPr lang="it-IT" b="1" dirty="0">
                <a:solidFill>
                  <a:schemeClr val="tx2"/>
                </a:solidFill>
              </a:rPr>
              <a:t> (</a:t>
            </a:r>
            <a:r>
              <a:rPr lang="it-IT" b="1" dirty="0" err="1">
                <a:solidFill>
                  <a:schemeClr val="tx2"/>
                </a:solidFill>
              </a:rPr>
              <a:t>day</a:t>
            </a:r>
            <a:r>
              <a:rPr lang="it-IT" b="1" dirty="0">
                <a:solidFill>
                  <a:schemeClr val="tx2"/>
                </a:solidFill>
              </a:rPr>
              <a:t>))</a:t>
            </a:r>
            <a:endParaRPr lang="en-GB" b="1" dirty="0">
              <a:solidFill>
                <a:schemeClr val="tx2"/>
              </a:solidFill>
              <a:latin typeface="Courier New" pitchFamily="49" charset="0"/>
              <a:cs typeface="Courier New" pitchFamily="49" charset="0"/>
            </a:endParaRPr>
          </a:p>
        </p:txBody>
      </p:sp>
      <p:sp>
        <p:nvSpPr>
          <p:cNvPr id="6" name="TextBox 3"/>
          <p:cNvSpPr txBox="1"/>
          <p:nvPr/>
        </p:nvSpPr>
        <p:spPr>
          <a:xfrm>
            <a:off x="5810248" y="1237292"/>
            <a:ext cx="5500726" cy="1477328"/>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event</a:t>
            </a:r>
            <a:r>
              <a:rPr lang="it-IT" b="1" dirty="0">
                <a:solidFill>
                  <a:schemeClr val="tx2"/>
                </a:solidFill>
              </a:rPr>
              <a:t> </a:t>
            </a:r>
            <a:r>
              <a:rPr lang="it-IT" b="1" dirty="0" err="1">
                <a:solidFill>
                  <a:schemeClr val="tx2"/>
                </a:solidFill>
              </a:rPr>
              <a:t>nightfall</a:t>
            </a:r>
            <a:endParaRPr lang="it-IT" b="1" dirty="0">
              <a:solidFill>
                <a:schemeClr val="tx2"/>
              </a:solidFill>
            </a:endParaRPr>
          </a:p>
          <a:p>
            <a:r>
              <a:rPr lang="it-IT" b="1" dirty="0">
                <a:solidFill>
                  <a:schemeClr val="tx2"/>
                </a:solidFill>
              </a:rPr>
              <a:t>:</a:t>
            </a:r>
            <a:r>
              <a:rPr lang="it-IT" b="1" dirty="0" err="1">
                <a:solidFill>
                  <a:schemeClr val="tx2"/>
                </a:solidFill>
              </a:rPr>
              <a:t>parameters</a:t>
            </a:r>
            <a:r>
              <a:rPr lang="it-IT" b="1" dirty="0">
                <a:solidFill>
                  <a:schemeClr val="tx2"/>
                </a:solidFill>
              </a:rPr>
              <a:t> ()</a:t>
            </a:r>
          </a:p>
          <a:p>
            <a:r>
              <a:rPr lang="en-GB" b="1" dirty="0">
                <a:solidFill>
                  <a:schemeClr val="tx2"/>
                </a:solidFill>
              </a:rPr>
              <a:t>:precondition (and (day) (&gt;= (daytime) (dusk)))</a:t>
            </a:r>
          </a:p>
          <a:p>
            <a:r>
              <a:rPr lang="en-GB" b="1" dirty="0">
                <a:solidFill>
                  <a:schemeClr val="tx2"/>
                </a:solidFill>
              </a:rPr>
              <a:t>:effect (and (assign (daytime) (- (dawn)) )</a:t>
            </a:r>
          </a:p>
          <a:p>
            <a:r>
              <a:rPr lang="it-IT" b="1" dirty="0">
                <a:solidFill>
                  <a:schemeClr val="tx2"/>
                </a:solidFill>
              </a:rPr>
              <a:t>	                  (</a:t>
            </a:r>
            <a:r>
              <a:rPr lang="it-IT" b="1" dirty="0" err="1">
                <a:solidFill>
                  <a:schemeClr val="tx2"/>
                </a:solidFill>
              </a:rPr>
              <a:t>not</a:t>
            </a:r>
            <a:r>
              <a:rPr lang="it-IT" b="1" dirty="0">
                <a:solidFill>
                  <a:schemeClr val="tx2"/>
                </a:solidFill>
              </a:rPr>
              <a:t> (</a:t>
            </a:r>
            <a:r>
              <a:rPr lang="it-IT" b="1" dirty="0" err="1">
                <a:solidFill>
                  <a:schemeClr val="tx2"/>
                </a:solidFill>
              </a:rPr>
              <a:t>day</a:t>
            </a:r>
            <a:r>
              <a:rPr lang="it-IT" b="1" dirty="0">
                <a:solidFill>
                  <a:schemeClr val="tx2"/>
                </a:solidFill>
              </a:rPr>
              <a:t>))))</a:t>
            </a:r>
          </a:p>
        </p:txBody>
      </p:sp>
      <p:sp>
        <p:nvSpPr>
          <p:cNvPr id="11" name="TextBox 3"/>
          <p:cNvSpPr txBox="1"/>
          <p:nvPr/>
        </p:nvSpPr>
        <p:spPr>
          <a:xfrm>
            <a:off x="1881158" y="3593822"/>
            <a:ext cx="5143536" cy="2031325"/>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process</a:t>
            </a:r>
            <a:r>
              <a:rPr lang="it-IT" b="1" dirty="0">
                <a:solidFill>
                  <a:schemeClr val="tx2"/>
                </a:solidFill>
              </a:rPr>
              <a:t> </a:t>
            </a:r>
            <a:r>
              <a:rPr lang="it-IT" b="1" dirty="0" err="1">
                <a:solidFill>
                  <a:schemeClr val="tx2"/>
                </a:solidFill>
              </a:rPr>
              <a:t>generating</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precondition</a:t>
            </a:r>
            <a:r>
              <a:rPr lang="it-IT" b="1" dirty="0">
                <a:solidFill>
                  <a:schemeClr val="tx2"/>
                </a:solidFill>
              </a:rPr>
              <a:t> (</a:t>
            </a:r>
            <a:r>
              <a:rPr lang="it-IT" b="1" dirty="0" err="1">
                <a:solidFill>
                  <a:schemeClr val="tx2"/>
                </a:solidFill>
              </a:rPr>
              <a:t>day</a:t>
            </a:r>
            <a:r>
              <a:rPr lang="it-IT" b="1" dirty="0">
                <a:solidFill>
                  <a:schemeClr val="tx2"/>
                </a:solidFill>
              </a:rPr>
              <a:t>)</a:t>
            </a:r>
          </a:p>
          <a:p>
            <a:r>
              <a:rPr lang="it-IT" b="1" dirty="0">
                <a:solidFill>
                  <a:schemeClr val="tx2"/>
                </a:solidFill>
              </a:rPr>
              <a:t> :</a:t>
            </a:r>
            <a:r>
              <a:rPr lang="it-IT" b="1" dirty="0" err="1">
                <a:solidFill>
                  <a:schemeClr val="tx2"/>
                </a:solidFill>
              </a:rPr>
              <a:t>effect</a:t>
            </a:r>
            <a:r>
              <a:rPr lang="it-IT" b="1" dirty="0">
                <a:solidFill>
                  <a:schemeClr val="tx2"/>
                </a:solidFill>
              </a:rPr>
              <a:t> (and (</a:t>
            </a:r>
            <a:r>
              <a:rPr lang="it-IT" b="1" dirty="0" err="1">
                <a:solidFill>
                  <a:schemeClr val="tx2"/>
                </a:solidFill>
              </a:rPr>
              <a:t>increase</a:t>
            </a:r>
            <a:r>
              <a:rPr lang="it-IT" b="1" dirty="0">
                <a:solidFill>
                  <a:schemeClr val="tx2"/>
                </a:solidFill>
              </a:rPr>
              <a:t> (</a:t>
            </a:r>
            <a:r>
              <a:rPr lang="it-IT" b="1" dirty="0" err="1">
                <a:solidFill>
                  <a:schemeClr val="tx2"/>
                </a:solidFill>
              </a:rPr>
              <a:t>supply</a:t>
            </a:r>
            <a:r>
              <a:rPr lang="it-IT" b="1" dirty="0">
                <a:solidFill>
                  <a:schemeClr val="tx2"/>
                </a:solidFill>
              </a:rPr>
              <a:t>)</a:t>
            </a:r>
          </a:p>
          <a:p>
            <a:r>
              <a:rPr lang="it-IT" b="1" dirty="0">
                <a:solidFill>
                  <a:schemeClr val="tx2"/>
                </a:solidFill>
              </a:rPr>
              <a:t> (* </a:t>
            </a:r>
            <a:r>
              <a:rPr lang="it-IT" b="1" dirty="0" err="1">
                <a:solidFill>
                  <a:schemeClr val="tx2"/>
                </a:solidFill>
              </a:rPr>
              <a:t>#t</a:t>
            </a:r>
            <a:r>
              <a:rPr lang="it-IT" b="1" dirty="0">
                <a:solidFill>
                  <a:schemeClr val="tx2"/>
                </a:solidFill>
              </a:rPr>
              <a:t> (* (* (</a:t>
            </a:r>
            <a:r>
              <a:rPr lang="it-IT" b="1" dirty="0" err="1">
                <a:solidFill>
                  <a:schemeClr val="tx2"/>
                </a:solidFill>
              </a:rPr>
              <a:t>solar_const</a:t>
            </a:r>
            <a:r>
              <a:rPr lang="it-IT" b="1" dirty="0">
                <a:solidFill>
                  <a:schemeClr val="tx2"/>
                </a:solidFill>
              </a:rPr>
              <a:t>) (daytime))</a:t>
            </a:r>
          </a:p>
          <a:p>
            <a:r>
              <a:rPr lang="it-IT" b="1" dirty="0">
                <a:solidFill>
                  <a:schemeClr val="tx2"/>
                </a:solidFill>
              </a:rPr>
              <a:t>      (</a:t>
            </a:r>
            <a:r>
              <a:rPr lang="it-IT" b="1" dirty="0" err="1">
                <a:solidFill>
                  <a:schemeClr val="tx2"/>
                </a:solidFill>
              </a:rPr>
              <a:t>increase</a:t>
            </a:r>
            <a:r>
              <a:rPr lang="it-IT" b="1" dirty="0">
                <a:solidFill>
                  <a:schemeClr val="tx2"/>
                </a:solidFill>
              </a:rPr>
              <a:t> (daytime) (* </a:t>
            </a:r>
            <a:r>
              <a:rPr lang="it-IT" b="1" dirty="0" err="1">
                <a:solidFill>
                  <a:schemeClr val="tx2"/>
                </a:solidFill>
              </a:rPr>
              <a:t>#t</a:t>
            </a:r>
            <a:r>
              <a:rPr lang="it-IT" b="1" dirty="0">
                <a:solidFill>
                  <a:schemeClr val="tx2"/>
                </a:solidFill>
              </a:rPr>
              <a:t> 1)))</a:t>
            </a:r>
          </a:p>
          <a:p>
            <a:r>
              <a:rPr lang="it-IT" b="1" dirty="0">
                <a:solidFill>
                  <a:schemeClr val="tx2"/>
                </a:solidFill>
              </a:rPr>
              <a:t>)</a:t>
            </a:r>
            <a:endParaRPr lang="en-GB" b="1" dirty="0">
              <a:solidFill>
                <a:schemeClr val="tx2"/>
              </a:solidFill>
              <a:latin typeface="Courier New" pitchFamily="49" charset="0"/>
              <a:cs typeface="Courier New" pitchFamily="49" charset="0"/>
            </a:endParaRPr>
          </a:p>
        </p:txBody>
      </p:sp>
      <p:sp>
        <p:nvSpPr>
          <p:cNvPr id="14" name="Rettangolo arrotondato 13"/>
          <p:cNvSpPr/>
          <p:nvPr/>
        </p:nvSpPr>
        <p:spPr>
          <a:xfrm>
            <a:off x="2238348" y="5007951"/>
            <a:ext cx="2786082" cy="285752"/>
          </a:xfrm>
          <a:prstGeom prst="roundRect">
            <a:avLst/>
          </a:prstGeom>
          <a:solidFill>
            <a:srgbClr val="FFFF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Connettore 2 15"/>
          <p:cNvCxnSpPr>
            <a:stCxn id="14" idx="0"/>
            <a:endCxn id="17" idx="1"/>
          </p:cNvCxnSpPr>
          <p:nvPr/>
        </p:nvCxnSpPr>
        <p:spPr>
          <a:xfrm rot="5400000" flipH="1" flipV="1">
            <a:off x="4413549" y="1182362"/>
            <a:ext cx="3043430" cy="4607751"/>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 name="Rettangolo arrotondato 16"/>
          <p:cNvSpPr/>
          <p:nvPr/>
        </p:nvSpPr>
        <p:spPr>
          <a:xfrm>
            <a:off x="8239140" y="1785926"/>
            <a:ext cx="2071702" cy="35719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52310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1462"/>
            <a:ext cx="8229600" cy="1143000"/>
          </a:xfrm>
        </p:spPr>
        <p:txBody>
          <a:bodyPr/>
          <a:lstStyle/>
          <a:p>
            <a:r>
              <a:rPr lang="en-GB" dirty="0"/>
              <a:t>Planetary Lander: PDDL+ domain</a:t>
            </a:r>
          </a:p>
        </p:txBody>
      </p:sp>
      <p:sp>
        <p:nvSpPr>
          <p:cNvPr id="3" name="Content Placeholder 2"/>
          <p:cNvSpPr>
            <a:spLocks noGrp="1"/>
          </p:cNvSpPr>
          <p:nvPr>
            <p:ph idx="1"/>
          </p:nvPr>
        </p:nvSpPr>
        <p:spPr>
          <a:xfrm>
            <a:off x="1809720" y="857233"/>
            <a:ext cx="8715436" cy="4811715"/>
          </a:xfrm>
        </p:spPr>
        <p:txBody>
          <a:bodyPr>
            <a:normAutofit/>
          </a:bodyPr>
          <a:lstStyle/>
          <a:p>
            <a:pPr>
              <a:buNone/>
            </a:pPr>
            <a:r>
              <a:rPr lang="en-GB" dirty="0"/>
              <a:t>Use events to model </a:t>
            </a:r>
            <a:r>
              <a:rPr lang="en-GB" b="1" dirty="0"/>
              <a:t>discrete</a:t>
            </a:r>
            <a:r>
              <a:rPr lang="en-GB" dirty="0"/>
              <a:t> changes in the world...</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GB" dirty="0"/>
              <a:t>...then use processes to model the </a:t>
            </a:r>
            <a:r>
              <a:rPr lang="en-GB" b="1" dirty="0"/>
              <a:t>continuous</a:t>
            </a:r>
            <a:r>
              <a:rPr lang="en-GB" dirty="0"/>
              <a:t> change due to the triggered events</a:t>
            </a:r>
          </a:p>
          <a:p>
            <a:pPr>
              <a:buNone/>
            </a:pPr>
            <a:endParaRPr lang="en-GB" dirty="0"/>
          </a:p>
          <a:p>
            <a:pPr>
              <a:buNone/>
            </a:pPr>
            <a:endParaRPr lang="en-GB" dirty="0"/>
          </a:p>
        </p:txBody>
      </p:sp>
      <p:sp>
        <p:nvSpPr>
          <p:cNvPr id="4" name="TextBox 3"/>
          <p:cNvSpPr txBox="1"/>
          <p:nvPr/>
        </p:nvSpPr>
        <p:spPr>
          <a:xfrm>
            <a:off x="1881158" y="1236367"/>
            <a:ext cx="5143536" cy="1477328"/>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event</a:t>
            </a:r>
            <a:r>
              <a:rPr lang="it-IT" b="1" dirty="0">
                <a:solidFill>
                  <a:schemeClr val="tx2"/>
                </a:solidFill>
              </a:rPr>
              <a:t> </a:t>
            </a:r>
            <a:r>
              <a:rPr lang="it-IT" b="1" dirty="0" err="1">
                <a:solidFill>
                  <a:schemeClr val="tx2"/>
                </a:solidFill>
              </a:rPr>
              <a:t>daybreak</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en-GB" b="1" dirty="0">
                <a:solidFill>
                  <a:schemeClr val="tx2"/>
                </a:solidFill>
              </a:rPr>
              <a:t> :precondition (and (not (day)) </a:t>
            </a:r>
          </a:p>
          <a:p>
            <a:r>
              <a:rPr lang="en-GB" b="1" dirty="0">
                <a:solidFill>
                  <a:schemeClr val="tx2"/>
                </a:solidFill>
              </a:rPr>
              <a:t>		 (&gt;= (daytime) 0))</a:t>
            </a:r>
          </a:p>
          <a:p>
            <a:r>
              <a:rPr lang="it-IT" b="1" dirty="0">
                <a:solidFill>
                  <a:schemeClr val="tx2"/>
                </a:solidFill>
              </a:rPr>
              <a:t> :</a:t>
            </a:r>
            <a:r>
              <a:rPr lang="it-IT" b="1" dirty="0" err="1">
                <a:solidFill>
                  <a:schemeClr val="tx2"/>
                </a:solidFill>
              </a:rPr>
              <a:t>effect</a:t>
            </a:r>
            <a:r>
              <a:rPr lang="it-IT" b="1" dirty="0">
                <a:solidFill>
                  <a:schemeClr val="tx2"/>
                </a:solidFill>
              </a:rPr>
              <a:t> (</a:t>
            </a:r>
            <a:r>
              <a:rPr lang="it-IT" b="1" dirty="0" err="1">
                <a:solidFill>
                  <a:schemeClr val="tx2"/>
                </a:solidFill>
              </a:rPr>
              <a:t>day</a:t>
            </a:r>
            <a:r>
              <a:rPr lang="it-IT" b="1" dirty="0">
                <a:solidFill>
                  <a:schemeClr val="tx2"/>
                </a:solidFill>
              </a:rPr>
              <a:t>))</a:t>
            </a:r>
            <a:endParaRPr lang="en-GB" b="1" dirty="0">
              <a:solidFill>
                <a:schemeClr val="tx2"/>
              </a:solidFill>
              <a:latin typeface="Courier New" pitchFamily="49" charset="0"/>
              <a:cs typeface="Courier New" pitchFamily="49" charset="0"/>
            </a:endParaRPr>
          </a:p>
        </p:txBody>
      </p:sp>
      <p:sp>
        <p:nvSpPr>
          <p:cNvPr id="6" name="TextBox 3"/>
          <p:cNvSpPr txBox="1"/>
          <p:nvPr/>
        </p:nvSpPr>
        <p:spPr>
          <a:xfrm>
            <a:off x="5810248" y="1237292"/>
            <a:ext cx="5500726" cy="1477328"/>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event</a:t>
            </a:r>
            <a:r>
              <a:rPr lang="it-IT" b="1" dirty="0">
                <a:solidFill>
                  <a:schemeClr val="tx2"/>
                </a:solidFill>
              </a:rPr>
              <a:t> </a:t>
            </a:r>
            <a:r>
              <a:rPr lang="it-IT" b="1" dirty="0" err="1">
                <a:solidFill>
                  <a:schemeClr val="tx2"/>
                </a:solidFill>
              </a:rPr>
              <a:t>nightfall</a:t>
            </a:r>
            <a:endParaRPr lang="it-IT" b="1" dirty="0">
              <a:solidFill>
                <a:schemeClr val="tx2"/>
              </a:solidFill>
            </a:endParaRPr>
          </a:p>
          <a:p>
            <a:r>
              <a:rPr lang="it-IT" b="1" dirty="0">
                <a:solidFill>
                  <a:schemeClr val="tx2"/>
                </a:solidFill>
              </a:rPr>
              <a:t>:</a:t>
            </a:r>
            <a:r>
              <a:rPr lang="it-IT" b="1" dirty="0" err="1">
                <a:solidFill>
                  <a:schemeClr val="tx2"/>
                </a:solidFill>
              </a:rPr>
              <a:t>parameters</a:t>
            </a:r>
            <a:r>
              <a:rPr lang="it-IT" b="1" dirty="0">
                <a:solidFill>
                  <a:schemeClr val="tx2"/>
                </a:solidFill>
              </a:rPr>
              <a:t> ()</a:t>
            </a:r>
          </a:p>
          <a:p>
            <a:r>
              <a:rPr lang="en-GB" b="1" dirty="0">
                <a:solidFill>
                  <a:schemeClr val="tx2"/>
                </a:solidFill>
              </a:rPr>
              <a:t>:precondition (and (day) (&gt;= (daytime) (dusk)))</a:t>
            </a:r>
          </a:p>
          <a:p>
            <a:r>
              <a:rPr lang="en-GB" b="1" dirty="0">
                <a:solidFill>
                  <a:schemeClr val="tx2"/>
                </a:solidFill>
              </a:rPr>
              <a:t>:effect (and (assign (daytime) (- (dawn)) )</a:t>
            </a:r>
          </a:p>
          <a:p>
            <a:r>
              <a:rPr lang="it-IT" b="1" dirty="0">
                <a:solidFill>
                  <a:schemeClr val="tx2"/>
                </a:solidFill>
              </a:rPr>
              <a:t>	                  (</a:t>
            </a:r>
            <a:r>
              <a:rPr lang="it-IT" b="1" dirty="0" err="1">
                <a:solidFill>
                  <a:schemeClr val="tx2"/>
                </a:solidFill>
              </a:rPr>
              <a:t>not</a:t>
            </a:r>
            <a:r>
              <a:rPr lang="it-IT" b="1" dirty="0">
                <a:solidFill>
                  <a:schemeClr val="tx2"/>
                </a:solidFill>
              </a:rPr>
              <a:t> (</a:t>
            </a:r>
            <a:r>
              <a:rPr lang="it-IT" b="1" dirty="0" err="1">
                <a:solidFill>
                  <a:schemeClr val="tx2"/>
                </a:solidFill>
              </a:rPr>
              <a:t>day</a:t>
            </a:r>
            <a:r>
              <a:rPr lang="it-IT" b="1" dirty="0">
                <a:solidFill>
                  <a:schemeClr val="tx2"/>
                </a:solidFill>
              </a:rPr>
              <a:t>))))</a:t>
            </a:r>
          </a:p>
        </p:txBody>
      </p:sp>
      <p:sp>
        <p:nvSpPr>
          <p:cNvPr id="11" name="TextBox 3"/>
          <p:cNvSpPr txBox="1"/>
          <p:nvPr/>
        </p:nvSpPr>
        <p:spPr>
          <a:xfrm>
            <a:off x="1881158" y="3593822"/>
            <a:ext cx="5143536" cy="2031325"/>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process</a:t>
            </a:r>
            <a:r>
              <a:rPr lang="it-IT" b="1" dirty="0">
                <a:solidFill>
                  <a:schemeClr val="tx2"/>
                </a:solidFill>
              </a:rPr>
              <a:t> </a:t>
            </a:r>
            <a:r>
              <a:rPr lang="it-IT" b="1" dirty="0" err="1">
                <a:solidFill>
                  <a:schemeClr val="tx2"/>
                </a:solidFill>
              </a:rPr>
              <a:t>generating</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precondition</a:t>
            </a:r>
            <a:r>
              <a:rPr lang="it-IT" b="1" dirty="0">
                <a:solidFill>
                  <a:schemeClr val="tx2"/>
                </a:solidFill>
              </a:rPr>
              <a:t> (</a:t>
            </a:r>
            <a:r>
              <a:rPr lang="it-IT" b="1" dirty="0" err="1">
                <a:solidFill>
                  <a:schemeClr val="tx2"/>
                </a:solidFill>
              </a:rPr>
              <a:t>day</a:t>
            </a:r>
            <a:r>
              <a:rPr lang="it-IT" b="1" dirty="0">
                <a:solidFill>
                  <a:schemeClr val="tx2"/>
                </a:solidFill>
              </a:rPr>
              <a:t>)</a:t>
            </a:r>
          </a:p>
          <a:p>
            <a:r>
              <a:rPr lang="it-IT" b="1" dirty="0">
                <a:solidFill>
                  <a:schemeClr val="tx2"/>
                </a:solidFill>
              </a:rPr>
              <a:t> :</a:t>
            </a:r>
            <a:r>
              <a:rPr lang="it-IT" b="1" dirty="0" err="1">
                <a:solidFill>
                  <a:schemeClr val="tx2"/>
                </a:solidFill>
              </a:rPr>
              <a:t>effect</a:t>
            </a:r>
            <a:r>
              <a:rPr lang="it-IT" b="1" dirty="0">
                <a:solidFill>
                  <a:schemeClr val="tx2"/>
                </a:solidFill>
              </a:rPr>
              <a:t> (and (</a:t>
            </a:r>
            <a:r>
              <a:rPr lang="it-IT" b="1" dirty="0" err="1">
                <a:solidFill>
                  <a:schemeClr val="tx2"/>
                </a:solidFill>
              </a:rPr>
              <a:t>increase</a:t>
            </a:r>
            <a:r>
              <a:rPr lang="it-IT" b="1" dirty="0">
                <a:solidFill>
                  <a:schemeClr val="tx2"/>
                </a:solidFill>
              </a:rPr>
              <a:t> (</a:t>
            </a:r>
            <a:r>
              <a:rPr lang="it-IT" b="1" dirty="0" err="1">
                <a:solidFill>
                  <a:schemeClr val="tx2"/>
                </a:solidFill>
              </a:rPr>
              <a:t>supply</a:t>
            </a:r>
            <a:r>
              <a:rPr lang="it-IT" b="1" dirty="0">
                <a:solidFill>
                  <a:schemeClr val="tx2"/>
                </a:solidFill>
              </a:rPr>
              <a:t>)</a:t>
            </a:r>
          </a:p>
          <a:p>
            <a:r>
              <a:rPr lang="it-IT" b="1" dirty="0">
                <a:solidFill>
                  <a:schemeClr val="tx2"/>
                </a:solidFill>
              </a:rPr>
              <a:t> (* </a:t>
            </a:r>
            <a:r>
              <a:rPr lang="it-IT" b="1" dirty="0" err="1">
                <a:solidFill>
                  <a:schemeClr val="tx2"/>
                </a:solidFill>
              </a:rPr>
              <a:t>#t</a:t>
            </a:r>
            <a:r>
              <a:rPr lang="it-IT" b="1" dirty="0">
                <a:solidFill>
                  <a:schemeClr val="tx2"/>
                </a:solidFill>
              </a:rPr>
              <a:t> (* (* (</a:t>
            </a:r>
            <a:r>
              <a:rPr lang="it-IT" b="1" dirty="0" err="1">
                <a:solidFill>
                  <a:schemeClr val="tx2"/>
                </a:solidFill>
              </a:rPr>
              <a:t>solar_const</a:t>
            </a:r>
            <a:r>
              <a:rPr lang="it-IT" b="1" dirty="0">
                <a:solidFill>
                  <a:schemeClr val="tx2"/>
                </a:solidFill>
              </a:rPr>
              <a:t>) (daytime))</a:t>
            </a:r>
          </a:p>
          <a:p>
            <a:r>
              <a:rPr lang="it-IT" b="1" dirty="0">
                <a:solidFill>
                  <a:schemeClr val="tx2"/>
                </a:solidFill>
              </a:rPr>
              <a:t>      (</a:t>
            </a:r>
            <a:r>
              <a:rPr lang="it-IT" b="1" dirty="0" err="1">
                <a:solidFill>
                  <a:schemeClr val="tx2"/>
                </a:solidFill>
              </a:rPr>
              <a:t>increase</a:t>
            </a:r>
            <a:r>
              <a:rPr lang="it-IT" b="1" dirty="0">
                <a:solidFill>
                  <a:schemeClr val="tx2"/>
                </a:solidFill>
              </a:rPr>
              <a:t> (daytime) (* </a:t>
            </a:r>
            <a:r>
              <a:rPr lang="it-IT" b="1" dirty="0" err="1">
                <a:solidFill>
                  <a:schemeClr val="tx2"/>
                </a:solidFill>
              </a:rPr>
              <a:t>#t</a:t>
            </a:r>
            <a:r>
              <a:rPr lang="it-IT" b="1" dirty="0">
                <a:solidFill>
                  <a:schemeClr val="tx2"/>
                </a:solidFill>
              </a:rPr>
              <a:t> 1)))</a:t>
            </a:r>
          </a:p>
          <a:p>
            <a:r>
              <a:rPr lang="it-IT" b="1" dirty="0">
                <a:solidFill>
                  <a:schemeClr val="tx2"/>
                </a:solidFill>
              </a:rPr>
              <a:t>)</a:t>
            </a:r>
            <a:endParaRPr lang="en-GB" b="1" dirty="0">
              <a:solidFill>
                <a:schemeClr val="tx2"/>
              </a:solidFill>
              <a:latin typeface="Courier New" pitchFamily="49" charset="0"/>
              <a:cs typeface="Courier New" pitchFamily="49" charset="0"/>
            </a:endParaRPr>
          </a:p>
        </p:txBody>
      </p:sp>
      <p:sp>
        <p:nvSpPr>
          <p:cNvPr id="14" name="Rettangolo arrotondato 13"/>
          <p:cNvSpPr/>
          <p:nvPr/>
        </p:nvSpPr>
        <p:spPr>
          <a:xfrm>
            <a:off x="7667636" y="2386690"/>
            <a:ext cx="1285884" cy="285752"/>
          </a:xfrm>
          <a:prstGeom prst="roundRect">
            <a:avLst/>
          </a:prstGeom>
          <a:solidFill>
            <a:srgbClr val="FFFF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arrotondato 16"/>
          <p:cNvSpPr/>
          <p:nvPr/>
        </p:nvSpPr>
        <p:spPr>
          <a:xfrm>
            <a:off x="8239140" y="1785926"/>
            <a:ext cx="2071702" cy="35719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4198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275" y="62489"/>
            <a:ext cx="8229600" cy="1143000"/>
          </a:xfrm>
        </p:spPr>
        <p:txBody>
          <a:bodyPr/>
          <a:lstStyle/>
          <a:p>
            <a:r>
              <a:rPr lang="en-GB" dirty="0"/>
              <a:t>Planetary Lander: PDDL+ domain</a:t>
            </a:r>
          </a:p>
        </p:txBody>
      </p:sp>
      <p:sp>
        <p:nvSpPr>
          <p:cNvPr id="3" name="Content Placeholder 2"/>
          <p:cNvSpPr>
            <a:spLocks noGrp="1"/>
          </p:cNvSpPr>
          <p:nvPr>
            <p:ph idx="1"/>
          </p:nvPr>
        </p:nvSpPr>
        <p:spPr>
          <a:xfrm>
            <a:off x="503435" y="1216462"/>
            <a:ext cx="8715436" cy="4811715"/>
          </a:xfrm>
        </p:spPr>
        <p:txBody>
          <a:bodyPr>
            <a:normAutofit/>
          </a:bodyPr>
          <a:lstStyle/>
          <a:p>
            <a:pPr>
              <a:buNone/>
            </a:pPr>
            <a:r>
              <a:rPr lang="en-GB" dirty="0"/>
              <a:t>Use events to model </a:t>
            </a:r>
            <a:r>
              <a:rPr lang="en-GB" b="1" dirty="0"/>
              <a:t>discrete</a:t>
            </a:r>
            <a:r>
              <a:rPr lang="en-GB" dirty="0"/>
              <a:t> changes in the world...</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GB" dirty="0"/>
              <a:t>...then use processes to model the </a:t>
            </a:r>
            <a:r>
              <a:rPr lang="en-GB" b="1" dirty="0"/>
              <a:t>continuous</a:t>
            </a:r>
            <a:r>
              <a:rPr lang="en-GB" dirty="0"/>
              <a:t> change due to the triggered events</a:t>
            </a:r>
          </a:p>
          <a:p>
            <a:pPr>
              <a:buNone/>
            </a:pPr>
            <a:endParaRPr lang="en-GB" dirty="0"/>
          </a:p>
          <a:p>
            <a:pPr>
              <a:buNone/>
            </a:pPr>
            <a:endParaRPr lang="en-GB" dirty="0"/>
          </a:p>
        </p:txBody>
      </p:sp>
      <p:sp>
        <p:nvSpPr>
          <p:cNvPr id="4" name="TextBox 3"/>
          <p:cNvSpPr txBox="1"/>
          <p:nvPr/>
        </p:nvSpPr>
        <p:spPr>
          <a:xfrm>
            <a:off x="574873" y="1595596"/>
            <a:ext cx="5143536" cy="1477328"/>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event</a:t>
            </a:r>
            <a:r>
              <a:rPr lang="it-IT" b="1" dirty="0">
                <a:solidFill>
                  <a:schemeClr val="tx2"/>
                </a:solidFill>
              </a:rPr>
              <a:t> </a:t>
            </a:r>
            <a:r>
              <a:rPr lang="it-IT" b="1" dirty="0" err="1">
                <a:solidFill>
                  <a:schemeClr val="tx2"/>
                </a:solidFill>
              </a:rPr>
              <a:t>daybreak</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en-GB" b="1" dirty="0">
                <a:solidFill>
                  <a:schemeClr val="tx2"/>
                </a:solidFill>
              </a:rPr>
              <a:t> :precondition (and (not (day)) </a:t>
            </a:r>
          </a:p>
          <a:p>
            <a:r>
              <a:rPr lang="en-GB" b="1" dirty="0">
                <a:solidFill>
                  <a:schemeClr val="tx2"/>
                </a:solidFill>
              </a:rPr>
              <a:t>		 (&gt;= (daytime) 0))</a:t>
            </a:r>
          </a:p>
          <a:p>
            <a:r>
              <a:rPr lang="it-IT" b="1" dirty="0">
                <a:solidFill>
                  <a:schemeClr val="tx2"/>
                </a:solidFill>
              </a:rPr>
              <a:t> :</a:t>
            </a:r>
            <a:r>
              <a:rPr lang="it-IT" b="1" dirty="0" err="1">
                <a:solidFill>
                  <a:schemeClr val="tx2"/>
                </a:solidFill>
              </a:rPr>
              <a:t>effect</a:t>
            </a:r>
            <a:r>
              <a:rPr lang="it-IT" b="1" dirty="0">
                <a:solidFill>
                  <a:schemeClr val="tx2"/>
                </a:solidFill>
              </a:rPr>
              <a:t> (</a:t>
            </a:r>
            <a:r>
              <a:rPr lang="it-IT" b="1" dirty="0" err="1">
                <a:solidFill>
                  <a:schemeClr val="tx2"/>
                </a:solidFill>
              </a:rPr>
              <a:t>day</a:t>
            </a:r>
            <a:r>
              <a:rPr lang="it-IT" b="1" dirty="0">
                <a:solidFill>
                  <a:schemeClr val="tx2"/>
                </a:solidFill>
              </a:rPr>
              <a:t>))</a:t>
            </a:r>
            <a:endParaRPr lang="en-GB" b="1" dirty="0">
              <a:solidFill>
                <a:schemeClr val="tx2"/>
              </a:solidFill>
              <a:latin typeface="Courier New" pitchFamily="49" charset="0"/>
              <a:cs typeface="Courier New" pitchFamily="49" charset="0"/>
            </a:endParaRPr>
          </a:p>
        </p:txBody>
      </p:sp>
      <p:sp>
        <p:nvSpPr>
          <p:cNvPr id="6" name="TextBox 3"/>
          <p:cNvSpPr txBox="1"/>
          <p:nvPr/>
        </p:nvSpPr>
        <p:spPr>
          <a:xfrm>
            <a:off x="4503963" y="1596521"/>
            <a:ext cx="5500726" cy="1477328"/>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event</a:t>
            </a:r>
            <a:r>
              <a:rPr lang="it-IT" b="1" dirty="0">
                <a:solidFill>
                  <a:schemeClr val="tx2"/>
                </a:solidFill>
              </a:rPr>
              <a:t> </a:t>
            </a:r>
            <a:r>
              <a:rPr lang="it-IT" b="1" dirty="0" err="1">
                <a:solidFill>
                  <a:schemeClr val="tx2"/>
                </a:solidFill>
              </a:rPr>
              <a:t>nightfall</a:t>
            </a:r>
            <a:endParaRPr lang="it-IT" b="1" dirty="0">
              <a:solidFill>
                <a:schemeClr val="tx2"/>
              </a:solidFill>
            </a:endParaRPr>
          </a:p>
          <a:p>
            <a:r>
              <a:rPr lang="it-IT" b="1" dirty="0">
                <a:solidFill>
                  <a:schemeClr val="tx2"/>
                </a:solidFill>
              </a:rPr>
              <a:t>:</a:t>
            </a:r>
            <a:r>
              <a:rPr lang="it-IT" b="1" dirty="0" err="1">
                <a:solidFill>
                  <a:schemeClr val="tx2"/>
                </a:solidFill>
              </a:rPr>
              <a:t>parameters</a:t>
            </a:r>
            <a:r>
              <a:rPr lang="it-IT" b="1" dirty="0">
                <a:solidFill>
                  <a:schemeClr val="tx2"/>
                </a:solidFill>
              </a:rPr>
              <a:t> ()</a:t>
            </a:r>
          </a:p>
          <a:p>
            <a:r>
              <a:rPr lang="en-GB" b="1" dirty="0">
                <a:solidFill>
                  <a:schemeClr val="tx2"/>
                </a:solidFill>
              </a:rPr>
              <a:t>:precondition (and (day) (&gt;= (daytime) (dusk)))</a:t>
            </a:r>
          </a:p>
          <a:p>
            <a:r>
              <a:rPr lang="en-GB" b="1" dirty="0">
                <a:solidFill>
                  <a:schemeClr val="tx2"/>
                </a:solidFill>
              </a:rPr>
              <a:t>:effect (and (assign (daytime) (- (dawn)) )</a:t>
            </a:r>
          </a:p>
          <a:p>
            <a:r>
              <a:rPr lang="it-IT" b="1" dirty="0">
                <a:solidFill>
                  <a:schemeClr val="tx2"/>
                </a:solidFill>
              </a:rPr>
              <a:t>	                  (</a:t>
            </a:r>
            <a:r>
              <a:rPr lang="it-IT" b="1" dirty="0" err="1">
                <a:solidFill>
                  <a:schemeClr val="tx2"/>
                </a:solidFill>
              </a:rPr>
              <a:t>not</a:t>
            </a:r>
            <a:r>
              <a:rPr lang="it-IT" b="1" dirty="0">
                <a:solidFill>
                  <a:schemeClr val="tx2"/>
                </a:solidFill>
              </a:rPr>
              <a:t> (</a:t>
            </a:r>
            <a:r>
              <a:rPr lang="it-IT" b="1" dirty="0" err="1">
                <a:solidFill>
                  <a:schemeClr val="tx2"/>
                </a:solidFill>
              </a:rPr>
              <a:t>day</a:t>
            </a:r>
            <a:r>
              <a:rPr lang="it-IT" b="1" dirty="0">
                <a:solidFill>
                  <a:schemeClr val="tx2"/>
                </a:solidFill>
              </a:rPr>
              <a:t>))))</a:t>
            </a:r>
          </a:p>
        </p:txBody>
      </p:sp>
      <p:sp>
        <p:nvSpPr>
          <p:cNvPr id="14" name="Rettangolo arrotondato 13"/>
          <p:cNvSpPr/>
          <p:nvPr/>
        </p:nvSpPr>
        <p:spPr>
          <a:xfrm>
            <a:off x="6361351" y="2745919"/>
            <a:ext cx="1285884" cy="285752"/>
          </a:xfrm>
          <a:prstGeom prst="roundRect">
            <a:avLst/>
          </a:prstGeom>
          <a:solidFill>
            <a:srgbClr val="FFFF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3"/>
          <p:cNvSpPr txBox="1"/>
          <p:nvPr/>
        </p:nvSpPr>
        <p:spPr>
          <a:xfrm>
            <a:off x="4503963" y="3931105"/>
            <a:ext cx="5143536" cy="1754326"/>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process</a:t>
            </a:r>
            <a:r>
              <a:rPr lang="it-IT" b="1" dirty="0">
                <a:solidFill>
                  <a:schemeClr val="tx2"/>
                </a:solidFill>
              </a:rPr>
              <a:t> </a:t>
            </a:r>
            <a:r>
              <a:rPr lang="it-IT" b="1" dirty="0" err="1">
                <a:solidFill>
                  <a:schemeClr val="tx2"/>
                </a:solidFill>
              </a:rPr>
              <a:t>night_operations</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precondition</a:t>
            </a:r>
            <a:r>
              <a:rPr lang="it-IT" b="1" dirty="0">
                <a:solidFill>
                  <a:schemeClr val="tx2"/>
                </a:solidFill>
              </a:rPr>
              <a:t> (</a:t>
            </a:r>
            <a:r>
              <a:rPr lang="it-IT" b="1" dirty="0" err="1">
                <a:solidFill>
                  <a:schemeClr val="tx2"/>
                </a:solidFill>
              </a:rPr>
              <a:t>not</a:t>
            </a:r>
            <a:r>
              <a:rPr lang="it-IT" b="1" dirty="0">
                <a:solidFill>
                  <a:schemeClr val="tx2"/>
                </a:solidFill>
              </a:rPr>
              <a:t> (</a:t>
            </a:r>
            <a:r>
              <a:rPr lang="it-IT" b="1" dirty="0" err="1">
                <a:solidFill>
                  <a:schemeClr val="tx2"/>
                </a:solidFill>
              </a:rPr>
              <a:t>day</a:t>
            </a:r>
            <a:r>
              <a:rPr lang="it-IT" b="1" dirty="0">
                <a:solidFill>
                  <a:schemeClr val="tx2"/>
                </a:solidFill>
              </a:rPr>
              <a:t>))</a:t>
            </a:r>
          </a:p>
          <a:p>
            <a:r>
              <a:rPr lang="en-GB" b="1" dirty="0">
                <a:solidFill>
                  <a:schemeClr val="tx2"/>
                </a:solidFill>
              </a:rPr>
              <a:t> :effect (and </a:t>
            </a:r>
            <a:r>
              <a:rPr lang="it-IT" b="1" dirty="0">
                <a:solidFill>
                  <a:schemeClr val="tx2"/>
                </a:solidFill>
              </a:rPr>
              <a:t>(</a:t>
            </a:r>
            <a:r>
              <a:rPr lang="it-IT" b="1" dirty="0" err="1">
                <a:solidFill>
                  <a:schemeClr val="tx2"/>
                </a:solidFill>
              </a:rPr>
              <a:t>decrease</a:t>
            </a:r>
            <a:r>
              <a:rPr lang="it-IT" b="1" dirty="0">
                <a:solidFill>
                  <a:schemeClr val="tx2"/>
                </a:solidFill>
              </a:rPr>
              <a:t> (</a:t>
            </a:r>
            <a:r>
              <a:rPr lang="it-IT" b="1" dirty="0" err="1">
                <a:solidFill>
                  <a:schemeClr val="tx2"/>
                </a:solidFill>
              </a:rPr>
              <a:t>soc</a:t>
            </a:r>
            <a:r>
              <a:rPr lang="it-IT" b="1" dirty="0">
                <a:solidFill>
                  <a:schemeClr val="tx2"/>
                </a:solidFill>
              </a:rPr>
              <a:t>) (* </a:t>
            </a:r>
            <a:r>
              <a:rPr lang="it-IT" b="1" dirty="0" err="1">
                <a:solidFill>
                  <a:schemeClr val="tx2"/>
                </a:solidFill>
              </a:rPr>
              <a:t>#t</a:t>
            </a:r>
            <a:r>
              <a:rPr lang="it-IT" b="1" dirty="0">
                <a:solidFill>
                  <a:schemeClr val="tx2"/>
                </a:solidFill>
              </a:rPr>
              <a:t> (</a:t>
            </a:r>
            <a:r>
              <a:rPr lang="it-IT" b="1" dirty="0" err="1">
                <a:solidFill>
                  <a:schemeClr val="tx2"/>
                </a:solidFill>
              </a:rPr>
              <a:t>heater_rate</a:t>
            </a:r>
            <a:r>
              <a:rPr lang="it-IT" b="1" dirty="0">
                <a:solidFill>
                  <a:schemeClr val="tx2"/>
                </a:solidFill>
              </a:rPr>
              <a:t>))) 	     </a:t>
            </a:r>
            <a:r>
              <a:rPr lang="en-GB" b="1" dirty="0">
                <a:solidFill>
                  <a:schemeClr val="tx2"/>
                </a:solidFill>
              </a:rPr>
              <a:t>(increase (daytime) (* #t 1))</a:t>
            </a:r>
            <a:r>
              <a:rPr lang="it-IT" b="1" dirty="0">
                <a:solidFill>
                  <a:schemeClr val="tx2"/>
                </a:solidFill>
              </a:rPr>
              <a:t>)</a:t>
            </a:r>
          </a:p>
          <a:p>
            <a:r>
              <a:rPr lang="it-IT" b="1" dirty="0">
                <a:solidFill>
                  <a:schemeClr val="tx2"/>
                </a:solidFill>
              </a:rPr>
              <a:t>)</a:t>
            </a:r>
          </a:p>
        </p:txBody>
      </p:sp>
      <p:cxnSp>
        <p:nvCxnSpPr>
          <p:cNvPr id="12" name="Connettore 2 11"/>
          <p:cNvCxnSpPr>
            <a:stCxn id="14" idx="2"/>
          </p:cNvCxnSpPr>
          <p:nvPr/>
        </p:nvCxnSpPr>
        <p:spPr>
          <a:xfrm rot="5400000">
            <a:off x="5983072" y="3481388"/>
            <a:ext cx="1470938" cy="571504"/>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Rettangolo arrotondato 14"/>
          <p:cNvSpPr/>
          <p:nvPr/>
        </p:nvSpPr>
        <p:spPr>
          <a:xfrm>
            <a:off x="5775217" y="4823224"/>
            <a:ext cx="3372216" cy="285752"/>
          </a:xfrm>
          <a:prstGeom prst="roundRect">
            <a:avLst/>
          </a:prstGeom>
          <a:solidFill>
            <a:srgbClr val="FFFF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3"/>
          <p:cNvSpPr txBox="1"/>
          <p:nvPr/>
        </p:nvSpPr>
        <p:spPr>
          <a:xfrm>
            <a:off x="574873" y="3953051"/>
            <a:ext cx="5143536" cy="2031325"/>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process</a:t>
            </a:r>
            <a:r>
              <a:rPr lang="it-IT" b="1" dirty="0">
                <a:solidFill>
                  <a:schemeClr val="tx2"/>
                </a:solidFill>
              </a:rPr>
              <a:t> </a:t>
            </a:r>
            <a:r>
              <a:rPr lang="it-IT" b="1" dirty="0" err="1">
                <a:solidFill>
                  <a:schemeClr val="tx2"/>
                </a:solidFill>
              </a:rPr>
              <a:t>generating</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precondition</a:t>
            </a:r>
            <a:r>
              <a:rPr lang="it-IT" b="1" dirty="0">
                <a:solidFill>
                  <a:schemeClr val="tx2"/>
                </a:solidFill>
              </a:rPr>
              <a:t> (</a:t>
            </a:r>
            <a:r>
              <a:rPr lang="it-IT" b="1" dirty="0" err="1">
                <a:solidFill>
                  <a:schemeClr val="tx2"/>
                </a:solidFill>
              </a:rPr>
              <a:t>day</a:t>
            </a:r>
            <a:r>
              <a:rPr lang="it-IT" b="1" dirty="0">
                <a:solidFill>
                  <a:schemeClr val="tx2"/>
                </a:solidFill>
              </a:rPr>
              <a:t>)</a:t>
            </a:r>
          </a:p>
          <a:p>
            <a:r>
              <a:rPr lang="it-IT" b="1" dirty="0">
                <a:solidFill>
                  <a:schemeClr val="tx2"/>
                </a:solidFill>
              </a:rPr>
              <a:t> :</a:t>
            </a:r>
            <a:r>
              <a:rPr lang="it-IT" b="1" dirty="0" err="1">
                <a:solidFill>
                  <a:schemeClr val="tx2"/>
                </a:solidFill>
              </a:rPr>
              <a:t>effect</a:t>
            </a:r>
            <a:r>
              <a:rPr lang="it-IT" b="1" dirty="0">
                <a:solidFill>
                  <a:schemeClr val="tx2"/>
                </a:solidFill>
              </a:rPr>
              <a:t> (and (</a:t>
            </a:r>
            <a:r>
              <a:rPr lang="it-IT" b="1" dirty="0" err="1">
                <a:solidFill>
                  <a:schemeClr val="tx2"/>
                </a:solidFill>
              </a:rPr>
              <a:t>increase</a:t>
            </a:r>
            <a:r>
              <a:rPr lang="it-IT" b="1" dirty="0">
                <a:solidFill>
                  <a:schemeClr val="tx2"/>
                </a:solidFill>
              </a:rPr>
              <a:t> (</a:t>
            </a:r>
            <a:r>
              <a:rPr lang="it-IT" b="1" dirty="0" err="1">
                <a:solidFill>
                  <a:schemeClr val="tx2"/>
                </a:solidFill>
              </a:rPr>
              <a:t>supply</a:t>
            </a:r>
            <a:r>
              <a:rPr lang="it-IT" b="1" dirty="0">
                <a:solidFill>
                  <a:schemeClr val="tx2"/>
                </a:solidFill>
              </a:rPr>
              <a:t>)</a:t>
            </a:r>
          </a:p>
          <a:p>
            <a:r>
              <a:rPr lang="it-IT" b="1" dirty="0">
                <a:solidFill>
                  <a:schemeClr val="tx2"/>
                </a:solidFill>
              </a:rPr>
              <a:t> (* #t (* (solar_const) (daytime))))</a:t>
            </a:r>
          </a:p>
          <a:p>
            <a:r>
              <a:rPr lang="it-IT" b="1" dirty="0">
                <a:solidFill>
                  <a:schemeClr val="tx2"/>
                </a:solidFill>
              </a:rPr>
              <a:t>      (</a:t>
            </a:r>
            <a:r>
              <a:rPr lang="it-IT" b="1" dirty="0" err="1">
                <a:solidFill>
                  <a:schemeClr val="tx2"/>
                </a:solidFill>
              </a:rPr>
              <a:t>increase</a:t>
            </a:r>
            <a:r>
              <a:rPr lang="it-IT" b="1" dirty="0">
                <a:solidFill>
                  <a:schemeClr val="tx2"/>
                </a:solidFill>
              </a:rPr>
              <a:t> (daytime) (* </a:t>
            </a:r>
            <a:r>
              <a:rPr lang="it-IT" b="1" dirty="0" err="1">
                <a:solidFill>
                  <a:schemeClr val="tx2"/>
                </a:solidFill>
              </a:rPr>
              <a:t>#t</a:t>
            </a:r>
            <a:r>
              <a:rPr lang="it-IT" b="1" dirty="0">
                <a:solidFill>
                  <a:schemeClr val="tx2"/>
                </a:solidFill>
              </a:rPr>
              <a:t> 1)))</a:t>
            </a:r>
          </a:p>
          <a:p>
            <a:r>
              <a:rPr lang="it-IT" b="1" dirty="0">
                <a:solidFill>
                  <a:schemeClr val="tx2"/>
                </a:solidFill>
              </a:rPr>
              <a:t>)</a:t>
            </a:r>
            <a:endParaRPr lang="en-GB"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2401643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Continuous Non-Linear Effects</a:t>
            </a:r>
          </a:p>
        </p:txBody>
      </p:sp>
      <p:sp>
        <p:nvSpPr>
          <p:cNvPr id="3" name="Content Placeholder 2"/>
          <p:cNvSpPr>
            <a:spLocks noGrp="1"/>
          </p:cNvSpPr>
          <p:nvPr>
            <p:ph idx="1"/>
          </p:nvPr>
        </p:nvSpPr>
        <p:spPr/>
        <p:txBody>
          <a:bodyPr/>
          <a:lstStyle/>
          <a:p>
            <a:r>
              <a:rPr lang="en-GB" dirty="0"/>
              <a:t>In PDDL we can actually write expressions of the form:</a:t>
            </a:r>
          </a:p>
          <a:p>
            <a:pPr lvl="1"/>
            <a:r>
              <a:rPr lang="en-GB" dirty="0"/>
              <a:t>dv/</a:t>
            </a:r>
            <a:r>
              <a:rPr lang="en-GB" dirty="0" err="1"/>
              <a:t>dt</a:t>
            </a:r>
            <a:r>
              <a:rPr lang="en-GB" dirty="0"/>
              <a:t> = P(t)/Q(t) where P and Q are polynomials over the variables defined in the planning problem.</a:t>
            </a:r>
          </a:p>
          <a:p>
            <a:r>
              <a:rPr lang="en-GB" dirty="0"/>
              <a:t>This allows us to write, amongst other things:</a:t>
            </a:r>
          </a:p>
          <a:p>
            <a:pPr lvl="1"/>
            <a:r>
              <a:rPr lang="en-GB" dirty="0"/>
              <a:t>Polynomials;</a:t>
            </a:r>
          </a:p>
          <a:p>
            <a:pPr lvl="1"/>
            <a:r>
              <a:rPr lang="en-GB" dirty="0"/>
              <a:t>Exponential functions;</a:t>
            </a:r>
          </a:p>
          <a:p>
            <a:pPr lvl="1"/>
            <a:r>
              <a:rPr lang="en-GB" dirty="0"/>
              <a:t>Logarithmic functions.</a:t>
            </a:r>
          </a:p>
          <a:p>
            <a:pPr marL="0" indent="0">
              <a:buNone/>
            </a:pPr>
            <a:endParaRPr lang="en-GB" dirty="0"/>
          </a:p>
          <a:p>
            <a:pPr marL="457200" lvl="1" indent="0">
              <a:buNone/>
            </a:pPr>
            <a:endParaRPr lang="en-GB" dirty="0"/>
          </a:p>
        </p:txBody>
      </p:sp>
    </p:spTree>
    <p:extLst>
      <p:ext uri="{BB962C8B-B14F-4D97-AF65-F5344CB8AC3E}">
        <p14:creationId xmlns:p14="http://schemas.microsoft.com/office/powerpoint/2010/main" val="7834388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1462"/>
            <a:ext cx="8229600" cy="1143000"/>
          </a:xfrm>
        </p:spPr>
        <p:txBody>
          <a:bodyPr/>
          <a:lstStyle/>
          <a:p>
            <a:r>
              <a:rPr lang="en-GB" dirty="0"/>
              <a:t>Planetary Lander: PDDL+ domain</a:t>
            </a:r>
          </a:p>
        </p:txBody>
      </p:sp>
      <p:sp>
        <p:nvSpPr>
          <p:cNvPr id="3" name="Content Placeholder 2"/>
          <p:cNvSpPr>
            <a:spLocks noGrp="1"/>
          </p:cNvSpPr>
          <p:nvPr>
            <p:ph idx="1"/>
          </p:nvPr>
        </p:nvSpPr>
        <p:spPr>
          <a:xfrm>
            <a:off x="1809720" y="857233"/>
            <a:ext cx="8715436" cy="4811715"/>
          </a:xfrm>
        </p:spPr>
        <p:txBody>
          <a:bodyPr>
            <a:normAutofit/>
          </a:bodyPr>
          <a:lstStyle/>
          <a:p>
            <a:pPr>
              <a:buNone/>
            </a:pPr>
            <a:r>
              <a:rPr lang="en-GB" dirty="0"/>
              <a:t>Use events to model </a:t>
            </a:r>
            <a:r>
              <a:rPr lang="en-GB" b="1" dirty="0"/>
              <a:t>discrete</a:t>
            </a:r>
            <a:r>
              <a:rPr lang="en-GB" dirty="0"/>
              <a:t> changes in the world...</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GB" dirty="0"/>
              <a:t>...then use processes to model the </a:t>
            </a:r>
            <a:r>
              <a:rPr lang="en-GB" b="1" dirty="0"/>
              <a:t>continuous</a:t>
            </a:r>
            <a:r>
              <a:rPr lang="en-GB" dirty="0"/>
              <a:t> change due to the triggered events</a:t>
            </a:r>
          </a:p>
          <a:p>
            <a:pPr>
              <a:buNone/>
            </a:pPr>
            <a:endParaRPr lang="en-GB" dirty="0"/>
          </a:p>
          <a:p>
            <a:pPr>
              <a:buNone/>
            </a:pPr>
            <a:endParaRPr lang="en-GB" dirty="0"/>
          </a:p>
        </p:txBody>
      </p:sp>
      <p:sp>
        <p:nvSpPr>
          <p:cNvPr id="4" name="TextBox 3"/>
          <p:cNvSpPr txBox="1"/>
          <p:nvPr/>
        </p:nvSpPr>
        <p:spPr>
          <a:xfrm>
            <a:off x="1881158" y="1236367"/>
            <a:ext cx="5143536" cy="1477328"/>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event</a:t>
            </a:r>
            <a:r>
              <a:rPr lang="it-IT" b="1" dirty="0">
                <a:solidFill>
                  <a:schemeClr val="tx2"/>
                </a:solidFill>
              </a:rPr>
              <a:t> </a:t>
            </a:r>
            <a:r>
              <a:rPr lang="it-IT" b="1" dirty="0" err="1">
                <a:solidFill>
                  <a:schemeClr val="tx2"/>
                </a:solidFill>
              </a:rPr>
              <a:t>daybreak</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en-GB" b="1" dirty="0">
                <a:solidFill>
                  <a:schemeClr val="tx2"/>
                </a:solidFill>
              </a:rPr>
              <a:t> :precondition (and (not (day)) </a:t>
            </a:r>
          </a:p>
          <a:p>
            <a:r>
              <a:rPr lang="en-GB" b="1" dirty="0">
                <a:solidFill>
                  <a:schemeClr val="tx2"/>
                </a:solidFill>
              </a:rPr>
              <a:t>		 (&gt;= (daytime) 0))</a:t>
            </a:r>
          </a:p>
          <a:p>
            <a:r>
              <a:rPr lang="it-IT" b="1" dirty="0">
                <a:solidFill>
                  <a:schemeClr val="tx2"/>
                </a:solidFill>
              </a:rPr>
              <a:t> :</a:t>
            </a:r>
            <a:r>
              <a:rPr lang="it-IT" b="1" dirty="0" err="1">
                <a:solidFill>
                  <a:schemeClr val="tx2"/>
                </a:solidFill>
              </a:rPr>
              <a:t>effect</a:t>
            </a:r>
            <a:r>
              <a:rPr lang="it-IT" b="1" dirty="0">
                <a:solidFill>
                  <a:schemeClr val="tx2"/>
                </a:solidFill>
              </a:rPr>
              <a:t> (</a:t>
            </a:r>
            <a:r>
              <a:rPr lang="it-IT" b="1" dirty="0" err="1">
                <a:solidFill>
                  <a:schemeClr val="tx2"/>
                </a:solidFill>
              </a:rPr>
              <a:t>day</a:t>
            </a:r>
            <a:r>
              <a:rPr lang="it-IT" b="1" dirty="0">
                <a:solidFill>
                  <a:schemeClr val="tx2"/>
                </a:solidFill>
              </a:rPr>
              <a:t>))</a:t>
            </a:r>
            <a:endParaRPr lang="en-GB" b="1" dirty="0">
              <a:solidFill>
                <a:schemeClr val="tx2"/>
              </a:solidFill>
              <a:latin typeface="Courier New" pitchFamily="49" charset="0"/>
              <a:cs typeface="Courier New" pitchFamily="49" charset="0"/>
            </a:endParaRPr>
          </a:p>
        </p:txBody>
      </p:sp>
      <p:sp>
        <p:nvSpPr>
          <p:cNvPr id="6" name="TextBox 3"/>
          <p:cNvSpPr txBox="1"/>
          <p:nvPr/>
        </p:nvSpPr>
        <p:spPr>
          <a:xfrm>
            <a:off x="5810248" y="1237292"/>
            <a:ext cx="5500726" cy="1477328"/>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event</a:t>
            </a:r>
            <a:r>
              <a:rPr lang="it-IT" b="1" dirty="0">
                <a:solidFill>
                  <a:schemeClr val="tx2"/>
                </a:solidFill>
              </a:rPr>
              <a:t> </a:t>
            </a:r>
            <a:r>
              <a:rPr lang="it-IT" b="1" dirty="0" err="1">
                <a:solidFill>
                  <a:schemeClr val="tx2"/>
                </a:solidFill>
              </a:rPr>
              <a:t>nightfall</a:t>
            </a:r>
            <a:endParaRPr lang="it-IT" b="1" dirty="0">
              <a:solidFill>
                <a:schemeClr val="tx2"/>
              </a:solidFill>
            </a:endParaRPr>
          </a:p>
          <a:p>
            <a:r>
              <a:rPr lang="it-IT" b="1" dirty="0">
                <a:solidFill>
                  <a:schemeClr val="tx2"/>
                </a:solidFill>
              </a:rPr>
              <a:t>:</a:t>
            </a:r>
            <a:r>
              <a:rPr lang="it-IT" b="1" dirty="0" err="1">
                <a:solidFill>
                  <a:schemeClr val="tx2"/>
                </a:solidFill>
              </a:rPr>
              <a:t>parameters</a:t>
            </a:r>
            <a:r>
              <a:rPr lang="it-IT" b="1" dirty="0">
                <a:solidFill>
                  <a:schemeClr val="tx2"/>
                </a:solidFill>
              </a:rPr>
              <a:t> ()</a:t>
            </a:r>
          </a:p>
          <a:p>
            <a:r>
              <a:rPr lang="en-GB" b="1" dirty="0">
                <a:solidFill>
                  <a:schemeClr val="tx2"/>
                </a:solidFill>
              </a:rPr>
              <a:t>:precondition (and (day) (&gt;= (daytime) (dusk)))</a:t>
            </a:r>
          </a:p>
          <a:p>
            <a:r>
              <a:rPr lang="en-GB" b="1" dirty="0">
                <a:solidFill>
                  <a:schemeClr val="tx2"/>
                </a:solidFill>
              </a:rPr>
              <a:t>:effect (and (assign (daytime) (- (dawn)) )</a:t>
            </a:r>
          </a:p>
          <a:p>
            <a:r>
              <a:rPr lang="it-IT" b="1" dirty="0">
                <a:solidFill>
                  <a:schemeClr val="tx2"/>
                </a:solidFill>
              </a:rPr>
              <a:t>	                  (</a:t>
            </a:r>
            <a:r>
              <a:rPr lang="it-IT" b="1" dirty="0" err="1">
                <a:solidFill>
                  <a:schemeClr val="tx2"/>
                </a:solidFill>
              </a:rPr>
              <a:t>not</a:t>
            </a:r>
            <a:r>
              <a:rPr lang="it-IT" b="1" dirty="0">
                <a:solidFill>
                  <a:schemeClr val="tx2"/>
                </a:solidFill>
              </a:rPr>
              <a:t> (</a:t>
            </a:r>
            <a:r>
              <a:rPr lang="it-IT" b="1" dirty="0" err="1">
                <a:solidFill>
                  <a:schemeClr val="tx2"/>
                </a:solidFill>
              </a:rPr>
              <a:t>day</a:t>
            </a:r>
            <a:r>
              <a:rPr lang="it-IT" b="1" dirty="0">
                <a:solidFill>
                  <a:schemeClr val="tx2"/>
                </a:solidFill>
              </a:rPr>
              <a:t>))))</a:t>
            </a:r>
          </a:p>
        </p:txBody>
      </p:sp>
      <p:sp>
        <p:nvSpPr>
          <p:cNvPr id="11" name="TextBox 3"/>
          <p:cNvSpPr txBox="1"/>
          <p:nvPr/>
        </p:nvSpPr>
        <p:spPr>
          <a:xfrm>
            <a:off x="1881158" y="3593822"/>
            <a:ext cx="5143536" cy="2031325"/>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process</a:t>
            </a:r>
            <a:r>
              <a:rPr lang="it-IT" b="1" dirty="0">
                <a:solidFill>
                  <a:schemeClr val="tx2"/>
                </a:solidFill>
              </a:rPr>
              <a:t> </a:t>
            </a:r>
            <a:r>
              <a:rPr lang="it-IT" b="1" dirty="0" err="1">
                <a:solidFill>
                  <a:schemeClr val="tx2"/>
                </a:solidFill>
              </a:rPr>
              <a:t>generating</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precondition</a:t>
            </a:r>
            <a:r>
              <a:rPr lang="it-IT" b="1" dirty="0">
                <a:solidFill>
                  <a:schemeClr val="tx2"/>
                </a:solidFill>
              </a:rPr>
              <a:t> (</a:t>
            </a:r>
            <a:r>
              <a:rPr lang="it-IT" b="1" dirty="0" err="1">
                <a:solidFill>
                  <a:schemeClr val="tx2"/>
                </a:solidFill>
              </a:rPr>
              <a:t>day</a:t>
            </a:r>
            <a:r>
              <a:rPr lang="it-IT" b="1" dirty="0">
                <a:solidFill>
                  <a:schemeClr val="tx2"/>
                </a:solidFill>
              </a:rPr>
              <a:t>)</a:t>
            </a:r>
          </a:p>
          <a:p>
            <a:r>
              <a:rPr lang="it-IT" b="1" dirty="0">
                <a:solidFill>
                  <a:schemeClr val="tx2"/>
                </a:solidFill>
              </a:rPr>
              <a:t> :</a:t>
            </a:r>
            <a:r>
              <a:rPr lang="it-IT" b="1" dirty="0" err="1">
                <a:solidFill>
                  <a:schemeClr val="tx2"/>
                </a:solidFill>
              </a:rPr>
              <a:t>effect</a:t>
            </a:r>
            <a:r>
              <a:rPr lang="it-IT" b="1" dirty="0">
                <a:solidFill>
                  <a:schemeClr val="tx2"/>
                </a:solidFill>
              </a:rPr>
              <a:t> (and (</a:t>
            </a:r>
            <a:r>
              <a:rPr lang="it-IT" b="1" dirty="0" err="1">
                <a:solidFill>
                  <a:schemeClr val="tx2"/>
                </a:solidFill>
              </a:rPr>
              <a:t>increase</a:t>
            </a:r>
            <a:r>
              <a:rPr lang="it-IT" b="1" dirty="0">
                <a:solidFill>
                  <a:schemeClr val="tx2"/>
                </a:solidFill>
              </a:rPr>
              <a:t> (</a:t>
            </a:r>
            <a:r>
              <a:rPr lang="it-IT" b="1" dirty="0" err="1">
                <a:solidFill>
                  <a:schemeClr val="tx2"/>
                </a:solidFill>
              </a:rPr>
              <a:t>supply</a:t>
            </a:r>
            <a:r>
              <a:rPr lang="it-IT" b="1" dirty="0">
                <a:solidFill>
                  <a:schemeClr val="tx2"/>
                </a:solidFill>
              </a:rPr>
              <a:t>)</a:t>
            </a:r>
          </a:p>
          <a:p>
            <a:r>
              <a:rPr lang="it-IT" b="1" dirty="0">
                <a:solidFill>
                  <a:schemeClr val="tx2"/>
                </a:solidFill>
              </a:rPr>
              <a:t> (* #t (* (solar_const) (daytime))))</a:t>
            </a:r>
          </a:p>
          <a:p>
            <a:r>
              <a:rPr lang="it-IT" b="1" dirty="0">
                <a:solidFill>
                  <a:schemeClr val="tx2"/>
                </a:solidFill>
              </a:rPr>
              <a:t>      (</a:t>
            </a:r>
            <a:r>
              <a:rPr lang="it-IT" b="1" dirty="0" err="1">
                <a:solidFill>
                  <a:schemeClr val="tx2"/>
                </a:solidFill>
              </a:rPr>
              <a:t>increase</a:t>
            </a:r>
            <a:r>
              <a:rPr lang="it-IT" b="1" dirty="0">
                <a:solidFill>
                  <a:schemeClr val="tx2"/>
                </a:solidFill>
              </a:rPr>
              <a:t> (daytime) (* </a:t>
            </a:r>
            <a:r>
              <a:rPr lang="it-IT" b="1" dirty="0" err="1">
                <a:solidFill>
                  <a:schemeClr val="tx2"/>
                </a:solidFill>
              </a:rPr>
              <a:t>#t</a:t>
            </a:r>
            <a:r>
              <a:rPr lang="it-IT" b="1" dirty="0">
                <a:solidFill>
                  <a:schemeClr val="tx2"/>
                </a:solidFill>
              </a:rPr>
              <a:t> 1)))</a:t>
            </a:r>
          </a:p>
          <a:p>
            <a:r>
              <a:rPr lang="it-IT" b="1" dirty="0">
                <a:solidFill>
                  <a:schemeClr val="tx2"/>
                </a:solidFill>
              </a:rPr>
              <a:t>)</a:t>
            </a:r>
            <a:endParaRPr lang="en-GB" b="1" dirty="0">
              <a:solidFill>
                <a:schemeClr val="tx2"/>
              </a:solidFill>
              <a:latin typeface="Courier New" pitchFamily="49" charset="0"/>
              <a:cs typeface="Courier New" pitchFamily="49" charset="0"/>
            </a:endParaRPr>
          </a:p>
        </p:txBody>
      </p:sp>
      <p:sp>
        <p:nvSpPr>
          <p:cNvPr id="9" name="TextBox 3"/>
          <p:cNvSpPr txBox="1"/>
          <p:nvPr/>
        </p:nvSpPr>
        <p:spPr>
          <a:xfrm>
            <a:off x="5810248" y="3571876"/>
            <a:ext cx="5143536" cy="1754326"/>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process</a:t>
            </a:r>
            <a:r>
              <a:rPr lang="it-IT" b="1" dirty="0">
                <a:solidFill>
                  <a:schemeClr val="tx2"/>
                </a:solidFill>
              </a:rPr>
              <a:t> </a:t>
            </a:r>
            <a:r>
              <a:rPr lang="it-IT" b="1" dirty="0" err="1">
                <a:solidFill>
                  <a:schemeClr val="tx2"/>
                </a:solidFill>
              </a:rPr>
              <a:t>night_operations</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precondition</a:t>
            </a:r>
            <a:r>
              <a:rPr lang="it-IT" b="1" dirty="0">
                <a:solidFill>
                  <a:schemeClr val="tx2"/>
                </a:solidFill>
              </a:rPr>
              <a:t> (</a:t>
            </a:r>
            <a:r>
              <a:rPr lang="it-IT" b="1" dirty="0" err="1">
                <a:solidFill>
                  <a:schemeClr val="tx2"/>
                </a:solidFill>
              </a:rPr>
              <a:t>not</a:t>
            </a:r>
            <a:r>
              <a:rPr lang="it-IT" b="1" dirty="0">
                <a:solidFill>
                  <a:schemeClr val="tx2"/>
                </a:solidFill>
              </a:rPr>
              <a:t> (</a:t>
            </a:r>
            <a:r>
              <a:rPr lang="it-IT" b="1" dirty="0" err="1">
                <a:solidFill>
                  <a:schemeClr val="tx2"/>
                </a:solidFill>
              </a:rPr>
              <a:t>day</a:t>
            </a:r>
            <a:r>
              <a:rPr lang="it-IT" b="1" dirty="0">
                <a:solidFill>
                  <a:schemeClr val="tx2"/>
                </a:solidFill>
              </a:rPr>
              <a:t>))</a:t>
            </a:r>
          </a:p>
          <a:p>
            <a:r>
              <a:rPr lang="en-GB" b="1" dirty="0">
                <a:solidFill>
                  <a:schemeClr val="tx2"/>
                </a:solidFill>
              </a:rPr>
              <a:t> :effect (and </a:t>
            </a:r>
            <a:r>
              <a:rPr lang="it-IT" b="1" dirty="0">
                <a:solidFill>
                  <a:schemeClr val="tx2"/>
                </a:solidFill>
              </a:rPr>
              <a:t>(</a:t>
            </a:r>
            <a:r>
              <a:rPr lang="it-IT" b="1" dirty="0" err="1">
                <a:solidFill>
                  <a:schemeClr val="tx2"/>
                </a:solidFill>
              </a:rPr>
              <a:t>decrease</a:t>
            </a:r>
            <a:r>
              <a:rPr lang="it-IT" b="1" dirty="0">
                <a:solidFill>
                  <a:schemeClr val="tx2"/>
                </a:solidFill>
              </a:rPr>
              <a:t> (</a:t>
            </a:r>
            <a:r>
              <a:rPr lang="it-IT" b="1" dirty="0" err="1">
                <a:solidFill>
                  <a:schemeClr val="tx2"/>
                </a:solidFill>
              </a:rPr>
              <a:t>soc</a:t>
            </a:r>
            <a:r>
              <a:rPr lang="it-IT" b="1" dirty="0">
                <a:solidFill>
                  <a:schemeClr val="tx2"/>
                </a:solidFill>
              </a:rPr>
              <a:t>) (* </a:t>
            </a:r>
            <a:r>
              <a:rPr lang="it-IT" b="1" dirty="0" err="1">
                <a:solidFill>
                  <a:schemeClr val="tx2"/>
                </a:solidFill>
              </a:rPr>
              <a:t>#t</a:t>
            </a:r>
            <a:r>
              <a:rPr lang="it-IT" b="1" dirty="0">
                <a:solidFill>
                  <a:schemeClr val="tx2"/>
                </a:solidFill>
              </a:rPr>
              <a:t> (</a:t>
            </a:r>
            <a:r>
              <a:rPr lang="it-IT" b="1" dirty="0" err="1">
                <a:solidFill>
                  <a:schemeClr val="tx2"/>
                </a:solidFill>
              </a:rPr>
              <a:t>heater_rate</a:t>
            </a:r>
            <a:r>
              <a:rPr lang="it-IT" b="1" dirty="0">
                <a:solidFill>
                  <a:schemeClr val="tx2"/>
                </a:solidFill>
              </a:rPr>
              <a:t>))) 	     </a:t>
            </a:r>
            <a:r>
              <a:rPr lang="en-GB" b="1" dirty="0">
                <a:solidFill>
                  <a:schemeClr val="tx2"/>
                </a:solidFill>
              </a:rPr>
              <a:t>(increase (daytime) (* #t 1))</a:t>
            </a:r>
            <a:r>
              <a:rPr lang="it-IT" b="1" dirty="0">
                <a:solidFill>
                  <a:schemeClr val="tx2"/>
                </a:solidFill>
              </a:rPr>
              <a:t>)</a:t>
            </a:r>
          </a:p>
          <a:p>
            <a:r>
              <a:rPr lang="it-IT" b="1" dirty="0">
                <a:solidFill>
                  <a:schemeClr val="tx2"/>
                </a:solidFill>
              </a:rPr>
              <a:t>)</a:t>
            </a:r>
          </a:p>
        </p:txBody>
      </p:sp>
      <p:cxnSp>
        <p:nvCxnSpPr>
          <p:cNvPr id="12" name="Connettore 2 11"/>
          <p:cNvCxnSpPr/>
          <p:nvPr/>
        </p:nvCxnSpPr>
        <p:spPr>
          <a:xfrm rot="10800000">
            <a:off x="4024298" y="5357826"/>
            <a:ext cx="1714512" cy="642942"/>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Rettangolo arrotondato 14"/>
          <p:cNvSpPr/>
          <p:nvPr/>
        </p:nvSpPr>
        <p:spPr>
          <a:xfrm>
            <a:off x="7081502" y="4714884"/>
            <a:ext cx="2729274" cy="285752"/>
          </a:xfrm>
          <a:prstGeom prst="roundRect">
            <a:avLst/>
          </a:prstGeom>
          <a:solidFill>
            <a:srgbClr val="FFFF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ttangolo arrotondato 12"/>
          <p:cNvSpPr/>
          <p:nvPr/>
        </p:nvSpPr>
        <p:spPr>
          <a:xfrm>
            <a:off x="2238348" y="5015266"/>
            <a:ext cx="2786082" cy="285752"/>
          </a:xfrm>
          <a:prstGeom prst="roundRect">
            <a:avLst/>
          </a:prstGeom>
          <a:solidFill>
            <a:srgbClr val="FFFF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Connettore 2 17"/>
          <p:cNvCxnSpPr/>
          <p:nvPr/>
        </p:nvCxnSpPr>
        <p:spPr>
          <a:xfrm flipV="1">
            <a:off x="6238876" y="5072074"/>
            <a:ext cx="2143140" cy="928694"/>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217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1462"/>
            <a:ext cx="8229600" cy="1143000"/>
          </a:xfrm>
        </p:spPr>
        <p:txBody>
          <a:bodyPr/>
          <a:lstStyle/>
          <a:p>
            <a:r>
              <a:rPr lang="en-GB" dirty="0"/>
              <a:t>Planetary Lander: PDDL+ domain</a:t>
            </a:r>
          </a:p>
        </p:txBody>
      </p:sp>
      <p:sp>
        <p:nvSpPr>
          <p:cNvPr id="3" name="Content Placeholder 2"/>
          <p:cNvSpPr>
            <a:spLocks noGrp="1"/>
          </p:cNvSpPr>
          <p:nvPr>
            <p:ph idx="1"/>
          </p:nvPr>
        </p:nvSpPr>
        <p:spPr>
          <a:xfrm>
            <a:off x="1809720" y="857233"/>
            <a:ext cx="8715436" cy="4811715"/>
          </a:xfrm>
        </p:spPr>
        <p:txBody>
          <a:bodyPr>
            <a:normAutofit/>
          </a:bodyPr>
          <a:lstStyle/>
          <a:p>
            <a:pPr>
              <a:buNone/>
            </a:pPr>
            <a:r>
              <a:rPr lang="en-GB" dirty="0"/>
              <a:t>Processes allow an easy modelling of concurrency and interactions...</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GB" dirty="0"/>
          </a:p>
        </p:txBody>
      </p:sp>
      <p:sp>
        <p:nvSpPr>
          <p:cNvPr id="4" name="TextBox 3"/>
          <p:cNvSpPr txBox="1"/>
          <p:nvPr/>
        </p:nvSpPr>
        <p:spPr>
          <a:xfrm>
            <a:off x="1881158" y="1285861"/>
            <a:ext cx="5143536" cy="2031325"/>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process</a:t>
            </a:r>
            <a:r>
              <a:rPr lang="it-IT" b="1" dirty="0">
                <a:solidFill>
                  <a:schemeClr val="tx2"/>
                </a:solidFill>
              </a:rPr>
              <a:t> </a:t>
            </a:r>
            <a:r>
              <a:rPr lang="it-IT" b="1" dirty="0" err="1">
                <a:solidFill>
                  <a:schemeClr val="tx2"/>
                </a:solidFill>
              </a:rPr>
              <a:t>charging</a:t>
            </a:r>
            <a:endParaRPr lang="it-IT" b="1" dirty="0">
              <a:solidFill>
                <a:schemeClr val="tx2"/>
              </a:solidFill>
            </a:endParaRPr>
          </a:p>
          <a:p>
            <a:r>
              <a:rPr lang="it-IT" b="1" dirty="0">
                <a:solidFill>
                  <a:schemeClr val="tx2"/>
                </a:solidFill>
              </a:rPr>
              <a:t>:</a:t>
            </a:r>
            <a:r>
              <a:rPr lang="it-IT" b="1" dirty="0" err="1">
                <a:solidFill>
                  <a:schemeClr val="tx2"/>
                </a:solidFill>
              </a:rPr>
              <a:t>parameters</a:t>
            </a:r>
            <a:r>
              <a:rPr lang="it-IT" b="1" dirty="0">
                <a:solidFill>
                  <a:schemeClr val="tx2"/>
                </a:solidFill>
              </a:rPr>
              <a:t> ()</a:t>
            </a:r>
          </a:p>
          <a:p>
            <a:r>
              <a:rPr lang="en-GB" b="1" dirty="0">
                <a:solidFill>
                  <a:schemeClr val="tx2"/>
                </a:solidFill>
              </a:rPr>
              <a:t>:precondition (and (day) </a:t>
            </a:r>
          </a:p>
          <a:p>
            <a:r>
              <a:rPr lang="en-GB" b="1" dirty="0">
                <a:solidFill>
                  <a:schemeClr val="tx2"/>
                </a:solidFill>
              </a:rPr>
              <a:t>	          (&lt; (demand) (supply)))</a:t>
            </a:r>
          </a:p>
          <a:p>
            <a:r>
              <a:rPr lang="en-GB" b="1" dirty="0">
                <a:solidFill>
                  <a:schemeClr val="tx2"/>
                </a:solidFill>
              </a:rPr>
              <a:t>:effect (and (increase (soc) </a:t>
            </a:r>
          </a:p>
          <a:p>
            <a:r>
              <a:rPr lang="en-GB" b="1" dirty="0">
                <a:solidFill>
                  <a:schemeClr val="tx2"/>
                </a:solidFill>
              </a:rPr>
              <a:t>       (* #t (* (beta) (- (supply) (demand))</a:t>
            </a:r>
            <a:r>
              <a:rPr lang="it-IT" b="1" dirty="0">
                <a:solidFill>
                  <a:schemeClr val="tx2"/>
                </a:solidFill>
              </a:rPr>
              <a:t>)</a:t>
            </a:r>
          </a:p>
          <a:p>
            <a:r>
              <a:rPr lang="it-IT" b="1" dirty="0">
                <a:solidFill>
                  <a:schemeClr val="tx2"/>
                </a:solidFill>
              </a:rPr>
              <a:t>)</a:t>
            </a:r>
            <a:endParaRPr lang="en-GB" b="1" dirty="0">
              <a:solidFill>
                <a:schemeClr val="tx2"/>
              </a:solidFill>
              <a:latin typeface="Courier New" pitchFamily="49" charset="0"/>
              <a:cs typeface="Courier New" pitchFamily="49" charset="0"/>
            </a:endParaRPr>
          </a:p>
        </p:txBody>
      </p:sp>
      <p:sp>
        <p:nvSpPr>
          <p:cNvPr id="9" name="TextBox 3"/>
          <p:cNvSpPr txBox="1"/>
          <p:nvPr/>
        </p:nvSpPr>
        <p:spPr>
          <a:xfrm>
            <a:off x="5810248" y="3571876"/>
            <a:ext cx="5143536" cy="1754326"/>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process</a:t>
            </a:r>
            <a:r>
              <a:rPr lang="it-IT" b="1" dirty="0">
                <a:solidFill>
                  <a:schemeClr val="tx2"/>
                </a:solidFill>
              </a:rPr>
              <a:t> </a:t>
            </a:r>
            <a:r>
              <a:rPr lang="it-IT" b="1" dirty="0" err="1">
                <a:solidFill>
                  <a:schemeClr val="tx2"/>
                </a:solidFill>
              </a:rPr>
              <a:t>night_operations</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precondition</a:t>
            </a:r>
            <a:r>
              <a:rPr lang="it-IT" b="1" dirty="0">
                <a:solidFill>
                  <a:schemeClr val="tx2"/>
                </a:solidFill>
              </a:rPr>
              <a:t> (</a:t>
            </a:r>
            <a:r>
              <a:rPr lang="it-IT" b="1" dirty="0" err="1">
                <a:solidFill>
                  <a:schemeClr val="tx2"/>
                </a:solidFill>
              </a:rPr>
              <a:t>not</a:t>
            </a:r>
            <a:r>
              <a:rPr lang="it-IT" b="1" dirty="0">
                <a:solidFill>
                  <a:schemeClr val="tx2"/>
                </a:solidFill>
              </a:rPr>
              <a:t> (</a:t>
            </a:r>
            <a:r>
              <a:rPr lang="it-IT" b="1" dirty="0" err="1">
                <a:solidFill>
                  <a:schemeClr val="tx2"/>
                </a:solidFill>
              </a:rPr>
              <a:t>day</a:t>
            </a:r>
            <a:r>
              <a:rPr lang="it-IT" b="1" dirty="0">
                <a:solidFill>
                  <a:schemeClr val="tx2"/>
                </a:solidFill>
              </a:rPr>
              <a:t>))</a:t>
            </a:r>
          </a:p>
          <a:p>
            <a:r>
              <a:rPr lang="en-GB" b="1" dirty="0">
                <a:solidFill>
                  <a:schemeClr val="tx2"/>
                </a:solidFill>
              </a:rPr>
              <a:t> :effect (and </a:t>
            </a:r>
            <a:r>
              <a:rPr lang="it-IT" b="1" dirty="0">
                <a:solidFill>
                  <a:schemeClr val="tx2"/>
                </a:solidFill>
              </a:rPr>
              <a:t>(</a:t>
            </a:r>
            <a:r>
              <a:rPr lang="it-IT" b="1" dirty="0" err="1">
                <a:solidFill>
                  <a:schemeClr val="tx2"/>
                </a:solidFill>
              </a:rPr>
              <a:t>decrease</a:t>
            </a:r>
            <a:r>
              <a:rPr lang="it-IT" b="1" dirty="0">
                <a:solidFill>
                  <a:schemeClr val="tx2"/>
                </a:solidFill>
              </a:rPr>
              <a:t> (</a:t>
            </a:r>
            <a:r>
              <a:rPr lang="it-IT" b="1" dirty="0" err="1">
                <a:solidFill>
                  <a:schemeClr val="tx2"/>
                </a:solidFill>
              </a:rPr>
              <a:t>soc</a:t>
            </a:r>
            <a:r>
              <a:rPr lang="it-IT" b="1" dirty="0">
                <a:solidFill>
                  <a:schemeClr val="tx2"/>
                </a:solidFill>
              </a:rPr>
              <a:t>) (* </a:t>
            </a:r>
            <a:r>
              <a:rPr lang="it-IT" b="1" dirty="0" err="1">
                <a:solidFill>
                  <a:schemeClr val="tx2"/>
                </a:solidFill>
              </a:rPr>
              <a:t>#t</a:t>
            </a:r>
            <a:r>
              <a:rPr lang="it-IT" b="1" dirty="0">
                <a:solidFill>
                  <a:schemeClr val="tx2"/>
                </a:solidFill>
              </a:rPr>
              <a:t> (</a:t>
            </a:r>
            <a:r>
              <a:rPr lang="it-IT" b="1" dirty="0" err="1">
                <a:solidFill>
                  <a:schemeClr val="tx2"/>
                </a:solidFill>
              </a:rPr>
              <a:t>heater_rate</a:t>
            </a:r>
            <a:r>
              <a:rPr lang="it-IT" b="1" dirty="0">
                <a:solidFill>
                  <a:schemeClr val="tx2"/>
                </a:solidFill>
              </a:rPr>
              <a:t>))) 	     </a:t>
            </a:r>
            <a:r>
              <a:rPr lang="en-GB" b="1" dirty="0">
                <a:solidFill>
                  <a:schemeClr val="tx2"/>
                </a:solidFill>
              </a:rPr>
              <a:t>(increase (daytime) (* #t 1))</a:t>
            </a:r>
            <a:r>
              <a:rPr lang="it-IT" b="1" dirty="0">
                <a:solidFill>
                  <a:schemeClr val="tx2"/>
                </a:solidFill>
              </a:rPr>
              <a:t>)</a:t>
            </a:r>
          </a:p>
          <a:p>
            <a:r>
              <a:rPr lang="it-IT" b="1" dirty="0">
                <a:solidFill>
                  <a:schemeClr val="tx2"/>
                </a:solidFill>
              </a:rPr>
              <a:t>)</a:t>
            </a:r>
          </a:p>
        </p:txBody>
      </p:sp>
      <p:sp>
        <p:nvSpPr>
          <p:cNvPr id="7" name="TextBox 3"/>
          <p:cNvSpPr txBox="1"/>
          <p:nvPr/>
        </p:nvSpPr>
        <p:spPr>
          <a:xfrm>
            <a:off x="1881158" y="3593822"/>
            <a:ext cx="5143536" cy="2031325"/>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process</a:t>
            </a:r>
            <a:r>
              <a:rPr lang="it-IT" b="1" dirty="0">
                <a:solidFill>
                  <a:schemeClr val="tx2"/>
                </a:solidFill>
              </a:rPr>
              <a:t> </a:t>
            </a:r>
            <a:r>
              <a:rPr lang="it-IT" b="1" dirty="0" err="1">
                <a:solidFill>
                  <a:schemeClr val="tx2"/>
                </a:solidFill>
              </a:rPr>
              <a:t>generating</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precondition</a:t>
            </a:r>
            <a:r>
              <a:rPr lang="it-IT" b="1" dirty="0">
                <a:solidFill>
                  <a:schemeClr val="tx2"/>
                </a:solidFill>
              </a:rPr>
              <a:t> (</a:t>
            </a:r>
            <a:r>
              <a:rPr lang="it-IT" b="1" dirty="0" err="1">
                <a:solidFill>
                  <a:schemeClr val="tx2"/>
                </a:solidFill>
              </a:rPr>
              <a:t>day</a:t>
            </a:r>
            <a:r>
              <a:rPr lang="it-IT" b="1" dirty="0">
                <a:solidFill>
                  <a:schemeClr val="tx2"/>
                </a:solidFill>
              </a:rPr>
              <a:t>)</a:t>
            </a:r>
          </a:p>
          <a:p>
            <a:r>
              <a:rPr lang="it-IT" b="1" dirty="0">
                <a:solidFill>
                  <a:schemeClr val="tx2"/>
                </a:solidFill>
              </a:rPr>
              <a:t> :</a:t>
            </a:r>
            <a:r>
              <a:rPr lang="it-IT" b="1" dirty="0" err="1">
                <a:solidFill>
                  <a:schemeClr val="tx2"/>
                </a:solidFill>
              </a:rPr>
              <a:t>effect</a:t>
            </a:r>
            <a:r>
              <a:rPr lang="it-IT" b="1" dirty="0">
                <a:solidFill>
                  <a:schemeClr val="tx2"/>
                </a:solidFill>
              </a:rPr>
              <a:t> (and (</a:t>
            </a:r>
            <a:r>
              <a:rPr lang="it-IT" b="1" dirty="0" err="1">
                <a:solidFill>
                  <a:schemeClr val="tx2"/>
                </a:solidFill>
              </a:rPr>
              <a:t>increase</a:t>
            </a:r>
            <a:r>
              <a:rPr lang="it-IT" b="1" dirty="0">
                <a:solidFill>
                  <a:schemeClr val="tx2"/>
                </a:solidFill>
              </a:rPr>
              <a:t> (</a:t>
            </a:r>
            <a:r>
              <a:rPr lang="it-IT" b="1" dirty="0" err="1">
                <a:solidFill>
                  <a:schemeClr val="tx2"/>
                </a:solidFill>
              </a:rPr>
              <a:t>supply</a:t>
            </a:r>
            <a:r>
              <a:rPr lang="it-IT" b="1" dirty="0">
                <a:solidFill>
                  <a:schemeClr val="tx2"/>
                </a:solidFill>
              </a:rPr>
              <a:t>)</a:t>
            </a:r>
          </a:p>
          <a:p>
            <a:r>
              <a:rPr lang="it-IT" b="1" dirty="0">
                <a:solidFill>
                  <a:schemeClr val="tx2"/>
                </a:solidFill>
              </a:rPr>
              <a:t> (* #t (* (solar_const) (daytime))))</a:t>
            </a:r>
          </a:p>
          <a:p>
            <a:r>
              <a:rPr lang="it-IT" b="1" dirty="0">
                <a:solidFill>
                  <a:schemeClr val="tx2"/>
                </a:solidFill>
              </a:rPr>
              <a:t>      (</a:t>
            </a:r>
            <a:r>
              <a:rPr lang="it-IT" b="1" dirty="0" err="1">
                <a:solidFill>
                  <a:schemeClr val="tx2"/>
                </a:solidFill>
              </a:rPr>
              <a:t>increase</a:t>
            </a:r>
            <a:r>
              <a:rPr lang="it-IT" b="1" dirty="0">
                <a:solidFill>
                  <a:schemeClr val="tx2"/>
                </a:solidFill>
              </a:rPr>
              <a:t> (daytime) (* </a:t>
            </a:r>
            <a:r>
              <a:rPr lang="it-IT" b="1" dirty="0" err="1">
                <a:solidFill>
                  <a:schemeClr val="tx2"/>
                </a:solidFill>
              </a:rPr>
              <a:t>#t</a:t>
            </a:r>
            <a:r>
              <a:rPr lang="it-IT" b="1" dirty="0">
                <a:solidFill>
                  <a:schemeClr val="tx2"/>
                </a:solidFill>
              </a:rPr>
              <a:t> 1)))</a:t>
            </a:r>
          </a:p>
          <a:p>
            <a:r>
              <a:rPr lang="it-IT" b="1" dirty="0">
                <a:solidFill>
                  <a:schemeClr val="tx2"/>
                </a:solidFill>
              </a:rPr>
              <a:t>)</a:t>
            </a:r>
            <a:endParaRPr lang="en-GB"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324776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1462"/>
            <a:ext cx="8229600" cy="1143000"/>
          </a:xfrm>
        </p:spPr>
        <p:txBody>
          <a:bodyPr/>
          <a:lstStyle/>
          <a:p>
            <a:r>
              <a:rPr lang="en-GB" dirty="0"/>
              <a:t>Planetary Lander: PDDL+ domain</a:t>
            </a:r>
          </a:p>
        </p:txBody>
      </p:sp>
      <p:sp>
        <p:nvSpPr>
          <p:cNvPr id="3" name="Content Placeholder 2"/>
          <p:cNvSpPr>
            <a:spLocks noGrp="1"/>
          </p:cNvSpPr>
          <p:nvPr>
            <p:ph idx="1"/>
          </p:nvPr>
        </p:nvSpPr>
        <p:spPr>
          <a:xfrm>
            <a:off x="1809720" y="857233"/>
            <a:ext cx="8715436" cy="4811715"/>
          </a:xfrm>
        </p:spPr>
        <p:txBody>
          <a:bodyPr>
            <a:normAutofit/>
          </a:bodyPr>
          <a:lstStyle/>
          <a:p>
            <a:pPr>
              <a:buNone/>
            </a:pPr>
            <a:r>
              <a:rPr lang="en-GB" dirty="0"/>
              <a:t>Processes allow an easy modelling of concurrency and interactions...</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GB" dirty="0"/>
          </a:p>
        </p:txBody>
      </p:sp>
      <p:sp>
        <p:nvSpPr>
          <p:cNvPr id="4" name="TextBox 3"/>
          <p:cNvSpPr txBox="1"/>
          <p:nvPr/>
        </p:nvSpPr>
        <p:spPr>
          <a:xfrm>
            <a:off x="1881158" y="1285861"/>
            <a:ext cx="5143536" cy="2031325"/>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process</a:t>
            </a:r>
            <a:r>
              <a:rPr lang="it-IT" b="1" dirty="0">
                <a:solidFill>
                  <a:schemeClr val="tx2"/>
                </a:solidFill>
              </a:rPr>
              <a:t> </a:t>
            </a:r>
            <a:r>
              <a:rPr lang="it-IT" b="1" dirty="0" err="1">
                <a:solidFill>
                  <a:schemeClr val="tx2"/>
                </a:solidFill>
              </a:rPr>
              <a:t>charging</a:t>
            </a:r>
            <a:endParaRPr lang="it-IT" b="1" dirty="0">
              <a:solidFill>
                <a:schemeClr val="tx2"/>
              </a:solidFill>
            </a:endParaRPr>
          </a:p>
          <a:p>
            <a:r>
              <a:rPr lang="it-IT" b="1" dirty="0">
                <a:solidFill>
                  <a:schemeClr val="tx2"/>
                </a:solidFill>
              </a:rPr>
              <a:t>:</a:t>
            </a:r>
            <a:r>
              <a:rPr lang="it-IT" b="1" dirty="0" err="1">
                <a:solidFill>
                  <a:schemeClr val="tx2"/>
                </a:solidFill>
              </a:rPr>
              <a:t>parameters</a:t>
            </a:r>
            <a:r>
              <a:rPr lang="it-IT" b="1" dirty="0">
                <a:solidFill>
                  <a:schemeClr val="tx2"/>
                </a:solidFill>
              </a:rPr>
              <a:t> ()</a:t>
            </a:r>
          </a:p>
          <a:p>
            <a:r>
              <a:rPr lang="en-GB" b="1" dirty="0">
                <a:solidFill>
                  <a:schemeClr val="tx2"/>
                </a:solidFill>
              </a:rPr>
              <a:t>:precondition (and (day) </a:t>
            </a:r>
          </a:p>
          <a:p>
            <a:r>
              <a:rPr lang="en-GB" b="1" dirty="0">
                <a:solidFill>
                  <a:schemeClr val="tx2"/>
                </a:solidFill>
              </a:rPr>
              <a:t>	          (&lt; (demand) (supply)))</a:t>
            </a:r>
          </a:p>
          <a:p>
            <a:r>
              <a:rPr lang="en-GB" b="1" dirty="0">
                <a:solidFill>
                  <a:schemeClr val="tx2"/>
                </a:solidFill>
              </a:rPr>
              <a:t>:effect (and (increase (soc) </a:t>
            </a:r>
          </a:p>
          <a:p>
            <a:r>
              <a:rPr lang="en-GB" b="1" dirty="0">
                <a:solidFill>
                  <a:schemeClr val="tx2"/>
                </a:solidFill>
              </a:rPr>
              <a:t>       (* #t (* (beta) (- (supply) (demand))</a:t>
            </a:r>
            <a:r>
              <a:rPr lang="it-IT" b="1" dirty="0">
                <a:solidFill>
                  <a:schemeClr val="tx2"/>
                </a:solidFill>
              </a:rPr>
              <a:t>)</a:t>
            </a:r>
          </a:p>
          <a:p>
            <a:r>
              <a:rPr lang="it-IT" b="1" dirty="0">
                <a:solidFill>
                  <a:schemeClr val="tx2"/>
                </a:solidFill>
              </a:rPr>
              <a:t>)</a:t>
            </a:r>
            <a:endParaRPr lang="en-GB" b="1" dirty="0">
              <a:solidFill>
                <a:schemeClr val="tx2"/>
              </a:solidFill>
              <a:latin typeface="Courier New" pitchFamily="49" charset="0"/>
              <a:cs typeface="Courier New" pitchFamily="49" charset="0"/>
            </a:endParaRPr>
          </a:p>
        </p:txBody>
      </p:sp>
      <p:sp>
        <p:nvSpPr>
          <p:cNvPr id="6" name="TextBox 3"/>
          <p:cNvSpPr txBox="1"/>
          <p:nvPr/>
        </p:nvSpPr>
        <p:spPr>
          <a:xfrm>
            <a:off x="5735960" y="1286785"/>
            <a:ext cx="5500726" cy="1477328"/>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process</a:t>
            </a:r>
            <a:r>
              <a:rPr lang="it-IT" b="1" dirty="0">
                <a:solidFill>
                  <a:schemeClr val="tx2"/>
                </a:solidFill>
              </a:rPr>
              <a:t> </a:t>
            </a:r>
            <a:r>
              <a:rPr lang="it-IT" b="1" dirty="0" err="1">
                <a:solidFill>
                  <a:schemeClr val="tx2"/>
                </a:solidFill>
              </a:rPr>
              <a:t>discharging</a:t>
            </a:r>
            <a:endParaRPr lang="it-IT" b="1" dirty="0">
              <a:solidFill>
                <a:schemeClr val="tx2"/>
              </a:solidFill>
            </a:endParaRPr>
          </a:p>
          <a:p>
            <a:r>
              <a:rPr lang="it-IT" b="1" dirty="0">
                <a:solidFill>
                  <a:schemeClr val="tx2"/>
                </a:solidFill>
              </a:rPr>
              <a:t>:</a:t>
            </a:r>
            <a:r>
              <a:rPr lang="it-IT" b="1" dirty="0" err="1">
                <a:solidFill>
                  <a:schemeClr val="tx2"/>
                </a:solidFill>
              </a:rPr>
              <a:t>parameters</a:t>
            </a:r>
            <a:r>
              <a:rPr lang="it-IT" b="1" dirty="0">
                <a:solidFill>
                  <a:schemeClr val="tx2"/>
                </a:solidFill>
              </a:rPr>
              <a:t> ()</a:t>
            </a:r>
          </a:p>
          <a:p>
            <a:r>
              <a:rPr lang="it-IT" b="1" dirty="0">
                <a:solidFill>
                  <a:schemeClr val="tx2"/>
                </a:solidFill>
              </a:rPr>
              <a:t>:</a:t>
            </a:r>
            <a:r>
              <a:rPr lang="it-IT" b="1" dirty="0" err="1">
                <a:solidFill>
                  <a:schemeClr val="tx2"/>
                </a:solidFill>
              </a:rPr>
              <a:t>precondition</a:t>
            </a:r>
            <a:r>
              <a:rPr lang="it-IT" b="1" dirty="0">
                <a:solidFill>
                  <a:schemeClr val="tx2"/>
                </a:solidFill>
              </a:rPr>
              <a:t> (&gt; (</a:t>
            </a:r>
            <a:r>
              <a:rPr lang="it-IT" b="1" dirty="0" err="1">
                <a:solidFill>
                  <a:schemeClr val="tx2"/>
                </a:solidFill>
              </a:rPr>
              <a:t>demand</a:t>
            </a:r>
            <a:r>
              <a:rPr lang="it-IT" b="1" dirty="0">
                <a:solidFill>
                  <a:schemeClr val="tx2"/>
                </a:solidFill>
              </a:rPr>
              <a:t>) (</a:t>
            </a:r>
            <a:r>
              <a:rPr lang="it-IT" b="1" dirty="0" err="1">
                <a:solidFill>
                  <a:schemeClr val="tx2"/>
                </a:solidFill>
              </a:rPr>
              <a:t>supply</a:t>
            </a:r>
            <a:r>
              <a:rPr lang="it-IT" b="1" dirty="0">
                <a:solidFill>
                  <a:schemeClr val="tx2"/>
                </a:solidFill>
              </a:rPr>
              <a:t>))</a:t>
            </a:r>
          </a:p>
          <a:p>
            <a:r>
              <a:rPr lang="en-GB" b="1" dirty="0">
                <a:solidFill>
                  <a:schemeClr val="tx2"/>
                </a:solidFill>
              </a:rPr>
              <a:t>:effect (decrease (</a:t>
            </a:r>
            <a:r>
              <a:rPr lang="en-GB" b="1" dirty="0" err="1">
                <a:solidFill>
                  <a:schemeClr val="tx2"/>
                </a:solidFill>
              </a:rPr>
              <a:t>soc</a:t>
            </a:r>
            <a:r>
              <a:rPr lang="en-GB" b="1" dirty="0">
                <a:solidFill>
                  <a:schemeClr val="tx2"/>
                </a:solidFill>
              </a:rPr>
              <a:t>) (* #t (- (demand) (supply))))</a:t>
            </a:r>
          </a:p>
          <a:p>
            <a:r>
              <a:rPr lang="it-IT" b="1" dirty="0">
                <a:solidFill>
                  <a:schemeClr val="tx2"/>
                </a:solidFill>
              </a:rPr>
              <a:t>)</a:t>
            </a:r>
          </a:p>
        </p:txBody>
      </p:sp>
      <p:sp>
        <p:nvSpPr>
          <p:cNvPr id="9" name="TextBox 3"/>
          <p:cNvSpPr txBox="1"/>
          <p:nvPr/>
        </p:nvSpPr>
        <p:spPr>
          <a:xfrm>
            <a:off x="5810248" y="3571876"/>
            <a:ext cx="5143536" cy="1754326"/>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process</a:t>
            </a:r>
            <a:r>
              <a:rPr lang="it-IT" b="1" dirty="0">
                <a:solidFill>
                  <a:schemeClr val="tx2"/>
                </a:solidFill>
              </a:rPr>
              <a:t> </a:t>
            </a:r>
            <a:r>
              <a:rPr lang="it-IT" b="1" dirty="0" err="1">
                <a:solidFill>
                  <a:schemeClr val="tx2"/>
                </a:solidFill>
              </a:rPr>
              <a:t>night_operations</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precondition</a:t>
            </a:r>
            <a:r>
              <a:rPr lang="it-IT" b="1" dirty="0">
                <a:solidFill>
                  <a:schemeClr val="tx2"/>
                </a:solidFill>
              </a:rPr>
              <a:t> (</a:t>
            </a:r>
            <a:r>
              <a:rPr lang="it-IT" b="1" dirty="0" err="1">
                <a:solidFill>
                  <a:schemeClr val="tx2"/>
                </a:solidFill>
              </a:rPr>
              <a:t>not</a:t>
            </a:r>
            <a:r>
              <a:rPr lang="it-IT" b="1" dirty="0">
                <a:solidFill>
                  <a:schemeClr val="tx2"/>
                </a:solidFill>
              </a:rPr>
              <a:t> (</a:t>
            </a:r>
            <a:r>
              <a:rPr lang="it-IT" b="1" dirty="0" err="1">
                <a:solidFill>
                  <a:schemeClr val="tx2"/>
                </a:solidFill>
              </a:rPr>
              <a:t>day</a:t>
            </a:r>
            <a:r>
              <a:rPr lang="it-IT" b="1" dirty="0">
                <a:solidFill>
                  <a:schemeClr val="tx2"/>
                </a:solidFill>
              </a:rPr>
              <a:t>))</a:t>
            </a:r>
          </a:p>
          <a:p>
            <a:r>
              <a:rPr lang="en-GB" b="1" dirty="0">
                <a:solidFill>
                  <a:schemeClr val="tx2"/>
                </a:solidFill>
              </a:rPr>
              <a:t> :effect (and </a:t>
            </a:r>
            <a:r>
              <a:rPr lang="it-IT" b="1" dirty="0">
                <a:solidFill>
                  <a:schemeClr val="tx2"/>
                </a:solidFill>
              </a:rPr>
              <a:t>(</a:t>
            </a:r>
            <a:r>
              <a:rPr lang="it-IT" b="1" dirty="0" err="1">
                <a:solidFill>
                  <a:schemeClr val="tx2"/>
                </a:solidFill>
              </a:rPr>
              <a:t>decrease</a:t>
            </a:r>
            <a:r>
              <a:rPr lang="it-IT" b="1" dirty="0">
                <a:solidFill>
                  <a:schemeClr val="tx2"/>
                </a:solidFill>
              </a:rPr>
              <a:t> (</a:t>
            </a:r>
            <a:r>
              <a:rPr lang="it-IT" b="1" dirty="0" err="1">
                <a:solidFill>
                  <a:schemeClr val="tx2"/>
                </a:solidFill>
              </a:rPr>
              <a:t>soc</a:t>
            </a:r>
            <a:r>
              <a:rPr lang="it-IT" b="1" dirty="0">
                <a:solidFill>
                  <a:schemeClr val="tx2"/>
                </a:solidFill>
              </a:rPr>
              <a:t>) (* </a:t>
            </a:r>
            <a:r>
              <a:rPr lang="it-IT" b="1" dirty="0" err="1">
                <a:solidFill>
                  <a:schemeClr val="tx2"/>
                </a:solidFill>
              </a:rPr>
              <a:t>#t</a:t>
            </a:r>
            <a:r>
              <a:rPr lang="it-IT" b="1" dirty="0">
                <a:solidFill>
                  <a:schemeClr val="tx2"/>
                </a:solidFill>
              </a:rPr>
              <a:t> (</a:t>
            </a:r>
            <a:r>
              <a:rPr lang="it-IT" b="1" dirty="0" err="1">
                <a:solidFill>
                  <a:schemeClr val="tx2"/>
                </a:solidFill>
              </a:rPr>
              <a:t>heater_rate</a:t>
            </a:r>
            <a:r>
              <a:rPr lang="it-IT" b="1" dirty="0">
                <a:solidFill>
                  <a:schemeClr val="tx2"/>
                </a:solidFill>
              </a:rPr>
              <a:t>))) 	     </a:t>
            </a:r>
            <a:r>
              <a:rPr lang="en-GB" b="1" dirty="0">
                <a:solidFill>
                  <a:schemeClr val="tx2"/>
                </a:solidFill>
              </a:rPr>
              <a:t>(increase (daytime) (* #t 1))</a:t>
            </a:r>
            <a:r>
              <a:rPr lang="it-IT" b="1" dirty="0">
                <a:solidFill>
                  <a:schemeClr val="tx2"/>
                </a:solidFill>
              </a:rPr>
              <a:t>)</a:t>
            </a:r>
          </a:p>
          <a:p>
            <a:r>
              <a:rPr lang="it-IT" b="1" dirty="0">
                <a:solidFill>
                  <a:schemeClr val="tx2"/>
                </a:solidFill>
              </a:rPr>
              <a:t>)</a:t>
            </a:r>
          </a:p>
        </p:txBody>
      </p:sp>
      <p:sp>
        <p:nvSpPr>
          <p:cNvPr id="8" name="TextBox 3"/>
          <p:cNvSpPr txBox="1"/>
          <p:nvPr/>
        </p:nvSpPr>
        <p:spPr>
          <a:xfrm>
            <a:off x="1881158" y="3593822"/>
            <a:ext cx="5143536" cy="2031325"/>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process</a:t>
            </a:r>
            <a:r>
              <a:rPr lang="it-IT" b="1" dirty="0">
                <a:solidFill>
                  <a:schemeClr val="tx2"/>
                </a:solidFill>
              </a:rPr>
              <a:t> </a:t>
            </a:r>
            <a:r>
              <a:rPr lang="it-IT" b="1" dirty="0" err="1">
                <a:solidFill>
                  <a:schemeClr val="tx2"/>
                </a:solidFill>
              </a:rPr>
              <a:t>generating</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precondition</a:t>
            </a:r>
            <a:r>
              <a:rPr lang="it-IT" b="1" dirty="0">
                <a:solidFill>
                  <a:schemeClr val="tx2"/>
                </a:solidFill>
              </a:rPr>
              <a:t> (</a:t>
            </a:r>
            <a:r>
              <a:rPr lang="it-IT" b="1" dirty="0" err="1">
                <a:solidFill>
                  <a:schemeClr val="tx2"/>
                </a:solidFill>
              </a:rPr>
              <a:t>day</a:t>
            </a:r>
            <a:r>
              <a:rPr lang="it-IT" b="1" dirty="0">
                <a:solidFill>
                  <a:schemeClr val="tx2"/>
                </a:solidFill>
              </a:rPr>
              <a:t>)</a:t>
            </a:r>
          </a:p>
          <a:p>
            <a:r>
              <a:rPr lang="it-IT" b="1" dirty="0">
                <a:solidFill>
                  <a:schemeClr val="tx2"/>
                </a:solidFill>
              </a:rPr>
              <a:t> :</a:t>
            </a:r>
            <a:r>
              <a:rPr lang="it-IT" b="1" dirty="0" err="1">
                <a:solidFill>
                  <a:schemeClr val="tx2"/>
                </a:solidFill>
              </a:rPr>
              <a:t>effect</a:t>
            </a:r>
            <a:r>
              <a:rPr lang="it-IT" b="1" dirty="0">
                <a:solidFill>
                  <a:schemeClr val="tx2"/>
                </a:solidFill>
              </a:rPr>
              <a:t> (and (</a:t>
            </a:r>
            <a:r>
              <a:rPr lang="it-IT" b="1" dirty="0" err="1">
                <a:solidFill>
                  <a:schemeClr val="tx2"/>
                </a:solidFill>
              </a:rPr>
              <a:t>increase</a:t>
            </a:r>
            <a:r>
              <a:rPr lang="it-IT" b="1" dirty="0">
                <a:solidFill>
                  <a:schemeClr val="tx2"/>
                </a:solidFill>
              </a:rPr>
              <a:t> (</a:t>
            </a:r>
            <a:r>
              <a:rPr lang="it-IT" b="1" dirty="0" err="1">
                <a:solidFill>
                  <a:schemeClr val="tx2"/>
                </a:solidFill>
              </a:rPr>
              <a:t>supply</a:t>
            </a:r>
            <a:r>
              <a:rPr lang="it-IT" b="1" dirty="0">
                <a:solidFill>
                  <a:schemeClr val="tx2"/>
                </a:solidFill>
              </a:rPr>
              <a:t>)</a:t>
            </a:r>
          </a:p>
          <a:p>
            <a:r>
              <a:rPr lang="it-IT" b="1" dirty="0">
                <a:solidFill>
                  <a:schemeClr val="tx2"/>
                </a:solidFill>
              </a:rPr>
              <a:t> (* #t (* (solar_const) (daytime))))</a:t>
            </a:r>
          </a:p>
          <a:p>
            <a:r>
              <a:rPr lang="it-IT" b="1" dirty="0">
                <a:solidFill>
                  <a:schemeClr val="tx2"/>
                </a:solidFill>
              </a:rPr>
              <a:t>      (</a:t>
            </a:r>
            <a:r>
              <a:rPr lang="it-IT" b="1" dirty="0" err="1">
                <a:solidFill>
                  <a:schemeClr val="tx2"/>
                </a:solidFill>
              </a:rPr>
              <a:t>increase</a:t>
            </a:r>
            <a:r>
              <a:rPr lang="it-IT" b="1" dirty="0">
                <a:solidFill>
                  <a:schemeClr val="tx2"/>
                </a:solidFill>
              </a:rPr>
              <a:t> (daytime) (* </a:t>
            </a:r>
            <a:r>
              <a:rPr lang="it-IT" b="1" dirty="0" err="1">
                <a:solidFill>
                  <a:schemeClr val="tx2"/>
                </a:solidFill>
              </a:rPr>
              <a:t>#t</a:t>
            </a:r>
            <a:r>
              <a:rPr lang="it-IT" b="1" dirty="0">
                <a:solidFill>
                  <a:schemeClr val="tx2"/>
                </a:solidFill>
              </a:rPr>
              <a:t> 1)))</a:t>
            </a:r>
          </a:p>
          <a:p>
            <a:r>
              <a:rPr lang="it-IT" b="1" dirty="0">
                <a:solidFill>
                  <a:schemeClr val="tx2"/>
                </a:solidFill>
              </a:rPr>
              <a:t>)</a:t>
            </a:r>
            <a:endParaRPr lang="en-GB"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14913047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a:srcRect/>
          <a:stretch>
            <a:fillRect/>
          </a:stretch>
        </p:blipFill>
        <p:spPr bwMode="auto">
          <a:xfrm>
            <a:off x="2666976" y="784386"/>
            <a:ext cx="6786610" cy="5940262"/>
          </a:xfrm>
          <a:prstGeom prst="rect">
            <a:avLst/>
          </a:prstGeom>
          <a:noFill/>
          <a:ln w="9525">
            <a:noFill/>
            <a:miter lim="800000"/>
            <a:headEnd/>
            <a:tailEnd/>
          </a:ln>
          <a:effectLst/>
        </p:spPr>
      </p:pic>
      <p:sp>
        <p:nvSpPr>
          <p:cNvPr id="2" name="Title 1"/>
          <p:cNvSpPr>
            <a:spLocks noGrp="1"/>
          </p:cNvSpPr>
          <p:nvPr>
            <p:ph type="title"/>
          </p:nvPr>
        </p:nvSpPr>
        <p:spPr>
          <a:xfrm>
            <a:off x="1981200" y="-71462"/>
            <a:ext cx="8229600" cy="1143000"/>
          </a:xfrm>
        </p:spPr>
        <p:txBody>
          <a:bodyPr/>
          <a:lstStyle/>
          <a:p>
            <a:r>
              <a:rPr lang="en-GB" dirty="0"/>
              <a:t>Planetary Lander: PDDL+ domain</a:t>
            </a:r>
          </a:p>
        </p:txBody>
      </p:sp>
      <p:sp>
        <p:nvSpPr>
          <p:cNvPr id="10" name="Segnaposto contenuto 9"/>
          <p:cNvSpPr>
            <a:spLocks noGrp="1"/>
          </p:cNvSpPr>
          <p:nvPr>
            <p:ph idx="1"/>
          </p:nvPr>
        </p:nvSpPr>
        <p:spPr/>
        <p:txBody>
          <a:bodyPr/>
          <a:lstStyle/>
          <a:p>
            <a:endParaRPr lang="en-GB"/>
          </a:p>
        </p:txBody>
      </p:sp>
    </p:spTree>
    <p:extLst>
      <p:ext uri="{BB962C8B-B14F-4D97-AF65-F5344CB8AC3E}">
        <p14:creationId xmlns:p14="http://schemas.microsoft.com/office/powerpoint/2010/main" val="34855974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1462"/>
            <a:ext cx="8229600" cy="1143000"/>
          </a:xfrm>
        </p:spPr>
        <p:txBody>
          <a:bodyPr/>
          <a:lstStyle/>
          <a:p>
            <a:r>
              <a:rPr lang="en-GB" dirty="0"/>
              <a:t>Planetary Lander: PDDL+ domain</a:t>
            </a:r>
          </a:p>
        </p:txBody>
      </p:sp>
      <p:sp>
        <p:nvSpPr>
          <p:cNvPr id="3" name="Content Placeholder 2"/>
          <p:cNvSpPr>
            <a:spLocks noGrp="1"/>
          </p:cNvSpPr>
          <p:nvPr>
            <p:ph idx="1"/>
          </p:nvPr>
        </p:nvSpPr>
        <p:spPr>
          <a:xfrm>
            <a:off x="1809720" y="857233"/>
            <a:ext cx="8715436" cy="4811715"/>
          </a:xfrm>
        </p:spPr>
        <p:txBody>
          <a:bodyPr>
            <a:normAutofit/>
          </a:bodyPr>
          <a:lstStyle/>
          <a:p>
            <a:pPr>
              <a:buNone/>
            </a:pPr>
            <a:r>
              <a:rPr lang="en-GB" dirty="0"/>
              <a:t>And now let’s see what the planner can choose to do...</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GB" dirty="0"/>
          </a:p>
        </p:txBody>
      </p:sp>
      <p:sp>
        <p:nvSpPr>
          <p:cNvPr id="8" name="TextBox 3"/>
          <p:cNvSpPr txBox="1"/>
          <p:nvPr/>
        </p:nvSpPr>
        <p:spPr>
          <a:xfrm>
            <a:off x="1523968" y="1348545"/>
            <a:ext cx="9001188" cy="2308324"/>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durative-action</a:t>
            </a:r>
            <a:r>
              <a:rPr lang="it-IT" b="1" dirty="0">
                <a:solidFill>
                  <a:schemeClr val="tx2"/>
                </a:solidFill>
              </a:rPr>
              <a:t> </a:t>
            </a:r>
            <a:r>
              <a:rPr lang="it-IT" b="1" dirty="0" err="1">
                <a:solidFill>
                  <a:schemeClr val="tx2"/>
                </a:solidFill>
              </a:rPr>
              <a:t>fullPrepare</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duration</a:t>
            </a:r>
            <a:r>
              <a:rPr lang="it-IT" b="1" dirty="0">
                <a:solidFill>
                  <a:schemeClr val="tx2"/>
                </a:solidFill>
              </a:rPr>
              <a:t> (= ?</a:t>
            </a:r>
            <a:r>
              <a:rPr lang="it-IT" b="1" dirty="0" err="1">
                <a:solidFill>
                  <a:schemeClr val="tx2"/>
                </a:solidFill>
              </a:rPr>
              <a:t>duration</a:t>
            </a:r>
            <a:r>
              <a:rPr lang="it-IT" b="1" dirty="0">
                <a:solidFill>
                  <a:schemeClr val="tx2"/>
                </a:solidFill>
              </a:rPr>
              <a:t> </a:t>
            </a:r>
            <a:r>
              <a:rPr lang="it-IT" b="1" dirty="0" err="1">
                <a:solidFill>
                  <a:schemeClr val="tx2"/>
                </a:solidFill>
              </a:rPr>
              <a:t>fullprepare_durtime</a:t>
            </a:r>
            <a:r>
              <a:rPr lang="it-IT" b="1" dirty="0">
                <a:solidFill>
                  <a:schemeClr val="tx2"/>
                </a:solidFill>
              </a:rPr>
              <a:t>)</a:t>
            </a:r>
          </a:p>
          <a:p>
            <a:r>
              <a:rPr lang="en-GB" b="1" dirty="0">
                <a:solidFill>
                  <a:schemeClr val="tx2"/>
                </a:solidFill>
              </a:rPr>
              <a:t> :condition (and </a:t>
            </a:r>
            <a:r>
              <a:rPr lang="en-US" b="1" dirty="0">
                <a:solidFill>
                  <a:schemeClr val="tx2"/>
                </a:solidFill>
              </a:rPr>
              <a:t>(at start (available unit))</a:t>
            </a:r>
            <a:endParaRPr lang="en-GB" b="1" dirty="0">
              <a:solidFill>
                <a:schemeClr val="tx2"/>
              </a:solidFill>
            </a:endParaRPr>
          </a:p>
          <a:p>
            <a:r>
              <a:rPr lang="en-GB" b="1" dirty="0">
                <a:solidFill>
                  <a:schemeClr val="tx2"/>
                </a:solidFill>
              </a:rPr>
              <a:t>	            (over all (&gt; (soc) (</a:t>
            </a:r>
            <a:r>
              <a:rPr lang="en-GB" b="1" dirty="0" err="1">
                <a:solidFill>
                  <a:schemeClr val="tx2"/>
                </a:solidFill>
              </a:rPr>
              <a:t>safelevel</a:t>
            </a:r>
            <a:r>
              <a:rPr lang="en-GB" b="1" dirty="0">
                <a:solidFill>
                  <a:schemeClr val="tx2"/>
                </a:solidFill>
              </a:rPr>
              <a:t>)))</a:t>
            </a:r>
            <a:r>
              <a:rPr lang="en-US" b="1" dirty="0">
                <a:solidFill>
                  <a:schemeClr val="tx2"/>
                </a:solidFill>
              </a:rPr>
              <a:t>)</a:t>
            </a:r>
            <a:endParaRPr lang="en-GB" b="1" dirty="0">
              <a:solidFill>
                <a:schemeClr val="tx2"/>
              </a:solidFill>
            </a:endParaRPr>
          </a:p>
          <a:p>
            <a:r>
              <a:rPr lang="en-GB" b="1" dirty="0">
                <a:solidFill>
                  <a:schemeClr val="tx2"/>
                </a:solidFill>
              </a:rPr>
              <a:t> :effect (and (at start (not (available unit))) </a:t>
            </a:r>
            <a:r>
              <a:rPr lang="en-US" b="1" dirty="0">
                <a:solidFill>
                  <a:schemeClr val="tx2"/>
                </a:solidFill>
              </a:rPr>
              <a:t>(at end (available unit))</a:t>
            </a:r>
            <a:r>
              <a:rPr lang="en-GB" b="1" dirty="0">
                <a:solidFill>
                  <a:schemeClr val="tx2"/>
                </a:solidFill>
              </a:rPr>
              <a:t> </a:t>
            </a:r>
          </a:p>
          <a:p>
            <a:r>
              <a:rPr lang="en-GB" b="1" dirty="0">
                <a:solidFill>
                  <a:schemeClr val="tx2"/>
                </a:solidFill>
              </a:rPr>
              <a:t>	     (at start (increase (demand) (</a:t>
            </a:r>
            <a:r>
              <a:rPr lang="en-GB" b="1" dirty="0" err="1">
                <a:solidFill>
                  <a:schemeClr val="tx2"/>
                </a:solidFill>
              </a:rPr>
              <a:t>A_rate</a:t>
            </a:r>
            <a:r>
              <a:rPr lang="en-GB" b="1" dirty="0">
                <a:solidFill>
                  <a:schemeClr val="tx2"/>
                </a:solidFill>
              </a:rPr>
              <a:t>))) (at end (decrease (demand) (</a:t>
            </a:r>
            <a:r>
              <a:rPr lang="en-GB" b="1" dirty="0" err="1">
                <a:solidFill>
                  <a:schemeClr val="tx2"/>
                </a:solidFill>
              </a:rPr>
              <a:t>A_rate</a:t>
            </a:r>
            <a:r>
              <a:rPr lang="en-GB" b="1" dirty="0">
                <a:solidFill>
                  <a:schemeClr val="tx2"/>
                </a:solidFill>
              </a:rPr>
              <a:t>)))</a:t>
            </a:r>
          </a:p>
          <a:p>
            <a:r>
              <a:rPr lang="en-US" b="1" dirty="0">
                <a:solidFill>
                  <a:schemeClr val="tx2"/>
                </a:solidFill>
              </a:rPr>
              <a:t>	 </a:t>
            </a:r>
            <a:r>
              <a:rPr lang="it-IT" b="1" dirty="0">
                <a:solidFill>
                  <a:srgbClr val="00B050"/>
                </a:solidFill>
              </a:rPr>
              <a:t>    (at end (readyForObs1)) </a:t>
            </a:r>
            <a:r>
              <a:rPr lang="it-IT" b="1" dirty="0">
                <a:solidFill>
                  <a:srgbClr val="00B0F0"/>
                </a:solidFill>
              </a:rPr>
              <a:t>(at end (readyForObs2))</a:t>
            </a:r>
            <a:r>
              <a:rPr lang="it-IT" b="1" dirty="0">
                <a:solidFill>
                  <a:schemeClr val="tx2"/>
                </a:solidFill>
              </a:rPr>
              <a:t>)) </a:t>
            </a:r>
            <a:endParaRPr lang="en-GB"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20581457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
          <p:cNvSpPr txBox="1"/>
          <p:nvPr/>
        </p:nvSpPr>
        <p:spPr>
          <a:xfrm>
            <a:off x="1523968" y="1348545"/>
            <a:ext cx="9001188" cy="2308324"/>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durative-action</a:t>
            </a:r>
            <a:r>
              <a:rPr lang="it-IT" b="1" dirty="0">
                <a:solidFill>
                  <a:schemeClr val="tx2"/>
                </a:solidFill>
              </a:rPr>
              <a:t> </a:t>
            </a:r>
            <a:r>
              <a:rPr lang="it-IT" b="1" dirty="0" err="1">
                <a:solidFill>
                  <a:schemeClr val="tx2"/>
                </a:solidFill>
              </a:rPr>
              <a:t>fullPrepare</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duration</a:t>
            </a:r>
            <a:r>
              <a:rPr lang="it-IT" b="1" dirty="0">
                <a:solidFill>
                  <a:schemeClr val="tx2"/>
                </a:solidFill>
              </a:rPr>
              <a:t> (= ?</a:t>
            </a:r>
            <a:r>
              <a:rPr lang="it-IT" b="1" dirty="0" err="1">
                <a:solidFill>
                  <a:schemeClr val="tx2"/>
                </a:solidFill>
              </a:rPr>
              <a:t>duration</a:t>
            </a:r>
            <a:r>
              <a:rPr lang="it-IT" b="1" dirty="0">
                <a:solidFill>
                  <a:schemeClr val="tx2"/>
                </a:solidFill>
              </a:rPr>
              <a:t> </a:t>
            </a:r>
            <a:r>
              <a:rPr lang="it-IT" b="1" dirty="0" err="1">
                <a:solidFill>
                  <a:schemeClr val="tx2"/>
                </a:solidFill>
              </a:rPr>
              <a:t>fullprepare_durtime</a:t>
            </a:r>
            <a:r>
              <a:rPr lang="it-IT" b="1" dirty="0">
                <a:solidFill>
                  <a:schemeClr val="tx2"/>
                </a:solidFill>
              </a:rPr>
              <a:t>)</a:t>
            </a:r>
          </a:p>
          <a:p>
            <a:r>
              <a:rPr lang="en-GB" b="1" dirty="0">
                <a:solidFill>
                  <a:schemeClr val="tx2"/>
                </a:solidFill>
              </a:rPr>
              <a:t> :condition (and </a:t>
            </a:r>
            <a:r>
              <a:rPr lang="en-US" b="1" dirty="0">
                <a:solidFill>
                  <a:schemeClr val="tx2"/>
                </a:solidFill>
              </a:rPr>
              <a:t>(at start (available unit))</a:t>
            </a:r>
            <a:endParaRPr lang="en-GB" b="1" dirty="0">
              <a:solidFill>
                <a:schemeClr val="tx2"/>
              </a:solidFill>
            </a:endParaRPr>
          </a:p>
          <a:p>
            <a:r>
              <a:rPr lang="en-GB" b="1" dirty="0">
                <a:solidFill>
                  <a:schemeClr val="tx2"/>
                </a:solidFill>
              </a:rPr>
              <a:t>	            (over all (&gt; (soc) (</a:t>
            </a:r>
            <a:r>
              <a:rPr lang="en-GB" b="1" dirty="0" err="1">
                <a:solidFill>
                  <a:schemeClr val="tx2"/>
                </a:solidFill>
              </a:rPr>
              <a:t>safelevel</a:t>
            </a:r>
            <a:r>
              <a:rPr lang="en-GB" b="1" dirty="0">
                <a:solidFill>
                  <a:schemeClr val="tx2"/>
                </a:solidFill>
              </a:rPr>
              <a:t>)))</a:t>
            </a:r>
            <a:r>
              <a:rPr lang="en-US" b="1" dirty="0">
                <a:solidFill>
                  <a:schemeClr val="tx2"/>
                </a:solidFill>
              </a:rPr>
              <a:t>)</a:t>
            </a:r>
            <a:endParaRPr lang="en-GB" b="1" dirty="0">
              <a:solidFill>
                <a:schemeClr val="tx2"/>
              </a:solidFill>
            </a:endParaRPr>
          </a:p>
          <a:p>
            <a:r>
              <a:rPr lang="en-GB" b="1" dirty="0">
                <a:solidFill>
                  <a:schemeClr val="tx2"/>
                </a:solidFill>
              </a:rPr>
              <a:t> :effect (and (at start (not (available unit))) </a:t>
            </a:r>
            <a:r>
              <a:rPr lang="en-US" b="1" dirty="0">
                <a:solidFill>
                  <a:schemeClr val="tx2"/>
                </a:solidFill>
              </a:rPr>
              <a:t>(at end (available unit))</a:t>
            </a:r>
            <a:r>
              <a:rPr lang="en-GB" b="1" dirty="0">
                <a:solidFill>
                  <a:schemeClr val="tx2"/>
                </a:solidFill>
              </a:rPr>
              <a:t> </a:t>
            </a:r>
          </a:p>
          <a:p>
            <a:r>
              <a:rPr lang="en-GB" b="1" dirty="0">
                <a:solidFill>
                  <a:schemeClr val="tx2"/>
                </a:solidFill>
              </a:rPr>
              <a:t>	     (at start (increase (demand) (</a:t>
            </a:r>
            <a:r>
              <a:rPr lang="en-GB" b="1" dirty="0" err="1">
                <a:solidFill>
                  <a:schemeClr val="tx2"/>
                </a:solidFill>
              </a:rPr>
              <a:t>A_rate</a:t>
            </a:r>
            <a:r>
              <a:rPr lang="en-GB" b="1" dirty="0">
                <a:solidFill>
                  <a:schemeClr val="tx2"/>
                </a:solidFill>
              </a:rPr>
              <a:t>))) (at end (decrease (demand) (</a:t>
            </a:r>
            <a:r>
              <a:rPr lang="en-GB" b="1" dirty="0" err="1">
                <a:solidFill>
                  <a:schemeClr val="tx2"/>
                </a:solidFill>
              </a:rPr>
              <a:t>A_rate</a:t>
            </a:r>
            <a:r>
              <a:rPr lang="en-GB" b="1" dirty="0">
                <a:solidFill>
                  <a:schemeClr val="tx2"/>
                </a:solidFill>
              </a:rPr>
              <a:t>)))</a:t>
            </a:r>
          </a:p>
          <a:p>
            <a:r>
              <a:rPr lang="en-US" b="1" dirty="0">
                <a:solidFill>
                  <a:schemeClr val="tx2"/>
                </a:solidFill>
              </a:rPr>
              <a:t>	 </a:t>
            </a:r>
            <a:r>
              <a:rPr lang="it-IT" b="1" dirty="0">
                <a:solidFill>
                  <a:srgbClr val="00B050"/>
                </a:solidFill>
              </a:rPr>
              <a:t>    (at end (readyForObs1)) </a:t>
            </a:r>
            <a:r>
              <a:rPr lang="it-IT" b="1" dirty="0">
                <a:solidFill>
                  <a:srgbClr val="00B0F0"/>
                </a:solidFill>
              </a:rPr>
              <a:t>(at end (readyForObs2))</a:t>
            </a:r>
            <a:r>
              <a:rPr lang="it-IT" b="1" dirty="0">
                <a:solidFill>
                  <a:schemeClr val="tx2"/>
                </a:solidFill>
              </a:rPr>
              <a:t>)) </a:t>
            </a:r>
            <a:endParaRPr lang="en-GB" b="1" dirty="0">
              <a:solidFill>
                <a:schemeClr val="tx2"/>
              </a:solidFill>
              <a:latin typeface="Courier New" pitchFamily="49" charset="0"/>
              <a:cs typeface="Courier New" pitchFamily="49" charset="0"/>
            </a:endParaRPr>
          </a:p>
        </p:txBody>
      </p:sp>
      <p:sp>
        <p:nvSpPr>
          <p:cNvPr id="2" name="Title 1"/>
          <p:cNvSpPr>
            <a:spLocks noGrp="1"/>
          </p:cNvSpPr>
          <p:nvPr>
            <p:ph type="title"/>
          </p:nvPr>
        </p:nvSpPr>
        <p:spPr>
          <a:xfrm>
            <a:off x="1981200" y="-71462"/>
            <a:ext cx="8229600" cy="1143000"/>
          </a:xfrm>
        </p:spPr>
        <p:txBody>
          <a:bodyPr/>
          <a:lstStyle/>
          <a:p>
            <a:r>
              <a:rPr lang="en-GB" dirty="0"/>
              <a:t>Planetary Lander: PDDL+ domain</a:t>
            </a:r>
          </a:p>
        </p:txBody>
      </p:sp>
      <p:sp>
        <p:nvSpPr>
          <p:cNvPr id="3" name="Content Placeholder 2"/>
          <p:cNvSpPr>
            <a:spLocks noGrp="1"/>
          </p:cNvSpPr>
          <p:nvPr>
            <p:ph idx="1"/>
          </p:nvPr>
        </p:nvSpPr>
        <p:spPr>
          <a:xfrm>
            <a:off x="1809720" y="857233"/>
            <a:ext cx="8715436" cy="4811715"/>
          </a:xfrm>
        </p:spPr>
        <p:txBody>
          <a:bodyPr>
            <a:normAutofit/>
          </a:bodyPr>
          <a:lstStyle/>
          <a:p>
            <a:pPr>
              <a:buNone/>
            </a:pPr>
            <a:r>
              <a:rPr lang="en-GB" dirty="0"/>
              <a:t>And now let’s see what the planner can choose to do...</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GB" dirty="0"/>
          </a:p>
        </p:txBody>
      </p:sp>
      <p:sp>
        <p:nvSpPr>
          <p:cNvPr id="5" name="TextBox 3"/>
          <p:cNvSpPr txBox="1"/>
          <p:nvPr/>
        </p:nvSpPr>
        <p:spPr>
          <a:xfrm>
            <a:off x="1523968" y="3924264"/>
            <a:ext cx="4714908" cy="2862322"/>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durative-action</a:t>
            </a:r>
            <a:r>
              <a:rPr lang="it-IT" b="1" dirty="0">
                <a:solidFill>
                  <a:schemeClr val="tx2"/>
                </a:solidFill>
              </a:rPr>
              <a:t> prepareObs1</a:t>
            </a: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duration</a:t>
            </a:r>
            <a:r>
              <a:rPr lang="it-IT" b="1" dirty="0">
                <a:solidFill>
                  <a:schemeClr val="tx2"/>
                </a:solidFill>
              </a:rPr>
              <a:t> (= ?</a:t>
            </a:r>
            <a:r>
              <a:rPr lang="it-IT" b="1" dirty="0" err="1">
                <a:solidFill>
                  <a:schemeClr val="tx2"/>
                </a:solidFill>
              </a:rPr>
              <a:t>duration</a:t>
            </a:r>
            <a:r>
              <a:rPr lang="it-IT" b="1" dirty="0">
                <a:solidFill>
                  <a:schemeClr val="tx2"/>
                </a:solidFill>
              </a:rPr>
              <a:t> (prepobs1_durtime))</a:t>
            </a:r>
          </a:p>
          <a:p>
            <a:r>
              <a:rPr lang="en-GB" b="1" dirty="0">
                <a:solidFill>
                  <a:schemeClr val="tx2"/>
                </a:solidFill>
              </a:rPr>
              <a:t> :condition (and </a:t>
            </a:r>
            <a:r>
              <a:rPr lang="en-US" b="1" dirty="0">
                <a:solidFill>
                  <a:schemeClr val="tx2"/>
                </a:solidFill>
              </a:rPr>
              <a:t>(at start (available unit))</a:t>
            </a:r>
            <a:endParaRPr lang="en-GB" b="1" dirty="0">
              <a:solidFill>
                <a:schemeClr val="tx2"/>
              </a:solidFill>
            </a:endParaRPr>
          </a:p>
          <a:p>
            <a:r>
              <a:rPr lang="en-GB" b="1" dirty="0">
                <a:solidFill>
                  <a:schemeClr val="tx2"/>
                </a:solidFill>
              </a:rPr>
              <a:t> 	   (over all (&gt; (soc) (</a:t>
            </a:r>
            <a:r>
              <a:rPr lang="en-GB" b="1" dirty="0" err="1">
                <a:solidFill>
                  <a:schemeClr val="tx2"/>
                </a:solidFill>
              </a:rPr>
              <a:t>safelevel</a:t>
            </a:r>
            <a:r>
              <a:rPr lang="en-GB" b="1" dirty="0">
                <a:solidFill>
                  <a:schemeClr val="tx2"/>
                </a:solidFill>
              </a:rPr>
              <a:t>)))</a:t>
            </a:r>
            <a:r>
              <a:rPr lang="en-US" b="1" dirty="0">
                <a:solidFill>
                  <a:schemeClr val="tx2"/>
                </a:solidFill>
              </a:rPr>
              <a:t>)</a:t>
            </a:r>
            <a:endParaRPr lang="en-GB" b="1" dirty="0">
              <a:solidFill>
                <a:schemeClr val="tx2"/>
              </a:solidFill>
            </a:endParaRPr>
          </a:p>
          <a:p>
            <a:r>
              <a:rPr lang="en-GB" b="1" dirty="0">
                <a:solidFill>
                  <a:schemeClr val="tx2"/>
                </a:solidFill>
              </a:rPr>
              <a:t> :effect (and (at start (not (available unit)))</a:t>
            </a:r>
          </a:p>
          <a:p>
            <a:r>
              <a:rPr lang="en-GB" b="1" dirty="0">
                <a:solidFill>
                  <a:schemeClr val="tx2"/>
                </a:solidFill>
              </a:rPr>
              <a:t>                       (at end (available unit))</a:t>
            </a:r>
          </a:p>
          <a:p>
            <a:r>
              <a:rPr lang="en-GB" b="1" dirty="0">
                <a:solidFill>
                  <a:schemeClr val="tx2"/>
                </a:solidFill>
              </a:rPr>
              <a:t> 	(at start (increase (demand) (</a:t>
            </a:r>
            <a:r>
              <a:rPr lang="en-GB" b="1" dirty="0" err="1">
                <a:solidFill>
                  <a:schemeClr val="tx2"/>
                </a:solidFill>
              </a:rPr>
              <a:t>B_rate</a:t>
            </a:r>
            <a:r>
              <a:rPr lang="en-GB" b="1" dirty="0">
                <a:solidFill>
                  <a:schemeClr val="tx2"/>
                </a:solidFill>
              </a:rPr>
              <a:t>)))</a:t>
            </a:r>
          </a:p>
          <a:p>
            <a:r>
              <a:rPr lang="en-GB" b="1" dirty="0">
                <a:solidFill>
                  <a:schemeClr val="tx2"/>
                </a:solidFill>
              </a:rPr>
              <a:t>                 (at end (decrease (demand) (</a:t>
            </a:r>
            <a:r>
              <a:rPr lang="en-GB" b="1" dirty="0" err="1">
                <a:solidFill>
                  <a:schemeClr val="tx2"/>
                </a:solidFill>
              </a:rPr>
              <a:t>B_rate</a:t>
            </a:r>
            <a:r>
              <a:rPr lang="en-GB" b="1" dirty="0">
                <a:solidFill>
                  <a:schemeClr val="tx2"/>
                </a:solidFill>
              </a:rPr>
              <a:t>)))</a:t>
            </a:r>
          </a:p>
          <a:p>
            <a:r>
              <a:rPr lang="it-IT" b="1" dirty="0">
                <a:solidFill>
                  <a:schemeClr val="tx2"/>
                </a:solidFill>
              </a:rPr>
              <a:t>                </a:t>
            </a:r>
            <a:r>
              <a:rPr lang="it-IT" b="1" dirty="0">
                <a:solidFill>
                  <a:srgbClr val="00B050"/>
                </a:solidFill>
              </a:rPr>
              <a:t> (at end (readyForObs1))</a:t>
            </a:r>
            <a:r>
              <a:rPr lang="it-IT" b="1" dirty="0">
                <a:solidFill>
                  <a:schemeClr val="tx2"/>
                </a:solidFill>
              </a:rPr>
              <a:t>))</a:t>
            </a:r>
            <a:endParaRPr lang="en-GB" b="1" dirty="0">
              <a:solidFill>
                <a:schemeClr val="tx2"/>
              </a:solidFill>
              <a:latin typeface="Courier New" pitchFamily="49" charset="0"/>
              <a:cs typeface="Courier New" pitchFamily="49" charset="0"/>
            </a:endParaRPr>
          </a:p>
        </p:txBody>
      </p:sp>
      <p:sp>
        <p:nvSpPr>
          <p:cNvPr id="8" name="Rettangolo 7"/>
          <p:cNvSpPr/>
          <p:nvPr/>
        </p:nvSpPr>
        <p:spPr>
          <a:xfrm>
            <a:off x="6738942" y="1714488"/>
            <a:ext cx="3973332" cy="707886"/>
          </a:xfrm>
          <a:prstGeom prst="rect">
            <a:avLst/>
          </a:prstGeom>
        </p:spPr>
        <p:txBody>
          <a:bodyPr wrap="none">
            <a:spAutoFit/>
          </a:bodyPr>
          <a:lstStyle/>
          <a:p>
            <a:r>
              <a:rPr lang="en-GB" sz="2000" dirty="0">
                <a:solidFill>
                  <a:srgbClr val="C00000"/>
                </a:solidFill>
              </a:rPr>
              <a:t>Note that the change in the demand</a:t>
            </a:r>
          </a:p>
          <a:p>
            <a:r>
              <a:rPr lang="en-US" sz="2000" dirty="0">
                <a:solidFill>
                  <a:srgbClr val="C00000"/>
                </a:solidFill>
              </a:rPr>
              <a:t>here is a discrete change !</a:t>
            </a:r>
            <a:endParaRPr lang="en-GB" sz="2000" dirty="0">
              <a:solidFill>
                <a:srgbClr val="C00000"/>
              </a:solidFill>
            </a:endParaRPr>
          </a:p>
        </p:txBody>
      </p:sp>
      <p:cxnSp>
        <p:nvCxnSpPr>
          <p:cNvPr id="10" name="Connettore 2 9"/>
          <p:cNvCxnSpPr>
            <a:stCxn id="8" idx="1"/>
          </p:cNvCxnSpPr>
          <p:nvPr/>
        </p:nvCxnSpPr>
        <p:spPr>
          <a:xfrm rot="10800000" flipV="1">
            <a:off x="5167306" y="2068431"/>
            <a:ext cx="1571636" cy="1003379"/>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Connettore 2 10"/>
          <p:cNvCxnSpPr/>
          <p:nvPr/>
        </p:nvCxnSpPr>
        <p:spPr>
          <a:xfrm rot="5400000">
            <a:off x="4488645" y="3036091"/>
            <a:ext cx="3500462" cy="2286016"/>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Connettore 2 12"/>
          <p:cNvCxnSpPr/>
          <p:nvPr/>
        </p:nvCxnSpPr>
        <p:spPr>
          <a:xfrm rot="16200000" flipH="1">
            <a:off x="7274727" y="3321843"/>
            <a:ext cx="3429024" cy="1643074"/>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3"/>
          <p:cNvSpPr txBox="1"/>
          <p:nvPr/>
        </p:nvSpPr>
        <p:spPr>
          <a:xfrm>
            <a:off x="6096000" y="3924264"/>
            <a:ext cx="4714908" cy="2862322"/>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durative-action</a:t>
            </a:r>
            <a:r>
              <a:rPr lang="it-IT" b="1" dirty="0">
                <a:solidFill>
                  <a:schemeClr val="tx2"/>
                </a:solidFill>
              </a:rPr>
              <a:t> prepareObs2</a:t>
            </a: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duration</a:t>
            </a:r>
            <a:r>
              <a:rPr lang="it-IT" b="1" dirty="0">
                <a:solidFill>
                  <a:schemeClr val="tx2"/>
                </a:solidFill>
              </a:rPr>
              <a:t> (= ?</a:t>
            </a:r>
            <a:r>
              <a:rPr lang="it-IT" b="1" dirty="0" err="1">
                <a:solidFill>
                  <a:schemeClr val="tx2"/>
                </a:solidFill>
              </a:rPr>
              <a:t>duration</a:t>
            </a:r>
            <a:r>
              <a:rPr lang="it-IT" b="1" dirty="0">
                <a:solidFill>
                  <a:schemeClr val="tx2"/>
                </a:solidFill>
              </a:rPr>
              <a:t> (prepobs2_durtime))</a:t>
            </a:r>
          </a:p>
          <a:p>
            <a:r>
              <a:rPr lang="en-GB" b="1" dirty="0">
                <a:solidFill>
                  <a:schemeClr val="tx2"/>
                </a:solidFill>
              </a:rPr>
              <a:t> :condition (and </a:t>
            </a:r>
            <a:r>
              <a:rPr lang="en-US" b="1" dirty="0">
                <a:solidFill>
                  <a:schemeClr val="tx2"/>
                </a:solidFill>
              </a:rPr>
              <a:t>(at start (available unit))</a:t>
            </a:r>
            <a:endParaRPr lang="en-GB" b="1" dirty="0">
              <a:solidFill>
                <a:schemeClr val="tx2"/>
              </a:solidFill>
            </a:endParaRPr>
          </a:p>
          <a:p>
            <a:r>
              <a:rPr lang="en-GB" b="1" dirty="0">
                <a:solidFill>
                  <a:schemeClr val="tx2"/>
                </a:solidFill>
              </a:rPr>
              <a:t> 	   (over all (&gt; (soc) (</a:t>
            </a:r>
            <a:r>
              <a:rPr lang="en-GB" b="1" dirty="0" err="1">
                <a:solidFill>
                  <a:schemeClr val="tx2"/>
                </a:solidFill>
              </a:rPr>
              <a:t>safelevel</a:t>
            </a:r>
            <a:r>
              <a:rPr lang="en-GB" b="1" dirty="0">
                <a:solidFill>
                  <a:schemeClr val="tx2"/>
                </a:solidFill>
              </a:rPr>
              <a:t>)))</a:t>
            </a:r>
            <a:r>
              <a:rPr lang="en-US" b="1" dirty="0">
                <a:solidFill>
                  <a:schemeClr val="tx2"/>
                </a:solidFill>
              </a:rPr>
              <a:t>)</a:t>
            </a:r>
            <a:endParaRPr lang="en-GB" b="1" dirty="0">
              <a:solidFill>
                <a:schemeClr val="tx2"/>
              </a:solidFill>
            </a:endParaRPr>
          </a:p>
          <a:p>
            <a:r>
              <a:rPr lang="en-GB" b="1" dirty="0">
                <a:solidFill>
                  <a:schemeClr val="tx2"/>
                </a:solidFill>
              </a:rPr>
              <a:t> :effect (and (at start (not (available unit)))</a:t>
            </a:r>
          </a:p>
          <a:p>
            <a:r>
              <a:rPr lang="en-GB" b="1" dirty="0">
                <a:solidFill>
                  <a:schemeClr val="tx2"/>
                </a:solidFill>
              </a:rPr>
              <a:t>                       (at end (available unit))</a:t>
            </a:r>
          </a:p>
          <a:p>
            <a:r>
              <a:rPr lang="en-GB" b="1" dirty="0">
                <a:solidFill>
                  <a:schemeClr val="tx2"/>
                </a:solidFill>
              </a:rPr>
              <a:t> 	(at start (increase (demand) (</a:t>
            </a:r>
            <a:r>
              <a:rPr lang="en-GB" b="1" dirty="0" err="1">
                <a:solidFill>
                  <a:schemeClr val="tx2"/>
                </a:solidFill>
              </a:rPr>
              <a:t>C_rate</a:t>
            </a:r>
            <a:r>
              <a:rPr lang="en-GB" b="1" dirty="0">
                <a:solidFill>
                  <a:schemeClr val="tx2"/>
                </a:solidFill>
              </a:rPr>
              <a:t>)))</a:t>
            </a:r>
          </a:p>
          <a:p>
            <a:r>
              <a:rPr lang="en-GB" b="1" dirty="0">
                <a:solidFill>
                  <a:schemeClr val="tx2"/>
                </a:solidFill>
              </a:rPr>
              <a:t>                 (at end (decrease (demand) (</a:t>
            </a:r>
            <a:r>
              <a:rPr lang="en-GB" b="1" dirty="0" err="1">
                <a:solidFill>
                  <a:schemeClr val="tx2"/>
                </a:solidFill>
              </a:rPr>
              <a:t>C_rate</a:t>
            </a:r>
            <a:r>
              <a:rPr lang="en-GB" b="1" dirty="0">
                <a:solidFill>
                  <a:schemeClr val="tx2"/>
                </a:solidFill>
              </a:rPr>
              <a:t>)))</a:t>
            </a:r>
          </a:p>
          <a:p>
            <a:r>
              <a:rPr lang="it-IT" b="1" dirty="0">
                <a:solidFill>
                  <a:schemeClr val="tx2"/>
                </a:solidFill>
              </a:rPr>
              <a:t>                </a:t>
            </a:r>
            <a:r>
              <a:rPr lang="it-IT" b="1" dirty="0">
                <a:solidFill>
                  <a:srgbClr val="00B050"/>
                </a:solidFill>
              </a:rPr>
              <a:t> </a:t>
            </a:r>
            <a:r>
              <a:rPr lang="it-IT" b="1" dirty="0">
                <a:solidFill>
                  <a:srgbClr val="00B0F0"/>
                </a:solidFill>
              </a:rPr>
              <a:t>(at end (readyForObs2))</a:t>
            </a:r>
            <a:r>
              <a:rPr lang="it-IT" b="1" dirty="0">
                <a:solidFill>
                  <a:schemeClr val="tx2"/>
                </a:solidFill>
              </a:rPr>
              <a:t>))</a:t>
            </a:r>
            <a:endParaRPr lang="en-GB"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242858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
          <p:cNvSpPr txBox="1"/>
          <p:nvPr/>
        </p:nvSpPr>
        <p:spPr>
          <a:xfrm>
            <a:off x="1523968" y="1348545"/>
            <a:ext cx="9001188" cy="2308324"/>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durative-action</a:t>
            </a:r>
            <a:r>
              <a:rPr lang="it-IT" b="1" dirty="0">
                <a:solidFill>
                  <a:schemeClr val="tx2"/>
                </a:solidFill>
              </a:rPr>
              <a:t> </a:t>
            </a:r>
            <a:r>
              <a:rPr lang="it-IT" b="1" dirty="0" err="1">
                <a:solidFill>
                  <a:schemeClr val="tx2"/>
                </a:solidFill>
              </a:rPr>
              <a:t>fullPrepare</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duration</a:t>
            </a:r>
            <a:r>
              <a:rPr lang="it-IT" b="1" dirty="0">
                <a:solidFill>
                  <a:schemeClr val="tx2"/>
                </a:solidFill>
              </a:rPr>
              <a:t> (= ?</a:t>
            </a:r>
            <a:r>
              <a:rPr lang="it-IT" b="1" dirty="0" err="1">
                <a:solidFill>
                  <a:schemeClr val="tx2"/>
                </a:solidFill>
              </a:rPr>
              <a:t>duration</a:t>
            </a:r>
            <a:r>
              <a:rPr lang="it-IT" b="1" dirty="0">
                <a:solidFill>
                  <a:schemeClr val="tx2"/>
                </a:solidFill>
              </a:rPr>
              <a:t> </a:t>
            </a:r>
            <a:r>
              <a:rPr lang="it-IT" b="1" dirty="0" err="1">
                <a:solidFill>
                  <a:schemeClr val="tx2"/>
                </a:solidFill>
              </a:rPr>
              <a:t>fullprepare_durtime</a:t>
            </a:r>
            <a:r>
              <a:rPr lang="it-IT" b="1" dirty="0">
                <a:solidFill>
                  <a:schemeClr val="tx2"/>
                </a:solidFill>
              </a:rPr>
              <a:t>)</a:t>
            </a:r>
          </a:p>
          <a:p>
            <a:r>
              <a:rPr lang="en-GB" b="1" dirty="0">
                <a:solidFill>
                  <a:schemeClr val="tx2"/>
                </a:solidFill>
              </a:rPr>
              <a:t> :condition (and </a:t>
            </a:r>
            <a:r>
              <a:rPr lang="en-US" b="1" dirty="0">
                <a:solidFill>
                  <a:schemeClr val="tx2"/>
                </a:solidFill>
              </a:rPr>
              <a:t>(at start (available unit))</a:t>
            </a:r>
            <a:endParaRPr lang="en-GB" b="1" dirty="0">
              <a:solidFill>
                <a:schemeClr val="tx2"/>
              </a:solidFill>
            </a:endParaRPr>
          </a:p>
          <a:p>
            <a:r>
              <a:rPr lang="en-GB" b="1" dirty="0">
                <a:solidFill>
                  <a:schemeClr val="tx2"/>
                </a:solidFill>
              </a:rPr>
              <a:t>	            (over all (&gt; (soc) (</a:t>
            </a:r>
            <a:r>
              <a:rPr lang="en-GB" b="1" dirty="0" err="1">
                <a:solidFill>
                  <a:schemeClr val="tx2"/>
                </a:solidFill>
              </a:rPr>
              <a:t>safelevel</a:t>
            </a:r>
            <a:r>
              <a:rPr lang="en-GB" b="1" dirty="0">
                <a:solidFill>
                  <a:schemeClr val="tx2"/>
                </a:solidFill>
              </a:rPr>
              <a:t>)))</a:t>
            </a:r>
            <a:r>
              <a:rPr lang="en-US" b="1" dirty="0">
                <a:solidFill>
                  <a:schemeClr val="tx2"/>
                </a:solidFill>
              </a:rPr>
              <a:t>)</a:t>
            </a:r>
            <a:endParaRPr lang="en-GB" b="1" dirty="0">
              <a:solidFill>
                <a:schemeClr val="tx2"/>
              </a:solidFill>
            </a:endParaRPr>
          </a:p>
          <a:p>
            <a:r>
              <a:rPr lang="en-GB" b="1" dirty="0">
                <a:solidFill>
                  <a:schemeClr val="tx2"/>
                </a:solidFill>
              </a:rPr>
              <a:t> :effect (and (at start (not (available unit))) </a:t>
            </a:r>
            <a:r>
              <a:rPr lang="en-US" b="1" dirty="0">
                <a:solidFill>
                  <a:schemeClr val="tx2"/>
                </a:solidFill>
              </a:rPr>
              <a:t>(at end (available unit))</a:t>
            </a:r>
            <a:r>
              <a:rPr lang="en-GB" b="1" dirty="0">
                <a:solidFill>
                  <a:schemeClr val="tx2"/>
                </a:solidFill>
              </a:rPr>
              <a:t> </a:t>
            </a:r>
          </a:p>
          <a:p>
            <a:r>
              <a:rPr lang="en-GB" b="1" dirty="0">
                <a:solidFill>
                  <a:schemeClr val="tx2"/>
                </a:solidFill>
              </a:rPr>
              <a:t>	     (at start (increase (demand) (</a:t>
            </a:r>
            <a:r>
              <a:rPr lang="en-GB" b="1" dirty="0" err="1">
                <a:solidFill>
                  <a:schemeClr val="tx2"/>
                </a:solidFill>
              </a:rPr>
              <a:t>A_rate</a:t>
            </a:r>
            <a:r>
              <a:rPr lang="en-GB" b="1" dirty="0">
                <a:solidFill>
                  <a:schemeClr val="tx2"/>
                </a:solidFill>
              </a:rPr>
              <a:t>))) (at end (decrease (demand) (</a:t>
            </a:r>
            <a:r>
              <a:rPr lang="en-GB" b="1" dirty="0" err="1">
                <a:solidFill>
                  <a:schemeClr val="tx2"/>
                </a:solidFill>
              </a:rPr>
              <a:t>A_rate</a:t>
            </a:r>
            <a:r>
              <a:rPr lang="en-GB" b="1" dirty="0">
                <a:solidFill>
                  <a:schemeClr val="tx2"/>
                </a:solidFill>
              </a:rPr>
              <a:t>)))</a:t>
            </a:r>
          </a:p>
          <a:p>
            <a:r>
              <a:rPr lang="en-US" b="1" dirty="0">
                <a:solidFill>
                  <a:schemeClr val="tx2"/>
                </a:solidFill>
              </a:rPr>
              <a:t>	 </a:t>
            </a:r>
            <a:r>
              <a:rPr lang="it-IT" b="1" dirty="0">
                <a:solidFill>
                  <a:srgbClr val="00B050"/>
                </a:solidFill>
              </a:rPr>
              <a:t>    (at end (readyForObs1)) </a:t>
            </a:r>
            <a:r>
              <a:rPr lang="it-IT" b="1" dirty="0">
                <a:solidFill>
                  <a:srgbClr val="00B0F0"/>
                </a:solidFill>
              </a:rPr>
              <a:t>(at end (readyForObs2))</a:t>
            </a:r>
            <a:r>
              <a:rPr lang="it-IT" b="1" dirty="0">
                <a:solidFill>
                  <a:schemeClr val="tx2"/>
                </a:solidFill>
              </a:rPr>
              <a:t>)) </a:t>
            </a:r>
            <a:endParaRPr lang="en-GB" b="1" dirty="0">
              <a:solidFill>
                <a:schemeClr val="tx2"/>
              </a:solidFill>
              <a:latin typeface="Courier New" pitchFamily="49" charset="0"/>
              <a:cs typeface="Courier New" pitchFamily="49" charset="0"/>
            </a:endParaRPr>
          </a:p>
        </p:txBody>
      </p:sp>
      <p:sp>
        <p:nvSpPr>
          <p:cNvPr id="2" name="Title 1"/>
          <p:cNvSpPr>
            <a:spLocks noGrp="1"/>
          </p:cNvSpPr>
          <p:nvPr>
            <p:ph type="title"/>
          </p:nvPr>
        </p:nvSpPr>
        <p:spPr>
          <a:xfrm>
            <a:off x="1981200" y="-71462"/>
            <a:ext cx="8229600" cy="1143000"/>
          </a:xfrm>
        </p:spPr>
        <p:txBody>
          <a:bodyPr/>
          <a:lstStyle/>
          <a:p>
            <a:r>
              <a:rPr lang="en-GB" dirty="0"/>
              <a:t>Planetary Lander: PDDL+ domain</a:t>
            </a:r>
          </a:p>
        </p:txBody>
      </p:sp>
      <p:sp>
        <p:nvSpPr>
          <p:cNvPr id="3" name="Content Placeholder 2"/>
          <p:cNvSpPr>
            <a:spLocks noGrp="1"/>
          </p:cNvSpPr>
          <p:nvPr>
            <p:ph idx="1"/>
          </p:nvPr>
        </p:nvSpPr>
        <p:spPr>
          <a:xfrm>
            <a:off x="1809720" y="857233"/>
            <a:ext cx="8715436" cy="4811715"/>
          </a:xfrm>
        </p:spPr>
        <p:txBody>
          <a:bodyPr>
            <a:normAutofit/>
          </a:bodyPr>
          <a:lstStyle/>
          <a:p>
            <a:pPr>
              <a:buNone/>
            </a:pPr>
            <a:r>
              <a:rPr lang="en-GB" dirty="0"/>
              <a:t>And now let’s see what the planner can choose to do...</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GB" dirty="0"/>
          </a:p>
        </p:txBody>
      </p:sp>
      <p:sp>
        <p:nvSpPr>
          <p:cNvPr id="5" name="TextBox 3"/>
          <p:cNvSpPr txBox="1"/>
          <p:nvPr/>
        </p:nvSpPr>
        <p:spPr>
          <a:xfrm>
            <a:off x="1523968" y="3924264"/>
            <a:ext cx="4714908" cy="2862322"/>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durative-action</a:t>
            </a:r>
            <a:r>
              <a:rPr lang="it-IT" b="1" dirty="0">
                <a:solidFill>
                  <a:schemeClr val="tx2"/>
                </a:solidFill>
              </a:rPr>
              <a:t> prepareObs1</a:t>
            </a: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duration</a:t>
            </a:r>
            <a:r>
              <a:rPr lang="it-IT" b="1" dirty="0">
                <a:solidFill>
                  <a:schemeClr val="tx2"/>
                </a:solidFill>
              </a:rPr>
              <a:t> (= ?</a:t>
            </a:r>
            <a:r>
              <a:rPr lang="it-IT" b="1" dirty="0" err="1">
                <a:solidFill>
                  <a:schemeClr val="tx2"/>
                </a:solidFill>
              </a:rPr>
              <a:t>duration</a:t>
            </a:r>
            <a:r>
              <a:rPr lang="it-IT" b="1" dirty="0">
                <a:solidFill>
                  <a:schemeClr val="tx2"/>
                </a:solidFill>
              </a:rPr>
              <a:t> (prepobs1_durtime))</a:t>
            </a:r>
          </a:p>
          <a:p>
            <a:r>
              <a:rPr lang="en-GB" b="1" dirty="0">
                <a:solidFill>
                  <a:schemeClr val="tx2"/>
                </a:solidFill>
              </a:rPr>
              <a:t> :condition (and </a:t>
            </a:r>
            <a:r>
              <a:rPr lang="en-US" b="1" dirty="0">
                <a:solidFill>
                  <a:schemeClr val="tx2"/>
                </a:solidFill>
              </a:rPr>
              <a:t>(at start (available unit))</a:t>
            </a:r>
            <a:endParaRPr lang="en-GB" b="1" dirty="0">
              <a:solidFill>
                <a:schemeClr val="tx2"/>
              </a:solidFill>
            </a:endParaRPr>
          </a:p>
          <a:p>
            <a:r>
              <a:rPr lang="en-GB" b="1" dirty="0">
                <a:solidFill>
                  <a:schemeClr val="tx2"/>
                </a:solidFill>
              </a:rPr>
              <a:t> 	   (over all (&gt; (soc) (</a:t>
            </a:r>
            <a:r>
              <a:rPr lang="en-GB" b="1" dirty="0" err="1">
                <a:solidFill>
                  <a:schemeClr val="tx2"/>
                </a:solidFill>
              </a:rPr>
              <a:t>safelevel</a:t>
            </a:r>
            <a:r>
              <a:rPr lang="en-GB" b="1" dirty="0">
                <a:solidFill>
                  <a:schemeClr val="tx2"/>
                </a:solidFill>
              </a:rPr>
              <a:t>)))</a:t>
            </a:r>
            <a:r>
              <a:rPr lang="en-US" b="1" dirty="0">
                <a:solidFill>
                  <a:schemeClr val="tx2"/>
                </a:solidFill>
              </a:rPr>
              <a:t>)</a:t>
            </a:r>
            <a:endParaRPr lang="en-GB" b="1" dirty="0">
              <a:solidFill>
                <a:schemeClr val="tx2"/>
              </a:solidFill>
            </a:endParaRPr>
          </a:p>
          <a:p>
            <a:r>
              <a:rPr lang="en-GB" b="1" dirty="0">
                <a:solidFill>
                  <a:schemeClr val="tx2"/>
                </a:solidFill>
              </a:rPr>
              <a:t> :effect (and (at start (not (available unit)))</a:t>
            </a:r>
          </a:p>
          <a:p>
            <a:r>
              <a:rPr lang="en-GB" b="1" dirty="0">
                <a:solidFill>
                  <a:schemeClr val="tx2"/>
                </a:solidFill>
              </a:rPr>
              <a:t>                       (at end (available unit))</a:t>
            </a:r>
          </a:p>
          <a:p>
            <a:r>
              <a:rPr lang="en-GB" b="1" dirty="0">
                <a:solidFill>
                  <a:schemeClr val="tx2"/>
                </a:solidFill>
              </a:rPr>
              <a:t> 	(at start (increase (demand) (</a:t>
            </a:r>
            <a:r>
              <a:rPr lang="en-GB" b="1" dirty="0" err="1">
                <a:solidFill>
                  <a:schemeClr val="tx2"/>
                </a:solidFill>
              </a:rPr>
              <a:t>B_rate</a:t>
            </a:r>
            <a:r>
              <a:rPr lang="en-GB" b="1" dirty="0">
                <a:solidFill>
                  <a:schemeClr val="tx2"/>
                </a:solidFill>
              </a:rPr>
              <a:t>)))</a:t>
            </a:r>
          </a:p>
          <a:p>
            <a:r>
              <a:rPr lang="en-GB" b="1" dirty="0">
                <a:solidFill>
                  <a:schemeClr val="tx2"/>
                </a:solidFill>
              </a:rPr>
              <a:t>                 (at end (decrease (demand) (</a:t>
            </a:r>
            <a:r>
              <a:rPr lang="en-GB" b="1" dirty="0" err="1">
                <a:solidFill>
                  <a:schemeClr val="tx2"/>
                </a:solidFill>
              </a:rPr>
              <a:t>B_rate</a:t>
            </a:r>
            <a:r>
              <a:rPr lang="en-GB" b="1" dirty="0">
                <a:solidFill>
                  <a:schemeClr val="tx2"/>
                </a:solidFill>
              </a:rPr>
              <a:t>)))</a:t>
            </a:r>
          </a:p>
          <a:p>
            <a:r>
              <a:rPr lang="it-IT" b="1" dirty="0">
                <a:solidFill>
                  <a:schemeClr val="tx2"/>
                </a:solidFill>
              </a:rPr>
              <a:t>                </a:t>
            </a:r>
            <a:r>
              <a:rPr lang="it-IT" b="1" dirty="0">
                <a:solidFill>
                  <a:srgbClr val="00B050"/>
                </a:solidFill>
              </a:rPr>
              <a:t> (at end (readyForObs1))</a:t>
            </a:r>
            <a:r>
              <a:rPr lang="it-IT" b="1" dirty="0">
                <a:solidFill>
                  <a:schemeClr val="tx2"/>
                </a:solidFill>
              </a:rPr>
              <a:t>))</a:t>
            </a:r>
            <a:endParaRPr lang="en-GB" b="1" dirty="0">
              <a:solidFill>
                <a:schemeClr val="tx2"/>
              </a:solidFill>
              <a:latin typeface="Courier New" pitchFamily="49" charset="0"/>
              <a:cs typeface="Courier New" pitchFamily="49" charset="0"/>
            </a:endParaRPr>
          </a:p>
        </p:txBody>
      </p:sp>
      <p:sp>
        <p:nvSpPr>
          <p:cNvPr id="8" name="Rettangolo 7"/>
          <p:cNvSpPr/>
          <p:nvPr/>
        </p:nvSpPr>
        <p:spPr>
          <a:xfrm>
            <a:off x="6738943" y="1714488"/>
            <a:ext cx="3769493" cy="707886"/>
          </a:xfrm>
          <a:prstGeom prst="rect">
            <a:avLst/>
          </a:prstGeom>
        </p:spPr>
        <p:txBody>
          <a:bodyPr wrap="none">
            <a:spAutoFit/>
          </a:bodyPr>
          <a:lstStyle/>
          <a:p>
            <a:r>
              <a:rPr lang="en-US" sz="2000" dirty="0">
                <a:solidFill>
                  <a:srgbClr val="C00000"/>
                </a:solidFill>
              </a:rPr>
              <a:t>These actions cannot be executed </a:t>
            </a:r>
          </a:p>
          <a:p>
            <a:r>
              <a:rPr lang="en-US" sz="2000" dirty="0">
                <a:solidFill>
                  <a:srgbClr val="C00000"/>
                </a:solidFill>
              </a:rPr>
              <a:t>in parallel</a:t>
            </a:r>
            <a:endParaRPr lang="en-GB" sz="2000" dirty="0">
              <a:solidFill>
                <a:srgbClr val="C00000"/>
              </a:solidFill>
            </a:endParaRPr>
          </a:p>
        </p:txBody>
      </p:sp>
      <p:cxnSp>
        <p:nvCxnSpPr>
          <p:cNvPr id="10" name="Connettore 2 9"/>
          <p:cNvCxnSpPr>
            <a:stCxn id="8" idx="1"/>
          </p:cNvCxnSpPr>
          <p:nvPr/>
        </p:nvCxnSpPr>
        <p:spPr>
          <a:xfrm rot="10800000" flipV="1">
            <a:off x="5524496" y="2068431"/>
            <a:ext cx="1214446" cy="217561"/>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Connettore 2 10"/>
          <p:cNvCxnSpPr/>
          <p:nvPr/>
        </p:nvCxnSpPr>
        <p:spPr>
          <a:xfrm rot="5400000">
            <a:off x="5203025" y="2678901"/>
            <a:ext cx="2428892" cy="1928826"/>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Connettore 2 12"/>
          <p:cNvCxnSpPr/>
          <p:nvPr/>
        </p:nvCxnSpPr>
        <p:spPr>
          <a:xfrm rot="16200000" flipH="1">
            <a:off x="7274727" y="3321843"/>
            <a:ext cx="2428892" cy="642942"/>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3"/>
          <p:cNvSpPr txBox="1"/>
          <p:nvPr/>
        </p:nvSpPr>
        <p:spPr>
          <a:xfrm>
            <a:off x="6096000" y="3924264"/>
            <a:ext cx="4714908" cy="2862322"/>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durative-action</a:t>
            </a:r>
            <a:r>
              <a:rPr lang="it-IT" b="1" dirty="0">
                <a:solidFill>
                  <a:schemeClr val="tx2"/>
                </a:solidFill>
              </a:rPr>
              <a:t> prepareObs2</a:t>
            </a: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duration</a:t>
            </a:r>
            <a:r>
              <a:rPr lang="it-IT" b="1" dirty="0">
                <a:solidFill>
                  <a:schemeClr val="tx2"/>
                </a:solidFill>
              </a:rPr>
              <a:t> (= ?</a:t>
            </a:r>
            <a:r>
              <a:rPr lang="it-IT" b="1" dirty="0" err="1">
                <a:solidFill>
                  <a:schemeClr val="tx2"/>
                </a:solidFill>
              </a:rPr>
              <a:t>duration</a:t>
            </a:r>
            <a:r>
              <a:rPr lang="it-IT" b="1" dirty="0">
                <a:solidFill>
                  <a:schemeClr val="tx2"/>
                </a:solidFill>
              </a:rPr>
              <a:t> (prepobs2_durtime))</a:t>
            </a:r>
          </a:p>
          <a:p>
            <a:r>
              <a:rPr lang="en-GB" b="1" dirty="0">
                <a:solidFill>
                  <a:schemeClr val="tx2"/>
                </a:solidFill>
              </a:rPr>
              <a:t> :condition (and </a:t>
            </a:r>
            <a:r>
              <a:rPr lang="en-US" b="1" dirty="0">
                <a:solidFill>
                  <a:schemeClr val="tx2"/>
                </a:solidFill>
              </a:rPr>
              <a:t>(at start (available unit))</a:t>
            </a:r>
            <a:endParaRPr lang="en-GB" b="1" dirty="0">
              <a:solidFill>
                <a:schemeClr val="tx2"/>
              </a:solidFill>
            </a:endParaRPr>
          </a:p>
          <a:p>
            <a:r>
              <a:rPr lang="en-GB" b="1" dirty="0">
                <a:solidFill>
                  <a:schemeClr val="tx2"/>
                </a:solidFill>
              </a:rPr>
              <a:t> 	   (over all (&gt; (soc) (</a:t>
            </a:r>
            <a:r>
              <a:rPr lang="en-GB" b="1" dirty="0" err="1">
                <a:solidFill>
                  <a:schemeClr val="tx2"/>
                </a:solidFill>
              </a:rPr>
              <a:t>safelevel</a:t>
            </a:r>
            <a:r>
              <a:rPr lang="en-GB" b="1" dirty="0">
                <a:solidFill>
                  <a:schemeClr val="tx2"/>
                </a:solidFill>
              </a:rPr>
              <a:t>)))</a:t>
            </a:r>
            <a:r>
              <a:rPr lang="en-US" b="1" dirty="0">
                <a:solidFill>
                  <a:schemeClr val="tx2"/>
                </a:solidFill>
              </a:rPr>
              <a:t>)</a:t>
            </a:r>
            <a:endParaRPr lang="en-GB" b="1" dirty="0">
              <a:solidFill>
                <a:schemeClr val="tx2"/>
              </a:solidFill>
            </a:endParaRPr>
          </a:p>
          <a:p>
            <a:r>
              <a:rPr lang="en-GB" b="1" dirty="0">
                <a:solidFill>
                  <a:schemeClr val="tx2"/>
                </a:solidFill>
              </a:rPr>
              <a:t> :effect (and (at start (not (available unit)))</a:t>
            </a:r>
          </a:p>
          <a:p>
            <a:r>
              <a:rPr lang="en-GB" b="1" dirty="0">
                <a:solidFill>
                  <a:schemeClr val="tx2"/>
                </a:solidFill>
              </a:rPr>
              <a:t>                       (at end (available unit))</a:t>
            </a:r>
          </a:p>
          <a:p>
            <a:r>
              <a:rPr lang="en-GB" b="1" dirty="0">
                <a:solidFill>
                  <a:schemeClr val="tx2"/>
                </a:solidFill>
              </a:rPr>
              <a:t> 	(at start (increase (demand) (</a:t>
            </a:r>
            <a:r>
              <a:rPr lang="en-GB" b="1" dirty="0" err="1">
                <a:solidFill>
                  <a:schemeClr val="tx2"/>
                </a:solidFill>
              </a:rPr>
              <a:t>C_rate</a:t>
            </a:r>
            <a:r>
              <a:rPr lang="en-GB" b="1" dirty="0">
                <a:solidFill>
                  <a:schemeClr val="tx2"/>
                </a:solidFill>
              </a:rPr>
              <a:t>)))</a:t>
            </a:r>
          </a:p>
          <a:p>
            <a:r>
              <a:rPr lang="en-GB" b="1" dirty="0">
                <a:solidFill>
                  <a:schemeClr val="tx2"/>
                </a:solidFill>
              </a:rPr>
              <a:t>                 (at end (decrease (demand) (</a:t>
            </a:r>
            <a:r>
              <a:rPr lang="en-GB" b="1" dirty="0" err="1">
                <a:solidFill>
                  <a:schemeClr val="tx2"/>
                </a:solidFill>
              </a:rPr>
              <a:t>C_rate</a:t>
            </a:r>
            <a:r>
              <a:rPr lang="en-GB" b="1" dirty="0">
                <a:solidFill>
                  <a:schemeClr val="tx2"/>
                </a:solidFill>
              </a:rPr>
              <a:t>)))</a:t>
            </a:r>
          </a:p>
          <a:p>
            <a:r>
              <a:rPr lang="it-IT" b="1" dirty="0">
                <a:solidFill>
                  <a:schemeClr val="tx2"/>
                </a:solidFill>
              </a:rPr>
              <a:t>                </a:t>
            </a:r>
            <a:r>
              <a:rPr lang="it-IT" b="1" dirty="0">
                <a:solidFill>
                  <a:srgbClr val="00B050"/>
                </a:solidFill>
              </a:rPr>
              <a:t> </a:t>
            </a:r>
            <a:r>
              <a:rPr lang="it-IT" b="1" dirty="0">
                <a:solidFill>
                  <a:srgbClr val="00B0F0"/>
                </a:solidFill>
              </a:rPr>
              <a:t>(at end (readyForObs2))</a:t>
            </a:r>
            <a:r>
              <a:rPr lang="it-IT" b="1" dirty="0">
                <a:solidFill>
                  <a:schemeClr val="tx2"/>
                </a:solidFill>
              </a:rPr>
              <a:t>))</a:t>
            </a:r>
            <a:endParaRPr lang="en-GB"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2322109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
          <p:cNvSpPr txBox="1"/>
          <p:nvPr/>
        </p:nvSpPr>
        <p:spPr>
          <a:xfrm>
            <a:off x="1523968" y="1348545"/>
            <a:ext cx="9001188" cy="2308324"/>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durative-action</a:t>
            </a:r>
            <a:r>
              <a:rPr lang="it-IT" b="1" dirty="0">
                <a:solidFill>
                  <a:schemeClr val="tx2"/>
                </a:solidFill>
              </a:rPr>
              <a:t> </a:t>
            </a:r>
            <a:r>
              <a:rPr lang="it-IT" b="1" dirty="0" err="1">
                <a:solidFill>
                  <a:schemeClr val="tx2"/>
                </a:solidFill>
              </a:rPr>
              <a:t>fullPrepare</a:t>
            </a:r>
            <a:endParaRPr lang="it-IT" b="1" dirty="0">
              <a:solidFill>
                <a:schemeClr val="tx2"/>
              </a:solidFill>
            </a:endParaRP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duration</a:t>
            </a:r>
            <a:r>
              <a:rPr lang="it-IT" b="1" dirty="0">
                <a:solidFill>
                  <a:schemeClr val="tx2"/>
                </a:solidFill>
              </a:rPr>
              <a:t> (= ?</a:t>
            </a:r>
            <a:r>
              <a:rPr lang="it-IT" b="1" dirty="0" err="1">
                <a:solidFill>
                  <a:schemeClr val="tx2"/>
                </a:solidFill>
              </a:rPr>
              <a:t>duration</a:t>
            </a:r>
            <a:r>
              <a:rPr lang="it-IT" b="1" dirty="0">
                <a:solidFill>
                  <a:schemeClr val="tx2"/>
                </a:solidFill>
              </a:rPr>
              <a:t> </a:t>
            </a:r>
            <a:r>
              <a:rPr lang="it-IT" b="1" dirty="0">
                <a:solidFill>
                  <a:srgbClr val="C00000"/>
                </a:solidFill>
              </a:rPr>
              <a:t>5.0</a:t>
            </a:r>
            <a:r>
              <a:rPr lang="it-IT" b="1" dirty="0">
                <a:solidFill>
                  <a:schemeClr val="tx2"/>
                </a:solidFill>
              </a:rPr>
              <a:t>)</a:t>
            </a:r>
          </a:p>
          <a:p>
            <a:r>
              <a:rPr lang="en-GB" b="1" dirty="0">
                <a:solidFill>
                  <a:schemeClr val="tx2"/>
                </a:solidFill>
              </a:rPr>
              <a:t> :condition (and </a:t>
            </a:r>
            <a:r>
              <a:rPr lang="en-US" b="1" dirty="0">
                <a:solidFill>
                  <a:schemeClr val="tx2"/>
                </a:solidFill>
              </a:rPr>
              <a:t>(at start (available unit))</a:t>
            </a:r>
            <a:endParaRPr lang="en-GB" b="1" dirty="0">
              <a:solidFill>
                <a:schemeClr val="tx2"/>
              </a:solidFill>
            </a:endParaRPr>
          </a:p>
          <a:p>
            <a:r>
              <a:rPr lang="en-GB" b="1" dirty="0">
                <a:solidFill>
                  <a:schemeClr val="tx2"/>
                </a:solidFill>
              </a:rPr>
              <a:t>	            (over all (&gt; (soc) (</a:t>
            </a:r>
            <a:r>
              <a:rPr lang="en-GB" b="1" dirty="0" err="1">
                <a:solidFill>
                  <a:schemeClr val="tx2"/>
                </a:solidFill>
              </a:rPr>
              <a:t>safelevel</a:t>
            </a:r>
            <a:r>
              <a:rPr lang="en-GB" b="1" dirty="0">
                <a:solidFill>
                  <a:schemeClr val="tx2"/>
                </a:solidFill>
              </a:rPr>
              <a:t>)))</a:t>
            </a:r>
            <a:r>
              <a:rPr lang="en-US" b="1" dirty="0">
                <a:solidFill>
                  <a:schemeClr val="tx2"/>
                </a:solidFill>
              </a:rPr>
              <a:t>)</a:t>
            </a:r>
            <a:endParaRPr lang="en-GB" b="1" dirty="0">
              <a:solidFill>
                <a:schemeClr val="tx2"/>
              </a:solidFill>
            </a:endParaRPr>
          </a:p>
          <a:p>
            <a:r>
              <a:rPr lang="en-GB" b="1" dirty="0">
                <a:solidFill>
                  <a:schemeClr val="tx2"/>
                </a:solidFill>
              </a:rPr>
              <a:t> :effect (and (at start (not (available unit))) </a:t>
            </a:r>
            <a:r>
              <a:rPr lang="en-US" b="1" dirty="0">
                <a:solidFill>
                  <a:schemeClr val="tx2"/>
                </a:solidFill>
              </a:rPr>
              <a:t>(at end (available unit))</a:t>
            </a:r>
            <a:r>
              <a:rPr lang="en-GB" b="1" dirty="0">
                <a:solidFill>
                  <a:schemeClr val="tx2"/>
                </a:solidFill>
              </a:rPr>
              <a:t> </a:t>
            </a:r>
          </a:p>
          <a:p>
            <a:r>
              <a:rPr lang="en-GB" b="1" dirty="0">
                <a:solidFill>
                  <a:schemeClr val="tx2"/>
                </a:solidFill>
              </a:rPr>
              <a:t>	     (at start (increase (demand) </a:t>
            </a:r>
            <a:r>
              <a:rPr lang="en-GB" b="1" dirty="0">
                <a:solidFill>
                  <a:srgbClr val="C00000"/>
                </a:solidFill>
              </a:rPr>
              <a:t>4.0</a:t>
            </a:r>
            <a:r>
              <a:rPr lang="en-GB" b="1" dirty="0">
                <a:solidFill>
                  <a:schemeClr val="tx2"/>
                </a:solidFill>
              </a:rPr>
              <a:t>)) (at end (decrease (demand) </a:t>
            </a:r>
            <a:r>
              <a:rPr lang="en-GB" b="1" dirty="0">
                <a:solidFill>
                  <a:srgbClr val="C00000"/>
                </a:solidFill>
              </a:rPr>
              <a:t>4.0</a:t>
            </a:r>
            <a:r>
              <a:rPr lang="en-GB" b="1" dirty="0">
                <a:solidFill>
                  <a:schemeClr val="tx2"/>
                </a:solidFill>
              </a:rPr>
              <a:t>))</a:t>
            </a:r>
          </a:p>
          <a:p>
            <a:r>
              <a:rPr lang="en-US" b="1" dirty="0">
                <a:solidFill>
                  <a:schemeClr val="tx2"/>
                </a:solidFill>
              </a:rPr>
              <a:t>	 </a:t>
            </a:r>
            <a:r>
              <a:rPr lang="it-IT" b="1" dirty="0">
                <a:solidFill>
                  <a:srgbClr val="00B050"/>
                </a:solidFill>
              </a:rPr>
              <a:t>    (at end (readyForObs1)) </a:t>
            </a:r>
            <a:r>
              <a:rPr lang="it-IT" b="1" dirty="0">
                <a:solidFill>
                  <a:srgbClr val="00B0F0"/>
                </a:solidFill>
              </a:rPr>
              <a:t>(at end (readyForObs2))</a:t>
            </a:r>
            <a:r>
              <a:rPr lang="it-IT" b="1" dirty="0">
                <a:solidFill>
                  <a:schemeClr val="tx2"/>
                </a:solidFill>
              </a:rPr>
              <a:t>)) </a:t>
            </a:r>
            <a:endParaRPr lang="en-GB" b="1" dirty="0">
              <a:solidFill>
                <a:schemeClr val="tx2"/>
              </a:solidFill>
              <a:latin typeface="Courier New" pitchFamily="49" charset="0"/>
              <a:cs typeface="Courier New" pitchFamily="49" charset="0"/>
            </a:endParaRPr>
          </a:p>
        </p:txBody>
      </p:sp>
      <p:sp>
        <p:nvSpPr>
          <p:cNvPr id="2" name="Title 1"/>
          <p:cNvSpPr>
            <a:spLocks noGrp="1"/>
          </p:cNvSpPr>
          <p:nvPr>
            <p:ph type="title"/>
          </p:nvPr>
        </p:nvSpPr>
        <p:spPr>
          <a:xfrm>
            <a:off x="1981200" y="-71462"/>
            <a:ext cx="8229600" cy="1143000"/>
          </a:xfrm>
        </p:spPr>
        <p:txBody>
          <a:bodyPr/>
          <a:lstStyle/>
          <a:p>
            <a:r>
              <a:rPr lang="en-GB" dirty="0"/>
              <a:t>Planetary Lander: PDDL+ domain</a:t>
            </a:r>
          </a:p>
        </p:txBody>
      </p:sp>
      <p:sp>
        <p:nvSpPr>
          <p:cNvPr id="3" name="Content Placeholder 2"/>
          <p:cNvSpPr>
            <a:spLocks noGrp="1"/>
          </p:cNvSpPr>
          <p:nvPr>
            <p:ph idx="1"/>
          </p:nvPr>
        </p:nvSpPr>
        <p:spPr>
          <a:xfrm>
            <a:off x="1809720" y="857233"/>
            <a:ext cx="8715436" cy="4811715"/>
          </a:xfrm>
        </p:spPr>
        <p:txBody>
          <a:bodyPr>
            <a:normAutofit/>
          </a:bodyPr>
          <a:lstStyle/>
          <a:p>
            <a:pPr>
              <a:buNone/>
            </a:pPr>
            <a:r>
              <a:rPr lang="en-GB" dirty="0"/>
              <a:t>And now let’s see what the planner can choose to do...</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GB" dirty="0"/>
          </a:p>
        </p:txBody>
      </p:sp>
      <p:sp>
        <p:nvSpPr>
          <p:cNvPr id="5" name="TextBox 3"/>
          <p:cNvSpPr txBox="1"/>
          <p:nvPr/>
        </p:nvSpPr>
        <p:spPr>
          <a:xfrm>
            <a:off x="1523968" y="3924264"/>
            <a:ext cx="4714908" cy="2862322"/>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durative-action</a:t>
            </a:r>
            <a:r>
              <a:rPr lang="it-IT" b="1" dirty="0">
                <a:solidFill>
                  <a:schemeClr val="tx2"/>
                </a:solidFill>
              </a:rPr>
              <a:t> prepareObs1</a:t>
            </a: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duration</a:t>
            </a:r>
            <a:r>
              <a:rPr lang="it-IT" b="1" dirty="0">
                <a:solidFill>
                  <a:schemeClr val="tx2"/>
                </a:solidFill>
              </a:rPr>
              <a:t> (= ?</a:t>
            </a:r>
            <a:r>
              <a:rPr lang="it-IT" b="1" dirty="0" err="1">
                <a:solidFill>
                  <a:schemeClr val="tx2"/>
                </a:solidFill>
              </a:rPr>
              <a:t>duration</a:t>
            </a:r>
            <a:r>
              <a:rPr lang="it-IT" b="1" dirty="0">
                <a:solidFill>
                  <a:schemeClr val="tx2"/>
                </a:solidFill>
              </a:rPr>
              <a:t> </a:t>
            </a:r>
            <a:r>
              <a:rPr lang="it-IT" b="1" dirty="0">
                <a:solidFill>
                  <a:srgbClr val="C00000"/>
                </a:solidFill>
              </a:rPr>
              <a:t>2.0</a:t>
            </a:r>
            <a:r>
              <a:rPr lang="it-IT" b="1" dirty="0">
                <a:solidFill>
                  <a:schemeClr val="tx2"/>
                </a:solidFill>
              </a:rPr>
              <a:t>)</a:t>
            </a:r>
          </a:p>
          <a:p>
            <a:r>
              <a:rPr lang="en-GB" b="1" dirty="0">
                <a:solidFill>
                  <a:schemeClr val="tx2"/>
                </a:solidFill>
              </a:rPr>
              <a:t> :condition (and </a:t>
            </a:r>
            <a:r>
              <a:rPr lang="en-US" b="1" dirty="0">
                <a:solidFill>
                  <a:schemeClr val="tx2"/>
                </a:solidFill>
              </a:rPr>
              <a:t>(at start (available unit))</a:t>
            </a:r>
            <a:endParaRPr lang="en-GB" b="1" dirty="0">
              <a:solidFill>
                <a:schemeClr val="tx2"/>
              </a:solidFill>
            </a:endParaRPr>
          </a:p>
          <a:p>
            <a:r>
              <a:rPr lang="en-GB" b="1" dirty="0">
                <a:solidFill>
                  <a:schemeClr val="tx2"/>
                </a:solidFill>
              </a:rPr>
              <a:t> 	   (over all (&gt; (soc) (</a:t>
            </a:r>
            <a:r>
              <a:rPr lang="en-GB" b="1" dirty="0" err="1">
                <a:solidFill>
                  <a:schemeClr val="tx2"/>
                </a:solidFill>
              </a:rPr>
              <a:t>safelevel</a:t>
            </a:r>
            <a:r>
              <a:rPr lang="en-GB" b="1" dirty="0">
                <a:solidFill>
                  <a:schemeClr val="tx2"/>
                </a:solidFill>
              </a:rPr>
              <a:t>)))</a:t>
            </a:r>
            <a:r>
              <a:rPr lang="en-US" b="1" dirty="0">
                <a:solidFill>
                  <a:schemeClr val="tx2"/>
                </a:solidFill>
              </a:rPr>
              <a:t>)</a:t>
            </a:r>
            <a:endParaRPr lang="en-GB" b="1" dirty="0">
              <a:solidFill>
                <a:schemeClr val="tx2"/>
              </a:solidFill>
            </a:endParaRPr>
          </a:p>
          <a:p>
            <a:r>
              <a:rPr lang="en-GB" b="1" dirty="0">
                <a:solidFill>
                  <a:schemeClr val="tx2"/>
                </a:solidFill>
              </a:rPr>
              <a:t> :effect (and (at start (not (available unit)))</a:t>
            </a:r>
          </a:p>
          <a:p>
            <a:r>
              <a:rPr lang="en-GB" b="1" dirty="0">
                <a:solidFill>
                  <a:schemeClr val="tx2"/>
                </a:solidFill>
              </a:rPr>
              <a:t>                       (at end (available unit))</a:t>
            </a:r>
          </a:p>
          <a:p>
            <a:r>
              <a:rPr lang="en-GB" b="1" dirty="0">
                <a:solidFill>
                  <a:schemeClr val="tx2"/>
                </a:solidFill>
              </a:rPr>
              <a:t> 	(at start (increase (demand) </a:t>
            </a:r>
            <a:r>
              <a:rPr lang="en-GB" b="1" dirty="0">
                <a:solidFill>
                  <a:srgbClr val="C00000"/>
                </a:solidFill>
              </a:rPr>
              <a:t>2.4</a:t>
            </a:r>
            <a:r>
              <a:rPr lang="en-GB" b="1" dirty="0">
                <a:solidFill>
                  <a:schemeClr val="tx2"/>
                </a:solidFill>
              </a:rPr>
              <a:t>))</a:t>
            </a:r>
          </a:p>
          <a:p>
            <a:r>
              <a:rPr lang="en-GB" b="1" dirty="0">
                <a:solidFill>
                  <a:schemeClr val="tx2"/>
                </a:solidFill>
              </a:rPr>
              <a:t>                 (at end (decrease (demand) (</a:t>
            </a:r>
            <a:r>
              <a:rPr lang="en-GB" b="1" dirty="0" err="1">
                <a:solidFill>
                  <a:schemeClr val="tx2"/>
                </a:solidFill>
              </a:rPr>
              <a:t>B_rate</a:t>
            </a:r>
            <a:r>
              <a:rPr lang="en-GB" b="1" dirty="0">
                <a:solidFill>
                  <a:schemeClr val="tx2"/>
                </a:solidFill>
              </a:rPr>
              <a:t>)))</a:t>
            </a:r>
          </a:p>
          <a:p>
            <a:r>
              <a:rPr lang="it-IT" b="1" dirty="0">
                <a:solidFill>
                  <a:schemeClr val="tx2"/>
                </a:solidFill>
              </a:rPr>
              <a:t>                </a:t>
            </a:r>
            <a:r>
              <a:rPr lang="it-IT" b="1" dirty="0">
                <a:solidFill>
                  <a:srgbClr val="00B050"/>
                </a:solidFill>
              </a:rPr>
              <a:t> (at end (readyForObs1))</a:t>
            </a:r>
            <a:r>
              <a:rPr lang="it-IT" b="1" dirty="0">
                <a:solidFill>
                  <a:schemeClr val="tx2"/>
                </a:solidFill>
              </a:rPr>
              <a:t>))</a:t>
            </a:r>
            <a:endParaRPr lang="en-GB" b="1" dirty="0">
              <a:solidFill>
                <a:schemeClr val="tx2"/>
              </a:solidFill>
              <a:latin typeface="Courier New" pitchFamily="49" charset="0"/>
              <a:cs typeface="Courier New" pitchFamily="49" charset="0"/>
            </a:endParaRPr>
          </a:p>
        </p:txBody>
      </p:sp>
      <p:sp>
        <p:nvSpPr>
          <p:cNvPr id="18" name="TextBox 3"/>
          <p:cNvSpPr txBox="1"/>
          <p:nvPr/>
        </p:nvSpPr>
        <p:spPr>
          <a:xfrm>
            <a:off x="6096000" y="3924264"/>
            <a:ext cx="4714908" cy="2862322"/>
          </a:xfrm>
          <a:prstGeom prst="rect">
            <a:avLst/>
          </a:prstGeom>
          <a:noFill/>
        </p:spPr>
        <p:txBody>
          <a:bodyPr wrap="square" rtlCol="0">
            <a:spAutoFit/>
          </a:bodyPr>
          <a:lstStyle/>
          <a:p>
            <a:r>
              <a:rPr lang="it-IT" b="1" dirty="0">
                <a:solidFill>
                  <a:schemeClr val="tx2"/>
                </a:solidFill>
              </a:rPr>
              <a:t>(:</a:t>
            </a:r>
            <a:r>
              <a:rPr lang="it-IT" b="1" dirty="0" err="1">
                <a:solidFill>
                  <a:schemeClr val="tx2"/>
                </a:solidFill>
              </a:rPr>
              <a:t>durative-action</a:t>
            </a:r>
            <a:r>
              <a:rPr lang="it-IT" b="1" dirty="0">
                <a:solidFill>
                  <a:schemeClr val="tx2"/>
                </a:solidFill>
              </a:rPr>
              <a:t> prepareObs2</a:t>
            </a:r>
          </a:p>
          <a:p>
            <a:r>
              <a:rPr lang="it-IT" b="1" dirty="0">
                <a:solidFill>
                  <a:schemeClr val="tx2"/>
                </a:solidFill>
              </a:rPr>
              <a:t> :</a:t>
            </a:r>
            <a:r>
              <a:rPr lang="it-IT" b="1" dirty="0" err="1">
                <a:solidFill>
                  <a:schemeClr val="tx2"/>
                </a:solidFill>
              </a:rPr>
              <a:t>parameters</a:t>
            </a:r>
            <a:r>
              <a:rPr lang="it-IT" b="1" dirty="0">
                <a:solidFill>
                  <a:schemeClr val="tx2"/>
                </a:solidFill>
              </a:rPr>
              <a:t> ()</a:t>
            </a:r>
          </a:p>
          <a:p>
            <a:r>
              <a:rPr lang="it-IT" b="1" dirty="0">
                <a:solidFill>
                  <a:schemeClr val="tx2"/>
                </a:solidFill>
              </a:rPr>
              <a:t> :</a:t>
            </a:r>
            <a:r>
              <a:rPr lang="it-IT" b="1" dirty="0" err="1">
                <a:solidFill>
                  <a:schemeClr val="tx2"/>
                </a:solidFill>
              </a:rPr>
              <a:t>duration</a:t>
            </a:r>
            <a:r>
              <a:rPr lang="it-IT" b="1" dirty="0">
                <a:solidFill>
                  <a:schemeClr val="tx2"/>
                </a:solidFill>
              </a:rPr>
              <a:t> (= ?</a:t>
            </a:r>
            <a:r>
              <a:rPr lang="it-IT" b="1" dirty="0" err="1">
                <a:solidFill>
                  <a:schemeClr val="tx2"/>
                </a:solidFill>
              </a:rPr>
              <a:t>duration</a:t>
            </a:r>
            <a:r>
              <a:rPr lang="it-IT" b="1" dirty="0">
                <a:solidFill>
                  <a:schemeClr val="tx2"/>
                </a:solidFill>
              </a:rPr>
              <a:t> </a:t>
            </a:r>
            <a:r>
              <a:rPr lang="it-IT" b="1" dirty="0">
                <a:solidFill>
                  <a:srgbClr val="C00000"/>
                </a:solidFill>
              </a:rPr>
              <a:t>2.0</a:t>
            </a:r>
            <a:r>
              <a:rPr lang="it-IT" b="1" dirty="0">
                <a:solidFill>
                  <a:schemeClr val="tx2"/>
                </a:solidFill>
              </a:rPr>
              <a:t>)</a:t>
            </a:r>
          </a:p>
          <a:p>
            <a:r>
              <a:rPr lang="en-GB" b="1" dirty="0">
                <a:solidFill>
                  <a:schemeClr val="tx2"/>
                </a:solidFill>
              </a:rPr>
              <a:t> :condition (and </a:t>
            </a:r>
            <a:r>
              <a:rPr lang="en-US" b="1" dirty="0">
                <a:solidFill>
                  <a:schemeClr val="tx2"/>
                </a:solidFill>
              </a:rPr>
              <a:t>(at start (available unit))</a:t>
            </a:r>
            <a:endParaRPr lang="en-GB" b="1" dirty="0">
              <a:solidFill>
                <a:schemeClr val="tx2"/>
              </a:solidFill>
            </a:endParaRPr>
          </a:p>
          <a:p>
            <a:r>
              <a:rPr lang="en-GB" b="1" dirty="0">
                <a:solidFill>
                  <a:schemeClr val="tx2"/>
                </a:solidFill>
              </a:rPr>
              <a:t> 	   (over all (&gt; (soc) (</a:t>
            </a:r>
            <a:r>
              <a:rPr lang="en-GB" b="1" dirty="0" err="1">
                <a:solidFill>
                  <a:schemeClr val="tx2"/>
                </a:solidFill>
              </a:rPr>
              <a:t>safelevel</a:t>
            </a:r>
            <a:r>
              <a:rPr lang="en-GB" b="1" dirty="0">
                <a:solidFill>
                  <a:schemeClr val="tx2"/>
                </a:solidFill>
              </a:rPr>
              <a:t>)))</a:t>
            </a:r>
            <a:r>
              <a:rPr lang="en-US" b="1" dirty="0">
                <a:solidFill>
                  <a:schemeClr val="tx2"/>
                </a:solidFill>
              </a:rPr>
              <a:t>)</a:t>
            </a:r>
            <a:endParaRPr lang="en-GB" b="1" dirty="0">
              <a:solidFill>
                <a:schemeClr val="tx2"/>
              </a:solidFill>
            </a:endParaRPr>
          </a:p>
          <a:p>
            <a:r>
              <a:rPr lang="en-GB" b="1" dirty="0">
                <a:solidFill>
                  <a:schemeClr val="tx2"/>
                </a:solidFill>
              </a:rPr>
              <a:t> :effect (and (at start (not (available unit)))</a:t>
            </a:r>
          </a:p>
          <a:p>
            <a:r>
              <a:rPr lang="en-GB" b="1" dirty="0">
                <a:solidFill>
                  <a:schemeClr val="tx2"/>
                </a:solidFill>
              </a:rPr>
              <a:t>                       (at end (available unit))</a:t>
            </a:r>
          </a:p>
          <a:p>
            <a:r>
              <a:rPr lang="en-GB" b="1" dirty="0">
                <a:solidFill>
                  <a:schemeClr val="tx2"/>
                </a:solidFill>
              </a:rPr>
              <a:t> 	(at start (increase (demand) </a:t>
            </a:r>
            <a:r>
              <a:rPr lang="en-GB" b="1" dirty="0">
                <a:solidFill>
                  <a:srgbClr val="C00000"/>
                </a:solidFill>
              </a:rPr>
              <a:t>2.9</a:t>
            </a:r>
            <a:r>
              <a:rPr lang="en-GB" b="1" dirty="0">
                <a:solidFill>
                  <a:schemeClr val="tx2"/>
                </a:solidFill>
              </a:rPr>
              <a:t>))</a:t>
            </a:r>
          </a:p>
          <a:p>
            <a:r>
              <a:rPr lang="en-GB" b="1" dirty="0">
                <a:solidFill>
                  <a:schemeClr val="tx2"/>
                </a:solidFill>
              </a:rPr>
              <a:t>                 (at end (decrease (demand) (</a:t>
            </a:r>
            <a:r>
              <a:rPr lang="en-GB" b="1" dirty="0" err="1">
                <a:solidFill>
                  <a:schemeClr val="tx2"/>
                </a:solidFill>
              </a:rPr>
              <a:t>C_rate</a:t>
            </a:r>
            <a:r>
              <a:rPr lang="en-GB" b="1" dirty="0">
                <a:solidFill>
                  <a:schemeClr val="tx2"/>
                </a:solidFill>
              </a:rPr>
              <a:t>)))</a:t>
            </a:r>
          </a:p>
          <a:p>
            <a:r>
              <a:rPr lang="it-IT" b="1" dirty="0">
                <a:solidFill>
                  <a:schemeClr val="tx2"/>
                </a:solidFill>
              </a:rPr>
              <a:t>                </a:t>
            </a:r>
            <a:r>
              <a:rPr lang="it-IT" b="1" dirty="0">
                <a:solidFill>
                  <a:srgbClr val="00B050"/>
                </a:solidFill>
              </a:rPr>
              <a:t> </a:t>
            </a:r>
            <a:r>
              <a:rPr lang="it-IT" b="1" dirty="0">
                <a:solidFill>
                  <a:srgbClr val="00B0F0"/>
                </a:solidFill>
              </a:rPr>
              <a:t>(at end (readyForObs2))</a:t>
            </a:r>
            <a:r>
              <a:rPr lang="it-IT" b="1" dirty="0">
                <a:solidFill>
                  <a:schemeClr val="tx2"/>
                </a:solidFill>
              </a:rPr>
              <a:t>))</a:t>
            </a:r>
            <a:endParaRPr lang="en-GB"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26690199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1462"/>
            <a:ext cx="8229600" cy="1143000"/>
          </a:xfrm>
        </p:spPr>
        <p:txBody>
          <a:bodyPr/>
          <a:lstStyle/>
          <a:p>
            <a:r>
              <a:rPr lang="en-GB" dirty="0"/>
              <a:t>Planetary Lander: PDDL+ domain</a:t>
            </a:r>
          </a:p>
        </p:txBody>
      </p:sp>
      <p:sp>
        <p:nvSpPr>
          <p:cNvPr id="3" name="Content Placeholder 2"/>
          <p:cNvSpPr>
            <a:spLocks noGrp="1"/>
          </p:cNvSpPr>
          <p:nvPr>
            <p:ph idx="1"/>
          </p:nvPr>
        </p:nvSpPr>
        <p:spPr>
          <a:xfrm>
            <a:off x="1809720" y="857233"/>
            <a:ext cx="8715436" cy="4811715"/>
          </a:xfrm>
        </p:spPr>
        <p:txBody>
          <a:bodyPr>
            <a:normAutofit/>
          </a:bodyPr>
          <a:lstStyle/>
          <a:p>
            <a:pPr>
              <a:buNone/>
            </a:pPr>
            <a:r>
              <a:rPr lang="en-GB" dirty="0"/>
              <a:t>Now we are ready to make the observations...</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GB" dirty="0"/>
          </a:p>
        </p:txBody>
      </p:sp>
      <p:sp>
        <p:nvSpPr>
          <p:cNvPr id="4" name="TextBox 3"/>
          <p:cNvSpPr txBox="1"/>
          <p:nvPr/>
        </p:nvSpPr>
        <p:spPr>
          <a:xfrm>
            <a:off x="2881290" y="1214422"/>
            <a:ext cx="8072494" cy="2862322"/>
          </a:xfrm>
          <a:prstGeom prst="rect">
            <a:avLst/>
          </a:prstGeom>
          <a:noFill/>
        </p:spPr>
        <p:txBody>
          <a:bodyPr wrap="square" rtlCol="0">
            <a:spAutoFit/>
          </a:bodyPr>
          <a:lstStyle/>
          <a:p>
            <a:r>
              <a:rPr lang="it-IT" b="1" dirty="0">
                <a:solidFill>
                  <a:srgbClr val="00B050"/>
                </a:solidFill>
              </a:rPr>
              <a:t>(:</a:t>
            </a:r>
            <a:r>
              <a:rPr lang="it-IT" b="1" dirty="0" err="1">
                <a:solidFill>
                  <a:srgbClr val="00B050"/>
                </a:solidFill>
              </a:rPr>
              <a:t>durative-action</a:t>
            </a:r>
            <a:r>
              <a:rPr lang="it-IT" b="1" dirty="0">
                <a:solidFill>
                  <a:srgbClr val="00B050"/>
                </a:solidFill>
              </a:rPr>
              <a:t> observe1</a:t>
            </a:r>
          </a:p>
          <a:p>
            <a:r>
              <a:rPr lang="it-IT" b="1" dirty="0">
                <a:solidFill>
                  <a:srgbClr val="00B050"/>
                </a:solidFill>
              </a:rPr>
              <a:t> :</a:t>
            </a:r>
            <a:r>
              <a:rPr lang="it-IT" b="1" dirty="0" err="1">
                <a:solidFill>
                  <a:srgbClr val="00B050"/>
                </a:solidFill>
              </a:rPr>
              <a:t>parameters</a:t>
            </a:r>
            <a:r>
              <a:rPr lang="it-IT" b="1" dirty="0">
                <a:solidFill>
                  <a:srgbClr val="00B050"/>
                </a:solidFill>
              </a:rPr>
              <a:t> ()</a:t>
            </a:r>
          </a:p>
          <a:p>
            <a:r>
              <a:rPr lang="it-IT" b="1" dirty="0">
                <a:solidFill>
                  <a:srgbClr val="00B050"/>
                </a:solidFill>
              </a:rPr>
              <a:t> :</a:t>
            </a:r>
            <a:r>
              <a:rPr lang="it-IT" b="1" dirty="0" err="1">
                <a:solidFill>
                  <a:srgbClr val="00B050"/>
                </a:solidFill>
              </a:rPr>
              <a:t>duration</a:t>
            </a:r>
            <a:r>
              <a:rPr lang="it-IT" b="1" dirty="0">
                <a:solidFill>
                  <a:srgbClr val="00B050"/>
                </a:solidFill>
              </a:rPr>
              <a:t> (= ?</a:t>
            </a:r>
            <a:r>
              <a:rPr lang="it-IT" b="1" dirty="0" err="1">
                <a:solidFill>
                  <a:srgbClr val="00B050"/>
                </a:solidFill>
              </a:rPr>
              <a:t>duration</a:t>
            </a:r>
            <a:r>
              <a:rPr lang="it-IT" b="1" dirty="0">
                <a:solidFill>
                  <a:srgbClr val="00B050"/>
                </a:solidFill>
              </a:rPr>
              <a:t> obs1Time)</a:t>
            </a:r>
          </a:p>
          <a:p>
            <a:r>
              <a:rPr lang="en-GB" b="1" dirty="0">
                <a:solidFill>
                  <a:srgbClr val="00B050"/>
                </a:solidFill>
              </a:rPr>
              <a:t> :condition (and (at start (available unit))</a:t>
            </a:r>
          </a:p>
          <a:p>
            <a:r>
              <a:rPr lang="en-US" b="1" dirty="0">
                <a:solidFill>
                  <a:srgbClr val="00B050"/>
                </a:solidFill>
              </a:rPr>
              <a:t>	            (at start (readyForObs1))</a:t>
            </a:r>
            <a:endParaRPr lang="en-GB" b="1" dirty="0">
              <a:solidFill>
                <a:srgbClr val="00B050"/>
              </a:solidFill>
            </a:endParaRPr>
          </a:p>
          <a:p>
            <a:r>
              <a:rPr lang="en-GB" b="1" dirty="0">
                <a:solidFill>
                  <a:srgbClr val="00B050"/>
                </a:solidFill>
              </a:rPr>
              <a:t>                             (over all (&gt; (soc) (</a:t>
            </a:r>
            <a:r>
              <a:rPr lang="en-GB" b="1" dirty="0" err="1">
                <a:solidFill>
                  <a:srgbClr val="00B050"/>
                </a:solidFill>
              </a:rPr>
              <a:t>safelevel</a:t>
            </a:r>
            <a:r>
              <a:rPr lang="en-GB" b="1" dirty="0">
                <a:solidFill>
                  <a:srgbClr val="00B050"/>
                </a:solidFill>
              </a:rPr>
              <a:t>))))</a:t>
            </a:r>
          </a:p>
          <a:p>
            <a:r>
              <a:rPr lang="en-GB" b="1" dirty="0">
                <a:solidFill>
                  <a:srgbClr val="00B050"/>
                </a:solidFill>
              </a:rPr>
              <a:t> :effect (and (at start (not (available unit)))    </a:t>
            </a:r>
            <a:r>
              <a:rPr lang="en-US" b="1" dirty="0">
                <a:solidFill>
                  <a:srgbClr val="00B050"/>
                </a:solidFill>
              </a:rPr>
              <a:t>(at end (available unit))</a:t>
            </a:r>
            <a:endParaRPr lang="en-GB" b="1" dirty="0">
              <a:solidFill>
                <a:srgbClr val="00B050"/>
              </a:solidFill>
            </a:endParaRPr>
          </a:p>
          <a:p>
            <a:r>
              <a:rPr lang="en-GB" b="1" dirty="0">
                <a:solidFill>
                  <a:srgbClr val="00B050"/>
                </a:solidFill>
              </a:rPr>
              <a:t>	     (at start (increase (demand) (obs1-rate)))</a:t>
            </a:r>
          </a:p>
          <a:p>
            <a:r>
              <a:rPr lang="en-GB" b="1" dirty="0">
                <a:solidFill>
                  <a:srgbClr val="00B050"/>
                </a:solidFill>
              </a:rPr>
              <a:t>	     (at end (decrease (demand) (obs1-rate)))</a:t>
            </a:r>
          </a:p>
          <a:p>
            <a:r>
              <a:rPr lang="it-IT" b="1" dirty="0">
                <a:solidFill>
                  <a:srgbClr val="00B050"/>
                </a:solidFill>
              </a:rPr>
              <a:t>                      (at end (gotObs1))))</a:t>
            </a:r>
            <a:endParaRPr lang="en-GB" b="1" dirty="0">
              <a:solidFill>
                <a:srgbClr val="00B050"/>
              </a:solidFill>
              <a:latin typeface="Courier New" pitchFamily="49" charset="0"/>
              <a:cs typeface="Courier New" pitchFamily="49" charset="0"/>
            </a:endParaRPr>
          </a:p>
        </p:txBody>
      </p:sp>
      <p:sp>
        <p:nvSpPr>
          <p:cNvPr id="9" name="TextBox 3"/>
          <p:cNvSpPr txBox="1"/>
          <p:nvPr/>
        </p:nvSpPr>
        <p:spPr>
          <a:xfrm>
            <a:off x="2881290" y="4000504"/>
            <a:ext cx="8072494" cy="2862322"/>
          </a:xfrm>
          <a:prstGeom prst="rect">
            <a:avLst/>
          </a:prstGeom>
          <a:noFill/>
        </p:spPr>
        <p:txBody>
          <a:bodyPr wrap="square" rtlCol="0">
            <a:spAutoFit/>
          </a:bodyPr>
          <a:lstStyle/>
          <a:p>
            <a:r>
              <a:rPr lang="it-IT" b="1" dirty="0">
                <a:solidFill>
                  <a:srgbClr val="00B0F0"/>
                </a:solidFill>
              </a:rPr>
              <a:t>(:</a:t>
            </a:r>
            <a:r>
              <a:rPr lang="it-IT" b="1" dirty="0" err="1">
                <a:solidFill>
                  <a:srgbClr val="00B0F0"/>
                </a:solidFill>
              </a:rPr>
              <a:t>durative-action</a:t>
            </a:r>
            <a:r>
              <a:rPr lang="it-IT" b="1" dirty="0">
                <a:solidFill>
                  <a:srgbClr val="00B0F0"/>
                </a:solidFill>
              </a:rPr>
              <a:t> observe2</a:t>
            </a:r>
          </a:p>
          <a:p>
            <a:r>
              <a:rPr lang="it-IT" b="1" dirty="0">
                <a:solidFill>
                  <a:srgbClr val="00B0F0"/>
                </a:solidFill>
              </a:rPr>
              <a:t> :</a:t>
            </a:r>
            <a:r>
              <a:rPr lang="it-IT" b="1" dirty="0" err="1">
                <a:solidFill>
                  <a:srgbClr val="00B0F0"/>
                </a:solidFill>
              </a:rPr>
              <a:t>parameters</a:t>
            </a:r>
            <a:r>
              <a:rPr lang="it-IT" b="1" dirty="0">
                <a:solidFill>
                  <a:srgbClr val="00B0F0"/>
                </a:solidFill>
              </a:rPr>
              <a:t> ()</a:t>
            </a:r>
          </a:p>
          <a:p>
            <a:r>
              <a:rPr lang="it-IT" b="1" dirty="0">
                <a:solidFill>
                  <a:srgbClr val="00B0F0"/>
                </a:solidFill>
              </a:rPr>
              <a:t> :</a:t>
            </a:r>
            <a:r>
              <a:rPr lang="it-IT" b="1" dirty="0" err="1">
                <a:solidFill>
                  <a:srgbClr val="00B0F0"/>
                </a:solidFill>
              </a:rPr>
              <a:t>duration</a:t>
            </a:r>
            <a:r>
              <a:rPr lang="it-IT" b="1" dirty="0">
                <a:solidFill>
                  <a:srgbClr val="00B0F0"/>
                </a:solidFill>
              </a:rPr>
              <a:t> (= ?</a:t>
            </a:r>
            <a:r>
              <a:rPr lang="it-IT" b="1" dirty="0" err="1">
                <a:solidFill>
                  <a:srgbClr val="00B0F0"/>
                </a:solidFill>
              </a:rPr>
              <a:t>duration</a:t>
            </a:r>
            <a:r>
              <a:rPr lang="it-IT" b="1" dirty="0">
                <a:solidFill>
                  <a:srgbClr val="00B0F0"/>
                </a:solidFill>
              </a:rPr>
              <a:t> obs2Time)</a:t>
            </a:r>
          </a:p>
          <a:p>
            <a:r>
              <a:rPr lang="en-GB" b="1" dirty="0">
                <a:solidFill>
                  <a:srgbClr val="00B0F0"/>
                </a:solidFill>
              </a:rPr>
              <a:t> :condition (and (at start (available unit))</a:t>
            </a:r>
          </a:p>
          <a:p>
            <a:r>
              <a:rPr lang="en-US" b="1" dirty="0">
                <a:solidFill>
                  <a:srgbClr val="00B0F0"/>
                </a:solidFill>
              </a:rPr>
              <a:t>	            (at start (readyForObs2))</a:t>
            </a:r>
            <a:endParaRPr lang="en-GB" b="1" dirty="0">
              <a:solidFill>
                <a:srgbClr val="00B0F0"/>
              </a:solidFill>
            </a:endParaRPr>
          </a:p>
          <a:p>
            <a:r>
              <a:rPr lang="en-GB" b="1" dirty="0">
                <a:solidFill>
                  <a:srgbClr val="00B0F0"/>
                </a:solidFill>
              </a:rPr>
              <a:t>                             (over all (&gt; (soc) (</a:t>
            </a:r>
            <a:r>
              <a:rPr lang="en-GB" b="1" dirty="0" err="1">
                <a:solidFill>
                  <a:srgbClr val="00B0F0"/>
                </a:solidFill>
              </a:rPr>
              <a:t>safelevel</a:t>
            </a:r>
            <a:r>
              <a:rPr lang="en-GB" b="1" dirty="0">
                <a:solidFill>
                  <a:srgbClr val="00B0F0"/>
                </a:solidFill>
              </a:rPr>
              <a:t>))))</a:t>
            </a:r>
          </a:p>
          <a:p>
            <a:r>
              <a:rPr lang="en-GB" b="1" dirty="0">
                <a:solidFill>
                  <a:srgbClr val="00B0F0"/>
                </a:solidFill>
              </a:rPr>
              <a:t> :effect (and (at start (not (available unit)))    </a:t>
            </a:r>
            <a:r>
              <a:rPr lang="en-US" b="1" dirty="0">
                <a:solidFill>
                  <a:srgbClr val="00B0F0"/>
                </a:solidFill>
              </a:rPr>
              <a:t>(at end (available unit))</a:t>
            </a:r>
            <a:endParaRPr lang="en-GB" b="1" dirty="0">
              <a:solidFill>
                <a:srgbClr val="00B0F0"/>
              </a:solidFill>
            </a:endParaRPr>
          </a:p>
          <a:p>
            <a:r>
              <a:rPr lang="en-GB" b="1" dirty="0">
                <a:solidFill>
                  <a:srgbClr val="00B0F0"/>
                </a:solidFill>
              </a:rPr>
              <a:t>	     (at start (increase (demand) (obs2-rate)))</a:t>
            </a:r>
          </a:p>
          <a:p>
            <a:r>
              <a:rPr lang="en-GB" b="1" dirty="0">
                <a:solidFill>
                  <a:srgbClr val="00B0F0"/>
                </a:solidFill>
              </a:rPr>
              <a:t>	     (at end (decrease (demand) (obs2-rate)))</a:t>
            </a:r>
          </a:p>
          <a:p>
            <a:r>
              <a:rPr lang="it-IT" b="1" dirty="0">
                <a:solidFill>
                  <a:srgbClr val="00B0F0"/>
                </a:solidFill>
              </a:rPr>
              <a:t>                      (at end (gotObs2))))</a:t>
            </a:r>
            <a:endParaRPr lang="en-GB" b="1" dirty="0">
              <a:solidFill>
                <a:srgbClr val="00B0F0"/>
              </a:solidFill>
              <a:latin typeface="Courier New" pitchFamily="49" charset="0"/>
              <a:cs typeface="Courier New" pitchFamily="49" charset="0"/>
            </a:endParaRPr>
          </a:p>
        </p:txBody>
      </p:sp>
    </p:spTree>
    <p:extLst>
      <p:ext uri="{BB962C8B-B14F-4D97-AF65-F5344CB8AC3E}">
        <p14:creationId xmlns:p14="http://schemas.microsoft.com/office/powerpoint/2010/main" val="7330459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32" name="Picture 9" descr="C:\Documents and Settings\Dannyboodmann\Desktop\dannyboodmann-presentation\val_ok.png"/>
          <p:cNvPicPr>
            <a:picLocks noChangeAspect="1" noChangeArrowheads="1"/>
          </p:cNvPicPr>
          <p:nvPr/>
        </p:nvPicPr>
        <p:blipFill>
          <a:blip r:embed="rId3"/>
          <a:srcRect/>
          <a:stretch>
            <a:fillRect/>
          </a:stretch>
        </p:blipFill>
        <p:spPr bwMode="auto">
          <a:xfrm>
            <a:off x="9525024" y="4714885"/>
            <a:ext cx="703262" cy="588963"/>
          </a:xfrm>
          <a:prstGeom prst="rect">
            <a:avLst/>
          </a:prstGeom>
          <a:noFill/>
          <a:ln w="9525">
            <a:noFill/>
            <a:miter lim="800000"/>
            <a:headEnd/>
            <a:tailEnd/>
          </a:ln>
        </p:spPr>
      </p:pic>
      <p:pic>
        <p:nvPicPr>
          <p:cNvPr id="9" name="Picture 2"/>
          <p:cNvPicPr>
            <a:picLocks noChangeAspect="1" noChangeArrowheads="1"/>
          </p:cNvPicPr>
          <p:nvPr/>
        </p:nvPicPr>
        <p:blipFill>
          <a:blip r:embed="rId4"/>
          <a:srcRect/>
          <a:stretch>
            <a:fillRect/>
          </a:stretch>
        </p:blipFill>
        <p:spPr bwMode="auto">
          <a:xfrm>
            <a:off x="2340500" y="-24"/>
            <a:ext cx="7113087" cy="1295404"/>
          </a:xfrm>
          <a:prstGeom prst="rect">
            <a:avLst/>
          </a:prstGeom>
          <a:noFill/>
          <a:ln w="9525">
            <a:noFill/>
            <a:miter lim="800000"/>
            <a:headEnd/>
            <a:tailEnd/>
          </a:ln>
          <a:effectLst/>
        </p:spPr>
      </p:pic>
      <p:pic>
        <p:nvPicPr>
          <p:cNvPr id="10" name="Picture 3"/>
          <p:cNvPicPr>
            <a:picLocks noChangeAspect="1" noChangeArrowheads="1"/>
          </p:cNvPicPr>
          <p:nvPr/>
        </p:nvPicPr>
        <p:blipFill>
          <a:blip r:embed="rId5"/>
          <a:srcRect/>
          <a:stretch>
            <a:fillRect/>
          </a:stretch>
        </p:blipFill>
        <p:spPr bwMode="auto">
          <a:xfrm>
            <a:off x="1523968" y="1916002"/>
            <a:ext cx="4643470" cy="2737736"/>
          </a:xfrm>
          <a:prstGeom prst="rect">
            <a:avLst/>
          </a:prstGeom>
          <a:noFill/>
          <a:ln w="9525">
            <a:noFill/>
            <a:miter lim="800000"/>
            <a:headEnd/>
            <a:tailEnd/>
          </a:ln>
          <a:effectLst/>
        </p:spPr>
      </p:pic>
      <p:pic>
        <p:nvPicPr>
          <p:cNvPr id="1026" name="Picture 2"/>
          <p:cNvPicPr>
            <a:picLocks noChangeAspect="1" noChangeArrowheads="1"/>
          </p:cNvPicPr>
          <p:nvPr/>
        </p:nvPicPr>
        <p:blipFill>
          <a:blip r:embed="rId6"/>
          <a:srcRect/>
          <a:stretch>
            <a:fillRect/>
          </a:stretch>
        </p:blipFill>
        <p:spPr bwMode="auto">
          <a:xfrm>
            <a:off x="6058483" y="2000240"/>
            <a:ext cx="4593304" cy="2643206"/>
          </a:xfrm>
          <a:prstGeom prst="rect">
            <a:avLst/>
          </a:prstGeom>
          <a:noFill/>
          <a:ln w="9525">
            <a:noFill/>
            <a:miter lim="800000"/>
            <a:headEnd/>
            <a:tailEnd/>
          </a:ln>
          <a:effectLst/>
        </p:spPr>
      </p:pic>
      <p:sp>
        <p:nvSpPr>
          <p:cNvPr id="12" name="Rettangolo 11"/>
          <p:cNvSpPr/>
          <p:nvPr/>
        </p:nvSpPr>
        <p:spPr>
          <a:xfrm>
            <a:off x="4612560" y="4845618"/>
            <a:ext cx="2307683" cy="369332"/>
          </a:xfrm>
          <a:prstGeom prst="rect">
            <a:avLst/>
          </a:prstGeom>
        </p:spPr>
        <p:txBody>
          <a:bodyPr wrap="none">
            <a:spAutoFit/>
          </a:bodyPr>
          <a:lstStyle/>
          <a:p>
            <a:r>
              <a:rPr lang="en-US" dirty="0"/>
              <a:t>Battery state of charge</a:t>
            </a:r>
            <a:endParaRPr lang="en-GB" dirty="0"/>
          </a:p>
        </p:txBody>
      </p:sp>
    </p:spTree>
    <p:extLst>
      <p:ext uri="{BB962C8B-B14F-4D97-AF65-F5344CB8AC3E}">
        <p14:creationId xmlns:p14="http://schemas.microsoft.com/office/powerpoint/2010/main" val="69320417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76" y="353679"/>
            <a:ext cx="10994136" cy="1325563"/>
          </a:xfrm>
        </p:spPr>
        <p:txBody>
          <a:bodyPr/>
          <a:lstStyle/>
          <a:p>
            <a:r>
              <a:rPr lang="en-GB" dirty="0"/>
              <a:t>PDDL2.1: Ball Drop Example</a:t>
            </a:r>
          </a:p>
        </p:txBody>
      </p:sp>
      <p:sp>
        <p:nvSpPr>
          <p:cNvPr id="3" name="Content Placeholder 2"/>
          <p:cNvSpPr>
            <a:spLocks noGrp="1"/>
          </p:cNvSpPr>
          <p:nvPr>
            <p:ph idx="1"/>
          </p:nvPr>
        </p:nvSpPr>
        <p:spPr>
          <a:xfrm>
            <a:off x="280416" y="1825625"/>
            <a:ext cx="10515600" cy="4351338"/>
          </a:xfrm>
        </p:spPr>
        <p:txBody>
          <a:bodyPr/>
          <a:lstStyle/>
          <a:p>
            <a:r>
              <a:rPr lang="en-GB" dirty="0"/>
              <a:t>PDDL2.1 adds durative actions to PDDL</a:t>
            </a:r>
          </a:p>
          <a:p>
            <a:pPr lvl="1"/>
            <a:r>
              <a:rPr lang="en-GB" dirty="0"/>
              <a:t>But as we now know actions can include continuous numeric effects and variable durations</a:t>
            </a:r>
          </a:p>
        </p:txBody>
      </p:sp>
      <p:sp>
        <p:nvSpPr>
          <p:cNvPr id="4" name="TextBox 3"/>
          <p:cNvSpPr txBox="1"/>
          <p:nvPr/>
        </p:nvSpPr>
        <p:spPr>
          <a:xfrm>
            <a:off x="1505768" y="2996952"/>
            <a:ext cx="8024954" cy="1600438"/>
          </a:xfrm>
          <a:prstGeom prst="rect">
            <a:avLst/>
          </a:prstGeom>
          <a:noFill/>
        </p:spPr>
        <p:txBody>
          <a:bodyPr wrap="none" rtlCol="0">
            <a:spAutoFit/>
          </a:bodyPr>
          <a:lstStyle/>
          <a:p>
            <a:r>
              <a:rPr lang="en-GB" sz="1400" b="1" dirty="0">
                <a:solidFill>
                  <a:schemeClr val="tx2"/>
                </a:solidFill>
                <a:latin typeface="Courier New" pitchFamily="49" charset="0"/>
                <a:cs typeface="Courier New" pitchFamily="49" charset="0"/>
              </a:rPr>
              <a:t>(:durative-action drop-ball</a:t>
            </a:r>
          </a:p>
          <a:p>
            <a:r>
              <a:rPr lang="en-GB" sz="1400" b="1" dirty="0">
                <a:solidFill>
                  <a:schemeClr val="tx2"/>
                </a:solidFill>
                <a:latin typeface="Courier New" pitchFamily="49" charset="0"/>
                <a:cs typeface="Courier New" pitchFamily="49" charset="0"/>
              </a:rPr>
              <a:t> :parameters (?b – ball)</a:t>
            </a:r>
          </a:p>
          <a:p>
            <a:r>
              <a:rPr lang="en-GB" sz="1400" b="1" dirty="0">
                <a:solidFill>
                  <a:schemeClr val="tx2"/>
                </a:solidFill>
                <a:latin typeface="Courier New" pitchFamily="49" charset="0"/>
                <a:cs typeface="Courier New" pitchFamily="49" charset="0"/>
              </a:rPr>
              <a:t> :duration (&gt; ?duration 0)</a:t>
            </a:r>
          </a:p>
          <a:p>
            <a:r>
              <a:rPr lang="en-GB" sz="1400" b="1" dirty="0">
                <a:solidFill>
                  <a:schemeClr val="tx2"/>
                </a:solidFill>
                <a:latin typeface="Courier New" pitchFamily="49" charset="0"/>
                <a:cs typeface="Courier New" pitchFamily="49" charset="0"/>
              </a:rPr>
              <a:t> :condition (and (at start (holding ?b)) (at start (= (velocity ?b) 0)))</a:t>
            </a:r>
          </a:p>
          <a:p>
            <a:r>
              <a:rPr lang="en-GB" sz="1400" b="1" dirty="0">
                <a:solidFill>
                  <a:schemeClr val="tx2"/>
                </a:solidFill>
                <a:latin typeface="Courier New" pitchFamily="49" charset="0"/>
                <a:cs typeface="Courier New" pitchFamily="49" charset="0"/>
              </a:rPr>
              <a:t> :effect (and (at start (not (holding ?b))) </a:t>
            </a:r>
          </a:p>
          <a:p>
            <a:r>
              <a:rPr lang="en-GB" sz="1400" b="1" dirty="0">
                <a:solidFill>
                  <a:schemeClr val="tx2"/>
                </a:solidFill>
                <a:latin typeface="Courier New" pitchFamily="49" charset="0"/>
                <a:cs typeface="Courier New" pitchFamily="49" charset="0"/>
              </a:rPr>
              <a:t>		(decrease (height ?b) (* #t (</a:t>
            </a:r>
            <a:r>
              <a:rPr lang="en-GB" sz="1400" b="1" dirty="0">
                <a:solidFill>
                  <a:srgbClr val="FF0000"/>
                </a:solidFill>
                <a:latin typeface="Courier New" pitchFamily="49" charset="0"/>
                <a:cs typeface="Courier New" pitchFamily="49" charset="0"/>
              </a:rPr>
              <a:t>velocity</a:t>
            </a:r>
            <a:r>
              <a:rPr lang="en-GB" sz="1400" b="1" dirty="0">
                <a:solidFill>
                  <a:schemeClr val="tx2"/>
                </a:solidFill>
                <a:latin typeface="Courier New" pitchFamily="49" charset="0"/>
                <a:cs typeface="Courier New" pitchFamily="49" charset="0"/>
              </a:rPr>
              <a:t> ?b)))</a:t>
            </a:r>
          </a:p>
          <a:p>
            <a:r>
              <a:rPr lang="en-GB" sz="1400" b="1" dirty="0">
                <a:solidFill>
                  <a:schemeClr val="tx2"/>
                </a:solidFill>
                <a:latin typeface="Courier New" pitchFamily="49" charset="0"/>
                <a:cs typeface="Courier New" pitchFamily="49" charset="0"/>
              </a:rPr>
              <a:t>                 (increase (</a:t>
            </a:r>
            <a:r>
              <a:rPr lang="en-GB" sz="1400" b="1" dirty="0">
                <a:solidFill>
                  <a:srgbClr val="FF0000"/>
                </a:solidFill>
                <a:latin typeface="Courier New" pitchFamily="49" charset="0"/>
                <a:cs typeface="Courier New" pitchFamily="49" charset="0"/>
              </a:rPr>
              <a:t>velocity</a:t>
            </a:r>
            <a:r>
              <a:rPr lang="en-GB" sz="1400" b="1" dirty="0">
                <a:solidFill>
                  <a:schemeClr val="tx2"/>
                </a:solidFill>
                <a:latin typeface="Courier New" pitchFamily="49" charset="0"/>
                <a:cs typeface="Courier New" pitchFamily="49" charset="0"/>
              </a:rPr>
              <a:t> ?b) (* #t (gravity)))))</a:t>
            </a:r>
          </a:p>
        </p:txBody>
      </p:sp>
      <p:cxnSp>
        <p:nvCxnSpPr>
          <p:cNvPr id="6" name="Straight Arrow Connector 5"/>
          <p:cNvCxnSpPr/>
          <p:nvPr/>
        </p:nvCxnSpPr>
        <p:spPr>
          <a:xfrm flipV="1">
            <a:off x="4458096" y="4797152"/>
            <a:ext cx="504056"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97857" y="5661248"/>
            <a:ext cx="4593693" cy="369332"/>
          </a:xfrm>
          <a:prstGeom prst="rect">
            <a:avLst/>
          </a:prstGeom>
          <a:noFill/>
        </p:spPr>
        <p:txBody>
          <a:bodyPr wrap="none" rtlCol="0">
            <a:spAutoFit/>
          </a:bodyPr>
          <a:lstStyle/>
          <a:p>
            <a:r>
              <a:rPr lang="en-GB" dirty="0"/>
              <a:t>Notice how the two continuous effects interact</a:t>
            </a:r>
          </a:p>
        </p:txBody>
      </p:sp>
      <p:sp>
        <p:nvSpPr>
          <p:cNvPr id="8" name="TextBox 7"/>
          <p:cNvSpPr txBox="1"/>
          <p:nvPr/>
        </p:nvSpPr>
        <p:spPr>
          <a:xfrm>
            <a:off x="8895048" y="4345747"/>
            <a:ext cx="719812" cy="369332"/>
          </a:xfrm>
          <a:prstGeom prst="rect">
            <a:avLst/>
          </a:prstGeom>
          <a:noFill/>
        </p:spPr>
        <p:txBody>
          <a:bodyPr wrap="none" rtlCol="0">
            <a:spAutoFit/>
          </a:bodyPr>
          <a:lstStyle/>
          <a:p>
            <a:r>
              <a:rPr lang="en-GB" dirty="0"/>
              <a:t>v = </a:t>
            </a:r>
            <a:r>
              <a:rPr lang="en-GB" dirty="0" err="1"/>
              <a:t>gt</a:t>
            </a:r>
            <a:endParaRPr lang="en-GB" dirty="0"/>
          </a:p>
        </p:txBody>
      </p:sp>
      <p:cxnSp>
        <p:nvCxnSpPr>
          <p:cNvPr id="9" name="Straight Arrow Connector 8"/>
          <p:cNvCxnSpPr/>
          <p:nvPr/>
        </p:nvCxnSpPr>
        <p:spPr>
          <a:xfrm flipH="1" flipV="1">
            <a:off x="8123404" y="4422884"/>
            <a:ext cx="728146" cy="1075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935688" y="4014698"/>
            <a:ext cx="1386213" cy="369332"/>
          </a:xfrm>
          <a:prstGeom prst="rect">
            <a:avLst/>
          </a:prstGeom>
          <a:noFill/>
        </p:spPr>
        <p:txBody>
          <a:bodyPr wrap="none" rtlCol="0">
            <a:spAutoFit/>
          </a:bodyPr>
          <a:lstStyle/>
          <a:p>
            <a:r>
              <a:rPr lang="en-GB" dirty="0"/>
              <a:t>h = -</a:t>
            </a:r>
            <a:r>
              <a:rPr lang="en-GB" dirty="0" err="1"/>
              <a:t>vt</a:t>
            </a:r>
            <a:r>
              <a:rPr lang="en-GB" dirty="0"/>
              <a:t> = -gt</a:t>
            </a:r>
            <a:r>
              <a:rPr lang="en-GB" baseline="30000" dirty="0"/>
              <a:t>2</a:t>
            </a:r>
            <a:r>
              <a:rPr lang="en-GB" dirty="0"/>
              <a:t> </a:t>
            </a:r>
          </a:p>
        </p:txBody>
      </p:sp>
      <p:cxnSp>
        <p:nvCxnSpPr>
          <p:cNvPr id="12" name="Straight Arrow Connector 11"/>
          <p:cNvCxnSpPr/>
          <p:nvPr/>
        </p:nvCxnSpPr>
        <p:spPr>
          <a:xfrm flipH="1">
            <a:off x="8164044" y="4209524"/>
            <a:ext cx="68750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97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PDDL2.1: Dropping the ball</a:t>
            </a:r>
          </a:p>
        </p:txBody>
      </p:sp>
      <p:sp>
        <p:nvSpPr>
          <p:cNvPr id="3" name="Content Placeholder 2"/>
          <p:cNvSpPr>
            <a:spLocks noGrp="1"/>
          </p:cNvSpPr>
          <p:nvPr>
            <p:ph idx="1"/>
          </p:nvPr>
        </p:nvSpPr>
        <p:spPr/>
        <p:txBody>
          <a:bodyPr/>
          <a:lstStyle/>
          <a:p>
            <a:r>
              <a:rPr lang="en-GB" dirty="0"/>
              <a:t>What happens if there is a floor?</a:t>
            </a:r>
          </a:p>
          <a:p>
            <a:endParaRPr lang="en-GB" dirty="0"/>
          </a:p>
          <a:p>
            <a:r>
              <a:rPr lang="en-GB" dirty="0"/>
              <a:t>Duration of the drop-ball action is limited by the distance to the floor...</a:t>
            </a:r>
          </a:p>
        </p:txBody>
      </p:sp>
      <p:sp>
        <p:nvSpPr>
          <p:cNvPr id="5" name="TextBox 4"/>
          <p:cNvSpPr txBox="1"/>
          <p:nvPr/>
        </p:nvSpPr>
        <p:spPr>
          <a:xfrm>
            <a:off x="2351584" y="3680336"/>
            <a:ext cx="7917552" cy="1815882"/>
          </a:xfrm>
          <a:prstGeom prst="rect">
            <a:avLst/>
          </a:prstGeom>
          <a:noFill/>
        </p:spPr>
        <p:txBody>
          <a:bodyPr wrap="none" rtlCol="0">
            <a:spAutoFit/>
          </a:bodyPr>
          <a:lstStyle/>
          <a:p>
            <a:r>
              <a:rPr lang="en-GB" sz="1400" b="1" dirty="0">
                <a:solidFill>
                  <a:schemeClr val="tx2"/>
                </a:solidFill>
                <a:latin typeface="Courier New" pitchFamily="49" charset="0"/>
                <a:cs typeface="Courier New" pitchFamily="49" charset="0"/>
              </a:rPr>
              <a:t>(:durative-action drop-ball</a:t>
            </a:r>
          </a:p>
          <a:p>
            <a:r>
              <a:rPr lang="en-GB" sz="1400" b="1" dirty="0">
                <a:solidFill>
                  <a:schemeClr val="tx2"/>
                </a:solidFill>
                <a:latin typeface="Courier New" pitchFamily="49" charset="0"/>
                <a:cs typeface="Courier New" pitchFamily="49" charset="0"/>
              </a:rPr>
              <a:t> :parameters (?b – ball)</a:t>
            </a:r>
          </a:p>
          <a:p>
            <a:r>
              <a:rPr lang="en-GB" sz="1400" b="1" dirty="0">
                <a:solidFill>
                  <a:schemeClr val="tx2"/>
                </a:solidFill>
                <a:latin typeface="Courier New" pitchFamily="49" charset="0"/>
                <a:cs typeface="Courier New" pitchFamily="49" charset="0"/>
              </a:rPr>
              <a:t> :duration (&gt; ?duration 0)</a:t>
            </a:r>
          </a:p>
          <a:p>
            <a:r>
              <a:rPr lang="en-GB" sz="1400" b="1" dirty="0">
                <a:solidFill>
                  <a:schemeClr val="tx2"/>
                </a:solidFill>
                <a:latin typeface="Courier New" pitchFamily="49" charset="0"/>
                <a:cs typeface="Courier New" pitchFamily="49" charset="0"/>
              </a:rPr>
              <a:t> :condition (and (at start (holding ?b)) (at start (= (velocity ?b) 0)) </a:t>
            </a:r>
          </a:p>
          <a:p>
            <a:r>
              <a:rPr lang="en-GB" sz="1400" b="1" dirty="0">
                <a:solidFill>
                  <a:schemeClr val="tx2"/>
                </a:solidFill>
                <a:latin typeface="Courier New" pitchFamily="49" charset="0"/>
                <a:cs typeface="Courier New" pitchFamily="49" charset="0"/>
              </a:rPr>
              <a:t>		</a:t>
            </a:r>
            <a:r>
              <a:rPr lang="en-GB" sz="1400" b="1" dirty="0">
                <a:solidFill>
                  <a:schemeClr val="accent2"/>
                </a:solidFill>
                <a:latin typeface="Courier New" pitchFamily="49" charset="0"/>
                <a:cs typeface="Courier New" pitchFamily="49" charset="0"/>
              </a:rPr>
              <a:t>(over all (&gt;= (height ?b) 0))</a:t>
            </a:r>
            <a:r>
              <a:rPr lang="en-GB" sz="1400" b="1" dirty="0">
                <a:solidFill>
                  <a:schemeClr val="tx2"/>
                </a:solidFill>
                <a:latin typeface="Courier New" pitchFamily="49" charset="0"/>
                <a:cs typeface="Courier New" pitchFamily="49" charset="0"/>
              </a:rPr>
              <a:t>)</a:t>
            </a:r>
          </a:p>
          <a:p>
            <a:r>
              <a:rPr lang="en-GB" sz="1400" b="1" dirty="0">
                <a:solidFill>
                  <a:schemeClr val="tx2"/>
                </a:solidFill>
                <a:latin typeface="Courier New" pitchFamily="49" charset="0"/>
                <a:cs typeface="Courier New" pitchFamily="49" charset="0"/>
              </a:rPr>
              <a:t> :effect (and (at start (not (holding ?b))) </a:t>
            </a:r>
          </a:p>
          <a:p>
            <a:r>
              <a:rPr lang="en-GB" sz="1400" b="1" dirty="0">
                <a:solidFill>
                  <a:schemeClr val="tx2"/>
                </a:solidFill>
                <a:latin typeface="Courier New" pitchFamily="49" charset="0"/>
                <a:cs typeface="Courier New" pitchFamily="49" charset="0"/>
              </a:rPr>
              <a:t>		(decrease (height ?b) (* #t (velocity ?b)))</a:t>
            </a:r>
          </a:p>
          <a:p>
            <a:r>
              <a:rPr lang="en-GB" sz="1400" b="1" dirty="0">
                <a:solidFill>
                  <a:schemeClr val="tx2"/>
                </a:solidFill>
                <a:latin typeface="Courier New" pitchFamily="49" charset="0"/>
                <a:cs typeface="Courier New" pitchFamily="49" charset="0"/>
              </a:rPr>
              <a:t>                 (increase (velocity ?b) (* #t (gravity)))))</a:t>
            </a:r>
          </a:p>
        </p:txBody>
      </p:sp>
      <p:sp>
        <p:nvSpPr>
          <p:cNvPr id="6" name="TextBox 5"/>
          <p:cNvSpPr txBox="1"/>
          <p:nvPr/>
        </p:nvSpPr>
        <p:spPr>
          <a:xfrm>
            <a:off x="1847528" y="5877272"/>
            <a:ext cx="4393190" cy="369332"/>
          </a:xfrm>
          <a:prstGeom prst="rect">
            <a:avLst/>
          </a:prstGeom>
          <a:noFill/>
        </p:spPr>
        <p:txBody>
          <a:bodyPr wrap="none" rtlCol="0">
            <a:spAutoFit/>
          </a:bodyPr>
          <a:lstStyle/>
          <a:p>
            <a:r>
              <a:rPr lang="en-GB" dirty="0"/>
              <a:t>But what happens if we leave the ball to fall?</a:t>
            </a:r>
          </a:p>
        </p:txBody>
      </p:sp>
      <p:pic>
        <p:nvPicPr>
          <p:cNvPr id="4098" name="Picture 2" descr="http://4.bp.blogspot.com/_lmOVlEj9AXw/TOGhSIBvvXI/AAAAAAAAAYk/66Ad0Ya7uYE/s1600/bouncing+ball.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44273" y="1052737"/>
            <a:ext cx="1874091" cy="136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30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4400" dirty="0"/>
              <a:t>PDDL+: Let’s see it bounce</a:t>
            </a:r>
          </a:p>
        </p:txBody>
      </p:sp>
      <p:sp>
        <p:nvSpPr>
          <p:cNvPr id="3" name="Content Placeholder 2"/>
          <p:cNvSpPr>
            <a:spLocks noGrp="1"/>
          </p:cNvSpPr>
          <p:nvPr>
            <p:ph idx="1"/>
          </p:nvPr>
        </p:nvSpPr>
        <p:spPr/>
        <p:txBody>
          <a:bodyPr>
            <a:normAutofit/>
          </a:bodyPr>
          <a:lstStyle/>
          <a:p>
            <a:r>
              <a:rPr lang="en-GB" sz="2800" dirty="0"/>
              <a:t>A “better” model is to see releasing the ball as separated from the fate of the ball after it falls</a:t>
            </a:r>
          </a:p>
          <a:p>
            <a:pPr lvl="1"/>
            <a:r>
              <a:rPr lang="en-GB" sz="2800" dirty="0"/>
              <a:t>Release initiates a process of falling</a:t>
            </a:r>
          </a:p>
          <a:p>
            <a:pPr lvl="1"/>
            <a:endParaRPr lang="en-GB" sz="2800" dirty="0"/>
          </a:p>
          <a:p>
            <a:r>
              <a:rPr lang="en-GB" sz="2800" dirty="0"/>
              <a:t>The falling process can be terminated by various possible actions (catching, hitting, ...) or events (bouncing)</a:t>
            </a:r>
          </a:p>
          <a:p>
            <a:pPr marL="0" indent="0">
              <a:buNone/>
            </a:pPr>
            <a:endParaRPr lang="en-GB" sz="2800" dirty="0"/>
          </a:p>
        </p:txBody>
      </p:sp>
    </p:spTree>
    <p:extLst>
      <p:ext uri="{BB962C8B-B14F-4D97-AF65-F5344CB8AC3E}">
        <p14:creationId xmlns:p14="http://schemas.microsoft.com/office/powerpoint/2010/main" val="2148739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PDDL+: Processes and Events</a:t>
            </a:r>
          </a:p>
        </p:txBody>
      </p:sp>
      <p:sp>
        <p:nvSpPr>
          <p:cNvPr id="3" name="Content Placeholder 2"/>
          <p:cNvSpPr>
            <a:spLocks noGrp="1"/>
          </p:cNvSpPr>
          <p:nvPr>
            <p:ph idx="1"/>
          </p:nvPr>
        </p:nvSpPr>
        <p:spPr>
          <a:xfrm>
            <a:off x="838200" y="1825624"/>
            <a:ext cx="10515600" cy="4903649"/>
          </a:xfrm>
        </p:spPr>
        <p:txBody>
          <a:bodyPr>
            <a:normAutofit fontScale="92500" lnSpcReduction="20000"/>
          </a:bodyPr>
          <a:lstStyle/>
          <a:p>
            <a:r>
              <a:rPr lang="en-GB" dirty="0"/>
              <a:t>Executive agents perform </a:t>
            </a:r>
            <a:r>
              <a:rPr lang="en-GB" i="1" dirty="0"/>
              <a:t>actions</a:t>
            </a:r>
            <a:r>
              <a:rPr lang="en-GB" dirty="0"/>
              <a:t> that change the world state in some way</a:t>
            </a:r>
          </a:p>
          <a:p>
            <a:endParaRPr lang="en-GB" dirty="0"/>
          </a:p>
          <a:p>
            <a:r>
              <a:rPr lang="en-GB" i="1" dirty="0"/>
              <a:t>Processes</a:t>
            </a:r>
            <a:r>
              <a:rPr lang="en-GB" dirty="0"/>
              <a:t> execute continuously under the direction of the world</a:t>
            </a:r>
          </a:p>
          <a:p>
            <a:pPr lvl="1"/>
            <a:r>
              <a:rPr lang="en-GB" dirty="0"/>
              <a:t>The world decides whether a process is active or not and we not have control over them; the only thing we can do is delete or add the conditions depending on whether or not we want them to happen.</a:t>
            </a:r>
          </a:p>
          <a:p>
            <a:pPr lvl="1"/>
            <a:endParaRPr lang="en-GB" dirty="0"/>
          </a:p>
          <a:p>
            <a:r>
              <a:rPr lang="en-GB" i="1" dirty="0"/>
              <a:t>Events</a:t>
            </a:r>
            <a:r>
              <a:rPr lang="en-GB" dirty="0"/>
              <a:t> are the world’s version of actions: the world performs them when conditions are met</a:t>
            </a:r>
          </a:p>
          <a:p>
            <a:pPr lvl="1"/>
            <a:r>
              <a:rPr lang="en-GB" dirty="0"/>
              <a:t>Basically the same as processes, but events are discrete and not continuous.</a:t>
            </a:r>
            <a:br>
              <a:rPr lang="en-GB" dirty="0"/>
            </a:br>
            <a:endParaRPr lang="en-GB" dirty="0"/>
          </a:p>
          <a:p>
            <a:r>
              <a:rPr lang="en-GB" i="1" dirty="0"/>
              <a:t>Planning</a:t>
            </a:r>
            <a:r>
              <a:rPr lang="en-GB" dirty="0"/>
              <a:t> is about deciding which actions the executive agents should perform by anticipating the effects of actions before they are executed</a:t>
            </a:r>
          </a:p>
          <a:p>
            <a:pPr lvl="1"/>
            <a:r>
              <a:rPr lang="en-GB" dirty="0"/>
              <a:t>Requires a way to predict what will happen when actions are performed (and also when they are not)</a:t>
            </a:r>
          </a:p>
        </p:txBody>
      </p:sp>
    </p:spTree>
    <p:extLst>
      <p:ext uri="{BB962C8B-B14F-4D97-AF65-F5344CB8AC3E}">
        <p14:creationId xmlns:p14="http://schemas.microsoft.com/office/powerpoint/2010/main" val="2776675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makes it </a:t>
            </a:r>
            <a:r>
              <a:rPr lang="en-GB" i="1" dirty="0"/>
              <a:t>hybrid</a:t>
            </a:r>
            <a:r>
              <a:rPr lang="en-GB" dirty="0"/>
              <a:t>?</a:t>
            </a:r>
          </a:p>
        </p:txBody>
      </p:sp>
      <p:sp>
        <p:nvSpPr>
          <p:cNvPr id="3" name="Content Placeholder 2"/>
          <p:cNvSpPr>
            <a:spLocks noGrp="1"/>
          </p:cNvSpPr>
          <p:nvPr>
            <p:ph idx="1"/>
          </p:nvPr>
        </p:nvSpPr>
        <p:spPr/>
        <p:txBody>
          <a:bodyPr>
            <a:normAutofit lnSpcReduction="10000"/>
          </a:bodyPr>
          <a:lstStyle/>
          <a:p>
            <a:r>
              <a:rPr lang="en-GB" dirty="0"/>
              <a:t>When actions or events are performed they cause instantaneous changes in the world</a:t>
            </a:r>
          </a:p>
          <a:p>
            <a:pPr lvl="1"/>
            <a:r>
              <a:rPr lang="en-GB" dirty="0"/>
              <a:t>These are discrete changes to the world state</a:t>
            </a:r>
          </a:p>
          <a:p>
            <a:pPr lvl="1"/>
            <a:r>
              <a:rPr lang="en-GB" dirty="0"/>
              <a:t>When an action or an event has happened it is over</a:t>
            </a:r>
          </a:p>
          <a:p>
            <a:pPr lvl="1"/>
            <a:endParaRPr lang="en-GB" dirty="0"/>
          </a:p>
          <a:p>
            <a:pPr lvl="1"/>
            <a:endParaRPr lang="en-GB" dirty="0"/>
          </a:p>
          <a:p>
            <a:pPr lvl="1"/>
            <a:endParaRPr lang="en-GB" dirty="0"/>
          </a:p>
          <a:p>
            <a:pPr marL="457200" lvl="1" indent="0">
              <a:buNone/>
            </a:pPr>
            <a:endParaRPr lang="en-GB" dirty="0"/>
          </a:p>
          <a:p>
            <a:r>
              <a:rPr lang="en-GB" dirty="0"/>
              <a:t>Processes are continuous changes</a:t>
            </a:r>
          </a:p>
          <a:p>
            <a:pPr lvl="1"/>
            <a:r>
              <a:rPr lang="en-GB" dirty="0"/>
              <a:t>Once they start they generate continuous updates in the world state</a:t>
            </a:r>
          </a:p>
          <a:p>
            <a:pPr lvl="1"/>
            <a:r>
              <a:rPr lang="en-GB" dirty="0"/>
              <a:t>A process will run over time, changing the world at every instant</a:t>
            </a:r>
          </a:p>
        </p:txBody>
      </p:sp>
      <p:sp>
        <p:nvSpPr>
          <p:cNvPr id="4" name="Rectangle 3"/>
          <p:cNvSpPr/>
          <p:nvPr/>
        </p:nvSpPr>
        <p:spPr>
          <a:xfrm>
            <a:off x="2999656" y="3356992"/>
            <a:ext cx="302433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Holding ball</a:t>
            </a:r>
          </a:p>
        </p:txBody>
      </p:sp>
      <p:sp>
        <p:nvSpPr>
          <p:cNvPr id="6" name="TextBox 5"/>
          <p:cNvSpPr txBox="1"/>
          <p:nvPr/>
        </p:nvSpPr>
        <p:spPr>
          <a:xfrm>
            <a:off x="3643093" y="3948764"/>
            <a:ext cx="1737463" cy="369332"/>
          </a:xfrm>
          <a:prstGeom prst="rect">
            <a:avLst/>
          </a:prstGeom>
          <a:noFill/>
        </p:spPr>
        <p:txBody>
          <a:bodyPr wrap="none" rtlCol="0">
            <a:spAutoFit/>
          </a:bodyPr>
          <a:lstStyle/>
          <a:p>
            <a:r>
              <a:rPr lang="en-GB" dirty="0"/>
              <a:t>Action: drop ball</a:t>
            </a:r>
          </a:p>
        </p:txBody>
      </p:sp>
      <p:sp>
        <p:nvSpPr>
          <p:cNvPr id="8" name="Pentagon 7"/>
          <p:cNvSpPr/>
          <p:nvPr/>
        </p:nvSpPr>
        <p:spPr>
          <a:xfrm>
            <a:off x="6023992" y="3356992"/>
            <a:ext cx="3888432" cy="36004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Not holding ball</a:t>
            </a:r>
          </a:p>
        </p:txBody>
      </p:sp>
      <p:sp>
        <p:nvSpPr>
          <p:cNvPr id="9" name="Pentagon 8"/>
          <p:cNvSpPr/>
          <p:nvPr/>
        </p:nvSpPr>
        <p:spPr>
          <a:xfrm>
            <a:off x="6023992" y="4522357"/>
            <a:ext cx="3888432" cy="36004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Ball falling</a:t>
            </a:r>
          </a:p>
        </p:txBody>
      </p:sp>
      <p:cxnSp>
        <p:nvCxnSpPr>
          <p:cNvPr id="11" name="Straight Arrow Connector 10"/>
          <p:cNvCxnSpPr>
            <a:cxnSpLocks/>
            <a:endCxn id="8" idx="1"/>
          </p:cNvCxnSpPr>
          <p:nvPr/>
        </p:nvCxnSpPr>
        <p:spPr>
          <a:xfrm flipV="1">
            <a:off x="5380556" y="3537012"/>
            <a:ext cx="643436" cy="59641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Connector 11"/>
          <p:cNvCxnSpPr>
            <a:stCxn id="9" idx="1"/>
          </p:cNvCxnSpPr>
          <p:nvPr/>
        </p:nvCxnSpPr>
        <p:spPr>
          <a:xfrm flipV="1">
            <a:off x="6023992" y="3082197"/>
            <a:ext cx="0" cy="1620180"/>
          </a:xfrm>
          <a:prstGeom prst="line">
            <a:avLst/>
          </a:prstGeom>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9509876" y="3816628"/>
            <a:ext cx="1967013" cy="646331"/>
          </a:xfrm>
          <a:prstGeom prst="rect">
            <a:avLst/>
          </a:prstGeom>
          <a:noFill/>
        </p:spPr>
        <p:txBody>
          <a:bodyPr wrap="none" rtlCol="0">
            <a:spAutoFit/>
          </a:bodyPr>
          <a:lstStyle/>
          <a:p>
            <a:r>
              <a:rPr lang="en-GB" dirty="0"/>
              <a:t>Process: ball falling</a:t>
            </a:r>
          </a:p>
          <a:p>
            <a:r>
              <a:rPr lang="en-GB" dirty="0"/>
              <a:t>(Height over time)</a:t>
            </a:r>
          </a:p>
        </p:txBody>
      </p:sp>
      <p:sp>
        <p:nvSpPr>
          <p:cNvPr id="17" name="Freeform 16"/>
          <p:cNvSpPr/>
          <p:nvPr/>
        </p:nvSpPr>
        <p:spPr>
          <a:xfrm>
            <a:off x="6023991" y="3772992"/>
            <a:ext cx="3747752" cy="978794"/>
          </a:xfrm>
          <a:custGeom>
            <a:avLst/>
            <a:gdLst>
              <a:gd name="connsiteX0" fmla="*/ 0 w 3747752"/>
              <a:gd name="connsiteY0" fmla="*/ 0 h 978794"/>
              <a:gd name="connsiteX1" fmla="*/ 1287887 w 3747752"/>
              <a:gd name="connsiteY1" fmla="*/ 77273 h 978794"/>
              <a:gd name="connsiteX2" fmla="*/ 2446986 w 3747752"/>
              <a:gd name="connsiteY2" fmla="*/ 321972 h 978794"/>
              <a:gd name="connsiteX3" fmla="*/ 3747752 w 3747752"/>
              <a:gd name="connsiteY3" fmla="*/ 978794 h 978794"/>
            </a:gdLst>
            <a:ahLst/>
            <a:cxnLst>
              <a:cxn ang="0">
                <a:pos x="connsiteX0" y="connsiteY0"/>
              </a:cxn>
              <a:cxn ang="0">
                <a:pos x="connsiteX1" y="connsiteY1"/>
              </a:cxn>
              <a:cxn ang="0">
                <a:pos x="connsiteX2" y="connsiteY2"/>
              </a:cxn>
              <a:cxn ang="0">
                <a:pos x="connsiteX3" y="connsiteY3"/>
              </a:cxn>
            </a:cxnLst>
            <a:rect l="l" t="t" r="r" b="b"/>
            <a:pathLst>
              <a:path w="3747752" h="978794">
                <a:moveTo>
                  <a:pt x="0" y="0"/>
                </a:moveTo>
                <a:cubicBezTo>
                  <a:pt x="440028" y="11805"/>
                  <a:pt x="880056" y="23611"/>
                  <a:pt x="1287887" y="77273"/>
                </a:cubicBezTo>
                <a:cubicBezTo>
                  <a:pt x="1695718" y="130935"/>
                  <a:pt x="2037008" y="171718"/>
                  <a:pt x="2446986" y="321972"/>
                </a:cubicBezTo>
                <a:cubicBezTo>
                  <a:pt x="2856964" y="472226"/>
                  <a:pt x="3302358" y="725510"/>
                  <a:pt x="3747752" y="978794"/>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cxnSp>
        <p:nvCxnSpPr>
          <p:cNvPr id="7" name="Straight Arrow Connector 6">
            <a:extLst>
              <a:ext uri="{FF2B5EF4-FFF2-40B4-BE49-F238E27FC236}">
                <a16:creationId xmlns:a16="http://schemas.microsoft.com/office/drawing/2014/main" id="{6C12357F-EE70-4E94-8DB5-B8B42F4CD28F}"/>
              </a:ext>
            </a:extLst>
          </p:cNvPr>
          <p:cNvCxnSpPr/>
          <p:nvPr/>
        </p:nvCxnSpPr>
        <p:spPr>
          <a:xfrm flipH="1">
            <a:off x="8708994" y="4001294"/>
            <a:ext cx="790113" cy="13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3079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8" grpId="0" animBg="1"/>
      <p:bldP spid="9" grpId="0" animBg="1"/>
      <p:bldP spid="16" grpId="0"/>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bbc.co.uk/schools/gcsebitesize/science/images/addgateway_contproces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0729" y="2036210"/>
            <a:ext cx="3672408" cy="298635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pPr algn="l"/>
            <a:r>
              <a:rPr lang="en-GB" sz="4400" dirty="0">
                <a:solidFill>
                  <a:prstClr val="black"/>
                </a:solidFill>
                <a:latin typeface="Calibri Light" panose="020F0302020204030204"/>
              </a:rPr>
              <a:t>Problem Features</a:t>
            </a:r>
            <a:endParaRPr lang="en-GB" dirty="0"/>
          </a:p>
        </p:txBody>
      </p:sp>
      <p:sp>
        <p:nvSpPr>
          <p:cNvPr id="3" name="Content Placeholder 2"/>
          <p:cNvSpPr>
            <a:spLocks noGrp="1"/>
          </p:cNvSpPr>
          <p:nvPr>
            <p:ph idx="1"/>
          </p:nvPr>
        </p:nvSpPr>
        <p:spPr>
          <a:xfrm>
            <a:off x="193040" y="1600200"/>
            <a:ext cx="10017760" cy="4997152"/>
          </a:xfrm>
        </p:spPr>
        <p:txBody>
          <a:bodyPr>
            <a:normAutofit lnSpcReduction="10000"/>
          </a:bodyPr>
          <a:lstStyle/>
          <a:p>
            <a:r>
              <a:rPr lang="en-GB" sz="2400" dirty="0"/>
              <a:t>We might care about how much of the effect of a process is generated, so we want to choose how long to let it run</a:t>
            </a:r>
          </a:p>
          <a:p>
            <a:pPr lvl="1"/>
            <a:r>
              <a:rPr lang="en-GB" sz="2400" dirty="0"/>
              <a:t>Running a bath</a:t>
            </a:r>
          </a:p>
          <a:p>
            <a:pPr lvl="1"/>
            <a:r>
              <a:rPr lang="en-GB" sz="2400" dirty="0"/>
              <a:t>Mixing chemicals or running reactions</a:t>
            </a:r>
          </a:p>
          <a:p>
            <a:pPr lvl="1"/>
            <a:r>
              <a:rPr lang="en-GB" sz="2400" dirty="0"/>
              <a:t>Heating or cooling metals in a foundry</a:t>
            </a:r>
          </a:p>
          <a:p>
            <a:pPr lvl="1"/>
            <a:endParaRPr lang="en-GB" sz="2400" dirty="0"/>
          </a:p>
          <a:p>
            <a:r>
              <a:rPr lang="en-GB" sz="2400" i="1" dirty="0"/>
              <a:t>Duration-dependent effects</a:t>
            </a:r>
          </a:p>
          <a:p>
            <a:endParaRPr lang="en-GB" sz="2400" i="1" dirty="0"/>
          </a:p>
          <a:p>
            <a:r>
              <a:rPr lang="en-GB" sz="2400" dirty="0"/>
              <a:t>We might need to interact with a process while it runs, exploiting or managing conditions during execution</a:t>
            </a:r>
          </a:p>
          <a:p>
            <a:endParaRPr lang="en-GB" sz="2400" dirty="0"/>
          </a:p>
          <a:p>
            <a:r>
              <a:rPr lang="en-GB" sz="2400" i="1" dirty="0"/>
              <a:t>Required concurrency with process effects</a:t>
            </a:r>
          </a:p>
          <a:p>
            <a:pPr lvl="1"/>
            <a:endParaRPr lang="en-GB" dirty="0"/>
          </a:p>
          <a:p>
            <a:pPr lvl="1"/>
            <a:endParaRPr lang="en-GB" dirty="0"/>
          </a:p>
        </p:txBody>
      </p:sp>
    </p:spTree>
    <p:extLst>
      <p:ext uri="{BB962C8B-B14F-4D97-AF65-F5344CB8AC3E}">
        <p14:creationId xmlns:p14="http://schemas.microsoft.com/office/powerpoint/2010/main" val="2310705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10;\usepackage{color}&#10;\usepackage{amssymb}&#10;\usepackage{amsmath}&#10;\pagestyle{empty}&#10;\begin{document}&#10;\textcolor[rgb]{0.9,0.9,0.9}{ $ state\_of\_battery \in [90\%,100\%]$}&#10;\end{document}&#10;"/>
  <p:tag name="EXTERNALNAME" val="txp_fig"/>
  <p:tag name="BLEND" val="Falso"/>
  <p:tag name="TRANSPARENT" val="Vero"/>
  <p:tag name="KEEPFILES" val="Falso"/>
  <p:tag name="DEBUGPAUSE" val="Falso"/>
  <p:tag name="RESOLUTION" val="300"/>
  <p:tag name="TIMEOUT" val="15"/>
  <p:tag name="BITMAPFORMAT" val="bmp16m"/>
  <p:tag name="DEBUGINTERACTIVE" val="Falso"/>
  <p:tag name="ORIGWIDTH" val="302,8806"/>
  <p:tag name="PICTUREFILESIZE" val="314458"/>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10;\usepackage{color}&#10;\usepackage{amssymb}&#10;\usepackage{amsmath}&#10;\pagestyle{empty}&#10;\begin{document}&#10;\textcolor[rgb]{0.9,0.9,0.9}{ $ daytime \in [0,8]$}&#10;\end{document}&#10;"/>
  <p:tag name="EXTERNALNAME" val="txp_fig"/>
  <p:tag name="BLEND" val="Falso"/>
  <p:tag name="TRANSPARENT" val="Vero"/>
  <p:tag name="KEEPFILES" val="Falso"/>
  <p:tag name="DEBUGPAUSE" val="Falso"/>
  <p:tag name="RESOLUTION" val="300"/>
  <p:tag name="TIMEOUT" val="15"/>
  <p:tag name="BITMAPFORMAT" val="bmp16m"/>
  <p:tag name="DEBUGINTERACTIVE" val="Falso"/>
  <p:tag name="ORIGWIDTH" val="147,8403"/>
  <p:tag name="PICTUREFILESIZE" val="153438"/>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10;\usepackage{color}&#10;\usepackage{amssymb}&#10;\usepackage{amsmath}&#10;\pagestyle{empty}&#10;\begin{document}&#10;\textcolor[rgb]{0.9,0.9,0.9}{ $ \times $}&#10;\end{document}&#10;"/>
  <p:tag name="EXTERNALNAME" val="txp_fig"/>
  <p:tag name="BLEND" val="Falso"/>
  <p:tag name="TRANSPARENT" val="Vero"/>
  <p:tag name="KEEPFILES" val="Falso"/>
  <p:tag name="DEBUGPAUSE" val="Falso"/>
  <p:tag name="RESOLUTION" val="300"/>
  <p:tag name="TIMEOUT" val="15"/>
  <p:tag name="BITMAPFORMAT" val="bmp16m"/>
  <p:tag name="DEBUGINTERACTIVE" val="Falso"/>
  <p:tag name="ORIGWIDTH" val="10,8"/>
  <p:tag name="PICTUREFILESIZE" val="685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1742</TotalTime>
  <Words>4751</Words>
  <Application>Microsoft Office PowerPoint</Application>
  <PresentationFormat>Widescreen</PresentationFormat>
  <Paragraphs>636</Paragraphs>
  <Slides>39</Slides>
  <Notes>32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39</vt:i4>
      </vt:variant>
    </vt:vector>
  </HeadingPairs>
  <TitlesOfParts>
    <vt:vector size="47" baseType="lpstr">
      <vt:lpstr>Arial</vt:lpstr>
      <vt:lpstr>Calibri</vt:lpstr>
      <vt:lpstr>Calibri Light</vt:lpstr>
      <vt:lpstr>Courier New</vt:lpstr>
      <vt:lpstr>Verdana</vt:lpstr>
      <vt:lpstr>Office Theme</vt:lpstr>
      <vt:lpstr>1_Office Theme</vt:lpstr>
      <vt:lpstr>2_Office Theme</vt:lpstr>
      <vt:lpstr>PDDL+ Planning: Processes and Events</vt:lpstr>
      <vt:lpstr>PDDL+</vt:lpstr>
      <vt:lpstr>Continuous Non-Linear Effects</vt:lpstr>
      <vt:lpstr>PDDL2.1: Ball Drop Example</vt:lpstr>
      <vt:lpstr>PDDL2.1: Dropping the ball</vt:lpstr>
      <vt:lpstr>PDDL+: Let’s see it bounce</vt:lpstr>
      <vt:lpstr>PDDL+: Processes and Events</vt:lpstr>
      <vt:lpstr>What makes it hybrid?</vt:lpstr>
      <vt:lpstr>Problem Features</vt:lpstr>
      <vt:lpstr>PDDL+: Let’s see it bounce</vt:lpstr>
      <vt:lpstr>PDDL+: Let it go</vt:lpstr>
      <vt:lpstr>PDDL+: See it bounce</vt:lpstr>
      <vt:lpstr>A Valid Plan</vt:lpstr>
      <vt:lpstr>VAL Report</vt:lpstr>
      <vt:lpstr>Height of the Ball is Quadratic</vt:lpstr>
      <vt:lpstr>Velocity is Linear but Discontinuous</vt:lpstr>
      <vt:lpstr>What happens if the ball is not perfectly elastic?</vt:lpstr>
      <vt:lpstr>What happens if the ball is not perfectly elastic?</vt:lpstr>
      <vt:lpstr>Zeno behaviour</vt:lpstr>
      <vt:lpstr>Cascading events</vt:lpstr>
      <vt:lpstr>Other Semantic Issues</vt:lpstr>
      <vt:lpstr>PDDL+ Planning: Example 2 Planetary Lander</vt:lpstr>
      <vt:lpstr>PowerPoint Presentation</vt:lpstr>
      <vt:lpstr>PowerPoint Presentation</vt:lpstr>
      <vt:lpstr>Planetary Lander: PDDL+ domain</vt:lpstr>
      <vt:lpstr>Planetary Lander: PDDL+ domain</vt:lpstr>
      <vt:lpstr>Planetary Lander: PDDL+ domain</vt:lpstr>
      <vt:lpstr>Planetary Lander: PDDL+ domain</vt:lpstr>
      <vt:lpstr>Planetary Lander: PDDL+ domain</vt:lpstr>
      <vt:lpstr>Planetary Lander: PDDL+ domain</vt:lpstr>
      <vt:lpstr>Planetary Lander: PDDL+ domain</vt:lpstr>
      <vt:lpstr>Planetary Lander: PDDL+ domain</vt:lpstr>
      <vt:lpstr>Planetary Lander: PDDL+ domain</vt:lpstr>
      <vt:lpstr>Planetary Lander: PDDL+ domain</vt:lpstr>
      <vt:lpstr>Planetary Lander: PDDL+ domain</vt:lpstr>
      <vt:lpstr>Planetary Lander: PDDL+ domain</vt:lpstr>
      <vt:lpstr>Planetary Lander: PDDL+ domain</vt:lpstr>
      <vt:lpstr>Planetary Lander: PDDL+ domain</vt:lpstr>
      <vt:lpstr>PowerPoint Presentation</vt:lpstr>
    </vt:vector>
  </TitlesOfParts>
  <Company>King's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PDDL+ Planning: Processes and Events</dc:title>
  <dc:creator>Coles, Amanda</dc:creator>
  <cp:lastModifiedBy>Alessandro Amantini</cp:lastModifiedBy>
  <cp:revision>19</cp:revision>
  <dcterms:created xsi:type="dcterms:W3CDTF">2020-10-07T12:52:45Z</dcterms:created>
  <dcterms:modified xsi:type="dcterms:W3CDTF">2020-11-27T18:25:48Z</dcterms:modified>
</cp:coreProperties>
</file>