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41" r:id="rId2"/>
    <p:sldId id="442" r:id="rId3"/>
    <p:sldId id="423" r:id="rId4"/>
    <p:sldId id="424" r:id="rId5"/>
    <p:sldId id="425" r:id="rId6"/>
    <p:sldId id="426" r:id="rId7"/>
    <p:sldId id="427" r:id="rId8"/>
    <p:sldId id="428" r:id="rId9"/>
    <p:sldId id="444" r:id="rId10"/>
    <p:sldId id="376" r:id="rId11"/>
    <p:sldId id="377" r:id="rId12"/>
    <p:sldId id="389" r:id="rId13"/>
    <p:sldId id="391" r:id="rId14"/>
    <p:sldId id="390" r:id="rId15"/>
    <p:sldId id="379" r:id="rId16"/>
    <p:sldId id="380" r:id="rId17"/>
    <p:sldId id="429" r:id="rId18"/>
    <p:sldId id="392" r:id="rId19"/>
    <p:sldId id="383" r:id="rId20"/>
    <p:sldId id="393" r:id="rId21"/>
    <p:sldId id="384" r:id="rId22"/>
    <p:sldId id="386" r:id="rId23"/>
    <p:sldId id="443" r:id="rId24"/>
    <p:sldId id="372" r:id="rId25"/>
    <p:sldId id="396" r:id="rId26"/>
    <p:sldId id="397" r:id="rId27"/>
    <p:sldId id="398" r:id="rId28"/>
    <p:sldId id="399" r:id="rId29"/>
    <p:sldId id="400" r:id="rId30"/>
    <p:sldId id="402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31" r:id="rId39"/>
    <p:sldId id="419" r:id="rId40"/>
    <p:sldId id="420" r:id="rId41"/>
    <p:sldId id="422" r:id="rId42"/>
    <p:sldId id="43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EACAB-E997-4524-BC1C-4423D27377D0}" v="2" dt="2020-08-23T23:03:44.622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Destaqu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s, Ricardo" userId="cf97a766-cd7b-4f44-8d22-9e75b6284968" providerId="ADAL" clId="{B20EACAB-E997-4524-BC1C-4423D27377D0}"/>
    <pc:docChg chg="custSel addSld delSld modSld">
      <pc:chgData name="Rodrigues, Ricardo" userId="cf97a766-cd7b-4f44-8d22-9e75b6284968" providerId="ADAL" clId="{B20EACAB-E997-4524-BC1C-4423D27377D0}" dt="2020-08-23T23:08:21.783" v="26" actId="2696"/>
      <pc:docMkLst>
        <pc:docMk/>
      </pc:docMkLst>
      <pc:sldChg chg="modSp">
        <pc:chgData name="Rodrigues, Ricardo" userId="cf97a766-cd7b-4f44-8d22-9e75b6284968" providerId="ADAL" clId="{B20EACAB-E997-4524-BC1C-4423D27377D0}" dt="2020-08-23T23:04:59.254" v="22" actId="20577"/>
        <pc:sldMkLst>
          <pc:docMk/>
          <pc:sldMk cId="2324619564" sldId="389"/>
        </pc:sldMkLst>
        <pc:spChg chg="mod">
          <ac:chgData name="Rodrigues, Ricardo" userId="cf97a766-cd7b-4f44-8d22-9e75b6284968" providerId="ADAL" clId="{B20EACAB-E997-4524-BC1C-4423D27377D0}" dt="2020-08-23T23:04:59.254" v="22" actId="20577"/>
          <ac:spMkLst>
            <pc:docMk/>
            <pc:sldMk cId="2324619564" sldId="389"/>
            <ac:spMk id="18435" creationId="{00000000-0000-0000-0000-000000000000}"/>
          </ac:spMkLst>
        </pc:spChg>
      </pc:sldChg>
      <pc:sldChg chg="del">
        <pc:chgData name="Rodrigues, Ricardo" userId="cf97a766-cd7b-4f44-8d22-9e75b6284968" providerId="ADAL" clId="{B20EACAB-E997-4524-BC1C-4423D27377D0}" dt="2020-08-23T23:08:21.783" v="26" actId="2696"/>
        <pc:sldMkLst>
          <pc:docMk/>
          <pc:sldMk cId="819157988" sldId="403"/>
        </pc:sldMkLst>
      </pc:sldChg>
      <pc:sldChg chg="del">
        <pc:chgData name="Rodrigues, Ricardo" userId="cf97a766-cd7b-4f44-8d22-9e75b6284968" providerId="ADAL" clId="{B20EACAB-E997-4524-BC1C-4423D27377D0}" dt="2020-08-23T23:08:21.776" v="25" actId="2696"/>
        <pc:sldMkLst>
          <pc:docMk/>
          <pc:sldMk cId="70643399" sldId="404"/>
        </pc:sldMkLst>
      </pc:sldChg>
      <pc:sldChg chg="del">
        <pc:chgData name="Rodrigues, Ricardo" userId="cf97a766-cd7b-4f44-8d22-9e75b6284968" providerId="ADAL" clId="{B20EACAB-E997-4524-BC1C-4423D27377D0}" dt="2020-08-23T23:08:21.770" v="24" actId="2696"/>
        <pc:sldMkLst>
          <pc:docMk/>
          <pc:sldMk cId="1892633849" sldId="405"/>
        </pc:sldMkLst>
      </pc:sldChg>
      <pc:sldChg chg="del">
        <pc:chgData name="Rodrigues, Ricardo" userId="cf97a766-cd7b-4f44-8d22-9e75b6284968" providerId="ADAL" clId="{B20EACAB-E997-4524-BC1C-4423D27377D0}" dt="2020-08-23T23:08:21.764" v="23" actId="2696"/>
        <pc:sldMkLst>
          <pc:docMk/>
          <pc:sldMk cId="969320779" sldId="406"/>
        </pc:sldMkLst>
      </pc:sldChg>
      <pc:sldChg chg="delSp modSp">
        <pc:chgData name="Rodrigues, Ricardo" userId="cf97a766-cd7b-4f44-8d22-9e75b6284968" providerId="ADAL" clId="{B20EACAB-E997-4524-BC1C-4423D27377D0}" dt="2020-08-23T23:02:25.597" v="4" actId="20577"/>
        <pc:sldMkLst>
          <pc:docMk/>
          <pc:sldMk cId="4005296579" sldId="425"/>
        </pc:sldMkLst>
        <pc:spChg chg="del">
          <ac:chgData name="Rodrigues, Ricardo" userId="cf97a766-cd7b-4f44-8d22-9e75b6284968" providerId="ADAL" clId="{B20EACAB-E997-4524-BC1C-4423D27377D0}" dt="2020-08-23T23:02:18.319" v="2" actId="478"/>
          <ac:spMkLst>
            <pc:docMk/>
            <pc:sldMk cId="4005296579" sldId="425"/>
            <ac:spMk id="9" creationId="{00000000-0000-0000-0000-000000000000}"/>
          </ac:spMkLst>
        </pc:spChg>
        <pc:spChg chg="mod">
          <ac:chgData name="Rodrigues, Ricardo" userId="cf97a766-cd7b-4f44-8d22-9e75b6284968" providerId="ADAL" clId="{B20EACAB-E997-4524-BC1C-4423D27377D0}" dt="2020-08-23T23:02:25.597" v="4" actId="20577"/>
          <ac:spMkLst>
            <pc:docMk/>
            <pc:sldMk cId="4005296579" sldId="425"/>
            <ac:spMk id="14339" creationId="{00000000-0000-0000-0000-000000000000}"/>
          </ac:spMkLst>
        </pc:spChg>
        <pc:picChg chg="del">
          <ac:chgData name="Rodrigues, Ricardo" userId="cf97a766-cd7b-4f44-8d22-9e75b6284968" providerId="ADAL" clId="{B20EACAB-E997-4524-BC1C-4423D27377D0}" dt="2020-08-23T23:02:15.049" v="1" actId="478"/>
          <ac:picMkLst>
            <pc:docMk/>
            <pc:sldMk cId="4005296579" sldId="425"/>
            <ac:picMk id="10" creationId="{00000000-0000-0000-0000-000000000000}"/>
          </ac:picMkLst>
        </pc:picChg>
      </pc:sldChg>
      <pc:sldChg chg="modSp">
        <pc:chgData name="Rodrigues, Ricardo" userId="cf97a766-cd7b-4f44-8d22-9e75b6284968" providerId="ADAL" clId="{B20EACAB-E997-4524-BC1C-4423D27377D0}" dt="2020-08-23T23:02:40.938" v="10" actId="20577"/>
        <pc:sldMkLst>
          <pc:docMk/>
          <pc:sldMk cId="897921086" sldId="426"/>
        </pc:sldMkLst>
        <pc:spChg chg="mod">
          <ac:chgData name="Rodrigues, Ricardo" userId="cf97a766-cd7b-4f44-8d22-9e75b6284968" providerId="ADAL" clId="{B20EACAB-E997-4524-BC1C-4423D27377D0}" dt="2020-08-23T23:02:40.938" v="10" actId="20577"/>
          <ac:spMkLst>
            <pc:docMk/>
            <pc:sldMk cId="897921086" sldId="426"/>
            <ac:spMk id="5" creationId="{00000000-0000-0000-0000-000000000000}"/>
          </ac:spMkLst>
        </pc:spChg>
      </pc:sldChg>
      <pc:sldChg chg="addSp delSp modSp modAnim">
        <pc:chgData name="Rodrigues, Ricardo" userId="cf97a766-cd7b-4f44-8d22-9e75b6284968" providerId="ADAL" clId="{B20EACAB-E997-4524-BC1C-4423D27377D0}" dt="2020-08-23T23:04:05.334" v="19" actId="14100"/>
        <pc:sldMkLst>
          <pc:docMk/>
          <pc:sldMk cId="3204581183" sldId="428"/>
        </pc:sldMkLst>
        <pc:spChg chg="del">
          <ac:chgData name="Rodrigues, Ricardo" userId="cf97a766-cd7b-4f44-8d22-9e75b6284968" providerId="ADAL" clId="{B20EACAB-E997-4524-BC1C-4423D27377D0}" dt="2020-08-23T23:03:54.298" v="16" actId="478"/>
          <ac:spMkLst>
            <pc:docMk/>
            <pc:sldMk cId="3204581183" sldId="428"/>
            <ac:spMk id="3" creationId="{00000000-0000-0000-0000-000000000000}"/>
          </ac:spMkLst>
        </pc:spChg>
        <pc:spChg chg="del mod">
          <ac:chgData name="Rodrigues, Ricardo" userId="cf97a766-cd7b-4f44-8d22-9e75b6284968" providerId="ADAL" clId="{B20EACAB-E997-4524-BC1C-4423D27377D0}" dt="2020-08-23T23:03:51.717" v="15" actId="478"/>
          <ac:spMkLst>
            <pc:docMk/>
            <pc:sldMk cId="3204581183" sldId="428"/>
            <ac:spMk id="14339" creationId="{00000000-0000-0000-0000-000000000000}"/>
          </ac:spMkLst>
        </pc:spChg>
        <pc:picChg chg="add mod">
          <ac:chgData name="Rodrigues, Ricardo" userId="cf97a766-cd7b-4f44-8d22-9e75b6284968" providerId="ADAL" clId="{B20EACAB-E997-4524-BC1C-4423D27377D0}" dt="2020-08-23T23:04:05.334" v="19" actId="14100"/>
          <ac:picMkLst>
            <pc:docMk/>
            <pc:sldMk cId="3204581183" sldId="428"/>
            <ac:picMk id="4" creationId="{AAE590C8-250E-4302-A93D-C8DF2642FACF}"/>
          </ac:picMkLst>
        </pc:picChg>
      </pc:sldChg>
      <pc:sldChg chg="modSp">
        <pc:chgData name="Rodrigues, Ricardo" userId="cf97a766-cd7b-4f44-8d22-9e75b6284968" providerId="ADAL" clId="{B20EACAB-E997-4524-BC1C-4423D27377D0}" dt="2020-08-23T23:01:22.079" v="0" actId="6549"/>
        <pc:sldMkLst>
          <pc:docMk/>
          <pc:sldMk cId="3923371557" sldId="441"/>
        </pc:sldMkLst>
        <pc:spChg chg="mod">
          <ac:chgData name="Rodrigues, Ricardo" userId="cf97a766-cd7b-4f44-8d22-9e75b6284968" providerId="ADAL" clId="{B20EACAB-E997-4524-BC1C-4423D27377D0}" dt="2020-08-23T23:01:22.079" v="0" actId="6549"/>
          <ac:spMkLst>
            <pc:docMk/>
            <pc:sldMk cId="3923371557" sldId="441"/>
            <ac:spMk id="18434" creationId="{00000000-0000-0000-0000-000000000000}"/>
          </ac:spMkLst>
        </pc:spChg>
      </pc:sldChg>
      <pc:sldChg chg="delSp add">
        <pc:chgData name="Rodrigues, Ricardo" userId="cf97a766-cd7b-4f44-8d22-9e75b6284968" providerId="ADAL" clId="{B20EACAB-E997-4524-BC1C-4423D27377D0}" dt="2020-08-23T23:04:13.927" v="21" actId="478"/>
        <pc:sldMkLst>
          <pc:docMk/>
          <pc:sldMk cId="2686394894" sldId="444"/>
        </pc:sldMkLst>
        <pc:spChg chg="del">
          <ac:chgData name="Rodrigues, Ricardo" userId="cf97a766-cd7b-4f44-8d22-9e75b6284968" providerId="ADAL" clId="{B20EACAB-E997-4524-BC1C-4423D27377D0}" dt="2020-08-23T23:04:13.927" v="21" actId="478"/>
          <ac:spMkLst>
            <pc:docMk/>
            <pc:sldMk cId="2686394894" sldId="444"/>
            <ac:spMk id="2" creationId="{00000000-0000-0000-0000-000000000000}"/>
          </ac:spMkLst>
        </pc:spChg>
        <pc:spChg chg="del">
          <ac:chgData name="Rodrigues, Ricardo" userId="cf97a766-cd7b-4f44-8d22-9e75b6284968" providerId="ADAL" clId="{B20EACAB-E997-4524-BC1C-4423D27377D0}" dt="2020-08-23T23:04:10.797" v="20" actId="478"/>
          <ac:spMkLst>
            <pc:docMk/>
            <pc:sldMk cId="2686394894" sldId="444"/>
            <ac:spMk id="3" creationId="{00000000-0000-0000-0000-000000000000}"/>
          </ac:spMkLst>
        </pc:spChg>
        <pc:picChg chg="del">
          <ac:chgData name="Rodrigues, Ricardo" userId="cf97a766-cd7b-4f44-8d22-9e75b6284968" providerId="ADAL" clId="{B20EACAB-E997-4524-BC1C-4423D27377D0}" dt="2020-08-23T23:04:13.927" v="21" actId="478"/>
          <ac:picMkLst>
            <pc:docMk/>
            <pc:sldMk cId="2686394894" sldId="444"/>
            <ac:picMk id="9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GB" sz="1200"/>
            </a:pPr>
            <a:r>
              <a:rPr lang="en-US" sz="1200"/>
              <a:t>% of PCN</a:t>
            </a:r>
            <a:r>
              <a:rPr lang="en-US" sz="1200" baseline="0"/>
              <a:t> subsidary managing directors by HQ countries</a:t>
            </a:r>
            <a:endParaRPr lang="en-US" sz="1200"/>
          </a:p>
        </c:rich>
      </c:tx>
      <c:layout>
        <c:manualLayout>
          <c:xMode val="edge"/>
          <c:yMode val="edge"/>
          <c:x val="0.11398223213641701"/>
          <c:y val="2.9350104821802898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GB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Denmark</c:v>
                </c:pt>
                <c:pt idx="1">
                  <c:v>UK</c:v>
                </c:pt>
                <c:pt idx="2">
                  <c:v>Norway</c:v>
                </c:pt>
                <c:pt idx="3">
                  <c:v>Swiss</c:v>
                </c:pt>
                <c:pt idx="4">
                  <c:v>France</c:v>
                </c:pt>
                <c:pt idx="5">
                  <c:v>Finland</c:v>
                </c:pt>
                <c:pt idx="6">
                  <c:v>Netherlands</c:v>
                </c:pt>
                <c:pt idx="7">
                  <c:v>Sweden</c:v>
                </c:pt>
                <c:pt idx="8">
                  <c:v>Germany</c:v>
                </c:pt>
                <c:pt idx="9">
                  <c:v>Italy</c:v>
                </c:pt>
                <c:pt idx="10">
                  <c:v>Japan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18.2</c:v>
                </c:pt>
                <c:pt idx="1">
                  <c:v>23.1</c:v>
                </c:pt>
                <c:pt idx="2">
                  <c:v>24.5</c:v>
                </c:pt>
                <c:pt idx="3">
                  <c:v>25.6</c:v>
                </c:pt>
                <c:pt idx="4">
                  <c:v>30</c:v>
                </c:pt>
                <c:pt idx="5">
                  <c:v>30</c:v>
                </c:pt>
                <c:pt idx="6">
                  <c:v>32.700000000000003</c:v>
                </c:pt>
                <c:pt idx="7">
                  <c:v>34.200000000000003</c:v>
                </c:pt>
                <c:pt idx="8">
                  <c:v>40.9</c:v>
                </c:pt>
                <c:pt idx="9">
                  <c:v>48.1</c:v>
                </c:pt>
                <c:pt idx="10">
                  <c:v>76.5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3E-45AC-A112-8D1023FB3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cylinder"/>
        <c:axId val="-2141392720"/>
        <c:axId val="-2141390368"/>
        <c:axId val="0"/>
      </c:bar3DChart>
      <c:catAx>
        <c:axId val="-2141392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-2141390368"/>
        <c:crosses val="autoZero"/>
        <c:auto val="1"/>
        <c:lblAlgn val="ctr"/>
        <c:lblOffset val="100"/>
        <c:noMultiLvlLbl val="0"/>
      </c:catAx>
      <c:valAx>
        <c:axId val="-214139036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lang="en-GB"/>
            </a:pPr>
            <a:endParaRPr lang="en-US"/>
          </a:p>
        </c:txPr>
        <c:crossAx val="-2141392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/>
              <a:t>% of PCN subsidary managing directors by subsidiary country cluster</a:t>
            </a:r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GB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Sheet1!$D$2:$D$10</c:f>
              <c:strCache>
                <c:ptCount val="9"/>
                <c:pt idx="0">
                  <c:v>Scandianvia</c:v>
                </c:pt>
                <c:pt idx="1">
                  <c:v>W. Europe</c:v>
                </c:pt>
                <c:pt idx="2">
                  <c:v>E. Europe</c:v>
                </c:pt>
                <c:pt idx="3">
                  <c:v>Canada</c:v>
                </c:pt>
                <c:pt idx="4">
                  <c:v>AT/NZ</c:v>
                </c:pt>
                <c:pt idx="5">
                  <c:v>Latine A. </c:v>
                </c:pt>
                <c:pt idx="6">
                  <c:v>Africa</c:v>
                </c:pt>
                <c:pt idx="7">
                  <c:v>Asia</c:v>
                </c:pt>
                <c:pt idx="8">
                  <c:v>Middle Eeast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14.6</c:v>
                </c:pt>
                <c:pt idx="1">
                  <c:v>33.300000000000011</c:v>
                </c:pt>
                <c:pt idx="2">
                  <c:v>39.5</c:v>
                </c:pt>
                <c:pt idx="3">
                  <c:v>41.5</c:v>
                </c:pt>
                <c:pt idx="4">
                  <c:v>41.5</c:v>
                </c:pt>
                <c:pt idx="5">
                  <c:v>50.8</c:v>
                </c:pt>
                <c:pt idx="6">
                  <c:v>58.5</c:v>
                </c:pt>
                <c:pt idx="7">
                  <c:v>60.2</c:v>
                </c:pt>
                <c:pt idx="8">
                  <c:v>66.7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E9-40B6-981A-6F54AB9A82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-2141303376"/>
        <c:axId val="-2141301024"/>
        <c:axId val="0"/>
      </c:bar3DChart>
      <c:catAx>
        <c:axId val="-21413033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-2141301024"/>
        <c:crosses val="autoZero"/>
        <c:auto val="1"/>
        <c:lblAlgn val="ctr"/>
        <c:lblOffset val="100"/>
        <c:noMultiLvlLbl val="0"/>
      </c:catAx>
      <c:valAx>
        <c:axId val="-21413010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lang="en-GB"/>
            </a:pPr>
            <a:endParaRPr lang="en-US"/>
          </a:p>
        </c:txPr>
        <c:crossAx val="-21413033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569C9-D62D-4A52-8496-69F95C5E063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85DB4-2FFA-45B1-AA41-27B41C6E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8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</p:spPr>
      </p:sp>
      <p:sp>
        <p:nvSpPr>
          <p:cNvPr id="44035" name="Rectangle 3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 wrap="none" anchor="ctr"/>
          <a:lstStyle/>
          <a:p>
            <a:r>
              <a:rPr lang="en-US" altLang="zh-CN">
                <a:latin typeface="Arial" charset="0"/>
              </a:rPr>
              <a:t> </a:t>
            </a:r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99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209550"/>
            <a:ext cx="5343525" cy="4008438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71" y="4343509"/>
            <a:ext cx="5487058" cy="41150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58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155058-828A-46D0-9B30-6D653438E3A3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54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03BDE09-2E0D-4EC7-95BE-548A364BA7E5}" type="slidenum">
              <a:rPr lang="en-AU" altLang="zh-CN" sz="1200">
                <a:latin typeface="Calibri" pitchFamily="34" charset="0"/>
                <a:ea typeface="MS PGothic" pitchFamily="34" charset="-128"/>
              </a:rPr>
              <a:pPr eaLnBrk="1" hangingPunct="1"/>
              <a:t>39</a:t>
            </a:fld>
            <a:endParaRPr lang="en-AU" altLang="zh-CN" sz="120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AU" altLang="zh-CN" sz="6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5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209550"/>
            <a:ext cx="5343525" cy="4008438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71" y="4343509"/>
            <a:ext cx="5487058" cy="41150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36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</p:spPr>
      </p:sp>
      <p:sp>
        <p:nvSpPr>
          <p:cNvPr id="44035" name="Rectangle 3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 wrap="none" anchor="ctr"/>
          <a:lstStyle/>
          <a:p>
            <a:r>
              <a:rPr lang="en-US" altLang="zh-CN">
                <a:latin typeface="Arial" charset="0"/>
              </a:rPr>
              <a:t> </a:t>
            </a:r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91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</p:spPr>
      </p:sp>
      <p:sp>
        <p:nvSpPr>
          <p:cNvPr id="44035" name="Rectangle 3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 wrap="none" anchor="ctr"/>
          <a:lstStyle/>
          <a:p>
            <a:r>
              <a:rPr lang="en-US" altLang="zh-CN">
                <a:latin typeface="Arial" charset="0"/>
              </a:rPr>
              <a:t> </a:t>
            </a:r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70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</p:spPr>
      </p:sp>
      <p:sp>
        <p:nvSpPr>
          <p:cNvPr id="44035" name="Rectangle 3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 wrap="none" anchor="ctr"/>
          <a:lstStyle/>
          <a:p>
            <a:r>
              <a:rPr lang="en-US" altLang="zh-CN">
                <a:latin typeface="Arial" charset="0"/>
              </a:rPr>
              <a:t> </a:t>
            </a:r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59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</p:spPr>
      </p:sp>
      <p:sp>
        <p:nvSpPr>
          <p:cNvPr id="44035" name="Rectangle 3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 wrap="none" anchor="ctr"/>
          <a:lstStyle/>
          <a:p>
            <a:r>
              <a:rPr lang="en-US" altLang="zh-CN">
                <a:latin typeface="Arial" charset="0"/>
              </a:rPr>
              <a:t> </a:t>
            </a:r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24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</p:spPr>
      </p:sp>
      <p:sp>
        <p:nvSpPr>
          <p:cNvPr id="44035" name="Rectangle 3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 wrap="none" anchor="ctr"/>
          <a:lstStyle/>
          <a:p>
            <a:r>
              <a:rPr lang="en-US" altLang="zh-CN">
                <a:latin typeface="Arial" charset="0"/>
              </a:rPr>
              <a:t> </a:t>
            </a:r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65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</p:spPr>
      </p:sp>
      <p:sp>
        <p:nvSpPr>
          <p:cNvPr id="44035" name="Rectangle 3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 wrap="none" anchor="ctr"/>
          <a:lstStyle/>
          <a:p>
            <a:r>
              <a:rPr lang="en-US" altLang="zh-CN">
                <a:latin typeface="Arial" charset="0"/>
              </a:rPr>
              <a:t> </a:t>
            </a:r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411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3587" cy="3430587"/>
          </a:xfrm>
        </p:spPr>
      </p:sp>
      <p:sp>
        <p:nvSpPr>
          <p:cNvPr id="44035" name="Rectangle 3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 wrap="none" anchor="ctr"/>
          <a:lstStyle/>
          <a:p>
            <a:r>
              <a:rPr lang="en-US" altLang="zh-CN" dirty="0">
                <a:latin typeface="Arial" charset="0"/>
              </a:rPr>
              <a:t> </a:t>
            </a:r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5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209550"/>
            <a:ext cx="5343525" cy="4008438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71" y="4343509"/>
            <a:ext cx="5487058" cy="41150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61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ay1_Data\WORK%20ARCHIVE\%20K\KING'S\11143%20KCL%20POWERPOINT%20UPDATE\BUILD\IMAGES\_DSC8361-rs.jp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/\\localhost\Users\mac1\Desktop\KCL-LOGO-UK-1.png" TargetMode="Externa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2C6-D5FF-41BC-9BE6-FA9E6F99701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9F4D-EFB2-42AF-BB11-DF2A5DDC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2C6-D5FF-41BC-9BE6-FA9E6F99701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9F4D-EFB2-42AF-BB11-DF2A5DDC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2C6-D5FF-41BC-9BE6-FA9E6F99701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9F4D-EFB2-42AF-BB11-DF2A5DDC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91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_DSC1517.jpg" descr="\\localhost\Volumes\Day1_Data\WORK ARCHIVE\ K\KING'S\11143 KCL POWERPOINT UPDATE\BUILD\IMAGES\_DSC8361-rs.jp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23836"/>
          <a:stretch>
            <a:fillRect/>
          </a:stretch>
        </p:blipFill>
        <p:spPr bwMode="auto">
          <a:xfrm>
            <a:off x="0" y="0"/>
            <a:ext cx="9144000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/>
          <p:nvPr userDrawn="1"/>
        </p:nvSpPr>
        <p:spPr>
          <a:xfrm>
            <a:off x="0" y="0"/>
            <a:ext cx="9144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7434263" y="5554663"/>
            <a:ext cx="1709737" cy="1303337"/>
            <a:chOff x="7949775" y="0"/>
            <a:chExt cx="1194225" cy="910001"/>
          </a:xfrm>
        </p:grpSpPr>
        <p:sp>
          <p:nvSpPr>
            <p:cNvPr id="8" name="Rectangle 20"/>
            <p:cNvSpPr/>
            <p:nvPr userDrawn="1"/>
          </p:nvSpPr>
          <p:spPr>
            <a:xfrm>
              <a:off x="7949775" y="0"/>
              <a:ext cx="1194225" cy="91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" name="KCL-LOGO-UK-1.png" descr="/Users/mac1/Desktop/KCL-LOGO-UK-1.png"/>
            <p:cNvPicPr>
              <a:picLocks noChangeAspect="1"/>
            </p:cNvPicPr>
            <p:nvPr userDrawn="1"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9775" y="0"/>
              <a:ext cx="1194225" cy="91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80001"/>
            <a:ext cx="8424000" cy="1080000"/>
          </a:xfrm>
        </p:spPr>
        <p:txBody>
          <a:bodyPr anchor="b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1440000"/>
            <a:ext cx="8424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60363" y="5733722"/>
            <a:ext cx="6746892" cy="944280"/>
          </a:xfrm>
        </p:spPr>
        <p:txBody>
          <a:bodyPr rtlCol="0">
            <a:normAutofit/>
          </a:bodyPr>
          <a:lstStyle/>
          <a:p>
            <a:pPr lvl="0"/>
            <a:r>
              <a:rPr lang="en-GB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8473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2C6-D5FF-41BC-9BE6-FA9E6F99701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9F4D-EFB2-42AF-BB11-DF2A5DDC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8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2C6-D5FF-41BC-9BE6-FA9E6F99701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9F4D-EFB2-42AF-BB11-DF2A5DDC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8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2C6-D5FF-41BC-9BE6-FA9E6F99701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9F4D-EFB2-42AF-BB11-DF2A5DDC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8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2C6-D5FF-41BC-9BE6-FA9E6F99701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9F4D-EFB2-42AF-BB11-DF2A5DDC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2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2C6-D5FF-41BC-9BE6-FA9E6F99701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9F4D-EFB2-42AF-BB11-DF2A5DDC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2C6-D5FF-41BC-9BE6-FA9E6F99701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9F4D-EFB2-42AF-BB11-DF2A5DDC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2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2C6-D5FF-41BC-9BE6-FA9E6F99701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9F4D-EFB2-42AF-BB11-DF2A5DDC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5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2C6-D5FF-41BC-9BE6-FA9E6F99701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9F4D-EFB2-42AF-BB11-DF2A5DDC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F2C6-D5FF-41BC-9BE6-FA9E6F99701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79F4D-EFB2-42AF-BB11-DF2A5DDC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8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_0rvZexhViU?feature=oembed" TargetMode="Externa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 txBox="1">
            <a:spLocks/>
          </p:cNvSpPr>
          <p:nvPr/>
        </p:nvSpPr>
        <p:spPr bwMode="auto">
          <a:xfrm>
            <a:off x="477838" y="0"/>
            <a:ext cx="8424862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altLang="pt-PT" sz="3600" b="1" dirty="0">
                <a:solidFill>
                  <a:schemeClr val="bg1"/>
                </a:solidFill>
                <a:latin typeface="Impact" panose="020B0806030902050204" pitchFamily="34" charset="0"/>
              </a:rPr>
              <a:t>Managing International Assignments</a:t>
            </a:r>
            <a:endParaRPr lang="en-US" altLang="pt-PT" sz="2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434" name="Subtitle 2"/>
          <p:cNvSpPr txBox="1">
            <a:spLocks/>
          </p:cNvSpPr>
          <p:nvPr/>
        </p:nvSpPr>
        <p:spPr bwMode="auto">
          <a:xfrm>
            <a:off x="360363" y="5597525"/>
            <a:ext cx="84232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0A2D50"/>
              </a:buClr>
              <a:buFont typeface="Arial" panose="020B0604020202020204" pitchFamily="34" charset="0"/>
              <a:buNone/>
            </a:pPr>
            <a:r>
              <a:rPr lang="en-GB" altLang="pt-PT" sz="2800" dirty="0">
                <a:latin typeface="Georgia" panose="02040502050405020303" pitchFamily="18" charset="0"/>
                <a:cs typeface="Georgia" panose="02040502050405020303" pitchFamily="18" charset="0"/>
              </a:rPr>
              <a:t>Session 10/10</a:t>
            </a:r>
          </a:p>
        </p:txBody>
      </p:sp>
    </p:spTree>
    <p:extLst>
      <p:ext uri="{BB962C8B-B14F-4D97-AF65-F5344CB8AC3E}">
        <p14:creationId xmlns:p14="http://schemas.microsoft.com/office/powerpoint/2010/main" val="392337155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2376264"/>
          </a:xfr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en-GB" sz="5400" dirty="0"/>
              <a:t>Why do IAs fail?</a:t>
            </a:r>
          </a:p>
        </p:txBody>
      </p:sp>
    </p:spTree>
    <p:extLst>
      <p:ext uri="{BB962C8B-B14F-4D97-AF65-F5344CB8AC3E}">
        <p14:creationId xmlns:p14="http://schemas.microsoft.com/office/powerpoint/2010/main" val="360363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507288" cy="4641379"/>
          </a:xfrm>
        </p:spPr>
        <p:txBody>
          <a:bodyPr lIns="90000" tIns="46800" rIns="90000" bIns="46800">
            <a:normAutofit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There is a very high failure rate of IAs (varies according to country of origin and destination)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Failure has been defined as “assignments from which expatriates had to be brought back home earlier than planned as a result of problems experienced by themselves or their families, or by problems they have created for the organisation” (Brewster, 1988: 20)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We also need to consider underperforming expatriates who end up completing their assignments</a:t>
            </a:r>
            <a:endParaRPr lang="en-US" sz="2000" dirty="0"/>
          </a:p>
        </p:txBody>
      </p:sp>
      <p:grpSp>
        <p:nvGrpSpPr>
          <p:cNvPr id="4" name="Grupo 3"/>
          <p:cNvGrpSpPr/>
          <p:nvPr/>
        </p:nvGrpSpPr>
        <p:grpSpPr>
          <a:xfrm>
            <a:off x="53752" y="116632"/>
            <a:ext cx="9036496" cy="905012"/>
            <a:chOff x="89338" y="0"/>
            <a:chExt cx="9036496" cy="905012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altLang="zh-CN" sz="3200" b="1" dirty="0" err="1">
                  <a:solidFill>
                    <a:schemeClr val="bg1"/>
                  </a:solidFill>
                </a:rPr>
                <a:t>Expatriate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Failure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kings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40140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79512" y="1196752"/>
            <a:ext cx="8856984" cy="5616624"/>
          </a:xfrm>
        </p:spPr>
        <p:txBody>
          <a:bodyPr lIns="90000" tIns="46800" rIns="90000" bIns="46800">
            <a:normAutofit fontScale="70000" lnSpcReduction="20000"/>
          </a:bodyPr>
          <a:lstStyle/>
          <a:p>
            <a:pPr marL="0" indent="0" algn="ctr">
              <a:buClr>
                <a:srgbClr val="FF0000"/>
              </a:buClr>
              <a:buNone/>
            </a:pPr>
            <a:endParaRPr lang="pt-PT" altLang="zh-CN" sz="3600" b="1" dirty="0"/>
          </a:p>
          <a:p>
            <a:pPr marL="0" indent="0">
              <a:buClr>
                <a:srgbClr val="FF0000"/>
              </a:buClr>
              <a:buNone/>
            </a:pPr>
            <a:r>
              <a:rPr lang="en-GB" altLang="zh-CN" sz="3600" b="1" dirty="0"/>
              <a:t>Is English the lingua franca in the organization? Or the parent country language? Or are local languages used in subsidiaries?</a:t>
            </a:r>
          </a:p>
          <a:p>
            <a:pPr marL="0" indent="0">
              <a:buClr>
                <a:srgbClr val="FF0000"/>
              </a:buClr>
              <a:buNone/>
            </a:pPr>
            <a:endParaRPr lang="pt-PT" altLang="zh-CN" dirty="0"/>
          </a:p>
          <a:p>
            <a:pPr marL="0" indent="0">
              <a:buClr>
                <a:srgbClr val="FF0000"/>
              </a:buClr>
              <a:buNone/>
            </a:pPr>
            <a:r>
              <a:rPr lang="pt-PT" altLang="zh-CN" b="1" dirty="0"/>
              <a:t>CHALLENGES AT WORK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altLang="zh-CN" dirty="0"/>
              <a:t>Communication between workers in MNCs is often hindered by language barriers issue (particularly </a:t>
            </a:r>
            <a:r>
              <a:rPr lang="pt-PT" altLang="zh-CN" dirty="0"/>
              <a:t>in global teams)</a:t>
            </a:r>
            <a:endParaRPr lang="en-US" altLang="zh-CN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altLang="zh-CN" dirty="0"/>
              <a:t>Workers have different language skills and this not only affects communication but also chances of career progression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PT" altLang="zh-CN" dirty="0"/>
          </a:p>
          <a:p>
            <a:pPr marL="0" indent="0">
              <a:buClr>
                <a:srgbClr val="FF0000"/>
              </a:buClr>
              <a:buNone/>
            </a:pPr>
            <a:endParaRPr lang="pt-PT" altLang="zh-CN" dirty="0"/>
          </a:p>
          <a:p>
            <a:pPr marL="0" indent="0">
              <a:buClr>
                <a:srgbClr val="FF0000"/>
              </a:buClr>
              <a:buNone/>
            </a:pPr>
            <a:r>
              <a:rPr lang="pt-PT" altLang="zh-CN" b="1" dirty="0"/>
              <a:t>CHALLENGES OUTSIDE WORK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altLang="zh-CN" dirty="0"/>
              <a:t>Expatriates have a social life in which they interact with locals. Language can be a very significant barrier which may prevent socialization and lead to assignment failure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0" y="22139"/>
            <a:ext cx="9036496" cy="905012"/>
            <a:chOff x="89338" y="0"/>
            <a:chExt cx="9036496" cy="905012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altLang="zh-CN" sz="3200" b="1" dirty="0" err="1">
                  <a:solidFill>
                    <a:schemeClr val="bg1"/>
                  </a:solidFill>
                </a:rPr>
                <a:t>Language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issues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461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2139"/>
            <a:ext cx="9036496" cy="905012"/>
            <a:chOff x="89338" y="0"/>
            <a:chExt cx="9036496" cy="905012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3200" b="1" dirty="0">
                  <a:solidFill>
                    <a:schemeClr val="bg1"/>
                  </a:solidFill>
                </a:rPr>
                <a:t>Family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issues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494033" y="3057334"/>
            <a:ext cx="7416142" cy="1500823"/>
            <a:chOff x="0" y="0"/>
            <a:chExt cx="5181" cy="1605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909" y="1115"/>
              <a:ext cx="1269" cy="486"/>
              <a:chOff x="0" y="0"/>
              <a:chExt cx="1269" cy="486"/>
            </a:xfrm>
          </p:grpSpPr>
          <p:sp>
            <p:nvSpPr>
              <p:cNvPr id="60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9" cy="486"/>
              </a:xfrm>
              <a:prstGeom prst="roundRect">
                <a:avLst>
                  <a:gd name="adj" fmla="val 20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61" name="Text Box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9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ts val="500"/>
                  </a:spcBef>
                </a:pPr>
                <a:r>
                  <a:rPr lang="zh-CN" altLang="en-US" sz="2000"/>
                  <a:t>80%</a:t>
                </a:r>
                <a:endParaRPr lang="zh-CN" altLang="en-US"/>
              </a:p>
            </p:txBody>
          </p:sp>
        </p:grp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2590" y="1115"/>
              <a:ext cx="1317" cy="486"/>
              <a:chOff x="0" y="0"/>
              <a:chExt cx="1317" cy="486"/>
            </a:xfrm>
          </p:grpSpPr>
          <p:sp>
            <p:nvSpPr>
              <p:cNvPr id="58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7" cy="486"/>
              </a:xfrm>
              <a:prstGeom prst="roundRect">
                <a:avLst>
                  <a:gd name="adj" fmla="val 20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9" name="Text Box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ts val="500"/>
                  </a:spcBef>
                </a:pPr>
                <a:r>
                  <a:rPr lang="zh-CN" altLang="zh-CN" sz="2000"/>
                  <a:t>Not employed</a:t>
                </a:r>
                <a:endParaRPr lang="zh-CN" altLang="zh-CN"/>
              </a:p>
            </p:txBody>
          </p:sp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376" y="1115"/>
              <a:ext cx="1213" cy="486"/>
              <a:chOff x="0" y="0"/>
              <a:chExt cx="1213" cy="486"/>
            </a:xfrm>
          </p:grpSpPr>
          <p:sp>
            <p:nvSpPr>
              <p:cNvPr id="56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13" cy="486"/>
              </a:xfrm>
              <a:prstGeom prst="roundRect">
                <a:avLst>
                  <a:gd name="adj" fmla="val 20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7" name="Text Box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1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ts val="500"/>
                  </a:spcBef>
                </a:pPr>
                <a:r>
                  <a:rPr lang="zh-CN" altLang="en-US" sz="2000"/>
                  <a:t>34%</a:t>
                </a:r>
                <a:endParaRPr lang="zh-CN" altLang="en-US"/>
              </a:p>
            </p:txBody>
          </p:sp>
        </p:grp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0" y="1115"/>
              <a:ext cx="1374" cy="486"/>
              <a:chOff x="0" y="0"/>
              <a:chExt cx="1374" cy="486"/>
            </a:xfrm>
          </p:grpSpPr>
          <p:sp>
            <p:nvSpPr>
              <p:cNvPr id="54" name="AutoShap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74" cy="486"/>
              </a:xfrm>
              <a:prstGeom prst="roundRect">
                <a:avLst>
                  <a:gd name="adj" fmla="val 20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5" name="Text Box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7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ts val="500"/>
                  </a:spcBef>
                </a:pPr>
                <a:r>
                  <a:rPr lang="zh-CN" altLang="zh-CN" sz="2000"/>
                  <a:t>Not employed</a:t>
                </a:r>
                <a:endParaRPr lang="zh-CN" altLang="zh-CN"/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3909" y="777"/>
              <a:ext cx="1269" cy="337"/>
              <a:chOff x="0" y="0"/>
              <a:chExt cx="1269" cy="337"/>
            </a:xfrm>
          </p:grpSpPr>
          <p:sp>
            <p:nvSpPr>
              <p:cNvPr id="52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9" cy="337"/>
              </a:xfrm>
              <a:prstGeom prst="roundRect">
                <a:avLst>
                  <a:gd name="adj" fmla="val 29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3" name="Text Box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9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ts val="500"/>
                  </a:spcBef>
                </a:pPr>
                <a:r>
                  <a:rPr lang="zh-CN" altLang="en-US" sz="2000"/>
                  <a:t>11%</a:t>
                </a:r>
                <a:endParaRPr lang="zh-CN" altLang="en-US"/>
              </a:p>
            </p:txBody>
          </p:sp>
        </p:grp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2590" y="777"/>
              <a:ext cx="1317" cy="337"/>
              <a:chOff x="0" y="0"/>
              <a:chExt cx="1317" cy="337"/>
            </a:xfrm>
          </p:grpSpPr>
          <p:sp>
            <p:nvSpPr>
              <p:cNvPr id="50" name="AutoShap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7" cy="337"/>
              </a:xfrm>
              <a:prstGeom prst="roundRect">
                <a:avLst>
                  <a:gd name="adj" fmla="val 29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1" name="Text Box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ts val="500"/>
                  </a:spcBef>
                </a:pPr>
                <a:r>
                  <a:rPr lang="zh-CN" altLang="zh-CN" sz="2000"/>
                  <a:t>Full-time</a:t>
                </a:r>
                <a:endParaRPr lang="zh-CN" altLang="zh-CN"/>
              </a:p>
            </p:txBody>
          </p:sp>
        </p:grp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1376" y="777"/>
              <a:ext cx="1213" cy="337"/>
              <a:chOff x="0" y="0"/>
              <a:chExt cx="1213" cy="337"/>
            </a:xfrm>
          </p:grpSpPr>
          <p:sp>
            <p:nvSpPr>
              <p:cNvPr id="48" name="AutoShape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13" cy="337"/>
              </a:xfrm>
              <a:prstGeom prst="roundRect">
                <a:avLst>
                  <a:gd name="adj" fmla="val 29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" name="Text Box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1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ts val="500"/>
                  </a:spcBef>
                </a:pPr>
                <a:r>
                  <a:rPr lang="zh-CN" altLang="en-US" sz="2000"/>
                  <a:t>34%</a:t>
                </a:r>
                <a:endParaRPr lang="zh-CN" altLang="en-US"/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0" y="777"/>
              <a:ext cx="1374" cy="337"/>
              <a:chOff x="0" y="0"/>
              <a:chExt cx="1374" cy="337"/>
            </a:xfrm>
          </p:grpSpPr>
          <p:sp>
            <p:nvSpPr>
              <p:cNvPr id="46" name="AutoShap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74" cy="337"/>
              </a:xfrm>
              <a:prstGeom prst="roundRect">
                <a:avLst>
                  <a:gd name="adj" fmla="val 29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7" name="Text Box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7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ts val="500"/>
                  </a:spcBef>
                </a:pPr>
                <a:r>
                  <a:rPr lang="zh-CN" altLang="zh-CN" sz="2000"/>
                  <a:t>Full-time</a:t>
                </a:r>
                <a:endParaRPr lang="zh-CN" altLang="zh-CN"/>
              </a:p>
            </p:txBody>
          </p:sp>
        </p:grpSp>
        <p:grpSp>
          <p:nvGrpSpPr>
            <p:cNvPr id="16" name="Group 28"/>
            <p:cNvGrpSpPr>
              <a:grpSpLocks/>
            </p:cNvGrpSpPr>
            <p:nvPr/>
          </p:nvGrpSpPr>
          <p:grpSpPr bwMode="auto">
            <a:xfrm>
              <a:off x="3909" y="436"/>
              <a:ext cx="1269" cy="338"/>
              <a:chOff x="0" y="0"/>
              <a:chExt cx="1269" cy="338"/>
            </a:xfrm>
          </p:grpSpPr>
          <p:sp>
            <p:nvSpPr>
              <p:cNvPr id="44" name="AutoShap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9" cy="338"/>
              </a:xfrm>
              <a:prstGeom prst="roundRect">
                <a:avLst>
                  <a:gd name="adj" fmla="val 29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5" name="Text Box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9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ts val="500"/>
                  </a:spcBef>
                </a:pPr>
                <a:r>
                  <a:rPr lang="zh-CN" altLang="en-US" sz="2000"/>
                  <a:t>9%</a:t>
                </a:r>
                <a:endParaRPr lang="zh-CN" altLang="en-US"/>
              </a:p>
            </p:txBody>
          </p:sp>
        </p:grpSp>
        <p:grpSp>
          <p:nvGrpSpPr>
            <p:cNvPr id="17" name="Group 31"/>
            <p:cNvGrpSpPr>
              <a:grpSpLocks/>
            </p:cNvGrpSpPr>
            <p:nvPr/>
          </p:nvGrpSpPr>
          <p:grpSpPr bwMode="auto">
            <a:xfrm>
              <a:off x="2590" y="436"/>
              <a:ext cx="1317" cy="338"/>
              <a:chOff x="0" y="0"/>
              <a:chExt cx="1317" cy="338"/>
            </a:xfrm>
          </p:grpSpPr>
          <p:sp>
            <p:nvSpPr>
              <p:cNvPr id="42" name="AutoShape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7" cy="338"/>
              </a:xfrm>
              <a:prstGeom prst="roundRect">
                <a:avLst>
                  <a:gd name="adj" fmla="val 29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3" name="Text Box 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ts val="500"/>
                  </a:spcBef>
                </a:pPr>
                <a:r>
                  <a:rPr lang="zh-CN" altLang="zh-CN" sz="2000"/>
                  <a:t>Part-time</a:t>
                </a:r>
                <a:endParaRPr lang="zh-CN" altLang="zh-CN"/>
              </a:p>
            </p:txBody>
          </p:sp>
        </p:grpSp>
        <p:grpSp>
          <p:nvGrpSpPr>
            <p:cNvPr id="18" name="Group 34"/>
            <p:cNvGrpSpPr>
              <a:grpSpLocks/>
            </p:cNvGrpSpPr>
            <p:nvPr/>
          </p:nvGrpSpPr>
          <p:grpSpPr bwMode="auto">
            <a:xfrm>
              <a:off x="1376" y="436"/>
              <a:ext cx="1213" cy="338"/>
              <a:chOff x="0" y="0"/>
              <a:chExt cx="1213" cy="338"/>
            </a:xfrm>
          </p:grpSpPr>
          <p:sp>
            <p:nvSpPr>
              <p:cNvPr id="40" name="AutoShape 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13" cy="338"/>
              </a:xfrm>
              <a:prstGeom prst="roundRect">
                <a:avLst>
                  <a:gd name="adj" fmla="val 29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1" name="Text Box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1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ts val="500"/>
                  </a:spcBef>
                </a:pPr>
                <a:r>
                  <a:rPr lang="zh-CN" altLang="en-US" sz="2000"/>
                  <a:t>32%</a:t>
                </a:r>
                <a:endParaRPr lang="zh-CN" altLang="en-US"/>
              </a:p>
            </p:txBody>
          </p:sp>
        </p:grpSp>
        <p:grpSp>
          <p:nvGrpSpPr>
            <p:cNvPr id="19" name="Group 37"/>
            <p:cNvGrpSpPr>
              <a:grpSpLocks/>
            </p:cNvGrpSpPr>
            <p:nvPr/>
          </p:nvGrpSpPr>
          <p:grpSpPr bwMode="auto">
            <a:xfrm>
              <a:off x="0" y="436"/>
              <a:ext cx="1374" cy="338"/>
              <a:chOff x="0" y="0"/>
              <a:chExt cx="1374" cy="338"/>
            </a:xfrm>
          </p:grpSpPr>
          <p:sp>
            <p:nvSpPr>
              <p:cNvPr id="38" name="AutoShape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74" cy="338"/>
              </a:xfrm>
              <a:prstGeom prst="roundRect">
                <a:avLst>
                  <a:gd name="adj" fmla="val 29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9" name="Text Box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7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ts val="500"/>
                  </a:spcBef>
                </a:pPr>
                <a:r>
                  <a:rPr lang="zh-CN" altLang="zh-CN" sz="2000"/>
                  <a:t>Part-time</a:t>
                </a:r>
                <a:endParaRPr lang="zh-CN" altLang="zh-CN"/>
              </a:p>
            </p:txBody>
          </p:sp>
        </p:grpSp>
        <p:sp>
          <p:nvSpPr>
            <p:cNvPr id="20" name="AutoShape 40"/>
            <p:cNvSpPr>
              <a:spLocks noChangeArrowheads="1"/>
            </p:cNvSpPr>
            <p:nvPr/>
          </p:nvSpPr>
          <p:spPr bwMode="auto">
            <a:xfrm>
              <a:off x="3909" y="0"/>
              <a:ext cx="1272" cy="436"/>
            </a:xfrm>
            <a:prstGeom prst="roundRect">
              <a:avLst>
                <a:gd name="adj" fmla="val 22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21" name="Group 41"/>
            <p:cNvGrpSpPr>
              <a:grpSpLocks/>
            </p:cNvGrpSpPr>
            <p:nvPr/>
          </p:nvGrpSpPr>
          <p:grpSpPr bwMode="auto">
            <a:xfrm>
              <a:off x="2590" y="0"/>
              <a:ext cx="1317" cy="432"/>
              <a:chOff x="0" y="0"/>
              <a:chExt cx="1317" cy="432"/>
            </a:xfrm>
          </p:grpSpPr>
          <p:sp>
            <p:nvSpPr>
              <p:cNvPr id="36" name="AutoShape 4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7" cy="432"/>
              </a:xfrm>
              <a:prstGeom prst="roundRect">
                <a:avLst>
                  <a:gd name="adj" fmla="val 22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7" name="Text Box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1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ts val="500"/>
                  </a:spcBef>
                </a:pPr>
                <a:r>
                  <a:rPr lang="zh-CN" altLang="zh-CN" sz="2000" b="1"/>
                  <a:t>After the move</a:t>
                </a:r>
                <a:endParaRPr lang="zh-CN" altLang="zh-CN"/>
              </a:p>
            </p:txBody>
          </p:sp>
        </p:grpSp>
        <p:sp>
          <p:nvSpPr>
            <p:cNvPr id="22" name="AutoShape 44"/>
            <p:cNvSpPr>
              <a:spLocks noChangeArrowheads="1"/>
            </p:cNvSpPr>
            <p:nvPr/>
          </p:nvSpPr>
          <p:spPr bwMode="auto">
            <a:xfrm>
              <a:off x="1376" y="0"/>
              <a:ext cx="1216" cy="436"/>
            </a:xfrm>
            <a:prstGeom prst="roundRect">
              <a:avLst>
                <a:gd name="adj" fmla="val 22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23" name="Group 45"/>
            <p:cNvGrpSpPr>
              <a:grpSpLocks/>
            </p:cNvGrpSpPr>
            <p:nvPr/>
          </p:nvGrpSpPr>
          <p:grpSpPr bwMode="auto">
            <a:xfrm>
              <a:off x="0" y="0"/>
              <a:ext cx="1374" cy="432"/>
              <a:chOff x="0" y="0"/>
              <a:chExt cx="1374" cy="432"/>
            </a:xfrm>
          </p:grpSpPr>
          <p:sp>
            <p:nvSpPr>
              <p:cNvPr id="34" name="AutoShape 4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74" cy="432"/>
              </a:xfrm>
              <a:prstGeom prst="roundRect">
                <a:avLst>
                  <a:gd name="adj" fmla="val 22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5" name="Text Box 4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7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ts val="500"/>
                  </a:spcBef>
                </a:pPr>
                <a:r>
                  <a:rPr lang="zh-CN" altLang="zh-CN" sz="2000" b="1" dirty="0"/>
                  <a:t>Before the move</a:t>
                </a:r>
                <a:endParaRPr lang="zh-CN" altLang="zh-CN" dirty="0"/>
              </a:p>
            </p:txBody>
          </p:sp>
        </p:grp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0" y="0"/>
              <a:ext cx="517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auto">
            <a:xfrm>
              <a:off x="0" y="436"/>
              <a:ext cx="5179" cy="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>
              <a:off x="0" y="777"/>
              <a:ext cx="51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0" y="1115"/>
              <a:ext cx="5179" cy="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2"/>
            <p:cNvSpPr>
              <a:spLocks noChangeShapeType="1"/>
            </p:cNvSpPr>
            <p:nvPr/>
          </p:nvSpPr>
          <p:spPr bwMode="auto">
            <a:xfrm>
              <a:off x="0" y="1603"/>
              <a:ext cx="5179" cy="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3"/>
            <p:cNvSpPr>
              <a:spLocks noChangeShapeType="1"/>
            </p:cNvSpPr>
            <p:nvPr/>
          </p:nvSpPr>
          <p:spPr bwMode="auto">
            <a:xfrm>
              <a:off x="0" y="0"/>
              <a:ext cx="1" cy="160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4"/>
            <p:cNvSpPr>
              <a:spLocks noChangeShapeType="1"/>
            </p:cNvSpPr>
            <p:nvPr/>
          </p:nvSpPr>
          <p:spPr bwMode="auto">
            <a:xfrm>
              <a:off x="1376" y="0"/>
              <a:ext cx="1" cy="16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2590" y="0"/>
              <a:ext cx="1" cy="16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6"/>
            <p:cNvSpPr>
              <a:spLocks noChangeShapeType="1"/>
            </p:cNvSpPr>
            <p:nvPr/>
          </p:nvSpPr>
          <p:spPr bwMode="auto">
            <a:xfrm>
              <a:off x="3909" y="0"/>
              <a:ext cx="1" cy="16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7"/>
            <p:cNvSpPr>
              <a:spLocks noChangeShapeType="1"/>
            </p:cNvSpPr>
            <p:nvPr/>
          </p:nvSpPr>
          <p:spPr bwMode="auto">
            <a:xfrm>
              <a:off x="5179" y="0"/>
              <a:ext cx="1" cy="160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9"/>
          <p:cNvGrpSpPr>
            <a:grpSpLocks/>
          </p:cNvGrpSpPr>
          <p:nvPr/>
        </p:nvGrpSpPr>
        <p:grpSpPr bwMode="auto">
          <a:xfrm>
            <a:off x="107558" y="1700808"/>
            <a:ext cx="8724897" cy="3529540"/>
            <a:chOff x="-68" y="-1323"/>
            <a:chExt cx="5496" cy="1817"/>
          </a:xfrm>
        </p:grpSpPr>
        <p:sp>
          <p:nvSpPr>
            <p:cNvPr id="63" name="AutoShape 60"/>
            <p:cNvSpPr>
              <a:spLocks noChangeArrowheads="1"/>
            </p:cNvSpPr>
            <p:nvPr/>
          </p:nvSpPr>
          <p:spPr bwMode="auto">
            <a:xfrm>
              <a:off x="0" y="0"/>
              <a:ext cx="4498" cy="229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Arial" charset="0"/>
                </a:defRPr>
              </a:lvl9pPr>
            </a:lstStyle>
            <a:p>
              <a:endParaRPr lang="zh-CN" altLang="zh-CN">
                <a:solidFill>
                  <a:schemeClr val="bg1"/>
                </a:solidFill>
              </a:endParaRPr>
            </a:p>
          </p:txBody>
        </p:sp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-68" y="-1323"/>
              <a:ext cx="5496" cy="1817"/>
              <a:chOff x="-68" y="-1323"/>
              <a:chExt cx="5496" cy="1817"/>
            </a:xfrm>
          </p:grpSpPr>
          <p:sp>
            <p:nvSpPr>
              <p:cNvPr id="65" name="AutoShape 6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497" cy="228"/>
              </a:xfrm>
              <a:prstGeom prst="roundRect">
                <a:avLst>
                  <a:gd name="adj" fmla="val 431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Arial" charset="0"/>
                  </a:defRPr>
                </a:lvl9pPr>
              </a:lstStyle>
              <a:p>
                <a:endParaRPr lang="zh-CN" altLang="zh-CN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6" name="Group 63"/>
              <p:cNvGrpSpPr>
                <a:grpSpLocks/>
              </p:cNvGrpSpPr>
              <p:nvPr/>
            </p:nvGrpSpPr>
            <p:grpSpPr bwMode="auto">
              <a:xfrm>
                <a:off x="-68" y="-1323"/>
                <a:ext cx="5496" cy="1817"/>
                <a:chOff x="-68" y="-1323"/>
                <a:chExt cx="5496" cy="1817"/>
              </a:xfrm>
            </p:grpSpPr>
            <p:sp>
              <p:nvSpPr>
                <p:cNvPr id="67" name="AutoShape 6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97" cy="228"/>
                </a:xfrm>
                <a:prstGeom prst="roundRect">
                  <a:avLst>
                    <a:gd name="adj" fmla="val 431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1pPr>
                  <a:lvl2pPr marL="742950" indent="-285750"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2pPr>
                  <a:lvl3pPr marL="1143000" indent="-228600"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3pPr>
                  <a:lvl4pPr marL="1600200" indent="-228600"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4pPr>
                  <a:lvl5pPr marL="2057400" indent="-228600"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9pPr>
                </a:lstStyle>
                <a:p>
                  <a:endParaRPr lang="zh-CN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AutoShape 65"/>
                <p:cNvSpPr>
                  <a:spLocks noChangeArrowheads="1"/>
                </p:cNvSpPr>
                <p:nvPr/>
              </p:nvSpPr>
              <p:spPr bwMode="auto">
                <a:xfrm>
                  <a:off x="-68" y="-1323"/>
                  <a:ext cx="5496" cy="1817"/>
                </a:xfrm>
                <a:prstGeom prst="roundRect">
                  <a:avLst>
                    <a:gd name="adj" fmla="val 44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  <a:sym typeface="Arial" charset="0"/>
                    </a:defRPr>
                  </a:lvl9pPr>
                </a:lstStyle>
                <a:p>
                  <a:pPr marL="342900" indent="-342900" eaLnBrk="1" hangingPunct="1">
                    <a:lnSpc>
                      <a:spcPct val="93000"/>
                    </a:lnSpc>
                    <a:buFont typeface="Arial" panose="020B0604020202020204" pitchFamily="34" charset="0"/>
                    <a:buChar char="•"/>
                  </a:pPr>
                  <a:r>
                    <a:rPr lang="pt-PT" altLang="zh-CN" sz="2400" b="1" dirty="0" err="1"/>
                    <a:t>Growth</a:t>
                  </a:r>
                  <a:r>
                    <a:rPr lang="pt-PT" altLang="zh-CN" sz="2400" b="1" dirty="0"/>
                    <a:t> </a:t>
                  </a:r>
                  <a:r>
                    <a:rPr lang="pt-PT" altLang="zh-CN" sz="2400" b="1" dirty="0" err="1"/>
                    <a:t>of</a:t>
                  </a:r>
                  <a:r>
                    <a:rPr lang="pt-PT" altLang="zh-CN" sz="2400" b="1" dirty="0"/>
                    <a:t> dual </a:t>
                  </a:r>
                  <a:r>
                    <a:rPr lang="pt-PT" altLang="zh-CN" sz="2400" b="1" dirty="0" err="1"/>
                    <a:t>earner</a:t>
                  </a:r>
                  <a:r>
                    <a:rPr lang="pt-PT" altLang="zh-CN" sz="2400" b="1" dirty="0"/>
                    <a:t> </a:t>
                  </a:r>
                  <a:r>
                    <a:rPr lang="pt-PT" altLang="zh-CN" sz="2400" b="1" dirty="0" err="1"/>
                    <a:t>couples</a:t>
                  </a:r>
                  <a:r>
                    <a:rPr lang="pt-PT" altLang="zh-CN" sz="2400" b="1" dirty="0"/>
                    <a:t> </a:t>
                  </a:r>
                  <a:r>
                    <a:rPr lang="pt-PT" altLang="zh-CN" sz="2400" b="1" dirty="0" err="1"/>
                    <a:t>and</a:t>
                  </a:r>
                  <a:r>
                    <a:rPr lang="pt-PT" altLang="zh-CN" sz="2400" b="1" dirty="0"/>
                    <a:t> </a:t>
                  </a:r>
                  <a:r>
                    <a:rPr lang="pt-PT" altLang="zh-CN" sz="2400" b="1" dirty="0" err="1"/>
                    <a:t>increasing</a:t>
                  </a:r>
                  <a:r>
                    <a:rPr lang="pt-PT" altLang="zh-CN" sz="2400" b="1" dirty="0"/>
                    <a:t> </a:t>
                  </a:r>
                  <a:r>
                    <a:rPr lang="pt-PT" altLang="zh-CN" sz="2400" b="1" dirty="0" err="1"/>
                    <a:t>participation</a:t>
                  </a:r>
                  <a:r>
                    <a:rPr lang="pt-PT" altLang="zh-CN" sz="2400" b="1" dirty="0"/>
                    <a:t> </a:t>
                  </a:r>
                  <a:r>
                    <a:rPr lang="pt-PT" altLang="zh-CN" sz="2400" b="1" dirty="0" err="1"/>
                    <a:t>of</a:t>
                  </a:r>
                  <a:r>
                    <a:rPr lang="pt-PT" altLang="zh-CN" sz="2400" b="1" dirty="0"/>
                    <a:t> </a:t>
                  </a:r>
                </a:p>
                <a:p>
                  <a:pPr eaLnBrk="1" hangingPunct="1">
                    <a:lnSpc>
                      <a:spcPct val="93000"/>
                    </a:lnSpc>
                  </a:pPr>
                  <a:r>
                    <a:rPr lang="pt-PT" altLang="zh-CN" sz="2400" b="1" dirty="0" err="1"/>
                    <a:t>women</a:t>
                  </a:r>
                  <a:r>
                    <a:rPr lang="pt-PT" altLang="zh-CN" sz="2400" b="1" dirty="0"/>
                    <a:t> in </a:t>
                  </a:r>
                  <a:r>
                    <a:rPr lang="pt-PT" altLang="zh-CN" sz="2400" b="1" dirty="0" err="1"/>
                    <a:t>the</a:t>
                  </a:r>
                  <a:r>
                    <a:rPr lang="pt-PT" altLang="zh-CN" sz="2400" b="1" dirty="0"/>
                    <a:t> </a:t>
                  </a:r>
                  <a:r>
                    <a:rPr lang="pt-PT" altLang="zh-CN" sz="2400" b="1" dirty="0" err="1"/>
                    <a:t>labour</a:t>
                  </a:r>
                  <a:r>
                    <a:rPr lang="pt-PT" altLang="zh-CN" sz="2400" b="1" dirty="0"/>
                    <a:t> </a:t>
                  </a:r>
                  <a:r>
                    <a:rPr lang="pt-PT" altLang="zh-CN" sz="2400" b="1" dirty="0" err="1"/>
                    <a:t>market</a:t>
                  </a:r>
                  <a:endParaRPr lang="pt-PT" altLang="zh-CN" sz="2400" b="1" dirty="0"/>
                </a:p>
                <a:p>
                  <a:pPr eaLnBrk="1" hangingPunct="1">
                    <a:lnSpc>
                      <a:spcPct val="93000"/>
                    </a:lnSpc>
                  </a:pPr>
                  <a:endParaRPr lang="pt-PT" altLang="zh-CN" sz="2400" b="1" dirty="0"/>
                </a:p>
                <a:p>
                  <a:pPr eaLnBrk="1" hangingPunct="1">
                    <a:lnSpc>
                      <a:spcPct val="93000"/>
                    </a:lnSpc>
                  </a:pPr>
                  <a:endParaRPr lang="pt-PT" altLang="zh-CN" sz="2400" b="1" dirty="0"/>
                </a:p>
                <a:p>
                  <a:pPr eaLnBrk="1" hangingPunct="1">
                    <a:lnSpc>
                      <a:spcPct val="93000"/>
                    </a:lnSpc>
                  </a:pPr>
                  <a:endParaRPr lang="pt-PT" altLang="zh-CN" sz="2400" b="1" dirty="0"/>
                </a:p>
                <a:p>
                  <a:pPr eaLnBrk="1" hangingPunct="1">
                    <a:lnSpc>
                      <a:spcPct val="93000"/>
                    </a:lnSpc>
                  </a:pPr>
                  <a:endParaRPr lang="pt-PT" altLang="zh-CN" sz="2400" b="1" dirty="0"/>
                </a:p>
                <a:p>
                  <a:pPr eaLnBrk="1" hangingPunct="1">
                    <a:lnSpc>
                      <a:spcPct val="93000"/>
                    </a:lnSpc>
                  </a:pPr>
                  <a:endParaRPr lang="pt-PT" altLang="zh-CN" sz="2400" b="1" dirty="0"/>
                </a:p>
                <a:p>
                  <a:pPr eaLnBrk="1" hangingPunct="1">
                    <a:lnSpc>
                      <a:spcPct val="93000"/>
                    </a:lnSpc>
                  </a:pPr>
                  <a:endParaRPr lang="pt-PT" altLang="zh-CN" sz="2400" b="1" dirty="0"/>
                </a:p>
                <a:p>
                  <a:pPr eaLnBrk="1" hangingPunct="1">
                    <a:lnSpc>
                      <a:spcPct val="93000"/>
                    </a:lnSpc>
                  </a:pPr>
                  <a:endParaRPr lang="pt-PT" altLang="zh-CN" sz="2400" b="1" dirty="0"/>
                </a:p>
                <a:p>
                  <a:pPr>
                    <a:lnSpc>
                      <a:spcPct val="93000"/>
                    </a:lnSpc>
                  </a:pPr>
                  <a:r>
                    <a:rPr lang="zh-CN" altLang="zh-CN" sz="2400" b="1" dirty="0"/>
                    <a:t>Career patterns of expatriates</a:t>
                  </a:r>
                  <a:r>
                    <a:rPr lang="en-GB" altLang="zh-CN" sz="2400" b="1" dirty="0"/>
                    <a:t>’ </a:t>
                  </a:r>
                  <a:r>
                    <a:rPr lang="zh-CN" altLang="zh-CN" sz="2400" b="1" dirty="0"/>
                    <a:t>partners (Forster</a:t>
                  </a:r>
                  <a:r>
                    <a:rPr lang="pt-PT" altLang="zh-CN" sz="2400" b="1" dirty="0"/>
                    <a:t>,</a:t>
                  </a:r>
                  <a:r>
                    <a:rPr lang="zh-CN" altLang="zh-CN" sz="2400" b="1" dirty="0"/>
                    <a:t> 2000)</a:t>
                  </a:r>
                  <a:endParaRPr lang="zh-CN" altLang="zh-CN" dirty="0"/>
                </a:p>
              </p:txBody>
            </p:sp>
          </p:grpSp>
        </p:grpSp>
      </p:grpSp>
      <p:sp>
        <p:nvSpPr>
          <p:cNvPr id="69" name="Content Placeholder 3"/>
          <p:cNvSpPr txBox="1">
            <a:spLocks/>
          </p:cNvSpPr>
          <p:nvPr/>
        </p:nvSpPr>
        <p:spPr bwMode="auto">
          <a:xfrm>
            <a:off x="1152128" y="6071196"/>
            <a:ext cx="7907337" cy="58571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19150" indent="-28575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 dirty="0"/>
              <a:t>Forster, N. (2000). The myth of </a:t>
            </a:r>
            <a:r>
              <a:rPr lang="en-GB" sz="1200" dirty="0" err="1"/>
              <a:t>the'international</a:t>
            </a:r>
            <a:r>
              <a:rPr lang="en-GB" sz="1200" dirty="0"/>
              <a:t> manager'. </a:t>
            </a:r>
            <a:r>
              <a:rPr lang="en-GB" sz="1200" i="1" dirty="0"/>
              <a:t>International Journal of Human Resource Management</a:t>
            </a:r>
            <a:r>
              <a:rPr lang="en-GB" sz="1200" dirty="0"/>
              <a:t>, </a:t>
            </a:r>
            <a:r>
              <a:rPr lang="en-GB" sz="1200" i="1" dirty="0"/>
              <a:t>11</a:t>
            </a:r>
            <a:r>
              <a:rPr lang="en-GB" sz="1200" dirty="0"/>
              <a:t>(1), 126-142.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endParaRPr lang="en-GB" altLang="pt-PT" sz="12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  <a:p>
            <a:pPr eaLnBrk="1" hangingPunct="1">
              <a:buClr>
                <a:srgbClr val="FF0000"/>
              </a:buClr>
            </a:pPr>
            <a:endParaRPr lang="en-GB" altLang="pt-PT" sz="1200" dirty="0">
              <a:cs typeface="Arial" pitchFamily="34" charset="0"/>
            </a:endParaRPr>
          </a:p>
        </p:txBody>
      </p:sp>
      <p:pic>
        <p:nvPicPr>
          <p:cNvPr id="70" name="Imagem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5" y="6004005"/>
            <a:ext cx="831512" cy="8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4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4384" y="1250422"/>
            <a:ext cx="8579296" cy="4522788"/>
          </a:xfrm>
        </p:spPr>
        <p:txBody>
          <a:bodyPr lIns="90000" tIns="46800" rIns="90000" bIns="46800"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PT" altLang="zh-CN" dirty="0" err="1"/>
              <a:t>Loss</a:t>
            </a:r>
            <a:r>
              <a:rPr lang="pt-PT" altLang="zh-CN" dirty="0"/>
              <a:t> </a:t>
            </a:r>
            <a:r>
              <a:rPr lang="pt-PT" altLang="zh-CN" dirty="0" err="1"/>
              <a:t>of</a:t>
            </a:r>
            <a:r>
              <a:rPr lang="pt-PT" altLang="zh-CN" dirty="0"/>
              <a:t> social capital </a:t>
            </a:r>
            <a:r>
              <a:rPr lang="pt-PT" altLang="zh-CN" dirty="0" err="1"/>
              <a:t>and</a:t>
            </a:r>
            <a:r>
              <a:rPr lang="pt-PT" altLang="zh-CN" dirty="0"/>
              <a:t> </a:t>
            </a:r>
            <a:r>
              <a:rPr lang="pt-PT" altLang="zh-CN" dirty="0" err="1"/>
              <a:t>access</a:t>
            </a:r>
            <a:r>
              <a:rPr lang="pt-PT" altLang="zh-CN" dirty="0"/>
              <a:t> to </a:t>
            </a:r>
            <a:r>
              <a:rPr lang="pt-PT" altLang="zh-CN" dirty="0" err="1"/>
              <a:t>key</a:t>
            </a:r>
            <a:r>
              <a:rPr lang="pt-PT" altLang="zh-CN" dirty="0"/>
              <a:t> </a:t>
            </a:r>
            <a:r>
              <a:rPr lang="pt-PT" altLang="zh-CN" dirty="0" err="1"/>
              <a:t>organizational</a:t>
            </a:r>
            <a:r>
              <a:rPr lang="pt-PT" altLang="zh-CN"/>
              <a:t> networks </a:t>
            </a:r>
            <a:r>
              <a:rPr lang="pt-PT" altLang="zh-CN" dirty="0" err="1"/>
              <a:t>is</a:t>
            </a:r>
            <a:r>
              <a:rPr lang="pt-PT" altLang="zh-CN" dirty="0"/>
              <a:t> </a:t>
            </a:r>
            <a:r>
              <a:rPr lang="pt-PT" altLang="zh-CN" dirty="0" err="1"/>
              <a:t>usually</a:t>
            </a:r>
            <a:r>
              <a:rPr lang="pt-PT" altLang="zh-CN" dirty="0"/>
              <a:t> a </a:t>
            </a:r>
            <a:r>
              <a:rPr lang="pt-PT" altLang="zh-CN" dirty="0" err="1"/>
              <a:t>concern</a:t>
            </a:r>
            <a:r>
              <a:rPr lang="pt-PT" altLang="zh-CN" dirty="0"/>
              <a:t> for </a:t>
            </a:r>
            <a:r>
              <a:rPr lang="pt-PT" altLang="zh-CN" dirty="0" err="1"/>
              <a:t>expatriates</a:t>
            </a:r>
            <a:r>
              <a:rPr lang="pt-PT" altLang="zh-CN" dirty="0"/>
              <a:t> </a:t>
            </a:r>
            <a:r>
              <a:rPr lang="pt-PT" altLang="zh-CN" dirty="0" err="1"/>
              <a:t>who</a:t>
            </a:r>
            <a:r>
              <a:rPr lang="pt-PT" altLang="zh-CN" dirty="0"/>
              <a:t> </a:t>
            </a:r>
            <a:r>
              <a:rPr lang="pt-PT" altLang="zh-CN" dirty="0" err="1"/>
              <a:t>fear</a:t>
            </a:r>
            <a:r>
              <a:rPr lang="pt-PT" altLang="zh-CN" dirty="0"/>
              <a:t> </a:t>
            </a:r>
            <a:r>
              <a:rPr lang="pt-PT" altLang="zh-CN" dirty="0" err="1"/>
              <a:t>that</a:t>
            </a:r>
            <a:r>
              <a:rPr lang="pt-PT" altLang="zh-CN" dirty="0"/>
              <a:t> this </a:t>
            </a:r>
            <a:r>
              <a:rPr lang="pt-PT" altLang="zh-CN" dirty="0" err="1"/>
              <a:t>will</a:t>
            </a:r>
            <a:r>
              <a:rPr lang="pt-PT" altLang="zh-CN" dirty="0"/>
              <a:t> </a:t>
            </a:r>
            <a:r>
              <a:rPr lang="pt-PT" altLang="zh-CN" dirty="0" err="1"/>
              <a:t>have</a:t>
            </a:r>
            <a:r>
              <a:rPr lang="pt-PT" altLang="zh-CN" dirty="0"/>
              <a:t> a negative </a:t>
            </a:r>
            <a:r>
              <a:rPr lang="pt-PT" altLang="zh-CN" dirty="0" err="1"/>
              <a:t>impact</a:t>
            </a:r>
            <a:r>
              <a:rPr lang="pt-PT" altLang="zh-CN" dirty="0"/>
              <a:t> in </a:t>
            </a:r>
            <a:r>
              <a:rPr lang="pt-PT" altLang="zh-CN" dirty="0" err="1"/>
              <a:t>their</a:t>
            </a:r>
            <a:r>
              <a:rPr lang="pt-PT" altLang="zh-CN" dirty="0"/>
              <a:t> future </a:t>
            </a:r>
            <a:r>
              <a:rPr lang="pt-PT" altLang="zh-CN" dirty="0" err="1"/>
              <a:t>career</a:t>
            </a:r>
            <a:endParaRPr lang="pt-PT" altLang="zh-CN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PT" altLang="zh-CN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PT" altLang="zh-CN" sz="2400" dirty="0"/>
              <a:t>A </a:t>
            </a:r>
            <a:r>
              <a:rPr lang="pt-PT" altLang="zh-CN" sz="2400" dirty="0" err="1"/>
              <a:t>study</a:t>
            </a:r>
            <a:r>
              <a:rPr lang="pt-PT" altLang="zh-CN" sz="2400" dirty="0"/>
              <a:t> </a:t>
            </a:r>
            <a:r>
              <a:rPr lang="pt-PT" altLang="zh-CN" sz="2400" dirty="0" err="1"/>
              <a:t>by</a:t>
            </a:r>
            <a:r>
              <a:rPr lang="pt-PT" altLang="zh-CN" sz="2400" dirty="0"/>
              <a:t> </a:t>
            </a:r>
            <a:r>
              <a:rPr lang="pt-PT" altLang="zh-CN" sz="2400" dirty="0" err="1"/>
              <a:t>Yao</a:t>
            </a:r>
            <a:r>
              <a:rPr lang="pt-PT" altLang="zh-CN" sz="2400" dirty="0"/>
              <a:t> </a:t>
            </a:r>
            <a:r>
              <a:rPr lang="pt-PT" altLang="zh-CN" sz="2400" dirty="0" err="1"/>
              <a:t>et</a:t>
            </a:r>
            <a:r>
              <a:rPr lang="pt-PT" altLang="zh-CN" sz="2400" dirty="0"/>
              <a:t> al (2014) shows </a:t>
            </a:r>
            <a:r>
              <a:rPr lang="pt-PT" altLang="zh-CN" sz="2400" dirty="0" err="1"/>
              <a:t>how</a:t>
            </a:r>
            <a:r>
              <a:rPr lang="pt-PT" altLang="zh-CN" sz="2400" dirty="0"/>
              <a:t> </a:t>
            </a:r>
            <a:r>
              <a:rPr lang="pt-PT" altLang="zh-CN" sz="2400" dirty="0" err="1"/>
              <a:t>Chinese</a:t>
            </a:r>
            <a:r>
              <a:rPr lang="pt-PT" altLang="zh-CN" sz="2400" dirty="0"/>
              <a:t> </a:t>
            </a:r>
            <a:r>
              <a:rPr lang="pt-PT" altLang="zh-CN" sz="2400" dirty="0" err="1"/>
              <a:t>expatriates</a:t>
            </a:r>
            <a:r>
              <a:rPr lang="pt-PT" altLang="zh-CN" sz="2400" dirty="0"/>
              <a:t> are </a:t>
            </a:r>
            <a:r>
              <a:rPr lang="pt-PT" altLang="zh-CN" sz="2400" dirty="0" err="1"/>
              <a:t>concerned</a:t>
            </a:r>
            <a:r>
              <a:rPr lang="pt-PT" altLang="zh-CN" sz="2400" dirty="0"/>
              <a:t> </a:t>
            </a:r>
            <a:r>
              <a:rPr lang="pt-PT" altLang="zh-CN" sz="2400" dirty="0" err="1"/>
              <a:t>about</a:t>
            </a:r>
            <a:r>
              <a:rPr lang="pt-PT" altLang="zh-CN" sz="2400" dirty="0"/>
              <a:t> </a:t>
            </a:r>
            <a:r>
              <a:rPr lang="pt-PT" altLang="zh-CN" sz="2400" dirty="0" err="1"/>
              <a:t>maintaining</a:t>
            </a:r>
            <a:r>
              <a:rPr lang="pt-PT" altLang="zh-CN" sz="2400" dirty="0"/>
              <a:t> </a:t>
            </a:r>
            <a:r>
              <a:rPr lang="pt-PT" altLang="zh-CN" sz="2400" dirty="0" err="1"/>
              <a:t>their</a:t>
            </a:r>
            <a:r>
              <a:rPr lang="pt-PT" altLang="zh-CN" sz="2400" dirty="0"/>
              <a:t> </a:t>
            </a:r>
            <a:r>
              <a:rPr lang="pt-PT" altLang="zh-CN" sz="2400" dirty="0" err="1"/>
              <a:t>guanxi</a:t>
            </a:r>
            <a:r>
              <a:rPr lang="pt-PT" altLang="zh-CN" sz="2400" dirty="0"/>
              <a:t> in HQ</a:t>
            </a:r>
          </a:p>
          <a:p>
            <a:pPr lvl="2"/>
            <a:r>
              <a:rPr lang="pt-PT" altLang="zh-CN" sz="1400" dirty="0"/>
              <a:t>“</a:t>
            </a:r>
            <a:r>
              <a:rPr lang="en-GB" sz="1400" dirty="0"/>
              <a:t>the network of informal relationships within a social group or, at an individual level, to a particular individual’s informal relationship ties with other individuals within this social group” (</a:t>
            </a:r>
            <a:r>
              <a:rPr lang="en-GB" sz="1400" dirty="0" err="1"/>
              <a:t>Bozionelos</a:t>
            </a:r>
            <a:r>
              <a:rPr lang="en-GB" sz="1400" dirty="0"/>
              <a:t> and Wang 2006, p.1535).</a:t>
            </a:r>
            <a:r>
              <a:rPr lang="pt-PT" altLang="zh-CN" sz="1400" dirty="0"/>
              <a:t>”</a:t>
            </a:r>
            <a:endParaRPr lang="zh-CN" altLang="en-US" sz="1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zh-CN" alt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0" y="22139"/>
            <a:ext cx="9036496" cy="905012"/>
            <a:chOff x="89338" y="0"/>
            <a:chExt cx="9036496" cy="905012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altLang="zh-CN" sz="3200" b="1" dirty="0" err="1">
                  <a:solidFill>
                    <a:schemeClr val="bg1"/>
                  </a:solidFill>
                </a:rPr>
                <a:t>Maintenance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of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ties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with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HQ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CaixaDeTexto 1"/>
          <p:cNvSpPr txBox="1"/>
          <p:nvPr/>
        </p:nvSpPr>
        <p:spPr>
          <a:xfrm>
            <a:off x="803581" y="6068458"/>
            <a:ext cx="8230099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Yao, C., Thorn, K., &amp; Doherty, N. (2014). </a:t>
            </a:r>
            <a:r>
              <a:rPr lang="en-GB" sz="1600" dirty="0" err="1"/>
              <a:t>Boundarylessness</a:t>
            </a:r>
            <a:r>
              <a:rPr lang="en-GB" sz="1600" dirty="0"/>
              <a:t> as a dynamic construct: the case of Chinese early career expatriates. </a:t>
            </a:r>
            <a:r>
              <a:rPr lang="en-GB" sz="1600" i="1" dirty="0"/>
              <a:t>Career Development International</a:t>
            </a:r>
            <a:r>
              <a:rPr lang="en-GB" sz="1600" dirty="0"/>
              <a:t>, </a:t>
            </a:r>
            <a:r>
              <a:rPr lang="en-GB" sz="1600" i="1" dirty="0"/>
              <a:t>19</a:t>
            </a:r>
            <a:r>
              <a:rPr lang="en-GB" sz="1600" dirty="0"/>
              <a:t>(6), 683-699.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9" y="6027001"/>
            <a:ext cx="667687" cy="66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6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752"/>
            <a:ext cx="8229600" cy="5661248"/>
          </a:xfrm>
        </p:spPr>
        <p:txBody>
          <a:bodyPr lIns="90000" tIns="46800" rIns="90000" bIns="46800"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GB" sz="2000" dirty="0"/>
              <a:t>Adjustment is “a normal process of adaptation to cultural stress involving such symptoms as anxiety, helplessness, irritability, and longing for more predictable and ratifying environment” (Church, 1982)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GB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Work adjustment </a:t>
            </a:r>
            <a:endParaRPr lang="en-GB" sz="24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Adjustment to job responsibilities, supervision, and performance expectations;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Interaction adjustment </a:t>
            </a:r>
            <a:endParaRPr lang="en-GB" sz="24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Adjustment to socializing and speaking with nationals of the host country;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General living adjustment </a:t>
            </a:r>
            <a:endParaRPr lang="en-GB" sz="24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Adjustment to housing, food, shopping, etc.</a:t>
            </a:r>
            <a:endParaRPr lang="en-US" sz="1800" dirty="0"/>
          </a:p>
        </p:txBody>
      </p:sp>
      <p:grpSp>
        <p:nvGrpSpPr>
          <p:cNvPr id="4" name="Grupo 3"/>
          <p:cNvGrpSpPr/>
          <p:nvPr/>
        </p:nvGrpSpPr>
        <p:grpSpPr>
          <a:xfrm>
            <a:off x="53752" y="116632"/>
            <a:ext cx="9036496" cy="905012"/>
            <a:chOff x="89338" y="0"/>
            <a:chExt cx="9036496" cy="905012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altLang="zh-CN" sz="3200" b="1" dirty="0" err="1">
                  <a:solidFill>
                    <a:schemeClr val="bg1"/>
                  </a:solidFill>
                </a:rPr>
                <a:t>Expatriate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Adjustment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kings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779463" y="6021288"/>
            <a:ext cx="7907337" cy="7624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19150" indent="-28575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FF0000"/>
              </a:buClr>
              <a:buNone/>
            </a:pPr>
            <a:r>
              <a:rPr lang="pt-PT" altLang="pt-PT" sz="24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The</a:t>
            </a:r>
            <a:r>
              <a:rPr lang="pt-PT" altLang="pt-PT" sz="24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PT" altLang="pt-PT" sz="24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quality</a:t>
            </a:r>
            <a:r>
              <a:rPr lang="pt-PT" altLang="pt-PT" sz="24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PT" altLang="pt-PT" sz="24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of</a:t>
            </a:r>
            <a:r>
              <a:rPr lang="pt-PT" altLang="pt-PT" sz="24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PT" altLang="pt-PT" sz="24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expat</a:t>
            </a:r>
            <a:r>
              <a:rPr lang="pt-PT" altLang="pt-PT" sz="24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(</a:t>
            </a:r>
            <a:r>
              <a:rPr lang="pt-PT" altLang="pt-PT" sz="24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and</a:t>
            </a:r>
            <a:r>
              <a:rPr lang="pt-PT" altLang="pt-PT" sz="24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PT" altLang="pt-PT" sz="24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their</a:t>
            </a:r>
            <a:r>
              <a:rPr lang="pt-PT" altLang="pt-PT" sz="24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PT" altLang="pt-PT" sz="24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families</a:t>
            </a:r>
            <a:r>
              <a:rPr lang="pt-PT" altLang="pt-PT" sz="24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’) </a:t>
            </a:r>
            <a:r>
              <a:rPr lang="pt-PT" altLang="pt-PT" sz="24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adjustment</a:t>
            </a:r>
            <a:r>
              <a:rPr lang="pt-PT" altLang="pt-PT" sz="24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PT" altLang="pt-PT" sz="24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is</a:t>
            </a:r>
            <a:r>
              <a:rPr lang="pt-PT" altLang="pt-PT" sz="24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PT" altLang="pt-PT" sz="24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significantly</a:t>
            </a:r>
            <a:r>
              <a:rPr lang="pt-PT" altLang="pt-PT" sz="24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PT" altLang="pt-PT" sz="24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associated</a:t>
            </a:r>
            <a:r>
              <a:rPr lang="pt-PT" altLang="pt-PT" sz="24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PT" altLang="pt-PT" sz="24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with</a:t>
            </a:r>
            <a:r>
              <a:rPr lang="pt-PT" altLang="pt-PT" sz="24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PT" altLang="pt-PT" sz="24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the</a:t>
            </a:r>
            <a:r>
              <a:rPr lang="pt-PT" altLang="pt-PT" sz="24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PT" altLang="pt-PT" sz="24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success</a:t>
            </a:r>
            <a:r>
              <a:rPr lang="pt-PT" altLang="pt-PT" sz="24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PT" altLang="pt-PT" sz="24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of</a:t>
            </a:r>
            <a:r>
              <a:rPr lang="pt-PT" altLang="pt-PT" sz="24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PT" altLang="pt-PT" sz="24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IAs</a:t>
            </a:r>
            <a:endParaRPr lang="en-GB" altLang="pt-PT" sz="24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endParaRPr lang="en-GB" altLang="pt-PT" sz="24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  <a:p>
            <a:pPr eaLnBrk="1" hangingPunct="1">
              <a:buClr>
                <a:srgbClr val="FF0000"/>
              </a:buClr>
            </a:pPr>
            <a:endParaRPr lang="en-GB" altLang="pt-PT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8709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3752" y="116632"/>
            <a:ext cx="9036496" cy="905012"/>
            <a:chOff x="89338" y="0"/>
            <a:chExt cx="9036496" cy="905012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altLang="zh-CN" sz="3200" b="1" dirty="0" err="1">
                  <a:solidFill>
                    <a:schemeClr val="bg1"/>
                  </a:solidFill>
                </a:rPr>
                <a:t>Expatriate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Adjustment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literature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kings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1157884" y="5765322"/>
            <a:ext cx="7907337" cy="10505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19150" indent="-28575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GB" sz="1200" dirty="0" err="1"/>
              <a:t>Hechanova</a:t>
            </a:r>
            <a:r>
              <a:rPr lang="en-GB" sz="1200" dirty="0"/>
              <a:t>, R., </a:t>
            </a:r>
            <a:r>
              <a:rPr lang="en-GB" sz="1200" dirty="0" err="1"/>
              <a:t>Beehr</a:t>
            </a:r>
            <a:r>
              <a:rPr lang="en-GB" sz="1200" dirty="0"/>
              <a:t>, T. A., &amp; Christiansen, N. D. (2003). Antecedents and consequences of employees’ adjustment to overseas assignment: a meta‐analytic review. </a:t>
            </a:r>
            <a:r>
              <a:rPr lang="en-GB" sz="1200" i="1" dirty="0"/>
              <a:t>Applied Psychology</a:t>
            </a:r>
            <a:r>
              <a:rPr lang="en-GB" sz="1200" dirty="0"/>
              <a:t>, </a:t>
            </a:r>
            <a:r>
              <a:rPr lang="en-GB" sz="1200" i="1" dirty="0"/>
              <a:t>52</a:t>
            </a:r>
            <a:r>
              <a:rPr lang="en-GB" sz="1200" dirty="0"/>
              <a:t>(2), 213-236.</a:t>
            </a:r>
          </a:p>
          <a:p>
            <a:r>
              <a:rPr lang="en-GB" sz="1200" dirty="0"/>
              <a:t>Thomas </a:t>
            </a:r>
            <a:r>
              <a:rPr lang="en-GB" sz="1200" dirty="0" err="1"/>
              <a:t>Hippler</a:t>
            </a:r>
            <a:r>
              <a:rPr lang="en-GB" sz="1200" dirty="0"/>
              <a:t>, Paula M. </a:t>
            </a:r>
            <a:r>
              <a:rPr lang="en-GB" sz="1200" dirty="0" err="1"/>
              <a:t>Caligiuri</a:t>
            </a:r>
            <a:r>
              <a:rPr lang="en-GB" sz="1200" dirty="0"/>
              <a:t>, Johanna E. Johnson &amp; </a:t>
            </a:r>
            <a:r>
              <a:rPr lang="en-GB" sz="1200" dirty="0" err="1"/>
              <a:t>Nataliya</a:t>
            </a:r>
            <a:r>
              <a:rPr lang="en-GB" sz="1200" dirty="0"/>
              <a:t> </a:t>
            </a:r>
            <a:r>
              <a:rPr lang="en-GB" sz="1200" dirty="0" err="1"/>
              <a:t>Baytalskaya</a:t>
            </a:r>
            <a:r>
              <a:rPr lang="en-GB" sz="1200" dirty="0"/>
              <a:t> (2014) The development and validation of a theory-based expatriate adjustment scale, </a:t>
            </a:r>
            <a:r>
              <a:rPr lang="en-GB" sz="1200" i="1" dirty="0"/>
              <a:t>The International Journal of Human Resource Management</a:t>
            </a:r>
            <a:r>
              <a:rPr lang="en-GB" sz="1200" dirty="0"/>
              <a:t>, 25(14): 1938-1959.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endParaRPr lang="en-GB" altLang="pt-PT" sz="12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  <a:p>
            <a:pPr eaLnBrk="1" hangingPunct="1">
              <a:buClr>
                <a:srgbClr val="FF0000"/>
              </a:buClr>
            </a:pPr>
            <a:endParaRPr lang="en-GB" altLang="pt-PT" sz="1200" dirty="0">
              <a:cs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53364" y="2600616"/>
            <a:ext cx="2610715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Expatriate</a:t>
            </a:r>
          </a:p>
          <a:p>
            <a:r>
              <a:rPr lang="en-GB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Adjustment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445071" y="4234443"/>
            <a:ext cx="4100512" cy="11387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OCBs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427984" y="1563395"/>
            <a:ext cx="4085093" cy="16927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Attitudinal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Intention to remain on the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Organizational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Perceptions of cultural adjustment</a:t>
            </a:r>
          </a:p>
        </p:txBody>
      </p:sp>
      <p:cxnSp>
        <p:nvCxnSpPr>
          <p:cNvPr id="11" name="Conexão em ângulos retos 10"/>
          <p:cNvCxnSpPr>
            <a:stCxn id="2" idx="3"/>
          </p:cNvCxnSpPr>
          <p:nvPr/>
        </p:nvCxnSpPr>
        <p:spPr>
          <a:xfrm flipV="1">
            <a:off x="3064079" y="2434243"/>
            <a:ext cx="1363905" cy="8280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em ângulos retos 12"/>
          <p:cNvCxnSpPr>
            <a:stCxn id="2" idx="3"/>
            <a:endCxn id="9" idx="1"/>
          </p:cNvCxnSpPr>
          <p:nvPr/>
        </p:nvCxnSpPr>
        <p:spPr>
          <a:xfrm>
            <a:off x="3064079" y="3262336"/>
            <a:ext cx="1380992" cy="1541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" y="5719901"/>
            <a:ext cx="1115616" cy="11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714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910736" cy="5589240"/>
          </a:xfrm>
        </p:spPr>
        <p:txBody>
          <a:bodyPr>
            <a:normAutofit/>
          </a:bodyPr>
          <a:lstStyle/>
          <a:p>
            <a:r>
              <a:rPr lang="pt-PT" b="1" dirty="0" err="1"/>
              <a:t>There</a:t>
            </a:r>
            <a:r>
              <a:rPr lang="pt-PT" b="1" dirty="0"/>
              <a:t> </a:t>
            </a:r>
            <a:r>
              <a:rPr lang="pt-PT" b="1" dirty="0" err="1"/>
              <a:t>is</a:t>
            </a:r>
            <a:r>
              <a:rPr lang="pt-PT" b="1" dirty="0"/>
              <a:t> a </a:t>
            </a:r>
            <a:r>
              <a:rPr lang="pt-PT" b="1" dirty="0" err="1"/>
              <a:t>high</a:t>
            </a:r>
            <a:r>
              <a:rPr lang="pt-PT" b="1" dirty="0"/>
              <a:t> rate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failure</a:t>
            </a:r>
            <a:r>
              <a:rPr lang="pt-PT" b="1" dirty="0"/>
              <a:t>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IAs</a:t>
            </a:r>
            <a:r>
              <a:rPr lang="pt-PT" b="1" dirty="0"/>
              <a:t> </a:t>
            </a:r>
          </a:p>
          <a:p>
            <a:endParaRPr lang="pt-PT" b="1" dirty="0"/>
          </a:p>
          <a:p>
            <a:r>
              <a:rPr lang="pt-PT" b="1" dirty="0" err="1"/>
              <a:t>MNCs</a:t>
            </a:r>
            <a:r>
              <a:rPr lang="pt-PT" b="1" dirty="0"/>
              <a:t> </a:t>
            </a:r>
            <a:r>
              <a:rPr lang="pt-PT" b="1" dirty="0" err="1"/>
              <a:t>rely</a:t>
            </a:r>
            <a:r>
              <a:rPr lang="pt-PT" b="1" dirty="0"/>
              <a:t> </a:t>
            </a:r>
            <a:r>
              <a:rPr lang="pt-PT" b="1" dirty="0" err="1"/>
              <a:t>on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success</a:t>
            </a:r>
            <a:r>
              <a:rPr lang="pt-PT" b="1" dirty="0"/>
              <a:t>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IAs</a:t>
            </a:r>
            <a:r>
              <a:rPr lang="pt-PT" b="1" dirty="0"/>
              <a:t> to </a:t>
            </a:r>
            <a:r>
              <a:rPr lang="pt-PT" b="1" dirty="0" err="1"/>
              <a:t>expand</a:t>
            </a:r>
            <a:r>
              <a:rPr lang="pt-PT" b="1" dirty="0"/>
              <a:t> </a:t>
            </a:r>
            <a:r>
              <a:rPr lang="pt-PT" b="1" dirty="0" err="1"/>
              <a:t>their</a:t>
            </a:r>
            <a:r>
              <a:rPr lang="pt-PT" b="1" dirty="0"/>
              <a:t> business, </a:t>
            </a:r>
            <a:r>
              <a:rPr lang="pt-PT" b="1" dirty="0" err="1"/>
              <a:t>communicate</a:t>
            </a:r>
            <a:r>
              <a:rPr lang="pt-PT" b="1" dirty="0"/>
              <a:t>, </a:t>
            </a:r>
            <a:r>
              <a:rPr lang="pt-PT" b="1" dirty="0" err="1"/>
              <a:t>develop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control</a:t>
            </a:r>
            <a:r>
              <a:rPr lang="pt-PT" b="1" dirty="0"/>
              <a:t> </a:t>
            </a:r>
            <a:r>
              <a:rPr lang="pt-PT" b="1" dirty="0" err="1"/>
              <a:t>subsidiaries</a:t>
            </a:r>
            <a:endParaRPr lang="pt-PT" b="1" dirty="0"/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dirty="0"/>
          </a:p>
          <a:p>
            <a:r>
              <a:rPr lang="en-US" dirty="0"/>
              <a:t>Selecting, developing and rewarding expatriates is very important for MNCs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3752" y="44624"/>
            <a:ext cx="9036496" cy="905012"/>
            <a:chOff x="89338" y="0"/>
            <a:chExt cx="9036496" cy="905012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3200" b="1" dirty="0">
                  <a:solidFill>
                    <a:schemeClr val="bg1"/>
                  </a:solidFill>
                </a:rPr>
                <a:t>RECAPPING</a:t>
              </a:r>
            </a:p>
          </p:txBody>
        </p:sp>
        <p:pic>
          <p:nvPicPr>
            <p:cNvPr id="6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eta para baixo 1"/>
          <p:cNvSpPr/>
          <p:nvPr/>
        </p:nvSpPr>
        <p:spPr>
          <a:xfrm>
            <a:off x="3779912" y="4149080"/>
            <a:ext cx="158417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103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2376264"/>
          </a:xfr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en-GB" sz="5400" dirty="0"/>
              <a:t>The process of selecting International Assignees</a:t>
            </a:r>
          </a:p>
        </p:txBody>
      </p:sp>
    </p:spTree>
    <p:extLst>
      <p:ext uri="{BB962C8B-B14F-4D97-AF65-F5344CB8AC3E}">
        <p14:creationId xmlns:p14="http://schemas.microsoft.com/office/powerpoint/2010/main" val="426968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GB" dirty="0"/>
              <a:t>Who to target (PCN? HCN? TNC?)</a:t>
            </a:r>
          </a:p>
          <a:p>
            <a:pPr>
              <a:lnSpc>
                <a:spcPct val="200000"/>
              </a:lnSpc>
            </a:pPr>
            <a:r>
              <a:rPr lang="en-GB" dirty="0"/>
              <a:t>Realistic previews for international assignments</a:t>
            </a:r>
          </a:p>
          <a:p>
            <a:pPr>
              <a:lnSpc>
                <a:spcPct val="200000"/>
              </a:lnSpc>
            </a:pPr>
            <a:r>
              <a:rPr lang="en-GB" dirty="0"/>
              <a:t>Selection criteria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Competences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Skills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Personality</a:t>
            </a:r>
          </a:p>
          <a:p>
            <a:pPr>
              <a:lnSpc>
                <a:spcPct val="200000"/>
              </a:lnSpc>
            </a:pPr>
            <a:endParaRPr lang="en-GB" dirty="0"/>
          </a:p>
        </p:txBody>
      </p:sp>
      <p:grpSp>
        <p:nvGrpSpPr>
          <p:cNvPr id="5" name="Grupo 4"/>
          <p:cNvGrpSpPr/>
          <p:nvPr/>
        </p:nvGrpSpPr>
        <p:grpSpPr>
          <a:xfrm>
            <a:off x="79206" y="116632"/>
            <a:ext cx="9036496" cy="905012"/>
            <a:chOff x="89338" y="0"/>
            <a:chExt cx="9036496" cy="905012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3200" b="1" dirty="0">
                  <a:solidFill>
                    <a:schemeClr val="bg1"/>
                  </a:solidFill>
                </a:rPr>
                <a:t>The process of selecting International Assignees</a:t>
              </a:r>
            </a:p>
          </p:txBody>
        </p:sp>
        <p:pic>
          <p:nvPicPr>
            <p:cNvPr id="8" name="Picture 2" descr="kings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309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34975" y="188913"/>
            <a:ext cx="8229600" cy="1143000"/>
          </a:xfrm>
        </p:spPr>
        <p:txBody>
          <a:bodyPr/>
          <a:lstStyle/>
          <a:p>
            <a:pPr eaLnBrk="1" hangingPunct="1"/>
            <a:r>
              <a:rPr lang="pt-PT" altLang="en-US"/>
              <a:t>Session Outline</a:t>
            </a:r>
            <a:endParaRPr lang="pt-PT" alt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3" y="1600200"/>
            <a:ext cx="8574087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Why do companies need IAs?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PT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PT" sz="2400" dirty="0" err="1"/>
              <a:t>Why</a:t>
            </a:r>
            <a:r>
              <a:rPr lang="pt-PT" sz="2400" dirty="0"/>
              <a:t> do </a:t>
            </a:r>
            <a:r>
              <a:rPr lang="pt-PT" sz="2400" dirty="0" err="1"/>
              <a:t>individuals</a:t>
            </a:r>
            <a:r>
              <a:rPr lang="pt-PT" sz="2400" dirty="0"/>
              <a:t> </a:t>
            </a:r>
            <a:r>
              <a:rPr lang="pt-PT" sz="2400" dirty="0" err="1"/>
              <a:t>want</a:t>
            </a:r>
            <a:r>
              <a:rPr lang="pt-PT" sz="2400" dirty="0"/>
              <a:t> to </a:t>
            </a:r>
            <a:r>
              <a:rPr lang="pt-PT" sz="2400" dirty="0" err="1"/>
              <a:t>go</a:t>
            </a:r>
            <a:r>
              <a:rPr lang="pt-PT" sz="2400" dirty="0"/>
              <a:t> </a:t>
            </a:r>
            <a:r>
              <a:rPr lang="pt-PT" sz="2400" dirty="0" err="1"/>
              <a:t>on</a:t>
            </a:r>
            <a:r>
              <a:rPr lang="pt-PT" sz="2400" dirty="0"/>
              <a:t> </a:t>
            </a:r>
            <a:r>
              <a:rPr lang="pt-PT" sz="2400" dirty="0" err="1"/>
              <a:t>IAs</a:t>
            </a:r>
            <a:r>
              <a:rPr lang="pt-PT" sz="2400" dirty="0"/>
              <a:t>?</a:t>
            </a:r>
            <a:r>
              <a:rPr lang="pt-PT" sz="2000" dirty="0"/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PT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PT" sz="2400" dirty="0" err="1"/>
              <a:t>Why</a:t>
            </a:r>
            <a:r>
              <a:rPr lang="pt-PT" sz="2400" dirty="0"/>
              <a:t> do </a:t>
            </a:r>
            <a:r>
              <a:rPr lang="pt-PT" sz="2400" dirty="0" err="1"/>
              <a:t>IAs</a:t>
            </a:r>
            <a:r>
              <a:rPr lang="pt-PT" sz="2400" dirty="0"/>
              <a:t> </a:t>
            </a:r>
            <a:r>
              <a:rPr lang="pt-PT" sz="2400" dirty="0" err="1"/>
              <a:t>fail</a:t>
            </a:r>
            <a:r>
              <a:rPr lang="pt-PT" sz="2400" dirty="0"/>
              <a:t>?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PT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PT" sz="2400" dirty="0" err="1"/>
              <a:t>Managing</a:t>
            </a:r>
            <a:r>
              <a:rPr lang="pt-PT" sz="2400" dirty="0"/>
              <a:t> </a:t>
            </a:r>
            <a:r>
              <a:rPr lang="pt-PT" sz="2400" dirty="0" err="1"/>
              <a:t>IAs</a:t>
            </a:r>
            <a:endParaRPr lang="pt-PT" sz="2400" dirty="0"/>
          </a:p>
          <a:p>
            <a:pPr lvl="1">
              <a:defRPr/>
            </a:pPr>
            <a:r>
              <a:rPr lang="pt-PT" sz="2000" dirty="0" err="1"/>
              <a:t>Selecting</a:t>
            </a:r>
            <a:r>
              <a:rPr lang="pt-PT" sz="2000" dirty="0"/>
              <a:t> </a:t>
            </a:r>
            <a:r>
              <a:rPr lang="pt-PT" sz="2000" dirty="0" err="1"/>
              <a:t>International</a:t>
            </a:r>
            <a:r>
              <a:rPr lang="pt-PT" sz="2000" dirty="0"/>
              <a:t> </a:t>
            </a:r>
            <a:r>
              <a:rPr lang="pt-PT" sz="2000" dirty="0" err="1"/>
              <a:t>Assignees</a:t>
            </a:r>
            <a:endParaRPr lang="pt-PT" sz="2000" dirty="0"/>
          </a:p>
          <a:p>
            <a:pPr lvl="1">
              <a:defRPr/>
            </a:pPr>
            <a:r>
              <a:rPr lang="pt-PT" sz="2000" dirty="0" err="1"/>
              <a:t>Preparing</a:t>
            </a:r>
            <a:r>
              <a:rPr lang="pt-PT" sz="2000" dirty="0"/>
              <a:t> </a:t>
            </a:r>
            <a:r>
              <a:rPr lang="pt-PT" sz="2000" dirty="0" err="1"/>
              <a:t>IAs</a:t>
            </a:r>
            <a:endParaRPr lang="pt-PT" sz="2000" dirty="0"/>
          </a:p>
          <a:p>
            <a:pPr lvl="1">
              <a:defRPr/>
            </a:pPr>
            <a:r>
              <a:rPr lang="pt-PT" sz="2000" dirty="0" err="1"/>
              <a:t>Rewarding</a:t>
            </a:r>
            <a:r>
              <a:rPr lang="pt-PT" sz="2000" dirty="0"/>
              <a:t> IAS</a:t>
            </a:r>
          </a:p>
        </p:txBody>
      </p:sp>
    </p:spTree>
    <p:extLst>
      <p:ext uri="{BB962C8B-B14F-4D97-AF65-F5344CB8AC3E}">
        <p14:creationId xmlns:p14="http://schemas.microsoft.com/office/powerpoint/2010/main" val="320265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Company strategy</a:t>
            </a:r>
          </a:p>
          <a:p>
            <a:pPr>
              <a:lnSpc>
                <a:spcPct val="200000"/>
              </a:lnSpc>
            </a:pPr>
            <a:r>
              <a:rPr lang="en-GB" dirty="0"/>
              <a:t>Talent availability</a:t>
            </a:r>
          </a:p>
          <a:p>
            <a:pPr>
              <a:lnSpc>
                <a:spcPct val="200000"/>
              </a:lnSpc>
            </a:pPr>
            <a:r>
              <a:rPr lang="en-GB" dirty="0"/>
              <a:t>Nature of the assignment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5" name="Grupo 4"/>
          <p:cNvGrpSpPr/>
          <p:nvPr/>
        </p:nvGrpSpPr>
        <p:grpSpPr>
          <a:xfrm>
            <a:off x="79206" y="116632"/>
            <a:ext cx="9036496" cy="905012"/>
            <a:chOff x="89338" y="0"/>
            <a:chExt cx="9036496" cy="905012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3200" b="1" dirty="0">
                  <a:solidFill>
                    <a:schemeClr val="bg1"/>
                  </a:solidFill>
                </a:rPr>
                <a:t>Who to target?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kings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081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4038600" cy="4655121"/>
          </a:xfrm>
        </p:spPr>
        <p:txBody>
          <a:bodyPr>
            <a:spAutoFit/>
          </a:bodyPr>
          <a:lstStyle/>
          <a:p>
            <a:pPr eaLnBrk="1" hangingPunct="1">
              <a:spcBef>
                <a:spcPts val="7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400" dirty="0"/>
              <a:t>Ethnocentric approach</a:t>
            </a:r>
            <a:endParaRPr lang="zh-CN" altLang="en-US" sz="2400" dirty="0"/>
          </a:p>
          <a:p>
            <a:pPr eaLnBrk="1" hangingPunct="1">
              <a:spcBef>
                <a:spcPts val="7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sz="2400" dirty="0"/>
          </a:p>
          <a:p>
            <a:pPr eaLnBrk="1" hangingPunct="1">
              <a:spcBef>
                <a:spcPts val="7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zh-CN" altLang="en-US" sz="2400" dirty="0"/>
          </a:p>
          <a:p>
            <a:pPr eaLnBrk="1" hangingPunct="1">
              <a:spcBef>
                <a:spcPts val="7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400" dirty="0"/>
              <a:t>Polycentric approach</a:t>
            </a:r>
            <a:endParaRPr lang="zh-CN" altLang="en-US" sz="3600" dirty="0"/>
          </a:p>
          <a:p>
            <a:pPr eaLnBrk="1" hangingPunct="1">
              <a:spcBef>
                <a:spcPts val="7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zh-CN" sz="2400" dirty="0"/>
          </a:p>
          <a:p>
            <a:pPr eaLnBrk="1" hangingPunct="1">
              <a:spcBef>
                <a:spcPts val="7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400" dirty="0"/>
              <a:t>Geocentric approach</a:t>
            </a:r>
            <a:endParaRPr lang="zh-CN" altLang="en-US" sz="3600" dirty="0"/>
          </a:p>
          <a:p>
            <a:pPr eaLnBrk="1" hangingPunct="1">
              <a:spcBef>
                <a:spcPts val="7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zh-CN" sz="2400" dirty="0"/>
          </a:p>
          <a:p>
            <a:pPr eaLnBrk="1" hangingPunct="1">
              <a:spcBef>
                <a:spcPts val="7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2400" dirty="0"/>
              <a:t>Regiocentric approach</a:t>
            </a:r>
            <a:endParaRPr lang="zh-CN" altLang="en-US" sz="2400" dirty="0"/>
          </a:p>
          <a:p>
            <a:pPr eaLnBrk="1" hangingPunct="1">
              <a:spcBef>
                <a:spcPts val="7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zh-CN" altLang="en-US" sz="2400" dirty="0"/>
          </a:p>
          <a:p>
            <a:pPr eaLnBrk="1" hangingPunct="1">
              <a:spcBef>
                <a:spcPts val="7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zh-CN" altLang="en-US" sz="2800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41578" y="1596788"/>
            <a:ext cx="4464496" cy="4739759"/>
          </a:xfrm>
        </p:spPr>
        <p:txBody>
          <a:bodyPr wrap="square">
            <a:spAutoFit/>
          </a:bodyPr>
          <a:lstStyle/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1400" dirty="0">
                <a:solidFill>
                  <a:srgbClr val="800000"/>
                </a:solidFill>
              </a:rPr>
              <a:t>Parent count</a:t>
            </a:r>
            <a:r>
              <a:rPr lang="zh-CN" altLang="en-US" sz="1400" dirty="0">
                <a:solidFill>
                  <a:srgbClr val="800000"/>
                </a:solidFill>
              </a:rPr>
              <a:t>r</a:t>
            </a:r>
            <a:r>
              <a:rPr lang="en-US" altLang="zh-CN" sz="1400" dirty="0">
                <a:solidFill>
                  <a:srgbClr val="800000"/>
                </a:solidFill>
              </a:rPr>
              <a:t>y nationals (PCN) focused</a:t>
            </a:r>
            <a:endParaRPr lang="zh-CN" altLang="en-US" sz="1400" dirty="0">
              <a:solidFill>
                <a:srgbClr val="800000"/>
              </a:solidFill>
            </a:endParaRPr>
          </a:p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1400" dirty="0">
                <a:solidFill>
                  <a:srgbClr val="800000"/>
                </a:solidFill>
              </a:rPr>
              <a:t>Allows good communication between HQ &amp; Subsidiary</a:t>
            </a:r>
            <a:endParaRPr lang="zh-CN" altLang="en-US" sz="1400" dirty="0">
              <a:solidFill>
                <a:srgbClr val="800000"/>
              </a:solidFill>
            </a:endParaRPr>
          </a:p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1400" dirty="0">
                <a:solidFill>
                  <a:srgbClr val="800000"/>
                </a:solidFill>
              </a:rPr>
              <a:t>Causes resentment (local employees see only foreign ones taking the lead), expensive</a:t>
            </a:r>
            <a:endParaRPr lang="zh-CN" altLang="en-US" sz="1400" dirty="0">
              <a:solidFill>
                <a:srgbClr val="800000"/>
              </a:solidFill>
            </a:endParaRPr>
          </a:p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zh-CN" altLang="en-US" sz="1400" dirty="0">
              <a:solidFill>
                <a:srgbClr val="800000"/>
              </a:solidFill>
            </a:endParaRPr>
          </a:p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1400" dirty="0">
                <a:solidFill>
                  <a:srgbClr val="800000"/>
                </a:solidFill>
              </a:rPr>
              <a:t>Host country nationals (HCN) focused</a:t>
            </a:r>
            <a:endParaRPr lang="zh-CN" altLang="en-US" sz="1400" dirty="0">
              <a:solidFill>
                <a:srgbClr val="800000"/>
              </a:solidFill>
            </a:endParaRPr>
          </a:p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1400" dirty="0">
                <a:solidFill>
                  <a:srgbClr val="800000"/>
                </a:solidFill>
              </a:rPr>
              <a:t>Allows flexibility</a:t>
            </a:r>
            <a:endParaRPr lang="zh-CN" altLang="en-US" sz="1400" dirty="0">
              <a:solidFill>
                <a:srgbClr val="800000"/>
              </a:solidFill>
            </a:endParaRPr>
          </a:p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1400" dirty="0">
                <a:solidFill>
                  <a:srgbClr val="800000"/>
                </a:solidFill>
              </a:rPr>
              <a:t>Lacks control</a:t>
            </a:r>
            <a:endParaRPr lang="zh-CN" altLang="en-US" sz="1400" dirty="0">
              <a:solidFill>
                <a:srgbClr val="800000"/>
              </a:solidFill>
            </a:endParaRPr>
          </a:p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zh-CN" altLang="en-US" sz="1400" dirty="0">
              <a:solidFill>
                <a:srgbClr val="800000"/>
              </a:solidFill>
            </a:endParaRPr>
          </a:p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1400" dirty="0">
                <a:solidFill>
                  <a:srgbClr val="800000"/>
                </a:solidFill>
              </a:rPr>
              <a:t>Best person for the job  e.g. HCN, PCN, Third Country nationals (TCN)</a:t>
            </a:r>
            <a:endParaRPr lang="zh-CN" altLang="en-US" sz="1400" dirty="0">
              <a:solidFill>
                <a:srgbClr val="800000"/>
              </a:solidFill>
            </a:endParaRPr>
          </a:p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1400" dirty="0">
                <a:solidFill>
                  <a:srgbClr val="800000"/>
                </a:solidFill>
              </a:rPr>
              <a:t>Global integration</a:t>
            </a:r>
            <a:endParaRPr lang="zh-CN" altLang="en-US" sz="1400" dirty="0">
              <a:solidFill>
                <a:srgbClr val="800000"/>
              </a:solidFill>
            </a:endParaRPr>
          </a:p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1400" dirty="0">
                <a:solidFill>
                  <a:srgbClr val="800000"/>
                </a:solidFill>
              </a:rPr>
              <a:t>Lacks attention to local issues</a:t>
            </a:r>
            <a:endParaRPr lang="zh-CN" altLang="en-US" sz="1400" dirty="0">
              <a:solidFill>
                <a:srgbClr val="800000"/>
              </a:solidFill>
            </a:endParaRPr>
          </a:p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zh-CN" altLang="en-US" sz="1400" dirty="0">
              <a:solidFill>
                <a:srgbClr val="800000"/>
              </a:solidFill>
            </a:endParaRPr>
          </a:p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1400" dirty="0">
                <a:solidFill>
                  <a:srgbClr val="800000"/>
                </a:solidFill>
              </a:rPr>
              <a:t>Operations divided into independent regions</a:t>
            </a:r>
            <a:endParaRPr lang="zh-CN" altLang="en-US" sz="1400" dirty="0">
              <a:solidFill>
                <a:srgbClr val="800000"/>
              </a:solidFill>
            </a:endParaRPr>
          </a:p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1400" dirty="0">
                <a:solidFill>
                  <a:srgbClr val="800000"/>
                </a:solidFill>
              </a:rPr>
              <a:t>Combines benefits of ethno/polycentric</a:t>
            </a:r>
            <a:endParaRPr lang="zh-CN" altLang="en-US" sz="1400" dirty="0">
              <a:solidFill>
                <a:srgbClr val="800000"/>
              </a:solidFill>
            </a:endParaRPr>
          </a:p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sz="1400" dirty="0">
                <a:solidFill>
                  <a:srgbClr val="800000"/>
                </a:solidFill>
              </a:rPr>
              <a:t>Also combines their problems!</a:t>
            </a:r>
            <a:endParaRPr lang="zh-CN" altLang="en-US" sz="1400" dirty="0">
              <a:solidFill>
                <a:srgbClr val="800000"/>
              </a:solidFill>
            </a:endParaRPr>
          </a:p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zh-CN" altLang="en-US" sz="1400" dirty="0">
              <a:solidFill>
                <a:srgbClr val="80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0" y="0"/>
            <a:ext cx="9036496" cy="905012"/>
            <a:chOff x="89338" y="0"/>
            <a:chExt cx="9036496" cy="905012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3200" b="1" dirty="0">
                  <a:solidFill>
                    <a:schemeClr val="bg1"/>
                  </a:solidFill>
                </a:rPr>
                <a:t>HR Strategy in MNCs: Staffing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640467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"/>
          <p:cNvGrpSpPr>
            <a:grpSpLocks/>
          </p:cNvGrpSpPr>
          <p:nvPr/>
        </p:nvGrpSpPr>
        <p:grpSpPr bwMode="auto">
          <a:xfrm>
            <a:off x="323528" y="2517887"/>
            <a:ext cx="8549564" cy="3857641"/>
            <a:chOff x="323498" y="1768677"/>
            <a:chExt cx="8549592" cy="3857652"/>
          </a:xfrm>
        </p:grpSpPr>
        <p:graphicFrame>
          <p:nvGraphicFramePr>
            <p:cNvPr id="2" name="Chart 1"/>
            <p:cNvGraphicFramePr/>
            <p:nvPr/>
          </p:nvGraphicFramePr>
          <p:xfrm>
            <a:off x="323498" y="1768677"/>
            <a:ext cx="4214842" cy="38576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" name="Chart 2"/>
            <p:cNvGraphicFramePr/>
            <p:nvPr/>
          </p:nvGraphicFramePr>
          <p:xfrm>
            <a:off x="4643992" y="1811559"/>
            <a:ext cx="4229098" cy="38147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476672"/>
            <a:ext cx="7056784" cy="923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sz="2800" kern="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720" y="1553979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dirty="0"/>
              <a:t>% of PCN subsidiary managing directors (</a:t>
            </a:r>
            <a:r>
              <a:rPr lang="en-US" b="1" kern="0" dirty="0" err="1"/>
              <a:t>Harzing</a:t>
            </a:r>
            <a:r>
              <a:rPr lang="en-US" b="1" kern="0" dirty="0"/>
              <a:t> 2001)</a:t>
            </a:r>
          </a:p>
          <a:p>
            <a:endParaRPr lang="en-GB" b="1" dirty="0"/>
          </a:p>
        </p:txBody>
      </p:sp>
      <p:grpSp>
        <p:nvGrpSpPr>
          <p:cNvPr id="11" name="Grupo 10"/>
          <p:cNvGrpSpPr/>
          <p:nvPr/>
        </p:nvGrpSpPr>
        <p:grpSpPr>
          <a:xfrm>
            <a:off x="0" y="0"/>
            <a:ext cx="9036496" cy="905012"/>
            <a:chOff x="89338" y="0"/>
            <a:chExt cx="9036496" cy="905012"/>
          </a:xfrm>
        </p:grpSpPr>
        <p:sp>
          <p:nvSpPr>
            <p:cNvPr id="12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1"/>
                  </a:solidFill>
                </a:rPr>
                <a:t>National/sectoral differences in staffing choices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2" descr="kings_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235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204864"/>
            <a:ext cx="8229600" cy="2736304"/>
          </a:xfrm>
          <a:solidFill>
            <a:srgbClr val="FF000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PT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4400">
                <a:solidFill>
                  <a:schemeClr val="bg1"/>
                </a:solidFill>
              </a:rPr>
              <a:t>Selecting </a:t>
            </a:r>
            <a:r>
              <a:rPr lang="en-GB" sz="4400" dirty="0">
                <a:solidFill>
                  <a:schemeClr val="bg1"/>
                </a:solidFill>
              </a:rPr>
              <a:t>International Assignees</a:t>
            </a:r>
          </a:p>
          <a:p>
            <a:pPr algn="just">
              <a:buClr>
                <a:schemeClr val="bg1"/>
              </a:buClr>
            </a:pPr>
            <a:endParaRPr lang="en-GB" sz="20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pt-PT" sz="2000" dirty="0">
              <a:solidFill>
                <a:schemeClr val="bg1"/>
              </a:solidFill>
            </a:endParaRPr>
          </a:p>
          <a:p>
            <a:pPr algn="just"/>
            <a:endParaRPr lang="pt-PT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64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322" y="1340768"/>
            <a:ext cx="8504237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 typeface="Arial" charset="0"/>
              <a:buChar char="•"/>
            </a:pPr>
            <a:endParaRPr lang="en-GB" altLang="en-US" sz="2800" dirty="0">
              <a:latin typeface="Calibri" pitchFamily="34" charset="0"/>
              <a:cs typeface="Arial" charset="0"/>
            </a:endParaRPr>
          </a:p>
        </p:txBody>
      </p:sp>
      <p:sp>
        <p:nvSpPr>
          <p:cNvPr id="33796" name="Content Placeholder 3"/>
          <p:cNvSpPr>
            <a:spLocks noGrp="1"/>
          </p:cNvSpPr>
          <p:nvPr>
            <p:ph idx="1"/>
          </p:nvPr>
        </p:nvSpPr>
        <p:spPr>
          <a:xfrm>
            <a:off x="323" y="1484785"/>
            <a:ext cx="9143678" cy="3888432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400" dirty="0"/>
              <a:t>International Assignees often do not have realistic expectations about the IA</a:t>
            </a:r>
          </a:p>
          <a:p>
            <a:pPr eaLnBrk="1" hangingPunct="1"/>
            <a:endParaRPr lang="en-GB" altLang="en-US" sz="2400" dirty="0"/>
          </a:p>
          <a:p>
            <a:pPr eaLnBrk="1" hangingPunct="1"/>
            <a:r>
              <a:rPr lang="en-GB" altLang="en-US" sz="2400" dirty="0"/>
              <a:t>In order to reduce the risk of IA failure, HR managers need to inform the potential expatriate of the downsides of the IA</a:t>
            </a:r>
          </a:p>
          <a:p>
            <a:pPr marL="742950" lvl="2" indent="-342900"/>
            <a:r>
              <a:rPr lang="en-GB" altLang="en-US" dirty="0"/>
              <a:t>E.g. living conditions; isolation</a:t>
            </a:r>
          </a:p>
          <a:p>
            <a:pPr eaLnBrk="1" hangingPunct="1"/>
            <a:endParaRPr lang="en-GB" altLang="en-US" sz="2400" dirty="0"/>
          </a:p>
          <a:p>
            <a:pPr eaLnBrk="1" hangingPunct="1"/>
            <a:r>
              <a:rPr lang="en-GB" altLang="en-US" sz="2400" dirty="0"/>
              <a:t>A very useful source are repatriates who can meet with prospective expatriates to discuss their experiences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-19245" y="55258"/>
            <a:ext cx="9036496" cy="905012"/>
            <a:chOff x="89338" y="0"/>
            <a:chExt cx="9036496" cy="905012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>
                  <a:solidFill>
                    <a:schemeClr val="bg1"/>
                  </a:solidFill>
                </a:rPr>
                <a:t>Realistic previews for international assignments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439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322" y="1340768"/>
            <a:ext cx="850423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 typeface="Arial" charset="0"/>
              <a:buChar char="•"/>
            </a:pPr>
            <a:endParaRPr lang="en-GB" altLang="en-US" sz="2800" dirty="0">
              <a:latin typeface="Calibri" pitchFamily="34" charset="0"/>
              <a:cs typeface="Arial" charset="0"/>
            </a:endParaRPr>
          </a:p>
        </p:txBody>
      </p:sp>
      <p:sp>
        <p:nvSpPr>
          <p:cNvPr id="33796" name="Content Placeholder 3"/>
          <p:cNvSpPr>
            <a:spLocks noGrp="1"/>
          </p:cNvSpPr>
          <p:nvPr>
            <p:ph idx="1"/>
          </p:nvPr>
        </p:nvSpPr>
        <p:spPr>
          <a:xfrm>
            <a:off x="323" y="1484784"/>
            <a:ext cx="9143678" cy="537321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sz="2400" dirty="0"/>
              <a:t>Practice demonstrates that the selection of IAs is not that different from that of any other employee/position</a:t>
            </a:r>
          </a:p>
          <a:p>
            <a:pPr lvl="1"/>
            <a:r>
              <a:rPr lang="en-GB" altLang="en-US" sz="2000" dirty="0"/>
              <a:t>Recommendations from peers and supervisors</a:t>
            </a:r>
          </a:p>
          <a:p>
            <a:pPr lvl="1"/>
            <a:r>
              <a:rPr lang="en-GB" altLang="en-US" sz="2000" dirty="0"/>
              <a:t>Skills and competencies</a:t>
            </a:r>
          </a:p>
          <a:p>
            <a:pPr lvl="1"/>
            <a:endParaRPr lang="en-GB" altLang="en-US" sz="2000" dirty="0"/>
          </a:p>
          <a:p>
            <a:pPr marL="361950" lvl="1" indent="-361950">
              <a:tabLst>
                <a:tab pos="361950" algn="l"/>
              </a:tabLst>
            </a:pPr>
            <a:r>
              <a:rPr lang="en-GB" altLang="en-US" sz="2400" dirty="0"/>
              <a:t>However, International Assignments (particularly </a:t>
            </a:r>
            <a:r>
              <a:rPr lang="en-GB" altLang="en-US" sz="2400" b="1" dirty="0"/>
              <a:t>long-term</a:t>
            </a:r>
            <a:r>
              <a:rPr lang="en-GB" altLang="en-US" sz="2400" dirty="0"/>
              <a:t> and </a:t>
            </a:r>
            <a:r>
              <a:rPr lang="en-GB" altLang="en-US" sz="2400" b="1" dirty="0"/>
              <a:t>learning driven</a:t>
            </a:r>
            <a:r>
              <a:rPr lang="en-GB" altLang="en-US" sz="2400" dirty="0"/>
              <a:t>) are more about job contexts than job descriptions</a:t>
            </a:r>
          </a:p>
          <a:p>
            <a:pPr marL="361950" lvl="2" indent="-361950">
              <a:tabLst>
                <a:tab pos="361950" algn="l"/>
              </a:tabLst>
            </a:pPr>
            <a:endParaRPr lang="en-GB" altLang="en-US" dirty="0"/>
          </a:p>
          <a:p>
            <a:pPr marL="361950" lvl="2" indent="-361950">
              <a:tabLst>
                <a:tab pos="361950" algn="l"/>
              </a:tabLst>
            </a:pPr>
            <a:r>
              <a:rPr lang="en-GB" altLang="en-US" dirty="0"/>
              <a:t>The selection for International Assignments requires that candidates are assessed on a whole range of </a:t>
            </a:r>
            <a:r>
              <a:rPr lang="en-GB" altLang="en-US" b="1" dirty="0"/>
              <a:t>other critical elements</a:t>
            </a:r>
          </a:p>
          <a:p>
            <a:pPr marL="819150" lvl="3" indent="-361950">
              <a:tabLst>
                <a:tab pos="361950" algn="l"/>
              </a:tabLst>
            </a:pPr>
            <a:r>
              <a:rPr lang="en-GB" altLang="en-US" dirty="0"/>
              <a:t>Personality characteristics</a:t>
            </a:r>
          </a:p>
          <a:p>
            <a:pPr marL="819150" lvl="3" indent="-361950">
              <a:tabLst>
                <a:tab pos="361950" algn="l"/>
              </a:tabLst>
            </a:pPr>
            <a:r>
              <a:rPr lang="en-GB" altLang="en-US" dirty="0"/>
              <a:t>Language skills</a:t>
            </a:r>
          </a:p>
          <a:p>
            <a:pPr marL="819150" lvl="3" indent="-361950">
              <a:tabLst>
                <a:tab pos="361950" algn="l"/>
              </a:tabLst>
            </a:pPr>
            <a:r>
              <a:rPr lang="en-GB" altLang="en-US" dirty="0"/>
              <a:t>Family circumstances</a:t>
            </a:r>
          </a:p>
          <a:p>
            <a:pPr marL="819150" lvl="3" indent="-361950">
              <a:tabLst>
                <a:tab pos="361950" algn="l"/>
              </a:tabLst>
            </a:pPr>
            <a:r>
              <a:rPr lang="en-GB" altLang="en-US" dirty="0"/>
              <a:t>Prior International Experience</a:t>
            </a:r>
          </a:p>
          <a:p>
            <a:pPr lvl="1"/>
            <a:endParaRPr lang="en-GB" altLang="en-US" sz="2000" dirty="0"/>
          </a:p>
        </p:txBody>
      </p:sp>
      <p:grpSp>
        <p:nvGrpSpPr>
          <p:cNvPr id="5" name="Grupo 4"/>
          <p:cNvGrpSpPr/>
          <p:nvPr/>
        </p:nvGrpSpPr>
        <p:grpSpPr>
          <a:xfrm>
            <a:off x="-19245" y="55258"/>
            <a:ext cx="9036496" cy="905012"/>
            <a:chOff x="89338" y="0"/>
            <a:chExt cx="9036496" cy="905012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>
                  <a:solidFill>
                    <a:schemeClr val="bg1"/>
                  </a:solidFill>
                </a:rPr>
                <a:t>Selection of international assignees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256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322" y="1340768"/>
            <a:ext cx="850423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 typeface="Arial" charset="0"/>
              <a:buChar char="•"/>
            </a:pPr>
            <a:endParaRPr lang="en-GB" altLang="en-US" sz="2800" dirty="0">
              <a:latin typeface="Calibri" pitchFamily="34" charset="0"/>
              <a:cs typeface="Arial" charset="0"/>
            </a:endParaRPr>
          </a:p>
        </p:txBody>
      </p:sp>
      <p:sp>
        <p:nvSpPr>
          <p:cNvPr id="33796" name="Content Placeholder 3"/>
          <p:cNvSpPr>
            <a:spLocks noGrp="1"/>
          </p:cNvSpPr>
          <p:nvPr>
            <p:ph idx="1"/>
          </p:nvPr>
        </p:nvSpPr>
        <p:spPr>
          <a:xfrm>
            <a:off x="323" y="1484784"/>
            <a:ext cx="9143678" cy="5184575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400" dirty="0"/>
              <a:t>The big 5 (associated with </a:t>
            </a:r>
            <a:r>
              <a:rPr lang="en-GB" altLang="en-US" sz="2400"/>
              <a:t>positive results)</a:t>
            </a:r>
            <a:endParaRPr lang="en-GB" altLang="en-US" sz="2400" dirty="0"/>
          </a:p>
          <a:p>
            <a:pPr lvl="1"/>
            <a:r>
              <a:rPr lang="en-GB" sz="1600" b="1" dirty="0"/>
              <a:t>Extroversion</a:t>
            </a:r>
            <a:r>
              <a:rPr lang="en-GB" sz="1600" dirty="0"/>
              <a:t> – Important to establish interpersonal relationships with host nationals and other international assignees  </a:t>
            </a:r>
          </a:p>
          <a:p>
            <a:pPr lvl="1"/>
            <a:r>
              <a:rPr lang="en-GB" sz="1600" b="1" dirty="0"/>
              <a:t>Agreeableness </a:t>
            </a:r>
            <a:r>
              <a:rPr lang="en-GB" sz="1600" dirty="0"/>
              <a:t>– Important to form social relationships</a:t>
            </a:r>
          </a:p>
          <a:p>
            <a:pPr lvl="1"/>
            <a:r>
              <a:rPr lang="en-GB" sz="1600" b="1" dirty="0"/>
              <a:t>Conscientiousness</a:t>
            </a:r>
            <a:r>
              <a:rPr lang="en-GB" sz="1600" dirty="0"/>
              <a:t> – Important to instil confidence; ethical behaviour</a:t>
            </a:r>
          </a:p>
          <a:p>
            <a:pPr lvl="1"/>
            <a:r>
              <a:rPr lang="en-GB" sz="1600" b="1" dirty="0"/>
              <a:t>Emotional Stability </a:t>
            </a:r>
            <a:r>
              <a:rPr lang="en-GB" sz="1600" dirty="0"/>
              <a:t>– Important to cope with the cultural shock and adjust to the environment</a:t>
            </a:r>
          </a:p>
          <a:p>
            <a:pPr lvl="1"/>
            <a:r>
              <a:rPr lang="en-GB" sz="1600" b="1" dirty="0"/>
              <a:t>Openness to experience </a:t>
            </a:r>
            <a:r>
              <a:rPr lang="en-GB" sz="1600" dirty="0"/>
              <a:t>– Important to fit in the new environment</a:t>
            </a:r>
            <a:endParaRPr lang="en-GB" altLang="en-US" sz="1600" dirty="0"/>
          </a:p>
          <a:p>
            <a:pPr eaLnBrk="1" hangingPunct="1"/>
            <a:endParaRPr lang="en-GB" altLang="en-US" sz="2400" dirty="0"/>
          </a:p>
          <a:p>
            <a:pPr eaLnBrk="1" hangingPunct="1"/>
            <a:r>
              <a:rPr lang="en-GB" altLang="en-US" sz="2400" dirty="0"/>
              <a:t>Other important traits</a:t>
            </a:r>
          </a:p>
          <a:p>
            <a:pPr lvl="1"/>
            <a:r>
              <a:rPr lang="en-GB" altLang="en-US" sz="2000" dirty="0"/>
              <a:t>Self-efficacy</a:t>
            </a:r>
          </a:p>
          <a:p>
            <a:pPr lvl="1"/>
            <a:r>
              <a:rPr lang="en-GB" altLang="en-US" sz="2000" dirty="0"/>
              <a:t>Resiliency </a:t>
            </a:r>
          </a:p>
          <a:p>
            <a:pPr lvl="1"/>
            <a:r>
              <a:rPr lang="en-GB" altLang="en-US" sz="2000" dirty="0"/>
              <a:t>Tolerance for ambiguity</a:t>
            </a:r>
          </a:p>
          <a:p>
            <a:pPr lvl="1"/>
            <a:endParaRPr lang="en-GB" altLang="en-US" sz="2000" dirty="0"/>
          </a:p>
          <a:p>
            <a:pPr lvl="1"/>
            <a:endParaRPr lang="en-GB" altLang="en-US" sz="2000" dirty="0"/>
          </a:p>
        </p:txBody>
      </p:sp>
      <p:grpSp>
        <p:nvGrpSpPr>
          <p:cNvPr id="5" name="Grupo 4"/>
          <p:cNvGrpSpPr/>
          <p:nvPr/>
        </p:nvGrpSpPr>
        <p:grpSpPr>
          <a:xfrm>
            <a:off x="-19245" y="55258"/>
            <a:ext cx="9036496" cy="905012"/>
            <a:chOff x="89338" y="0"/>
            <a:chExt cx="9036496" cy="905012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19150" lvl="3" indent="-819150">
                <a:tabLst>
                  <a:tab pos="361950" algn="l"/>
                </a:tabLst>
              </a:pPr>
              <a:r>
                <a:rPr lang="en-GB" altLang="en-US" sz="3200" b="1" dirty="0">
                  <a:solidFill>
                    <a:schemeClr val="bg1"/>
                  </a:solidFill>
                </a:rPr>
                <a:t>Personality characteristics</a:t>
              </a:r>
            </a:p>
          </p:txBody>
        </p:sp>
        <p:pic>
          <p:nvPicPr>
            <p:cNvPr id="7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24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322" y="1340768"/>
            <a:ext cx="850423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 typeface="Arial" charset="0"/>
              <a:buChar char="•"/>
            </a:pPr>
            <a:endParaRPr lang="en-GB" altLang="en-US" sz="2800" dirty="0">
              <a:latin typeface="Calibri" pitchFamily="34" charset="0"/>
              <a:cs typeface="Arial" charset="0"/>
            </a:endParaRPr>
          </a:p>
        </p:txBody>
      </p:sp>
      <p:sp>
        <p:nvSpPr>
          <p:cNvPr id="33796" name="Content Placeholder 3"/>
          <p:cNvSpPr>
            <a:spLocks noGrp="1"/>
          </p:cNvSpPr>
          <p:nvPr>
            <p:ph idx="1"/>
          </p:nvPr>
        </p:nvSpPr>
        <p:spPr>
          <a:xfrm>
            <a:off x="323" y="1484784"/>
            <a:ext cx="9143678" cy="5184575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There is a logical consensus that language skills are associated with positive </a:t>
            </a:r>
            <a:r>
              <a:rPr lang="en-GB" sz="2400" dirty="0"/>
              <a:t>international assignee</a:t>
            </a:r>
            <a:r>
              <a:rPr lang="en-GB" altLang="en-US" sz="2400" dirty="0"/>
              <a:t> adjustment</a:t>
            </a:r>
            <a:endParaRPr lang="en-GB" altLang="en-US" sz="1600" dirty="0"/>
          </a:p>
          <a:p>
            <a:pPr eaLnBrk="1" hangingPunct="1"/>
            <a:endParaRPr lang="en-GB" altLang="en-US" sz="2400" dirty="0"/>
          </a:p>
          <a:p>
            <a:pPr eaLnBrk="1" hangingPunct="1"/>
            <a:r>
              <a:rPr lang="en-GB" altLang="en-US" sz="2400" dirty="0"/>
              <a:t>Note: While language skills are fundamental for contact with host country nationals they are not a guarantee of full adjustment </a:t>
            </a:r>
          </a:p>
          <a:p>
            <a:pPr lvl="1"/>
            <a:endParaRPr lang="en-GB" altLang="en-US" sz="2000" dirty="0"/>
          </a:p>
          <a:p>
            <a:pPr lvl="1"/>
            <a:r>
              <a:rPr lang="en-GB" altLang="en-US" sz="2000" dirty="0"/>
              <a:t>People might know the language and which behaviours to display and only be superficially adjusted to the new environment</a:t>
            </a:r>
            <a:endParaRPr lang="en-GB" altLang="en-US" sz="1600" dirty="0"/>
          </a:p>
          <a:p>
            <a:pPr lvl="1"/>
            <a:endParaRPr lang="en-GB" altLang="en-US" sz="2000" dirty="0"/>
          </a:p>
          <a:p>
            <a:pPr lvl="1"/>
            <a:endParaRPr lang="en-GB" altLang="en-US" sz="2000" dirty="0"/>
          </a:p>
        </p:txBody>
      </p:sp>
      <p:grpSp>
        <p:nvGrpSpPr>
          <p:cNvPr id="5" name="Grupo 4"/>
          <p:cNvGrpSpPr/>
          <p:nvPr/>
        </p:nvGrpSpPr>
        <p:grpSpPr>
          <a:xfrm>
            <a:off x="-19245" y="55258"/>
            <a:ext cx="9036496" cy="905012"/>
            <a:chOff x="89338" y="0"/>
            <a:chExt cx="9036496" cy="905012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19150" lvl="3" indent="-819150">
                <a:tabLst>
                  <a:tab pos="361950" algn="l"/>
                </a:tabLst>
              </a:pPr>
              <a:r>
                <a:rPr lang="en-GB" altLang="en-US" sz="3200" b="1" dirty="0">
                  <a:solidFill>
                    <a:schemeClr val="bg1"/>
                  </a:solidFill>
                </a:rPr>
                <a:t>Language skills</a:t>
              </a:r>
            </a:p>
          </p:txBody>
        </p:sp>
        <p:pic>
          <p:nvPicPr>
            <p:cNvPr id="7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0830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322" y="1340768"/>
            <a:ext cx="850423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 typeface="Arial" charset="0"/>
              <a:buChar char="•"/>
            </a:pPr>
            <a:endParaRPr lang="en-GB" altLang="en-US" sz="2800" dirty="0">
              <a:latin typeface="Calibri" pitchFamily="34" charset="0"/>
              <a:cs typeface="Arial" charset="0"/>
            </a:endParaRPr>
          </a:p>
        </p:txBody>
      </p:sp>
      <p:sp>
        <p:nvSpPr>
          <p:cNvPr id="33796" name="Content Placeholder 3"/>
          <p:cNvSpPr>
            <a:spLocks noGrp="1"/>
          </p:cNvSpPr>
          <p:nvPr>
            <p:ph idx="1"/>
          </p:nvPr>
        </p:nvSpPr>
        <p:spPr>
          <a:xfrm>
            <a:off x="323" y="1484784"/>
            <a:ext cx="9143678" cy="5184575"/>
          </a:xfrm>
        </p:spPr>
        <p:txBody>
          <a:bodyPr>
            <a:normAutofit/>
          </a:bodyPr>
          <a:lstStyle/>
          <a:p>
            <a:r>
              <a:rPr lang="en-GB" sz="2400" dirty="0"/>
              <a:t>The more contact international assignees have with host nationals and the host culture, the greater their cross-cultural adjustment </a:t>
            </a:r>
          </a:p>
          <a:p>
            <a:endParaRPr lang="en-GB" altLang="en-US" sz="2400" dirty="0"/>
          </a:p>
          <a:p>
            <a:r>
              <a:rPr lang="en-GB" altLang="en-US" sz="2400" dirty="0"/>
              <a:t>International experience in general should favour </a:t>
            </a:r>
            <a:r>
              <a:rPr lang="en-GB" altLang="en-US" sz="2400"/>
              <a:t>international assignees’ </a:t>
            </a:r>
            <a:r>
              <a:rPr lang="en-GB" altLang="en-US" sz="2400" dirty="0"/>
              <a:t>ability to more easily adjust to other cultures</a:t>
            </a:r>
            <a:endParaRPr lang="en-GB" altLang="en-US" sz="2000" dirty="0"/>
          </a:p>
          <a:p>
            <a:pPr lvl="1"/>
            <a:endParaRPr lang="en-GB" altLang="en-US" sz="2000" dirty="0"/>
          </a:p>
        </p:txBody>
      </p:sp>
      <p:grpSp>
        <p:nvGrpSpPr>
          <p:cNvPr id="5" name="Grupo 4"/>
          <p:cNvGrpSpPr/>
          <p:nvPr/>
        </p:nvGrpSpPr>
        <p:grpSpPr>
          <a:xfrm>
            <a:off x="-19245" y="55258"/>
            <a:ext cx="9036496" cy="905012"/>
            <a:chOff x="89338" y="0"/>
            <a:chExt cx="9036496" cy="905012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19150" lvl="3" indent="-819150">
                <a:tabLst>
                  <a:tab pos="361950" algn="l"/>
                </a:tabLst>
              </a:pPr>
              <a:r>
                <a:rPr lang="en-GB" altLang="en-US" sz="3200" b="1" dirty="0">
                  <a:solidFill>
                    <a:schemeClr val="bg1"/>
                  </a:solidFill>
                </a:rPr>
                <a:t>Prior International Experience</a:t>
              </a:r>
            </a:p>
          </p:txBody>
        </p:sp>
        <p:pic>
          <p:nvPicPr>
            <p:cNvPr id="7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8813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322" y="1340768"/>
            <a:ext cx="850423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 typeface="Arial" charset="0"/>
              <a:buChar char="•"/>
            </a:pPr>
            <a:endParaRPr lang="en-GB" altLang="en-US" sz="2800" dirty="0">
              <a:latin typeface="Calibri" pitchFamily="34" charset="0"/>
              <a:cs typeface="Arial" charset="0"/>
            </a:endParaRPr>
          </a:p>
        </p:txBody>
      </p:sp>
      <p:sp>
        <p:nvSpPr>
          <p:cNvPr id="33796" name="Content Placeholder 3"/>
          <p:cNvSpPr>
            <a:spLocks noGrp="1"/>
          </p:cNvSpPr>
          <p:nvPr>
            <p:ph idx="1"/>
          </p:nvPr>
        </p:nvSpPr>
        <p:spPr>
          <a:xfrm>
            <a:off x="323" y="1484784"/>
            <a:ext cx="9143678" cy="5184575"/>
          </a:xfrm>
        </p:spPr>
        <p:txBody>
          <a:bodyPr>
            <a:normAutofit/>
          </a:bodyPr>
          <a:lstStyle/>
          <a:p>
            <a:r>
              <a:rPr lang="en-GB" sz="2400" dirty="0"/>
              <a:t>Family circumstances are one of the key factors facilitating or hindering expatriate adjustment and the success of IAs</a:t>
            </a:r>
          </a:p>
          <a:p>
            <a:endParaRPr lang="en-GB" sz="2400" dirty="0"/>
          </a:p>
          <a:p>
            <a:r>
              <a:rPr lang="en-GB" sz="2400" dirty="0"/>
              <a:t>However, in many countries (e.g. UK) it is illegal to ask about family circumstances in the context of selection due to issues of fairness</a:t>
            </a:r>
          </a:p>
          <a:p>
            <a:endParaRPr lang="en-GB" sz="2400" dirty="0"/>
          </a:p>
          <a:p>
            <a:r>
              <a:rPr lang="en-GB" sz="2400" dirty="0"/>
              <a:t>This can be addressed indirectly (e.g. offering pre-departure training for family members)</a:t>
            </a:r>
          </a:p>
          <a:p>
            <a:endParaRPr lang="en-GB" altLang="en-US" sz="2000" dirty="0"/>
          </a:p>
          <a:p>
            <a:pPr lvl="1"/>
            <a:endParaRPr lang="en-GB" altLang="en-US" sz="2000" dirty="0"/>
          </a:p>
        </p:txBody>
      </p:sp>
      <p:grpSp>
        <p:nvGrpSpPr>
          <p:cNvPr id="5" name="Grupo 4"/>
          <p:cNvGrpSpPr/>
          <p:nvPr/>
        </p:nvGrpSpPr>
        <p:grpSpPr>
          <a:xfrm>
            <a:off x="-19245" y="55258"/>
            <a:ext cx="9036496" cy="905012"/>
            <a:chOff x="89338" y="0"/>
            <a:chExt cx="9036496" cy="905012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19150" lvl="3" indent="-819150">
                <a:tabLst>
                  <a:tab pos="361950" algn="l"/>
                </a:tabLst>
              </a:pPr>
              <a:r>
                <a:rPr lang="en-GB" altLang="en-US" sz="3200" b="1" dirty="0">
                  <a:solidFill>
                    <a:schemeClr val="bg1"/>
                  </a:solidFill>
                </a:rPr>
                <a:t>Family circumstances</a:t>
              </a:r>
            </a:p>
          </p:txBody>
        </p:sp>
        <p:pic>
          <p:nvPicPr>
            <p:cNvPr id="7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840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2376264"/>
          </a:xfr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en-GB" sz="5400" dirty="0"/>
              <a:t>Why do companies need IAs?</a:t>
            </a:r>
          </a:p>
        </p:txBody>
      </p:sp>
    </p:spTree>
    <p:extLst>
      <p:ext uri="{BB962C8B-B14F-4D97-AF65-F5344CB8AC3E}">
        <p14:creationId xmlns:p14="http://schemas.microsoft.com/office/powerpoint/2010/main" val="1676411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204864"/>
            <a:ext cx="8229600" cy="2736304"/>
          </a:xfrm>
          <a:solidFill>
            <a:srgbClr val="FF000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PT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4400" dirty="0">
                <a:solidFill>
                  <a:schemeClr val="bg1"/>
                </a:solidFill>
              </a:rPr>
              <a:t>Preparing International Assignees</a:t>
            </a:r>
          </a:p>
          <a:p>
            <a:pPr algn="just">
              <a:buClr>
                <a:schemeClr val="bg1"/>
              </a:buClr>
            </a:pPr>
            <a:endParaRPr lang="en-GB" sz="20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pt-PT" sz="2000" dirty="0">
              <a:solidFill>
                <a:schemeClr val="bg1"/>
              </a:solidFill>
            </a:endParaRPr>
          </a:p>
          <a:p>
            <a:pPr algn="just"/>
            <a:endParaRPr lang="pt-PT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05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69160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Pre-departure cross-cultural orientation</a:t>
            </a:r>
            <a:endParaRPr lang="en-US" sz="3600" dirty="0"/>
          </a:p>
          <a:p>
            <a:pPr lvl="1"/>
            <a:r>
              <a:rPr lang="en-GB" dirty="0"/>
              <a:t>Cultural awareness training</a:t>
            </a:r>
          </a:p>
          <a:p>
            <a:pPr lvl="1"/>
            <a:r>
              <a:rPr lang="en-GB" dirty="0"/>
              <a:t>Diversity training</a:t>
            </a:r>
            <a:endParaRPr lang="en-US" sz="3600" dirty="0"/>
          </a:p>
          <a:p>
            <a:pPr lvl="1"/>
            <a:r>
              <a:rPr lang="en-GB" dirty="0"/>
              <a:t>Traditional education in international management</a:t>
            </a:r>
            <a:endParaRPr lang="en-US" sz="3600" dirty="0"/>
          </a:p>
          <a:p>
            <a:pPr lvl="1"/>
            <a:r>
              <a:rPr lang="en-GB" dirty="0"/>
              <a:t>Cross-national coaching or mentoring</a:t>
            </a:r>
          </a:p>
          <a:p>
            <a:pPr lvl="1"/>
            <a:r>
              <a:rPr lang="en-GB" dirty="0"/>
              <a:t>Language training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upo 4"/>
          <p:cNvGrpSpPr/>
          <p:nvPr/>
        </p:nvGrpSpPr>
        <p:grpSpPr>
          <a:xfrm>
            <a:off x="35496" y="44624"/>
            <a:ext cx="8964488" cy="905011"/>
            <a:chOff x="167122" y="-1484784"/>
            <a:chExt cx="8964488" cy="905011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247242" y="-1484784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2800" dirty="0" err="1">
                  <a:solidFill>
                    <a:schemeClr val="bg1"/>
                  </a:solidFill>
                </a:rPr>
                <a:t>Key</a:t>
              </a:r>
              <a:r>
                <a:rPr lang="pt-PT" sz="2800" dirty="0">
                  <a:solidFill>
                    <a:schemeClr val="bg1"/>
                  </a:solidFill>
                </a:rPr>
                <a:t> cross-cultural training </a:t>
              </a:r>
              <a:r>
                <a:rPr lang="pt-PT" sz="2800" dirty="0" err="1">
                  <a:solidFill>
                    <a:schemeClr val="bg1"/>
                  </a:solidFill>
                </a:rPr>
                <a:t>interventions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22" y="-1440160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3386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73325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800" dirty="0"/>
              <a:t>Aims to help an international assignee learn the basics to live and work comfortably in the host country:</a:t>
            </a:r>
          </a:p>
          <a:p>
            <a:r>
              <a:rPr lang="en-GB" sz="2800" dirty="0"/>
              <a:t>Currency</a:t>
            </a:r>
          </a:p>
          <a:p>
            <a:r>
              <a:rPr lang="en-GB" sz="2800" dirty="0"/>
              <a:t>Public transportation</a:t>
            </a:r>
          </a:p>
          <a:p>
            <a:r>
              <a:rPr lang="en-GB" sz="2800" dirty="0"/>
              <a:t>Working hours</a:t>
            </a:r>
          </a:p>
          <a:p>
            <a:r>
              <a:rPr lang="en-GB" sz="2800" dirty="0" err="1"/>
              <a:t>Etc</a:t>
            </a:r>
            <a:r>
              <a:rPr lang="en-GB" sz="2800" dirty="0"/>
              <a:t>…</a:t>
            </a:r>
            <a:endParaRPr lang="en-US" sz="2800" dirty="0"/>
          </a:p>
        </p:txBody>
      </p:sp>
      <p:grpSp>
        <p:nvGrpSpPr>
          <p:cNvPr id="4" name="Grupo 4"/>
          <p:cNvGrpSpPr/>
          <p:nvPr/>
        </p:nvGrpSpPr>
        <p:grpSpPr>
          <a:xfrm>
            <a:off x="35496" y="44624"/>
            <a:ext cx="8964488" cy="905011"/>
            <a:chOff x="167122" y="-1484784"/>
            <a:chExt cx="8964488" cy="905011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247242" y="-1484784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sz="3200" dirty="0">
                  <a:solidFill>
                    <a:schemeClr val="bg1"/>
                  </a:solidFill>
                </a:rPr>
                <a:t>Pre-departure cross-cultural orientation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22" y="-1440160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1690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73325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800" dirty="0"/>
              <a:t>It aims to help expatriates gain awareness of their </a:t>
            </a:r>
            <a:r>
              <a:rPr lang="en-GB" sz="2800" b="1" dirty="0"/>
              <a:t>own culture</a:t>
            </a:r>
            <a:r>
              <a:rPr lang="en-GB" sz="2800" dirty="0"/>
              <a:t> as a means of helping them gain appreciation for the cultural differences they will face in the host country.</a:t>
            </a:r>
          </a:p>
          <a:p>
            <a:endParaRPr lang="en-GB" sz="2800" dirty="0"/>
          </a:p>
        </p:txBody>
      </p:sp>
      <p:grpSp>
        <p:nvGrpSpPr>
          <p:cNvPr id="4" name="Grupo 4"/>
          <p:cNvGrpSpPr/>
          <p:nvPr/>
        </p:nvGrpSpPr>
        <p:grpSpPr>
          <a:xfrm>
            <a:off x="35496" y="44624"/>
            <a:ext cx="8964488" cy="905011"/>
            <a:chOff x="167122" y="-1484784"/>
            <a:chExt cx="8964488" cy="905011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247242" y="-1484784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sz="3200" dirty="0">
                  <a:solidFill>
                    <a:schemeClr val="bg1"/>
                  </a:solidFill>
                </a:rPr>
                <a:t>Cultural awareness training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22" y="-1440160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0941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73325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Aims to help international assignees gain awareness of key diversity issues they are more likely to face and increase their ability to understand and appreciate multiple cultural perspectives</a:t>
            </a:r>
            <a:endParaRPr lang="en-US" sz="2800" dirty="0"/>
          </a:p>
        </p:txBody>
      </p:sp>
      <p:grpSp>
        <p:nvGrpSpPr>
          <p:cNvPr id="4" name="Grupo 4"/>
          <p:cNvGrpSpPr/>
          <p:nvPr/>
        </p:nvGrpSpPr>
        <p:grpSpPr>
          <a:xfrm>
            <a:off x="35496" y="44624"/>
            <a:ext cx="8964488" cy="905011"/>
            <a:chOff x="167122" y="-1484784"/>
            <a:chExt cx="8964488" cy="905011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247242" y="-1484784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sz="3200" dirty="0">
                  <a:solidFill>
                    <a:schemeClr val="bg1"/>
                  </a:solidFill>
                </a:rPr>
                <a:t>Diversity training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22" y="-1440160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240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73325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800" dirty="0"/>
              <a:t>University or specific training programmes that can be offered as a part of a larger developmental plan aiming to increase international business acumen and knowledge.</a:t>
            </a:r>
          </a:p>
        </p:txBody>
      </p:sp>
      <p:grpSp>
        <p:nvGrpSpPr>
          <p:cNvPr id="4" name="Grupo 4"/>
          <p:cNvGrpSpPr/>
          <p:nvPr/>
        </p:nvGrpSpPr>
        <p:grpSpPr>
          <a:xfrm>
            <a:off x="35496" y="44624"/>
            <a:ext cx="8964488" cy="905011"/>
            <a:chOff x="167122" y="-1484784"/>
            <a:chExt cx="8964488" cy="905011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247242" y="-1484784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0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sz="3200" dirty="0">
                  <a:solidFill>
                    <a:schemeClr val="bg1"/>
                  </a:solidFill>
                </a:rPr>
                <a:t>Traditional education in international management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22" y="-1440160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5695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94" y="1152818"/>
            <a:ext cx="8820472" cy="573325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GB" sz="2800" dirty="0"/>
              <a:t>Cross-national coaches and mentors can help international assignees build cultural awareness, work on cultural ‘blind-spots’ and help them develop competencies for becoming effective in an international environment. </a:t>
            </a:r>
          </a:p>
          <a:p>
            <a:endParaRPr lang="en-GB" sz="2800" dirty="0"/>
          </a:p>
          <a:p>
            <a:r>
              <a:rPr lang="en-GB" sz="2800" dirty="0"/>
              <a:t>Cross-national coaches can also be hired for assistance with a specific task such as delivering an important speech in another country or negotiating an international joint venture</a:t>
            </a:r>
          </a:p>
        </p:txBody>
      </p:sp>
      <p:grpSp>
        <p:nvGrpSpPr>
          <p:cNvPr id="4" name="Grupo 4"/>
          <p:cNvGrpSpPr/>
          <p:nvPr/>
        </p:nvGrpSpPr>
        <p:grpSpPr>
          <a:xfrm>
            <a:off x="35496" y="44624"/>
            <a:ext cx="8964488" cy="905011"/>
            <a:chOff x="167122" y="-1484784"/>
            <a:chExt cx="8964488" cy="905011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247242" y="-1484784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sz="2800" dirty="0">
                  <a:solidFill>
                    <a:schemeClr val="bg1"/>
                  </a:solidFill>
                </a:rPr>
                <a:t>Cross-national coaching or mentoring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22" y="-1440160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461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73325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800" dirty="0"/>
              <a:t>It is fundamental for assignments where people are immersed in a foreign culture and need to interact with host nationals in work and non-work related contexts</a:t>
            </a:r>
          </a:p>
          <a:p>
            <a:endParaRPr lang="en-GB" sz="2800" dirty="0"/>
          </a:p>
          <a:p>
            <a:r>
              <a:rPr lang="en-GB" sz="2800" dirty="0"/>
              <a:t>Language training improves expatriate adjustment and can have a positive effect on expatriate performance.</a:t>
            </a:r>
          </a:p>
        </p:txBody>
      </p:sp>
      <p:grpSp>
        <p:nvGrpSpPr>
          <p:cNvPr id="4" name="Grupo 4"/>
          <p:cNvGrpSpPr/>
          <p:nvPr/>
        </p:nvGrpSpPr>
        <p:grpSpPr>
          <a:xfrm>
            <a:off x="35496" y="44624"/>
            <a:ext cx="8964488" cy="905011"/>
            <a:chOff x="167122" y="-1484784"/>
            <a:chExt cx="8964488" cy="905011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247242" y="-1484784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sz="2800" dirty="0">
                  <a:solidFill>
                    <a:schemeClr val="bg1"/>
                  </a:solidFill>
                </a:rPr>
                <a:t>Language Training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22" y="-1440160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988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204864"/>
            <a:ext cx="8229600" cy="2736304"/>
          </a:xfrm>
          <a:solidFill>
            <a:srgbClr val="FF000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PT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4400" dirty="0">
                <a:solidFill>
                  <a:schemeClr val="bg1"/>
                </a:solidFill>
              </a:rPr>
              <a:t>Expatriate Compensation</a:t>
            </a:r>
          </a:p>
          <a:p>
            <a:pPr algn="just">
              <a:buClr>
                <a:schemeClr val="bg1"/>
              </a:buClr>
            </a:pPr>
            <a:endParaRPr lang="en-GB" sz="20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pt-PT" sz="2000" dirty="0">
              <a:solidFill>
                <a:schemeClr val="bg1"/>
              </a:solidFill>
            </a:endParaRPr>
          </a:p>
          <a:p>
            <a:pPr algn="just"/>
            <a:endParaRPr lang="pt-PT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72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924800" cy="5445125"/>
          </a:xfrm>
        </p:spPr>
        <p:txBody>
          <a:bodyPr>
            <a:normAutofit lnSpcReduction="10000"/>
          </a:bodyPr>
          <a:lstStyle/>
          <a:p>
            <a:pPr marL="565150" indent="-457200" eaLnBrk="1" hangingPunct="1">
              <a:lnSpc>
                <a:spcPct val="90000"/>
              </a:lnSpc>
              <a:buFont typeface="Trebuchet MS" pitchFamily="34" charset="0"/>
              <a:buAutoNum type="arabicPeriod"/>
            </a:pPr>
            <a:r>
              <a:rPr lang="en-AU" altLang="zh-CN" sz="2400" b="1" dirty="0"/>
              <a:t>Base Salary</a:t>
            </a:r>
            <a:r>
              <a:rPr lang="en-AU" altLang="zh-CN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000" dirty="0"/>
              <a:t>Foundation of international compensation package;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000" dirty="0"/>
              <a:t>Currency considerations;</a:t>
            </a:r>
          </a:p>
          <a:p>
            <a:pPr marL="565150" indent="-457200" eaLnBrk="1" hangingPunct="1">
              <a:lnSpc>
                <a:spcPct val="90000"/>
              </a:lnSpc>
              <a:buFont typeface="Trebuchet MS" pitchFamily="34" charset="0"/>
              <a:buAutoNum type="arabicPeriod"/>
            </a:pPr>
            <a:endParaRPr lang="en-AU" altLang="zh-CN" sz="2400" b="1" dirty="0"/>
          </a:p>
          <a:p>
            <a:pPr marL="565150" indent="-457200" eaLnBrk="1" hangingPunct="1">
              <a:lnSpc>
                <a:spcPct val="90000"/>
              </a:lnSpc>
              <a:buFont typeface="Trebuchet MS" pitchFamily="34" charset="0"/>
              <a:buAutoNum type="arabicPeriod"/>
            </a:pPr>
            <a:r>
              <a:rPr lang="en-AU" altLang="zh-CN" sz="2400" b="1" dirty="0"/>
              <a:t>Allowances</a:t>
            </a:r>
            <a:r>
              <a:rPr lang="en-AU" altLang="zh-CN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000" dirty="0"/>
              <a:t>Cost of Living Allowance (COLA);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000" dirty="0"/>
              <a:t>Exchange rate protection programmes: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000" dirty="0"/>
              <a:t>Housing, home leave, education, relocation allowances, spousal assistance;</a:t>
            </a:r>
          </a:p>
          <a:p>
            <a:pPr marL="565150" indent="-457200" eaLnBrk="1" hangingPunct="1">
              <a:lnSpc>
                <a:spcPct val="90000"/>
              </a:lnSpc>
              <a:buFont typeface="Trebuchet MS" pitchFamily="34" charset="0"/>
              <a:buAutoNum type="arabicPeriod"/>
            </a:pPr>
            <a:endParaRPr lang="en-AU" altLang="zh-CN" sz="2400" b="1" dirty="0"/>
          </a:p>
          <a:p>
            <a:pPr marL="565150" indent="-457200" eaLnBrk="1" hangingPunct="1">
              <a:lnSpc>
                <a:spcPct val="90000"/>
              </a:lnSpc>
              <a:buFont typeface="Trebuchet MS" pitchFamily="34" charset="0"/>
              <a:buAutoNum type="arabicPeriod"/>
            </a:pPr>
            <a:r>
              <a:rPr lang="en-AU" altLang="zh-CN" sz="2400" b="1" dirty="0"/>
              <a:t>Benefits</a:t>
            </a:r>
            <a:r>
              <a:rPr lang="en-AU" altLang="zh-CN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000" dirty="0"/>
              <a:t>E.g. Vacation and special leave (paid time off)</a:t>
            </a:r>
          </a:p>
          <a:p>
            <a:pPr marL="565150" indent="-457200" eaLnBrk="1" hangingPunct="1">
              <a:lnSpc>
                <a:spcPct val="90000"/>
              </a:lnSpc>
              <a:buFont typeface="Trebuchet MS" pitchFamily="34" charset="0"/>
              <a:buAutoNum type="arabicPeriod"/>
            </a:pPr>
            <a:endParaRPr lang="en-AU" altLang="zh-CN" sz="2400" b="1" dirty="0"/>
          </a:p>
          <a:p>
            <a:pPr marL="565150" indent="-457200" eaLnBrk="1" hangingPunct="1">
              <a:lnSpc>
                <a:spcPct val="90000"/>
              </a:lnSpc>
              <a:buFont typeface="Trebuchet MS" pitchFamily="34" charset="0"/>
              <a:buAutoNum type="arabicPeriod"/>
            </a:pPr>
            <a:r>
              <a:rPr lang="en-AU" altLang="zh-CN" sz="2400" b="1" dirty="0"/>
              <a:t>Foreign service inducement/hardship premium</a:t>
            </a:r>
            <a:r>
              <a:rPr lang="en-AU" altLang="zh-CN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000" dirty="0"/>
              <a:t>Commonly paid to PCNs and TCNs;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000" dirty="0"/>
              <a:t>Amounts to approx. 5% – 40% of base pay;</a:t>
            </a:r>
          </a:p>
          <a:p>
            <a:pPr lvl="1" eaLnBrk="1" hangingPunct="1">
              <a:lnSpc>
                <a:spcPct val="90000"/>
              </a:lnSpc>
            </a:pPr>
            <a:endParaRPr lang="en-AU" altLang="zh-CN" sz="2000" dirty="0"/>
          </a:p>
        </p:txBody>
      </p:sp>
      <p:grpSp>
        <p:nvGrpSpPr>
          <p:cNvPr id="4" name="Grupo 4"/>
          <p:cNvGrpSpPr/>
          <p:nvPr/>
        </p:nvGrpSpPr>
        <p:grpSpPr>
          <a:xfrm>
            <a:off x="35496" y="44624"/>
            <a:ext cx="8964488" cy="905011"/>
            <a:chOff x="167122" y="-1484784"/>
            <a:chExt cx="8964488" cy="905011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247242" y="-1484784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750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AU" altLang="zh-CN" sz="4400" b="1" dirty="0">
                  <a:solidFill>
                    <a:schemeClr val="bg1"/>
                  </a:solidFill>
                </a:rPr>
                <a:t>International Compensation Components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kings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22" y="-1440160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692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9138"/>
            <a:ext cx="8229600" cy="4137025"/>
          </a:xfrm>
        </p:spPr>
        <p:txBody>
          <a:bodyPr lIns="90000" tIns="46800" rIns="90000" bIns="46800">
            <a:normAutofit/>
          </a:bodyPr>
          <a:lstStyle/>
          <a:p>
            <a:pPr eaLnBrk="1" hangingPunct="1">
              <a:lnSpc>
                <a:spcPct val="93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sz="2400" dirty="0"/>
              <a:t>Edstrom and Galbraith (1977) identified three reasons for expatriation: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When qualified local country nationals are not available, particularly in developing countries, expatriates were used to fill positions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PT" sz="2000" dirty="0"/>
              <a:t>Expatriation is a means of </a:t>
            </a:r>
            <a:r>
              <a:rPr lang="en-US" sz="2000" dirty="0"/>
              <a:t>developing individual employees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Expatriates can be utilized as a means of organizational development (e.g. transfer knowledge between subsidiaries) and to modify and sustain organizational structure and decision processes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4273" y="116632"/>
            <a:ext cx="9036496" cy="905012"/>
            <a:chOff x="89338" y="0"/>
            <a:chExt cx="9036496" cy="905012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altLang="zh-CN" sz="3200" b="1" dirty="0" err="1">
                  <a:solidFill>
                    <a:schemeClr val="bg1"/>
                  </a:solidFill>
                </a:rPr>
                <a:t>Why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companies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have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IAs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kings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43984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599"/>
            <a:ext cx="8229600" cy="4962439"/>
          </a:xfrm>
        </p:spPr>
        <p:txBody>
          <a:bodyPr>
            <a:normAutofit/>
          </a:bodyPr>
          <a:lstStyle/>
          <a:p>
            <a:pPr marL="622300" indent="-514350" eaLnBrk="1" hangingPunct="1">
              <a:buFont typeface="Georgia" pitchFamily="18" charset="0"/>
              <a:buNone/>
            </a:pPr>
            <a:r>
              <a:rPr lang="en-US" altLang="zh-CN" b="1" i="1" dirty="0"/>
              <a:t>1. Remoteness</a:t>
            </a:r>
            <a:r>
              <a:rPr lang="en-US" altLang="zh-CN" dirty="0"/>
              <a:t> – </a:t>
            </a:r>
            <a:r>
              <a:rPr lang="en-US" altLang="zh-CN" sz="2400" dirty="0"/>
              <a:t>geographical isolation, travel difficulties, lack of cultural and recreation facilities, unavailability and poor quality of food and other essentials;</a:t>
            </a:r>
          </a:p>
          <a:p>
            <a:pPr marL="622300" indent="-514350" eaLnBrk="1" hangingPunct="1">
              <a:buFont typeface="Georgia" pitchFamily="18" charset="0"/>
              <a:buNone/>
            </a:pPr>
            <a:endParaRPr lang="en-US" altLang="zh-CN" b="1" i="1" dirty="0"/>
          </a:p>
          <a:p>
            <a:pPr marL="622300" indent="-514350" eaLnBrk="1" hangingPunct="1">
              <a:buFont typeface="Georgia" pitchFamily="18" charset="0"/>
              <a:buNone/>
            </a:pPr>
            <a:r>
              <a:rPr lang="en-US" altLang="zh-CN" b="1" i="1" dirty="0"/>
              <a:t>2. Climate and geophysical conditions</a:t>
            </a:r>
            <a:r>
              <a:rPr lang="en-US" altLang="zh-CN" dirty="0"/>
              <a:t> – </a:t>
            </a:r>
            <a:r>
              <a:rPr lang="en-US" altLang="zh-CN" sz="2400" dirty="0"/>
              <a:t>extreme weather conditions, risk of natural disaster, pollution;</a:t>
            </a:r>
          </a:p>
          <a:p>
            <a:pPr marL="622300" indent="-514350" eaLnBrk="1" hangingPunct="1">
              <a:buFont typeface="Georgia" pitchFamily="18" charset="0"/>
              <a:buNone/>
            </a:pPr>
            <a:endParaRPr lang="en-US" altLang="zh-CN" b="1" i="1" dirty="0"/>
          </a:p>
          <a:p>
            <a:pPr marL="622300" indent="-514350" eaLnBrk="1" hangingPunct="1">
              <a:buFont typeface="Georgia" pitchFamily="18" charset="0"/>
              <a:buNone/>
            </a:pPr>
            <a:r>
              <a:rPr lang="en-US" altLang="zh-CN" b="1" i="1" dirty="0"/>
              <a:t>3. Health risks - </a:t>
            </a:r>
            <a:r>
              <a:rPr lang="en-US" altLang="zh-CN" sz="2400" dirty="0"/>
              <a:t>lack or poor standard of medical facilities, risk of disease, poor infrastructure (</a:t>
            </a:r>
            <a:r>
              <a:rPr lang="en-US" altLang="zh-CN" sz="2400" dirty="0" err="1"/>
              <a:t>e,g</a:t>
            </a:r>
            <a:r>
              <a:rPr lang="en-US" altLang="zh-CN" sz="2400" dirty="0"/>
              <a:t>, provision of water, sanitation etc.);</a:t>
            </a:r>
          </a:p>
          <a:p>
            <a:pPr marL="622300" indent="-514350" algn="just" eaLnBrk="1" hangingPunct="1"/>
            <a:endParaRPr lang="en-US" altLang="zh-CN" dirty="0"/>
          </a:p>
          <a:p>
            <a:pPr marL="622300" indent="-514350"/>
            <a:endParaRPr lang="zh-CN" altLang="en-US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B62BA2F-81EA-4A43-A2F6-C559E51715B3}" type="slidenum">
              <a:rPr lang="en-US" altLang="zh-CN" sz="1800">
                <a:solidFill>
                  <a:srgbClr val="FFFFFF"/>
                </a:solidFill>
                <a:ea typeface="MS PGothic" pitchFamily="34" charset="-128"/>
              </a:rPr>
              <a:pPr eaLnBrk="1" hangingPunct="1"/>
              <a:t>40</a:t>
            </a:fld>
            <a:endParaRPr lang="en-US" altLang="zh-CN" sz="180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9667" y="116632"/>
            <a:ext cx="8970317" cy="905011"/>
            <a:chOff x="167122" y="-1462473"/>
            <a:chExt cx="8970317" cy="905011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253071" y="-1462473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AU" altLang="zh-CN" sz="4400" b="1" dirty="0">
                  <a:solidFill>
                    <a:schemeClr val="bg1"/>
                  </a:solidFill>
                </a:rPr>
                <a:t>Need to consider Hardship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22" y="-1440160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059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435099"/>
            <a:ext cx="8001000" cy="4898939"/>
          </a:xfrm>
        </p:spPr>
        <p:txBody>
          <a:bodyPr>
            <a:normAutofit/>
          </a:bodyPr>
          <a:lstStyle/>
          <a:p>
            <a:pPr marL="622300" indent="-514350" eaLnBrk="1" hangingPunct="1">
              <a:buFont typeface="Georgia" pitchFamily="18" charset="0"/>
              <a:buNone/>
            </a:pPr>
            <a:r>
              <a:rPr lang="en-US" altLang="zh-CN" b="1" i="1" dirty="0"/>
              <a:t>4. Political concerns - </a:t>
            </a:r>
            <a:r>
              <a:rPr lang="en-US" altLang="zh-CN" sz="2400" dirty="0"/>
              <a:t>government activities, terrorism, corruption, human rights infractions, scarce availability of home-country representation;</a:t>
            </a:r>
          </a:p>
          <a:p>
            <a:pPr marL="622300" indent="-514350" algn="just" eaLnBrk="1" hangingPunct="1">
              <a:buFont typeface="Georgia" pitchFamily="18" charset="0"/>
              <a:buNone/>
            </a:pPr>
            <a:endParaRPr lang="en-US" altLang="zh-CN" b="1" i="1" dirty="0"/>
          </a:p>
          <a:p>
            <a:pPr marL="622300" indent="-514350" algn="just" eaLnBrk="1" hangingPunct="1">
              <a:buFont typeface="Georgia" pitchFamily="18" charset="0"/>
              <a:buNone/>
            </a:pPr>
            <a:r>
              <a:rPr lang="en-US" altLang="zh-CN" b="1" i="1" dirty="0"/>
              <a:t>5. Crime - </a:t>
            </a:r>
            <a:r>
              <a:rPr lang="en-US" altLang="zh-CN" sz="2400" dirty="0"/>
              <a:t>risk to individuals or property, quality of policing;</a:t>
            </a:r>
          </a:p>
          <a:p>
            <a:pPr marL="622300" indent="-514350" eaLnBrk="1" hangingPunct="1">
              <a:buFont typeface="Georgia" pitchFamily="18" charset="0"/>
              <a:buNone/>
            </a:pPr>
            <a:endParaRPr lang="en-US" altLang="zh-CN" b="1" i="1" dirty="0"/>
          </a:p>
          <a:p>
            <a:pPr marL="622300" indent="-514350" eaLnBrk="1" hangingPunct="1">
              <a:buFont typeface="Georgia" pitchFamily="18" charset="0"/>
              <a:buNone/>
            </a:pPr>
            <a:r>
              <a:rPr lang="en-US" altLang="zh-CN" b="1" i="1" dirty="0"/>
              <a:t>6. Family-unfriendly conditions - </a:t>
            </a:r>
            <a:r>
              <a:rPr lang="en-US" altLang="zh-CN" sz="2400" dirty="0"/>
              <a:t>poor educational facilities, poor housing quality, poor communications infrastructure.</a:t>
            </a:r>
            <a:endParaRPr lang="en-AU" altLang="zh-CN" sz="2400" dirty="0"/>
          </a:p>
          <a:p>
            <a:pPr marL="622300" indent="-514350"/>
            <a:endParaRPr lang="zh-CN" altLang="en-US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0E6D07B-FF0A-43DA-98ED-A687987EF2BB}" type="slidenum">
              <a:rPr lang="en-US" altLang="zh-CN" sz="1800">
                <a:solidFill>
                  <a:srgbClr val="FFFFFF"/>
                </a:solidFill>
                <a:ea typeface="MS PGothic" pitchFamily="34" charset="-128"/>
              </a:rPr>
              <a:pPr eaLnBrk="1" hangingPunct="1"/>
              <a:t>41</a:t>
            </a:fld>
            <a:endParaRPr lang="en-US" altLang="zh-CN" sz="180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9667" y="72206"/>
            <a:ext cx="8970317" cy="905011"/>
            <a:chOff x="167122" y="-1462473"/>
            <a:chExt cx="8970317" cy="905011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253071" y="-1462473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AU" altLang="zh-CN" sz="4400" b="1" dirty="0">
                  <a:solidFill>
                    <a:schemeClr val="bg1"/>
                  </a:solidFill>
                </a:rPr>
                <a:t>Need to consider Hardship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 descr="kings_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22" y="-1440160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77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263305"/>
            <a:ext cx="8229600" cy="1143000"/>
          </a:xfrm>
        </p:spPr>
        <p:txBody>
          <a:bodyPr>
            <a:noAutofit/>
          </a:bodyPr>
          <a:lstStyle/>
          <a:p>
            <a:r>
              <a:rPr lang="en-GB" sz="2400" dirty="0"/>
              <a:t>Extra pay for Western expatriates in proportion to challenge posed by host country (in % of net salary)</a:t>
            </a:r>
          </a:p>
        </p:txBody>
      </p:sp>
      <p:sp>
        <p:nvSpPr>
          <p:cNvPr id="83971" name="Text Box 5"/>
          <p:cNvSpPr txBox="1">
            <a:spLocks noChangeArrowheads="1"/>
          </p:cNvSpPr>
          <p:nvPr/>
        </p:nvSpPr>
        <p:spPr bwMode="auto">
          <a:xfrm>
            <a:off x="1547664" y="6462615"/>
            <a:ext cx="4785762" cy="32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19" tIns="45610" rIns="91219" bIns="4561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500" b="0" dirty="0"/>
              <a:t>(</a:t>
            </a:r>
            <a:r>
              <a:rPr lang="en-GB" sz="1500" b="0" dirty="0" err="1"/>
              <a:t>DGfP</a:t>
            </a:r>
            <a:r>
              <a:rPr lang="en-GB" sz="1500" b="0" dirty="0"/>
              <a:t> 1995: 77)</a:t>
            </a:r>
          </a:p>
        </p:txBody>
      </p:sp>
      <p:pic>
        <p:nvPicPr>
          <p:cNvPr id="8397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38" y="2460079"/>
            <a:ext cx="5748923" cy="399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29667" y="72206"/>
            <a:ext cx="8970317" cy="905011"/>
            <a:chOff x="167122" y="-1462473"/>
            <a:chExt cx="8970317" cy="905011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253071" y="-1462473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AU" altLang="zh-CN" sz="4400" b="1" dirty="0">
                  <a:solidFill>
                    <a:schemeClr val="bg1"/>
                  </a:solidFill>
                </a:rPr>
                <a:t>Need to consider Hardship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 descr="kings_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22" y="-1440160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85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848" y="1208814"/>
            <a:ext cx="9026152" cy="4065017"/>
          </a:xfrm>
        </p:spPr>
        <p:txBody>
          <a:bodyPr lIns="90000" tIns="46800" rIns="90000" bIns="46800"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Pucik</a:t>
            </a:r>
            <a:r>
              <a:rPr lang="en-US" sz="2000" b="1" dirty="0"/>
              <a:t> (1992) building on </a:t>
            </a:r>
            <a:r>
              <a:rPr lang="zh-CN" altLang="en-US" sz="2000" b="1" dirty="0"/>
              <a:t>Edstrom and Galbraith (1977) </a:t>
            </a:r>
            <a:r>
              <a:rPr lang="pt-PT" altLang="zh-CN" sz="2000" b="1" dirty="0"/>
              <a:t>defines 2 </a:t>
            </a:r>
            <a:r>
              <a:rPr lang="pt-PT" altLang="zh-CN" sz="2000" b="1" dirty="0" err="1"/>
              <a:t>types</a:t>
            </a:r>
            <a:r>
              <a:rPr lang="pt-PT" altLang="zh-CN" sz="2000" b="1" dirty="0"/>
              <a:t> </a:t>
            </a:r>
            <a:r>
              <a:rPr lang="pt-PT" altLang="zh-CN" sz="2000" b="1" dirty="0" err="1"/>
              <a:t>of</a:t>
            </a:r>
            <a:r>
              <a:rPr lang="pt-PT" altLang="zh-CN" sz="2000" b="1" dirty="0"/>
              <a:t> </a:t>
            </a:r>
            <a:r>
              <a:rPr lang="pt-PT" altLang="zh-CN" sz="2000" b="1" dirty="0" err="1"/>
              <a:t>assignments</a:t>
            </a:r>
            <a:r>
              <a:rPr lang="pt-PT" altLang="zh-CN" sz="2000" b="1" dirty="0"/>
              <a:t>:</a:t>
            </a:r>
            <a:endParaRPr lang="zh-CN" altLang="en-US" sz="2000" b="1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PT" altLang="zh-CN" sz="2000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PT" altLang="zh-CN" sz="2000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zh-CN" altLang="en-US" sz="2000" dirty="0"/>
              <a:t>Demand-driven </a:t>
            </a:r>
            <a:r>
              <a:rPr lang="pt-PT" altLang="zh-CN" sz="2000" dirty="0"/>
              <a:t>(</a:t>
            </a:r>
            <a:r>
              <a:rPr lang="en-US" sz="2000" dirty="0"/>
              <a:t>position filling or control)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zh-CN" sz="2000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zh-CN" altLang="en-US" sz="2000" dirty="0"/>
              <a:t>Learning-driven </a:t>
            </a:r>
            <a:r>
              <a:rPr lang="pt-PT" altLang="zh-CN" sz="2000" dirty="0"/>
              <a:t>(</a:t>
            </a:r>
            <a:r>
              <a:rPr lang="en-US" sz="2000" dirty="0"/>
              <a:t>individual or organization development)</a:t>
            </a:r>
          </a:p>
          <a:p>
            <a:pPr marL="0" indent="0">
              <a:lnSpc>
                <a:spcPct val="90000"/>
              </a:lnSpc>
              <a:buNone/>
            </a:pPr>
            <a:endParaRPr lang="pt-PT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pt-PT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pt-PT" altLang="zh-CN" sz="2000" dirty="0"/>
          </a:p>
        </p:txBody>
      </p:sp>
      <p:grpSp>
        <p:nvGrpSpPr>
          <p:cNvPr id="6" name="Grupo 5"/>
          <p:cNvGrpSpPr/>
          <p:nvPr/>
        </p:nvGrpSpPr>
        <p:grpSpPr>
          <a:xfrm>
            <a:off x="35496" y="44624"/>
            <a:ext cx="9036496" cy="905012"/>
            <a:chOff x="89338" y="0"/>
            <a:chExt cx="9036496" cy="905012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altLang="zh-CN" sz="3200" b="1" dirty="0" err="1">
                  <a:solidFill>
                    <a:schemeClr val="bg1"/>
                  </a:solidFill>
                </a:rPr>
                <a:t>Why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companies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have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IAs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kings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52965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7768" y="1484784"/>
            <a:ext cx="8766720" cy="453650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0000" tIns="46800" rIns="90000" bIns="4680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In learning-driven assignments, the expatriate </a:t>
            </a:r>
            <a:r>
              <a:rPr lang="en-US" sz="2000" b="1" dirty="0"/>
              <a:t>changes his/her frame of reference </a:t>
            </a:r>
            <a:r>
              <a:rPr lang="en-US" sz="2000" dirty="0"/>
              <a:t>to adapt to the new environment and </a:t>
            </a:r>
            <a:r>
              <a:rPr lang="en-US" sz="2000" b="1" dirty="0"/>
              <a:t>adapts his/her </a:t>
            </a:r>
            <a:r>
              <a:rPr lang="en-US" sz="2000" b="1" dirty="0" err="1"/>
              <a:t>behaviour</a:t>
            </a:r>
            <a:r>
              <a:rPr lang="en-US" sz="2000" b="1" dirty="0"/>
              <a:t> </a:t>
            </a:r>
            <a:r>
              <a:rPr lang="en-US" sz="2000" dirty="0"/>
              <a:t>to meet the requirements of the new environment.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In demand-driven assignments, subsidiary subordinates are expected to </a:t>
            </a:r>
            <a:r>
              <a:rPr lang="en-US" sz="2000" b="1" dirty="0"/>
              <a:t>absorb the new demands </a:t>
            </a:r>
            <a:r>
              <a:rPr lang="en-US" sz="2000" dirty="0"/>
              <a:t>of the expatriate manager and </a:t>
            </a:r>
            <a:r>
              <a:rPr lang="en-US" sz="2000" b="1" dirty="0"/>
              <a:t>change their frames of reference </a:t>
            </a:r>
            <a:r>
              <a:rPr lang="en-US" sz="2000" dirty="0"/>
              <a:t>to meet the transferred manager’s expectations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Recruitment sources for Expatriates (PCN; HCN; TCN)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Selection Criteria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Expatriate development</a:t>
            </a:r>
          </a:p>
          <a:p>
            <a:pPr marL="0" indent="0">
              <a:buClr>
                <a:srgbClr val="FF0000"/>
              </a:buClr>
              <a:buNone/>
            </a:pPr>
            <a:endParaRPr lang="en-US" sz="2000" dirty="0"/>
          </a:p>
        </p:txBody>
      </p:sp>
      <p:grpSp>
        <p:nvGrpSpPr>
          <p:cNvPr id="6" name="Grupo 5"/>
          <p:cNvGrpSpPr/>
          <p:nvPr/>
        </p:nvGrpSpPr>
        <p:grpSpPr>
          <a:xfrm>
            <a:off x="35496" y="44624"/>
            <a:ext cx="9036496" cy="905012"/>
            <a:chOff x="89338" y="0"/>
            <a:chExt cx="9036496" cy="905012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tx2"/>
                </a:buClr>
              </a:pPr>
              <a:r>
                <a:rPr lang="pt-PT" sz="3200" b="1" dirty="0" err="1">
                  <a:solidFill>
                    <a:schemeClr val="bg1"/>
                  </a:solidFill>
                </a:rPr>
                <a:t>Why</a:t>
              </a:r>
              <a:r>
                <a:rPr lang="pt-PT" sz="3200" b="1" dirty="0">
                  <a:solidFill>
                    <a:schemeClr val="bg1"/>
                  </a:solidFill>
                </a:rPr>
                <a:t> </a:t>
              </a:r>
              <a:r>
                <a:rPr lang="pt-PT" sz="3200" b="1" dirty="0" err="1">
                  <a:solidFill>
                    <a:schemeClr val="bg1"/>
                  </a:solidFill>
                </a:rPr>
                <a:t>is</a:t>
              </a:r>
              <a:r>
                <a:rPr lang="pt-PT" sz="3200" b="1" dirty="0">
                  <a:solidFill>
                    <a:schemeClr val="bg1"/>
                  </a:solidFill>
                </a:rPr>
                <a:t> </a:t>
              </a:r>
              <a:r>
                <a:rPr lang="pt-PT" sz="3200" b="1" dirty="0" err="1">
                  <a:solidFill>
                    <a:schemeClr val="bg1"/>
                  </a:solidFill>
                </a:rPr>
                <a:t>this</a:t>
              </a:r>
              <a:r>
                <a:rPr lang="pt-PT" sz="3200" b="1" dirty="0">
                  <a:solidFill>
                    <a:schemeClr val="bg1"/>
                  </a:solidFill>
                </a:rPr>
                <a:t> </a:t>
              </a:r>
              <a:r>
                <a:rPr lang="pt-PT" sz="3200" b="1" dirty="0" err="1">
                  <a:solidFill>
                    <a:schemeClr val="bg1"/>
                  </a:solidFill>
                </a:rPr>
                <a:t>revelant</a:t>
              </a:r>
              <a:r>
                <a:rPr lang="pt-PT" sz="3200" b="1" dirty="0">
                  <a:solidFill>
                    <a:schemeClr val="bg1"/>
                  </a:solidFill>
                </a:rPr>
                <a:t>?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kings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eta para baixo 1"/>
          <p:cNvSpPr/>
          <p:nvPr/>
        </p:nvSpPr>
        <p:spPr>
          <a:xfrm>
            <a:off x="3923928" y="4077072"/>
            <a:ext cx="648072" cy="440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210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2376264"/>
          </a:xfr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en-GB" sz="5400" dirty="0"/>
              <a:t>Why do employees seek IAs?</a:t>
            </a:r>
          </a:p>
        </p:txBody>
      </p:sp>
    </p:spTree>
    <p:extLst>
      <p:ext uri="{BB962C8B-B14F-4D97-AF65-F5344CB8AC3E}">
        <p14:creationId xmlns:p14="http://schemas.microsoft.com/office/powerpoint/2010/main" val="180482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0344" y="4452"/>
            <a:ext cx="9036496" cy="905012"/>
            <a:chOff x="89338" y="0"/>
            <a:chExt cx="9036496" cy="905012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altLang="zh-CN" sz="3200" b="1" dirty="0" err="1">
                  <a:solidFill>
                    <a:schemeClr val="bg1"/>
                  </a:solidFill>
                </a:rPr>
                <a:t>Why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employees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want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to take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an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IA?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 descr="kings_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CaixaDeTexto 1"/>
          <p:cNvSpPr txBox="1"/>
          <p:nvPr/>
        </p:nvSpPr>
        <p:spPr>
          <a:xfrm>
            <a:off x="784925" y="5949280"/>
            <a:ext cx="8261915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sz="1400" dirty="0" err="1"/>
              <a:t>Dickmann</a:t>
            </a:r>
            <a:r>
              <a:rPr lang="en-GB" sz="1400" dirty="0"/>
              <a:t>, M., Doherty, N., Mills, T. and Brewster, C. (2008).  Why do they go? Individual and corporate perspectives on the factors influencing the decision to accept an international assignment. </a:t>
            </a:r>
            <a:r>
              <a:rPr lang="en-GB" sz="1400" i="1" dirty="0"/>
              <a:t>International Journal of Human Resource Management, </a:t>
            </a:r>
            <a:r>
              <a:rPr lang="en-GB" sz="1400" dirty="0"/>
              <a:t>Vol. 19 No. 4, pp. 731–751.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7344"/>
            <a:ext cx="750600" cy="750600"/>
          </a:xfrm>
          <a:prstGeom prst="rect">
            <a:avLst/>
          </a:prstGeom>
        </p:spPr>
      </p:pic>
      <p:pic>
        <p:nvPicPr>
          <p:cNvPr id="4" name="Multimédia Online 3" title="Exploring the motives of company-backed and self-initiated expatriates">
            <a:hlinkClick r:id="" action="ppaction://media"/>
            <a:extLst>
              <a:ext uri="{FF2B5EF4-FFF2-40B4-BE49-F238E27FC236}">
                <a16:creationId xmlns:a16="http://schemas.microsoft.com/office/drawing/2014/main" id="{AAE590C8-250E-4302-A93D-C8DF2642FAC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475545" y="1039234"/>
            <a:ext cx="8344927" cy="469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8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3403"/>
            <a:ext cx="9133656" cy="4104063"/>
          </a:xfrm>
        </p:spPr>
        <p:txBody>
          <a:bodyPr lIns="90000" tIns="46800" rIns="90000" bIns="46800">
            <a:normAutofit fontScale="70000" lnSpcReduction="20000"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PT" altLang="zh-CN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dirty="0"/>
              <a:t>Career development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dirty="0"/>
              <a:t>Personal development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dirty="0"/>
              <a:t>Financial incentives (although research suggests that compensation packages offered are no longer as attractive as they once were)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dirty="0"/>
              <a:t>The nature of IAs is also changing (shorter assignments, </a:t>
            </a:r>
            <a:r>
              <a:rPr lang="en-GB" dirty="0" err="1"/>
              <a:t>inpatriation</a:t>
            </a:r>
            <a:r>
              <a:rPr lang="en-GB" dirty="0"/>
              <a:t>, etc.)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dirty="0"/>
              <a:t>There are now many self-initiated expatriates available locally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dirty="0"/>
              <a:t>The adventure of living in a new country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GB" altLang="zh-CN" dirty="0"/>
          </a:p>
        </p:txBody>
      </p:sp>
      <p:grpSp>
        <p:nvGrpSpPr>
          <p:cNvPr id="5" name="Grupo 4"/>
          <p:cNvGrpSpPr/>
          <p:nvPr/>
        </p:nvGrpSpPr>
        <p:grpSpPr>
          <a:xfrm>
            <a:off x="10344" y="4452"/>
            <a:ext cx="9036496" cy="905012"/>
            <a:chOff x="89338" y="0"/>
            <a:chExt cx="9036496" cy="905012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241466" y="0"/>
              <a:ext cx="7884368" cy="905011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altLang="zh-CN" sz="3200" b="1" dirty="0" err="1">
                  <a:solidFill>
                    <a:schemeClr val="bg1"/>
                  </a:solidFill>
                </a:rPr>
                <a:t>Why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employees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want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to take </a:t>
              </a:r>
              <a:r>
                <a:rPr lang="pt-PT" altLang="zh-CN" sz="3200" b="1" dirty="0" err="1">
                  <a:solidFill>
                    <a:schemeClr val="bg1"/>
                  </a:solidFill>
                </a:rPr>
                <a:t>an</a:t>
              </a:r>
              <a:r>
                <a:rPr lang="pt-PT" altLang="zh-CN" sz="3200" b="1" dirty="0">
                  <a:solidFill>
                    <a:schemeClr val="bg1"/>
                  </a:solidFill>
                </a:rPr>
                <a:t> IA?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 descr="kings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8" y="44625"/>
              <a:ext cx="936625" cy="86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63948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DDDDD"/>
    </a:lt1>
    <a:dk2>
      <a:srgbClr val="000000"/>
    </a:dk2>
    <a:lt2>
      <a:srgbClr val="808080"/>
    </a:lt2>
    <a:accent1>
      <a:srgbClr val="3399FF"/>
    </a:accent1>
    <a:accent2>
      <a:srgbClr val="99FFCC"/>
    </a:accent2>
    <a:accent3>
      <a:srgbClr val="EBEBEB"/>
    </a:accent3>
    <a:accent4>
      <a:srgbClr val="000000"/>
    </a:accent4>
    <a:accent5>
      <a:srgbClr val="ADCAFF"/>
    </a:accent5>
    <a:accent6>
      <a:srgbClr val="8AE7B9"/>
    </a:accent6>
    <a:hlink>
      <a:srgbClr val="CC00CC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DDDDD"/>
    </a:lt1>
    <a:dk2>
      <a:srgbClr val="000000"/>
    </a:dk2>
    <a:lt2>
      <a:srgbClr val="808080"/>
    </a:lt2>
    <a:accent1>
      <a:srgbClr val="3399FF"/>
    </a:accent1>
    <a:accent2>
      <a:srgbClr val="99FFCC"/>
    </a:accent2>
    <a:accent3>
      <a:srgbClr val="EBEBEB"/>
    </a:accent3>
    <a:accent4>
      <a:srgbClr val="000000"/>
    </a:accent4>
    <a:accent5>
      <a:srgbClr val="ADCAFF"/>
    </a:accent5>
    <a:accent6>
      <a:srgbClr val="8AE7B9"/>
    </a:accent6>
    <a:hlink>
      <a:srgbClr val="CC00CC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DDDDD"/>
    </a:lt1>
    <a:dk2>
      <a:srgbClr val="000000"/>
    </a:dk2>
    <a:lt2>
      <a:srgbClr val="808080"/>
    </a:lt2>
    <a:accent1>
      <a:srgbClr val="3399FF"/>
    </a:accent1>
    <a:accent2>
      <a:srgbClr val="99FFCC"/>
    </a:accent2>
    <a:accent3>
      <a:srgbClr val="EBEBEB"/>
    </a:accent3>
    <a:accent4>
      <a:srgbClr val="000000"/>
    </a:accent4>
    <a:accent5>
      <a:srgbClr val="ADCAFF"/>
    </a:accent5>
    <a:accent6>
      <a:srgbClr val="8AE7B9"/>
    </a:accent6>
    <a:hlink>
      <a:srgbClr val="CC00CC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DDDDD"/>
    </a:lt1>
    <a:dk2>
      <a:srgbClr val="000000"/>
    </a:dk2>
    <a:lt2>
      <a:srgbClr val="808080"/>
    </a:lt2>
    <a:accent1>
      <a:srgbClr val="3399FF"/>
    </a:accent1>
    <a:accent2>
      <a:srgbClr val="99FFCC"/>
    </a:accent2>
    <a:accent3>
      <a:srgbClr val="EBEBEB"/>
    </a:accent3>
    <a:accent4>
      <a:srgbClr val="000000"/>
    </a:accent4>
    <a:accent5>
      <a:srgbClr val="ADCAFF"/>
    </a:accent5>
    <a:accent6>
      <a:srgbClr val="8AE7B9"/>
    </a:accent6>
    <a:hlink>
      <a:srgbClr val="CC00CC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DDDDD"/>
    </a:lt1>
    <a:dk2>
      <a:srgbClr val="000000"/>
    </a:dk2>
    <a:lt2>
      <a:srgbClr val="808080"/>
    </a:lt2>
    <a:accent1>
      <a:srgbClr val="3399FF"/>
    </a:accent1>
    <a:accent2>
      <a:srgbClr val="99FFCC"/>
    </a:accent2>
    <a:accent3>
      <a:srgbClr val="EBEBEB"/>
    </a:accent3>
    <a:accent4>
      <a:srgbClr val="000000"/>
    </a:accent4>
    <a:accent5>
      <a:srgbClr val="ADCAFF"/>
    </a:accent5>
    <a:accent6>
      <a:srgbClr val="8AE7B9"/>
    </a:accent6>
    <a:hlink>
      <a:srgbClr val="CC00CC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DDDDD"/>
    </a:lt1>
    <a:dk2>
      <a:srgbClr val="000000"/>
    </a:dk2>
    <a:lt2>
      <a:srgbClr val="808080"/>
    </a:lt2>
    <a:accent1>
      <a:srgbClr val="3399FF"/>
    </a:accent1>
    <a:accent2>
      <a:srgbClr val="99FFCC"/>
    </a:accent2>
    <a:accent3>
      <a:srgbClr val="EBEBEB"/>
    </a:accent3>
    <a:accent4>
      <a:srgbClr val="000000"/>
    </a:accent4>
    <a:accent5>
      <a:srgbClr val="ADCAFF"/>
    </a:accent5>
    <a:accent6>
      <a:srgbClr val="8AE7B9"/>
    </a:accent6>
    <a:hlink>
      <a:srgbClr val="CC00CC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DDDDD"/>
    </a:lt1>
    <a:dk2>
      <a:srgbClr val="000000"/>
    </a:dk2>
    <a:lt2>
      <a:srgbClr val="808080"/>
    </a:lt2>
    <a:accent1>
      <a:srgbClr val="3399FF"/>
    </a:accent1>
    <a:accent2>
      <a:srgbClr val="99FFCC"/>
    </a:accent2>
    <a:accent3>
      <a:srgbClr val="EBEBEB"/>
    </a:accent3>
    <a:accent4>
      <a:srgbClr val="000000"/>
    </a:accent4>
    <a:accent5>
      <a:srgbClr val="ADCAFF"/>
    </a:accent5>
    <a:accent6>
      <a:srgbClr val="8AE7B9"/>
    </a:accent6>
    <a:hlink>
      <a:srgbClr val="CC00CC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DDDDD"/>
    </a:lt1>
    <a:dk2>
      <a:srgbClr val="000000"/>
    </a:dk2>
    <a:lt2>
      <a:srgbClr val="808080"/>
    </a:lt2>
    <a:accent1>
      <a:srgbClr val="3399FF"/>
    </a:accent1>
    <a:accent2>
      <a:srgbClr val="99FFCC"/>
    </a:accent2>
    <a:accent3>
      <a:srgbClr val="EBEBEB"/>
    </a:accent3>
    <a:accent4>
      <a:srgbClr val="000000"/>
    </a:accent4>
    <a:accent5>
      <a:srgbClr val="ADCAFF"/>
    </a:accent5>
    <a:accent6>
      <a:srgbClr val="8AE7B9"/>
    </a:accent6>
    <a:hlink>
      <a:srgbClr val="CC00CC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2322</Words>
  <Application>Microsoft Office PowerPoint</Application>
  <PresentationFormat>On-screen Show (4:3)</PresentationFormat>
  <Paragraphs>322</Paragraphs>
  <Slides>42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Georgia</vt:lpstr>
      <vt:lpstr>Impact</vt:lpstr>
      <vt:lpstr>Times New Roman</vt:lpstr>
      <vt:lpstr>Trebuchet MS</vt:lpstr>
      <vt:lpstr>Verdana</vt:lpstr>
      <vt:lpstr>Wingdings</vt:lpstr>
      <vt:lpstr>Office Theme</vt:lpstr>
      <vt:lpstr>PowerPoint Presentation</vt:lpstr>
      <vt:lpstr>Session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pay for Western expatriates in proportion to challenge posed by host country (in % of net salary)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</dc:creator>
  <cp:lastModifiedBy>Alessandro Amantini</cp:lastModifiedBy>
  <cp:revision>131</cp:revision>
  <dcterms:created xsi:type="dcterms:W3CDTF">2015-07-19T10:30:44Z</dcterms:created>
  <dcterms:modified xsi:type="dcterms:W3CDTF">2020-12-26T12:24:35Z</dcterms:modified>
</cp:coreProperties>
</file>