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361" r:id="rId3"/>
    <p:sldId id="403" r:id="rId4"/>
    <p:sldId id="40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D8047-CDE4-4DCB-8C91-5BA371D76656}" v="9" dt="2020-09-07T15:31:0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665"/>
  </p:normalViewPr>
  <p:slideViewPr>
    <p:cSldViewPr snapToGrid="0" snapToObjects="1">
      <p:cViewPr varScale="1">
        <p:scale>
          <a:sx n="82" d="100"/>
          <a:sy n="82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" userId="cf97a766-cd7b-4f44-8d22-9e75b6284968" providerId="ADAL" clId="{553D8047-CDE4-4DCB-8C91-5BA371D76656}"/>
    <pc:docChg chg="custSel addSld delSld modSld sldOrd">
      <pc:chgData name="Ricardo" userId="cf97a766-cd7b-4f44-8d22-9e75b6284968" providerId="ADAL" clId="{553D8047-CDE4-4DCB-8C91-5BA371D76656}" dt="2020-09-07T15:34:31.209" v="699" actId="2696"/>
      <pc:docMkLst>
        <pc:docMk/>
      </pc:docMkLst>
      <pc:sldChg chg="delSp ord">
        <pc:chgData name="Ricardo" userId="cf97a766-cd7b-4f44-8d22-9e75b6284968" providerId="ADAL" clId="{553D8047-CDE4-4DCB-8C91-5BA371D76656}" dt="2020-09-07T15:27:23.726" v="4"/>
        <pc:sldMkLst>
          <pc:docMk/>
          <pc:sldMk cId="1975263808" sldId="257"/>
        </pc:sldMkLst>
        <pc:spChg chg="del">
          <ac:chgData name="Ricardo" userId="cf97a766-cd7b-4f44-8d22-9e75b6284968" providerId="ADAL" clId="{553D8047-CDE4-4DCB-8C91-5BA371D76656}" dt="2020-09-07T15:26:29.001" v="0" actId="478"/>
          <ac:spMkLst>
            <pc:docMk/>
            <pc:sldMk cId="1975263808" sldId="257"/>
            <ac:spMk id="8195" creationId="{00000000-0000-0000-0000-000000000000}"/>
          </ac:spMkLst>
        </pc:spChg>
      </pc:sldChg>
      <pc:sldChg chg="del">
        <pc:chgData name="Ricardo" userId="cf97a766-cd7b-4f44-8d22-9e75b6284968" providerId="ADAL" clId="{553D8047-CDE4-4DCB-8C91-5BA371D76656}" dt="2020-09-07T15:34:31.209" v="699" actId="2696"/>
        <pc:sldMkLst>
          <pc:docMk/>
          <pc:sldMk cId="969537799" sldId="259"/>
        </pc:sldMkLst>
      </pc:sldChg>
      <pc:sldChg chg="modSp add ord">
        <pc:chgData name="Ricardo" userId="cf97a766-cd7b-4f44-8d22-9e75b6284968" providerId="ADAL" clId="{553D8047-CDE4-4DCB-8C91-5BA371D76656}" dt="2020-09-07T15:29:59.300" v="197" actId="27636"/>
        <pc:sldMkLst>
          <pc:docMk/>
          <pc:sldMk cId="0" sldId="361"/>
        </pc:sldMkLst>
        <pc:spChg chg="mod">
          <ac:chgData name="Ricardo" userId="cf97a766-cd7b-4f44-8d22-9e75b6284968" providerId="ADAL" clId="{553D8047-CDE4-4DCB-8C91-5BA371D76656}" dt="2020-09-07T15:28:01.323" v="44" actId="20577"/>
          <ac:spMkLst>
            <pc:docMk/>
            <pc:sldMk cId="0" sldId="361"/>
            <ac:spMk id="9218" creationId="{CAFCBA0A-8935-4901-A3D4-1B36C7AC97AB}"/>
          </ac:spMkLst>
        </pc:spChg>
        <pc:spChg chg="mod">
          <ac:chgData name="Ricardo" userId="cf97a766-cd7b-4f44-8d22-9e75b6284968" providerId="ADAL" clId="{553D8047-CDE4-4DCB-8C91-5BA371D76656}" dt="2020-09-07T15:29:59.300" v="197" actId="27636"/>
          <ac:spMkLst>
            <pc:docMk/>
            <pc:sldMk cId="0" sldId="361"/>
            <ac:spMk id="19458" creationId="{A07BB3C2-B5A4-4FC1-8DDC-E8AD7C51EC14}"/>
          </ac:spMkLst>
        </pc:spChg>
      </pc:sldChg>
      <pc:sldChg chg="ord">
        <pc:chgData name="Ricardo" userId="cf97a766-cd7b-4f44-8d22-9e75b6284968" providerId="ADAL" clId="{553D8047-CDE4-4DCB-8C91-5BA371D76656}" dt="2020-09-07T15:27:21.374" v="3"/>
        <pc:sldMkLst>
          <pc:docMk/>
          <pc:sldMk cId="0" sldId="402"/>
        </pc:sldMkLst>
      </pc:sldChg>
      <pc:sldChg chg="modSp add ord">
        <pc:chgData name="Ricardo" userId="cf97a766-cd7b-4f44-8d22-9e75b6284968" providerId="ADAL" clId="{553D8047-CDE4-4DCB-8C91-5BA371D76656}" dt="2020-09-07T15:34:14.837" v="698" actId="20577"/>
        <pc:sldMkLst>
          <pc:docMk/>
          <pc:sldMk cId="764252551" sldId="403"/>
        </pc:sldMkLst>
        <pc:spChg chg="mod">
          <ac:chgData name="Ricardo" userId="cf97a766-cd7b-4f44-8d22-9e75b6284968" providerId="ADAL" clId="{553D8047-CDE4-4DCB-8C91-5BA371D76656}" dt="2020-09-07T15:31:00.107" v="214" actId="20577"/>
          <ac:spMkLst>
            <pc:docMk/>
            <pc:sldMk cId="764252551" sldId="403"/>
            <ac:spMk id="2" creationId="{26FEFED8-4254-4D70-A146-2D4805642358}"/>
          </ac:spMkLst>
        </pc:spChg>
        <pc:spChg chg="mod">
          <ac:chgData name="Ricardo" userId="cf97a766-cd7b-4f44-8d22-9e75b6284968" providerId="ADAL" clId="{553D8047-CDE4-4DCB-8C91-5BA371D76656}" dt="2020-09-07T15:34:14.837" v="698" actId="20577"/>
          <ac:spMkLst>
            <pc:docMk/>
            <pc:sldMk cId="764252551" sldId="403"/>
            <ac:spMk id="3" creationId="{13579473-4C6B-4EC1-9529-6A2F5B24B9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3E2BE-633D-494D-A288-F879014C4C87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6959-479B-4264-AAA0-A66332B8A6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1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1D525E8-7918-4E0A-B111-4BC3C0B1FE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09F0BFE6-BB89-4E20-93C5-51E15ED045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C2436B9-0340-4787-8A89-EDA185FA1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C3931C-2D6A-4C0A-9B28-67472386CD6D}" type="slidenum">
              <a:rPr lang="pt-PT" altLang="en-US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pt-PT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ay1_Data\WORK%20ARCHIVE\%20K\KING'S\11143%20KCL%20POWERPOINT%20UPDATE\BUILD\IMAGES\_DSC8361-rs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/\\localhost\Users\mac1\Desktop\KCL-LOGO-UK-1.png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5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DSC1517.jpg" descr="\\localhost\Volumes\Day1_Data\WORK ARCHIVE\ K\KING'S\11143 KCL POWERPOINT UPDATE\BUILD\IMAGES\_DSC8361-rs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 bwMode="auto">
          <a:xfrm>
            <a:off x="0" y="1"/>
            <a:ext cx="121920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9912352" y="5554664"/>
            <a:ext cx="2279649" cy="1303337"/>
            <a:chOff x="7949775" y="0"/>
            <a:chExt cx="1194225" cy="910001"/>
          </a:xfrm>
        </p:grpSpPr>
        <p:sp>
          <p:nvSpPr>
            <p:cNvPr id="8" name="Rectangle 20"/>
            <p:cNvSpPr/>
            <p:nvPr userDrawn="1"/>
          </p:nvSpPr>
          <p:spPr>
            <a:xfrm>
              <a:off x="7949775" y="0"/>
              <a:ext cx="1194225" cy="91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pic>
          <p:nvPicPr>
            <p:cNvPr id="9" name="KCL-LOGO-UK-1.png" descr="/Users/mac1/Desktop/KCL-LOGO-UK-1.png"/>
            <p:cNvPicPr>
              <a:picLocks noChangeAspect="1"/>
            </p:cNvPicPr>
            <p:nvPr userDrawn="1"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775" y="0"/>
              <a:ext cx="1194225" cy="9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180001"/>
            <a:ext cx="11232000" cy="1080000"/>
          </a:xfrm>
        </p:spPr>
        <p:txBody>
          <a:bodyPr anchor="b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 rtlCol="0">
            <a:normAutofit/>
          </a:bodyPr>
          <a:lstStyle/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680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B922-619F-094D-BCA2-CE9129537EC8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1117-46A4-674E-BE07-8A0B246A4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 txBox="1">
            <a:spLocks/>
          </p:cNvSpPr>
          <p:nvPr/>
        </p:nvSpPr>
        <p:spPr bwMode="auto">
          <a:xfrm>
            <a:off x="2001838" y="1"/>
            <a:ext cx="8424862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pt-PT" sz="3600" b="1" dirty="0">
                <a:solidFill>
                  <a:schemeClr val="bg1"/>
                </a:solidFill>
                <a:latin typeface="Impact" charset="0"/>
              </a:rPr>
              <a:t>Tutorial 2</a:t>
            </a:r>
            <a:endParaRPr lang="en-US" altLang="pt-PT" sz="2000" b="1" dirty="0">
              <a:solidFill>
                <a:schemeClr val="bg1"/>
              </a:solidFill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63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AFCBA0A-8935-4901-A3D4-1B36C7AC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00" y="1"/>
            <a:ext cx="7886700" cy="1173163"/>
          </a:xfrm>
        </p:spPr>
        <p:txBody>
          <a:bodyPr/>
          <a:lstStyle/>
          <a:p>
            <a:pPr eaLnBrk="1" hangingPunct="1"/>
            <a:r>
              <a:rPr lang="pt-PT" altLang="en-US" dirty="0" err="1"/>
              <a:t>Building</a:t>
            </a:r>
            <a:r>
              <a:rPr lang="pt-PT" altLang="en-US" dirty="0"/>
              <a:t> </a:t>
            </a:r>
            <a:r>
              <a:rPr lang="pt-PT" altLang="en-US" dirty="0" err="1"/>
              <a:t>on</a:t>
            </a:r>
            <a:r>
              <a:rPr lang="pt-PT" altLang="en-US" dirty="0"/>
              <a:t> </a:t>
            </a:r>
            <a:r>
              <a:rPr lang="pt-PT" altLang="en-US" dirty="0" err="1"/>
              <a:t>Lecture</a:t>
            </a:r>
            <a:r>
              <a:rPr lang="pt-PT" altLang="en-US" dirty="0"/>
              <a:t> 2</a:t>
            </a:r>
            <a:endParaRPr lang="en-US" altLang="en-US" dirty="0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07BB3C2-B5A4-4FC1-8DDC-E8AD7C51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889" y="958851"/>
            <a:ext cx="8421687" cy="5580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pt-PT" altLang="en-US" sz="1800" dirty="0"/>
          </a:p>
          <a:p>
            <a:pPr eaLnBrk="1" hangingPunct="1">
              <a:defRPr/>
            </a:pPr>
            <a:r>
              <a:rPr lang="pt-PT" altLang="en-US" sz="2400" dirty="0" err="1"/>
              <a:t>We</a:t>
            </a:r>
            <a:r>
              <a:rPr lang="pt-PT" altLang="en-US" sz="2400" dirty="0"/>
              <a:t> </a:t>
            </a:r>
            <a:r>
              <a:rPr lang="pt-PT" altLang="en-US" sz="2400" dirty="0" err="1"/>
              <a:t>explored</a:t>
            </a:r>
            <a:r>
              <a:rPr lang="pt-PT" altLang="en-US" sz="2400" dirty="0"/>
              <a:t> </a:t>
            </a:r>
            <a:r>
              <a:rPr lang="pt-PT" altLang="en-US" sz="2400" dirty="0" err="1"/>
              <a:t>Key</a:t>
            </a:r>
            <a:r>
              <a:rPr lang="pt-PT" altLang="en-US" sz="2400" dirty="0"/>
              <a:t> </a:t>
            </a:r>
            <a:r>
              <a:rPr lang="pt-PT" altLang="en-US" sz="2400" dirty="0" err="1"/>
              <a:t>challenges</a:t>
            </a:r>
            <a:r>
              <a:rPr lang="pt-PT" altLang="en-US" sz="2400" dirty="0"/>
              <a:t> for </a:t>
            </a:r>
            <a:r>
              <a:rPr lang="pt-PT" altLang="en-US" sz="2400" dirty="0" err="1"/>
              <a:t>contemporay</a:t>
            </a:r>
            <a:r>
              <a:rPr lang="pt-PT" altLang="en-US" sz="2400" dirty="0"/>
              <a:t> HRM</a:t>
            </a:r>
          </a:p>
          <a:p>
            <a:pPr lvl="1"/>
            <a:r>
              <a:rPr lang="pt-PT" altLang="en-US" sz="1600" dirty="0"/>
              <a:t>The </a:t>
            </a:r>
            <a:r>
              <a:rPr lang="pt-PT" altLang="en-US" sz="1600" dirty="0" err="1"/>
              <a:t>demand-supply</a:t>
            </a:r>
            <a:r>
              <a:rPr lang="pt-PT" altLang="en-US" sz="1600" dirty="0"/>
              <a:t> gap</a:t>
            </a:r>
          </a:p>
          <a:p>
            <a:endParaRPr lang="pt-PT" altLang="en-US" sz="1600" dirty="0"/>
          </a:p>
          <a:p>
            <a:pPr lvl="1"/>
            <a:r>
              <a:rPr lang="pt-PT" altLang="en-US" sz="1600" dirty="0" err="1"/>
              <a:t>Changing</a:t>
            </a:r>
            <a:r>
              <a:rPr lang="pt-PT" altLang="en-US" sz="1600" dirty="0"/>
              <a:t> </a:t>
            </a:r>
            <a:r>
              <a:rPr lang="pt-PT" altLang="en-US" sz="1600" dirty="0" err="1"/>
              <a:t>employment</a:t>
            </a:r>
            <a:r>
              <a:rPr lang="pt-PT" altLang="en-US" sz="1600" dirty="0"/>
              <a:t> </a:t>
            </a:r>
            <a:r>
              <a:rPr lang="pt-PT" altLang="en-US" sz="1600" dirty="0" err="1"/>
              <a:t>relations</a:t>
            </a:r>
            <a:r>
              <a:rPr lang="pt-PT" altLang="en-US" sz="1600" dirty="0"/>
              <a:t> </a:t>
            </a:r>
            <a:r>
              <a:rPr lang="pt-PT" altLang="en-US" sz="1600" dirty="0" err="1"/>
              <a:t>and</a:t>
            </a:r>
            <a:r>
              <a:rPr lang="pt-PT" altLang="en-US" sz="1600" dirty="0"/>
              <a:t> </a:t>
            </a:r>
            <a:r>
              <a:rPr lang="pt-PT" altLang="en-US" sz="1600" dirty="0" err="1"/>
              <a:t>managing</a:t>
            </a:r>
            <a:r>
              <a:rPr lang="pt-PT" altLang="en-US" sz="1600" dirty="0"/>
              <a:t> the psychological </a:t>
            </a:r>
            <a:r>
              <a:rPr lang="pt-PT" altLang="en-US" sz="1600" dirty="0" err="1"/>
              <a:t>contract</a:t>
            </a:r>
            <a:endParaRPr lang="pt-PT" altLang="en-US" sz="1600" dirty="0"/>
          </a:p>
          <a:p>
            <a:endParaRPr lang="pt-PT" altLang="en-US" sz="1600" dirty="0"/>
          </a:p>
          <a:p>
            <a:pPr lvl="1"/>
            <a:r>
              <a:rPr lang="pt-PT" altLang="en-US" sz="1600" dirty="0" err="1"/>
              <a:t>Demographic</a:t>
            </a:r>
            <a:r>
              <a:rPr lang="pt-PT" altLang="en-US" sz="1600" dirty="0"/>
              <a:t> </a:t>
            </a:r>
            <a:r>
              <a:rPr lang="pt-PT" altLang="en-US" sz="1600" dirty="0" err="1"/>
              <a:t>trends</a:t>
            </a:r>
            <a:endParaRPr lang="pt-PT" altLang="en-US" sz="1600" dirty="0"/>
          </a:p>
          <a:p>
            <a:endParaRPr lang="pt-PT" altLang="en-US" sz="1600" dirty="0"/>
          </a:p>
          <a:p>
            <a:pPr lvl="1"/>
            <a:r>
              <a:rPr lang="pt-PT" altLang="en-US" sz="1600" dirty="0"/>
              <a:t>The “</a:t>
            </a:r>
            <a:r>
              <a:rPr lang="pt-PT" altLang="en-US" sz="1600" dirty="0" err="1"/>
              <a:t>new</a:t>
            </a:r>
            <a:r>
              <a:rPr lang="pt-PT" altLang="en-US" sz="1600" dirty="0"/>
              <a:t> </a:t>
            </a:r>
            <a:r>
              <a:rPr lang="pt-PT" altLang="en-US" sz="1600" dirty="0" err="1"/>
              <a:t>career”and</a:t>
            </a:r>
            <a:r>
              <a:rPr lang="pt-PT" altLang="en-US" sz="1600" dirty="0"/>
              <a:t> </a:t>
            </a:r>
            <a:r>
              <a:rPr lang="pt-PT" altLang="en-US" sz="1600" dirty="0" err="1"/>
              <a:t>increasing</a:t>
            </a:r>
            <a:r>
              <a:rPr lang="pt-PT" altLang="en-US" sz="1600" dirty="0"/>
              <a:t> </a:t>
            </a:r>
            <a:r>
              <a:rPr lang="pt-PT" altLang="en-US" sz="1600" dirty="0" err="1"/>
              <a:t>workforce</a:t>
            </a:r>
            <a:r>
              <a:rPr lang="pt-PT" altLang="en-US" sz="1600" dirty="0"/>
              <a:t> </a:t>
            </a:r>
            <a:r>
              <a:rPr lang="pt-PT" altLang="en-US" sz="1600" dirty="0" err="1"/>
              <a:t>mobility</a:t>
            </a:r>
            <a:endParaRPr lang="pt-PT" altLang="en-US" sz="1600" dirty="0"/>
          </a:p>
          <a:p>
            <a:endParaRPr lang="pt-PT" altLang="en-US" sz="1600" dirty="0"/>
          </a:p>
          <a:p>
            <a:pPr lvl="1"/>
            <a:r>
              <a:rPr lang="pt-PT" altLang="en-US" sz="1600" dirty="0" err="1"/>
              <a:t>Attracting</a:t>
            </a:r>
            <a:r>
              <a:rPr lang="pt-PT" altLang="en-US" sz="1600" dirty="0"/>
              <a:t> </a:t>
            </a:r>
            <a:r>
              <a:rPr lang="pt-PT" altLang="en-US" sz="1600" dirty="0" err="1"/>
              <a:t>and</a:t>
            </a:r>
            <a:r>
              <a:rPr lang="pt-PT" altLang="en-US" sz="1600" dirty="0"/>
              <a:t> </a:t>
            </a:r>
            <a:r>
              <a:rPr lang="pt-PT" altLang="en-US" sz="1600" dirty="0" err="1"/>
              <a:t>managing</a:t>
            </a:r>
            <a:r>
              <a:rPr lang="pt-PT" altLang="en-US" sz="1600" dirty="0"/>
              <a:t> a </a:t>
            </a:r>
            <a:r>
              <a:rPr lang="pt-PT" altLang="en-US" sz="1600" dirty="0" err="1"/>
              <a:t>diverse</a:t>
            </a:r>
            <a:r>
              <a:rPr lang="pt-PT" altLang="en-US" sz="1600" dirty="0"/>
              <a:t> </a:t>
            </a:r>
            <a:r>
              <a:rPr lang="pt-PT" altLang="en-US" sz="1600" dirty="0" err="1"/>
              <a:t>workforce</a:t>
            </a:r>
            <a:endParaRPr lang="en-GB" altLang="en-US" sz="1600" dirty="0"/>
          </a:p>
          <a:p>
            <a:pPr eaLnBrk="1" hangingPunct="1">
              <a:defRPr/>
            </a:pPr>
            <a:endParaRPr lang="pt-PT" altLang="en-US" sz="2000" dirty="0"/>
          </a:p>
          <a:p>
            <a:pPr eaLnBrk="1" hangingPunct="1">
              <a:defRPr/>
            </a:pPr>
            <a:r>
              <a:rPr lang="pt-PT" altLang="en-US" sz="2000" dirty="0"/>
              <a:t>In </a:t>
            </a:r>
            <a:r>
              <a:rPr lang="pt-PT" altLang="en-US" sz="2000" dirty="0" err="1"/>
              <a:t>this</a:t>
            </a:r>
            <a:r>
              <a:rPr lang="pt-PT" altLang="en-US" sz="2000" dirty="0"/>
              <a:t> tutorial </a:t>
            </a:r>
            <a:r>
              <a:rPr lang="pt-PT" altLang="en-US" sz="2000" dirty="0" err="1"/>
              <a:t>we</a:t>
            </a:r>
            <a:r>
              <a:rPr lang="pt-PT" altLang="en-US" sz="2000" dirty="0"/>
              <a:t> </a:t>
            </a:r>
            <a:r>
              <a:rPr lang="pt-PT" altLang="en-US" sz="2000" dirty="0" err="1"/>
              <a:t>focus</a:t>
            </a:r>
            <a:r>
              <a:rPr lang="pt-PT" altLang="en-US" sz="2000" dirty="0"/>
              <a:t> </a:t>
            </a:r>
            <a:r>
              <a:rPr lang="pt-PT" altLang="en-US" sz="2000" dirty="0" err="1"/>
              <a:t>on</a:t>
            </a:r>
            <a:r>
              <a:rPr lang="pt-PT" altLang="en-US" sz="2000" dirty="0"/>
              <a:t> </a:t>
            </a:r>
            <a:r>
              <a:rPr lang="pt-PT" altLang="en-US" sz="2000" dirty="0" err="1"/>
              <a:t>diversity</a:t>
            </a:r>
            <a:r>
              <a:rPr lang="pt-PT" altLang="en-US" sz="2000" dirty="0"/>
              <a:t> management</a:t>
            </a:r>
          </a:p>
          <a:p>
            <a:pPr eaLnBrk="1" hangingPunct="1">
              <a:defRPr/>
            </a:pPr>
            <a:endParaRPr lang="pt-PT" altLang="en-US" sz="2000" dirty="0"/>
          </a:p>
          <a:p>
            <a:pPr eaLnBrk="1" hangingPunct="1">
              <a:defRPr/>
            </a:pPr>
            <a:r>
              <a:rPr lang="pt-PT" altLang="en-US" sz="2000" dirty="0" err="1"/>
              <a:t>This</a:t>
            </a:r>
            <a:r>
              <a:rPr lang="pt-PT" altLang="en-US" sz="2000" dirty="0"/>
              <a:t> case </a:t>
            </a:r>
            <a:r>
              <a:rPr lang="pt-PT" altLang="en-US" sz="2000" dirty="0" err="1"/>
              <a:t>study</a:t>
            </a:r>
            <a:r>
              <a:rPr lang="pt-PT" altLang="en-US" sz="2000" dirty="0"/>
              <a:t> explores the </a:t>
            </a:r>
            <a:r>
              <a:rPr lang="pt-PT" altLang="en-US" sz="2000" dirty="0" err="1"/>
              <a:t>difficulties</a:t>
            </a:r>
            <a:r>
              <a:rPr lang="pt-PT" altLang="en-US" sz="2000" dirty="0"/>
              <a:t> </a:t>
            </a:r>
            <a:r>
              <a:rPr lang="pt-PT" altLang="en-US" sz="2000" dirty="0" err="1"/>
              <a:t>experienced</a:t>
            </a:r>
            <a:r>
              <a:rPr lang="pt-PT" altLang="en-US" sz="2000" dirty="0"/>
              <a:t> </a:t>
            </a:r>
            <a:r>
              <a:rPr lang="pt-PT" altLang="en-US" sz="2000" dirty="0" err="1"/>
              <a:t>by</a:t>
            </a:r>
            <a:r>
              <a:rPr lang="pt-PT" altLang="en-US" sz="2000" dirty="0"/>
              <a:t> </a:t>
            </a:r>
            <a:r>
              <a:rPr lang="pt-PT" altLang="en-US" sz="2000" dirty="0" err="1"/>
              <a:t>an</a:t>
            </a:r>
            <a:r>
              <a:rPr lang="pt-PT" altLang="en-US" sz="2000" dirty="0"/>
              <a:t> HR manager in handling a </a:t>
            </a:r>
            <a:r>
              <a:rPr lang="pt-PT" altLang="en-US" sz="2000" dirty="0" err="1"/>
              <a:t>diversity</a:t>
            </a:r>
            <a:r>
              <a:rPr lang="pt-PT" altLang="en-US" sz="2000" dirty="0"/>
              <a:t> case in </a:t>
            </a:r>
            <a:r>
              <a:rPr lang="pt-PT" altLang="en-US" sz="2000" dirty="0" err="1"/>
              <a:t>his</a:t>
            </a:r>
            <a:r>
              <a:rPr lang="pt-PT" altLang="en-US" sz="2000" dirty="0"/>
              <a:t> </a:t>
            </a:r>
            <a:r>
              <a:rPr lang="pt-PT" altLang="en-US" sz="2000" dirty="0" err="1"/>
              <a:t>organization</a:t>
            </a:r>
            <a:endParaRPr lang="pt-PT" altLang="en-US" sz="2000" dirty="0"/>
          </a:p>
          <a:p>
            <a:pPr eaLnBrk="1" hangingPunct="1">
              <a:defRPr/>
            </a:pPr>
            <a:endParaRPr lang="pt-PT" altLang="en-US" sz="20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E356C57-6DEF-4672-A2BD-B0C739C2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511A0F-83A8-4521-90E6-5BE56B0E1187}" type="slidenum">
              <a:rPr lang="en-GB" altLang="en-US" sz="1600">
                <a:solidFill>
                  <a:srgbClr val="BFBFBF"/>
                </a:solidFill>
              </a:rPr>
              <a:pPr/>
              <a:t>2</a:t>
            </a:fld>
            <a:endParaRPr lang="en-GB" altLang="en-US" sz="1600">
              <a:solidFill>
                <a:srgbClr val="BFBFB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FED8-4254-4D70-A146-2D480564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Work in </a:t>
            </a:r>
            <a:r>
              <a:rPr lang="pt-PT" dirty="0" err="1"/>
              <a:t>groups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579473-4C6B-4EC1-9529-6A2F5B24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sz="3600" b="1" dirty="0"/>
              <a:t>Is </a:t>
            </a:r>
            <a:r>
              <a:rPr lang="pt-PT" sz="3600" b="1" dirty="0" err="1"/>
              <a:t>diversity</a:t>
            </a:r>
            <a:r>
              <a:rPr lang="pt-PT" sz="3600" b="1" dirty="0"/>
              <a:t> </a:t>
            </a:r>
            <a:r>
              <a:rPr lang="pt-PT" sz="3600" b="1" dirty="0" err="1"/>
              <a:t>good</a:t>
            </a:r>
            <a:r>
              <a:rPr lang="pt-PT" sz="3600" b="1" dirty="0"/>
              <a:t> for </a:t>
            </a:r>
            <a:r>
              <a:rPr lang="pt-PT" sz="3600" b="1" dirty="0" err="1"/>
              <a:t>organizations</a:t>
            </a:r>
            <a:r>
              <a:rPr lang="pt-PT" sz="3600" b="1" dirty="0"/>
              <a:t>?</a:t>
            </a:r>
          </a:p>
          <a:p>
            <a:endParaRPr lang="pt-PT" dirty="0"/>
          </a:p>
          <a:p>
            <a:r>
              <a:rPr lang="pt-PT" dirty="0"/>
              <a:t>In the file </a:t>
            </a:r>
            <a:r>
              <a:rPr lang="pt-PT" dirty="0" err="1"/>
              <a:t>you</a:t>
            </a:r>
            <a:r>
              <a:rPr lang="pt-PT" dirty="0"/>
              <a:t> have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ideas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theoretical</a:t>
            </a:r>
            <a:r>
              <a:rPr lang="pt-PT" dirty="0"/>
              <a:t> </a:t>
            </a:r>
            <a:r>
              <a:rPr lang="pt-PT" dirty="0" err="1"/>
              <a:t>perspectives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diversity</a:t>
            </a:r>
            <a:r>
              <a:rPr lang="pt-PT" dirty="0"/>
              <a:t>. </a:t>
            </a:r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the </a:t>
            </a:r>
            <a:r>
              <a:rPr lang="pt-PT" dirty="0" err="1"/>
              <a:t>theory</a:t>
            </a:r>
            <a:r>
              <a:rPr lang="pt-PT" dirty="0"/>
              <a:t> </a:t>
            </a:r>
            <a:r>
              <a:rPr lang="pt-PT" dirty="0" err="1"/>
              <a:t>assigned</a:t>
            </a:r>
            <a:r>
              <a:rPr lang="pt-PT" dirty="0"/>
              <a:t>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group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prepare a </a:t>
            </a:r>
            <a:r>
              <a:rPr lang="pt-PT" dirty="0" err="1"/>
              <a:t>summary</a:t>
            </a:r>
            <a:r>
              <a:rPr lang="pt-PT" dirty="0"/>
              <a:t> of its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presente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colleagues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The </a:t>
            </a:r>
            <a:r>
              <a:rPr lang="pt-PT" dirty="0" err="1"/>
              <a:t>aim</a:t>
            </a:r>
            <a:r>
              <a:rPr lang="pt-PT" dirty="0"/>
              <a:t> of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exercise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help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think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how</a:t>
            </a:r>
            <a:r>
              <a:rPr lang="pt-PT" dirty="0"/>
              <a:t> to the </a:t>
            </a:r>
            <a:r>
              <a:rPr lang="pt-PT" dirty="0" err="1"/>
              <a:t>theoretical</a:t>
            </a:r>
            <a:r>
              <a:rPr lang="pt-PT" dirty="0"/>
              <a:t> </a:t>
            </a:r>
            <a:r>
              <a:rPr lang="pt-PT" dirty="0" err="1"/>
              <a:t>underpinning</a:t>
            </a:r>
            <a:r>
              <a:rPr lang="pt-PT" dirty="0"/>
              <a:t> of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answers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425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01EBD345-2909-4DCA-87C6-B24B8F9A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38" y="341314"/>
            <a:ext cx="8229600" cy="706437"/>
          </a:xfrm>
        </p:spPr>
        <p:txBody>
          <a:bodyPr anchor="t">
            <a:normAutofit fontScale="90000"/>
          </a:bodyPr>
          <a:lstStyle/>
          <a:p>
            <a:r>
              <a:rPr lang="en-US" altLang="en-US" sz="3200" dirty="0"/>
              <a:t>Diversity management  is a key challenge for HRM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E29273C2-F65A-4E83-A18E-38E47C1F1C34}"/>
              </a:ext>
            </a:extLst>
          </p:cNvPr>
          <p:cNvSpPr txBox="1">
            <a:spLocks/>
          </p:cNvSpPr>
          <p:nvPr/>
        </p:nvSpPr>
        <p:spPr bwMode="auto">
          <a:xfrm>
            <a:off x="2070100" y="1535113"/>
            <a:ext cx="8394700" cy="50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2" charset="-128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en-US" b="1" dirty="0">
                <a:latin typeface="Calibri" panose="020F0502020204030204" pitchFamily="34" charset="0"/>
                <a:cs typeface="Arial" panose="020B0604020202020204" pitchFamily="34" charset="0"/>
              </a:rPr>
              <a:t>The pessimistic view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More diverse teams experience higher levels of conflict and take longer to arrive at decisions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en-US" b="1" dirty="0">
                <a:latin typeface="Calibri" panose="020F0502020204030204" pitchFamily="34" charset="0"/>
                <a:cs typeface="Arial" panose="020B0604020202020204" pitchFamily="34" charset="0"/>
              </a:rPr>
              <a:t>The optimistic view</a:t>
            </a:r>
          </a:p>
          <a:p>
            <a:pPr marL="0" indent="0">
              <a:spcBef>
                <a:spcPct val="20000"/>
              </a:spcBef>
              <a:buClr>
                <a:srgbClr val="FF0000"/>
              </a:buClr>
              <a:defRPr/>
            </a:pPr>
            <a:endParaRPr lang="en-US" altLang="en-US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More diverse teams often arrive at more innovative and creative solutions for problems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latin typeface="Calibri" panose="020F0502020204030204" pitchFamily="34" charset="0"/>
                <a:cs typeface="Arial" panose="020B0604020202020204" pitchFamily="34" charset="0"/>
              </a:rPr>
              <a:t>Diverse teams reflect the social, ethnic and cultural composition of society and should therefore help organizations succeed.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en-US" alt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2008189" y="77788"/>
            <a:ext cx="72977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PT" altLang="en-US"/>
              <a:t>HBR Case Study – When Steve becomes Stephanie</a:t>
            </a:r>
            <a:endParaRPr lang="en-US" altLang="en-US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903413" y="1804989"/>
            <a:ext cx="7783512" cy="53308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charset="2"/>
              <a:buChar char="§"/>
            </a:pPr>
            <a:r>
              <a:rPr lang="en-GB" altLang="pt-PT"/>
              <a:t>What should the company do regarding Steve’s transition? Nothing? Assign him to an internal role? Fire him?</a:t>
            </a:r>
          </a:p>
          <a:p>
            <a:pPr eaLnBrk="1" hangingPunct="1">
              <a:buFont typeface="Wingdings" charset="2"/>
              <a:buChar char="§"/>
            </a:pPr>
            <a:endParaRPr lang="en-GB" altLang="pt-PT"/>
          </a:p>
          <a:p>
            <a:pPr eaLnBrk="1" hangingPunct="1">
              <a:buFont typeface="Wingdings" charset="2"/>
              <a:buChar char="§"/>
            </a:pPr>
            <a:r>
              <a:rPr lang="en-GB" altLang="pt-PT"/>
              <a:t>Has Henrietta proved to be an effective HR manager, judging by the way she addressed Steve’s transition? Would you have done anything different?</a:t>
            </a:r>
          </a:p>
          <a:p>
            <a:pPr eaLnBrk="1" hangingPunct="1">
              <a:buFont typeface="Wingdings" charset="2"/>
              <a:buChar char="§"/>
            </a:pPr>
            <a:endParaRPr lang="en-GB" altLang="pt-PT"/>
          </a:p>
          <a:p>
            <a:pPr eaLnBrk="1" hangingPunct="1">
              <a:buFont typeface="Wingdings" charset="2"/>
              <a:buChar char="§"/>
            </a:pPr>
            <a:r>
              <a:rPr lang="en-GB" altLang="pt-PT"/>
              <a:t>Alex argued that his values do not allow him to support Steve’s transition and to carry on working with him. What  should the company do in this case?</a:t>
            </a:r>
          </a:p>
          <a:p>
            <a:pPr eaLnBrk="1" hangingPunct="1">
              <a:buFont typeface="Wingdings" charset="2"/>
              <a:buChar char="§"/>
            </a:pPr>
            <a:endParaRPr lang="en-GB" altLang="pt-PT"/>
          </a:p>
          <a:p>
            <a:pPr eaLnBrk="1" hangingPunct="1">
              <a:buFont typeface="Wingdings" charset="2"/>
              <a:buChar char="§"/>
            </a:pPr>
            <a:endParaRPr lang="en-GB" altLang="pt-PT"/>
          </a:p>
          <a:p>
            <a:pPr eaLnBrk="1" hangingPunct="1">
              <a:buFont typeface="Wingdings" charset="2"/>
              <a:buChar char="§"/>
            </a:pPr>
            <a:endParaRPr lang="en-GB" altLang="pt-PT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/>
            <a:fld id="{8F87115B-A250-4246-8C1E-823056E1653F}" type="slidenum">
              <a:rPr lang="en-GB" altLang="en-US" sz="1600">
                <a:solidFill>
                  <a:srgbClr val="BFBFBF"/>
                </a:solidFill>
              </a:rPr>
              <a:pPr algn="l"/>
              <a:t>5</a:t>
            </a:fld>
            <a:endParaRPr lang="en-GB" altLang="en-US" sz="160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4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280</Words>
  <Application>Microsoft Office PowerPoint</Application>
  <PresentationFormat>Ecrã Panorâmico</PresentationFormat>
  <Paragraphs>42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Impact</vt:lpstr>
      <vt:lpstr>Wingdings</vt:lpstr>
      <vt:lpstr>Office Theme</vt:lpstr>
      <vt:lpstr>Apresentação do PowerPoint</vt:lpstr>
      <vt:lpstr>Building on Lecture 2</vt:lpstr>
      <vt:lpstr>Work in groups</vt:lpstr>
      <vt:lpstr>Diversity management  is a key challenge for HRM</vt:lpstr>
      <vt:lpstr>HBR Case Study – When Steve becomes Stephanie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Rodrigues, Ricardo</dc:creator>
  <cp:lastModifiedBy>Ricardo Rodrigues</cp:lastModifiedBy>
  <cp:revision>7</cp:revision>
  <dcterms:created xsi:type="dcterms:W3CDTF">2017-01-03T17:43:30Z</dcterms:created>
  <dcterms:modified xsi:type="dcterms:W3CDTF">2020-09-07T15:34:40Z</dcterms:modified>
</cp:coreProperties>
</file>