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8" r:id="rId1"/>
    <p:sldMasterId id="2147483747" r:id="rId2"/>
    <p:sldMasterId id="2147483764" r:id="rId3"/>
  </p:sldMasterIdLst>
  <p:notesMasterIdLst>
    <p:notesMasterId r:id="rId24"/>
  </p:notesMasterIdLst>
  <p:sldIdLst>
    <p:sldId id="311" r:id="rId4"/>
    <p:sldId id="296" r:id="rId5"/>
    <p:sldId id="281" r:id="rId6"/>
    <p:sldId id="260" r:id="rId7"/>
    <p:sldId id="280" r:id="rId8"/>
    <p:sldId id="266" r:id="rId9"/>
    <p:sldId id="283" r:id="rId10"/>
    <p:sldId id="284" r:id="rId11"/>
    <p:sldId id="330" r:id="rId12"/>
    <p:sldId id="331" r:id="rId13"/>
    <p:sldId id="310" r:id="rId14"/>
    <p:sldId id="262" r:id="rId15"/>
    <p:sldId id="286" r:id="rId16"/>
    <p:sldId id="325" r:id="rId17"/>
    <p:sldId id="327" r:id="rId18"/>
    <p:sldId id="328" r:id="rId19"/>
    <p:sldId id="329" r:id="rId20"/>
    <p:sldId id="326" r:id="rId21"/>
    <p:sldId id="332"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userDrawn="1">
          <p15:clr>
            <a:srgbClr val="A4A3A4"/>
          </p15:clr>
        </p15:guide>
        <p15:guide id="2" pos="2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howGuides="1">
      <p:cViewPr>
        <p:scale>
          <a:sx n="50" d="100"/>
          <a:sy n="50" d="100"/>
        </p:scale>
        <p:origin x="2400" y="658"/>
      </p:cViewPr>
      <p:guideLst>
        <p:guide orient="horz" pos="2162"/>
        <p:guide pos="285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83023C-88D1-4558-B07B-6209FDB7E03F}" type="datetimeFigureOut">
              <a:rPr lang="en-US" smtClean="0"/>
              <a:t>7/30/2024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3366EA-8766-4D19-84CB-08363B614DB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3366EA-8766-4D19-84CB-08363B614DB6}"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AD77-831D-9E2F-63D5-7A9A7F4B33B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B655CD2-8238-F396-F3A1-4141EA05B98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AC0DCB-B4C4-9622-DE4C-00570B8A7D0D}"/>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a:extLst>
              <a:ext uri="{FF2B5EF4-FFF2-40B4-BE49-F238E27FC236}">
                <a16:creationId xmlns:a16="http://schemas.microsoft.com/office/drawing/2014/main" id="{260B1BC3-C3E9-6560-CA56-E66129548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BADFB-8B2F-A4CF-97C5-440E0EF7FA87}"/>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6295992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FE68-A38C-ACA1-7671-A91FC4882D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CCDC5B-F224-0E9C-2CCC-C36361BCD2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DC57F-47A5-91F4-B175-D8AD8EBEE2E4}"/>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a:extLst>
              <a:ext uri="{FF2B5EF4-FFF2-40B4-BE49-F238E27FC236}">
                <a16:creationId xmlns:a16="http://schemas.microsoft.com/office/drawing/2014/main" id="{EB5C1675-2772-2BD9-3300-146836B6C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34C92-B87F-2CCA-7D3E-FC7E5CC13000}"/>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7983680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5F35A6-2BBE-0E8A-5A77-89F9327D513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B7C2C-BF86-A1D6-1AE9-BB9C1499FCA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85E469-34CE-1CCC-4C99-707488E3ACB9}"/>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a:extLst>
              <a:ext uri="{FF2B5EF4-FFF2-40B4-BE49-F238E27FC236}">
                <a16:creationId xmlns:a16="http://schemas.microsoft.com/office/drawing/2014/main" id="{9083EA02-AF36-D8EB-17F9-772A07E42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49B16-B2C5-AEF6-F480-4FD274241C8D}"/>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16746146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400863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2764670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366887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1A9E4-5B6D-457B-8AE3-BCF36CEB57AC}"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3171310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71A9E4-5B6D-457B-8AE3-BCF36CEB57AC}"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2322837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1A9E4-5B6D-457B-8AE3-BCF36CEB57AC}" type="datetimeFigureOut">
              <a:rPr lang="en-US" smtClean="0"/>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3192295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1A9E4-5B6D-457B-8AE3-BCF36CEB57AC}" type="datetimeFigureOut">
              <a:rPr lang="en-US" smtClean="0"/>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1048773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C71A9E4-5B6D-457B-8AE3-BCF36CEB57AC}"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406955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2D4D-50B1-30A6-EC82-39F0A937C7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D60DD7-3F47-DC96-BC2D-2FB8393B1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F42BE5-07AA-D6BA-EA44-B4EABD59EAE4}"/>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a:extLst>
              <a:ext uri="{FF2B5EF4-FFF2-40B4-BE49-F238E27FC236}">
                <a16:creationId xmlns:a16="http://schemas.microsoft.com/office/drawing/2014/main" id="{79B34C95-B352-23DB-FAC8-4CFC2EC0A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2CDF4-5765-D6E4-BF9D-B623178E7420}"/>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154872460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1A9E4-5B6D-457B-8AE3-BCF36CEB57AC}"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328051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4266278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1A8D-D881-4972-8AA9-9AF13CF37A5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75686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2684615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1A8D-D881-4972-8AA9-9AF13CF37A5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4123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9817999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12722744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25136786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AD77-831D-9E2F-63D5-7A9A7F4B33B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B655CD2-8238-F396-F3A1-4141EA05B98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AC0DCB-B4C4-9622-DE4C-00570B8A7D0D}"/>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a:extLst>
              <a:ext uri="{FF2B5EF4-FFF2-40B4-BE49-F238E27FC236}">
                <a16:creationId xmlns:a16="http://schemas.microsoft.com/office/drawing/2014/main" id="{260B1BC3-C3E9-6560-CA56-E66129548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BADFB-8B2F-A4CF-97C5-440E0EF7FA87}"/>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2254061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2D4D-50B1-30A6-EC82-39F0A937C7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D60DD7-3F47-DC96-BC2D-2FB8393B1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F42BE5-07AA-D6BA-EA44-B4EABD59EAE4}"/>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a:extLst>
              <a:ext uri="{FF2B5EF4-FFF2-40B4-BE49-F238E27FC236}">
                <a16:creationId xmlns:a16="http://schemas.microsoft.com/office/drawing/2014/main" id="{79B34C95-B352-23DB-FAC8-4CFC2EC0A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2CDF4-5765-D6E4-BF9D-B623178E7420}"/>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50745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2A12-2306-8E16-306D-16EE1F6F816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661B93-5721-3290-62B5-85CC2FA697B3}"/>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6A64C8-BD9B-4C70-A51A-AFECE92A108B}"/>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a:extLst>
              <a:ext uri="{FF2B5EF4-FFF2-40B4-BE49-F238E27FC236}">
                <a16:creationId xmlns:a16="http://schemas.microsoft.com/office/drawing/2014/main" id="{52DDFCCC-1AB5-1209-B8D7-1B21A49CA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820CE-69D0-4022-53CF-BCCAB0A7B522}"/>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284660849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2A12-2306-8E16-306D-16EE1F6F816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661B93-5721-3290-62B5-85CC2FA697B3}"/>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6A64C8-BD9B-4C70-A51A-AFECE92A108B}"/>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a:extLst>
              <a:ext uri="{FF2B5EF4-FFF2-40B4-BE49-F238E27FC236}">
                <a16:creationId xmlns:a16="http://schemas.microsoft.com/office/drawing/2014/main" id="{52DDFCCC-1AB5-1209-B8D7-1B21A49CA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820CE-69D0-4022-53CF-BCCAB0A7B522}"/>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16990841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13D0-9848-51CD-C9CC-3A62230AB6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CBB100-A01A-34A7-58A6-C686E8CB267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22C065-70F3-A28A-AF13-F1CD94FB8BF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69B588-DE7D-A8DF-FB89-5F1E291A2FB5}"/>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6" name="Footer Placeholder 5">
            <a:extLst>
              <a:ext uri="{FF2B5EF4-FFF2-40B4-BE49-F238E27FC236}">
                <a16:creationId xmlns:a16="http://schemas.microsoft.com/office/drawing/2014/main" id="{4C3A42D0-E110-4705-7D18-23C7957B3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DD9C4-A82D-6787-0C44-D7556136E21D}"/>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6740987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CDED-8CF8-7E74-7C53-E3C20B2B88D6}"/>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27761F-2D7D-CEA5-41C4-E0AC7341667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ACD46-A921-4E73-B842-56A30E6FED3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81006F-82C5-180E-ADD7-072AB9266AB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4E81E2D-6058-B4A6-7949-C54231C5600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709CE3-E88D-0541-C7E3-1C331F369987}"/>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8" name="Footer Placeholder 7">
            <a:extLst>
              <a:ext uri="{FF2B5EF4-FFF2-40B4-BE49-F238E27FC236}">
                <a16:creationId xmlns:a16="http://schemas.microsoft.com/office/drawing/2014/main" id="{7414B2B8-6C1C-4774-481C-87CA2C14AD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0328BA-AC87-9AFE-58EB-396653A1347F}"/>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4670900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E6B3-7FB4-1285-1C2C-8510587D59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95698A-7420-D124-0831-17DBA8263490}"/>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4" name="Footer Placeholder 3">
            <a:extLst>
              <a:ext uri="{FF2B5EF4-FFF2-40B4-BE49-F238E27FC236}">
                <a16:creationId xmlns:a16="http://schemas.microsoft.com/office/drawing/2014/main" id="{EFC60CB0-22C5-B57B-50B4-6053381D23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1A5783-40F5-FB8E-8895-2830402CE148}"/>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29147345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F40CEE-266A-5ACD-626D-24E923FD7593}"/>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3" name="Footer Placeholder 2">
            <a:extLst>
              <a:ext uri="{FF2B5EF4-FFF2-40B4-BE49-F238E27FC236}">
                <a16:creationId xmlns:a16="http://schemas.microsoft.com/office/drawing/2014/main" id="{20587066-1DA2-FA0D-E95D-72F54B598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FD0C8-C04B-00DE-B142-31F5AFEF5F58}"/>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6102194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3AAA-A2B4-5D8C-6646-A6EF8D51055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9298D4-5348-93D3-A7C8-BAA0F4991A4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B2EAEC-B816-50AD-F6DF-28F69411C47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3660FDA-9FDA-E118-D4E2-218C483DB297}"/>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6" name="Footer Placeholder 5">
            <a:extLst>
              <a:ext uri="{FF2B5EF4-FFF2-40B4-BE49-F238E27FC236}">
                <a16:creationId xmlns:a16="http://schemas.microsoft.com/office/drawing/2014/main" id="{80F0A94A-DF84-7F44-59A0-CBA87870C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DBA92-B1C6-F2B6-662C-B0BD531AFECD}"/>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13203697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09D6-19D8-CD89-1604-745CB23D2FE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3E04CA-29C0-5A25-7CB0-4E091BE830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52AF9A8-EC50-7535-8A38-1B4A4522598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2F9BB4B-F241-B21D-902A-A7030A4A4C9B}"/>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6" name="Footer Placeholder 5">
            <a:extLst>
              <a:ext uri="{FF2B5EF4-FFF2-40B4-BE49-F238E27FC236}">
                <a16:creationId xmlns:a16="http://schemas.microsoft.com/office/drawing/2014/main" id="{1F9CAB13-F9FB-FF78-CD33-BFA99C2C8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9A8AC-655D-E0CB-771E-9AC8F98AB98D}"/>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704851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FE68-A38C-ACA1-7671-A91FC4882D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CCDC5B-F224-0E9C-2CCC-C36361BCD2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DC57F-47A5-91F4-B175-D8AD8EBEE2E4}"/>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a:extLst>
              <a:ext uri="{FF2B5EF4-FFF2-40B4-BE49-F238E27FC236}">
                <a16:creationId xmlns:a16="http://schemas.microsoft.com/office/drawing/2014/main" id="{EB5C1675-2772-2BD9-3300-146836B6C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34C92-B87F-2CCA-7D3E-FC7E5CC13000}"/>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11602147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5F35A6-2BBE-0E8A-5A77-89F9327D513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B7C2C-BF86-A1D6-1AE9-BB9C1499FCA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85E469-34CE-1CCC-4C99-707488E3ACB9}"/>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5" name="Footer Placeholder 4">
            <a:extLst>
              <a:ext uri="{FF2B5EF4-FFF2-40B4-BE49-F238E27FC236}">
                <a16:creationId xmlns:a16="http://schemas.microsoft.com/office/drawing/2014/main" id="{9083EA02-AF36-D8EB-17F9-772A07E42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49B16-B2C5-AEF6-F480-4FD274241C8D}"/>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370146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13D0-9848-51CD-C9CC-3A62230AB6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CBB100-A01A-34A7-58A6-C686E8CB267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22C065-70F3-A28A-AF13-F1CD94FB8BF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69B588-DE7D-A8DF-FB89-5F1E291A2FB5}"/>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6" name="Footer Placeholder 5">
            <a:extLst>
              <a:ext uri="{FF2B5EF4-FFF2-40B4-BE49-F238E27FC236}">
                <a16:creationId xmlns:a16="http://schemas.microsoft.com/office/drawing/2014/main" id="{4C3A42D0-E110-4705-7D18-23C7957B3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DD9C4-A82D-6787-0C44-D7556136E21D}"/>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2055107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CDED-8CF8-7E74-7C53-E3C20B2B88D6}"/>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27761F-2D7D-CEA5-41C4-E0AC7341667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ACD46-A921-4E73-B842-56A30E6FED3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81006F-82C5-180E-ADD7-072AB9266AB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4E81E2D-6058-B4A6-7949-C54231C5600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709CE3-E88D-0541-C7E3-1C331F369987}"/>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8" name="Footer Placeholder 7">
            <a:extLst>
              <a:ext uri="{FF2B5EF4-FFF2-40B4-BE49-F238E27FC236}">
                <a16:creationId xmlns:a16="http://schemas.microsoft.com/office/drawing/2014/main" id="{7414B2B8-6C1C-4774-481C-87CA2C14AD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0328BA-AC87-9AFE-58EB-396653A1347F}"/>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35811333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E6B3-7FB4-1285-1C2C-8510587D59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95698A-7420-D124-0831-17DBA8263490}"/>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4" name="Footer Placeholder 3">
            <a:extLst>
              <a:ext uri="{FF2B5EF4-FFF2-40B4-BE49-F238E27FC236}">
                <a16:creationId xmlns:a16="http://schemas.microsoft.com/office/drawing/2014/main" id="{EFC60CB0-22C5-B57B-50B4-6053381D23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1A5783-40F5-FB8E-8895-2830402CE148}"/>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26044238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F40CEE-266A-5ACD-626D-24E923FD7593}"/>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3" name="Footer Placeholder 2">
            <a:extLst>
              <a:ext uri="{FF2B5EF4-FFF2-40B4-BE49-F238E27FC236}">
                <a16:creationId xmlns:a16="http://schemas.microsoft.com/office/drawing/2014/main" id="{20587066-1DA2-FA0D-E95D-72F54B598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FD0C8-C04B-00DE-B142-31F5AFEF5F58}"/>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246080784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3AAA-A2B4-5D8C-6646-A6EF8D51055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9298D4-5348-93D3-A7C8-BAA0F4991A4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B2EAEC-B816-50AD-F6DF-28F69411C47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3660FDA-9FDA-E118-D4E2-218C483DB297}"/>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6" name="Footer Placeholder 5">
            <a:extLst>
              <a:ext uri="{FF2B5EF4-FFF2-40B4-BE49-F238E27FC236}">
                <a16:creationId xmlns:a16="http://schemas.microsoft.com/office/drawing/2014/main" id="{80F0A94A-DF84-7F44-59A0-CBA87870C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DBA92-B1C6-F2B6-662C-B0BD531AFECD}"/>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1905209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09D6-19D8-CD89-1604-745CB23D2FE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3E04CA-29C0-5A25-7CB0-4E091BE830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52AF9A8-EC50-7535-8A38-1B4A4522598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2F9BB4B-F241-B21D-902A-A7030A4A4C9B}"/>
              </a:ext>
            </a:extLst>
          </p:cNvPr>
          <p:cNvSpPr>
            <a:spLocks noGrp="1"/>
          </p:cNvSpPr>
          <p:nvPr>
            <p:ph type="dt" sz="half" idx="10"/>
          </p:nvPr>
        </p:nvSpPr>
        <p:spPr/>
        <p:txBody>
          <a:bodyPr/>
          <a:lstStyle/>
          <a:p>
            <a:fld id="{9C71A9E4-5B6D-457B-8AE3-BCF36CEB57AC}" type="datetimeFigureOut">
              <a:rPr lang="en-US" smtClean="0"/>
              <a:t>7/30/2024</a:t>
            </a:fld>
            <a:endParaRPr lang="en-US"/>
          </a:p>
        </p:txBody>
      </p:sp>
      <p:sp>
        <p:nvSpPr>
          <p:cNvPr id="6" name="Footer Placeholder 5">
            <a:extLst>
              <a:ext uri="{FF2B5EF4-FFF2-40B4-BE49-F238E27FC236}">
                <a16:creationId xmlns:a16="http://schemas.microsoft.com/office/drawing/2014/main" id="{1F9CAB13-F9FB-FF78-CD33-BFA99C2C8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9A8AC-655D-E0CB-771E-9AC8F98AB98D}"/>
              </a:ext>
            </a:extLst>
          </p:cNvPr>
          <p:cNvSpPr>
            <a:spLocks noGrp="1"/>
          </p:cNvSpPr>
          <p:nvPr>
            <p:ph type="sldNum" sz="quarter" idx="12"/>
          </p:nvPr>
        </p:nvSpPr>
        <p:spPr/>
        <p:txBody>
          <a:bodyPr/>
          <a:lstStyle/>
          <a:p>
            <a:fld id="{A47F1A8D-D881-4972-8AA9-9AF13CF37A51}" type="slidenum">
              <a:rPr lang="en-US" smtClean="0"/>
              <a:t>‹#›</a:t>
            </a:fld>
            <a:endParaRPr lang="en-US"/>
          </a:p>
        </p:txBody>
      </p:sp>
    </p:spTree>
    <p:extLst>
      <p:ext uri="{BB962C8B-B14F-4D97-AF65-F5344CB8AC3E}">
        <p14:creationId xmlns:p14="http://schemas.microsoft.com/office/powerpoint/2010/main" val="4604578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6402D8-55B9-45AA-BB5A-62A38EC1CA9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7BB658-BE29-8D78-8155-433ABCB35C8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EB5775-8C0D-C342-4809-61F1404B0EC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9C71A9E4-5B6D-457B-8AE3-BCF36CEB57AC}" type="datetimeFigureOut">
              <a:rPr lang="en-US" smtClean="0"/>
              <a:t>7/30/2024</a:t>
            </a:fld>
            <a:endParaRPr lang="en-US"/>
          </a:p>
        </p:txBody>
      </p:sp>
      <p:sp>
        <p:nvSpPr>
          <p:cNvPr id="5" name="Footer Placeholder 4">
            <a:extLst>
              <a:ext uri="{FF2B5EF4-FFF2-40B4-BE49-F238E27FC236}">
                <a16:creationId xmlns:a16="http://schemas.microsoft.com/office/drawing/2014/main" id="{2C121B3F-B4F1-5C9F-CC3C-5F6ABF17A76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E591BF-9807-3193-EC64-CCDAAF793D0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A47F1A8D-D881-4972-8AA9-9AF13CF37A51}" type="slidenum">
              <a:rPr lang="en-US" smtClean="0"/>
              <a:t>‹#›</a:t>
            </a:fld>
            <a:endParaRPr lang="en-US"/>
          </a:p>
        </p:txBody>
      </p:sp>
    </p:spTree>
    <p:extLst>
      <p:ext uri="{BB962C8B-B14F-4D97-AF65-F5344CB8AC3E}">
        <p14:creationId xmlns:p14="http://schemas.microsoft.com/office/powerpoint/2010/main" val="237340415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71A9E4-5B6D-457B-8AE3-BCF36CEB57AC}" type="datetimeFigureOut">
              <a:rPr lang="en-US" smtClean="0"/>
              <a:t>7/30/2024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47F1A8D-D881-4972-8AA9-9AF13CF37A51}" type="slidenum">
              <a:rPr lang="en-US" smtClean="0"/>
              <a:t>‹#›</a:t>
            </a:fld>
            <a:endParaRPr lang="en-US"/>
          </a:p>
        </p:txBody>
      </p:sp>
    </p:spTree>
    <p:extLst>
      <p:ext uri="{BB962C8B-B14F-4D97-AF65-F5344CB8AC3E}">
        <p14:creationId xmlns:p14="http://schemas.microsoft.com/office/powerpoint/2010/main" val="129610315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6402D8-55B9-45AA-BB5A-62A38EC1CA9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7BB658-BE29-8D78-8155-433ABCB35C8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EB5775-8C0D-C342-4809-61F1404B0EC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9C71A9E4-5B6D-457B-8AE3-BCF36CEB57AC}" type="datetimeFigureOut">
              <a:rPr lang="en-US" smtClean="0"/>
              <a:t>7/30/2024</a:t>
            </a:fld>
            <a:endParaRPr lang="en-US"/>
          </a:p>
        </p:txBody>
      </p:sp>
      <p:sp>
        <p:nvSpPr>
          <p:cNvPr id="5" name="Footer Placeholder 4">
            <a:extLst>
              <a:ext uri="{FF2B5EF4-FFF2-40B4-BE49-F238E27FC236}">
                <a16:creationId xmlns:a16="http://schemas.microsoft.com/office/drawing/2014/main" id="{2C121B3F-B4F1-5C9F-CC3C-5F6ABF17A76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E591BF-9807-3193-EC64-CCDAAF793D0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A47F1A8D-D881-4972-8AA9-9AF13CF37A51}" type="slidenum">
              <a:rPr lang="en-US" smtClean="0"/>
              <a:t>‹#›</a:t>
            </a:fld>
            <a:endParaRPr lang="en-US"/>
          </a:p>
        </p:txBody>
      </p:sp>
    </p:spTree>
    <p:extLst>
      <p:ext uri="{BB962C8B-B14F-4D97-AF65-F5344CB8AC3E}">
        <p14:creationId xmlns:p14="http://schemas.microsoft.com/office/powerpoint/2010/main" val="119678179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9" y="64044"/>
            <a:ext cx="1365543" cy="136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3382" y="-7608"/>
            <a:ext cx="1145286" cy="136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75765" y="372163"/>
            <a:ext cx="6809994" cy="728726"/>
          </a:xfrm>
          <a:prstGeom prst="rect">
            <a:avLst/>
          </a:prstGeom>
        </p:spPr>
        <p:txBody>
          <a:bodyPr wrap="square">
            <a:spAutoFit/>
          </a:bodyPr>
          <a:lstStyle/>
          <a:p>
            <a:pPr algn="ctr">
              <a:lnSpc>
                <a:spcPct val="107000"/>
              </a:lnSpc>
              <a:spcAft>
                <a:spcPts val="800"/>
              </a:spcAft>
            </a:pPr>
            <a:r>
              <a:rPr lang="en-US" sz="2000" b="1" kern="100" dirty="0">
                <a:latin typeface="Times New Roman" panose="02020603050405020304" pitchFamily="18" charset="0"/>
                <a:ea typeface="Calibri" panose="020F0502020204030204" charset="0"/>
                <a:cs typeface="Times New Roman" panose="02020603050405020304" pitchFamily="18" charset="0"/>
              </a:rPr>
              <a:t>VISVESVARAYA TECHNOLOGICAL UNIVERSITY JNANA SANGAMA, BELAGAVI</a:t>
            </a:r>
            <a:endParaRPr lang="en-US" sz="2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66843" y="1467003"/>
            <a:ext cx="6627839" cy="707886"/>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Bheemanna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Khandre</a:t>
            </a:r>
            <a:r>
              <a:rPr lang="en-US" sz="2000" b="1" dirty="0">
                <a:latin typeface="Times New Roman" panose="02020603050405020304" pitchFamily="18" charset="0"/>
                <a:cs typeface="Times New Roman" panose="02020603050405020304" pitchFamily="18" charset="0"/>
              </a:rPr>
              <a:t> Institute Of Technology, </a:t>
            </a:r>
            <a:r>
              <a:rPr lang="en-US" sz="2000" b="1" dirty="0" err="1">
                <a:latin typeface="Times New Roman" panose="02020603050405020304" pitchFamily="18" charset="0"/>
                <a:cs typeface="Times New Roman" panose="02020603050405020304" pitchFamily="18" charset="0"/>
              </a:rPr>
              <a:t>Bhalki</a:t>
            </a:r>
            <a:r>
              <a:rPr lang="en-US" sz="2000" b="1" dirty="0">
                <a:latin typeface="Times New Roman" panose="02020603050405020304" pitchFamily="18" charset="0"/>
                <a:cs typeface="Times New Roman" panose="02020603050405020304" pitchFamily="18" charset="0"/>
              </a:rPr>
              <a:t>.</a:t>
            </a:r>
          </a:p>
          <a:p>
            <a:pPr algn="ctr"/>
            <a:r>
              <a:rPr lang="en-US" sz="2000" b="1" dirty="0">
                <a:latin typeface="Times New Roman" panose="02020603050405020304" pitchFamily="18" charset="0"/>
                <a:cs typeface="Times New Roman" panose="02020603050405020304" pitchFamily="18" charset="0"/>
              </a:rPr>
              <a:t>Bachelor Of Engineering.</a:t>
            </a:r>
          </a:p>
        </p:txBody>
      </p:sp>
      <p:sp>
        <p:nvSpPr>
          <p:cNvPr id="4" name="TextBox 3"/>
          <p:cNvSpPr txBox="1"/>
          <p:nvPr/>
        </p:nvSpPr>
        <p:spPr>
          <a:xfrm>
            <a:off x="1067561" y="2520528"/>
            <a:ext cx="7008877"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Department Of CSE (Artificial Intelligence And Machine Learning)</a:t>
            </a:r>
          </a:p>
        </p:txBody>
      </p:sp>
      <p:sp>
        <p:nvSpPr>
          <p:cNvPr id="5" name="TextBox 4"/>
          <p:cNvSpPr txBox="1"/>
          <p:nvPr/>
        </p:nvSpPr>
        <p:spPr>
          <a:xfrm>
            <a:off x="336425" y="3542072"/>
            <a:ext cx="8229600"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“AUTOMATION OF VEHICLE RESERVATION SYSTEM”</a:t>
            </a:r>
          </a:p>
        </p:txBody>
      </p:sp>
      <p:sp>
        <p:nvSpPr>
          <p:cNvPr id="6" name="TextBox 5"/>
          <p:cNvSpPr txBox="1"/>
          <p:nvPr/>
        </p:nvSpPr>
        <p:spPr>
          <a:xfrm>
            <a:off x="57025" y="4494666"/>
            <a:ext cx="4394200" cy="147732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BY :</a:t>
            </a:r>
          </a:p>
          <a:p>
            <a:pPr indent="457200" algn="ctr"/>
            <a:r>
              <a:rPr lang="en-US" b="1" dirty="0">
                <a:latin typeface="Times New Roman" panose="02020603050405020304" pitchFamily="18" charset="0"/>
                <a:cs typeface="Times New Roman" panose="02020603050405020304" pitchFamily="18" charset="0"/>
              </a:rPr>
              <a:t>Abhijeet Jadhav (3RB21AI001)</a:t>
            </a:r>
          </a:p>
          <a:p>
            <a:pPr indent="457200" algn="ctr"/>
            <a:r>
              <a:rPr lang="en-US" b="1" dirty="0">
                <a:latin typeface="Times New Roman" panose="02020603050405020304" pitchFamily="18" charset="0"/>
                <a:cs typeface="Times New Roman" panose="02020603050405020304" pitchFamily="18" charset="0"/>
              </a:rPr>
              <a:t>Akshay </a:t>
            </a:r>
            <a:r>
              <a:rPr lang="en-US" b="1" dirty="0" err="1">
                <a:latin typeface="Times New Roman" panose="02020603050405020304" pitchFamily="18" charset="0"/>
                <a:cs typeface="Times New Roman" panose="02020603050405020304" pitchFamily="18" charset="0"/>
              </a:rPr>
              <a:t>Hulsure</a:t>
            </a:r>
            <a:r>
              <a:rPr lang="en-US" b="1" dirty="0">
                <a:latin typeface="Times New Roman" panose="02020603050405020304" pitchFamily="18" charset="0"/>
                <a:cs typeface="Times New Roman" panose="02020603050405020304" pitchFamily="18" charset="0"/>
              </a:rPr>
              <a:t> (3RB21AI004)</a:t>
            </a:r>
          </a:p>
          <a:p>
            <a:pPr indent="457200" algn="ctr"/>
            <a:r>
              <a:rPr lang="en-US" b="1" dirty="0">
                <a:latin typeface="Times New Roman" panose="02020603050405020304" pitchFamily="18" charset="0"/>
                <a:cs typeface="Times New Roman" panose="02020603050405020304" pitchFamily="18" charset="0"/>
              </a:rPr>
              <a:t>Amanullah         (3RB21AI005)</a:t>
            </a:r>
          </a:p>
          <a:p>
            <a:pPr indent="457200" algn="ctr"/>
            <a:r>
              <a:rPr lang="en-US" b="1" dirty="0">
                <a:latin typeface="Times New Roman" panose="02020603050405020304" pitchFamily="18" charset="0"/>
                <a:cs typeface="Times New Roman" panose="02020603050405020304" pitchFamily="18" charset="0"/>
              </a:rPr>
              <a:t>Ambika	    (3RB21AI006)</a:t>
            </a:r>
          </a:p>
        </p:txBody>
      </p:sp>
      <p:sp>
        <p:nvSpPr>
          <p:cNvPr id="7" name="TextBox 6"/>
          <p:cNvSpPr txBox="1"/>
          <p:nvPr/>
        </p:nvSpPr>
        <p:spPr>
          <a:xfrm>
            <a:off x="6005705" y="4771665"/>
            <a:ext cx="2560320" cy="923330"/>
          </a:xfrm>
          <a:prstGeom prst="rect">
            <a:avLst/>
          </a:prstGeom>
          <a:noFill/>
        </p:spPr>
        <p:txBody>
          <a:bodyPr wrap="square" rtlCol="0">
            <a:spAutoFit/>
          </a:bodyPr>
          <a:lstStyle/>
          <a:p>
            <a:pPr algn="ctr"/>
            <a:r>
              <a:rPr lang="en-US" b="1" i="1" dirty="0">
                <a:latin typeface="Times New Roman" panose="02020603050405020304" pitchFamily="18" charset="0"/>
                <a:cs typeface="Times New Roman" panose="02020603050405020304" pitchFamily="18" charset="0"/>
              </a:rPr>
              <a:t>Under the Guidance of</a:t>
            </a:r>
          </a:p>
          <a:p>
            <a:pPr algn="ctr"/>
            <a:r>
              <a:rPr lang="en-US" b="1" i="1" dirty="0" err="1">
                <a:latin typeface="Times New Roman" panose="02020603050405020304" pitchFamily="18" charset="0"/>
                <a:cs typeface="Times New Roman" panose="02020603050405020304" pitchFamily="18" charset="0"/>
              </a:rPr>
              <a:t>Prof.Vijeta.D</a:t>
            </a:r>
            <a:endParaRPr lang="en-US" b="1" i="1" dirty="0">
              <a:latin typeface="Times New Roman" panose="02020603050405020304" pitchFamily="18" charset="0"/>
              <a:cs typeface="Times New Roman" panose="02020603050405020304" pitchFamily="18" charset="0"/>
            </a:endParaRPr>
          </a:p>
          <a:p>
            <a:pPr algn="ctr"/>
            <a:r>
              <a:rPr lang="en-US" b="1" i="1" dirty="0">
                <a:latin typeface="Times New Roman" panose="02020603050405020304" pitchFamily="18" charset="0"/>
                <a:cs typeface="Times New Roman" panose="02020603050405020304" pitchFamily="18" charset="0"/>
              </a:rPr>
              <a:t>Dept. of CSE(AI &amp; 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75000"/>
                  </a:schemeClr>
                </a:solidFill>
                <a:latin typeface="Calisto MT" panose="02040603050505030304" pitchFamily="18" charset="0"/>
                <a:cs typeface="Algerian" panose="04020705040A02060702" pitchFamily="82" charset="0"/>
              </a:rPr>
              <a:t>CODE EFFICIENCY</a:t>
            </a:r>
          </a:p>
        </p:txBody>
      </p:sp>
      <p:sp>
        <p:nvSpPr>
          <p:cNvPr id="3" name="Content Placeholder 2"/>
          <p:cNvSpPr>
            <a:spLocks noGrp="1"/>
          </p:cNvSpPr>
          <p:nvPr>
            <p:ph idx="1"/>
          </p:nvPr>
        </p:nvSpPr>
        <p:spPr>
          <a:xfrm>
            <a:off x="457200" y="1416050"/>
            <a:ext cx="9050655" cy="4857750"/>
          </a:xfrm>
        </p:spPr>
        <p:txBody>
          <a:bodyPr>
            <a:normAutofit/>
          </a:bodyPr>
          <a:lstStyle/>
          <a:p>
            <a:pPr>
              <a:buFont typeface="Wingdings" panose="05000000000000000000" pitchFamily="2" charset="2"/>
              <a:buChar char="Ø"/>
            </a:pPr>
            <a:r>
              <a:rPr lang="en-US" sz="2000" dirty="0"/>
              <a:t>The code is designed with the following characteristics</a:t>
            </a:r>
          </a:p>
          <a:p>
            <a:pPr marL="914400" lvl="1" indent="-514350">
              <a:buFont typeface="+mj-lt"/>
              <a:buAutoNum type="romanLcPeriod"/>
            </a:pPr>
            <a:r>
              <a:rPr lang="en-US" sz="2400" dirty="0"/>
              <a:t>Uniqueness</a:t>
            </a:r>
          </a:p>
          <a:p>
            <a:pPr marL="914400" lvl="1" indent="-514350">
              <a:buFont typeface="+mj-lt"/>
              <a:buAutoNum type="romanLcPeriod"/>
            </a:pPr>
            <a:r>
              <a:rPr lang="en-US" sz="2400" dirty="0"/>
              <a:t>Expandability</a:t>
            </a:r>
          </a:p>
          <a:p>
            <a:pPr marL="914400" lvl="1" indent="-514350">
              <a:buFont typeface="+mj-lt"/>
              <a:buAutoNum type="romanLcPeriod"/>
            </a:pPr>
            <a:r>
              <a:rPr lang="en-US" sz="2400" dirty="0"/>
              <a:t>Conciseness</a:t>
            </a:r>
          </a:p>
          <a:p>
            <a:pPr marL="914400" lvl="1" indent="-514350">
              <a:buFont typeface="+mj-lt"/>
              <a:buAutoNum type="romanLcPeriod"/>
            </a:pPr>
            <a:r>
              <a:rPr lang="en-US" sz="2400" dirty="0"/>
              <a:t>Uniform size and format</a:t>
            </a:r>
          </a:p>
          <a:p>
            <a:pPr marL="914400" lvl="1" indent="-514350">
              <a:buFont typeface="+mj-lt"/>
              <a:buAutoNum type="romanLcPeriod"/>
            </a:pPr>
            <a:r>
              <a:rPr lang="en-US" sz="2400" dirty="0"/>
              <a:t>Simplicity</a:t>
            </a:r>
          </a:p>
          <a:p>
            <a:pPr marL="914400" lvl="1" indent="-514350">
              <a:buFont typeface="+mj-lt"/>
              <a:buAutoNum type="romanLcPeriod"/>
            </a:pPr>
            <a:r>
              <a:rPr lang="en-US" sz="2400" dirty="0"/>
              <a:t>Versatility</a:t>
            </a:r>
          </a:p>
          <a:p>
            <a:pPr marL="914400" lvl="1" indent="-514350">
              <a:buFont typeface="+mj-lt"/>
              <a:buAutoNum type="romanLcPeriod"/>
            </a:pPr>
            <a:r>
              <a:rPr lang="en-US" sz="2400" dirty="0"/>
              <a:t>Storability</a:t>
            </a:r>
          </a:p>
          <a:p>
            <a:pPr marL="914400" lvl="1" indent="-514350">
              <a:buFont typeface="+mj-lt"/>
              <a:buAutoNum type="romanLcPeriod"/>
            </a:pPr>
            <a:r>
              <a:rPr lang="en-US" sz="2400" dirty="0"/>
              <a:t>Stability</a:t>
            </a:r>
          </a:p>
          <a:p>
            <a:pPr marL="914400" lvl="1" indent="-514350">
              <a:buFont typeface="+mj-lt"/>
              <a:buAutoNum type="romanLcPeriod"/>
            </a:pPr>
            <a:r>
              <a:rPr lang="en-US" sz="2400" dirty="0"/>
              <a:t>Meaningfulness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75000"/>
                  </a:schemeClr>
                </a:solidFill>
                <a:latin typeface="Calisto MT" panose="02040603050505030304" pitchFamily="18" charset="0"/>
                <a:sym typeface="+mn-ea"/>
              </a:rPr>
              <a:t>ADVANTAGES:</a:t>
            </a:r>
            <a:endParaRPr lang="en-US" sz="4000" b="1" dirty="0">
              <a:solidFill>
                <a:schemeClr val="accent1">
                  <a:lumMod val="75000"/>
                </a:schemeClr>
              </a:solidFill>
              <a:latin typeface="Calisto MT" panose="02040603050505030304" pitchFamily="18" charset="0"/>
              <a:cs typeface="Algerian" panose="04020705040A02060702" pitchFamily="82" charset="0"/>
              <a:sym typeface="+mn-ea"/>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24 X 7 availability of services.</a:t>
            </a:r>
          </a:p>
          <a:p>
            <a:pPr>
              <a:buFont typeface="Wingdings" panose="05000000000000000000" pitchFamily="2" charset="2"/>
              <a:buChar char="Ø"/>
            </a:pPr>
            <a:r>
              <a:rPr lang="en-US" dirty="0"/>
              <a:t>Information is secured.</a:t>
            </a:r>
          </a:p>
          <a:p>
            <a:pPr>
              <a:buFont typeface="Wingdings" panose="05000000000000000000" pitchFamily="2" charset="2"/>
              <a:buChar char="Ø"/>
            </a:pPr>
            <a:r>
              <a:rPr lang="en-US" dirty="0"/>
              <a:t>Multiple users can use the application without any limitation of the location.</a:t>
            </a:r>
          </a:p>
          <a:p>
            <a:pPr>
              <a:buFont typeface="Wingdings" panose="05000000000000000000" pitchFamily="2" charset="2"/>
              <a:buChar char="Ø"/>
            </a:pPr>
            <a:r>
              <a:rPr lang="en-US" dirty="0"/>
              <a:t>Since the application is placed on the server the data is distributed.</a:t>
            </a:r>
          </a:p>
        </p:txBody>
      </p:sp>
    </p:spTree>
    <p:extLst>
      <p:ext uri="{BB962C8B-B14F-4D97-AF65-F5344CB8AC3E}">
        <p14:creationId xmlns:p14="http://schemas.microsoft.com/office/powerpoint/2010/main" val="381918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28" y="529390"/>
            <a:ext cx="7772400" cy="1143000"/>
          </a:xfrm>
        </p:spPr>
        <p:txBody>
          <a:bodyPr>
            <a:normAutofit/>
          </a:bodyPr>
          <a:lstStyle/>
          <a:p>
            <a:pPr algn="l"/>
            <a:r>
              <a:rPr lang="en-US" sz="4000" b="1" dirty="0">
                <a:solidFill>
                  <a:schemeClr val="accent1">
                    <a:lumMod val="75000"/>
                  </a:schemeClr>
                </a:solidFill>
                <a:latin typeface="Calisto MT" panose="02040603050505030304" pitchFamily="18" charset="0"/>
                <a:sym typeface="+mn-ea"/>
              </a:rPr>
              <a:t>DISADVANATGES:</a:t>
            </a:r>
          </a:p>
        </p:txBody>
      </p:sp>
      <p:sp>
        <p:nvSpPr>
          <p:cNvPr id="3" name="Content Placeholder 2"/>
          <p:cNvSpPr>
            <a:spLocks noGrp="1"/>
          </p:cNvSpPr>
          <p:nvPr>
            <p:ph idx="1"/>
          </p:nvPr>
        </p:nvSpPr>
        <p:spPr>
          <a:xfrm>
            <a:off x="304800" y="1676401"/>
            <a:ext cx="7706360" cy="3200400"/>
          </a:xfrm>
        </p:spPr>
        <p:txBody>
          <a:bodyPr>
            <a:normAutofit/>
          </a:bodyPr>
          <a:lstStyle/>
          <a:p>
            <a:pPr algn="just">
              <a:buFont typeface="Wingdings" panose="05000000000000000000" pitchFamily="2" charset="2"/>
              <a:buChar char="Ø"/>
            </a:pPr>
            <a:r>
              <a:rPr lang="en-US" sz="2400" dirty="0"/>
              <a:t>Requires computer and internet knowledge.</a:t>
            </a:r>
          </a:p>
          <a:p>
            <a:pPr algn="just">
              <a:buFont typeface="Wingdings" panose="05000000000000000000" pitchFamily="2" charset="2"/>
              <a:buChar char="Ø"/>
            </a:pPr>
            <a:r>
              <a:rPr lang="en-US" sz="2400" dirty="0"/>
              <a:t>If server is down then the application cannot be used.</a:t>
            </a:r>
          </a:p>
          <a:p>
            <a:pPr algn="just">
              <a:buFont typeface="Wingdings" panose="05000000000000000000" pitchFamily="2" charset="2"/>
              <a:buChar char="Ø"/>
            </a:pPr>
            <a:r>
              <a:rPr lang="en-US" sz="2400" dirty="0"/>
              <a:t>Fast internet connectivity is required.</a:t>
            </a:r>
          </a:p>
        </p:txBody>
      </p:sp>
    </p:spTree>
    <p:extLst>
      <p:ext uri="{BB962C8B-B14F-4D97-AF65-F5344CB8AC3E}">
        <p14:creationId xmlns:p14="http://schemas.microsoft.com/office/powerpoint/2010/main" val="118414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60000"/>
                    <a:lumOff val="40000"/>
                  </a:schemeClr>
                </a:solidFill>
                <a:latin typeface="Calisto MT" panose="02040603050505030304" pitchFamily="18" charset="0"/>
                <a:sym typeface="+mn-ea"/>
              </a:rPr>
              <a:t>OUTPUTS:</a:t>
            </a:r>
          </a:p>
        </p:txBody>
      </p:sp>
      <p:pic>
        <p:nvPicPr>
          <p:cNvPr id="4" name="Content Placeholder 3"/>
          <p:cNvPicPr>
            <a:picLocks noGrp="1" noChangeAspect="1" noChangeArrowheads="1"/>
          </p:cNvPicPr>
          <p:nvPr>
            <p:ph idx="1"/>
            <p:custDataLst>
              <p:tags r:id="rId1"/>
            </p:custDataLst>
          </p:nvPr>
        </p:nvPicPr>
        <p:blipFill>
          <a:blip r:embed="rId3"/>
          <a:stretch>
            <a:fillRect/>
          </a:stretch>
        </p:blipFill>
        <p:spPr>
          <a:xfrm>
            <a:off x="628650" y="1524000"/>
            <a:ext cx="8275973" cy="4652963"/>
          </a:xfrm>
          <a:prstGeom prst="rect">
            <a:avLst/>
          </a:prstGeom>
          <a:noFill/>
          <a:ln w="9525">
            <a:noFill/>
            <a:miter lim="800000"/>
            <a:headEnd/>
            <a:tailEnd/>
          </a:ln>
        </p:spPr>
      </p:pic>
    </p:spTree>
    <p:extLst>
      <p:ext uri="{BB962C8B-B14F-4D97-AF65-F5344CB8AC3E}">
        <p14:creationId xmlns:p14="http://schemas.microsoft.com/office/powerpoint/2010/main" val="83429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custDataLst>
              <p:tags r:id="rId1"/>
            </p:custDataLst>
          </p:nvPr>
        </p:nvPicPr>
        <p:blipFill>
          <a:blip r:embed="rId3"/>
          <a:srcRect/>
          <a:stretch>
            <a:fillRect/>
          </a:stretch>
        </p:blipFill>
        <p:spPr>
          <a:xfrm>
            <a:off x="457200" y="304800"/>
            <a:ext cx="7979811" cy="6029960"/>
          </a:xfrm>
          <a:prstGeom prst="rect">
            <a:avLst/>
          </a:prstGeom>
          <a:noFill/>
          <a:ln w="9525">
            <a:noFill/>
            <a:miter lim="800000"/>
            <a:headEnd/>
            <a:tailEnd/>
          </a:ln>
        </p:spPr>
      </p:pic>
    </p:spTree>
    <p:extLst>
      <p:ext uri="{BB962C8B-B14F-4D97-AF65-F5344CB8AC3E}">
        <p14:creationId xmlns:p14="http://schemas.microsoft.com/office/powerpoint/2010/main" val="311304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Grp="1" noChangeAspect="1" noChangeArrowheads="1"/>
          </p:cNvPicPr>
          <p:nvPr>
            <p:ph idx="1"/>
            <p:custDataLst>
              <p:tags r:id="rId1"/>
            </p:custDataLst>
          </p:nvPr>
        </p:nvPicPr>
        <p:blipFill>
          <a:blip r:embed="rId3"/>
          <a:srcRect/>
          <a:stretch>
            <a:fillRect/>
          </a:stretch>
        </p:blipFill>
        <p:spPr>
          <a:xfrm>
            <a:off x="224790" y="457200"/>
            <a:ext cx="8321224" cy="5728335"/>
          </a:xfrm>
          <a:prstGeom prst="rect">
            <a:avLst/>
          </a:prstGeom>
          <a:noFill/>
          <a:ln w="9525">
            <a:noFill/>
            <a:miter lim="800000"/>
            <a:headEnd/>
            <a:tailEnd/>
          </a:ln>
        </p:spPr>
      </p:pic>
    </p:spTree>
    <p:extLst>
      <p:ext uri="{BB962C8B-B14F-4D97-AF65-F5344CB8AC3E}">
        <p14:creationId xmlns:p14="http://schemas.microsoft.com/office/powerpoint/2010/main" val="547685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p:cNvPicPr>
            <a:picLocks noGrp="1" noChangeAspect="1" noChangeArrowheads="1"/>
          </p:cNvPicPr>
          <p:nvPr>
            <p:ph idx="1"/>
            <p:custDataLst>
              <p:tags r:id="rId1"/>
            </p:custDataLst>
          </p:nvPr>
        </p:nvPicPr>
        <p:blipFill>
          <a:blip r:embed="rId3"/>
          <a:srcRect/>
          <a:stretch>
            <a:fillRect/>
          </a:stretch>
        </p:blipFill>
        <p:spPr>
          <a:xfrm>
            <a:off x="457200" y="533400"/>
            <a:ext cx="7896794" cy="5835650"/>
          </a:xfrm>
          <a:prstGeom prst="rect">
            <a:avLst/>
          </a:prstGeom>
          <a:noFill/>
          <a:ln w="9525">
            <a:noFill/>
            <a:miter lim="800000"/>
            <a:headEnd/>
            <a:tailEnd/>
          </a:ln>
        </p:spPr>
      </p:pic>
    </p:spTree>
    <p:extLst>
      <p:ext uri="{BB962C8B-B14F-4D97-AF65-F5344CB8AC3E}">
        <p14:creationId xmlns:p14="http://schemas.microsoft.com/office/powerpoint/2010/main" val="4136771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p:cNvPicPr>
            <a:picLocks noGrp="1" noChangeAspect="1" noChangeArrowheads="1"/>
          </p:cNvPicPr>
          <p:nvPr>
            <p:ph idx="1"/>
            <p:custDataLst>
              <p:tags r:id="rId1"/>
            </p:custDataLst>
          </p:nvPr>
        </p:nvPicPr>
        <p:blipFill>
          <a:blip r:embed="rId3"/>
          <a:srcRect/>
          <a:stretch>
            <a:fillRect/>
          </a:stretch>
        </p:blipFill>
        <p:spPr>
          <a:xfrm>
            <a:off x="457200" y="413262"/>
            <a:ext cx="7848600" cy="5969124"/>
          </a:xfrm>
          <a:prstGeom prst="rect">
            <a:avLst/>
          </a:prstGeom>
          <a:noFill/>
          <a:ln w="9525">
            <a:noFill/>
            <a:miter lim="800000"/>
            <a:headEnd/>
            <a:tailEnd/>
          </a:ln>
        </p:spPr>
      </p:pic>
    </p:spTree>
    <p:extLst>
      <p:ext uri="{BB962C8B-B14F-4D97-AF65-F5344CB8AC3E}">
        <p14:creationId xmlns:p14="http://schemas.microsoft.com/office/powerpoint/2010/main" val="4003319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6"/>
          <p:cNvPicPr>
            <a:picLocks noGrp="1" noChangeAspect="1" noChangeArrowheads="1"/>
          </p:cNvPicPr>
          <p:nvPr>
            <p:ph idx="1"/>
            <p:custDataLst>
              <p:tags r:id="rId1"/>
            </p:custDataLst>
          </p:nvPr>
        </p:nvPicPr>
        <p:blipFill>
          <a:blip r:embed="rId3"/>
          <a:srcRect/>
          <a:stretch>
            <a:fillRect/>
          </a:stretch>
        </p:blipFill>
        <p:spPr>
          <a:xfrm>
            <a:off x="457200" y="762000"/>
            <a:ext cx="7487920" cy="5429885"/>
          </a:xfrm>
          <a:prstGeom prst="rect">
            <a:avLst/>
          </a:prstGeom>
          <a:noFill/>
          <a:ln w="9525">
            <a:noFill/>
            <a:miter lim="800000"/>
            <a:headEnd/>
            <a:tailEnd/>
          </a:ln>
        </p:spPr>
      </p:pic>
    </p:spTree>
    <p:extLst>
      <p:ext uri="{BB962C8B-B14F-4D97-AF65-F5344CB8AC3E}">
        <p14:creationId xmlns:p14="http://schemas.microsoft.com/office/powerpoint/2010/main" val="2533445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75000"/>
                  </a:schemeClr>
                </a:solidFill>
                <a:latin typeface="Calisto MT" panose="02040603050505030304" pitchFamily="18" charset="0"/>
                <a:cs typeface="Algerian" panose="04020705040A02060702" pitchFamily="82" charset="0"/>
              </a:rPr>
              <a:t>CONCLUSION</a:t>
            </a:r>
          </a:p>
        </p:txBody>
      </p:sp>
      <p:sp>
        <p:nvSpPr>
          <p:cNvPr id="3" name="Content Placeholder 2"/>
          <p:cNvSpPr>
            <a:spLocks noGrp="1"/>
          </p:cNvSpPr>
          <p:nvPr>
            <p:ph idx="1"/>
          </p:nvPr>
        </p:nvSpPr>
        <p:spPr>
          <a:xfrm>
            <a:off x="160655" y="1676400"/>
            <a:ext cx="7832725" cy="6308090"/>
          </a:xfrm>
        </p:spPr>
        <p:txBody>
          <a:bodyPr>
            <a:normAutofit/>
          </a:bodyPr>
          <a:lstStyle/>
          <a:p>
            <a:r>
              <a:rPr lang="en-US" dirty="0"/>
              <a:t>The system provides an easy way of providing the reservation of bikes.  Here if you want to buy the bike from some show room, then you can easily reserve the bike online without going to the show room.</a:t>
            </a:r>
          </a:p>
          <a:p>
            <a:r>
              <a:rPr lang="en-US" dirty="0"/>
              <a:t>A computer reservations system (CRS) is a computerized system used to store and retrieve information and conduct transactions related to air travel.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7620000" cy="1143000"/>
          </a:xfrm>
        </p:spPr>
        <p:txBody>
          <a:bodyPr>
            <a:normAutofit/>
          </a:bodyPr>
          <a:lstStyle/>
          <a:p>
            <a:r>
              <a:rPr sz="4000" b="1" dirty="0">
                <a:solidFill>
                  <a:schemeClr val="accent1">
                    <a:lumMod val="75000"/>
                  </a:schemeClr>
                </a:solidFill>
                <a:latin typeface="Calisto MT" panose="02040603050505030304" pitchFamily="18" charset="0"/>
              </a:rPr>
              <a:t>CONTENT</a:t>
            </a:r>
            <a:r>
              <a:rPr lang="en-IN" sz="4000" b="1" dirty="0">
                <a:solidFill>
                  <a:schemeClr val="accent1">
                    <a:lumMod val="75000"/>
                  </a:schemeClr>
                </a:solidFill>
                <a:latin typeface="Calisto MT" panose="02040603050505030304" pitchFamily="18" charset="0"/>
              </a:rPr>
              <a:t>S</a:t>
            </a:r>
            <a:r>
              <a:rPr sz="4000" b="1" dirty="0">
                <a:solidFill>
                  <a:schemeClr val="accent1">
                    <a:lumMod val="75000"/>
                  </a:schemeClr>
                </a:solidFill>
                <a:latin typeface="Calisto MT" panose="02040603050505030304" pitchFamily="18" charset="0"/>
              </a:rPr>
              <a:t>:</a:t>
            </a:r>
            <a:endParaRPr lang="en-US" sz="4000" b="1" dirty="0">
              <a:solidFill>
                <a:schemeClr val="accent1">
                  <a:lumMod val="75000"/>
                </a:schemeClr>
              </a:solidFill>
              <a:latin typeface="Calisto MT" panose="02040603050505030304" pitchFamily="18" charset="0"/>
            </a:endParaRPr>
          </a:p>
        </p:txBody>
      </p:sp>
      <p:sp>
        <p:nvSpPr>
          <p:cNvPr id="2" name="Content Placeholder 1"/>
          <p:cNvSpPr>
            <a:spLocks noGrp="1"/>
          </p:cNvSpPr>
          <p:nvPr>
            <p:ph idx="1"/>
          </p:nvPr>
        </p:nvSpPr>
        <p:spPr>
          <a:xfrm>
            <a:off x="457200" y="1143000"/>
            <a:ext cx="8229600" cy="5410200"/>
          </a:xfrm>
        </p:spPr>
        <p:txBody>
          <a:bodyPr>
            <a:noAutofit/>
          </a:bodyPr>
          <a:lstStyle/>
          <a:p>
            <a:pPr>
              <a:buFont typeface="Wingdings" panose="05000000000000000000" pitchFamily="2" charset="2"/>
              <a:buChar char="Ø"/>
            </a:pPr>
            <a:r>
              <a:rPr lang="en-US" dirty="0">
                <a:solidFill>
                  <a:schemeClr val="tx1">
                    <a:lumMod val="95000"/>
                    <a:lumOff val="5000"/>
                  </a:schemeClr>
                </a:solidFill>
                <a:latin typeface="Trebuchet MS (Body)"/>
              </a:rPr>
              <a:t>Introduction</a:t>
            </a:r>
          </a:p>
          <a:p>
            <a:pPr>
              <a:buFont typeface="Wingdings" panose="05000000000000000000" pitchFamily="2" charset="2"/>
              <a:buChar char="Ø"/>
            </a:pPr>
            <a:r>
              <a:rPr lang="en-US" dirty="0">
                <a:solidFill>
                  <a:schemeClr val="tx1">
                    <a:lumMod val="95000"/>
                    <a:lumOff val="5000"/>
                  </a:schemeClr>
                </a:solidFill>
                <a:latin typeface="Trebuchet MS (Body)"/>
              </a:rPr>
              <a:t>Objectives</a:t>
            </a:r>
          </a:p>
          <a:p>
            <a:pPr>
              <a:buFont typeface="Wingdings" panose="05000000000000000000" pitchFamily="2" charset="2"/>
              <a:buChar char="Ø"/>
            </a:pPr>
            <a:r>
              <a:rPr lang="en-US" dirty="0">
                <a:solidFill>
                  <a:schemeClr val="tx1">
                    <a:lumMod val="95000"/>
                    <a:lumOff val="5000"/>
                  </a:schemeClr>
                </a:solidFill>
                <a:latin typeface="Trebuchet MS (Body)"/>
              </a:rPr>
              <a:t>System analysis</a:t>
            </a:r>
          </a:p>
          <a:p>
            <a:pPr>
              <a:buFont typeface="Wingdings" panose="05000000000000000000" pitchFamily="2" charset="2"/>
              <a:buChar char="Ø"/>
            </a:pPr>
            <a:r>
              <a:rPr lang="en-US" dirty="0">
                <a:solidFill>
                  <a:schemeClr val="tx1">
                    <a:lumMod val="95000"/>
                    <a:lumOff val="5000"/>
                  </a:schemeClr>
                </a:solidFill>
                <a:latin typeface="Trebuchet MS (Body)"/>
              </a:rPr>
              <a:t>Modules</a:t>
            </a:r>
          </a:p>
          <a:p>
            <a:pPr>
              <a:buFont typeface="Wingdings" panose="05000000000000000000" pitchFamily="2" charset="2"/>
              <a:buChar char="Ø"/>
            </a:pPr>
            <a:r>
              <a:rPr lang="en-US" dirty="0">
                <a:solidFill>
                  <a:schemeClr val="tx1">
                    <a:lumMod val="95000"/>
                    <a:lumOff val="5000"/>
                  </a:schemeClr>
                </a:solidFill>
                <a:latin typeface="Trebuchet MS (Body)"/>
              </a:rPr>
              <a:t>Requirements</a:t>
            </a:r>
          </a:p>
          <a:p>
            <a:pPr>
              <a:buFont typeface="Wingdings" panose="05000000000000000000" pitchFamily="2" charset="2"/>
              <a:buChar char="Ø"/>
            </a:pPr>
            <a:r>
              <a:rPr lang="en-US" dirty="0">
                <a:solidFill>
                  <a:schemeClr val="tx1">
                    <a:lumMod val="95000"/>
                    <a:lumOff val="5000"/>
                  </a:schemeClr>
                </a:solidFill>
                <a:latin typeface="Trebuchet MS (Body)"/>
              </a:rPr>
              <a:t>System design</a:t>
            </a:r>
          </a:p>
          <a:p>
            <a:pPr>
              <a:buFont typeface="Wingdings" panose="05000000000000000000" pitchFamily="2" charset="2"/>
              <a:buChar char="Ø"/>
            </a:pPr>
            <a:r>
              <a:rPr lang="en-US" dirty="0">
                <a:solidFill>
                  <a:schemeClr val="tx1">
                    <a:lumMod val="95000"/>
                    <a:lumOff val="5000"/>
                  </a:schemeClr>
                </a:solidFill>
                <a:latin typeface="Trebuchet MS (Body)"/>
              </a:rPr>
              <a:t>System testing and implementation</a:t>
            </a:r>
          </a:p>
          <a:p>
            <a:pPr>
              <a:buFont typeface="Wingdings" panose="05000000000000000000" pitchFamily="2" charset="2"/>
              <a:buChar char="Ø"/>
            </a:pPr>
            <a:r>
              <a:rPr lang="en-US" dirty="0">
                <a:solidFill>
                  <a:schemeClr val="tx1">
                    <a:lumMod val="95000"/>
                    <a:lumOff val="5000"/>
                  </a:schemeClr>
                </a:solidFill>
                <a:latin typeface="Trebuchet MS (Body)"/>
              </a:rPr>
              <a:t>Code efficiency</a:t>
            </a:r>
          </a:p>
          <a:p>
            <a:pPr>
              <a:buFont typeface="Wingdings" panose="05000000000000000000" pitchFamily="2" charset="2"/>
              <a:buChar char="Ø"/>
            </a:pPr>
            <a:r>
              <a:rPr lang="en-US" dirty="0">
                <a:solidFill>
                  <a:schemeClr val="tx1">
                    <a:lumMod val="95000"/>
                    <a:lumOff val="5000"/>
                  </a:schemeClr>
                </a:solidFill>
                <a:latin typeface="Trebuchet MS (Body)"/>
              </a:rPr>
              <a:t>Advantages</a:t>
            </a:r>
          </a:p>
          <a:p>
            <a:pPr>
              <a:buFont typeface="Wingdings" panose="05000000000000000000" pitchFamily="2" charset="2"/>
              <a:buChar char="Ø"/>
            </a:pPr>
            <a:r>
              <a:rPr lang="en-US" dirty="0">
                <a:solidFill>
                  <a:schemeClr val="tx1">
                    <a:lumMod val="95000"/>
                    <a:lumOff val="5000"/>
                  </a:schemeClr>
                </a:solidFill>
                <a:latin typeface="Trebuchet MS (Body)"/>
              </a:rPr>
              <a:t>Disadvantages</a:t>
            </a:r>
          </a:p>
          <a:p>
            <a:pPr>
              <a:buFont typeface="Wingdings" panose="05000000000000000000" pitchFamily="2" charset="2"/>
              <a:buChar char="Ø"/>
            </a:pPr>
            <a:r>
              <a:rPr lang="en-US" dirty="0">
                <a:solidFill>
                  <a:schemeClr val="tx1">
                    <a:lumMod val="95000"/>
                    <a:lumOff val="5000"/>
                  </a:schemeClr>
                </a:solidFill>
                <a:latin typeface="Trebuchet MS (Body)"/>
              </a:rPr>
              <a:t>Output</a:t>
            </a:r>
          </a:p>
          <a:p>
            <a:pPr>
              <a:buFont typeface="Wingdings" panose="05000000000000000000" pitchFamily="2" charset="2"/>
              <a:buChar char="Ø"/>
            </a:pPr>
            <a:r>
              <a:rPr lang="en-US" dirty="0">
                <a:solidFill>
                  <a:schemeClr val="tx1">
                    <a:lumMod val="95000"/>
                    <a:lumOff val="5000"/>
                  </a:schemeClr>
                </a:solidFill>
                <a:latin typeface="Trebuchet MS (Body)"/>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you-label-10330820page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7239000" cy="1143000"/>
          </a:xfrm>
        </p:spPr>
        <p:txBody>
          <a:bodyPr>
            <a:normAutofit/>
          </a:bodyPr>
          <a:lstStyle/>
          <a:p>
            <a:r>
              <a:rPr sz="4000" b="1" dirty="0">
                <a:solidFill>
                  <a:schemeClr val="accent1">
                    <a:lumMod val="75000"/>
                  </a:schemeClr>
                </a:solidFill>
                <a:latin typeface="Calisto MT" panose="02040603050505030304" pitchFamily="18" charset="0"/>
              </a:rPr>
              <a:t>INTRODUCTION</a:t>
            </a:r>
            <a:r>
              <a:rPr lang="en-IN" sz="4000" b="1" dirty="0">
                <a:solidFill>
                  <a:schemeClr val="accent1">
                    <a:lumMod val="75000"/>
                  </a:schemeClr>
                </a:solidFill>
                <a:latin typeface="Calisto MT" panose="02040603050505030304" pitchFamily="18" charset="0"/>
              </a:rPr>
              <a:t>:</a:t>
            </a:r>
            <a:endParaRPr lang="en-US" sz="4000" b="1" dirty="0">
              <a:solidFill>
                <a:schemeClr val="accent1">
                  <a:lumMod val="75000"/>
                </a:schemeClr>
              </a:solidFill>
              <a:latin typeface="Calisto MT" panose="02040603050505030304" pitchFamily="18" charset="0"/>
            </a:endParaRPr>
          </a:p>
        </p:txBody>
      </p:sp>
      <p:sp>
        <p:nvSpPr>
          <p:cNvPr id="2" name="Content Placeholder 1"/>
          <p:cNvSpPr>
            <a:spLocks noGrp="1"/>
          </p:cNvSpPr>
          <p:nvPr>
            <p:ph idx="1"/>
          </p:nvPr>
        </p:nvSpPr>
        <p:spPr>
          <a:xfrm>
            <a:off x="381000" y="1219200"/>
            <a:ext cx="6934200" cy="4846320"/>
          </a:xfrm>
        </p:spPr>
        <p:txBody>
          <a:bodyPr>
            <a:normAutofit/>
          </a:bodyPr>
          <a:lstStyle/>
          <a:p>
            <a:pPr algn="just">
              <a:buFont typeface="Wingdings" panose="05000000000000000000" pitchFamily="2" charset="2"/>
              <a:buChar char="Ø"/>
            </a:pPr>
            <a:r>
              <a:rPr lang="en-US" dirty="0"/>
              <a:t>Aim to develop an online bike reservation system where online reservation of the bike service can be done.</a:t>
            </a:r>
          </a:p>
          <a:p>
            <a:pPr algn="just">
              <a:buFont typeface="Wingdings" panose="05000000000000000000" pitchFamily="2" charset="2"/>
              <a:buChar char="Ø"/>
            </a:pPr>
            <a:r>
              <a:rPr lang="en-US" dirty="0"/>
              <a:t>The system provides an easy way of providing the reservation of bikes. </a:t>
            </a:r>
          </a:p>
          <a:p>
            <a:pPr algn="just">
              <a:buFont typeface="Wingdings" panose="05000000000000000000" pitchFamily="2" charset="2"/>
              <a:buChar char="Ø"/>
            </a:pPr>
            <a:r>
              <a:rPr lang="en-US" dirty="0"/>
              <a:t>Here if you want to buy the bike from some showroom, then you can easily reserve the bike online without going to the showroom.</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normAutofit/>
          </a:bodyPr>
          <a:lstStyle/>
          <a:p>
            <a:r>
              <a:rPr sz="4000" b="1" dirty="0">
                <a:solidFill>
                  <a:schemeClr val="accent1">
                    <a:lumMod val="75000"/>
                  </a:schemeClr>
                </a:solidFill>
                <a:latin typeface="Calisto MT" panose="02040603050505030304" pitchFamily="18" charset="0"/>
              </a:rPr>
              <a:t>OBJECTIVE</a:t>
            </a:r>
            <a:r>
              <a:rPr lang="en-US" sz="4000" b="1" dirty="0">
                <a:solidFill>
                  <a:schemeClr val="accent1">
                    <a:lumMod val="75000"/>
                  </a:schemeClr>
                </a:solidFill>
                <a:latin typeface="Calisto MT" panose="02040603050505030304" pitchFamily="18" charset="0"/>
              </a:rPr>
              <a:t>:</a:t>
            </a:r>
          </a:p>
        </p:txBody>
      </p:sp>
      <p:sp>
        <p:nvSpPr>
          <p:cNvPr id="3" name="Content Placeholder 2"/>
          <p:cNvSpPr>
            <a:spLocks noGrp="1"/>
          </p:cNvSpPr>
          <p:nvPr>
            <p:ph idx="1"/>
          </p:nvPr>
        </p:nvSpPr>
        <p:spPr>
          <a:xfrm>
            <a:off x="24063" y="1447800"/>
            <a:ext cx="7086600" cy="4953000"/>
          </a:xfrm>
        </p:spPr>
        <p:txBody>
          <a:bodyPr>
            <a:normAutofit/>
          </a:bodyPr>
          <a:lstStyle/>
          <a:p>
            <a:pPr algn="just">
              <a:buFont typeface="Wingdings" panose="05000000000000000000" pitchFamily="2" charset="2"/>
              <a:buChar char="Ø"/>
            </a:pPr>
            <a:r>
              <a:rPr lang="en-US" sz="2000" dirty="0">
                <a:solidFill>
                  <a:schemeClr val="tx1"/>
                </a:solidFill>
              </a:rPr>
              <a:t>Develop an online application with highest security.</a:t>
            </a:r>
          </a:p>
          <a:p>
            <a:pPr algn="just">
              <a:buFont typeface="Wingdings" panose="05000000000000000000" pitchFamily="2" charset="2"/>
              <a:buChar char="Ø"/>
            </a:pPr>
            <a:r>
              <a:rPr lang="en-US" sz="2000" dirty="0">
                <a:solidFill>
                  <a:schemeClr val="tx1"/>
                </a:solidFill>
              </a:rPr>
              <a:t>The application has to be multiuser one.</a:t>
            </a:r>
          </a:p>
          <a:p>
            <a:pPr algn="just">
              <a:buFont typeface="Wingdings" panose="05000000000000000000" pitchFamily="2" charset="2"/>
              <a:buChar char="Ø"/>
            </a:pPr>
            <a:r>
              <a:rPr lang="en-US" sz="2000" dirty="0">
                <a:solidFill>
                  <a:schemeClr val="tx1"/>
                </a:solidFill>
              </a:rPr>
              <a:t>The application should be able handle the queries of the customer in real time.</a:t>
            </a:r>
          </a:p>
          <a:p>
            <a:pPr algn="just">
              <a:buFont typeface="Wingdings" panose="05000000000000000000" pitchFamily="2" charset="2"/>
              <a:buChar char="Ø"/>
            </a:pPr>
            <a:r>
              <a:rPr lang="en-US" sz="2000" dirty="0">
                <a:solidFill>
                  <a:schemeClr val="tx1"/>
                </a:solidFill>
              </a:rPr>
              <a:t>The service has to be 24 X 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7239000" cy="1143000"/>
          </a:xfrm>
        </p:spPr>
        <p:txBody>
          <a:bodyPr>
            <a:normAutofit/>
          </a:bodyPr>
          <a:lstStyle/>
          <a:p>
            <a:r>
              <a:rPr lang="en-US" sz="4000" b="1" dirty="0">
                <a:solidFill>
                  <a:schemeClr val="accent1">
                    <a:lumMod val="75000"/>
                  </a:schemeClr>
                </a:solidFill>
                <a:latin typeface="Calisto MT" panose="02040603050505030304" pitchFamily="18" charset="0"/>
                <a:sym typeface="+mn-ea"/>
              </a:rPr>
              <a:t>SYSTEM ANALYSIS</a:t>
            </a:r>
            <a:r>
              <a:rPr lang="en-US" sz="4000" b="1" dirty="0">
                <a:solidFill>
                  <a:schemeClr val="accent1">
                    <a:lumMod val="75000"/>
                  </a:schemeClr>
                </a:solidFill>
                <a:latin typeface="Calisto MT" panose="02040603050505030304" pitchFamily="18" charset="0"/>
              </a:rPr>
              <a:t>:</a:t>
            </a:r>
          </a:p>
        </p:txBody>
      </p:sp>
      <p:sp>
        <p:nvSpPr>
          <p:cNvPr id="2" name="Content Placeholder 1"/>
          <p:cNvSpPr>
            <a:spLocks noGrp="1"/>
          </p:cNvSpPr>
          <p:nvPr>
            <p:ph idx="1"/>
          </p:nvPr>
        </p:nvSpPr>
        <p:spPr>
          <a:xfrm>
            <a:off x="228600" y="1371600"/>
            <a:ext cx="7790180" cy="5372100"/>
          </a:xfrm>
        </p:spPr>
        <p:txBody>
          <a:bodyPr>
            <a:normAutofit fontScale="95000"/>
          </a:bodyPr>
          <a:lstStyle/>
          <a:p>
            <a:pPr algn="just">
              <a:buFont typeface="Wingdings" panose="05000000000000000000" charset="0"/>
              <a:buChar char="Ø"/>
            </a:pPr>
            <a:r>
              <a:rPr lang="en-US" sz="3800" dirty="0">
                <a:solidFill>
                  <a:schemeClr val="tx1"/>
                </a:solidFill>
              </a:rPr>
              <a:t>System analysis</a:t>
            </a:r>
          </a:p>
          <a:p>
            <a:pPr algn="just">
              <a:buFont typeface="Wingdings" panose="05000000000000000000" charset="0"/>
              <a:buChar char="Ø"/>
            </a:pPr>
            <a:r>
              <a:rPr lang="en-US" sz="3800" dirty="0">
                <a:solidFill>
                  <a:schemeClr val="tx1"/>
                </a:solidFill>
              </a:rPr>
              <a:t>System Design</a:t>
            </a:r>
          </a:p>
          <a:p>
            <a:pPr algn="just">
              <a:buFont typeface="Wingdings" panose="05000000000000000000" charset="0"/>
              <a:buChar char="Ø"/>
            </a:pPr>
            <a:r>
              <a:rPr lang="en-US" sz="3800" dirty="0">
                <a:solidFill>
                  <a:schemeClr val="tx1"/>
                </a:solidFill>
              </a:rPr>
              <a:t>Existing System</a:t>
            </a:r>
          </a:p>
          <a:p>
            <a:pPr algn="just">
              <a:buFont typeface="Wingdings" panose="05000000000000000000" charset="0"/>
              <a:buChar char="Ø"/>
            </a:pPr>
            <a:r>
              <a:rPr lang="en-US" sz="3800" dirty="0">
                <a:solidFill>
                  <a:schemeClr val="tx1"/>
                </a:solidFill>
                <a:sym typeface="+mn-ea"/>
              </a:rPr>
              <a:t>Proposed System</a:t>
            </a:r>
            <a:endParaRPr lang="en-US" sz="3800" dirty="0">
              <a:solidFill>
                <a:schemeClr val="tx1"/>
              </a:solidFill>
            </a:endParaRPr>
          </a:p>
          <a:p>
            <a:pPr algn="just">
              <a:buFont typeface="Wingdings" panose="05000000000000000000" charset="0"/>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219200"/>
          </a:xfrm>
        </p:spPr>
        <p:txBody>
          <a:bodyPr>
            <a:normAutofit/>
          </a:bodyPr>
          <a:lstStyle/>
          <a:p>
            <a:r>
              <a:rPr lang="en-US" sz="4000" b="1" dirty="0">
                <a:solidFill>
                  <a:schemeClr val="accent1">
                    <a:lumMod val="75000"/>
                  </a:schemeClr>
                </a:solidFill>
                <a:latin typeface="Calisto MT" panose="02040603050505030304" pitchFamily="18" charset="0"/>
                <a:sym typeface="+mn-ea"/>
              </a:rPr>
              <a:t>MODULES:</a:t>
            </a:r>
          </a:p>
        </p:txBody>
      </p:sp>
      <p:sp>
        <p:nvSpPr>
          <p:cNvPr id="3" name="Content Placeholder 2"/>
          <p:cNvSpPr>
            <a:spLocks noGrp="1"/>
          </p:cNvSpPr>
          <p:nvPr>
            <p:ph idx="1"/>
          </p:nvPr>
        </p:nvSpPr>
        <p:spPr>
          <a:xfrm>
            <a:off x="228600" y="1447801"/>
            <a:ext cx="6934200" cy="3962400"/>
          </a:xfrm>
        </p:spPr>
        <p:txBody>
          <a:bodyPr>
            <a:normAutofit/>
          </a:bodyPr>
          <a:lstStyle/>
          <a:p>
            <a:pPr>
              <a:buFont typeface="Wingdings" panose="05000000000000000000" pitchFamily="2" charset="2"/>
              <a:buChar char="Ø"/>
            </a:pPr>
            <a:r>
              <a:rPr lang="en-US" sz="3600" dirty="0"/>
              <a:t>Vehicle</a:t>
            </a:r>
          </a:p>
          <a:p>
            <a:pPr>
              <a:buFont typeface="Wingdings" panose="05000000000000000000" pitchFamily="2" charset="2"/>
              <a:buChar char="Ø"/>
            </a:pPr>
            <a:r>
              <a:rPr lang="en-US" sz="3600" dirty="0"/>
              <a:t>Customers</a:t>
            </a:r>
          </a:p>
          <a:p>
            <a:pPr>
              <a:buFont typeface="Wingdings" panose="05000000000000000000" pitchFamily="2" charset="2"/>
              <a:buChar char="Ø"/>
            </a:pPr>
            <a:r>
              <a:rPr lang="en-US" sz="3600" dirty="0"/>
              <a:t>Booking</a:t>
            </a:r>
          </a:p>
          <a:p>
            <a:pPr>
              <a:buFont typeface="Wingdings" panose="05000000000000000000" pitchFamily="2" charset="2"/>
              <a:buChar char="Ø"/>
            </a:pPr>
            <a:r>
              <a:rPr lang="en-US" sz="3600" dirty="0"/>
              <a:t>Branches</a:t>
            </a:r>
          </a:p>
          <a:p>
            <a:pPr>
              <a:buFont typeface="Wingdings" panose="05000000000000000000" pitchFamily="2" charset="2"/>
              <a:buChar char="Ø"/>
            </a:pPr>
            <a:r>
              <a:rPr lang="en-US" sz="3600" dirty="0"/>
              <a:t>Service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239000" cy="1143000"/>
          </a:xfrm>
        </p:spPr>
        <p:txBody>
          <a:bodyPr>
            <a:normAutofit/>
          </a:bodyPr>
          <a:lstStyle/>
          <a:p>
            <a:pPr algn="l"/>
            <a:r>
              <a:rPr lang="en-US" sz="4000" b="1" dirty="0">
                <a:solidFill>
                  <a:schemeClr val="accent1">
                    <a:lumMod val="75000"/>
                  </a:schemeClr>
                </a:solidFill>
                <a:latin typeface="Calisto MT" panose="02040603050505030304" pitchFamily="18" charset="0"/>
                <a:sym typeface="+mn-ea"/>
              </a:rPr>
              <a:t>REQUIREMENTS:</a:t>
            </a:r>
          </a:p>
        </p:txBody>
      </p:sp>
      <p:sp>
        <p:nvSpPr>
          <p:cNvPr id="3" name="Content Placeholder 2"/>
          <p:cNvSpPr>
            <a:spLocks noGrp="1"/>
          </p:cNvSpPr>
          <p:nvPr>
            <p:ph idx="1"/>
          </p:nvPr>
        </p:nvSpPr>
        <p:spPr>
          <a:xfrm>
            <a:off x="457200" y="1295400"/>
            <a:ext cx="7239000" cy="4343400"/>
          </a:xfrm>
        </p:spPr>
        <p:txBody>
          <a:bodyPr>
            <a:normAutofit fontScale="97500"/>
          </a:bodyPr>
          <a:lstStyle/>
          <a:p>
            <a:pPr marL="0" indent="0" algn="just">
              <a:buNone/>
            </a:pPr>
            <a:r>
              <a:rPr lang="en-US" b="1" dirty="0">
                <a:solidFill>
                  <a:srgbClr val="FF0000"/>
                </a:solidFill>
              </a:rPr>
              <a:t>Software requirements</a:t>
            </a:r>
            <a:r>
              <a:rPr lang="en-US" dirty="0"/>
              <a:t>:</a:t>
            </a:r>
          </a:p>
          <a:p>
            <a:pPr marL="0" indent="457200" algn="just">
              <a:buNone/>
            </a:pPr>
            <a:r>
              <a:rPr lang="en-US" dirty="0"/>
              <a:t>Operating System		: Windows XP</a:t>
            </a:r>
          </a:p>
          <a:p>
            <a:pPr marL="0" indent="457200" algn="just">
              <a:buNone/>
            </a:pPr>
            <a:r>
              <a:rPr lang="en-US" dirty="0"/>
              <a:t>Technology			: Java 1.6</a:t>
            </a:r>
          </a:p>
          <a:p>
            <a:pPr marL="0" indent="457200" algn="just">
              <a:buNone/>
            </a:pPr>
            <a:r>
              <a:rPr lang="en-US" dirty="0"/>
              <a:t>Web Technologies		: Html, JavaScript</a:t>
            </a:r>
          </a:p>
          <a:p>
            <a:pPr marL="0" indent="457200" algn="just">
              <a:buNone/>
            </a:pPr>
            <a:r>
              <a:rPr lang="en-US" dirty="0"/>
              <a:t>Web Server			: Tomcat 5.5</a:t>
            </a:r>
          </a:p>
          <a:p>
            <a:pPr marL="0" indent="457200" algn="just">
              <a:buNone/>
            </a:pPr>
            <a:r>
              <a:rPr lang="en-US" dirty="0"/>
              <a:t>Database			:  Mysql</a:t>
            </a:r>
          </a:p>
          <a:p>
            <a:pPr marL="0" indent="0" algn="just">
              <a:buNone/>
            </a:pPr>
            <a:r>
              <a:rPr lang="en-US" b="1" dirty="0">
                <a:solidFill>
                  <a:srgbClr val="FF0000"/>
                </a:solidFill>
              </a:rPr>
              <a:t>Hardware requirements:</a:t>
            </a:r>
          </a:p>
          <a:p>
            <a:pPr marL="0" indent="457200" algn="just">
              <a:buNone/>
            </a:pPr>
            <a:r>
              <a:rPr lang="en-US" dirty="0"/>
              <a:t>Processor			: Pentium Dual core 1.6</a:t>
            </a:r>
          </a:p>
          <a:p>
            <a:pPr marL="0" indent="457200" algn="just">
              <a:buNone/>
            </a:pPr>
            <a:r>
              <a:rPr lang="en-US" dirty="0"/>
              <a:t>Hard Disk			: 160GB</a:t>
            </a:r>
          </a:p>
          <a:p>
            <a:pPr marL="0" indent="457200" algn="just">
              <a:buNone/>
            </a:pPr>
            <a:r>
              <a:rPr lang="en-US" dirty="0"/>
              <a:t>RAM					: 512MB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solidFill>
                  <a:schemeClr val="accent1">
                    <a:lumMod val="75000"/>
                  </a:schemeClr>
                </a:solidFill>
                <a:latin typeface="Calisto MT" panose="02040603050505030304" pitchFamily="18" charset="0"/>
                <a:sym typeface="+mn-ea"/>
              </a:rPr>
              <a:t>SYSTEM DESIGN:</a:t>
            </a:r>
          </a:p>
        </p:txBody>
      </p:sp>
      <p:sp>
        <p:nvSpPr>
          <p:cNvPr id="3" name="Content Placeholder 2"/>
          <p:cNvSpPr>
            <a:spLocks noGrp="1"/>
          </p:cNvSpPr>
          <p:nvPr>
            <p:ph idx="1"/>
          </p:nvPr>
        </p:nvSpPr>
        <p:spPr>
          <a:xfrm>
            <a:off x="609598" y="1898316"/>
            <a:ext cx="6347714" cy="4045284"/>
          </a:xfrm>
        </p:spPr>
        <p:txBody>
          <a:bodyPr>
            <a:normAutofit/>
          </a:bodyPr>
          <a:lstStyle/>
          <a:p>
            <a:pPr algn="just">
              <a:buFont typeface="Wingdings" panose="05000000000000000000" pitchFamily="2" charset="2"/>
              <a:buChar char="Ø"/>
            </a:pPr>
            <a:r>
              <a:rPr lang="en-US" dirty="0"/>
              <a:t>System Design is the next development stage where the overall architecture of the desired system is decided.</a:t>
            </a:r>
          </a:p>
          <a:p>
            <a:pPr algn="just">
              <a:buFont typeface="Wingdings" panose="05000000000000000000" pitchFamily="2" charset="2"/>
              <a:buChar char="Ø"/>
            </a:pPr>
            <a:r>
              <a:rPr lang="en-US" dirty="0"/>
              <a:t>The system is organized as a set of sub systems interacting with each other.</a:t>
            </a:r>
          </a:p>
          <a:p>
            <a:pPr algn="just">
              <a:buFont typeface="Wingdings" panose="05000000000000000000" pitchFamily="2" charset="2"/>
              <a:buChar char="Ø"/>
            </a:pPr>
            <a:r>
              <a:rPr lang="en-US" dirty="0"/>
              <a:t>While designing the system as a set of interacting subsystems, the analyst takes care of specifications as observed in system analysis as well as what is required out of the new system by the end user.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609600"/>
            <a:ext cx="8153400" cy="1139825"/>
          </a:xfrm>
        </p:spPr>
        <p:txBody>
          <a:bodyPr>
            <a:normAutofit fontScale="90000"/>
          </a:bodyPr>
          <a:lstStyle/>
          <a:p>
            <a:r>
              <a:rPr lang="en-US" b="1" dirty="0">
                <a:solidFill>
                  <a:schemeClr val="accent1">
                    <a:lumMod val="75000"/>
                  </a:schemeClr>
                </a:solidFill>
                <a:latin typeface="Calisto MT" panose="02040603050505030304" pitchFamily="18" charset="0"/>
                <a:sym typeface="+mn-ea"/>
              </a:rPr>
              <a:t>SYSTEM TESTING AND IMPLEMENTATION</a:t>
            </a:r>
          </a:p>
        </p:txBody>
      </p:sp>
      <p:sp>
        <p:nvSpPr>
          <p:cNvPr id="3" name="Content Placeholder 2"/>
          <p:cNvSpPr>
            <a:spLocks noGrp="1"/>
          </p:cNvSpPr>
          <p:nvPr>
            <p:ph idx="1"/>
          </p:nvPr>
        </p:nvSpPr>
        <p:spPr>
          <a:xfrm>
            <a:off x="380999" y="1981200"/>
            <a:ext cx="7610475" cy="3276600"/>
          </a:xfrm>
        </p:spPr>
        <p:txBody>
          <a:bodyPr/>
          <a:lstStyle/>
          <a:p>
            <a:pPr>
              <a:buFont typeface="Wingdings" panose="05000000000000000000" pitchFamily="2" charset="2"/>
              <a:buChar char="Ø"/>
            </a:pPr>
            <a:r>
              <a:rPr lang="en-US" dirty="0"/>
              <a:t>UNIT TESTING</a:t>
            </a:r>
          </a:p>
          <a:p>
            <a:pPr>
              <a:buFont typeface="Wingdings" panose="05000000000000000000" pitchFamily="2" charset="2"/>
              <a:buChar char="Ø"/>
            </a:pPr>
            <a:r>
              <a:rPr lang="en-US" dirty="0"/>
              <a:t>INTEGRATION TESTING</a:t>
            </a:r>
          </a:p>
          <a:p>
            <a:pPr>
              <a:buFont typeface="Wingdings" panose="05000000000000000000" pitchFamily="2" charset="2"/>
              <a:buChar char="Ø"/>
            </a:pPr>
            <a:r>
              <a:rPr lang="en-US" dirty="0"/>
              <a:t>VALIDATION TESTING</a:t>
            </a:r>
          </a:p>
          <a:p>
            <a:pPr>
              <a:buFont typeface="Wingdings" panose="05000000000000000000" pitchFamily="2" charset="2"/>
              <a:buChar char="Ø"/>
            </a:pPr>
            <a:r>
              <a:rPr lang="en-US" dirty="0"/>
              <a:t>MAINTENANCE</a:t>
            </a:r>
          </a:p>
          <a:p>
            <a:pPr>
              <a:buFont typeface="Wingdings" panose="05000000000000000000" pitchFamily="2" charset="2"/>
              <a:buChar char="Ø"/>
            </a:pPr>
            <a:r>
              <a:rPr lang="en-US" dirty="0"/>
              <a:t>SOFTWARE TESTING</a:t>
            </a:r>
          </a:p>
          <a:p>
            <a:pPr>
              <a:buFont typeface="Wingdings" panose="05000000000000000000" pitchFamily="2" charset="2"/>
              <a:buChar char="Ø"/>
            </a:pPr>
            <a:r>
              <a:rPr lang="en-US" dirty="0"/>
              <a:t>WHITE BOX TESTING</a:t>
            </a:r>
          </a:p>
          <a:p>
            <a:pPr>
              <a:buFont typeface="Wingdings" panose="05000000000000000000" pitchFamily="2" charset="2"/>
              <a:buChar char="Ø"/>
            </a:pPr>
            <a:r>
              <a:rPr lang="en-US" dirty="0"/>
              <a:t>SPECIFICATION-BASED TESTING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533</Words>
  <Application>Microsoft Office PowerPoint</Application>
  <PresentationFormat>On-screen Show (4:3)</PresentationFormat>
  <Paragraphs>94</Paragraphs>
  <Slides>20</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20</vt:i4>
      </vt:variant>
    </vt:vector>
  </HeadingPairs>
  <TitlesOfParts>
    <vt:vector size="33" baseType="lpstr">
      <vt:lpstr>Aptos</vt:lpstr>
      <vt:lpstr>Aptos Display</vt:lpstr>
      <vt:lpstr>Arial</vt:lpstr>
      <vt:lpstr>Calibri</vt:lpstr>
      <vt:lpstr>Calisto MT</vt:lpstr>
      <vt:lpstr>Times New Roman</vt:lpstr>
      <vt:lpstr>Trebuchet MS</vt:lpstr>
      <vt:lpstr>Trebuchet MS (Body)</vt:lpstr>
      <vt:lpstr>Wingdings</vt:lpstr>
      <vt:lpstr>Wingdings 3</vt:lpstr>
      <vt:lpstr>Office Theme</vt:lpstr>
      <vt:lpstr>Facet</vt:lpstr>
      <vt:lpstr>1_Office Theme</vt:lpstr>
      <vt:lpstr>PowerPoint Presentation</vt:lpstr>
      <vt:lpstr>CONTENTS:</vt:lpstr>
      <vt:lpstr>INTRODUCTION:</vt:lpstr>
      <vt:lpstr>OBJECTIVE:</vt:lpstr>
      <vt:lpstr>SYSTEM ANALYSIS:</vt:lpstr>
      <vt:lpstr>MODULES:</vt:lpstr>
      <vt:lpstr>REQUIREMENTS:</vt:lpstr>
      <vt:lpstr>SYSTEM DESIGN:</vt:lpstr>
      <vt:lpstr>SYSTEM TESTING AND IMPLEMENTATION</vt:lpstr>
      <vt:lpstr>CODE EFFICIENCY</vt:lpstr>
      <vt:lpstr>ADVANTAGES:</vt:lpstr>
      <vt:lpstr>DISADVANATGES:</vt:lpstr>
      <vt:lpstr>OUTPUTS:</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afran mandrup</cp:lastModifiedBy>
  <cp:revision>124</cp:revision>
  <dcterms:created xsi:type="dcterms:W3CDTF">2023-08-31T04:57:00Z</dcterms:created>
  <dcterms:modified xsi:type="dcterms:W3CDTF">2024-07-30T15:49:17Z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BAF4B117AAED4E88A6141F3594223083_13</vt:lpwstr>
  </property>
  <property fmtid="{D5CDD505-2E9C-101B-9397-08002B2CF9AE}" pid="3" name="KSOProductBuildVer">
    <vt:lpwstr>1033-12.2.0.17119</vt:lpwstr>
  </property>
</Properties>
</file>