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12"/>
  </p:notesMasterIdLst>
  <p:sldIdLst>
    <p:sldId id="256" r:id="rId2"/>
    <p:sldId id="257" r:id="rId3"/>
    <p:sldId id="261" r:id="rId4"/>
    <p:sldId id="266" r:id="rId5"/>
    <p:sldId id="267" r:id="rId6"/>
    <p:sldId id="262" r:id="rId7"/>
    <p:sldId id="263" r:id="rId8"/>
    <p:sldId id="264" r:id="rId9"/>
    <p:sldId id="265"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47D240-A207-470E-A140-7CC4B34D0725}" type="datetimeFigureOut">
              <a:rPr lang="en-US" smtClean="0"/>
              <a:t>11/10/2024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B4ED79-6A30-4084-A686-17707AEF30F2}" type="slidenum">
              <a:rPr lang="en-US" smtClean="0"/>
              <a:t>‹#›</a:t>
            </a:fld>
            <a:endParaRPr lang="en-US"/>
          </a:p>
        </p:txBody>
      </p:sp>
    </p:spTree>
    <p:extLst>
      <p:ext uri="{BB962C8B-B14F-4D97-AF65-F5344CB8AC3E}">
        <p14:creationId xmlns:p14="http://schemas.microsoft.com/office/powerpoint/2010/main" val="913541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979209F-0052-4BC5-8422-FD5A057329E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27491321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79209F-0052-4BC5-8422-FD5A057329E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15574624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79209F-0052-4BC5-8422-FD5A057329E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E87DF-6B64-477F-96CA-3D640BD32A6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3849856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79209F-0052-4BC5-8422-FD5A057329E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159617456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79209F-0052-4BC5-8422-FD5A057329E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E87DF-6B64-477F-96CA-3D640BD32A6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733708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79209F-0052-4BC5-8422-FD5A057329E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400592272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79209F-0052-4BC5-8422-FD5A057329E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29234346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79209F-0052-4BC5-8422-FD5A057329E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365128157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79209F-0052-4BC5-8422-FD5A057329E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108556620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79209F-0052-4BC5-8422-FD5A057329E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19348002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79209F-0052-4BC5-8422-FD5A057329E4}"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340983027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79209F-0052-4BC5-8422-FD5A057329E4}" type="datetimeFigureOut">
              <a:rPr lang="en-US" smtClean="0"/>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221542268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79209F-0052-4BC5-8422-FD5A057329E4}" type="datetimeFigureOut">
              <a:rPr lang="en-US" smtClean="0"/>
              <a:t>11/10/2024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237068215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79209F-0052-4BC5-8422-FD5A057329E4}" type="datetimeFigureOut">
              <a:rPr lang="en-US" smtClean="0"/>
              <a:t>11/10/2024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364569688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79209F-0052-4BC5-8422-FD5A057329E4}"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46127847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979209F-0052-4BC5-8422-FD5A057329E4}"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E87DF-6B64-477F-96CA-3D640BD32A60}" type="slidenum">
              <a:rPr lang="en-US" smtClean="0"/>
              <a:t>‹#›</a:t>
            </a:fld>
            <a:endParaRPr lang="en-US"/>
          </a:p>
        </p:txBody>
      </p:sp>
    </p:spTree>
    <p:extLst>
      <p:ext uri="{BB962C8B-B14F-4D97-AF65-F5344CB8AC3E}">
        <p14:creationId xmlns:p14="http://schemas.microsoft.com/office/powerpoint/2010/main" val="260600946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ivot">
          <a:fgClr>
            <a:schemeClr val="accent1"/>
          </a:fgClr>
          <a:bgClr>
            <a:schemeClr val="bg1"/>
          </a:bgClr>
        </a:pattFill>
        <a:effectLst/>
      </p:bgPr>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79209F-0052-4BC5-8422-FD5A057329E4}" type="datetimeFigureOut">
              <a:rPr lang="en-US" smtClean="0"/>
              <a:t>11/10/2024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10E87DF-6B64-477F-96CA-3D640BD32A60}" type="slidenum">
              <a:rPr lang="en-US" smtClean="0"/>
              <a:t>‹#›</a:t>
            </a:fld>
            <a:endParaRPr lang="en-US"/>
          </a:p>
        </p:txBody>
      </p:sp>
    </p:spTree>
    <p:extLst>
      <p:ext uri="{BB962C8B-B14F-4D97-AF65-F5344CB8AC3E}">
        <p14:creationId xmlns:p14="http://schemas.microsoft.com/office/powerpoint/2010/main" val="897920600"/>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Algerian" panose="04020705040A02060702" pitchFamily="82" charset="0"/>
              </a:rPr>
              <a:t>Amanullah Sarhandi</a:t>
            </a:r>
            <a:endParaRPr lang="en-US" b="1" dirty="0">
              <a:latin typeface="Algerian" panose="04020705040A02060702" pitchFamily="82" charset="0"/>
            </a:endParaRPr>
          </a:p>
        </p:txBody>
      </p:sp>
      <p:sp>
        <p:nvSpPr>
          <p:cNvPr id="3" name="Subtitle 2"/>
          <p:cNvSpPr>
            <a:spLocks noGrp="1"/>
          </p:cNvSpPr>
          <p:nvPr>
            <p:ph type="subTitle" idx="1"/>
          </p:nvPr>
        </p:nvSpPr>
        <p:spPr/>
        <p:txBody>
          <a:bodyPr>
            <a:normAutofit fontScale="85000" lnSpcReduction="20000"/>
          </a:bodyPr>
          <a:lstStyle/>
          <a:p>
            <a:r>
              <a:rPr lang="en-US" sz="4000" dirty="0" smtClean="0">
                <a:latin typeface="Algerian" panose="04020705040A02060702" pitchFamily="82" charset="0"/>
              </a:rPr>
              <a:t>Bano Qabil 3.0</a:t>
            </a:r>
          </a:p>
          <a:p>
            <a:r>
              <a:rPr lang="en-US" sz="4000" dirty="0" smtClean="0">
                <a:latin typeface="Algerian" panose="04020705040A02060702" pitchFamily="82" charset="0"/>
              </a:rPr>
              <a:t>Jamiat-ul- Ansar</a:t>
            </a:r>
            <a:endParaRPr lang="en-US" dirty="0">
              <a:latin typeface="Algerian" panose="04020705040A02060702" pitchFamily="82" charset="0"/>
            </a:endParaRPr>
          </a:p>
        </p:txBody>
      </p:sp>
    </p:spTree>
    <p:extLst>
      <p:ext uri="{BB962C8B-B14F-4D97-AF65-F5344CB8AC3E}">
        <p14:creationId xmlns:p14="http://schemas.microsoft.com/office/powerpoint/2010/main" val="12980128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Pivot Table</a:t>
            </a:r>
            <a:endParaRPr lang="en-US" dirty="0"/>
          </a:p>
        </p:txBody>
      </p:sp>
      <p:sp>
        <p:nvSpPr>
          <p:cNvPr id="3" name="Content Placeholder 2"/>
          <p:cNvSpPr>
            <a:spLocks noGrp="1"/>
          </p:cNvSpPr>
          <p:nvPr>
            <p:ph idx="1"/>
          </p:nvPr>
        </p:nvSpPr>
        <p:spPr/>
        <p:txBody>
          <a:bodyPr/>
          <a:lstStyle/>
          <a:p>
            <a:r>
              <a:rPr lang="en-US" sz="3200" dirty="0"/>
              <a:t>A </a:t>
            </a:r>
            <a:r>
              <a:rPr lang="en-US" sz="3200" b="1" dirty="0"/>
              <a:t>Pivot Table</a:t>
            </a:r>
            <a:r>
              <a:rPr lang="en-US" sz="3200" dirty="0"/>
              <a:t> in Excel is a powerful tool used to summarize, analyze, explore, and present large amounts of data. Pivot Tables allow you to reorganize and filter data, making it easy to see patterns, trends, and insights without altering the original data set.</a:t>
            </a:r>
          </a:p>
          <a:p>
            <a:endParaRPr lang="en-US" dirty="0"/>
          </a:p>
        </p:txBody>
      </p:sp>
    </p:spTree>
    <p:extLst>
      <p:ext uri="{BB962C8B-B14F-4D97-AF65-F5344CB8AC3E}">
        <p14:creationId xmlns:p14="http://schemas.microsoft.com/office/powerpoint/2010/main" val="423821868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lgerian" panose="04020705040A02060702" pitchFamily="82" charset="0"/>
              </a:rPr>
              <a:t>Microsoft Power Point</a:t>
            </a:r>
            <a:endParaRPr lang="en-US" dirty="0">
              <a:latin typeface="Algerian" panose="04020705040A02060702" pitchFamily="82" charset="0"/>
            </a:endParaRPr>
          </a:p>
        </p:txBody>
      </p:sp>
      <p:sp>
        <p:nvSpPr>
          <p:cNvPr id="3" name="Subtitle 2"/>
          <p:cNvSpPr>
            <a:spLocks noGrp="1"/>
          </p:cNvSpPr>
          <p:nvPr>
            <p:ph type="subTitle" idx="1"/>
          </p:nvPr>
        </p:nvSpPr>
        <p:spPr/>
        <p:txBody>
          <a:bodyPr>
            <a:normAutofit fontScale="85000" lnSpcReduction="20000"/>
          </a:bodyPr>
          <a:lstStyle/>
          <a:p>
            <a:r>
              <a:rPr lang="en-US" sz="4000" dirty="0" smtClean="0">
                <a:solidFill>
                  <a:schemeClr val="tx1"/>
                </a:solidFill>
                <a:latin typeface="Algerian" panose="04020705040A02060702" pitchFamily="82" charset="0"/>
              </a:rPr>
              <a:t>Microsoft excel</a:t>
            </a:r>
          </a:p>
          <a:p>
            <a:r>
              <a:rPr lang="en-US" sz="4000" dirty="0" smtClean="0">
                <a:solidFill>
                  <a:schemeClr val="tx1"/>
                </a:solidFill>
                <a:latin typeface="Algerian" panose="04020705040A02060702" pitchFamily="82" charset="0"/>
              </a:rPr>
              <a:t>Sir Amjad Aziz</a:t>
            </a:r>
            <a:endParaRPr lang="en-US" dirty="0">
              <a:solidFill>
                <a:schemeClr val="tx1"/>
              </a:solidFill>
              <a:latin typeface="Algerian" panose="04020705040A02060702" pitchFamily="82" charset="0"/>
            </a:endParaRPr>
          </a:p>
        </p:txBody>
      </p:sp>
    </p:spTree>
    <p:extLst>
      <p:ext uri="{BB962C8B-B14F-4D97-AF65-F5344CB8AC3E}">
        <p14:creationId xmlns:p14="http://schemas.microsoft.com/office/powerpoint/2010/main" val="413959445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 fill="hold"/>
                                        <p:tgtEl>
                                          <p:spTgt spid="2"/>
                                        </p:tgtEl>
                                        <p:attrNameLst>
                                          <p:attrName>ppt_x</p:attrName>
                                        </p:attrNameLst>
                                      </p:cBhvr>
                                      <p:tavLst>
                                        <p:tav tm="0">
                                          <p:val>
                                            <p:strVal val="#ppt_x"/>
                                          </p:val>
                                        </p:tav>
                                        <p:tav tm="100000">
                                          <p:val>
                                            <p:strVal val="#ppt_x"/>
                                          </p:val>
                                        </p:tav>
                                      </p:tavLst>
                                    </p:anim>
                                    <p:anim calcmode="lin" valueType="num">
                                      <p:cBhvr additive="base">
                                        <p:cTn id="8" dur="2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2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2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0111"/>
          </a:xfrm>
        </p:spPr>
        <p:txBody>
          <a:bodyPr>
            <a:normAutofit/>
          </a:bodyPr>
          <a:lstStyle/>
          <a:p>
            <a:pPr algn="ctr"/>
            <a:r>
              <a:rPr lang="en-US" dirty="0" smtClean="0">
                <a:latin typeface="Algerian" panose="04020705040A02060702" pitchFamily="82" charset="0"/>
              </a:rPr>
              <a:t>Amanullah Sarhandi</a:t>
            </a:r>
            <a:endParaRPr lang="en-US" dirty="0">
              <a:latin typeface="Algerian" panose="04020705040A02060702" pitchFamily="82" charset="0"/>
            </a:endParaRPr>
          </a:p>
        </p:txBody>
      </p:sp>
      <p:sp>
        <p:nvSpPr>
          <p:cNvPr id="3" name="Content Placeholder 2"/>
          <p:cNvSpPr>
            <a:spLocks noGrp="1"/>
          </p:cNvSpPr>
          <p:nvPr>
            <p:ph idx="1"/>
          </p:nvPr>
        </p:nvSpPr>
        <p:spPr>
          <a:xfrm>
            <a:off x="838200" y="1025235"/>
            <a:ext cx="10515600" cy="5694219"/>
          </a:xfrm>
        </p:spPr>
        <p:txBody>
          <a:bodyPr>
            <a:normAutofit/>
          </a:bodyPr>
          <a:lstStyle/>
          <a:p>
            <a:pPr marL="514350" indent="-514350">
              <a:buFont typeface="+mj-lt"/>
              <a:buAutoNum type="arabicPeriod"/>
            </a:pPr>
            <a:r>
              <a:rPr lang="en-US" dirty="0">
                <a:latin typeface="Arial" panose="020B0604020202020204" pitchFamily="34" charset="0"/>
                <a:cs typeface="Arial" panose="020B0604020202020204" pitchFamily="34" charset="0"/>
              </a:rPr>
              <a:t> My Name is </a:t>
            </a:r>
            <a:r>
              <a:rPr lang="en-US" dirty="0" smtClean="0">
                <a:latin typeface="Arial" panose="020B0604020202020204" pitchFamily="34" charset="0"/>
                <a:cs typeface="Arial" panose="020B0604020202020204" pitchFamily="34" charset="0"/>
              </a:rPr>
              <a:t>Mr. </a:t>
            </a:r>
            <a:r>
              <a:rPr lang="en-US" dirty="0">
                <a:latin typeface="Arial" panose="020B0604020202020204" pitchFamily="34" charset="0"/>
                <a:cs typeface="Arial" panose="020B0604020202020204" pitchFamily="34" charset="0"/>
              </a:rPr>
              <a:t>Engineer Amanullah Sarhandi. My qualification is </a:t>
            </a:r>
            <a:r>
              <a:rPr lang="en-US" dirty="0" smtClean="0">
                <a:latin typeface="Arial" panose="020B0604020202020204" pitchFamily="34" charset="0"/>
                <a:cs typeface="Arial" panose="020B0604020202020204" pitchFamily="34" charset="0"/>
              </a:rPr>
              <a:t>Bachelor </a:t>
            </a:r>
            <a:r>
              <a:rPr lang="en-US" dirty="0">
                <a:latin typeface="Arial" panose="020B0604020202020204" pitchFamily="34" charset="0"/>
                <a:cs typeface="Arial" panose="020B0604020202020204" pitchFamily="34" charset="0"/>
              </a:rPr>
              <a:t>of Technology Honor from Mehran University of Engineering and Technology Sindh. 06 years of </a:t>
            </a:r>
            <a:r>
              <a:rPr lang="en-US" dirty="0" smtClean="0">
                <a:latin typeface="Arial" panose="020B0604020202020204" pitchFamily="34" charset="0"/>
                <a:cs typeface="Arial" panose="020B0604020202020204" pitchFamily="34" charset="0"/>
              </a:rPr>
              <a:t>experience </a:t>
            </a:r>
            <a:r>
              <a:rPr lang="en-US" dirty="0">
                <a:latin typeface="Arial" panose="020B0604020202020204" pitchFamily="34" charset="0"/>
                <a:cs typeface="Arial" panose="020B0604020202020204" pitchFamily="34" charset="0"/>
              </a:rPr>
              <a:t>Maintenance Engineer from Combined Cycle (100MW) mega what Power Plant from K-Electric. 32 Fire Tube Boilers, 01 Steam Turbine and 32 Janbacher fuel Gas Engine.</a:t>
            </a:r>
          </a:p>
          <a:p>
            <a:pPr marL="514350" indent="-514350">
              <a:buFont typeface="+mj-lt"/>
              <a:buAutoNum type="arabicPeriod"/>
            </a:pPr>
            <a:r>
              <a:rPr lang="en-US" dirty="0">
                <a:latin typeface="Arial" panose="020B0604020202020204" pitchFamily="34" charset="0"/>
                <a:cs typeface="Arial" panose="020B0604020202020204" pitchFamily="34" charset="0"/>
              </a:rPr>
              <a:t>                                    02 Years Apprentice Ship from NED Engineering University and (96MW) Mega What Auto Cycle Power Plant From K-Electric. </a:t>
            </a:r>
          </a:p>
          <a:p>
            <a:pPr marL="514350" indent="-514350">
              <a:buFont typeface="+mj-lt"/>
              <a:buAutoNum type="arabicPeriod"/>
            </a:pPr>
            <a:r>
              <a:rPr lang="en-US" dirty="0">
                <a:latin typeface="Arial" panose="020B0604020202020204" pitchFamily="34" charset="0"/>
                <a:cs typeface="Arial" panose="020B0604020202020204" pitchFamily="34" charset="0"/>
              </a:rPr>
              <a:t>            03 Years Diploma of Associate Engineer in Mechanical Technology from </a:t>
            </a:r>
            <a:r>
              <a:rPr lang="en-US" dirty="0" smtClean="0">
                <a:latin typeface="Arial" panose="020B0604020202020204" pitchFamily="34" charset="0"/>
                <a:cs typeface="Arial" panose="020B0604020202020204" pitchFamily="34" charset="0"/>
              </a:rPr>
              <a:t>Government </a:t>
            </a:r>
            <a:r>
              <a:rPr lang="en-US" dirty="0">
                <a:latin typeface="Arial" panose="020B0604020202020204" pitchFamily="34" charset="0"/>
                <a:cs typeface="Arial" panose="020B0604020202020204" pitchFamily="34" charset="0"/>
              </a:rPr>
              <a:t>Habib College of Technology Sindh.</a:t>
            </a:r>
          </a:p>
          <a:p>
            <a:pPr marL="514350" indent="-514350">
              <a:buFont typeface="+mj-lt"/>
              <a:buAutoNum type="arabicPeriod"/>
            </a:pPr>
            <a:r>
              <a:rPr lang="en-US" dirty="0">
                <a:latin typeface="Arial" panose="020B0604020202020204" pitchFamily="34" charset="0"/>
                <a:cs typeface="Arial" panose="020B0604020202020204" pitchFamily="34" charset="0"/>
              </a:rPr>
              <a:t>                                Matriculation in Science from </a:t>
            </a:r>
            <a:r>
              <a:rPr lang="en-US" dirty="0" smtClean="0">
                <a:latin typeface="Arial" panose="020B0604020202020204" pitchFamily="34" charset="0"/>
                <a:cs typeface="Arial" panose="020B0604020202020204" pitchFamily="34" charset="0"/>
              </a:rPr>
              <a:t>Allama Iqbal </a:t>
            </a:r>
            <a:r>
              <a:rPr lang="en-US" dirty="0">
                <a:latin typeface="Arial" panose="020B0604020202020204" pitchFamily="34" charset="0"/>
                <a:cs typeface="Arial" panose="020B0604020202020204" pitchFamily="34" charset="0"/>
              </a:rPr>
              <a:t>Higher </a:t>
            </a:r>
            <a:r>
              <a:rPr lang="en-US" dirty="0" smtClean="0">
                <a:latin typeface="Arial" panose="020B0604020202020204" pitchFamily="34" charset="0"/>
                <a:cs typeface="Arial" panose="020B0604020202020204" pitchFamily="34" charset="0"/>
              </a:rPr>
              <a:t>Secondary </a:t>
            </a:r>
            <a:r>
              <a:rPr lang="en-US" dirty="0">
                <a:latin typeface="Arial" panose="020B0604020202020204" pitchFamily="34" charset="0"/>
                <a:cs typeface="Arial" panose="020B0604020202020204" pitchFamily="34" charset="0"/>
              </a:rPr>
              <a:t>School Bihar Colony</a:t>
            </a:r>
            <a:r>
              <a:rPr lang="en-US" dirty="0" smtClean="0">
                <a:latin typeface="Arial" panose="020B0604020202020204" pitchFamily="34" charset="0"/>
                <a:cs typeface="Arial" panose="020B0604020202020204" pitchFamily="34" charset="0"/>
              </a:rPr>
              <a:t>.</a:t>
            </a:r>
          </a:p>
          <a:p>
            <a:pPr marL="514350" indent="-514350">
              <a:buFont typeface="+mj-lt"/>
              <a:buAutoNum type="arabicPeriod"/>
            </a:pPr>
            <a:r>
              <a:rPr lang="en-US" dirty="0" smtClean="0">
                <a:latin typeface="Arial" panose="020B0604020202020204" pitchFamily="34" charset="0"/>
                <a:cs typeface="Arial" panose="020B0604020202020204" pitchFamily="34" charset="0"/>
              </a:rPr>
              <a:t>Python Programing course at Bano Qabil 3.0 from lyari.</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11246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0" nodeType="clickEffect">
                                  <p:stCondLst>
                                    <p:cond delay="0"/>
                                  </p:stCondLst>
                                  <p:childTnLst>
                                    <p:anim calcmode="lin" valueType="num">
                                      <p:cBhvr additive="base">
                                        <p:cTn id="10"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p:tgtEl>
                                          <p:spTgt spid="3">
                                            <p:txEl>
                                              <p:pRg st="0" end="0"/>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0" nodeType="clickEffect">
                                  <p:stCondLst>
                                    <p:cond delay="0"/>
                                  </p:stCondLst>
                                  <p:childTnLst>
                                    <p:anim calcmode="lin" valueType="num">
                                      <p:cBhvr additive="base">
                                        <p:cTn id="16"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p:tgtEl>
                                          <p:spTgt spid="3">
                                            <p:txEl>
                                              <p:pRg st="1" end="1"/>
                                            </p:txEl>
                                          </p:spTgt>
                                        </p:tgtEl>
                                        <p:attrNameLst>
                                          <p:attrName>ppt_y</p:attrName>
                                        </p:attrNameLst>
                                      </p:cBhvr>
                                      <p:tavLst>
                                        <p:tav tm="0">
                                          <p:val>
                                            <p:strVal val="ppt_y"/>
                                          </p:val>
                                        </p:tav>
                                        <p:tav tm="100000">
                                          <p:val>
                                            <p:strVal val="1+ppt_h/2"/>
                                          </p:val>
                                        </p:tav>
                                      </p:tavLst>
                                    </p:anim>
                                    <p:set>
                                      <p:cBhvr>
                                        <p:cTn id="18"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grpId="0" nodeType="clickEffect">
                                  <p:stCondLst>
                                    <p:cond delay="0"/>
                                  </p:stCondLst>
                                  <p:childTnLst>
                                    <p:anim calcmode="lin" valueType="num">
                                      <p:cBhvr additive="base">
                                        <p:cTn id="22"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p:tgtEl>
                                          <p:spTgt spid="3">
                                            <p:txEl>
                                              <p:pRg st="2" end="2"/>
                                            </p:txEl>
                                          </p:spTgt>
                                        </p:tgtEl>
                                        <p:attrNameLst>
                                          <p:attrName>ppt_y</p:attrName>
                                        </p:attrNameLst>
                                      </p:cBhvr>
                                      <p:tavLst>
                                        <p:tav tm="0">
                                          <p:val>
                                            <p:strVal val="ppt_y"/>
                                          </p:val>
                                        </p:tav>
                                        <p:tav tm="100000">
                                          <p:val>
                                            <p:strVal val="1+ppt_h/2"/>
                                          </p:val>
                                        </p:tav>
                                      </p:tavLst>
                                    </p:anim>
                                    <p:set>
                                      <p:cBhvr>
                                        <p:cTn id="24"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grpId="0" nodeType="clickEffect">
                                  <p:stCondLst>
                                    <p:cond delay="0"/>
                                  </p:stCondLst>
                                  <p:childTnLst>
                                    <p:anim calcmode="lin" valueType="num">
                                      <p:cBhvr additive="base">
                                        <p:cTn id="28"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p:tgtEl>
                                          <p:spTgt spid="3">
                                            <p:txEl>
                                              <p:pRg st="3" end="3"/>
                                            </p:txEl>
                                          </p:spTgt>
                                        </p:tgtEl>
                                        <p:attrNameLst>
                                          <p:attrName>ppt_y</p:attrName>
                                        </p:attrNameLst>
                                      </p:cBhvr>
                                      <p:tavLst>
                                        <p:tav tm="0">
                                          <p:val>
                                            <p:strVal val="ppt_y"/>
                                          </p:val>
                                        </p:tav>
                                        <p:tav tm="100000">
                                          <p:val>
                                            <p:strVal val="1+ppt_h/2"/>
                                          </p:val>
                                        </p:tav>
                                      </p:tavLst>
                                    </p:anim>
                                    <p:set>
                                      <p:cBhvr>
                                        <p:cTn id="30"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xit" presetSubtype="4" fill="hold" grpId="0" nodeType="clickEffect">
                                  <p:stCondLst>
                                    <p:cond delay="0"/>
                                  </p:stCondLst>
                                  <p:childTnLst>
                                    <p:anim calcmode="lin" valueType="num">
                                      <p:cBhvr additive="base">
                                        <p:cTn id="34"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500"/>
                                        <p:tgtEl>
                                          <p:spTgt spid="3">
                                            <p:txEl>
                                              <p:pRg st="4" end="4"/>
                                            </p:txEl>
                                          </p:spTgt>
                                        </p:tgtEl>
                                        <p:attrNameLst>
                                          <p:attrName>ppt_y</p:attrName>
                                        </p:attrNameLst>
                                      </p:cBhvr>
                                      <p:tavLst>
                                        <p:tav tm="0">
                                          <p:val>
                                            <p:strVal val="ppt_y"/>
                                          </p:val>
                                        </p:tav>
                                        <p:tav tm="100000">
                                          <p:val>
                                            <p:strVal val="1+ppt_h/2"/>
                                          </p:val>
                                        </p:tav>
                                      </p:tavLst>
                                    </p:anim>
                                    <p:set>
                                      <p:cBhvr>
                                        <p:cTn id="36"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409480"/>
            <a:ext cx="7766936" cy="1646302"/>
          </a:xfrm>
        </p:spPr>
        <p:txBody>
          <a:bodyPr/>
          <a:lstStyle/>
          <a:p>
            <a:r>
              <a:rPr lang="en-US" dirty="0" smtClean="0"/>
              <a:t>What is Macro in Excel</a:t>
            </a:r>
            <a:endParaRPr lang="en-US" dirty="0"/>
          </a:p>
        </p:txBody>
      </p:sp>
      <p:sp>
        <p:nvSpPr>
          <p:cNvPr id="3" name="Subtitle 2"/>
          <p:cNvSpPr>
            <a:spLocks noGrp="1"/>
          </p:cNvSpPr>
          <p:nvPr>
            <p:ph type="subTitle" idx="1"/>
          </p:nvPr>
        </p:nvSpPr>
        <p:spPr>
          <a:xfrm>
            <a:off x="1507066" y="2679233"/>
            <a:ext cx="8204969" cy="2183712"/>
          </a:xfrm>
        </p:spPr>
        <p:txBody>
          <a:bodyPr>
            <a:normAutofit/>
          </a:bodyPr>
          <a:lstStyle/>
          <a:p>
            <a:pPr algn="l"/>
            <a:r>
              <a:rPr lang="en-US" sz="2000" dirty="0" smtClean="0">
                <a:solidFill>
                  <a:schemeClr val="tx1"/>
                </a:solidFill>
                <a:latin typeface="Arial Rounded MT Bold" panose="020F0704030504030204" pitchFamily="34" charset="0"/>
              </a:rPr>
              <a:t>A </a:t>
            </a:r>
            <a:r>
              <a:rPr lang="en-US" sz="2000" b="1" dirty="0">
                <a:solidFill>
                  <a:schemeClr val="tx1"/>
                </a:solidFill>
                <a:latin typeface="Arial Rounded MT Bold" panose="020F0704030504030204" pitchFamily="34" charset="0"/>
              </a:rPr>
              <a:t>macro</a:t>
            </a:r>
            <a:r>
              <a:rPr lang="en-US" sz="2000" dirty="0">
                <a:solidFill>
                  <a:schemeClr val="tx1"/>
                </a:solidFill>
                <a:latin typeface="Arial Rounded MT Bold" panose="020F0704030504030204" pitchFamily="34" charset="0"/>
              </a:rPr>
              <a:t> is a set of programmed instructions that automates repetitive tasks. Macros are written in </a:t>
            </a:r>
            <a:r>
              <a:rPr lang="en-US" sz="2000" b="1" dirty="0">
                <a:solidFill>
                  <a:schemeClr val="tx1"/>
                </a:solidFill>
                <a:latin typeface="Arial Rounded MT Bold" panose="020F0704030504030204" pitchFamily="34" charset="0"/>
              </a:rPr>
              <a:t>VBA (Visual Basic for Applications)</a:t>
            </a:r>
            <a:r>
              <a:rPr lang="en-US" sz="2000" dirty="0">
                <a:solidFill>
                  <a:schemeClr val="tx1"/>
                </a:solidFill>
                <a:latin typeface="Arial Rounded MT Bold" panose="020F0704030504030204" pitchFamily="34" charset="0"/>
              </a:rPr>
              <a:t>, Excel’s programming language, and they allow users to create custom functions, automate processes, and perform complex calculations with a single </a:t>
            </a:r>
            <a:r>
              <a:rPr lang="en-US" sz="2000" dirty="0" smtClean="0">
                <a:solidFill>
                  <a:schemeClr val="tx1"/>
                </a:solidFill>
                <a:latin typeface="Arial Rounded MT Bold" panose="020F0704030504030204" pitchFamily="34" charset="0"/>
              </a:rPr>
              <a:t>command.</a:t>
            </a:r>
            <a:endParaRPr lang="en-US" sz="20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0779904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Diff between work sheet and work book</a:t>
            </a:r>
            <a:endParaRPr lang="en-US" dirty="0"/>
          </a:p>
        </p:txBody>
      </p:sp>
      <p:sp>
        <p:nvSpPr>
          <p:cNvPr id="3" name="Subtitle 2"/>
          <p:cNvSpPr>
            <a:spLocks noGrp="1"/>
          </p:cNvSpPr>
          <p:nvPr>
            <p:ph type="subTitle" idx="1"/>
          </p:nvPr>
        </p:nvSpPr>
        <p:spPr/>
        <p:txBody>
          <a:bodyPr>
            <a:noAutofit/>
          </a:bodyPr>
          <a:lstStyle/>
          <a:p>
            <a:pPr algn="l"/>
            <a:r>
              <a:rPr lang="en-US" sz="3200" dirty="0" smtClean="0">
                <a:solidFill>
                  <a:schemeClr val="tx1"/>
                </a:solidFill>
              </a:rPr>
              <a:t>Work sheet is a single spread sheet. But work book is a collection of spread sheet in a single file.</a:t>
            </a:r>
            <a:endParaRPr lang="en-US" sz="3200" dirty="0">
              <a:solidFill>
                <a:schemeClr val="tx1"/>
              </a:solidFill>
            </a:endParaRPr>
          </a:p>
        </p:txBody>
      </p:sp>
    </p:spTree>
    <p:extLst>
      <p:ext uri="{BB962C8B-B14F-4D97-AF65-F5344CB8AC3E}">
        <p14:creationId xmlns:p14="http://schemas.microsoft.com/office/powerpoint/2010/main" val="24563051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61" y="1371600"/>
            <a:ext cx="8596668" cy="1320800"/>
          </a:xfrm>
        </p:spPr>
        <p:txBody>
          <a:bodyPr/>
          <a:lstStyle/>
          <a:p>
            <a:r>
              <a:rPr lang="en-US" dirty="0" smtClean="0"/>
              <a:t>What is </a:t>
            </a:r>
            <a:r>
              <a:rPr lang="en-US" dirty="0" smtClean="0"/>
              <a:t>Microsoft </a:t>
            </a:r>
            <a:r>
              <a:rPr lang="en-US" dirty="0" smtClean="0"/>
              <a:t>Excel</a:t>
            </a:r>
            <a:br>
              <a:rPr lang="en-US" dirty="0" smtClean="0"/>
            </a:br>
            <a:endParaRPr lang="en-US" dirty="0"/>
          </a:p>
        </p:txBody>
      </p:sp>
      <p:sp>
        <p:nvSpPr>
          <p:cNvPr id="3" name="Content Placeholder 2"/>
          <p:cNvSpPr>
            <a:spLocks noGrp="1"/>
          </p:cNvSpPr>
          <p:nvPr>
            <p:ph idx="1"/>
          </p:nvPr>
        </p:nvSpPr>
        <p:spPr/>
        <p:txBody>
          <a:bodyPr>
            <a:noAutofit/>
          </a:bodyPr>
          <a:lstStyle/>
          <a:p>
            <a:r>
              <a:rPr lang="en-US" sz="2800" dirty="0"/>
              <a:t>Microsoft Excel is a spreadsheet software developed by Microsoft, used for organizing, analyzing, and visualizing data. Excel allows users to create and format spreadsheets (tables of data) that consist of rows and columns. Each cell in an Excel sheet can contain numbers, text, formulas, or functions, enabling users to perform a range of tasks from basic arithmetic calculations to complex data analysis.</a:t>
            </a:r>
          </a:p>
        </p:txBody>
      </p:sp>
    </p:spTree>
    <p:extLst>
      <p:ext uri="{BB962C8B-B14F-4D97-AF65-F5344CB8AC3E}">
        <p14:creationId xmlns:p14="http://schemas.microsoft.com/office/powerpoint/2010/main" val="8695181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a:t>
            </a:r>
            <a:r>
              <a:rPr lang="en-US" dirty="0" smtClean="0"/>
              <a:t>columns </a:t>
            </a:r>
            <a:r>
              <a:rPr lang="en-US" dirty="0" smtClean="0"/>
              <a:t>and rows</a:t>
            </a:r>
            <a:br>
              <a:rPr lang="en-US" dirty="0" smtClean="0"/>
            </a:br>
            <a:endParaRPr lang="en-US" dirty="0"/>
          </a:p>
        </p:txBody>
      </p:sp>
      <p:sp>
        <p:nvSpPr>
          <p:cNvPr id="3" name="Content Placeholder 2"/>
          <p:cNvSpPr>
            <a:spLocks noGrp="1"/>
          </p:cNvSpPr>
          <p:nvPr>
            <p:ph idx="1"/>
          </p:nvPr>
        </p:nvSpPr>
        <p:spPr/>
        <p:txBody>
          <a:bodyPr>
            <a:normAutofit/>
          </a:bodyPr>
          <a:lstStyle/>
          <a:p>
            <a:r>
              <a:rPr lang="en-US" sz="4000" dirty="0" smtClean="0"/>
              <a:t>An alphabetic parts in excel sheet is called columns. And a </a:t>
            </a:r>
            <a:r>
              <a:rPr lang="en-US" sz="4000" dirty="0" smtClean="0"/>
              <a:t>numeric </a:t>
            </a:r>
            <a:r>
              <a:rPr lang="en-US" sz="4000" dirty="0" smtClean="0"/>
              <a:t>parts in excel sheet is called rows.</a:t>
            </a:r>
          </a:p>
          <a:p>
            <a:r>
              <a:rPr lang="en-US" sz="4000" dirty="0" smtClean="0"/>
              <a:t>Total rows 1048576</a:t>
            </a:r>
          </a:p>
          <a:p>
            <a:r>
              <a:rPr lang="en-US" sz="4000" dirty="0" smtClean="0"/>
              <a:t>Total columns 16384</a:t>
            </a:r>
            <a:endParaRPr lang="en-US" sz="4000" dirty="0"/>
          </a:p>
        </p:txBody>
      </p:sp>
    </p:spTree>
    <p:extLst>
      <p:ext uri="{BB962C8B-B14F-4D97-AF65-F5344CB8AC3E}">
        <p14:creationId xmlns:p14="http://schemas.microsoft.com/office/powerpoint/2010/main" val="172980763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514048"/>
            <a:ext cx="8596668" cy="1320800"/>
          </a:xfrm>
        </p:spPr>
        <p:txBody>
          <a:bodyPr/>
          <a:lstStyle/>
          <a:p>
            <a:r>
              <a:rPr lang="en-US" dirty="0" smtClean="0"/>
              <a:t>What is vlookup</a:t>
            </a:r>
            <a:endParaRPr lang="en-US" dirty="0"/>
          </a:p>
        </p:txBody>
      </p:sp>
      <p:sp>
        <p:nvSpPr>
          <p:cNvPr id="6" name="Rectangle 3"/>
          <p:cNvSpPr>
            <a:spLocks noGrp="1" noChangeArrowheads="1"/>
          </p:cNvSpPr>
          <p:nvPr>
            <p:ph idx="1"/>
          </p:nvPr>
        </p:nvSpPr>
        <p:spPr bwMode="auto">
          <a:xfrm>
            <a:off x="541444" y="2174448"/>
            <a:ext cx="8868447"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smtClean="0">
                <a:ln>
                  <a:noFill/>
                </a:ln>
                <a:solidFill>
                  <a:schemeClr val="tx1"/>
                </a:solidFill>
                <a:effectLst/>
                <a:latin typeface="Arial" panose="020B0604020202020204" pitchFamily="34" charset="0"/>
              </a:rPr>
              <a:t>The </a:t>
            </a:r>
            <a:r>
              <a:rPr kumimoji="0" lang="en-US" altLang="en-US" sz="2800" b="0" i="0" u="none" strike="noStrike" cap="none" normalizeH="0" baseline="0" dirty="0" smtClean="0">
                <a:ln>
                  <a:noFill/>
                </a:ln>
                <a:solidFill>
                  <a:schemeClr val="tx1"/>
                </a:solidFill>
                <a:effectLst/>
                <a:latin typeface="Arial Unicode MS"/>
              </a:rPr>
              <a:t>VLOOKUP</a:t>
            </a:r>
            <a:r>
              <a:rPr kumimoji="0" lang="en-US" altLang="en-US" sz="3600" b="0" i="0" u="none" strike="noStrike" cap="none" normalizeH="0" baseline="0" dirty="0" smtClean="0">
                <a:ln>
                  <a:noFill/>
                </a:ln>
                <a:solidFill>
                  <a:schemeClr val="tx1"/>
                </a:solidFill>
                <a:effectLst/>
              </a:rPr>
              <a:t> function in Excel (short for "Vertical Lookup") searches for a value in the first column of a table or range and returns a corresponding value from another column in that row. This function is commonly used to look up information quickly from large data sets.</a:t>
            </a:r>
            <a:endParaRPr kumimoji="0" lang="en-US" altLang="en-US" sz="40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73024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conditional Statement</a:t>
            </a:r>
            <a:endParaRPr lang="en-US" dirty="0"/>
          </a:p>
        </p:txBody>
      </p:sp>
      <p:sp>
        <p:nvSpPr>
          <p:cNvPr id="3" name="Content Placeholder 2"/>
          <p:cNvSpPr>
            <a:spLocks noGrp="1"/>
          </p:cNvSpPr>
          <p:nvPr>
            <p:ph idx="1"/>
          </p:nvPr>
        </p:nvSpPr>
        <p:spPr/>
        <p:txBody>
          <a:bodyPr>
            <a:normAutofit/>
          </a:bodyPr>
          <a:lstStyle/>
          <a:p>
            <a:r>
              <a:rPr lang="en-US" sz="3200" dirty="0"/>
              <a:t>A</a:t>
            </a:r>
            <a:r>
              <a:rPr lang="en-US" sz="3200" dirty="0" smtClean="0"/>
              <a:t> </a:t>
            </a:r>
            <a:r>
              <a:rPr lang="en-US" sz="3200" b="1" dirty="0"/>
              <a:t>conditional statement</a:t>
            </a:r>
            <a:r>
              <a:rPr lang="en-US" sz="3200" dirty="0"/>
              <a:t> is a formula that performs actions based on whether a specific condition is met. These statements use logical functions to check conditions and return results accordingly. Conditional statements are useful for automating decision-making in Excel worksheets.</a:t>
            </a:r>
          </a:p>
        </p:txBody>
      </p:sp>
    </p:spTree>
    <p:extLst>
      <p:ext uri="{BB962C8B-B14F-4D97-AF65-F5344CB8AC3E}">
        <p14:creationId xmlns:p14="http://schemas.microsoft.com/office/powerpoint/2010/main" val="961186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145</TotalTime>
  <Words>489</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Arial Rounded MT Bold</vt:lpstr>
      <vt:lpstr>Arial Unicode MS</vt:lpstr>
      <vt:lpstr>Calibri</vt:lpstr>
      <vt:lpstr>Trebuchet MS</vt:lpstr>
      <vt:lpstr>Wingdings 3</vt:lpstr>
      <vt:lpstr>Facet</vt:lpstr>
      <vt:lpstr>Amanullah Sarhandi</vt:lpstr>
      <vt:lpstr>Microsoft Power Point</vt:lpstr>
      <vt:lpstr>Amanullah Sarhandi</vt:lpstr>
      <vt:lpstr>What is Macro in Excel</vt:lpstr>
      <vt:lpstr>Diff between work sheet and work book</vt:lpstr>
      <vt:lpstr>What is Microsoft Excel </vt:lpstr>
      <vt:lpstr>Define columns and rows </vt:lpstr>
      <vt:lpstr>What is vlookup</vt:lpstr>
      <vt:lpstr>What is conditional Statement</vt:lpstr>
      <vt:lpstr>What is Pivot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Amanullah Sarhandi</dc:title>
  <dc:creator>A M</dc:creator>
  <cp:lastModifiedBy>A M</cp:lastModifiedBy>
  <cp:revision>14</cp:revision>
  <dcterms:created xsi:type="dcterms:W3CDTF">2024-10-06T05:42:25Z</dcterms:created>
  <dcterms:modified xsi:type="dcterms:W3CDTF">2024-11-11T05:29:10Z</dcterms:modified>
</cp:coreProperties>
</file>