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g1Y5ss6AsG+cdKoyP1ZRs14ZVI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2"/>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0" name="Google Shape;20;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2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22"/>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2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22"/>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22"/>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3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1"/>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2" name="Google Shape;82;p31"/>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3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3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2"/>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3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3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3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3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3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b="0" i="0" sz="8000" u="none" cap="none" strike="noStrike">
              <a:solidFill>
                <a:schemeClr val="lt1"/>
              </a:solidFill>
              <a:latin typeface="Century Gothic"/>
              <a:ea typeface="Century Gothic"/>
              <a:cs typeface="Century Gothic"/>
              <a:sym typeface="Century Gothic"/>
            </a:endParaRPr>
          </a:p>
        </p:txBody>
      </p:sp>
      <p:sp>
        <p:nvSpPr>
          <p:cNvPr id="100" name="Google Shape;100;p3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b="0" i="0" sz="80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3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3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3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3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3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3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b="0" i="0" sz="8000" u="none" cap="none" strike="noStrike">
              <a:solidFill>
                <a:schemeClr val="lt1"/>
              </a:solidFill>
              <a:latin typeface="Century Gothic"/>
              <a:ea typeface="Century Gothic"/>
              <a:cs typeface="Century Gothic"/>
              <a:sym typeface="Century Gothic"/>
            </a:endParaRPr>
          </a:p>
        </p:txBody>
      </p:sp>
      <p:sp>
        <p:nvSpPr>
          <p:cNvPr id="115" name="Google Shape;115;p3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lt1"/>
                </a:solidFill>
                <a:latin typeface="Century Gothic"/>
                <a:ea typeface="Century Gothic"/>
                <a:cs typeface="Century Gothic"/>
                <a:sym typeface="Century Gothic"/>
              </a:rPr>
              <a:t>”</a:t>
            </a:r>
            <a:endParaRPr b="0" i="0" sz="80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3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3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3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3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7"/>
          <p:cNvSpPr txBox="1"/>
          <p:nvPr>
            <p:ph idx="1" type="body"/>
          </p:nvPr>
        </p:nvSpPr>
        <p:spPr>
          <a:xfrm rot="5400000">
            <a:off x="3143778" y="-1773766"/>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3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3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3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1" name="Google Shape;31;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4"/>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37" name="Google Shape;37;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3" name="Google Shape;43;p25"/>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4" name="Google Shape;44;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0" name="Google Shape;50;p26"/>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1" name="Google Shape;51;p26"/>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2" name="Google Shape;52;p26"/>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3" name="Google Shape;53;p2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29"/>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2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3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5" name="Google Shape;75;p3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3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21"/>
          <p:cNvGrpSpPr/>
          <p:nvPr/>
        </p:nvGrpSpPr>
        <p:grpSpPr>
          <a:xfrm>
            <a:off x="9206969" y="2963333"/>
            <a:ext cx="2981858" cy="3208867"/>
            <a:chOff x="9206969" y="2963333"/>
            <a:chExt cx="2981858" cy="3208867"/>
          </a:xfrm>
        </p:grpSpPr>
        <p:cxnSp>
          <p:nvCxnSpPr>
            <p:cNvPr id="7" name="Google Shape;7;p2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2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2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2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2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2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2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type="ctrTitle"/>
          </p:nvPr>
        </p:nvSpPr>
        <p:spPr>
          <a:xfrm>
            <a:off x="1477818" y="2258292"/>
            <a:ext cx="10806545" cy="33112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200"/>
              <a:buFont typeface="Times New Roman"/>
              <a:buNone/>
            </a:pPr>
            <a:r>
              <a:rPr lang="en-US" sz="3200">
                <a:latin typeface="Times New Roman"/>
                <a:ea typeface="Times New Roman"/>
                <a:cs typeface="Times New Roman"/>
                <a:sym typeface="Times New Roman"/>
              </a:rPr>
              <a:t>  COURSE: DATA SCIENCE</a:t>
            </a:r>
            <a:br>
              <a:rPr lang="en-US" sz="3200">
                <a:latin typeface="Times New Roman"/>
                <a:ea typeface="Times New Roman"/>
                <a:cs typeface="Times New Roman"/>
                <a:sym typeface="Times New Roman"/>
              </a:rPr>
            </a:br>
            <a:br>
              <a:rPr lang="en-US" sz="3200">
                <a:latin typeface="Times New Roman"/>
                <a:ea typeface="Times New Roman"/>
                <a:cs typeface="Times New Roman"/>
                <a:sym typeface="Times New Roman"/>
              </a:rPr>
            </a:br>
            <a:r>
              <a:rPr lang="en-US" sz="3200">
                <a:latin typeface="Times New Roman"/>
                <a:ea typeface="Times New Roman"/>
                <a:cs typeface="Times New Roman"/>
                <a:sym typeface="Times New Roman"/>
              </a:rPr>
              <a:t>  TOPIC: NUMPY</a:t>
            </a:r>
            <a:br>
              <a:rPr lang="en-US" sz="3200">
                <a:latin typeface="Times New Roman"/>
                <a:ea typeface="Times New Roman"/>
                <a:cs typeface="Times New Roman"/>
                <a:sym typeface="Times New Roman"/>
              </a:rPr>
            </a:br>
            <a:br>
              <a:rPr lang="en-US" sz="3200">
                <a:latin typeface="Times New Roman"/>
                <a:ea typeface="Times New Roman"/>
                <a:cs typeface="Times New Roman"/>
                <a:sym typeface="Times New Roman"/>
              </a:rPr>
            </a:br>
            <a:r>
              <a:rPr lang="en-US" sz="3200">
                <a:latin typeface="Times New Roman"/>
                <a:ea typeface="Times New Roman"/>
                <a:cs typeface="Times New Roman"/>
                <a:sym typeface="Times New Roman"/>
              </a:rPr>
              <a:t>  INSTRUCTOR: REEMA MEMON</a:t>
            </a:r>
            <a:endParaRPr sz="3200">
              <a:latin typeface="Times New Roman"/>
              <a:ea typeface="Times New Roman"/>
              <a:cs typeface="Times New Roman"/>
              <a:sym typeface="Times New Roman"/>
            </a:endParaRPr>
          </a:p>
        </p:txBody>
      </p:sp>
      <p:pic>
        <p:nvPicPr>
          <p:cNvPr id="140" name="Google Shape;140;p1"/>
          <p:cNvPicPr preferRelativeResize="0"/>
          <p:nvPr/>
        </p:nvPicPr>
        <p:blipFill rotWithShape="1">
          <a:blip r:embed="rId3">
            <a:alphaModFix/>
          </a:blip>
          <a:srcRect b="0" l="0" r="0" t="0"/>
          <a:stretch/>
        </p:blipFill>
        <p:spPr>
          <a:xfrm>
            <a:off x="0" y="0"/>
            <a:ext cx="2440709" cy="2440709"/>
          </a:xfrm>
          <a:prstGeom prst="rect">
            <a:avLst/>
          </a:prstGeom>
          <a:solidFill>
            <a:schemeClr val="lt1"/>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ph idx="1" type="body"/>
          </p:nvPr>
        </p:nvSpPr>
        <p:spPr>
          <a:xfrm>
            <a:off x="508721" y="0"/>
            <a:ext cx="10972080" cy="6555509"/>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000"/>
              <a:buChar char="▶"/>
            </a:pPr>
            <a:r>
              <a:rPr b="1" lang="en-US" sz="2500">
                <a:solidFill>
                  <a:schemeClr val="lt1"/>
                </a:solidFill>
                <a:latin typeface="Times New Roman"/>
                <a:ea typeface="Times New Roman"/>
                <a:cs typeface="Times New Roman"/>
                <a:sym typeface="Times New Roman"/>
              </a:rPr>
              <a:t>Creating Numpy Array using random.rand</a:t>
            </a:r>
            <a:endParaRPr b="1"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a=np.random.rand(2,2)</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print(a)</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Creating Numpy Array using random.randint</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arr = np.random.randint(1,200, size=10)</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print(arr)</a:t>
            </a:r>
            <a:endParaRPr sz="2500">
              <a:solidFill>
                <a:schemeClr val="lt1"/>
              </a:solidFill>
              <a:latin typeface="Times New Roman"/>
              <a:ea typeface="Times New Roman"/>
              <a:cs typeface="Times New Roman"/>
              <a:sym typeface="Times New Roman"/>
            </a:endParaRPr>
          </a:p>
          <a:p>
            <a:pPr indent="-158750" lvl="0" marL="285750" rtl="0" algn="l">
              <a:spcBef>
                <a:spcPts val="1100"/>
              </a:spcBef>
              <a:spcAft>
                <a:spcPts val="0"/>
              </a:spcAft>
              <a:buSzPts val="2000"/>
              <a:buNone/>
            </a:pPr>
            <a:r>
              <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Array Attributes and Methods:</a:t>
            </a:r>
            <a:endParaRPr sz="2500">
              <a:solidFill>
                <a:schemeClr val="lt1"/>
              </a:solidFill>
              <a:latin typeface="Times New Roman"/>
              <a:ea typeface="Times New Roman"/>
              <a:cs typeface="Times New Roman"/>
              <a:sym typeface="Times New Roman"/>
            </a:endParaRPr>
          </a:p>
          <a:p>
            <a:pPr indent="-457200" lvl="0" marL="457200" rtl="0" algn="l">
              <a:spcBef>
                <a:spcPts val="1100"/>
              </a:spcBef>
              <a:spcAft>
                <a:spcPts val="0"/>
              </a:spcAft>
              <a:buSzPts val="2000"/>
              <a:buFont typeface="Century Gothic"/>
              <a:buAutoNum type="arabicPeriod"/>
            </a:pPr>
            <a:r>
              <a:rPr lang="en-US" sz="2500">
                <a:solidFill>
                  <a:schemeClr val="lt1"/>
                </a:solidFill>
                <a:latin typeface="Times New Roman"/>
                <a:ea typeface="Times New Roman"/>
                <a:cs typeface="Times New Roman"/>
                <a:sym typeface="Times New Roman"/>
              </a:rPr>
              <a:t>reshape(): The reshape() method is used to change the shape of an array without changing its data. It returns a new array with a modified shape.</a:t>
            </a:r>
            <a:endParaRPr sz="2500">
              <a:solidFill>
                <a:schemeClr val="lt1"/>
              </a:solidFill>
              <a:latin typeface="Times New Roman"/>
              <a:ea typeface="Times New Roman"/>
              <a:cs typeface="Times New Roman"/>
              <a:sym typeface="Times New Roman"/>
            </a:endParaRPr>
          </a:p>
          <a:p>
            <a:pPr indent="0" lvl="0" marL="0" rtl="0" algn="l">
              <a:spcBef>
                <a:spcPts val="1100"/>
              </a:spcBef>
              <a:spcAft>
                <a:spcPts val="0"/>
              </a:spcAft>
              <a:buSzPts val="2000"/>
              <a:buNone/>
            </a:pPr>
            <a:r>
              <a:rPr lang="en-US" sz="2500">
                <a:solidFill>
                  <a:schemeClr val="lt1"/>
                </a:solidFill>
                <a:latin typeface="Times New Roman"/>
                <a:ea typeface="Times New Roman"/>
                <a:cs typeface="Times New Roman"/>
                <a:sym typeface="Times New Roman"/>
              </a:rPr>
              <a:t>	arr = np.array([1, 2, 3, 4, 5, 6]) reshaped_arr = arr.reshape((2, 3)) 	print(reshaped_arr)</a:t>
            </a:r>
            <a:endParaRPr sz="25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idx="1" type="body"/>
          </p:nvPr>
        </p:nvSpPr>
        <p:spPr>
          <a:xfrm>
            <a:off x="591127" y="979055"/>
            <a:ext cx="10418618" cy="520007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840"/>
              <a:buNone/>
            </a:pPr>
            <a:r>
              <a:rPr lang="en-US" sz="2300">
                <a:solidFill>
                  <a:schemeClr val="lt1"/>
                </a:solidFill>
                <a:latin typeface="Times New Roman"/>
                <a:ea typeface="Times New Roman"/>
                <a:cs typeface="Times New Roman"/>
                <a:sym typeface="Times New Roman"/>
              </a:rPr>
              <a:t>2. max(): The max() method returns the maximum value in an array or along a specified axis.</a:t>
            </a:r>
            <a:endParaRPr sz="2300">
              <a:solidFill>
                <a:schemeClr val="lt1"/>
              </a:solidFill>
              <a:latin typeface="Times New Roman"/>
              <a:ea typeface="Times New Roman"/>
              <a:cs typeface="Times New Roman"/>
              <a:sym typeface="Times New Roman"/>
            </a:endParaRPr>
          </a:p>
          <a:p>
            <a:pPr indent="0" lvl="0" marL="0" rtl="0" algn="l">
              <a:spcBef>
                <a:spcPts val="1060"/>
              </a:spcBef>
              <a:spcAft>
                <a:spcPts val="0"/>
              </a:spcAft>
              <a:buSzPts val="1840"/>
              <a:buNone/>
            </a:pPr>
            <a:r>
              <a:rPr lang="en-US" sz="2300">
                <a:solidFill>
                  <a:schemeClr val="lt1"/>
                </a:solidFill>
                <a:latin typeface="Times New Roman"/>
                <a:ea typeface="Times New Roman"/>
                <a:cs typeface="Times New Roman"/>
                <a:sym typeface="Times New Roman"/>
              </a:rPr>
              <a:t>arr = np.array([1, 5, 3, 2, 4])</a:t>
            </a:r>
            <a:endParaRPr sz="2300">
              <a:solidFill>
                <a:schemeClr val="lt1"/>
              </a:solidFill>
              <a:latin typeface="Times New Roman"/>
              <a:ea typeface="Times New Roman"/>
              <a:cs typeface="Times New Roman"/>
              <a:sym typeface="Times New Roman"/>
            </a:endParaRPr>
          </a:p>
          <a:p>
            <a:pPr indent="0" lvl="0" marL="0" rtl="0" algn="l">
              <a:spcBef>
                <a:spcPts val="1060"/>
              </a:spcBef>
              <a:spcAft>
                <a:spcPts val="0"/>
              </a:spcAft>
              <a:buSzPts val="1840"/>
              <a:buNone/>
            </a:pPr>
            <a:r>
              <a:rPr lang="en-US" sz="2300">
                <a:solidFill>
                  <a:schemeClr val="lt1"/>
                </a:solidFill>
                <a:latin typeface="Times New Roman"/>
                <a:ea typeface="Times New Roman"/>
                <a:cs typeface="Times New Roman"/>
                <a:sym typeface="Times New Roman"/>
              </a:rPr>
              <a:t>max_value = arr.max()</a:t>
            </a:r>
            <a:endParaRPr sz="2300">
              <a:solidFill>
                <a:schemeClr val="lt1"/>
              </a:solidFill>
              <a:latin typeface="Times New Roman"/>
              <a:ea typeface="Times New Roman"/>
              <a:cs typeface="Times New Roman"/>
              <a:sym typeface="Times New Roman"/>
            </a:endParaRPr>
          </a:p>
          <a:p>
            <a:pPr indent="0" lvl="0" marL="0" rtl="0" algn="l">
              <a:spcBef>
                <a:spcPts val="1060"/>
              </a:spcBef>
              <a:spcAft>
                <a:spcPts val="0"/>
              </a:spcAft>
              <a:buSzPts val="1840"/>
              <a:buNone/>
            </a:pPr>
            <a:r>
              <a:rPr lang="en-US" sz="2300">
                <a:solidFill>
                  <a:schemeClr val="lt1"/>
                </a:solidFill>
                <a:latin typeface="Times New Roman"/>
                <a:ea typeface="Times New Roman"/>
                <a:cs typeface="Times New Roman"/>
                <a:sym typeface="Times New Roman"/>
              </a:rPr>
              <a:t>print(max_value)</a:t>
            </a:r>
            <a:endParaRPr sz="2300">
              <a:solidFill>
                <a:schemeClr val="lt1"/>
              </a:solidFill>
              <a:latin typeface="Times New Roman"/>
              <a:ea typeface="Times New Roman"/>
              <a:cs typeface="Times New Roman"/>
              <a:sym typeface="Times New Roman"/>
            </a:endParaRPr>
          </a:p>
          <a:p>
            <a:pPr indent="0" lvl="0" marL="0" rtl="0" algn="l">
              <a:spcBef>
                <a:spcPts val="1060"/>
              </a:spcBef>
              <a:spcAft>
                <a:spcPts val="0"/>
              </a:spcAft>
              <a:buSzPts val="1840"/>
              <a:buNone/>
            </a:pPr>
            <a:r>
              <a:t/>
            </a:r>
            <a:endParaRPr sz="2300">
              <a:solidFill>
                <a:schemeClr val="lt1"/>
              </a:solidFill>
              <a:latin typeface="Times New Roman"/>
              <a:ea typeface="Times New Roman"/>
              <a:cs typeface="Times New Roman"/>
              <a:sym typeface="Times New Roman"/>
            </a:endParaRPr>
          </a:p>
          <a:p>
            <a:pPr indent="0" lvl="0" marL="0" rtl="0" algn="l">
              <a:spcBef>
                <a:spcPts val="1060"/>
              </a:spcBef>
              <a:spcAft>
                <a:spcPts val="0"/>
              </a:spcAft>
              <a:buSzPts val="1840"/>
              <a:buNone/>
            </a:pPr>
            <a:r>
              <a:rPr lang="en-US" sz="2300">
                <a:solidFill>
                  <a:schemeClr val="lt1"/>
                </a:solidFill>
                <a:latin typeface="Times New Roman"/>
                <a:ea typeface="Times New Roman"/>
                <a:cs typeface="Times New Roman"/>
                <a:sym typeface="Times New Roman"/>
              </a:rPr>
              <a:t>For 2D array: </a:t>
            </a:r>
            <a:endParaRPr sz="2300">
              <a:solidFill>
                <a:schemeClr val="lt1"/>
              </a:solidFill>
              <a:latin typeface="Times New Roman"/>
              <a:ea typeface="Times New Roman"/>
              <a:cs typeface="Times New Roman"/>
              <a:sym typeface="Times New Roman"/>
            </a:endParaRPr>
          </a:p>
          <a:p>
            <a:pPr indent="0" lvl="0" marL="0" rtl="0" algn="l">
              <a:spcBef>
                <a:spcPts val="1060"/>
              </a:spcBef>
              <a:spcAft>
                <a:spcPts val="0"/>
              </a:spcAft>
              <a:buSzPts val="1840"/>
              <a:buNone/>
            </a:pPr>
            <a:r>
              <a:rPr lang="en-US" sz="2300">
                <a:solidFill>
                  <a:schemeClr val="lt1"/>
                </a:solidFill>
                <a:latin typeface="Times New Roman"/>
                <a:ea typeface="Times New Roman"/>
                <a:cs typeface="Times New Roman"/>
                <a:sym typeface="Times New Roman"/>
              </a:rPr>
              <a:t>a=np.array([[100,200,300], [250,240,320]])</a:t>
            </a:r>
            <a:endParaRPr sz="2300">
              <a:solidFill>
                <a:schemeClr val="lt1"/>
              </a:solidFill>
              <a:latin typeface="Times New Roman"/>
              <a:ea typeface="Times New Roman"/>
              <a:cs typeface="Times New Roman"/>
              <a:sym typeface="Times New Roman"/>
            </a:endParaRPr>
          </a:p>
          <a:p>
            <a:pPr indent="0" lvl="0" marL="0" rtl="0" algn="l">
              <a:spcBef>
                <a:spcPts val="1060"/>
              </a:spcBef>
              <a:spcAft>
                <a:spcPts val="0"/>
              </a:spcAft>
              <a:buSzPts val="1840"/>
              <a:buNone/>
            </a:pPr>
            <a:r>
              <a:rPr lang="en-US" sz="2300">
                <a:solidFill>
                  <a:schemeClr val="lt1"/>
                </a:solidFill>
                <a:latin typeface="Times New Roman"/>
                <a:ea typeface="Times New Roman"/>
                <a:cs typeface="Times New Roman"/>
                <a:sym typeface="Times New Roman"/>
              </a:rPr>
              <a:t>max_value=a.max(axis=0)</a:t>
            </a:r>
            <a:endParaRPr sz="2300">
              <a:solidFill>
                <a:schemeClr val="lt1"/>
              </a:solidFill>
              <a:latin typeface="Times New Roman"/>
              <a:ea typeface="Times New Roman"/>
              <a:cs typeface="Times New Roman"/>
              <a:sym typeface="Times New Roman"/>
            </a:endParaRPr>
          </a:p>
          <a:p>
            <a:pPr indent="0" lvl="0" marL="0" rtl="0" algn="l">
              <a:spcBef>
                <a:spcPts val="1060"/>
              </a:spcBef>
              <a:spcAft>
                <a:spcPts val="0"/>
              </a:spcAft>
              <a:buSzPts val="1840"/>
              <a:buNone/>
            </a:pPr>
            <a:r>
              <a:rPr lang="en-US" sz="2300">
                <a:solidFill>
                  <a:schemeClr val="lt1"/>
                </a:solidFill>
                <a:latin typeface="Times New Roman"/>
                <a:ea typeface="Times New Roman"/>
                <a:cs typeface="Times New Roman"/>
                <a:sym typeface="Times New Roman"/>
              </a:rPr>
              <a:t>print(max_value)</a:t>
            </a:r>
            <a:endParaRPr sz="2300">
              <a:solidFill>
                <a:schemeClr val="lt1"/>
              </a:solidFill>
              <a:latin typeface="Times New Roman"/>
              <a:ea typeface="Times New Roman"/>
              <a:cs typeface="Times New Roman"/>
              <a:sym typeface="Times New Roman"/>
            </a:endParaRPr>
          </a:p>
          <a:p>
            <a:pPr indent="0" lvl="0" marL="0" rtl="0" algn="l">
              <a:spcBef>
                <a:spcPts val="1060"/>
              </a:spcBef>
              <a:spcAft>
                <a:spcPts val="0"/>
              </a:spcAft>
              <a:buSzPts val="1840"/>
              <a:buNone/>
            </a:pPr>
            <a:r>
              <a:t/>
            </a:r>
            <a:endParaRPr sz="23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2"/>
          <p:cNvSpPr txBox="1"/>
          <p:nvPr>
            <p:ph idx="1" type="body"/>
          </p:nvPr>
        </p:nvSpPr>
        <p:spPr>
          <a:xfrm>
            <a:off x="609599" y="812800"/>
            <a:ext cx="10640291" cy="5320145"/>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760"/>
              <a:buChar char="▶"/>
            </a:pPr>
            <a:r>
              <a:rPr lang="en-US" sz="2200">
                <a:solidFill>
                  <a:schemeClr val="lt1"/>
                </a:solidFill>
                <a:latin typeface="Times New Roman"/>
                <a:ea typeface="Times New Roman"/>
                <a:cs typeface="Times New Roman"/>
                <a:sym typeface="Times New Roman"/>
              </a:rPr>
              <a:t>3. min(): The min() method returns the minimum value in an array or along a specified axis.</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arr = np.array([1, 5, 3, 2, 4])</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min_value = arr.min()</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print(min_value)</a:t>
            </a:r>
            <a:endParaRPr sz="2200">
              <a:solidFill>
                <a:schemeClr val="lt1"/>
              </a:solidFill>
              <a:latin typeface="Times New Roman"/>
              <a:ea typeface="Times New Roman"/>
              <a:cs typeface="Times New Roman"/>
              <a:sym typeface="Times New Roman"/>
            </a:endParaRPr>
          </a:p>
          <a:p>
            <a:pPr indent="-173990" lvl="0" marL="285750" rtl="0" algn="l">
              <a:spcBef>
                <a:spcPts val="1040"/>
              </a:spcBef>
              <a:spcAft>
                <a:spcPts val="0"/>
              </a:spcAft>
              <a:buSzPts val="1760"/>
              <a:buNone/>
            </a:pPr>
            <a:r>
              <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Try it out for multi-dimensional array. </a:t>
            </a:r>
            <a:endParaRPr sz="2200">
              <a:solidFill>
                <a:schemeClr val="lt1"/>
              </a:solidFill>
              <a:latin typeface="Times New Roman"/>
              <a:ea typeface="Times New Roman"/>
              <a:cs typeface="Times New Roman"/>
              <a:sym typeface="Times New Roman"/>
            </a:endParaRPr>
          </a:p>
          <a:p>
            <a:pPr indent="-173990" lvl="0" marL="285750" rtl="0" algn="l">
              <a:spcBef>
                <a:spcPts val="1040"/>
              </a:spcBef>
              <a:spcAft>
                <a:spcPts val="0"/>
              </a:spcAft>
              <a:buSzPts val="1760"/>
              <a:buNone/>
            </a:pPr>
            <a:r>
              <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4. argmax(): The argmax() method returns the maximum value index in an array or along a specified axis.</a:t>
            </a:r>
            <a:endParaRPr sz="2200">
              <a:solidFill>
                <a:schemeClr val="lt1"/>
              </a:solidFill>
              <a:latin typeface="Times New Roman"/>
              <a:ea typeface="Times New Roman"/>
              <a:cs typeface="Times New Roman"/>
              <a:sym typeface="Times New Roman"/>
            </a:endParaRPr>
          </a:p>
          <a:p>
            <a:pPr indent="-173990" lvl="0" marL="285750" rtl="0" algn="l">
              <a:spcBef>
                <a:spcPts val="1040"/>
              </a:spcBef>
              <a:spcAft>
                <a:spcPts val="0"/>
              </a:spcAft>
              <a:buSzPts val="1760"/>
              <a:buNone/>
            </a:pPr>
            <a:r>
              <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arr = np.array([1, 5, 3, 2, 4])</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max_index = arr.argmax()</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print(max_index)</a:t>
            </a:r>
            <a:endParaRPr sz="22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idx="1" type="body"/>
          </p:nvPr>
        </p:nvSpPr>
        <p:spPr>
          <a:xfrm>
            <a:off x="544945" y="378692"/>
            <a:ext cx="10483273" cy="5938982"/>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40"/>
              <a:buChar char="▶"/>
            </a:pPr>
            <a:r>
              <a:rPr lang="en-US" sz="2300">
                <a:solidFill>
                  <a:schemeClr val="lt1"/>
                </a:solidFill>
                <a:latin typeface="Times New Roman"/>
                <a:ea typeface="Times New Roman"/>
                <a:cs typeface="Times New Roman"/>
                <a:sym typeface="Times New Roman"/>
              </a:rPr>
              <a:t>Try it out argmax with multidimensional array using the axis parameter.</a:t>
            </a:r>
            <a:endParaRPr sz="2300">
              <a:solidFill>
                <a:schemeClr val="lt1"/>
              </a:solidFill>
              <a:latin typeface="Times New Roman"/>
              <a:ea typeface="Times New Roman"/>
              <a:cs typeface="Times New Roman"/>
              <a:sym typeface="Times New Roman"/>
            </a:endParaRPr>
          </a:p>
          <a:p>
            <a:pPr indent="-168910" lvl="0" marL="285750" rtl="0" algn="l">
              <a:spcBef>
                <a:spcPts val="1060"/>
              </a:spcBef>
              <a:spcAft>
                <a:spcPts val="0"/>
              </a:spcAft>
              <a:buSzPts val="1840"/>
              <a:buNone/>
            </a:pPr>
            <a:r>
              <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5. argmin(): The argmin() method returns the index of the minimum value in an array or along a specified axis.</a:t>
            </a:r>
            <a:endParaRPr sz="2300">
              <a:solidFill>
                <a:schemeClr val="lt1"/>
              </a:solidFill>
              <a:latin typeface="Times New Roman"/>
              <a:ea typeface="Times New Roman"/>
              <a:cs typeface="Times New Roman"/>
              <a:sym typeface="Times New Roman"/>
            </a:endParaRPr>
          </a:p>
          <a:p>
            <a:pPr indent="-168910" lvl="0" marL="285750" rtl="0" algn="l">
              <a:spcBef>
                <a:spcPts val="1060"/>
              </a:spcBef>
              <a:spcAft>
                <a:spcPts val="0"/>
              </a:spcAft>
              <a:buSzPts val="1840"/>
              <a:buNone/>
            </a:pPr>
            <a:r>
              <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arr = np.array([1, 5, 3, 2, 4])</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min_index = arr.argmin()</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print(min_index)</a:t>
            </a:r>
            <a:endParaRPr sz="2300">
              <a:solidFill>
                <a:schemeClr val="lt1"/>
              </a:solidFill>
              <a:latin typeface="Times New Roman"/>
              <a:ea typeface="Times New Roman"/>
              <a:cs typeface="Times New Roman"/>
              <a:sym typeface="Times New Roman"/>
            </a:endParaRPr>
          </a:p>
          <a:p>
            <a:pPr indent="-168910" lvl="0" marL="285750" rtl="0" algn="l">
              <a:spcBef>
                <a:spcPts val="1060"/>
              </a:spcBef>
              <a:spcAft>
                <a:spcPts val="0"/>
              </a:spcAft>
              <a:buSzPts val="1840"/>
              <a:buNone/>
            </a:pPr>
            <a:r>
              <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Try out argmin with multidimensional array using the axis parameter. </a:t>
            </a:r>
            <a:endParaRPr sz="23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ph idx="1" type="body"/>
          </p:nvPr>
        </p:nvSpPr>
        <p:spPr>
          <a:xfrm>
            <a:off x="748865" y="990600"/>
            <a:ext cx="9660515" cy="563187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000"/>
              <a:buChar char="▶"/>
            </a:pPr>
            <a:r>
              <a:rPr lang="en-US" sz="2500">
                <a:solidFill>
                  <a:schemeClr val="lt1"/>
                </a:solidFill>
                <a:latin typeface="Times New Roman"/>
                <a:ea typeface="Times New Roman"/>
                <a:cs typeface="Times New Roman"/>
                <a:sym typeface="Times New Roman"/>
              </a:rPr>
              <a:t>6. shape: The shape attribute returns a tuple that specifies the dimensions of the array.</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arr = np.array([[1, 2, 3], [4, 5, 6]])</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shape_tuple = arr.shape</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print(shape_tuple)</a:t>
            </a:r>
            <a:endParaRPr sz="2500">
              <a:solidFill>
                <a:schemeClr val="lt1"/>
              </a:solidFill>
              <a:latin typeface="Times New Roman"/>
              <a:ea typeface="Times New Roman"/>
              <a:cs typeface="Times New Roman"/>
              <a:sym typeface="Times New Roman"/>
            </a:endParaRPr>
          </a:p>
          <a:p>
            <a:pPr indent="-158750" lvl="0" marL="285750" rtl="0" algn="l">
              <a:spcBef>
                <a:spcPts val="1100"/>
              </a:spcBef>
              <a:spcAft>
                <a:spcPts val="0"/>
              </a:spcAft>
              <a:buSzPts val="2000"/>
              <a:buNone/>
            </a:pPr>
            <a:r>
              <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7. dtype: The dtype attribute returns the data type of the array.</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arr = np.array([1, 2, 3])</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data_type = arr.dtype</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print(data_type) </a:t>
            </a:r>
            <a:endParaRPr sz="2500">
              <a:solidFill>
                <a:schemeClr val="lt1"/>
              </a:solidFill>
              <a:latin typeface="Times New Roman"/>
              <a:ea typeface="Times New Roman"/>
              <a:cs typeface="Times New Roman"/>
              <a:sym typeface="Times New Roman"/>
            </a:endParaRPr>
          </a:p>
          <a:p>
            <a:pPr indent="0" lvl="0" marL="0" rtl="0" algn="l">
              <a:spcBef>
                <a:spcPts val="1000"/>
              </a:spcBef>
              <a:spcAft>
                <a:spcPts val="0"/>
              </a:spcAft>
              <a:buSzPts val="1600"/>
              <a:buNone/>
            </a:pPr>
            <a:r>
              <a:t/>
            </a:r>
            <a:endParaRPr/>
          </a:p>
          <a:p>
            <a:pPr indent="-184150" lvl="0" marL="285750" rtl="0" algn="l">
              <a:spcBef>
                <a:spcPts val="1000"/>
              </a:spcBef>
              <a:spcAft>
                <a:spcPts val="0"/>
              </a:spcAft>
              <a:buSzPts val="16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idx="1" type="body"/>
          </p:nvPr>
        </p:nvSpPr>
        <p:spPr>
          <a:xfrm>
            <a:off x="721157" y="519546"/>
            <a:ext cx="9605097" cy="5650345"/>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40"/>
              <a:buChar char="▶"/>
            </a:pPr>
            <a:r>
              <a:rPr lang="en-US" sz="2300">
                <a:solidFill>
                  <a:schemeClr val="lt1"/>
                </a:solidFill>
                <a:latin typeface="Times New Roman"/>
                <a:ea typeface="Times New Roman"/>
                <a:cs typeface="Times New Roman"/>
                <a:sym typeface="Times New Roman"/>
              </a:rPr>
              <a:t>8. size: The size attribute returns the total number of elements in the array.</a:t>
            </a:r>
            <a:endParaRPr sz="2300">
              <a:solidFill>
                <a:schemeClr val="lt1"/>
              </a:solidFill>
              <a:latin typeface="Times New Roman"/>
              <a:ea typeface="Times New Roman"/>
              <a:cs typeface="Times New Roman"/>
              <a:sym typeface="Times New Roman"/>
            </a:endParaRPr>
          </a:p>
          <a:p>
            <a:pPr indent="-168910" lvl="0" marL="285750" rtl="0" algn="l">
              <a:spcBef>
                <a:spcPts val="1060"/>
              </a:spcBef>
              <a:spcAft>
                <a:spcPts val="0"/>
              </a:spcAft>
              <a:buSzPts val="1840"/>
              <a:buNone/>
            </a:pPr>
            <a:r>
              <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arr = np.array([[1, 2, 3], [4, 5, 6]])</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elements_count = arr.size</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print(elements_count)</a:t>
            </a:r>
            <a:endParaRPr sz="2300">
              <a:solidFill>
                <a:schemeClr val="lt1"/>
              </a:solidFill>
              <a:latin typeface="Times New Roman"/>
              <a:ea typeface="Times New Roman"/>
              <a:cs typeface="Times New Roman"/>
              <a:sym typeface="Times New Roman"/>
            </a:endParaRPr>
          </a:p>
          <a:p>
            <a:pPr indent="-168910" lvl="0" marL="285750" rtl="0" algn="l">
              <a:spcBef>
                <a:spcPts val="1060"/>
              </a:spcBef>
              <a:spcAft>
                <a:spcPts val="0"/>
              </a:spcAft>
              <a:buSzPts val="1840"/>
              <a:buNone/>
            </a:pPr>
            <a:r>
              <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9. ndim: The ndim attribute returns the number of dimensions (or axes) of the array.</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arr = np.array([[1, 2, 3], [4, 5, 6]])</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dimensions_count = arr.ndim</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print(dimensions_count)</a:t>
            </a:r>
            <a:endParaRPr sz="230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idx="1" type="body"/>
          </p:nvPr>
        </p:nvSpPr>
        <p:spPr>
          <a:xfrm>
            <a:off x="684212" y="685800"/>
            <a:ext cx="10186988" cy="5724236"/>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40"/>
              <a:buChar char="▶"/>
            </a:pPr>
            <a:r>
              <a:rPr lang="en-US" sz="2300">
                <a:solidFill>
                  <a:schemeClr val="lt1"/>
                </a:solidFill>
                <a:latin typeface="Times New Roman"/>
                <a:ea typeface="Times New Roman"/>
                <a:cs typeface="Times New Roman"/>
                <a:sym typeface="Times New Roman"/>
              </a:rPr>
              <a:t>Operations on Array: </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1. Copy: To create a copy of an array, you can use the copy() method. It creates a new array with the same data but a different memory location.</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arr = np.array([1, 2, 3])</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arr_copy = arr.copy()</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print(arr_copy)</a:t>
            </a:r>
            <a:endParaRPr sz="2300">
              <a:solidFill>
                <a:schemeClr val="lt1"/>
              </a:solidFill>
              <a:latin typeface="Times New Roman"/>
              <a:ea typeface="Times New Roman"/>
              <a:cs typeface="Times New Roman"/>
              <a:sym typeface="Times New Roman"/>
            </a:endParaRPr>
          </a:p>
          <a:p>
            <a:pPr indent="-168910" lvl="0" marL="285750" rtl="0" algn="l">
              <a:spcBef>
                <a:spcPts val="1060"/>
              </a:spcBef>
              <a:spcAft>
                <a:spcPts val="0"/>
              </a:spcAft>
              <a:buSzPts val="1840"/>
              <a:buNone/>
            </a:pPr>
            <a:r>
              <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2. Append and Insert: Appending and Inserting Elements: To add elements to an array, you can use the append() method. It takes an array and values to be appended as arguments. To insert elements at a specific position, you can use the insert() method.</a:t>
            </a:r>
            <a:endParaRPr sz="2300">
              <a:solidFill>
                <a:schemeClr val="lt1"/>
              </a:solidFill>
              <a:latin typeface="Times New Roman"/>
              <a:ea typeface="Times New Roman"/>
              <a:cs typeface="Times New Roman"/>
              <a:sym typeface="Times New Roman"/>
            </a:endParaRPr>
          </a:p>
          <a:p>
            <a:pPr indent="-184150" lvl="0" marL="285750" rtl="0" algn="l">
              <a:spcBef>
                <a:spcPts val="1000"/>
              </a:spcBef>
              <a:spcAft>
                <a:spcPts val="0"/>
              </a:spcAft>
              <a:buSzPts val="16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idx="1" type="body"/>
          </p:nvPr>
        </p:nvSpPr>
        <p:spPr>
          <a:xfrm>
            <a:off x="424873" y="304801"/>
            <a:ext cx="11471564" cy="6188362"/>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760"/>
              <a:buChar char="▶"/>
            </a:pPr>
            <a:r>
              <a:rPr lang="en-US" sz="2200">
                <a:solidFill>
                  <a:schemeClr val="lt1"/>
                </a:solidFill>
                <a:latin typeface="Times New Roman"/>
                <a:ea typeface="Times New Roman"/>
                <a:cs typeface="Times New Roman"/>
                <a:sym typeface="Times New Roman"/>
              </a:rPr>
              <a:t>arr = np.array([1, 2, 3])</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new_arr = np.append(arr, [4, 5]) #Appending at the end of the array</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print(new_arr)</a:t>
            </a:r>
            <a:endParaRPr sz="2200">
              <a:solidFill>
                <a:schemeClr val="lt1"/>
              </a:solidFill>
              <a:latin typeface="Times New Roman"/>
              <a:ea typeface="Times New Roman"/>
              <a:cs typeface="Times New Roman"/>
              <a:sym typeface="Times New Roman"/>
            </a:endParaRPr>
          </a:p>
          <a:p>
            <a:pPr indent="-173990" lvl="0" marL="285750" rtl="0" algn="l">
              <a:spcBef>
                <a:spcPts val="1040"/>
              </a:spcBef>
              <a:spcAft>
                <a:spcPts val="0"/>
              </a:spcAft>
              <a:buSzPts val="1760"/>
              <a:buNone/>
            </a:pPr>
            <a:r>
              <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arr = np.array([1, 2, 3])</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new_arr = np.insert(arr, 1, [4, 5])  # Inserting elements at index 1</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print(new_arr)</a:t>
            </a:r>
            <a:endParaRPr sz="2200">
              <a:solidFill>
                <a:schemeClr val="lt1"/>
              </a:solidFill>
              <a:latin typeface="Times New Roman"/>
              <a:ea typeface="Times New Roman"/>
              <a:cs typeface="Times New Roman"/>
              <a:sym typeface="Times New Roman"/>
            </a:endParaRPr>
          </a:p>
          <a:p>
            <a:pPr indent="-173990" lvl="0" marL="285750" rtl="0" algn="l">
              <a:spcBef>
                <a:spcPts val="1040"/>
              </a:spcBef>
              <a:spcAft>
                <a:spcPts val="0"/>
              </a:spcAft>
              <a:buSzPts val="1760"/>
              <a:buNone/>
            </a:pPr>
            <a:r>
              <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Sorting: To sort the elements of an array, you can use the sort() method. It sorts the array in-place, meaning it modifies the original array.</a:t>
            </a:r>
            <a:endParaRPr sz="2200">
              <a:solidFill>
                <a:schemeClr val="lt1"/>
              </a:solidFill>
              <a:latin typeface="Times New Roman"/>
              <a:ea typeface="Times New Roman"/>
              <a:cs typeface="Times New Roman"/>
              <a:sym typeface="Times New Roman"/>
            </a:endParaRPr>
          </a:p>
          <a:p>
            <a:pPr indent="-173990" lvl="0" marL="285750" rtl="0" algn="l">
              <a:spcBef>
                <a:spcPts val="1040"/>
              </a:spcBef>
              <a:spcAft>
                <a:spcPts val="0"/>
              </a:spcAft>
              <a:buSzPts val="1760"/>
              <a:buNone/>
            </a:pPr>
            <a:r>
              <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arr = np.array([3, 1, 4, 2])</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arr.sort()</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print(arr) </a:t>
            </a:r>
            <a:endParaRPr sz="22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idx="1" type="body"/>
          </p:nvPr>
        </p:nvSpPr>
        <p:spPr>
          <a:xfrm>
            <a:off x="286328" y="466436"/>
            <a:ext cx="11296072" cy="6391564"/>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760"/>
              <a:buChar char="▶"/>
            </a:pPr>
            <a:r>
              <a:rPr lang="en-US" sz="2200">
                <a:solidFill>
                  <a:schemeClr val="lt1"/>
                </a:solidFill>
                <a:latin typeface="Times New Roman"/>
                <a:ea typeface="Times New Roman"/>
                <a:cs typeface="Times New Roman"/>
                <a:sym typeface="Times New Roman"/>
              </a:rPr>
              <a:t>4. Removing/Deleting Elements: To remove elements from an array, you can use the delete() method. It takes an array and indices of elements to be removed as arguments.</a:t>
            </a:r>
            <a:endParaRPr sz="2200">
              <a:solidFill>
                <a:schemeClr val="lt1"/>
              </a:solidFill>
              <a:latin typeface="Times New Roman"/>
              <a:ea typeface="Times New Roman"/>
              <a:cs typeface="Times New Roman"/>
              <a:sym typeface="Times New Roman"/>
            </a:endParaRPr>
          </a:p>
          <a:p>
            <a:pPr indent="-173990" lvl="0" marL="285750" rtl="0" algn="l">
              <a:spcBef>
                <a:spcPts val="1040"/>
              </a:spcBef>
              <a:spcAft>
                <a:spcPts val="0"/>
              </a:spcAft>
              <a:buSzPts val="1760"/>
              <a:buNone/>
            </a:pPr>
            <a:r>
              <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arr = np.array([1, 2, 3, 4, 5])</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new_arr = np.delete(arr, [1, 3])  # Removing elements at indices 1 and 3</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print(new_arr)</a:t>
            </a:r>
            <a:endParaRPr sz="2200">
              <a:solidFill>
                <a:schemeClr val="lt1"/>
              </a:solidFill>
              <a:latin typeface="Times New Roman"/>
              <a:ea typeface="Times New Roman"/>
              <a:cs typeface="Times New Roman"/>
              <a:sym typeface="Times New Roman"/>
            </a:endParaRPr>
          </a:p>
          <a:p>
            <a:pPr indent="-173990" lvl="0" marL="285750" rtl="0" algn="l">
              <a:spcBef>
                <a:spcPts val="1040"/>
              </a:spcBef>
              <a:spcAft>
                <a:spcPts val="0"/>
              </a:spcAft>
              <a:buSzPts val="1760"/>
              <a:buNone/>
            </a:pPr>
            <a:r>
              <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5. Combining/Concatenating Arrays: To combine or concatenate arrays, you can use the concatenate() method. It takes an iterable sequence of arrays and concatenates them along a specified axis.</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arr1 = np.array([1, 2, 3])</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arr2 = np.array([4, 5, 6])</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new_arr = np.concatenate((arr1, arr2))</a:t>
            </a:r>
            <a:endParaRPr sz="2200">
              <a:solidFill>
                <a:schemeClr val="lt1"/>
              </a:solidFill>
              <a:latin typeface="Times New Roman"/>
              <a:ea typeface="Times New Roman"/>
              <a:cs typeface="Times New Roman"/>
              <a:sym typeface="Times New Roman"/>
            </a:endParaRPr>
          </a:p>
          <a:p>
            <a:pPr indent="-285750" lvl="0" marL="285750" rtl="0" algn="l">
              <a:spcBef>
                <a:spcPts val="1040"/>
              </a:spcBef>
              <a:spcAft>
                <a:spcPts val="0"/>
              </a:spcAft>
              <a:buSzPts val="1760"/>
              <a:buChar char="▶"/>
            </a:pPr>
            <a:r>
              <a:rPr lang="en-US" sz="2200">
                <a:solidFill>
                  <a:schemeClr val="lt1"/>
                </a:solidFill>
                <a:latin typeface="Times New Roman"/>
                <a:ea typeface="Times New Roman"/>
                <a:cs typeface="Times New Roman"/>
                <a:sym typeface="Times New Roman"/>
              </a:rPr>
              <a:t>print(new_arr) </a:t>
            </a:r>
            <a:endParaRPr sz="2200">
              <a:solidFill>
                <a:schemeClr val="lt1"/>
              </a:solidFill>
              <a:latin typeface="Times New Roman"/>
              <a:ea typeface="Times New Roman"/>
              <a:cs typeface="Times New Roman"/>
              <a:sym typeface="Times New Roman"/>
            </a:endParaRPr>
          </a:p>
          <a:p>
            <a:pPr indent="-184150" lvl="0" marL="285750" rtl="0" algn="l">
              <a:spcBef>
                <a:spcPts val="1000"/>
              </a:spcBef>
              <a:spcAft>
                <a:spcPts val="0"/>
              </a:spcAft>
              <a:buSzPts val="16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9"/>
          <p:cNvSpPr txBox="1"/>
          <p:nvPr>
            <p:ph idx="1" type="body"/>
          </p:nvPr>
        </p:nvSpPr>
        <p:spPr>
          <a:xfrm>
            <a:off x="535709" y="535710"/>
            <a:ext cx="11240655" cy="606829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40"/>
              <a:buChar char="▶"/>
            </a:pPr>
            <a:r>
              <a:rPr lang="en-US" sz="2300">
                <a:solidFill>
                  <a:schemeClr val="lt1"/>
                </a:solidFill>
                <a:latin typeface="Times New Roman"/>
                <a:ea typeface="Times New Roman"/>
                <a:cs typeface="Times New Roman"/>
                <a:sym typeface="Times New Roman"/>
              </a:rPr>
              <a:t>Combining arrays when the axis is defined. </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arr1 = np.array([[1, 2], [3, 4]])</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arr2 = np.array([[5, 6], [7, 8]])</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arr = np.concatenate((arr1, arr2), axis=1)</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print(arr)</a:t>
            </a:r>
            <a:endParaRPr sz="2300">
              <a:solidFill>
                <a:schemeClr val="lt1"/>
              </a:solidFill>
              <a:latin typeface="Times New Roman"/>
              <a:ea typeface="Times New Roman"/>
              <a:cs typeface="Times New Roman"/>
              <a:sym typeface="Times New Roman"/>
            </a:endParaRPr>
          </a:p>
          <a:p>
            <a:pPr indent="-168910" lvl="0" marL="285750" rtl="0" algn="l">
              <a:spcBef>
                <a:spcPts val="1060"/>
              </a:spcBef>
              <a:spcAft>
                <a:spcPts val="0"/>
              </a:spcAft>
              <a:buSzPts val="1840"/>
              <a:buNone/>
            </a:pPr>
            <a:r>
              <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Try it out for axis=0</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6. Splitting Arrays: To split an array into multiple smaller arrays, you can use the split() method. It takes an array and indices or sections at which the array will be split.</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arr = np.array([1, 2, 3, 4, 5, 6])</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new_arr = np.split(arr, 3)  # Splitting the array into 3 equal parts</a:t>
            </a:r>
            <a:endParaRPr sz="2300">
              <a:solidFill>
                <a:schemeClr val="lt1"/>
              </a:solidFill>
              <a:latin typeface="Times New Roman"/>
              <a:ea typeface="Times New Roman"/>
              <a:cs typeface="Times New Roman"/>
              <a:sym typeface="Times New Roman"/>
            </a:endParaRPr>
          </a:p>
          <a:p>
            <a:pPr indent="-285750" lvl="0" marL="285750" rtl="0" algn="l">
              <a:spcBef>
                <a:spcPts val="1060"/>
              </a:spcBef>
              <a:spcAft>
                <a:spcPts val="0"/>
              </a:spcAft>
              <a:buSzPts val="1840"/>
              <a:buChar char="▶"/>
            </a:pPr>
            <a:r>
              <a:rPr lang="en-US" sz="2300">
                <a:solidFill>
                  <a:schemeClr val="lt1"/>
                </a:solidFill>
                <a:latin typeface="Times New Roman"/>
                <a:ea typeface="Times New Roman"/>
                <a:cs typeface="Times New Roman"/>
                <a:sym typeface="Times New Roman"/>
              </a:rPr>
              <a:t>print(new_arr)</a:t>
            </a:r>
            <a:endParaRPr sz="2300">
              <a:solidFill>
                <a:schemeClr val="lt1"/>
              </a:solidFill>
              <a:latin typeface="Times New Roman"/>
              <a:ea typeface="Times New Roman"/>
              <a:cs typeface="Times New Roman"/>
              <a:sym typeface="Times New Roman"/>
            </a:endParaRPr>
          </a:p>
          <a:p>
            <a:pPr indent="-168910" lvl="0" marL="285750" rtl="0" algn="l">
              <a:spcBef>
                <a:spcPts val="1060"/>
              </a:spcBef>
              <a:spcAft>
                <a:spcPts val="0"/>
              </a:spcAft>
              <a:buSzPts val="1840"/>
              <a:buNone/>
            </a:pPr>
            <a:r>
              <a:t/>
            </a:r>
            <a:endParaRPr sz="23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
          <p:cNvSpPr txBox="1"/>
          <p:nvPr>
            <p:ph idx="1" type="body"/>
          </p:nvPr>
        </p:nvSpPr>
        <p:spPr>
          <a:xfrm>
            <a:off x="716025" y="852054"/>
            <a:ext cx="10445606" cy="5825836"/>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2400"/>
              <a:buChar char="▶"/>
            </a:pPr>
            <a:r>
              <a:rPr lang="en-US" sz="3000">
                <a:solidFill>
                  <a:schemeClr val="lt1"/>
                </a:solidFill>
                <a:latin typeface="Times New Roman"/>
                <a:ea typeface="Times New Roman"/>
                <a:cs typeface="Times New Roman"/>
                <a:sym typeface="Times New Roman"/>
              </a:rPr>
              <a:t>WHAT IS NumPy?</a:t>
            </a:r>
            <a:endParaRPr sz="3000">
              <a:solidFill>
                <a:schemeClr val="lt1"/>
              </a:solidFill>
              <a:latin typeface="Times New Roman"/>
              <a:ea typeface="Times New Roman"/>
              <a:cs typeface="Times New Roman"/>
              <a:sym typeface="Times New Roman"/>
            </a:endParaRPr>
          </a:p>
          <a:p>
            <a:pPr indent="-285750" lvl="0" marL="285750" rtl="0" algn="l">
              <a:spcBef>
                <a:spcPts val="1200"/>
              </a:spcBef>
              <a:spcAft>
                <a:spcPts val="0"/>
              </a:spcAft>
              <a:buSzPts val="2400"/>
              <a:buChar char="▶"/>
            </a:pPr>
            <a:r>
              <a:rPr lang="en-US" sz="3000">
                <a:solidFill>
                  <a:schemeClr val="lt1"/>
                </a:solidFill>
                <a:latin typeface="Times New Roman"/>
                <a:ea typeface="Times New Roman"/>
                <a:cs typeface="Times New Roman"/>
                <a:sym typeface="Times New Roman"/>
              </a:rPr>
              <a:t>NumPy stands for numeric python which is a Python package for the computation and processing of multidimensional and single dimensional array elements.</a:t>
            </a:r>
            <a:endParaRPr sz="3000">
              <a:solidFill>
                <a:schemeClr val="lt1"/>
              </a:solidFill>
              <a:latin typeface="Times New Roman"/>
              <a:ea typeface="Times New Roman"/>
              <a:cs typeface="Times New Roman"/>
              <a:sym typeface="Times New Roman"/>
            </a:endParaRPr>
          </a:p>
          <a:p>
            <a:pPr indent="-285750" lvl="0" marL="285750" rtl="0" algn="l">
              <a:spcBef>
                <a:spcPts val="1200"/>
              </a:spcBef>
              <a:spcAft>
                <a:spcPts val="0"/>
              </a:spcAft>
              <a:buSzPts val="2400"/>
              <a:buChar char="▶"/>
            </a:pPr>
            <a:r>
              <a:rPr lang="en-US" sz="3000">
                <a:solidFill>
                  <a:schemeClr val="lt1"/>
                </a:solidFill>
                <a:latin typeface="Times New Roman"/>
                <a:ea typeface="Times New Roman"/>
                <a:cs typeface="Times New Roman"/>
                <a:sym typeface="Times New Roman"/>
              </a:rPr>
              <a:t>NumPy provides a convenient and efficient way to handle a vast amount of data. NumPy is also very convenient with Matrix multiplication and data reshaping. NumPy is fast which makes it reasonable to work with a large set of data.</a:t>
            </a:r>
            <a:endParaRPr sz="3000">
              <a:solidFill>
                <a:schemeClr val="lt1"/>
              </a:solidFill>
              <a:latin typeface="Times New Roman"/>
              <a:ea typeface="Times New Roman"/>
              <a:cs typeface="Times New Roman"/>
              <a:sym typeface="Times New Roman"/>
            </a:endParaRPr>
          </a:p>
        </p:txBody>
      </p:sp>
      <p:pic>
        <p:nvPicPr>
          <p:cNvPr id="146" name="Google Shape;146;p2"/>
          <p:cNvPicPr preferRelativeResize="0"/>
          <p:nvPr/>
        </p:nvPicPr>
        <p:blipFill rotWithShape="1">
          <a:blip r:embed="rId3">
            <a:alphaModFix/>
          </a:blip>
          <a:srcRect b="0" l="0" r="0" t="0"/>
          <a:stretch/>
        </p:blipFill>
        <p:spPr>
          <a:xfrm>
            <a:off x="9975273" y="0"/>
            <a:ext cx="2216727" cy="2216727"/>
          </a:xfrm>
          <a:prstGeom prst="rect">
            <a:avLst/>
          </a:prstGeom>
          <a:solidFill>
            <a:schemeClr val="lt1"/>
          </a:solid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ph idx="1" type="body"/>
          </p:nvPr>
        </p:nvSpPr>
        <p:spPr>
          <a:xfrm>
            <a:off x="683491" y="360219"/>
            <a:ext cx="10150764" cy="6012872"/>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lang="en-US">
                <a:solidFill>
                  <a:schemeClr val="lt1"/>
                </a:solidFill>
                <a:latin typeface="Times New Roman"/>
                <a:ea typeface="Times New Roman"/>
                <a:cs typeface="Times New Roman"/>
                <a:sym typeface="Times New Roman"/>
              </a:rPr>
              <a:t>Computing Mean, Median, Standard Deviation and Variance using Numpy:</a:t>
            </a:r>
            <a:endParaRPr>
              <a:solidFill>
                <a:schemeClr val="lt1"/>
              </a:solidFill>
              <a:latin typeface="Times New Roman"/>
              <a:ea typeface="Times New Roman"/>
              <a:cs typeface="Times New Roman"/>
              <a:sym typeface="Times New Roman"/>
            </a:endParaRPr>
          </a:p>
          <a:p>
            <a:pPr indent="-184150" lvl="0" marL="285750" rtl="0" algn="l">
              <a:spcBef>
                <a:spcPts val="1000"/>
              </a:spcBef>
              <a:spcAft>
                <a:spcPts val="0"/>
              </a:spcAft>
              <a:buSzPts val="1600"/>
              <a:buNone/>
            </a:pPr>
            <a:r>
              <a:t/>
            </a:r>
            <a:endParaRPr>
              <a:solidFill>
                <a:schemeClr val="lt1"/>
              </a:solidFill>
              <a:latin typeface="Times New Roman"/>
              <a:ea typeface="Times New Roman"/>
              <a:cs typeface="Times New Roman"/>
              <a:sym typeface="Times New Roman"/>
            </a:endParaRPr>
          </a:p>
          <a:p>
            <a:pPr indent="-285750" lvl="0" marL="285750" rtl="0" algn="l">
              <a:spcBef>
                <a:spcPts val="1000"/>
              </a:spcBef>
              <a:spcAft>
                <a:spcPts val="0"/>
              </a:spcAft>
              <a:buSzPts val="1600"/>
              <a:buChar char="▶"/>
            </a:pPr>
            <a:r>
              <a:rPr lang="en-US">
                <a:solidFill>
                  <a:schemeClr val="lt1"/>
                </a:solidFill>
                <a:latin typeface="Times New Roman"/>
                <a:ea typeface="Times New Roman"/>
                <a:cs typeface="Times New Roman"/>
                <a:sym typeface="Times New Roman"/>
              </a:rPr>
              <a:t>value=[10,20,30,40,50]</a:t>
            </a:r>
            <a:endParaRPr>
              <a:solidFill>
                <a:schemeClr val="lt1"/>
              </a:solidFill>
              <a:latin typeface="Times New Roman"/>
              <a:ea typeface="Times New Roman"/>
              <a:cs typeface="Times New Roman"/>
              <a:sym typeface="Times New Roman"/>
            </a:endParaRPr>
          </a:p>
          <a:p>
            <a:pPr indent="-285750" lvl="0" marL="285750" rtl="0" algn="l">
              <a:spcBef>
                <a:spcPts val="1000"/>
              </a:spcBef>
              <a:spcAft>
                <a:spcPts val="0"/>
              </a:spcAft>
              <a:buSzPts val="1600"/>
              <a:buChar char="▶"/>
            </a:pPr>
            <a:r>
              <a:rPr lang="en-US">
                <a:solidFill>
                  <a:schemeClr val="lt1"/>
                </a:solidFill>
                <a:latin typeface="Times New Roman"/>
                <a:ea typeface="Times New Roman"/>
                <a:cs typeface="Times New Roman"/>
                <a:sym typeface="Times New Roman"/>
              </a:rPr>
              <a:t>a=np.mean(value)</a:t>
            </a:r>
            <a:endParaRPr>
              <a:solidFill>
                <a:schemeClr val="lt1"/>
              </a:solidFill>
              <a:latin typeface="Times New Roman"/>
              <a:ea typeface="Times New Roman"/>
              <a:cs typeface="Times New Roman"/>
              <a:sym typeface="Times New Roman"/>
            </a:endParaRPr>
          </a:p>
          <a:p>
            <a:pPr indent="-285750" lvl="0" marL="285750" rtl="0" algn="l">
              <a:spcBef>
                <a:spcPts val="1000"/>
              </a:spcBef>
              <a:spcAft>
                <a:spcPts val="0"/>
              </a:spcAft>
              <a:buSzPts val="1600"/>
              <a:buChar char="▶"/>
            </a:pPr>
            <a:r>
              <a:rPr lang="en-US">
                <a:solidFill>
                  <a:schemeClr val="lt1"/>
                </a:solidFill>
                <a:latin typeface="Times New Roman"/>
                <a:ea typeface="Times New Roman"/>
                <a:cs typeface="Times New Roman"/>
                <a:sym typeface="Times New Roman"/>
              </a:rPr>
              <a:t>print(a)</a:t>
            </a:r>
            <a:endParaRPr>
              <a:solidFill>
                <a:schemeClr val="lt1"/>
              </a:solidFill>
              <a:latin typeface="Times New Roman"/>
              <a:ea typeface="Times New Roman"/>
              <a:cs typeface="Times New Roman"/>
              <a:sym typeface="Times New Roman"/>
            </a:endParaRPr>
          </a:p>
          <a:p>
            <a:pPr indent="-184150" lvl="0" marL="285750" rtl="0" algn="l">
              <a:spcBef>
                <a:spcPts val="1000"/>
              </a:spcBef>
              <a:spcAft>
                <a:spcPts val="0"/>
              </a:spcAft>
              <a:buSzPts val="1600"/>
              <a:buNone/>
            </a:pPr>
            <a:r>
              <a:t/>
            </a:r>
            <a:endParaRPr>
              <a:solidFill>
                <a:schemeClr val="lt1"/>
              </a:solidFill>
              <a:latin typeface="Times New Roman"/>
              <a:ea typeface="Times New Roman"/>
              <a:cs typeface="Times New Roman"/>
              <a:sym typeface="Times New Roman"/>
            </a:endParaRPr>
          </a:p>
          <a:p>
            <a:pPr indent="-285750" lvl="0" marL="285750" rtl="0" algn="l">
              <a:spcBef>
                <a:spcPts val="1000"/>
              </a:spcBef>
              <a:spcAft>
                <a:spcPts val="0"/>
              </a:spcAft>
              <a:buSzPts val="1600"/>
              <a:buChar char="▶"/>
            </a:pPr>
            <a:r>
              <a:rPr lang="en-US">
                <a:solidFill>
                  <a:schemeClr val="lt1"/>
                </a:solidFill>
                <a:latin typeface="Times New Roman"/>
                <a:ea typeface="Times New Roman"/>
                <a:cs typeface="Times New Roman"/>
                <a:sym typeface="Times New Roman"/>
              </a:rPr>
              <a:t>b=np.median(value)</a:t>
            </a:r>
            <a:endParaRPr>
              <a:solidFill>
                <a:schemeClr val="lt1"/>
              </a:solidFill>
              <a:latin typeface="Times New Roman"/>
              <a:ea typeface="Times New Roman"/>
              <a:cs typeface="Times New Roman"/>
              <a:sym typeface="Times New Roman"/>
            </a:endParaRPr>
          </a:p>
          <a:p>
            <a:pPr indent="-285750" lvl="0" marL="285750" rtl="0" algn="l">
              <a:spcBef>
                <a:spcPts val="1000"/>
              </a:spcBef>
              <a:spcAft>
                <a:spcPts val="0"/>
              </a:spcAft>
              <a:buSzPts val="1600"/>
              <a:buChar char="▶"/>
            </a:pPr>
            <a:r>
              <a:rPr lang="en-US">
                <a:solidFill>
                  <a:schemeClr val="lt1"/>
                </a:solidFill>
                <a:latin typeface="Times New Roman"/>
                <a:ea typeface="Times New Roman"/>
                <a:cs typeface="Times New Roman"/>
                <a:sym typeface="Times New Roman"/>
              </a:rPr>
              <a:t>print(b)</a:t>
            </a:r>
            <a:endParaRPr>
              <a:solidFill>
                <a:schemeClr val="lt1"/>
              </a:solidFill>
              <a:latin typeface="Times New Roman"/>
              <a:ea typeface="Times New Roman"/>
              <a:cs typeface="Times New Roman"/>
              <a:sym typeface="Times New Roman"/>
            </a:endParaRPr>
          </a:p>
          <a:p>
            <a:pPr indent="-184150" lvl="0" marL="285750" rtl="0" algn="l">
              <a:spcBef>
                <a:spcPts val="1000"/>
              </a:spcBef>
              <a:spcAft>
                <a:spcPts val="0"/>
              </a:spcAft>
              <a:buSzPts val="1600"/>
              <a:buNone/>
            </a:pPr>
            <a:r>
              <a:t/>
            </a:r>
            <a:endParaRPr>
              <a:solidFill>
                <a:schemeClr val="lt1"/>
              </a:solidFill>
              <a:latin typeface="Times New Roman"/>
              <a:ea typeface="Times New Roman"/>
              <a:cs typeface="Times New Roman"/>
              <a:sym typeface="Times New Roman"/>
            </a:endParaRPr>
          </a:p>
          <a:p>
            <a:pPr indent="-285750" lvl="0" marL="285750" rtl="0" algn="l">
              <a:spcBef>
                <a:spcPts val="1000"/>
              </a:spcBef>
              <a:spcAft>
                <a:spcPts val="0"/>
              </a:spcAft>
              <a:buSzPts val="1600"/>
              <a:buChar char="▶"/>
            </a:pPr>
            <a:r>
              <a:rPr lang="en-US">
                <a:solidFill>
                  <a:schemeClr val="lt1"/>
                </a:solidFill>
                <a:latin typeface="Times New Roman"/>
                <a:ea typeface="Times New Roman"/>
                <a:cs typeface="Times New Roman"/>
                <a:sym typeface="Times New Roman"/>
              </a:rPr>
              <a:t>c=np.std(value)</a:t>
            </a:r>
            <a:endParaRPr>
              <a:solidFill>
                <a:schemeClr val="lt1"/>
              </a:solidFill>
              <a:latin typeface="Times New Roman"/>
              <a:ea typeface="Times New Roman"/>
              <a:cs typeface="Times New Roman"/>
              <a:sym typeface="Times New Roman"/>
            </a:endParaRPr>
          </a:p>
          <a:p>
            <a:pPr indent="-285750" lvl="0" marL="285750" rtl="0" algn="l">
              <a:spcBef>
                <a:spcPts val="1000"/>
              </a:spcBef>
              <a:spcAft>
                <a:spcPts val="0"/>
              </a:spcAft>
              <a:buSzPts val="1600"/>
              <a:buChar char="▶"/>
            </a:pPr>
            <a:r>
              <a:rPr lang="en-US">
                <a:solidFill>
                  <a:schemeClr val="lt1"/>
                </a:solidFill>
                <a:latin typeface="Times New Roman"/>
                <a:ea typeface="Times New Roman"/>
                <a:cs typeface="Times New Roman"/>
                <a:sym typeface="Times New Roman"/>
              </a:rPr>
              <a:t>print(c)</a:t>
            </a:r>
            <a:endParaRPr>
              <a:solidFill>
                <a:schemeClr val="lt1"/>
              </a:solidFill>
              <a:latin typeface="Times New Roman"/>
              <a:ea typeface="Times New Roman"/>
              <a:cs typeface="Times New Roman"/>
              <a:sym typeface="Times New Roman"/>
            </a:endParaRPr>
          </a:p>
          <a:p>
            <a:pPr indent="-184150" lvl="0" marL="285750" rtl="0" algn="l">
              <a:spcBef>
                <a:spcPts val="1000"/>
              </a:spcBef>
              <a:spcAft>
                <a:spcPts val="0"/>
              </a:spcAft>
              <a:buSzPts val="1600"/>
              <a:buNone/>
            </a:pPr>
            <a:r>
              <a:t/>
            </a:r>
            <a:endParaRPr>
              <a:solidFill>
                <a:schemeClr val="lt1"/>
              </a:solidFill>
              <a:latin typeface="Times New Roman"/>
              <a:ea typeface="Times New Roman"/>
              <a:cs typeface="Times New Roman"/>
              <a:sym typeface="Times New Roman"/>
            </a:endParaRPr>
          </a:p>
          <a:p>
            <a:pPr indent="-285750" lvl="0" marL="285750" rtl="0" algn="l">
              <a:spcBef>
                <a:spcPts val="1000"/>
              </a:spcBef>
              <a:spcAft>
                <a:spcPts val="0"/>
              </a:spcAft>
              <a:buSzPts val="1600"/>
              <a:buChar char="▶"/>
            </a:pPr>
            <a:r>
              <a:rPr lang="en-US">
                <a:solidFill>
                  <a:schemeClr val="lt1"/>
                </a:solidFill>
                <a:latin typeface="Times New Roman"/>
                <a:ea typeface="Times New Roman"/>
                <a:cs typeface="Times New Roman"/>
                <a:sym typeface="Times New Roman"/>
              </a:rPr>
              <a:t>d=np.var(value)</a:t>
            </a:r>
            <a:endParaRPr>
              <a:solidFill>
                <a:schemeClr val="lt1"/>
              </a:solidFill>
              <a:latin typeface="Times New Roman"/>
              <a:ea typeface="Times New Roman"/>
              <a:cs typeface="Times New Roman"/>
              <a:sym typeface="Times New Roman"/>
            </a:endParaRPr>
          </a:p>
          <a:p>
            <a:pPr indent="-285750" lvl="0" marL="285750" rtl="0" algn="l">
              <a:spcBef>
                <a:spcPts val="1000"/>
              </a:spcBef>
              <a:spcAft>
                <a:spcPts val="0"/>
              </a:spcAft>
              <a:buSzPts val="1600"/>
              <a:buChar char="▶"/>
            </a:pPr>
            <a:r>
              <a:rPr lang="en-US">
                <a:solidFill>
                  <a:schemeClr val="lt1"/>
                </a:solidFill>
                <a:latin typeface="Times New Roman"/>
                <a:ea typeface="Times New Roman"/>
                <a:cs typeface="Times New Roman"/>
                <a:sym typeface="Times New Roman"/>
              </a:rPr>
              <a:t>print(d)</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idx="1" type="body"/>
          </p:nvPr>
        </p:nvSpPr>
        <p:spPr>
          <a:xfrm>
            <a:off x="684212" y="685800"/>
            <a:ext cx="9780588" cy="2842491"/>
          </a:xfrm>
          <a:prstGeom prst="rect">
            <a:avLst/>
          </a:prstGeom>
          <a:noFill/>
          <a:ln>
            <a:noFill/>
          </a:ln>
        </p:spPr>
        <p:txBody>
          <a:bodyPr anchorCtr="0" anchor="ctr" bIns="45700" lIns="91425" spcFirstLastPara="1" rIns="91425" wrap="square" tIns="45700">
            <a:normAutofit lnSpcReduction="10000"/>
          </a:bodyPr>
          <a:lstStyle/>
          <a:p>
            <a:pPr indent="-285750" lvl="0" marL="285750" rtl="0" algn="l">
              <a:spcBef>
                <a:spcPts val="0"/>
              </a:spcBef>
              <a:spcAft>
                <a:spcPts val="0"/>
              </a:spcAft>
              <a:buSzPts val="2400"/>
              <a:buChar char="▶"/>
            </a:pPr>
            <a:r>
              <a:rPr lang="en-US" sz="3000">
                <a:solidFill>
                  <a:schemeClr val="lt1"/>
                </a:solidFill>
                <a:latin typeface="Times New Roman"/>
                <a:ea typeface="Times New Roman"/>
                <a:cs typeface="Times New Roman"/>
                <a:sym typeface="Times New Roman"/>
              </a:rPr>
              <a:t>What is an Array?</a:t>
            </a:r>
            <a:endParaRPr sz="3000">
              <a:solidFill>
                <a:schemeClr val="lt1"/>
              </a:solidFill>
              <a:latin typeface="Times New Roman"/>
              <a:ea typeface="Times New Roman"/>
              <a:cs typeface="Times New Roman"/>
              <a:sym typeface="Times New Roman"/>
            </a:endParaRPr>
          </a:p>
          <a:p>
            <a:pPr indent="-285750" lvl="0" marL="285750" rtl="0" algn="l">
              <a:spcBef>
                <a:spcPts val="1200"/>
              </a:spcBef>
              <a:spcAft>
                <a:spcPts val="0"/>
              </a:spcAft>
              <a:buSzPts val="2400"/>
              <a:buChar char="▶"/>
            </a:pPr>
            <a:r>
              <a:rPr lang="en-US" sz="3000">
                <a:solidFill>
                  <a:schemeClr val="lt1"/>
                </a:solidFill>
                <a:latin typeface="Times New Roman"/>
                <a:ea typeface="Times New Roman"/>
                <a:cs typeface="Times New Roman"/>
                <a:sym typeface="Times New Roman"/>
              </a:rPr>
              <a:t>An array is a group of similar elements or data items of the same type collected at contiguous memory locations. In simple words, we can say that in computer programming, arrays are generally used to organize the same type of data.</a:t>
            </a:r>
            <a:br>
              <a:rPr lang="en-US" sz="3000">
                <a:solidFill>
                  <a:schemeClr val="lt1"/>
                </a:solidFill>
                <a:latin typeface="Times New Roman"/>
                <a:ea typeface="Times New Roman"/>
                <a:cs typeface="Times New Roman"/>
                <a:sym typeface="Times New Roman"/>
              </a:rPr>
            </a:br>
            <a:endParaRPr sz="3000">
              <a:solidFill>
                <a:schemeClr val="lt1"/>
              </a:solidFill>
              <a:latin typeface="Times New Roman"/>
              <a:ea typeface="Times New Roman"/>
              <a:cs typeface="Times New Roman"/>
              <a:sym typeface="Times New Roman"/>
            </a:endParaRPr>
          </a:p>
        </p:txBody>
      </p:sp>
      <p:pic>
        <p:nvPicPr>
          <p:cNvPr id="152" name="Google Shape;152;p3"/>
          <p:cNvPicPr preferRelativeResize="0"/>
          <p:nvPr/>
        </p:nvPicPr>
        <p:blipFill rotWithShape="1">
          <a:blip r:embed="rId3">
            <a:alphaModFix/>
          </a:blip>
          <a:srcRect b="0" l="0" r="0" t="0"/>
          <a:stretch/>
        </p:blipFill>
        <p:spPr>
          <a:xfrm>
            <a:off x="1303626" y="3528291"/>
            <a:ext cx="8977458" cy="21262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
          <p:cNvSpPr txBox="1"/>
          <p:nvPr>
            <p:ph idx="1" type="body"/>
          </p:nvPr>
        </p:nvSpPr>
        <p:spPr>
          <a:xfrm>
            <a:off x="554182" y="665018"/>
            <a:ext cx="11157527" cy="5717308"/>
          </a:xfrm>
          <a:prstGeom prst="rect">
            <a:avLst/>
          </a:prstGeom>
          <a:noFill/>
          <a:ln>
            <a:noFill/>
          </a:ln>
        </p:spPr>
        <p:txBody>
          <a:bodyPr anchorCtr="0" anchor="ctr" bIns="45700" lIns="91425" spcFirstLastPara="1" rIns="91425" wrap="square" tIns="45700">
            <a:normAutofit lnSpcReduction="10000"/>
          </a:bodyPr>
          <a:lstStyle/>
          <a:p>
            <a:pPr indent="-285750" lvl="0" marL="285750" rtl="0" algn="l">
              <a:spcBef>
                <a:spcPts val="0"/>
              </a:spcBef>
              <a:spcAft>
                <a:spcPts val="0"/>
              </a:spcAft>
              <a:buSzPts val="2000"/>
              <a:buChar char="▶"/>
            </a:pPr>
            <a:r>
              <a:rPr lang="en-US" sz="2500">
                <a:solidFill>
                  <a:schemeClr val="lt1"/>
                </a:solidFill>
                <a:latin typeface="Times New Roman"/>
                <a:ea typeface="Times New Roman"/>
                <a:cs typeface="Times New Roman"/>
                <a:sym typeface="Times New Roman"/>
              </a:rPr>
              <a:t>Creating Numpy Arrays (from Python list, from built-in methods, from random) </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b="1" lang="en-US" sz="2500">
                <a:solidFill>
                  <a:schemeClr val="lt1"/>
                </a:solidFill>
                <a:latin typeface="Times New Roman"/>
                <a:ea typeface="Times New Roman"/>
                <a:cs typeface="Times New Roman"/>
                <a:sym typeface="Times New Roman"/>
              </a:rPr>
              <a:t>#Import Numpy module</a:t>
            </a:r>
            <a:endParaRPr b="1"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import numpy as np</a:t>
            </a:r>
            <a:endParaRPr sz="2500">
              <a:solidFill>
                <a:schemeClr val="lt1"/>
              </a:solidFill>
              <a:latin typeface="Times New Roman"/>
              <a:ea typeface="Times New Roman"/>
              <a:cs typeface="Times New Roman"/>
              <a:sym typeface="Times New Roman"/>
            </a:endParaRPr>
          </a:p>
          <a:p>
            <a:pPr indent="-158750" lvl="0" marL="285750" rtl="0" algn="l">
              <a:spcBef>
                <a:spcPts val="1100"/>
              </a:spcBef>
              <a:spcAft>
                <a:spcPts val="0"/>
              </a:spcAft>
              <a:buSzPts val="2000"/>
              <a:buNone/>
            </a:pPr>
            <a:r>
              <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b="1" lang="en-US" sz="2500">
                <a:solidFill>
                  <a:schemeClr val="lt1"/>
                </a:solidFill>
                <a:latin typeface="Times New Roman"/>
                <a:ea typeface="Times New Roman"/>
                <a:cs typeface="Times New Roman"/>
                <a:sym typeface="Times New Roman"/>
              </a:rPr>
              <a:t>#Example 1: Creation of 1D array</a:t>
            </a:r>
            <a:endParaRPr b="1"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arr1=np.array([10,20,30])</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print("My 1D array:",arr1)</a:t>
            </a:r>
            <a:endParaRPr sz="2500">
              <a:solidFill>
                <a:schemeClr val="lt1"/>
              </a:solidFill>
              <a:latin typeface="Times New Roman"/>
              <a:ea typeface="Times New Roman"/>
              <a:cs typeface="Times New Roman"/>
              <a:sym typeface="Times New Roman"/>
            </a:endParaRPr>
          </a:p>
          <a:p>
            <a:pPr indent="-158750" lvl="0" marL="285750" rtl="0" algn="l">
              <a:spcBef>
                <a:spcPts val="1100"/>
              </a:spcBef>
              <a:spcAft>
                <a:spcPts val="0"/>
              </a:spcAft>
              <a:buSzPts val="2000"/>
              <a:buNone/>
            </a:pPr>
            <a:r>
              <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b="1" lang="en-US" sz="2500">
                <a:solidFill>
                  <a:schemeClr val="lt1"/>
                </a:solidFill>
                <a:latin typeface="Times New Roman"/>
                <a:ea typeface="Times New Roman"/>
                <a:cs typeface="Times New Roman"/>
                <a:sym typeface="Times New Roman"/>
              </a:rPr>
              <a:t>#Example 2: create a 2D numpy array</a:t>
            </a:r>
            <a:endParaRPr b="1"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arr2 = np.array([[10,20,30],[40,50,60]])</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print("My 2D numpy array:\n", arr2)</a:t>
            </a:r>
            <a:endParaRPr sz="2500">
              <a:solidFill>
                <a:schemeClr val="lt1"/>
              </a:solidFill>
              <a:latin typeface="Times New Roman"/>
              <a:ea typeface="Times New Roman"/>
              <a:cs typeface="Times New Roman"/>
              <a:sym typeface="Times New Roman"/>
            </a:endParaRPr>
          </a:p>
          <a:p>
            <a:pPr indent="-184150" lvl="0" marL="285750" rtl="0" algn="l">
              <a:spcBef>
                <a:spcPts val="1000"/>
              </a:spcBef>
              <a:spcAft>
                <a:spcPts val="0"/>
              </a:spcAft>
              <a:buSzPts val="1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ph idx="1" type="body"/>
          </p:nvPr>
        </p:nvSpPr>
        <p:spPr>
          <a:xfrm>
            <a:off x="684211" y="685800"/>
            <a:ext cx="10824297" cy="5336309"/>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000"/>
              <a:buChar char="▶"/>
            </a:pPr>
            <a:r>
              <a:rPr b="1" lang="en-US" sz="2500">
                <a:solidFill>
                  <a:schemeClr val="lt1"/>
                </a:solidFill>
                <a:latin typeface="Times New Roman"/>
                <a:ea typeface="Times New Roman"/>
                <a:cs typeface="Times New Roman"/>
                <a:sym typeface="Times New Roman"/>
              </a:rPr>
              <a:t>Example 3: Create a sequence of the first 10 whole numbers</a:t>
            </a:r>
            <a:endParaRPr b="1"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arr= np.arange(10)   #Creates a numpy array with (0 to n-1)</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print (“The first 10 whole numbers”, arr)</a:t>
            </a:r>
            <a:endParaRPr sz="2500">
              <a:solidFill>
                <a:schemeClr val="lt1"/>
              </a:solidFill>
              <a:latin typeface="Times New Roman"/>
              <a:ea typeface="Times New Roman"/>
              <a:cs typeface="Times New Roman"/>
              <a:sym typeface="Times New Roman"/>
            </a:endParaRPr>
          </a:p>
          <a:p>
            <a:pPr indent="-158750" lvl="0" marL="285750" rtl="0" algn="l">
              <a:spcBef>
                <a:spcPts val="1100"/>
              </a:spcBef>
              <a:spcAft>
                <a:spcPts val="0"/>
              </a:spcAft>
              <a:buSzPts val="2000"/>
              <a:buNone/>
            </a:pPr>
            <a:r>
              <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Arange syntax: (start, end, step)</a:t>
            </a:r>
            <a:endParaRPr sz="2500">
              <a:solidFill>
                <a:schemeClr val="lt1"/>
              </a:solidFill>
              <a:latin typeface="Times New Roman"/>
              <a:ea typeface="Times New Roman"/>
              <a:cs typeface="Times New Roman"/>
              <a:sym typeface="Times New Roman"/>
            </a:endParaRPr>
          </a:p>
          <a:p>
            <a:pPr indent="0" lvl="0" marL="0" rtl="0" algn="l">
              <a:spcBef>
                <a:spcPts val="1100"/>
              </a:spcBef>
              <a:spcAft>
                <a:spcPts val="0"/>
              </a:spcAft>
              <a:buSzPts val="2000"/>
              <a:buNone/>
            </a:pPr>
            <a:r>
              <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b="1" lang="en-US" sz="2500">
                <a:solidFill>
                  <a:schemeClr val="lt1"/>
                </a:solidFill>
                <a:latin typeface="Times New Roman"/>
                <a:ea typeface="Times New Roman"/>
                <a:cs typeface="Times New Roman"/>
                <a:sym typeface="Times New Roman"/>
              </a:rPr>
              <a:t>Example 4: Create a sequence of integers from 0 to 20 with steps of 3</a:t>
            </a:r>
            <a:endParaRPr b="1"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arr= np.arange(0, 20, 3)</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print ("A sequential array with steps of 3”, arr)</a:t>
            </a:r>
            <a:endParaRPr sz="25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ph idx="1" type="body"/>
          </p:nvPr>
        </p:nvSpPr>
        <p:spPr>
          <a:xfrm>
            <a:off x="674976" y="556491"/>
            <a:ext cx="10288588" cy="5705764"/>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2000"/>
              <a:buChar char="▶"/>
            </a:pPr>
            <a:r>
              <a:rPr b="1" lang="en-US" sz="2500">
                <a:solidFill>
                  <a:schemeClr val="lt1"/>
                </a:solidFill>
                <a:latin typeface="Times New Roman"/>
                <a:ea typeface="Times New Roman"/>
                <a:cs typeface="Times New Roman"/>
                <a:sym typeface="Times New Roman"/>
              </a:rPr>
              <a:t>Example 5: Create a sequence of 5 values in range 0 to 3</a:t>
            </a:r>
            <a:endParaRPr b="1"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arr= np.linspace(0, 3, 5)</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print ("A sequential array with 5 values between 0 and 5", arr)</a:t>
            </a:r>
            <a:endParaRPr sz="2500">
              <a:solidFill>
                <a:schemeClr val="lt1"/>
              </a:solidFill>
              <a:latin typeface="Times New Roman"/>
              <a:ea typeface="Times New Roman"/>
              <a:cs typeface="Times New Roman"/>
              <a:sym typeface="Times New Roman"/>
            </a:endParaRPr>
          </a:p>
          <a:p>
            <a:pPr indent="-158750" lvl="0" marL="285750" rtl="0" algn="l">
              <a:spcBef>
                <a:spcPts val="1100"/>
              </a:spcBef>
              <a:spcAft>
                <a:spcPts val="0"/>
              </a:spcAft>
              <a:buSzPts val="2000"/>
              <a:buNone/>
            </a:pPr>
            <a:r>
              <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Converting list into an array using asarray:</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b="1" lang="en-US" sz="2500">
                <a:solidFill>
                  <a:schemeClr val="lt1"/>
                </a:solidFill>
                <a:latin typeface="Times New Roman"/>
                <a:ea typeface="Times New Roman"/>
                <a:cs typeface="Times New Roman"/>
                <a:sym typeface="Times New Roman"/>
              </a:rPr>
              <a:t>Example 6: Use asarray() to convert array</a:t>
            </a:r>
            <a:endParaRPr b="1"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list = [20,40,60,80]</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array = np.asarray(list)</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print(" Array:", array)</a:t>
            </a:r>
            <a:endParaRPr sz="25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ph idx="1" type="body"/>
          </p:nvPr>
        </p:nvSpPr>
        <p:spPr>
          <a:xfrm>
            <a:off x="489527" y="378691"/>
            <a:ext cx="11369964" cy="6077527"/>
          </a:xfrm>
          <a:prstGeom prst="rect">
            <a:avLst/>
          </a:prstGeom>
          <a:noFill/>
          <a:ln>
            <a:noFill/>
          </a:ln>
        </p:spPr>
        <p:txBody>
          <a:bodyPr anchorCtr="0" anchor="ctr" bIns="45700" lIns="91425" spcFirstLastPara="1" rIns="91425" wrap="square" tIns="45700">
            <a:normAutofit fontScale="92500" lnSpcReduction="20000"/>
          </a:bodyPr>
          <a:lstStyle/>
          <a:p>
            <a:pPr indent="-158902" lvl="0" marL="285750" rtl="0" algn="l">
              <a:spcBef>
                <a:spcPts val="0"/>
              </a:spcBef>
              <a:spcAft>
                <a:spcPts val="0"/>
              </a:spcAft>
              <a:buSzPct val="80000"/>
              <a:buNone/>
            </a:pPr>
            <a:r>
              <a:t/>
            </a:r>
            <a:endParaRPr sz="2700">
              <a:solidFill>
                <a:schemeClr val="lt1"/>
              </a:solidFill>
              <a:latin typeface="Times New Roman"/>
              <a:ea typeface="Times New Roman"/>
              <a:cs typeface="Times New Roman"/>
              <a:sym typeface="Times New Roman"/>
            </a:endParaRPr>
          </a:p>
          <a:p>
            <a:pPr indent="-285775" lvl="0" marL="285750" rtl="0" algn="l">
              <a:spcBef>
                <a:spcPts val="1099"/>
              </a:spcBef>
              <a:spcAft>
                <a:spcPts val="0"/>
              </a:spcAft>
              <a:buSzPct val="80000"/>
              <a:buChar char="▶"/>
            </a:pPr>
            <a:r>
              <a:rPr b="1" lang="en-US" sz="2700">
                <a:solidFill>
                  <a:schemeClr val="lt1"/>
                </a:solidFill>
                <a:latin typeface="Times New Roman"/>
                <a:ea typeface="Times New Roman"/>
                <a:cs typeface="Times New Roman"/>
                <a:sym typeface="Times New Roman"/>
              </a:rPr>
              <a:t>Convert a Tuple into an array </a:t>
            </a:r>
            <a:endParaRPr b="1" sz="2700">
              <a:solidFill>
                <a:schemeClr val="lt1"/>
              </a:solidFill>
              <a:latin typeface="Times New Roman"/>
              <a:ea typeface="Times New Roman"/>
              <a:cs typeface="Times New Roman"/>
              <a:sym typeface="Times New Roman"/>
            </a:endParaRPr>
          </a:p>
          <a:p>
            <a:pPr indent="-285775" lvl="0" marL="285750" rtl="0" algn="l">
              <a:spcBef>
                <a:spcPts val="1099"/>
              </a:spcBef>
              <a:spcAft>
                <a:spcPts val="0"/>
              </a:spcAft>
              <a:buSzPct val="80000"/>
              <a:buChar char="▶"/>
            </a:pPr>
            <a:r>
              <a:rPr lang="en-US" sz="2700">
                <a:solidFill>
                  <a:schemeClr val="lt1"/>
                </a:solidFill>
                <a:latin typeface="Times New Roman"/>
                <a:ea typeface="Times New Roman"/>
                <a:cs typeface="Times New Roman"/>
                <a:sym typeface="Times New Roman"/>
              </a:rPr>
              <a:t>tuple_data = (1.2, 3.4, 5.6) </a:t>
            </a:r>
            <a:endParaRPr sz="2700">
              <a:solidFill>
                <a:schemeClr val="lt1"/>
              </a:solidFill>
              <a:latin typeface="Times New Roman"/>
              <a:ea typeface="Times New Roman"/>
              <a:cs typeface="Times New Roman"/>
              <a:sym typeface="Times New Roman"/>
            </a:endParaRPr>
          </a:p>
          <a:p>
            <a:pPr indent="-285775" lvl="0" marL="285750" rtl="0" algn="l">
              <a:spcBef>
                <a:spcPts val="1099"/>
              </a:spcBef>
              <a:spcAft>
                <a:spcPts val="0"/>
              </a:spcAft>
              <a:buSzPct val="80000"/>
              <a:buChar char="▶"/>
            </a:pPr>
            <a:r>
              <a:rPr lang="en-US" sz="2700">
                <a:solidFill>
                  <a:schemeClr val="lt1"/>
                </a:solidFill>
                <a:latin typeface="Times New Roman"/>
                <a:ea typeface="Times New Roman"/>
                <a:cs typeface="Times New Roman"/>
                <a:sym typeface="Times New Roman"/>
              </a:rPr>
              <a:t>arr = np.asarray(tuple_data)</a:t>
            </a:r>
            <a:endParaRPr sz="2700">
              <a:solidFill>
                <a:schemeClr val="lt1"/>
              </a:solidFill>
              <a:latin typeface="Times New Roman"/>
              <a:ea typeface="Times New Roman"/>
              <a:cs typeface="Times New Roman"/>
              <a:sym typeface="Times New Roman"/>
            </a:endParaRPr>
          </a:p>
          <a:p>
            <a:pPr indent="-285775" lvl="0" marL="285750" rtl="0" algn="l">
              <a:spcBef>
                <a:spcPts val="1099"/>
              </a:spcBef>
              <a:spcAft>
                <a:spcPts val="0"/>
              </a:spcAft>
              <a:buSzPct val="80000"/>
              <a:buChar char="▶"/>
            </a:pPr>
            <a:r>
              <a:rPr lang="en-US" sz="2700">
                <a:solidFill>
                  <a:schemeClr val="lt1"/>
                </a:solidFill>
                <a:latin typeface="Times New Roman"/>
                <a:ea typeface="Times New Roman"/>
                <a:cs typeface="Times New Roman"/>
                <a:sym typeface="Times New Roman"/>
              </a:rPr>
              <a:t>print(arr)</a:t>
            </a:r>
            <a:endParaRPr sz="2700">
              <a:solidFill>
                <a:schemeClr val="lt1"/>
              </a:solidFill>
              <a:latin typeface="Times New Roman"/>
              <a:ea typeface="Times New Roman"/>
              <a:cs typeface="Times New Roman"/>
              <a:sym typeface="Times New Roman"/>
            </a:endParaRPr>
          </a:p>
          <a:p>
            <a:pPr indent="-158902" lvl="0" marL="285750" rtl="0" algn="l">
              <a:spcBef>
                <a:spcPts val="1099"/>
              </a:spcBef>
              <a:spcAft>
                <a:spcPts val="0"/>
              </a:spcAft>
              <a:buSzPct val="80000"/>
              <a:buNone/>
            </a:pPr>
            <a:r>
              <a:t/>
            </a:r>
            <a:endParaRPr sz="2700">
              <a:solidFill>
                <a:schemeClr val="lt1"/>
              </a:solidFill>
              <a:latin typeface="Times New Roman"/>
              <a:ea typeface="Times New Roman"/>
              <a:cs typeface="Times New Roman"/>
              <a:sym typeface="Times New Roman"/>
            </a:endParaRPr>
          </a:p>
          <a:p>
            <a:pPr indent="-285775" lvl="0" marL="285750" rtl="0" algn="l">
              <a:spcBef>
                <a:spcPts val="1099"/>
              </a:spcBef>
              <a:spcAft>
                <a:spcPts val="0"/>
              </a:spcAft>
              <a:buSzPct val="80000"/>
              <a:buChar char="▶"/>
            </a:pPr>
            <a:r>
              <a:rPr b="1" lang="en-US" sz="2700">
                <a:solidFill>
                  <a:schemeClr val="lt1"/>
                </a:solidFill>
                <a:latin typeface="Times New Roman"/>
                <a:ea typeface="Times New Roman"/>
                <a:cs typeface="Times New Roman"/>
                <a:sym typeface="Times New Roman"/>
              </a:rPr>
              <a:t>Using zeros() to create an array</a:t>
            </a:r>
            <a:endParaRPr b="1" sz="2700">
              <a:solidFill>
                <a:schemeClr val="lt1"/>
              </a:solidFill>
              <a:latin typeface="Times New Roman"/>
              <a:ea typeface="Times New Roman"/>
              <a:cs typeface="Times New Roman"/>
              <a:sym typeface="Times New Roman"/>
            </a:endParaRPr>
          </a:p>
          <a:p>
            <a:pPr indent="-285775" lvl="0" marL="285750" rtl="0" algn="l">
              <a:spcBef>
                <a:spcPts val="1099"/>
              </a:spcBef>
              <a:spcAft>
                <a:spcPts val="0"/>
              </a:spcAft>
              <a:buSzPct val="80000"/>
              <a:buChar char="▶"/>
            </a:pPr>
            <a:r>
              <a:rPr lang="en-US" sz="2700">
                <a:solidFill>
                  <a:schemeClr val="lt1"/>
                </a:solidFill>
                <a:latin typeface="Times New Roman"/>
                <a:ea typeface="Times New Roman"/>
                <a:cs typeface="Times New Roman"/>
                <a:sym typeface="Times New Roman"/>
              </a:rPr>
              <a:t>arr = np.zeros((3,2))</a:t>
            </a:r>
            <a:endParaRPr sz="2700">
              <a:solidFill>
                <a:schemeClr val="lt1"/>
              </a:solidFill>
              <a:latin typeface="Times New Roman"/>
              <a:ea typeface="Times New Roman"/>
              <a:cs typeface="Times New Roman"/>
              <a:sym typeface="Times New Roman"/>
            </a:endParaRPr>
          </a:p>
          <a:p>
            <a:pPr indent="-285775" lvl="0" marL="285750" rtl="0" algn="l">
              <a:spcBef>
                <a:spcPts val="1099"/>
              </a:spcBef>
              <a:spcAft>
                <a:spcPts val="0"/>
              </a:spcAft>
              <a:buSzPct val="80000"/>
              <a:buChar char="▶"/>
            </a:pPr>
            <a:r>
              <a:rPr lang="en-US" sz="2700">
                <a:solidFill>
                  <a:schemeClr val="lt1"/>
                </a:solidFill>
                <a:latin typeface="Times New Roman"/>
                <a:ea typeface="Times New Roman"/>
                <a:cs typeface="Times New Roman"/>
                <a:sym typeface="Times New Roman"/>
              </a:rPr>
              <a:t>print(“Zeros array", arr)</a:t>
            </a:r>
            <a:endParaRPr sz="2700">
              <a:solidFill>
                <a:schemeClr val="lt1"/>
              </a:solidFill>
              <a:latin typeface="Times New Roman"/>
              <a:ea typeface="Times New Roman"/>
              <a:cs typeface="Times New Roman"/>
              <a:sym typeface="Times New Roman"/>
            </a:endParaRPr>
          </a:p>
          <a:p>
            <a:pPr indent="-158902" lvl="0" marL="285750" rtl="0" algn="l">
              <a:spcBef>
                <a:spcPts val="1099"/>
              </a:spcBef>
              <a:spcAft>
                <a:spcPts val="0"/>
              </a:spcAft>
              <a:buSzPct val="80000"/>
              <a:buNone/>
            </a:pPr>
            <a:r>
              <a:t/>
            </a:r>
            <a:endParaRPr sz="2700">
              <a:solidFill>
                <a:schemeClr val="lt1"/>
              </a:solidFill>
              <a:latin typeface="Times New Roman"/>
              <a:ea typeface="Times New Roman"/>
              <a:cs typeface="Times New Roman"/>
              <a:sym typeface="Times New Roman"/>
            </a:endParaRPr>
          </a:p>
          <a:p>
            <a:pPr indent="-285775" lvl="0" marL="285750" rtl="0" algn="l">
              <a:spcBef>
                <a:spcPts val="1099"/>
              </a:spcBef>
              <a:spcAft>
                <a:spcPts val="0"/>
              </a:spcAft>
              <a:buSzPct val="80000"/>
              <a:buChar char="▶"/>
            </a:pPr>
            <a:r>
              <a:rPr b="1" lang="en-US" sz="2700">
                <a:solidFill>
                  <a:schemeClr val="lt1"/>
                </a:solidFill>
                <a:latin typeface="Times New Roman"/>
                <a:ea typeface="Times New Roman"/>
                <a:cs typeface="Times New Roman"/>
                <a:sym typeface="Times New Roman"/>
              </a:rPr>
              <a:t>Using ones() to create an array</a:t>
            </a:r>
            <a:endParaRPr b="1" sz="2700">
              <a:solidFill>
                <a:schemeClr val="lt1"/>
              </a:solidFill>
              <a:latin typeface="Times New Roman"/>
              <a:ea typeface="Times New Roman"/>
              <a:cs typeface="Times New Roman"/>
              <a:sym typeface="Times New Roman"/>
            </a:endParaRPr>
          </a:p>
          <a:p>
            <a:pPr indent="-285775" lvl="0" marL="285750" rtl="0" algn="l">
              <a:spcBef>
                <a:spcPts val="1099"/>
              </a:spcBef>
              <a:spcAft>
                <a:spcPts val="0"/>
              </a:spcAft>
              <a:buSzPct val="80000"/>
              <a:buChar char="▶"/>
            </a:pPr>
            <a:r>
              <a:rPr lang="en-US" sz="2700">
                <a:solidFill>
                  <a:schemeClr val="lt1"/>
                </a:solidFill>
                <a:latin typeface="Times New Roman"/>
                <a:ea typeface="Times New Roman"/>
                <a:cs typeface="Times New Roman"/>
                <a:sym typeface="Times New Roman"/>
              </a:rPr>
              <a:t>arr = np.ones((3,2))</a:t>
            </a:r>
            <a:endParaRPr sz="2700">
              <a:solidFill>
                <a:schemeClr val="lt1"/>
              </a:solidFill>
              <a:latin typeface="Times New Roman"/>
              <a:ea typeface="Times New Roman"/>
              <a:cs typeface="Times New Roman"/>
              <a:sym typeface="Times New Roman"/>
            </a:endParaRPr>
          </a:p>
          <a:p>
            <a:pPr indent="-285775" lvl="0" marL="285750" rtl="0" algn="l">
              <a:spcBef>
                <a:spcPts val="1099"/>
              </a:spcBef>
              <a:spcAft>
                <a:spcPts val="0"/>
              </a:spcAft>
              <a:buSzPct val="80000"/>
              <a:buChar char="▶"/>
            </a:pPr>
            <a:r>
              <a:rPr lang="en-US" sz="2700">
                <a:solidFill>
                  <a:schemeClr val="lt1"/>
                </a:solidFill>
                <a:latin typeface="Times New Roman"/>
                <a:ea typeface="Times New Roman"/>
                <a:cs typeface="Times New Roman"/>
                <a:sym typeface="Times New Roman"/>
              </a:rPr>
              <a:t>print(“Ones array", arr)</a:t>
            </a:r>
            <a:endParaRPr sz="2700">
              <a:solidFill>
                <a:schemeClr val="lt1"/>
              </a:solidFill>
              <a:latin typeface="Times New Roman"/>
              <a:ea typeface="Times New Roman"/>
              <a:cs typeface="Times New Roman"/>
              <a:sym typeface="Times New Roman"/>
            </a:endParaRPr>
          </a:p>
          <a:p>
            <a:pPr indent="-191770" lvl="0" marL="285750" rtl="0" algn="l">
              <a:spcBef>
                <a:spcPts val="970"/>
              </a:spcBef>
              <a:spcAft>
                <a:spcPts val="0"/>
              </a:spcAft>
              <a:buSzPct val="80000"/>
              <a:buNone/>
            </a:pPr>
            <a:r>
              <a:t/>
            </a:r>
            <a:endParaRPr/>
          </a:p>
          <a:p>
            <a:pPr indent="-191770" lvl="0" marL="285750" rtl="0" algn="l">
              <a:spcBef>
                <a:spcPts val="970"/>
              </a:spcBef>
              <a:spcAft>
                <a:spcPts val="0"/>
              </a:spcAft>
              <a:buSzPct val="8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idx="1" type="body"/>
          </p:nvPr>
        </p:nvSpPr>
        <p:spPr>
          <a:xfrm>
            <a:off x="684212" y="685800"/>
            <a:ext cx="10602624" cy="5705764"/>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400"/>
              <a:buChar char="▶"/>
            </a:pPr>
            <a:r>
              <a:rPr lang="en-US" sz="3000">
                <a:solidFill>
                  <a:schemeClr val="lt1"/>
                </a:solidFill>
                <a:latin typeface="Times New Roman"/>
                <a:ea typeface="Times New Roman"/>
                <a:cs typeface="Times New Roman"/>
                <a:sym typeface="Times New Roman"/>
              </a:rPr>
              <a:t>In NumPy, the function np.empty() is used to create a new array without initializing its elements to any particular values. It allocates memory for the array but does not set the values of its elements. The content of the array will be filled with arbitrary values that depend on the state of the memory at the time of creation.</a:t>
            </a:r>
            <a:endParaRPr sz="3000">
              <a:solidFill>
                <a:schemeClr val="lt1"/>
              </a:solidFill>
              <a:latin typeface="Times New Roman"/>
              <a:ea typeface="Times New Roman"/>
              <a:cs typeface="Times New Roman"/>
              <a:sym typeface="Times New Roman"/>
            </a:endParaRPr>
          </a:p>
          <a:p>
            <a:pPr indent="-285750" lvl="0" marL="285750" rtl="0" algn="l">
              <a:spcBef>
                <a:spcPts val="1200"/>
              </a:spcBef>
              <a:spcAft>
                <a:spcPts val="0"/>
              </a:spcAft>
              <a:buSzPts val="2400"/>
              <a:buChar char="▶"/>
            </a:pPr>
            <a:r>
              <a:rPr lang="en-US" sz="3000">
                <a:solidFill>
                  <a:schemeClr val="lt1"/>
                </a:solidFill>
                <a:latin typeface="Times New Roman"/>
                <a:ea typeface="Times New Roman"/>
                <a:cs typeface="Times New Roman"/>
                <a:sym typeface="Times New Roman"/>
              </a:rPr>
              <a:t>arr = np.empty((2,2))</a:t>
            </a:r>
            <a:endParaRPr sz="3000">
              <a:solidFill>
                <a:schemeClr val="lt1"/>
              </a:solidFill>
              <a:latin typeface="Times New Roman"/>
              <a:ea typeface="Times New Roman"/>
              <a:cs typeface="Times New Roman"/>
              <a:sym typeface="Times New Roman"/>
            </a:endParaRPr>
          </a:p>
          <a:p>
            <a:pPr indent="-285750" lvl="0" marL="285750" rtl="0" algn="l">
              <a:spcBef>
                <a:spcPts val="1200"/>
              </a:spcBef>
              <a:spcAft>
                <a:spcPts val="0"/>
              </a:spcAft>
              <a:buSzPts val="2400"/>
              <a:buChar char="▶"/>
            </a:pPr>
            <a:r>
              <a:rPr lang="en-US" sz="3000">
                <a:solidFill>
                  <a:schemeClr val="lt1"/>
                </a:solidFill>
                <a:latin typeface="Times New Roman"/>
                <a:ea typeface="Times New Roman"/>
                <a:cs typeface="Times New Roman"/>
                <a:sym typeface="Times New Roman"/>
              </a:rPr>
              <a:t>print(arr)</a:t>
            </a:r>
            <a:endParaRPr sz="3000">
              <a:solidFill>
                <a:schemeClr val="lt1"/>
              </a:solidFill>
              <a:latin typeface="Times New Roman"/>
              <a:ea typeface="Times New Roman"/>
              <a:cs typeface="Times New Roman"/>
              <a:sym typeface="Times New Roman"/>
            </a:endParaRPr>
          </a:p>
          <a:p>
            <a:pPr indent="-184150" lvl="0" marL="285750" rtl="0" algn="l">
              <a:spcBef>
                <a:spcPts val="1000"/>
              </a:spcBef>
              <a:spcAft>
                <a:spcPts val="0"/>
              </a:spcAft>
              <a:buSzPts val="16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idx="1" type="body"/>
          </p:nvPr>
        </p:nvSpPr>
        <p:spPr>
          <a:xfrm>
            <a:off x="683491" y="1320800"/>
            <a:ext cx="10547927" cy="5070764"/>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2000"/>
              <a:buChar char="▶"/>
            </a:pPr>
            <a:r>
              <a:rPr b="1" lang="en-US" sz="2500">
                <a:solidFill>
                  <a:schemeClr val="lt1"/>
                </a:solidFill>
                <a:latin typeface="Times New Roman"/>
                <a:ea typeface="Times New Roman"/>
                <a:cs typeface="Times New Roman"/>
                <a:sym typeface="Times New Roman"/>
              </a:rPr>
              <a:t>Create array from existing array using copy()</a:t>
            </a:r>
            <a:endParaRPr b="1"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arr=np.array([10,20,30])</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arr1=arr.copy()</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print("Original array",arr)</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print("Copied array",arr1)</a:t>
            </a:r>
            <a:endParaRPr sz="2500">
              <a:solidFill>
                <a:schemeClr val="lt1"/>
              </a:solidFill>
              <a:latin typeface="Times New Roman"/>
              <a:ea typeface="Times New Roman"/>
              <a:cs typeface="Times New Roman"/>
              <a:sym typeface="Times New Roman"/>
            </a:endParaRPr>
          </a:p>
          <a:p>
            <a:pPr indent="-158750" lvl="0" marL="285750" rtl="0" algn="l">
              <a:spcBef>
                <a:spcPts val="1100"/>
              </a:spcBef>
              <a:spcAft>
                <a:spcPts val="0"/>
              </a:spcAft>
              <a:buSzPts val="2000"/>
              <a:buNone/>
            </a:pPr>
            <a:r>
              <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b="1" lang="en-US" sz="2500">
                <a:solidFill>
                  <a:schemeClr val="lt1"/>
                </a:solidFill>
                <a:latin typeface="Times New Roman"/>
                <a:ea typeface="Times New Roman"/>
                <a:cs typeface="Times New Roman"/>
                <a:sym typeface="Times New Roman"/>
              </a:rPr>
              <a:t>Create array using = operator</a:t>
            </a:r>
            <a:endParaRPr b="1"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arr=np.array([10,20,30])</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arr1=arr</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print("Original array",arr)</a:t>
            </a:r>
            <a:endParaRPr sz="2500">
              <a:solidFill>
                <a:schemeClr val="lt1"/>
              </a:solidFill>
              <a:latin typeface="Times New Roman"/>
              <a:ea typeface="Times New Roman"/>
              <a:cs typeface="Times New Roman"/>
              <a:sym typeface="Times New Roman"/>
            </a:endParaRPr>
          </a:p>
          <a:p>
            <a:pPr indent="-285750" lvl="0" marL="285750" rtl="0" algn="l">
              <a:spcBef>
                <a:spcPts val="1100"/>
              </a:spcBef>
              <a:spcAft>
                <a:spcPts val="0"/>
              </a:spcAft>
              <a:buSzPts val="2000"/>
              <a:buChar char="▶"/>
            </a:pPr>
            <a:r>
              <a:rPr lang="en-US" sz="2500">
                <a:solidFill>
                  <a:schemeClr val="lt1"/>
                </a:solidFill>
                <a:latin typeface="Times New Roman"/>
                <a:ea typeface="Times New Roman"/>
                <a:cs typeface="Times New Roman"/>
                <a:sym typeface="Times New Roman"/>
              </a:rPr>
              <a:t>print("Copied array",arr1)</a:t>
            </a:r>
            <a:endParaRPr sz="2500">
              <a:solidFill>
                <a:schemeClr val="lt1"/>
              </a:solidFill>
              <a:latin typeface="Times New Roman"/>
              <a:ea typeface="Times New Roman"/>
              <a:cs typeface="Times New Roman"/>
              <a:sym typeface="Times New Roman"/>
            </a:endParaRPr>
          </a:p>
          <a:p>
            <a:pPr indent="-158750" lvl="0" marL="285750" rtl="0" algn="l">
              <a:spcBef>
                <a:spcPts val="1100"/>
              </a:spcBef>
              <a:spcAft>
                <a:spcPts val="0"/>
              </a:spcAft>
              <a:buSzPts val="2000"/>
              <a:buNone/>
            </a:pPr>
            <a:r>
              <a:t/>
            </a:r>
            <a:endParaRPr sz="2500">
              <a:solidFill>
                <a:schemeClr val="lt1"/>
              </a:solidFill>
              <a:latin typeface="Times New Roman"/>
              <a:ea typeface="Times New Roman"/>
              <a:cs typeface="Times New Roman"/>
              <a:sym typeface="Times New Roman"/>
            </a:endParaRPr>
          </a:p>
          <a:p>
            <a:pPr indent="-158750" lvl="0" marL="285750" rtl="0" algn="l">
              <a:spcBef>
                <a:spcPts val="1100"/>
              </a:spcBef>
              <a:spcAft>
                <a:spcPts val="0"/>
              </a:spcAft>
              <a:buSzPts val="2000"/>
              <a:buNone/>
            </a:pPr>
            <a:r>
              <a:t/>
            </a:r>
            <a:endParaRPr sz="25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2023-06-10T11:29:00Z</dcterms:created>
  <dc:creator>this pc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77FB46AB24C1494991028BF74AE5A237_12</vt:lpwstr>
  </property>
  <property fmtid="{D5CDD505-2E9C-101B-9397-08002B2CF9AE}" pid="3" name="KSOProductBuildVer">
    <vt:lpwstr>1033-12.2.0.18165</vt:lpwstr>
  </property>
</Properties>
</file>