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9"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56939A-4EAE-4BEE-8DA7-DA8CF73E1D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65E6F-0031-4B06-8156-984F591AADEF}" type="slidenum">
              <a:rPr lang="en-US" smtClean="0"/>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1D56939A-4EAE-4BEE-8DA7-DA8CF73E1D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56939A-4EAE-4BEE-8DA7-DA8CF73E1D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56939A-4EAE-4BEE-8DA7-DA8CF73E1D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65E6F-0031-4B06-8156-984F591AADEF}" type="slidenum">
              <a:rPr lang="en-US" smtClean="0"/>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56939A-4EAE-4BEE-8DA7-DA8CF73E1D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56939A-4EAE-4BEE-8DA7-DA8CF73E1D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65E6F-0031-4B06-8156-984F591AADEF}" type="slidenum">
              <a:rPr lang="en-US" smtClean="0"/>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56939A-4EAE-4BEE-8DA7-DA8CF73E1D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56939A-4EAE-4BEE-8DA7-DA8CF73E1D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56939A-4EAE-4BEE-8DA7-DA8CF73E1D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56939A-4EAE-4BEE-8DA7-DA8CF73E1D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56939A-4EAE-4BEE-8DA7-DA8CF73E1D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56939A-4EAE-4BEE-8DA7-DA8CF73E1D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56939A-4EAE-4BEE-8DA7-DA8CF73E1D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56939A-4EAE-4BEE-8DA7-DA8CF73E1D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6939A-4EAE-4BEE-8DA7-DA8CF73E1D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D56939A-4EAE-4BEE-8DA7-DA8CF73E1D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D56939A-4EAE-4BEE-8DA7-DA8CF73E1D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65E6F-0031-4B06-8156-984F591AAD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56939A-4EAE-4BEE-8DA7-DA8CF73E1DE4}" type="datetimeFigureOut">
              <a:rPr lang="en-US" smtClean="0"/>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1465E6F-0031-4B06-8156-984F591AADE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319" y="1248062"/>
            <a:ext cx="10501025" cy="3285837"/>
          </a:xfrm>
        </p:spPr>
        <p:txBody>
          <a:bodyPr>
            <a:normAutofit/>
          </a:bodyPr>
          <a:lstStyle/>
          <a:p>
            <a:r>
              <a:rPr lang="en-US" sz="4000" dirty="0" smtClean="0">
                <a:latin typeface="Times New Roman" panose="02020603050405020304" pitchFamily="18" charset="0"/>
                <a:ea typeface="Tahoma" panose="020B0604030504040204" pitchFamily="34" charset="0"/>
                <a:cs typeface="Times New Roman" panose="02020603050405020304" pitchFamily="18" charset="0"/>
              </a:rPr>
              <a:t> COURSE: DATA SCINECE</a:t>
            </a:r>
            <a:br>
              <a:rPr lang="en-US" sz="4000" dirty="0" smtClean="0">
                <a:latin typeface="Times New Roman" panose="02020603050405020304" pitchFamily="18" charset="0"/>
                <a:ea typeface="Tahoma" panose="020B0604030504040204" pitchFamily="34" charset="0"/>
                <a:cs typeface="Times New Roman" panose="02020603050405020304" pitchFamily="18" charset="0"/>
              </a:rPr>
            </a:br>
            <a:r>
              <a:rPr lang="en-US" sz="4000" dirty="0" smtClean="0">
                <a:latin typeface="Times New Roman" panose="02020603050405020304" pitchFamily="18" charset="0"/>
                <a:ea typeface="Tahoma" panose="020B0604030504040204" pitchFamily="34" charset="0"/>
                <a:cs typeface="Times New Roman" panose="02020603050405020304" pitchFamily="18" charset="0"/>
              </a:rPr>
              <a:t> TOPIC: PANDAS</a:t>
            </a:r>
            <a:br>
              <a:rPr lang="en-US" sz="4000" dirty="0" smtClean="0">
                <a:latin typeface="Times New Roman" panose="02020603050405020304" pitchFamily="18" charset="0"/>
                <a:ea typeface="Tahoma" panose="020B0604030504040204" pitchFamily="34" charset="0"/>
                <a:cs typeface="Times New Roman" panose="02020603050405020304" pitchFamily="18" charset="0"/>
              </a:rPr>
            </a:br>
            <a:r>
              <a:rPr lang="en-US" sz="4000" dirty="0" smtClean="0">
                <a:latin typeface="Times New Roman" panose="02020603050405020304" pitchFamily="18" charset="0"/>
                <a:ea typeface="Tahoma" panose="020B0604030504040204" pitchFamily="34" charset="0"/>
                <a:cs typeface="Times New Roman" panose="02020603050405020304" pitchFamily="18" charset="0"/>
              </a:rPr>
              <a:t> iNSTRUCTOR: REEMA MEMON</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496127" cy="2496127"/>
          </a:xfrm>
          <a:prstGeom prst="rect">
            <a:avLst/>
          </a:prstGeom>
          <a:solidFill>
            <a:schemeClr val="tx1"/>
          </a:solid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455" y="277090"/>
            <a:ext cx="11647053" cy="6160655"/>
          </a:xfrm>
        </p:spPr>
        <p:txBody>
          <a:bodyPr>
            <a:normAutofit lnSpcReduction="10000"/>
          </a:bodyPr>
          <a:lstStyle/>
          <a:p>
            <a:r>
              <a:rPr lang="en-US" sz="2500" b="1" dirty="0" smtClean="0">
                <a:solidFill>
                  <a:schemeClr val="tx1"/>
                </a:solidFill>
                <a:latin typeface="Times New Roman" panose="02020603050405020304" pitchFamily="18" charset="0"/>
                <a:cs typeface="Times New Roman" panose="02020603050405020304" pitchFamily="18" charset="0"/>
              </a:rPr>
              <a:t>Retrieving </a:t>
            </a:r>
            <a:r>
              <a:rPr lang="en-US" sz="2500" b="1" dirty="0">
                <a:solidFill>
                  <a:schemeClr val="tx1"/>
                </a:solidFill>
                <a:latin typeface="Times New Roman" panose="02020603050405020304" pitchFamily="18" charset="0"/>
                <a:cs typeface="Times New Roman" panose="02020603050405020304" pitchFamily="18" charset="0"/>
              </a:rPr>
              <a:t>the column </a:t>
            </a:r>
            <a:r>
              <a:rPr lang="en-US" sz="2500" b="1" dirty="0" smtClean="0">
                <a:solidFill>
                  <a:schemeClr val="tx1"/>
                </a:solidFill>
                <a:latin typeface="Times New Roman" panose="02020603050405020304" pitchFamily="18" charset="0"/>
                <a:cs typeface="Times New Roman" panose="02020603050405020304" pitchFamily="18" charset="0"/>
              </a:rPr>
              <a:t>names:</a:t>
            </a:r>
            <a:endParaRPr lang="en-US" sz="2500" b="1" dirty="0" smtClean="0">
              <a:solidFill>
                <a:schemeClr val="tx1"/>
              </a:solidFill>
              <a:latin typeface="Times New Roman" panose="02020603050405020304" pitchFamily="18" charset="0"/>
              <a:cs typeface="Times New Roman" panose="02020603050405020304" pitchFamily="18" charset="0"/>
            </a:endParaRPr>
          </a:p>
          <a:p>
            <a:r>
              <a:rPr lang="en-US" sz="2500" dirty="0" err="1" smtClean="0">
                <a:solidFill>
                  <a:schemeClr val="tx1"/>
                </a:solidFill>
                <a:latin typeface="Times New Roman" panose="02020603050405020304" pitchFamily="18" charset="0"/>
                <a:cs typeface="Times New Roman" panose="02020603050405020304" pitchFamily="18" charset="0"/>
              </a:rPr>
              <a:t>df.keys</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sz="2500" dirty="0">
              <a:solidFill>
                <a:schemeClr val="tx1"/>
              </a:solidFill>
              <a:latin typeface="Times New Roman" panose="02020603050405020304" pitchFamily="18" charset="0"/>
              <a:cs typeface="Times New Roman" panose="02020603050405020304" pitchFamily="18" charset="0"/>
            </a:endParaRPr>
          </a:p>
          <a:p>
            <a:r>
              <a:rPr lang="en-US" sz="2500" b="1" dirty="0" smtClean="0">
                <a:solidFill>
                  <a:schemeClr val="tx1"/>
                </a:solidFill>
                <a:latin typeface="Times New Roman" panose="02020603050405020304" pitchFamily="18" charset="0"/>
                <a:cs typeface="Times New Roman" panose="02020603050405020304" pitchFamily="18" charset="0"/>
              </a:rPr>
              <a:t>Changing the index of the </a:t>
            </a:r>
            <a:r>
              <a:rPr lang="en-US" sz="2500" b="1" dirty="0" err="1" smtClean="0">
                <a:solidFill>
                  <a:schemeClr val="tx1"/>
                </a:solidFill>
                <a:latin typeface="Times New Roman" panose="02020603050405020304" pitchFamily="18" charset="0"/>
                <a:cs typeface="Times New Roman" panose="02020603050405020304" pitchFamily="18" charset="0"/>
              </a:rPr>
              <a:t>dataframe</a:t>
            </a:r>
            <a:r>
              <a:rPr lang="en-US" sz="2500" b="1" dirty="0" smtClean="0">
                <a:solidFill>
                  <a:schemeClr val="tx1"/>
                </a:solidFill>
                <a:latin typeface="Times New Roman" panose="02020603050405020304" pitchFamily="18" charset="0"/>
                <a:cs typeface="Times New Roman" panose="02020603050405020304" pitchFamily="18" charset="0"/>
              </a:rPr>
              <a:t>:</a:t>
            </a:r>
            <a:endParaRPr lang="en-US" sz="2500" b="1" dirty="0" smtClean="0">
              <a:solidFill>
                <a:schemeClr val="tx1"/>
              </a:solidFill>
              <a:latin typeface="Times New Roman" panose="02020603050405020304" pitchFamily="18" charset="0"/>
              <a:cs typeface="Times New Roman" panose="02020603050405020304" pitchFamily="18" charset="0"/>
            </a:endParaRPr>
          </a:p>
          <a:p>
            <a:r>
              <a:rPr lang="en-US" sz="2500" dirty="0" err="1">
                <a:solidFill>
                  <a:schemeClr val="tx1"/>
                </a:solidFill>
                <a:latin typeface="Times New Roman" panose="02020603050405020304" pitchFamily="18" charset="0"/>
                <a:cs typeface="Times New Roman" panose="02020603050405020304" pitchFamily="18" charset="0"/>
              </a:rPr>
              <a:t>df.index</a:t>
            </a:r>
            <a:r>
              <a:rPr lang="en-US" sz="2500" dirty="0">
                <a:solidFill>
                  <a:schemeClr val="tx1"/>
                </a:solidFill>
                <a:latin typeface="Times New Roman" panose="02020603050405020304" pitchFamily="18" charset="0"/>
                <a:cs typeface="Times New Roman" panose="02020603050405020304" pitchFamily="18" charset="0"/>
              </a:rPr>
              <a:t>=["First", "Second", "Third", "Fourth", "Fifth", "Sixth", "Seventh", "Eighth", "Ninth", "Tenth</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dirty="0"/>
          </a:p>
          <a:p>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Changing a entry of a column:</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err="1" smtClean="0">
                <a:solidFill>
                  <a:schemeClr val="tx1"/>
                </a:solidFill>
                <a:latin typeface="Times New Roman" panose="02020603050405020304" pitchFamily="18" charset="0"/>
                <a:cs typeface="Times New Roman" panose="02020603050405020304" pitchFamily="18" charset="0"/>
              </a:rPr>
              <a:t>df</a:t>
            </a:r>
            <a:r>
              <a:rPr lang="en-US" sz="2500" dirty="0" smtClean="0">
                <a:solidFill>
                  <a:schemeClr val="tx1"/>
                </a:solidFill>
                <a:latin typeface="Times New Roman" panose="02020603050405020304" pitchFamily="18" charset="0"/>
                <a:cs typeface="Times New Roman" panose="02020603050405020304" pitchFamily="18" charset="0"/>
              </a:rPr>
              <a:t>[‘</a:t>
            </a:r>
            <a:r>
              <a:rPr lang="en-US" sz="2500" dirty="0" err="1" smtClean="0">
                <a:solidFill>
                  <a:schemeClr val="tx1"/>
                </a:solidFill>
                <a:latin typeface="Times New Roman" panose="02020603050405020304" pitchFamily="18" charset="0"/>
                <a:cs typeface="Times New Roman" panose="02020603050405020304" pitchFamily="18" charset="0"/>
              </a:rPr>
              <a:t>column_name</a:t>
            </a:r>
            <a:r>
              <a:rPr lang="en-US" sz="2500" dirty="0" smtClean="0">
                <a:solidFill>
                  <a:schemeClr val="tx1"/>
                </a:solidFill>
                <a:latin typeface="Times New Roman" panose="02020603050405020304" pitchFamily="18" charset="0"/>
                <a:cs typeface="Times New Roman" panose="02020603050405020304" pitchFamily="18" charset="0"/>
              </a:rPr>
              <a:t>’][index]=“Your specified entry”</a:t>
            </a:r>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Specifying the datatype of the columns</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err="1" smtClean="0">
                <a:solidFill>
                  <a:schemeClr val="tx1"/>
                </a:solidFill>
                <a:latin typeface="Times New Roman" panose="02020603050405020304" pitchFamily="18" charset="0"/>
                <a:cs typeface="Times New Roman" panose="02020603050405020304" pitchFamily="18" charset="0"/>
              </a:rPr>
              <a:t>df.dtypes</a:t>
            </a:r>
            <a:endParaRPr lang="en-US" sz="25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419" y="609602"/>
            <a:ext cx="10132290" cy="6160654"/>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Transposing the data frame:</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df.T</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Lets do it!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Create an excel file of 10 rows and 5 columns, in the columns write student names and in the rows enter numerical data.</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Checking the shape of the data:</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df.shape</a:t>
            </a:r>
            <a:endParaRPr lang="en-US" sz="3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873" y="323273"/>
            <a:ext cx="11157527" cy="6160654"/>
          </a:xfrm>
        </p:spPr>
        <p:txBody>
          <a:bodyPr>
            <a:normAutofit/>
          </a:bodyPr>
          <a:lstStyle/>
          <a:p>
            <a:r>
              <a:rPr lang="en-US" sz="3000" dirty="0" err="1">
                <a:solidFill>
                  <a:schemeClr val="tx1"/>
                </a:solidFill>
                <a:latin typeface="Times New Roman" panose="02020603050405020304" pitchFamily="18" charset="0"/>
                <a:cs typeface="Times New Roman" panose="02020603050405020304" pitchFamily="18" charset="0"/>
              </a:rPr>
              <a:t>Pandas’s</a:t>
            </a:r>
            <a:r>
              <a:rPr lang="en-US" sz="3000" dirty="0">
                <a:solidFill>
                  <a:schemeClr val="tx1"/>
                </a:solidFill>
                <a:latin typeface="Times New Roman" panose="02020603050405020304" pitchFamily="18" charset="0"/>
                <a:cs typeface="Times New Roman" panose="02020603050405020304" pitchFamily="18" charset="0"/>
              </a:rPr>
              <a:t> describe() method provides descriptive statistics of a </a:t>
            </a:r>
            <a:r>
              <a:rPr lang="en-US" sz="3000" dirty="0" err="1">
                <a:solidFill>
                  <a:schemeClr val="tx1"/>
                </a:solidFill>
                <a:latin typeface="Times New Roman" panose="02020603050405020304" pitchFamily="18" charset="0"/>
                <a:cs typeface="Times New Roman" panose="02020603050405020304" pitchFamily="18" charset="0"/>
              </a:rPr>
              <a:t>DataFrame</a:t>
            </a:r>
            <a:r>
              <a:rPr lang="en-US" sz="3000" dirty="0">
                <a:solidFill>
                  <a:schemeClr val="tx1"/>
                </a:solidFill>
                <a:latin typeface="Times New Roman" panose="02020603050405020304" pitchFamily="18" charset="0"/>
                <a:cs typeface="Times New Roman" panose="02020603050405020304" pitchFamily="18" charset="0"/>
              </a:rPr>
              <a:t> or a specific column. By default, it calculates statistics for numerical columns, including count, mean, standard deviation, minimum value, 25th percentile (Q1), median (50th percentile or Q2), 75th percentile (Q3), and maximum value.</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err="1">
                <a:solidFill>
                  <a:schemeClr val="tx1"/>
                </a:solidFill>
                <a:latin typeface="Times New Roman" panose="02020603050405020304" pitchFamily="18" charset="0"/>
                <a:cs typeface="Times New Roman" panose="02020603050405020304" pitchFamily="18" charset="0"/>
              </a:rPr>
              <a:t>df.describe</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If you want to include non-numeric columns in the statistics, you can use the include='all' </a:t>
            </a:r>
            <a:r>
              <a:rPr lang="en-US" sz="3000" dirty="0" smtClean="0">
                <a:solidFill>
                  <a:schemeClr val="tx1"/>
                </a:solidFill>
                <a:latin typeface="Times New Roman" panose="02020603050405020304" pitchFamily="18" charset="0"/>
                <a:cs typeface="Times New Roman" panose="02020603050405020304" pitchFamily="18" charset="0"/>
              </a:rPr>
              <a:t>parameter.</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df.describe</a:t>
            </a:r>
            <a:r>
              <a:rPr lang="en-US" sz="3000" dirty="0" smtClean="0">
                <a:solidFill>
                  <a:schemeClr val="tx1"/>
                </a:solidFill>
                <a:latin typeface="Times New Roman" panose="02020603050405020304" pitchFamily="18" charset="0"/>
                <a:cs typeface="Times New Roman" panose="02020603050405020304" pitchFamily="18" charset="0"/>
              </a:rPr>
              <a:t>(include</a:t>
            </a:r>
            <a:r>
              <a:rPr lang="en-US" sz="3000" dirty="0">
                <a:solidFill>
                  <a:schemeClr val="tx1"/>
                </a:solidFill>
                <a:latin typeface="Times New Roman" panose="02020603050405020304" pitchFamily="18" charset="0"/>
                <a:cs typeface="Times New Roman" panose="02020603050405020304" pitchFamily="18" charset="0"/>
              </a:rPr>
              <a:t>='all').</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667" y="574963"/>
            <a:ext cx="11101388" cy="5613400"/>
          </a:xfrm>
        </p:spPr>
        <p:txBody>
          <a:bodyPr>
            <a:normAutofit/>
          </a:bodyPr>
          <a:lstStyle/>
          <a:p>
            <a:r>
              <a:rPr lang="en-US" sz="3000" b="1" dirty="0" smtClean="0">
                <a:solidFill>
                  <a:schemeClr val="tx1"/>
                </a:solidFill>
                <a:latin typeface="Times New Roman" panose="02020603050405020304" pitchFamily="18" charset="0"/>
                <a:cs typeface="Times New Roman" panose="02020603050405020304" pitchFamily="18" charset="0"/>
              </a:rPr>
              <a:t>Sorting the data by index:</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df.sort_index</a:t>
            </a:r>
            <a:r>
              <a:rPr lang="en-US" sz="3000" dirty="0" smtClean="0">
                <a:solidFill>
                  <a:schemeClr val="tx1"/>
                </a:solidFill>
                <a:latin typeface="Times New Roman" panose="02020603050405020304" pitchFamily="18" charset="0"/>
                <a:cs typeface="Times New Roman" panose="02020603050405020304" pitchFamily="18" charset="0"/>
              </a:rPr>
              <a:t>(axis=0) #By default, the sorting parameter is ascending or you can say ascending=True</a:t>
            </a:r>
            <a:endParaRPr lang="en-US" sz="3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3000" dirty="0">
              <a:solidFill>
                <a:schemeClr val="tx1"/>
              </a:solidFill>
              <a:latin typeface="Times New Roman" panose="02020603050405020304" pitchFamily="18" charset="0"/>
              <a:cs typeface="Times New Roman" panose="02020603050405020304" pitchFamily="18" charset="0"/>
            </a:endParaRPr>
          </a:p>
          <a:p>
            <a:r>
              <a:rPr lang="en-US" sz="3000" b="1" dirty="0" smtClean="0">
                <a:solidFill>
                  <a:schemeClr val="tx1"/>
                </a:solidFill>
                <a:latin typeface="Times New Roman" panose="02020603050405020304" pitchFamily="18" charset="0"/>
                <a:cs typeface="Times New Roman" panose="02020603050405020304" pitchFamily="18" charset="0"/>
              </a:rPr>
              <a:t>Try these out:</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df.sort_index</a:t>
            </a:r>
            <a:r>
              <a:rPr lang="en-US" sz="3000" dirty="0" smtClean="0">
                <a:solidFill>
                  <a:schemeClr val="tx1"/>
                </a:solidFill>
                <a:latin typeface="Times New Roman" panose="02020603050405020304" pitchFamily="18" charset="0"/>
                <a:cs typeface="Times New Roman" panose="02020603050405020304" pitchFamily="18" charset="0"/>
              </a:rPr>
              <a:t>(axis=0, ascending=False)</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df.sort_index</a:t>
            </a:r>
            <a:r>
              <a:rPr lang="en-US" sz="3000" dirty="0" smtClean="0">
                <a:solidFill>
                  <a:schemeClr val="tx1"/>
                </a:solidFill>
                <a:latin typeface="Times New Roman" panose="02020603050405020304" pitchFamily="18" charset="0"/>
                <a:cs typeface="Times New Roman" panose="02020603050405020304" pitchFamily="18" charset="0"/>
              </a:rPr>
              <a:t>(axis=1)</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df.sort_index</a:t>
            </a:r>
            <a:r>
              <a:rPr lang="en-US" sz="3000" dirty="0" smtClean="0">
                <a:solidFill>
                  <a:schemeClr val="tx1"/>
                </a:solidFill>
                <a:latin typeface="Times New Roman" panose="02020603050405020304" pitchFamily="18" charset="0"/>
                <a:cs typeface="Times New Roman" panose="02020603050405020304" pitchFamily="18" charset="0"/>
              </a:rPr>
              <a:t>(axis=1, ascending=True)</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975" y="953654"/>
            <a:ext cx="10815062" cy="6102927"/>
          </a:xfrm>
        </p:spPr>
        <p:txBody>
          <a:bodyPr>
            <a:normAutofit/>
          </a:bodyPr>
          <a:lstStyle/>
          <a:p>
            <a:r>
              <a:rPr lang="en-US" sz="3000" dirty="0" err="1" smtClean="0">
                <a:solidFill>
                  <a:schemeClr val="tx1"/>
                </a:solidFill>
                <a:latin typeface="Times New Roman" panose="02020603050405020304" pitchFamily="18" charset="0"/>
                <a:cs typeface="Times New Roman" panose="02020603050405020304" pitchFamily="18" charset="0"/>
              </a:rPr>
              <a:t>newdf</a:t>
            </a:r>
            <a:r>
              <a:rPr lang="en-US" sz="3000" dirty="0" smtClean="0">
                <a:solidFill>
                  <a:schemeClr val="tx1"/>
                </a:solidFill>
                <a:latin typeface="Times New Roman" panose="02020603050405020304" pitchFamily="18" charset="0"/>
                <a:cs typeface="Times New Roman" panose="02020603050405020304" pitchFamily="18" charset="0"/>
              </a:rPr>
              <a:t>=a  #</a:t>
            </a:r>
            <a:r>
              <a:rPr lang="en-US" sz="3000" dirty="0" err="1" smtClean="0">
                <a:solidFill>
                  <a:schemeClr val="tx1"/>
                </a:solidFill>
                <a:latin typeface="Times New Roman" panose="02020603050405020304" pitchFamily="18" charset="0"/>
                <a:cs typeface="Times New Roman" panose="02020603050405020304" pitchFamily="18" charset="0"/>
              </a:rPr>
              <a:t>newdf</a:t>
            </a:r>
            <a:r>
              <a:rPr lang="en-US" sz="3000" dirty="0" smtClean="0">
                <a:solidFill>
                  <a:schemeClr val="tx1"/>
                </a:solidFill>
                <a:latin typeface="Times New Roman" panose="02020603050405020304" pitchFamily="18" charset="0"/>
                <a:cs typeface="Times New Roman" panose="02020603050405020304" pitchFamily="18" charset="0"/>
              </a:rPr>
              <a:t> will point a, it will not copy</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Changing </a:t>
            </a:r>
            <a:r>
              <a:rPr lang="en-US" sz="3000" dirty="0" err="1" smtClean="0">
                <a:solidFill>
                  <a:schemeClr val="tx1"/>
                </a:solidFill>
                <a:latin typeface="Times New Roman" panose="02020603050405020304" pitchFamily="18" charset="0"/>
                <a:cs typeface="Times New Roman" panose="02020603050405020304" pitchFamily="18" charset="0"/>
              </a:rPr>
              <a:t>newdf</a:t>
            </a:r>
            <a:r>
              <a:rPr lang="en-US" sz="3000" dirty="0" smtClean="0">
                <a:solidFill>
                  <a:schemeClr val="tx1"/>
                </a:solidFill>
                <a:latin typeface="Times New Roman" panose="02020603050405020304" pitchFamily="18" charset="0"/>
                <a:cs typeface="Times New Roman" panose="02020603050405020304" pitchFamily="18" charset="0"/>
              </a:rPr>
              <a:t> will also change a</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#To create a copy of a </a:t>
            </a:r>
            <a:r>
              <a:rPr lang="en-US" sz="3000" dirty="0" err="1">
                <a:solidFill>
                  <a:schemeClr val="tx1"/>
                </a:solidFill>
                <a:latin typeface="Times New Roman" panose="02020603050405020304" pitchFamily="18" charset="0"/>
                <a:cs typeface="Times New Roman" panose="02020603050405020304" pitchFamily="18" charset="0"/>
              </a:rPr>
              <a:t>dataframe</a:t>
            </a:r>
            <a:r>
              <a:rPr lang="en-US" sz="3000" dirty="0">
                <a:solidFill>
                  <a:schemeClr val="tx1"/>
                </a:solidFill>
                <a:latin typeface="Times New Roman" panose="02020603050405020304" pitchFamily="18" charset="0"/>
                <a:cs typeface="Times New Roman" panose="02020603050405020304" pitchFamily="18" charset="0"/>
              </a:rPr>
              <a:t> we have to use the copy </a:t>
            </a:r>
            <a:r>
              <a:rPr lang="en-US" sz="3000" dirty="0" smtClean="0">
                <a:solidFill>
                  <a:schemeClr val="tx1"/>
                </a:solidFill>
                <a:latin typeface="Times New Roman" panose="02020603050405020304" pitchFamily="18" charset="0"/>
                <a:cs typeface="Times New Roman" panose="02020603050405020304" pitchFamily="18" charset="0"/>
              </a:rPr>
              <a:t>function</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newdf</a:t>
            </a:r>
            <a:r>
              <a:rPr lang="en-US" sz="3000" dirty="0" smtClean="0">
                <a:solidFill>
                  <a:schemeClr val="tx1"/>
                </a:solidFill>
                <a:latin typeface="Times New Roman" panose="02020603050405020304" pitchFamily="18" charset="0"/>
                <a:cs typeface="Times New Roman" panose="02020603050405020304" pitchFamily="18" charset="0"/>
              </a:rPr>
              <a:t>=</a:t>
            </a:r>
            <a:r>
              <a:rPr lang="en-US" sz="3000" dirty="0" err="1">
                <a:solidFill>
                  <a:schemeClr val="tx1"/>
                </a:solidFill>
                <a:latin typeface="Times New Roman" panose="02020603050405020304" pitchFamily="18" charset="0"/>
                <a:cs typeface="Times New Roman" panose="02020603050405020304" pitchFamily="18" charset="0"/>
              </a:rPr>
              <a:t>a</a:t>
            </a:r>
            <a:r>
              <a:rPr lang="en-US" sz="3000" dirty="0" err="1" smtClean="0">
                <a:solidFill>
                  <a:schemeClr val="tx1"/>
                </a:solidFill>
                <a:latin typeface="Times New Roman" panose="02020603050405020304" pitchFamily="18" charset="0"/>
                <a:cs typeface="Times New Roman" panose="02020603050405020304" pitchFamily="18" charset="0"/>
              </a:rPr>
              <a:t>.copy</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df.loc</a:t>
            </a:r>
            <a:r>
              <a:rPr lang="en-US" sz="3000" dirty="0">
                <a:solidFill>
                  <a:schemeClr val="tx1"/>
                </a:solidFill>
                <a:latin typeface="Times New Roman" panose="02020603050405020304" pitchFamily="18" charset="0"/>
                <a:cs typeface="Times New Roman" panose="02020603050405020304" pitchFamily="18" charset="0"/>
              </a:rPr>
              <a:t>:  #The </a:t>
            </a:r>
            <a:r>
              <a:rPr lang="en-US" sz="3000" dirty="0" err="1">
                <a:solidFill>
                  <a:schemeClr val="tx1"/>
                </a:solidFill>
                <a:latin typeface="Times New Roman" panose="02020603050405020304" pitchFamily="18" charset="0"/>
                <a:cs typeface="Times New Roman" panose="02020603050405020304" pitchFamily="18" charset="0"/>
              </a:rPr>
              <a:t>df.loc</a:t>
            </a:r>
            <a:r>
              <a:rPr lang="en-US" sz="3000" dirty="0">
                <a:solidFill>
                  <a:schemeClr val="tx1"/>
                </a:solidFill>
                <a:latin typeface="Times New Roman" panose="02020603050405020304" pitchFamily="18" charset="0"/>
                <a:cs typeface="Times New Roman" panose="02020603050405020304" pitchFamily="18" charset="0"/>
              </a:rPr>
              <a:t> method </a:t>
            </a:r>
            <a:r>
              <a:rPr lang="en-US" sz="3000" dirty="0" smtClean="0">
                <a:solidFill>
                  <a:schemeClr val="tx1"/>
                </a:solidFill>
                <a:latin typeface="Times New Roman" panose="02020603050405020304" pitchFamily="18" charset="0"/>
                <a:cs typeface="Times New Roman" panose="02020603050405020304" pitchFamily="18" charset="0"/>
              </a:rPr>
              <a:t>is used access, update </a:t>
            </a:r>
            <a:r>
              <a:rPr lang="en-US" sz="3000" dirty="0">
                <a:solidFill>
                  <a:schemeClr val="tx1"/>
                </a:solidFill>
                <a:latin typeface="Times New Roman" panose="02020603050405020304" pitchFamily="18" charset="0"/>
                <a:cs typeface="Times New Roman" panose="02020603050405020304" pitchFamily="18" charset="0"/>
              </a:rPr>
              <a:t>or set values of specific rows and columns in a </a:t>
            </a:r>
            <a:r>
              <a:rPr lang="en-US" sz="3000" dirty="0" err="1">
                <a:solidFill>
                  <a:schemeClr val="tx1"/>
                </a:solidFill>
                <a:latin typeface="Times New Roman" panose="02020603050405020304" pitchFamily="18" charset="0"/>
                <a:cs typeface="Times New Roman" panose="02020603050405020304" pitchFamily="18" charset="0"/>
              </a:rPr>
              <a:t>DataFrame</a:t>
            </a:r>
            <a:r>
              <a:rPr lang="en-US" sz="3000" dirty="0">
                <a:solidFill>
                  <a:schemeClr val="tx1"/>
                </a:solidFill>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For </a:t>
            </a:r>
            <a:r>
              <a:rPr lang="en-US" sz="3000" dirty="0">
                <a:solidFill>
                  <a:schemeClr val="tx1"/>
                </a:solidFill>
                <a:latin typeface="Times New Roman" panose="02020603050405020304" pitchFamily="18" charset="0"/>
                <a:cs typeface="Times New Roman" panose="02020603050405020304" pitchFamily="18" charset="0"/>
              </a:rPr>
              <a:t>example, </a:t>
            </a:r>
            <a:r>
              <a:rPr lang="en-US" sz="3000" dirty="0" err="1">
                <a:solidFill>
                  <a:schemeClr val="tx1"/>
                </a:solidFill>
                <a:latin typeface="Times New Roman" panose="02020603050405020304" pitchFamily="18" charset="0"/>
                <a:cs typeface="Times New Roman" panose="02020603050405020304" pitchFamily="18" charset="0"/>
              </a:rPr>
              <a:t>df.loc</a:t>
            </a:r>
            <a:r>
              <a:rPr lang="en-US" sz="3000" dirty="0">
                <a:solidFill>
                  <a:schemeClr val="tx1"/>
                </a:solidFill>
                <a:latin typeface="Times New Roman" panose="02020603050405020304" pitchFamily="18" charset="0"/>
                <a:cs typeface="Times New Roman" panose="02020603050405020304" pitchFamily="18" charset="0"/>
              </a:rPr>
              <a:t>[</a:t>
            </a:r>
            <a:r>
              <a:rPr lang="en-US" sz="3000" dirty="0" err="1">
                <a:solidFill>
                  <a:schemeClr val="tx1"/>
                </a:solidFill>
                <a:latin typeface="Times New Roman" panose="02020603050405020304" pitchFamily="18" charset="0"/>
                <a:cs typeface="Times New Roman" panose="02020603050405020304" pitchFamily="18" charset="0"/>
              </a:rPr>
              <a:t>row_label</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column_label</a:t>
            </a:r>
            <a:r>
              <a:rPr lang="en-US" sz="3000" dirty="0">
                <a:solidFill>
                  <a:schemeClr val="tx1"/>
                </a:solidFill>
                <a:latin typeface="Times New Roman" panose="02020603050405020304" pitchFamily="18" charset="0"/>
                <a:cs typeface="Times New Roman" panose="02020603050405020304" pitchFamily="18" charset="0"/>
              </a:rPr>
              <a:t>] = </a:t>
            </a:r>
            <a:r>
              <a:rPr lang="en-US" sz="3000" dirty="0" err="1">
                <a:solidFill>
                  <a:schemeClr val="tx1"/>
                </a:solidFill>
                <a:latin typeface="Times New Roman" panose="02020603050405020304" pitchFamily="18" charset="0"/>
                <a:cs typeface="Times New Roman" panose="02020603050405020304" pitchFamily="18" charset="0"/>
              </a:rPr>
              <a:t>new_value</a:t>
            </a:r>
            <a:r>
              <a:rPr lang="en-US" sz="3000" dirty="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260879" cy="5465618"/>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Try this out: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a:solidFill>
                  <a:schemeClr val="tx1"/>
                </a:solidFill>
                <a:latin typeface="Times New Roman" panose="02020603050405020304" pitchFamily="18" charset="0"/>
                <a:cs typeface="Times New Roman" panose="02020603050405020304" pitchFamily="18" charset="0"/>
              </a:rPr>
              <a:t>df.loc</a:t>
            </a:r>
            <a:r>
              <a:rPr lang="en-US" sz="3000" dirty="0" smtClean="0">
                <a:solidFill>
                  <a:schemeClr val="tx1"/>
                </a:solidFill>
                <a:latin typeface="Times New Roman" panose="02020603050405020304" pitchFamily="18" charset="0"/>
                <a:cs typeface="Times New Roman" panose="02020603050405020304" pitchFamily="18" charset="0"/>
              </a:rPr>
              <a:t>[:,[‘Column 1’, ‘Column 2’]]</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You can also try using all the columns and only specific rows.</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You can also select multiple number of rows and columns.</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df.loc</a:t>
            </a:r>
            <a:r>
              <a:rPr lang="en-US" sz="3000" dirty="0" smtClean="0">
                <a:solidFill>
                  <a:schemeClr val="tx1"/>
                </a:solidFill>
                <a:latin typeface="Times New Roman" panose="02020603050405020304" pitchFamily="18" charset="0"/>
                <a:cs typeface="Times New Roman" panose="02020603050405020304" pitchFamily="18" charset="0"/>
              </a:rPr>
              <a:t>[[row1,row2], [‘column1, column2]]</a:t>
            </a:r>
            <a:endParaRPr lang="en-US" sz="3000" dirty="0">
              <a:solidFill>
                <a:schemeClr val="tx1"/>
              </a:solidFill>
              <a:latin typeface="Times New Roman" panose="02020603050405020304" pitchFamily="18" charset="0"/>
              <a:cs typeface="Times New Roman" panose="02020603050405020304" pitchFamily="18" charset="0"/>
            </a:endParaRPr>
          </a:p>
          <a:p>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920" y="0"/>
            <a:ext cx="11018261" cy="6751782"/>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One can also specify different conditions using </a:t>
            </a:r>
            <a:r>
              <a:rPr lang="en-US" sz="3000" dirty="0" err="1" smtClean="0">
                <a:solidFill>
                  <a:schemeClr val="tx1"/>
                </a:solidFill>
                <a:latin typeface="Times New Roman" panose="02020603050405020304" pitchFamily="18" charset="0"/>
                <a:cs typeface="Times New Roman" panose="02020603050405020304" pitchFamily="18" charset="0"/>
              </a:rPr>
              <a:t>df.loc</a:t>
            </a:r>
            <a:r>
              <a:rPr lang="en-US" sz="3000" dirty="0" smtClean="0">
                <a:solidFill>
                  <a:schemeClr val="tx1"/>
                </a:solidFill>
                <a:latin typeface="Times New Roman" panose="02020603050405020304" pitchFamily="18" charset="0"/>
                <a:cs typeface="Times New Roman" panose="02020603050405020304" pitchFamily="18" charset="0"/>
              </a:rPr>
              <a:t> method.</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df.loc</a:t>
            </a:r>
            <a:r>
              <a:rPr lang="en-US" sz="3000" dirty="0" smtClean="0">
                <a:solidFill>
                  <a:schemeClr val="tx1"/>
                </a:solidFill>
                <a:latin typeface="Times New Roman" panose="02020603050405020304" pitchFamily="18" charset="0"/>
                <a:cs typeface="Times New Roman" panose="02020603050405020304" pitchFamily="18" charset="0"/>
              </a:rPr>
              <a:t>[(</a:t>
            </a:r>
            <a:r>
              <a:rPr lang="en-US" sz="3000" dirty="0" err="1" smtClean="0">
                <a:solidFill>
                  <a:schemeClr val="tx1"/>
                </a:solidFill>
                <a:latin typeface="Times New Roman" panose="02020603050405020304" pitchFamily="18" charset="0"/>
                <a:cs typeface="Times New Roman" panose="02020603050405020304" pitchFamily="18" charset="0"/>
              </a:rPr>
              <a:t>df</a:t>
            </a:r>
            <a:r>
              <a:rPr lang="en-US" sz="3000" dirty="0" smtClean="0">
                <a:solidFill>
                  <a:schemeClr val="tx1"/>
                </a:solidFill>
                <a:latin typeface="Times New Roman" panose="02020603050405020304" pitchFamily="18" charset="0"/>
                <a:cs typeface="Times New Roman" panose="02020603050405020304" pitchFamily="18" charset="0"/>
              </a:rPr>
              <a:t>[‘Column Name1’]&gt;a) &amp; (</a:t>
            </a:r>
            <a:r>
              <a:rPr lang="en-US" sz="3000" dirty="0" err="1" smtClean="0">
                <a:solidFill>
                  <a:schemeClr val="tx1"/>
                </a:solidFill>
                <a:latin typeface="Times New Roman" panose="02020603050405020304" pitchFamily="18" charset="0"/>
                <a:cs typeface="Times New Roman" panose="02020603050405020304" pitchFamily="18" charset="0"/>
              </a:rPr>
              <a:t>df</a:t>
            </a:r>
            <a:r>
              <a:rPr lang="en-US" sz="3000" dirty="0" smtClean="0">
                <a:solidFill>
                  <a:schemeClr val="tx1"/>
                </a:solidFill>
                <a:latin typeface="Times New Roman" panose="02020603050405020304" pitchFamily="18" charset="0"/>
                <a:cs typeface="Times New Roman" panose="02020603050405020304" pitchFamily="18" charset="0"/>
              </a:rPr>
              <a:t>[‘Column Name2’]&gt;b)]</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Where a and be can be any numbers, just like checking conditions for if-else. </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Now we will learn about </a:t>
            </a:r>
            <a:r>
              <a:rPr lang="en-US" sz="3000" dirty="0" err="1" smtClean="0">
                <a:solidFill>
                  <a:schemeClr val="tx1"/>
                </a:solidFill>
                <a:latin typeface="Times New Roman" panose="02020603050405020304" pitchFamily="18" charset="0"/>
                <a:cs typeface="Times New Roman" panose="02020603050405020304" pitchFamily="18" charset="0"/>
              </a:rPr>
              <a:t>df.iloc</a:t>
            </a:r>
            <a:r>
              <a:rPr lang="en-US" sz="3000" dirty="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556" y="611909"/>
            <a:ext cx="10824297" cy="5779655"/>
          </a:xfrm>
        </p:spPr>
        <p:txBody>
          <a:bodyPr>
            <a:normAutofit/>
          </a:bodyPr>
          <a:lstStyle/>
          <a:p>
            <a:r>
              <a:rPr lang="en-US" sz="3000" dirty="0" err="1">
                <a:solidFill>
                  <a:schemeClr val="tx1"/>
                </a:solidFill>
                <a:latin typeface="Times New Roman" panose="02020603050405020304" pitchFamily="18" charset="0"/>
                <a:cs typeface="Times New Roman" panose="02020603050405020304" pitchFamily="18" charset="0"/>
              </a:rPr>
              <a:t>loc</a:t>
            </a:r>
            <a:r>
              <a:rPr lang="en-US" sz="3000" dirty="0">
                <a:solidFill>
                  <a:schemeClr val="tx1"/>
                </a:solidFill>
                <a:latin typeface="Times New Roman" panose="02020603050405020304" pitchFamily="18" charset="0"/>
                <a:cs typeface="Times New Roman" panose="02020603050405020304" pitchFamily="18" charset="0"/>
              </a:rPr>
              <a:t> is a label-based method that can be used to select rows and columns by their labels or </a:t>
            </a:r>
            <a:r>
              <a:rPr lang="en-US" sz="3000" dirty="0" err="1">
                <a:solidFill>
                  <a:schemeClr val="tx1"/>
                </a:solidFill>
                <a:latin typeface="Times New Roman" panose="02020603050405020304" pitchFamily="18" charset="0"/>
                <a:cs typeface="Times New Roman" panose="02020603050405020304" pitchFamily="18" charset="0"/>
              </a:rPr>
              <a:t>boolean</a:t>
            </a:r>
            <a:r>
              <a:rPr lang="en-US" sz="3000" dirty="0">
                <a:solidFill>
                  <a:schemeClr val="tx1"/>
                </a:solidFill>
                <a:latin typeface="Times New Roman" panose="02020603050405020304" pitchFamily="18" charset="0"/>
                <a:cs typeface="Times New Roman" panose="02020603050405020304" pitchFamily="18" charset="0"/>
              </a:rPr>
              <a:t> arrays.</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err="1">
                <a:solidFill>
                  <a:schemeClr val="tx1"/>
                </a:solidFill>
                <a:latin typeface="Times New Roman" panose="02020603050405020304" pitchFamily="18" charset="0"/>
                <a:cs typeface="Times New Roman" panose="02020603050405020304" pitchFamily="18" charset="0"/>
              </a:rPr>
              <a:t>df.loc</a:t>
            </a:r>
            <a:r>
              <a:rPr lang="en-US" sz="3000" dirty="0">
                <a:solidFill>
                  <a:schemeClr val="tx1"/>
                </a:solidFill>
                <a:latin typeface="Times New Roman" panose="02020603050405020304" pitchFamily="18" charset="0"/>
                <a:cs typeface="Times New Roman" panose="02020603050405020304" pitchFamily="18" charset="0"/>
              </a:rPr>
              <a:t>[</a:t>
            </a:r>
            <a:r>
              <a:rPr lang="en-US" sz="3000" dirty="0" err="1">
                <a:solidFill>
                  <a:schemeClr val="tx1"/>
                </a:solidFill>
                <a:latin typeface="Times New Roman" panose="02020603050405020304" pitchFamily="18" charset="0"/>
                <a:cs typeface="Times New Roman" panose="02020603050405020304" pitchFamily="18" charset="0"/>
              </a:rPr>
              <a:t>row_selection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column_selection</a:t>
            </a:r>
            <a:r>
              <a:rPr lang="en-US" sz="3000" dirty="0">
                <a:solidFill>
                  <a:schemeClr val="tx1"/>
                </a:solidFill>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err="1">
                <a:solidFill>
                  <a:schemeClr val="tx1"/>
                </a:solidFill>
                <a:latin typeface="Times New Roman" panose="02020603050405020304" pitchFamily="18" charset="0"/>
                <a:cs typeface="Times New Roman" panose="02020603050405020304" pitchFamily="18" charset="0"/>
              </a:rPr>
              <a:t>iloc</a:t>
            </a:r>
            <a:r>
              <a:rPr lang="en-US" sz="3000" dirty="0">
                <a:solidFill>
                  <a:schemeClr val="tx1"/>
                </a:solidFill>
                <a:latin typeface="Times New Roman" panose="02020603050405020304" pitchFamily="18" charset="0"/>
                <a:cs typeface="Times New Roman" panose="02020603050405020304" pitchFamily="18" charset="0"/>
              </a:rPr>
              <a:t> is an integer-based method that can be used to select rows and columns by their integer </a:t>
            </a:r>
            <a:r>
              <a:rPr lang="en-US" sz="3000" dirty="0" smtClean="0">
                <a:solidFill>
                  <a:schemeClr val="tx1"/>
                </a:solidFill>
                <a:latin typeface="Times New Roman" panose="02020603050405020304" pitchFamily="18" charset="0"/>
                <a:cs typeface="Times New Roman" panose="02020603050405020304" pitchFamily="18" charset="0"/>
              </a:rPr>
              <a:t>index.</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df.iloc</a:t>
            </a:r>
            <a:r>
              <a:rPr lang="en-US" sz="3000" dirty="0" smtClean="0">
                <a:solidFill>
                  <a:schemeClr val="tx1"/>
                </a:solidFill>
                <a:latin typeface="Times New Roman" panose="02020603050405020304" pitchFamily="18" charset="0"/>
                <a:cs typeface="Times New Roman" panose="02020603050405020304" pitchFamily="18" charset="0"/>
              </a:rPr>
              <a:t>[</a:t>
            </a:r>
            <a:r>
              <a:rPr lang="en-US" sz="3000" dirty="0" err="1" smtClean="0">
                <a:solidFill>
                  <a:schemeClr val="tx1"/>
                </a:solidFill>
                <a:latin typeface="Times New Roman" panose="02020603050405020304" pitchFamily="18" charset="0"/>
                <a:cs typeface="Times New Roman" panose="02020603050405020304" pitchFamily="18" charset="0"/>
              </a:rPr>
              <a:t>row_index</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column_index</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df.iloc</a:t>
            </a:r>
            <a:r>
              <a:rPr lang="en-US" sz="3000" dirty="0" smtClean="0">
                <a:solidFill>
                  <a:schemeClr val="tx1"/>
                </a:solidFill>
                <a:latin typeface="Times New Roman" panose="02020603050405020304" pitchFamily="18" charset="0"/>
                <a:cs typeface="Times New Roman" panose="02020603050405020304" pitchFamily="18" charset="0"/>
              </a:rPr>
              <a:t>[0,3] : Try this out</a:t>
            </a:r>
            <a:endParaRPr lang="en-US" sz="30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549563"/>
            <a:ext cx="11231417" cy="6308437"/>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Pandas - Cleaning Empty </a:t>
            </a:r>
            <a:r>
              <a:rPr lang="en-US" sz="2800" b="1" dirty="0" smtClean="0">
                <a:solidFill>
                  <a:schemeClr val="tx1"/>
                </a:solidFill>
                <a:latin typeface="Times New Roman" panose="02020603050405020304" pitchFamily="18" charset="0"/>
                <a:cs typeface="Times New Roman" panose="02020603050405020304" pitchFamily="18" charset="0"/>
              </a:rPr>
              <a:t>Cells:</a:t>
            </a:r>
            <a:endParaRPr lang="en-US" sz="2800" b="1"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Removing Rows: One approach to handling empty cells in a dataset is to remove the entire rows that contain those empty cells. This means that if any cell in a row is empty or contains missing data, the entire row is dropped from the dataset</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err="1" smtClean="0">
                <a:solidFill>
                  <a:schemeClr val="tx1"/>
                </a:solidFill>
                <a:latin typeface="Times New Roman" panose="02020603050405020304" pitchFamily="18" charset="0"/>
                <a:cs typeface="Times New Roman" panose="02020603050405020304" pitchFamily="18" charset="0"/>
              </a:rPr>
              <a:t>df.dropna</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By default, the </a:t>
            </a:r>
            <a:r>
              <a:rPr lang="en-US" sz="2800" dirty="0" err="1">
                <a:solidFill>
                  <a:schemeClr val="tx1"/>
                </a:solidFill>
                <a:latin typeface="Times New Roman" panose="02020603050405020304" pitchFamily="18" charset="0"/>
                <a:cs typeface="Times New Roman" panose="02020603050405020304" pitchFamily="18" charset="0"/>
              </a:rPr>
              <a:t>dropna</a:t>
            </a:r>
            <a:r>
              <a:rPr lang="en-US" sz="2800" dirty="0">
                <a:solidFill>
                  <a:schemeClr val="tx1"/>
                </a:solidFill>
                <a:latin typeface="Times New Roman" panose="02020603050405020304" pitchFamily="18" charset="0"/>
                <a:cs typeface="Times New Roman" panose="02020603050405020304" pitchFamily="18" charset="0"/>
              </a:rPr>
              <a:t>() method returns a new </a:t>
            </a:r>
            <a:r>
              <a:rPr lang="en-US" sz="2800" dirty="0" err="1">
                <a:solidFill>
                  <a:schemeClr val="tx1"/>
                </a:solidFill>
                <a:latin typeface="Times New Roman" panose="02020603050405020304" pitchFamily="18" charset="0"/>
                <a:cs typeface="Times New Roman" panose="02020603050405020304" pitchFamily="18" charset="0"/>
              </a:rPr>
              <a:t>DataFrame</a:t>
            </a:r>
            <a:r>
              <a:rPr lang="en-US" sz="2800" dirty="0">
                <a:solidFill>
                  <a:schemeClr val="tx1"/>
                </a:solidFill>
                <a:latin typeface="Times New Roman" panose="02020603050405020304" pitchFamily="18" charset="0"/>
                <a:cs typeface="Times New Roman" panose="02020603050405020304" pitchFamily="18" charset="0"/>
              </a:rPr>
              <a:t>, and will not change the original</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If you want to change the original </a:t>
            </a:r>
            <a:r>
              <a:rPr lang="en-US" sz="2800" dirty="0" err="1">
                <a:solidFill>
                  <a:schemeClr val="tx1"/>
                </a:solidFill>
                <a:latin typeface="Times New Roman" panose="02020603050405020304" pitchFamily="18" charset="0"/>
                <a:cs typeface="Times New Roman" panose="02020603050405020304" pitchFamily="18" charset="0"/>
              </a:rPr>
              <a:t>DataFrame</a:t>
            </a:r>
            <a:r>
              <a:rPr lang="en-US" sz="2800" dirty="0">
                <a:solidFill>
                  <a:schemeClr val="tx1"/>
                </a:solidFill>
                <a:latin typeface="Times New Roman" panose="02020603050405020304" pitchFamily="18" charset="0"/>
                <a:cs typeface="Times New Roman" panose="02020603050405020304" pitchFamily="18" charset="0"/>
              </a:rPr>
              <a:t>, use the </a:t>
            </a:r>
            <a:r>
              <a:rPr lang="en-US" sz="2800" dirty="0" err="1">
                <a:solidFill>
                  <a:schemeClr val="tx1"/>
                </a:solidFill>
                <a:latin typeface="Times New Roman" panose="02020603050405020304" pitchFamily="18" charset="0"/>
                <a:cs typeface="Times New Roman" panose="02020603050405020304" pitchFamily="18" charset="0"/>
              </a:rPr>
              <a:t>inplace</a:t>
            </a:r>
            <a:r>
              <a:rPr lang="en-US" sz="2800" dirty="0">
                <a:solidFill>
                  <a:schemeClr val="tx1"/>
                </a:solidFill>
                <a:latin typeface="Times New Roman" panose="02020603050405020304" pitchFamily="18" charset="0"/>
                <a:cs typeface="Times New Roman" panose="02020603050405020304" pitchFamily="18" charset="0"/>
              </a:rPr>
              <a:t> = True </a:t>
            </a:r>
            <a:r>
              <a:rPr lang="en-US" sz="2800" dirty="0" smtClean="0">
                <a:solidFill>
                  <a:schemeClr val="tx1"/>
                </a:solidFill>
                <a:latin typeface="Times New Roman" panose="02020603050405020304" pitchFamily="18" charset="0"/>
                <a:cs typeface="Times New Roman" panose="02020603050405020304" pitchFamily="18" charset="0"/>
              </a:rPr>
              <a:t>argument.</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err="1" smtClean="0">
                <a:solidFill>
                  <a:schemeClr val="tx1"/>
                </a:solidFill>
                <a:latin typeface="Times New Roman" panose="02020603050405020304" pitchFamily="18" charset="0"/>
                <a:cs typeface="Times New Roman" panose="02020603050405020304" pitchFamily="18" charset="0"/>
              </a:rPr>
              <a:t>df.dropna</a:t>
            </a:r>
            <a:r>
              <a:rPr lang="en-US" sz="2800" dirty="0" smtClean="0">
                <a:solidFill>
                  <a:schemeClr val="tx1"/>
                </a:solidFill>
                <a:latin typeface="Times New Roman" panose="02020603050405020304" pitchFamily="18" charset="0"/>
                <a:cs typeface="Times New Roman" panose="02020603050405020304" pitchFamily="18" charset="0"/>
              </a:rPr>
              <a:t>(</a:t>
            </a:r>
            <a:r>
              <a:rPr lang="en-US" sz="2800" dirty="0" err="1" smtClean="0">
                <a:solidFill>
                  <a:schemeClr val="tx1"/>
                </a:solidFill>
                <a:latin typeface="Times New Roman" panose="02020603050405020304" pitchFamily="18" charset="0"/>
                <a:cs typeface="Times New Roman" panose="02020603050405020304" pitchFamily="18" charset="0"/>
              </a:rPr>
              <a:t>inplace</a:t>
            </a:r>
            <a:r>
              <a:rPr lang="en-US" sz="2800" dirty="0" smtClean="0">
                <a:solidFill>
                  <a:schemeClr val="tx1"/>
                </a:solidFill>
                <a:latin typeface="Times New Roman" panose="02020603050405020304" pitchFamily="18" charset="0"/>
                <a:cs typeface="Times New Roman" panose="02020603050405020304" pitchFamily="18" charset="0"/>
              </a:rPr>
              <a:t>=True)</a:t>
            </a:r>
            <a:endParaRPr lang="en-US" sz="2800" dirty="0">
              <a:solidFill>
                <a:schemeClr val="tx1"/>
              </a:solidFill>
              <a:latin typeface="Times New Roman" panose="02020603050405020304" pitchFamily="18" charset="0"/>
              <a:cs typeface="Times New Roman" panose="02020603050405020304" pitchFamily="18" charset="0"/>
            </a:endParaRPr>
          </a:p>
          <a:p>
            <a:endParaRPr lang="en-US" dirty="0"/>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666" y="491837"/>
            <a:ext cx="10270115" cy="5825836"/>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The </a:t>
            </a:r>
            <a:r>
              <a:rPr lang="en-US" sz="2800" b="1" dirty="0" err="1">
                <a:solidFill>
                  <a:schemeClr val="tx1"/>
                </a:solidFill>
                <a:latin typeface="Times New Roman" panose="02020603050405020304" pitchFamily="18" charset="0"/>
                <a:cs typeface="Times New Roman" panose="02020603050405020304" pitchFamily="18" charset="0"/>
              </a:rPr>
              <a:t>inplace</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argument: </a:t>
            </a:r>
            <a:endParaRPr lang="en-US" sz="2800" b="1" dirty="0" smtClean="0">
              <a:solidFill>
                <a:schemeClr val="tx1"/>
              </a:solidFill>
              <a:latin typeface="Times New Roman" panose="02020603050405020304" pitchFamily="18" charset="0"/>
              <a:cs typeface="Times New Roman" panose="020206030504050203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rPr>
              <a:t>It is </a:t>
            </a:r>
            <a:r>
              <a:rPr lang="en-US" sz="2800" dirty="0">
                <a:solidFill>
                  <a:schemeClr val="tx1"/>
                </a:solidFill>
                <a:latin typeface="Times New Roman" panose="02020603050405020304" pitchFamily="18" charset="0"/>
                <a:cs typeface="Times New Roman" panose="02020603050405020304" pitchFamily="18" charset="0"/>
              </a:rPr>
              <a:t>a parameter in pandas functions that specifies whether the operation should modify the original object (</a:t>
            </a:r>
            <a:r>
              <a:rPr lang="en-US" sz="2800" dirty="0" err="1">
                <a:solidFill>
                  <a:schemeClr val="tx1"/>
                </a:solidFill>
                <a:latin typeface="Times New Roman" panose="02020603050405020304" pitchFamily="18" charset="0"/>
                <a:cs typeface="Times New Roman" panose="02020603050405020304" pitchFamily="18" charset="0"/>
              </a:rPr>
              <a:t>DataFrame</a:t>
            </a:r>
            <a:r>
              <a:rPr lang="en-US" sz="2800" dirty="0">
                <a:solidFill>
                  <a:schemeClr val="tx1"/>
                </a:solidFill>
                <a:latin typeface="Times New Roman" panose="02020603050405020304" pitchFamily="18" charset="0"/>
                <a:cs typeface="Times New Roman" panose="02020603050405020304" pitchFamily="18" charset="0"/>
              </a:rPr>
              <a:t>, Series, etc.) in place or return a new object with the desired changes</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Another way of dealing with empty cells is to insert a new value instead</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This way you do not have to delete entire rows just because of some empty cells</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The </a:t>
            </a:r>
            <a:r>
              <a:rPr lang="en-US" sz="2800" dirty="0" err="1">
                <a:solidFill>
                  <a:schemeClr val="tx1"/>
                </a:solidFill>
                <a:latin typeface="Times New Roman" panose="02020603050405020304" pitchFamily="18" charset="0"/>
                <a:cs typeface="Times New Roman" panose="02020603050405020304" pitchFamily="18" charset="0"/>
              </a:rPr>
              <a:t>fillna</a:t>
            </a:r>
            <a:r>
              <a:rPr lang="en-US" sz="2800" dirty="0">
                <a:solidFill>
                  <a:schemeClr val="tx1"/>
                </a:solidFill>
                <a:latin typeface="Times New Roman" panose="02020603050405020304" pitchFamily="18" charset="0"/>
                <a:cs typeface="Times New Roman" panose="02020603050405020304" pitchFamily="18" charset="0"/>
              </a:rPr>
              <a:t>() method allows us to replace empty cells with a value:</a:t>
            </a: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593388" cy="5216236"/>
          </a:xfrm>
        </p:spPr>
        <p:txBody>
          <a:bodyPr>
            <a:normAutofit/>
          </a:bodyPr>
          <a:lstStyle/>
          <a:p>
            <a:pPr marL="0" indent="0">
              <a:buNone/>
            </a:pPr>
            <a:r>
              <a:rPr lang="en-US" sz="3000" b="1" dirty="0" smtClean="0">
                <a:solidFill>
                  <a:schemeClr val="bg1"/>
                </a:solidFill>
                <a:latin typeface="Times New Roman" panose="02020603050405020304" pitchFamily="18" charset="0"/>
                <a:cs typeface="Times New Roman" panose="02020603050405020304" pitchFamily="18" charset="0"/>
              </a:rPr>
              <a:t>INTRODUCTION TO PANDAS:</a:t>
            </a:r>
            <a:endParaRPr lang="en-US" sz="3000" b="1" dirty="0" smtClean="0">
              <a:solidFill>
                <a:schemeClr val="bg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Pandas is a powerful and popular open-source data manipulation and analysis library for the Python programming language.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It </a:t>
            </a:r>
            <a:r>
              <a:rPr lang="en-US" sz="3000" dirty="0">
                <a:solidFill>
                  <a:schemeClr val="tx1"/>
                </a:solidFill>
                <a:latin typeface="Times New Roman" panose="02020603050405020304" pitchFamily="18" charset="0"/>
                <a:cs typeface="Times New Roman" panose="02020603050405020304" pitchFamily="18" charset="0"/>
              </a:rPr>
              <a:t>provides easy-to-use data structures and data analysis tools, making it a valuable tool for data scientists, analysts, and developers working with structured data, making it easier to clean, transform, and analyze datasets</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Pandas was created by Wes McKinney, a data scientist and software developer. </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9" y="785091"/>
            <a:ext cx="10760364" cy="5938982"/>
          </a:xfrm>
        </p:spPr>
        <p:txBody>
          <a:bodyPr>
            <a:normAutofit lnSpcReduction="10000"/>
          </a:bodyPr>
          <a:lstStyle/>
          <a:p>
            <a:r>
              <a:rPr lang="en-US" sz="2800" dirty="0" err="1" smtClean="0">
                <a:solidFill>
                  <a:schemeClr val="tx1"/>
                </a:solidFill>
                <a:latin typeface="Times New Roman" panose="02020603050405020304" pitchFamily="18" charset="0"/>
                <a:cs typeface="Times New Roman" panose="02020603050405020304" pitchFamily="18" charset="0"/>
              </a:rPr>
              <a:t>df.fillna</a:t>
            </a:r>
            <a:r>
              <a:rPr lang="en-US" sz="2800" dirty="0" smtClean="0">
                <a:solidFill>
                  <a:schemeClr val="tx1"/>
                </a:solidFill>
                <a:latin typeface="Times New Roman" panose="02020603050405020304" pitchFamily="18" charset="0"/>
                <a:cs typeface="Times New Roman" panose="02020603050405020304" pitchFamily="18" charset="0"/>
              </a:rPr>
              <a:t>(</a:t>
            </a:r>
            <a:r>
              <a:rPr lang="en-US" sz="2800" dirty="0" err="1" smtClean="0">
                <a:solidFill>
                  <a:schemeClr val="tx1"/>
                </a:solidFill>
                <a:latin typeface="Times New Roman" panose="02020603050405020304" pitchFamily="18" charset="0"/>
                <a:cs typeface="Times New Roman" panose="02020603050405020304" pitchFamily="18" charset="0"/>
              </a:rPr>
              <a:t>anynumber</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inplace</a:t>
            </a:r>
            <a:r>
              <a:rPr lang="en-US" sz="2800" dirty="0" smtClean="0">
                <a:solidFill>
                  <a:schemeClr val="tx1"/>
                </a:solidFill>
                <a:latin typeface="Times New Roman" panose="02020603050405020304" pitchFamily="18" charset="0"/>
                <a:cs typeface="Times New Roman" panose="02020603050405020304" pitchFamily="18" charset="0"/>
              </a:rPr>
              <a:t>=True)</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b="1" dirty="0">
                <a:solidFill>
                  <a:schemeClr val="tx1"/>
                </a:solidFill>
                <a:latin typeface="Times New Roman" panose="02020603050405020304" pitchFamily="18" charset="0"/>
                <a:cs typeface="Times New Roman" panose="02020603050405020304" pitchFamily="18" charset="0"/>
              </a:rPr>
              <a:t>Replace Only For Specified </a:t>
            </a:r>
            <a:r>
              <a:rPr lang="en-US" sz="2800" b="1" dirty="0" smtClean="0">
                <a:solidFill>
                  <a:schemeClr val="tx1"/>
                </a:solidFill>
                <a:latin typeface="Times New Roman" panose="02020603050405020304" pitchFamily="18" charset="0"/>
                <a:cs typeface="Times New Roman" panose="02020603050405020304" pitchFamily="18" charset="0"/>
              </a:rPr>
              <a:t>Columns:</a:t>
            </a:r>
            <a:endParaRPr lang="en-US" sz="2800" b="1" dirty="0" smtClean="0">
              <a:solidFill>
                <a:schemeClr val="tx1"/>
              </a:solidFill>
              <a:latin typeface="Times New Roman" panose="02020603050405020304" pitchFamily="18" charset="0"/>
              <a:cs typeface="Times New Roman" panose="020206030504050203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rPr>
              <a:t>To </a:t>
            </a:r>
            <a:r>
              <a:rPr lang="en-US" sz="2800" dirty="0">
                <a:solidFill>
                  <a:schemeClr val="tx1"/>
                </a:solidFill>
                <a:latin typeface="Times New Roman" panose="02020603050405020304" pitchFamily="18" charset="0"/>
                <a:cs typeface="Times New Roman" panose="02020603050405020304" pitchFamily="18" charset="0"/>
              </a:rPr>
              <a:t>only replace empty values for one column, specify the column name for the </a:t>
            </a:r>
            <a:r>
              <a:rPr lang="en-US" sz="2800" dirty="0" err="1" smtClean="0">
                <a:solidFill>
                  <a:schemeClr val="tx1"/>
                </a:solidFill>
                <a:latin typeface="Times New Roman" panose="02020603050405020304" pitchFamily="18" charset="0"/>
                <a:cs typeface="Times New Roman" panose="02020603050405020304" pitchFamily="18" charset="0"/>
              </a:rPr>
              <a:t>DataFrame</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err="1" smtClean="0">
                <a:solidFill>
                  <a:schemeClr val="tx1"/>
                </a:solidFill>
                <a:latin typeface="Times New Roman" panose="02020603050405020304" pitchFamily="18" charset="0"/>
                <a:cs typeface="Times New Roman" panose="02020603050405020304" pitchFamily="18" charset="0"/>
              </a:rPr>
              <a:t>df</a:t>
            </a:r>
            <a:r>
              <a:rPr lang="en-US" sz="2800" dirty="0" smtClean="0">
                <a:solidFill>
                  <a:schemeClr val="tx1"/>
                </a:solidFill>
                <a:latin typeface="Times New Roman" panose="02020603050405020304" pitchFamily="18" charset="0"/>
                <a:cs typeface="Times New Roman" panose="02020603050405020304" pitchFamily="18" charset="0"/>
              </a:rPr>
              <a:t>[‘Column Name’].</a:t>
            </a:r>
            <a:r>
              <a:rPr lang="en-US" sz="2800" dirty="0" err="1" smtClean="0">
                <a:solidFill>
                  <a:schemeClr val="tx1"/>
                </a:solidFill>
                <a:latin typeface="Times New Roman" panose="02020603050405020304" pitchFamily="18" charset="0"/>
                <a:cs typeface="Times New Roman" panose="02020603050405020304" pitchFamily="18" charset="0"/>
              </a:rPr>
              <a:t>fillna</a:t>
            </a:r>
            <a:r>
              <a:rPr lang="en-US" sz="2800" dirty="0" smtClean="0">
                <a:solidFill>
                  <a:schemeClr val="tx1"/>
                </a:solidFill>
                <a:latin typeface="Times New Roman" panose="02020603050405020304" pitchFamily="18" charset="0"/>
                <a:cs typeface="Times New Roman" panose="02020603050405020304" pitchFamily="18" charset="0"/>
              </a:rPr>
              <a:t>(</a:t>
            </a:r>
            <a:r>
              <a:rPr lang="en-US" sz="2800" dirty="0" err="1" smtClean="0">
                <a:solidFill>
                  <a:schemeClr val="tx1"/>
                </a:solidFill>
                <a:latin typeface="Times New Roman" panose="02020603050405020304" pitchFamily="18" charset="0"/>
                <a:cs typeface="Times New Roman" panose="02020603050405020304" pitchFamily="18" charset="0"/>
              </a:rPr>
              <a:t>anynymber</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inplace</a:t>
            </a:r>
            <a:r>
              <a:rPr lang="en-US" sz="2800" dirty="0" smtClean="0">
                <a:solidFill>
                  <a:schemeClr val="tx1"/>
                </a:solidFill>
                <a:latin typeface="Times New Roman" panose="02020603050405020304" pitchFamily="18" charset="0"/>
                <a:cs typeface="Times New Roman" panose="02020603050405020304" pitchFamily="18" charset="0"/>
              </a:rPr>
              <a:t>=True)</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b="1" dirty="0" smtClean="0">
                <a:solidFill>
                  <a:schemeClr val="tx1"/>
                </a:solidFill>
                <a:latin typeface="Times New Roman" panose="02020603050405020304" pitchFamily="18" charset="0"/>
                <a:cs typeface="Times New Roman" panose="02020603050405020304" pitchFamily="18" charset="0"/>
              </a:rPr>
              <a:t>Discovering Duplicates:</a:t>
            </a:r>
            <a:endParaRPr lang="en-US" sz="2800" b="1"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Duplicate rows are rows that have been registered more than one time</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To discover duplicates, we can use the duplicated() method</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The duplicated() method returns a Boolean values for each row:</a:t>
            </a:r>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503" y="547254"/>
            <a:ext cx="10547206" cy="5761182"/>
          </a:xfrm>
        </p:spPr>
        <p:txBody>
          <a:bodyPr>
            <a:normAutofit/>
          </a:bodyPr>
          <a:lstStyle/>
          <a:p>
            <a:r>
              <a:rPr lang="en-US" sz="3000" dirty="0" err="1" smtClean="0">
                <a:solidFill>
                  <a:schemeClr val="tx1"/>
                </a:solidFill>
                <a:latin typeface="Times New Roman" panose="02020603050405020304" pitchFamily="18" charset="0"/>
                <a:cs typeface="Times New Roman" panose="02020603050405020304" pitchFamily="18" charset="0"/>
              </a:rPr>
              <a:t>df.duplicated</a:t>
            </a:r>
            <a:r>
              <a:rPr lang="en-US" sz="3000" dirty="0" smtClean="0">
                <a:solidFill>
                  <a:schemeClr val="tx1"/>
                </a:solidFill>
                <a:latin typeface="Times New Roman" panose="02020603050405020304" pitchFamily="18" charset="0"/>
                <a:cs typeface="Times New Roman" panose="02020603050405020304" pitchFamily="18" charset="0"/>
              </a:rPr>
              <a:t>() = True  #It means there are duplicate rows available in the dataset.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df.duplicated</a:t>
            </a:r>
            <a:r>
              <a:rPr lang="en-US" sz="3000" dirty="0" smtClean="0">
                <a:solidFill>
                  <a:schemeClr val="tx1"/>
                </a:solidFill>
                <a:latin typeface="Times New Roman" panose="02020603050405020304" pitchFamily="18" charset="0"/>
                <a:cs typeface="Times New Roman" panose="02020603050405020304" pitchFamily="18" charset="0"/>
              </a:rPr>
              <a:t>()=False #It means there are no duplicate rows in the dataset.</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If you want to remove the duplicated rows you can use:</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df.drop_duplicates</a:t>
            </a:r>
            <a:r>
              <a:rPr lang="en-US" sz="3000" dirty="0" smtClean="0">
                <a:solidFill>
                  <a:schemeClr val="tx1"/>
                </a:solidFill>
                <a:latin typeface="Times New Roman" panose="02020603050405020304" pitchFamily="18" charset="0"/>
                <a:cs typeface="Times New Roman" panose="02020603050405020304" pitchFamily="18" charset="0"/>
              </a:rPr>
              <a:t>(</a:t>
            </a:r>
            <a:r>
              <a:rPr lang="en-US" sz="3000" dirty="0" err="1" smtClean="0">
                <a:solidFill>
                  <a:schemeClr val="tx1"/>
                </a:solidFill>
                <a:latin typeface="Times New Roman" panose="02020603050405020304" pitchFamily="18" charset="0"/>
                <a:cs typeface="Times New Roman" panose="02020603050405020304" pitchFamily="18" charset="0"/>
              </a:rPr>
              <a:t>inplace</a:t>
            </a:r>
            <a:r>
              <a:rPr lang="en-US" sz="3000" dirty="0" smtClean="0">
                <a:solidFill>
                  <a:schemeClr val="tx1"/>
                </a:solidFill>
                <a:latin typeface="Times New Roman" panose="02020603050405020304" pitchFamily="18" charset="0"/>
                <a:cs typeface="Times New Roman" panose="02020603050405020304" pitchFamily="18" charset="0"/>
              </a:rPr>
              <a:t>=True)</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The (</a:t>
            </a:r>
            <a:r>
              <a:rPr lang="en-US" sz="3000" dirty="0" err="1">
                <a:solidFill>
                  <a:schemeClr val="tx1"/>
                </a:solidFill>
                <a:latin typeface="Times New Roman" panose="02020603050405020304" pitchFamily="18" charset="0"/>
                <a:cs typeface="Times New Roman" panose="02020603050405020304" pitchFamily="18" charset="0"/>
              </a:rPr>
              <a:t>inplace</a:t>
            </a:r>
            <a:r>
              <a:rPr lang="en-US" sz="3000" dirty="0">
                <a:solidFill>
                  <a:schemeClr val="tx1"/>
                </a:solidFill>
                <a:latin typeface="Times New Roman" panose="02020603050405020304" pitchFamily="18" charset="0"/>
                <a:cs typeface="Times New Roman" panose="02020603050405020304" pitchFamily="18" charset="0"/>
              </a:rPr>
              <a:t> = True) will make sure that the method does NOT return a new </a:t>
            </a:r>
            <a:r>
              <a:rPr lang="en-US" sz="3000" dirty="0" err="1">
                <a:solidFill>
                  <a:schemeClr val="tx1"/>
                </a:solidFill>
                <a:latin typeface="Times New Roman" panose="02020603050405020304" pitchFamily="18" charset="0"/>
                <a:cs typeface="Times New Roman" panose="02020603050405020304" pitchFamily="18" charset="0"/>
              </a:rPr>
              <a:t>DataFrame</a:t>
            </a:r>
            <a:r>
              <a:rPr lang="en-US" sz="3000" dirty="0">
                <a:solidFill>
                  <a:schemeClr val="tx1"/>
                </a:solidFill>
                <a:latin typeface="Times New Roman" panose="02020603050405020304" pitchFamily="18" charset="0"/>
                <a:cs typeface="Times New Roman" panose="02020603050405020304" pitchFamily="18" charset="0"/>
              </a:rPr>
              <a:t>, but it will remove all duplicates from the original </a:t>
            </a:r>
            <a:r>
              <a:rPr lang="en-US" sz="3000" dirty="0" err="1">
                <a:solidFill>
                  <a:schemeClr val="tx1"/>
                </a:solidFill>
                <a:latin typeface="Times New Roman" panose="02020603050405020304" pitchFamily="18" charset="0"/>
                <a:cs typeface="Times New Roman" panose="02020603050405020304" pitchFamily="18" charset="0"/>
              </a:rPr>
              <a:t>DataFrame</a:t>
            </a:r>
            <a:r>
              <a:rPr lang="en-US" sz="3000" dirty="0">
                <a:solidFill>
                  <a:schemeClr val="tx1"/>
                </a:solidFill>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334770" cy="5521036"/>
          </a:xfrm>
        </p:spPr>
        <p:txBody>
          <a:bodyPr>
            <a:normAutofit lnSpcReduction="10000"/>
          </a:bodyPr>
          <a:lstStyle/>
          <a:p>
            <a:endParaRPr lang="en-US" dirty="0" smtClean="0"/>
          </a:p>
          <a:p>
            <a:r>
              <a:rPr lang="en-US" sz="3000" dirty="0">
                <a:solidFill>
                  <a:schemeClr val="tx1"/>
                </a:solidFill>
                <a:latin typeface="Times New Roman" panose="02020603050405020304" pitchFamily="18" charset="0"/>
                <a:cs typeface="Times New Roman" panose="02020603050405020304" pitchFamily="18" charset="0"/>
              </a:rPr>
              <a:t>The </a:t>
            </a:r>
            <a:r>
              <a:rPr lang="en-US" sz="3000" dirty="0" err="1">
                <a:solidFill>
                  <a:schemeClr val="tx1"/>
                </a:solidFill>
                <a:latin typeface="Times New Roman" panose="02020603050405020304" pitchFamily="18" charset="0"/>
                <a:cs typeface="Times New Roman" panose="02020603050405020304" pitchFamily="18" charset="0"/>
              </a:rPr>
              <a:t>df.isnull</a:t>
            </a:r>
            <a:r>
              <a:rPr lang="en-US" sz="3000" dirty="0">
                <a:solidFill>
                  <a:schemeClr val="tx1"/>
                </a:solidFill>
                <a:latin typeface="Times New Roman" panose="02020603050405020304" pitchFamily="18" charset="0"/>
                <a:cs typeface="Times New Roman" panose="02020603050405020304" pitchFamily="18" charset="0"/>
              </a:rPr>
              <a:t>() function in pandas is used to check for missing or null values in a </a:t>
            </a:r>
            <a:r>
              <a:rPr lang="en-US" sz="3000" dirty="0" err="1">
                <a:solidFill>
                  <a:schemeClr val="tx1"/>
                </a:solidFill>
                <a:latin typeface="Times New Roman" panose="02020603050405020304" pitchFamily="18" charset="0"/>
                <a:cs typeface="Times New Roman" panose="02020603050405020304" pitchFamily="18" charset="0"/>
              </a:rPr>
              <a:t>DataFrame</a:t>
            </a:r>
            <a:r>
              <a:rPr lang="en-US" sz="3000" dirty="0">
                <a:solidFill>
                  <a:schemeClr val="tx1"/>
                </a:solidFill>
                <a:latin typeface="Times New Roman" panose="02020603050405020304" pitchFamily="18" charset="0"/>
                <a:cs typeface="Times New Roman" panose="02020603050405020304" pitchFamily="18" charset="0"/>
              </a:rPr>
              <a:t>.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df.isnull</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a:p>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b="1" dirty="0" smtClean="0">
                <a:solidFill>
                  <a:schemeClr val="tx1"/>
                </a:solidFill>
                <a:latin typeface="Times New Roman" panose="02020603050405020304" pitchFamily="18" charset="0"/>
                <a:cs typeface="Times New Roman" panose="02020603050405020304" pitchFamily="18" charset="0"/>
              </a:rPr>
              <a:t>Finding Correlation:</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The </a:t>
            </a:r>
            <a:r>
              <a:rPr lang="en-US" sz="3000" dirty="0" err="1">
                <a:solidFill>
                  <a:schemeClr val="tx1"/>
                </a:solidFill>
                <a:latin typeface="Times New Roman" panose="02020603050405020304" pitchFamily="18" charset="0"/>
                <a:cs typeface="Times New Roman" panose="02020603050405020304" pitchFamily="18" charset="0"/>
              </a:rPr>
              <a:t>corr</a:t>
            </a:r>
            <a:r>
              <a:rPr lang="en-US" sz="3000" dirty="0">
                <a:solidFill>
                  <a:schemeClr val="tx1"/>
                </a:solidFill>
                <a:latin typeface="Times New Roman" panose="02020603050405020304" pitchFamily="18" charset="0"/>
                <a:cs typeface="Times New Roman" panose="02020603050405020304" pitchFamily="18" charset="0"/>
              </a:rPr>
              <a:t>() method calculates the relationship between each column in your data set</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The correlation of a column with itself will always be equal to 1. </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270115" cy="5345545"/>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Find mean, median, mode using the following methods.</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df.mean</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df.median</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err="1" smtClean="0">
                <a:solidFill>
                  <a:schemeClr val="tx1"/>
                </a:solidFill>
                <a:latin typeface="Times New Roman" panose="02020603050405020304" pitchFamily="18" charset="0"/>
                <a:cs typeface="Times New Roman" panose="02020603050405020304" pitchFamily="18" charset="0"/>
              </a:rPr>
              <a:t>df.mode</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731933" cy="5290127"/>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Please note, that there are a lot of methods and functions in Pandas, explore it yourself, do the analysis of datasets by importing them from </a:t>
            </a:r>
            <a:r>
              <a:rPr lang="en-US" sz="3000" dirty="0" err="1" smtClean="0">
                <a:solidFill>
                  <a:schemeClr val="tx1"/>
                </a:solidFill>
                <a:latin typeface="Times New Roman" panose="02020603050405020304" pitchFamily="18" charset="0"/>
                <a:cs typeface="Times New Roman" panose="02020603050405020304" pitchFamily="18" charset="0"/>
              </a:rPr>
              <a:t>Kaggle</a:t>
            </a:r>
            <a:r>
              <a:rPr lang="en-US" sz="3000" dirty="0" smtClean="0">
                <a:solidFill>
                  <a:schemeClr val="tx1"/>
                </a:solidFill>
                <a:latin typeface="Times New Roman" panose="02020603050405020304" pitchFamily="18" charset="0"/>
                <a:cs typeface="Times New Roman" panose="02020603050405020304" pitchFamily="18" charset="0"/>
              </a:rPr>
              <a:t>. Keep exploring and learning.</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pPr algn="ctr"/>
            <a:r>
              <a:rPr lang="en-US" sz="5000" dirty="0" smtClean="0">
                <a:solidFill>
                  <a:schemeClr val="tx1"/>
                </a:solidFill>
                <a:latin typeface="Times New Roman" panose="02020603050405020304" pitchFamily="18" charset="0"/>
                <a:cs typeface="Times New Roman" panose="02020603050405020304" pitchFamily="18" charset="0"/>
              </a:rPr>
              <a:t>ANY QUESTIONS?</a:t>
            </a:r>
            <a:endParaRPr lang="en-US" sz="5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2405" y="-80645"/>
            <a:ext cx="6087745" cy="1052830"/>
          </a:xfrm>
        </p:spPr>
        <p:txBody>
          <a:bodyPr/>
          <a:p>
            <a:r>
              <a:rPr lang="en-US" b="1">
                <a:solidFill>
                  <a:schemeClr val="bg1"/>
                </a:solidFill>
              </a:rPr>
              <a:t> Key Features of Pandas:</a:t>
            </a:r>
            <a:endParaRPr lang="en-US" b="1">
              <a:solidFill>
                <a:schemeClr val="bg1"/>
              </a:solidFill>
            </a:endParaRPr>
          </a:p>
        </p:txBody>
      </p:sp>
      <p:sp>
        <p:nvSpPr>
          <p:cNvPr id="3" name="Content Placeholder 2"/>
          <p:cNvSpPr>
            <a:spLocks noGrp="1"/>
          </p:cNvSpPr>
          <p:nvPr>
            <p:ph idx="1"/>
          </p:nvPr>
        </p:nvSpPr>
        <p:spPr>
          <a:xfrm>
            <a:off x="-1270" y="668655"/>
            <a:ext cx="12193905" cy="6055360"/>
          </a:xfrm>
        </p:spPr>
        <p:txBody>
          <a:bodyPr>
            <a:normAutofit lnSpcReduction="20000"/>
          </a:bodyPr>
          <a:p>
            <a:pPr marL="0" indent="0">
              <a:buNone/>
            </a:pPr>
            <a:r>
              <a:rPr lang="en-US" b="1">
                <a:solidFill>
                  <a:schemeClr val="tx1"/>
                </a:solidFill>
              </a:rPr>
              <a:t>1. Data Structures:</a:t>
            </a:r>
            <a:endParaRPr lang="en-US" b="1">
              <a:solidFill>
                <a:schemeClr val="tx1"/>
              </a:solidFill>
            </a:endParaRPr>
          </a:p>
          <a:p>
            <a:pPr marL="0" indent="0">
              <a:buNone/>
            </a:pPr>
            <a:r>
              <a:rPr lang="en-US">
                <a:solidFill>
                  <a:schemeClr val="tx1"/>
                </a:solidFill>
              </a:rPr>
              <a:t>   - Series: A one-dimensional array-like object.</a:t>
            </a:r>
            <a:endParaRPr lang="en-US">
              <a:solidFill>
                <a:schemeClr val="tx1"/>
              </a:solidFill>
            </a:endParaRPr>
          </a:p>
          <a:p>
            <a:pPr marL="0" indent="0">
              <a:buNone/>
            </a:pPr>
            <a:r>
              <a:rPr lang="en-US">
                <a:solidFill>
                  <a:schemeClr val="tx1"/>
                </a:solidFill>
              </a:rPr>
              <a:t>   - DataFrame: A two-dimensional, tabular structure with labeled axes (rows and columns).</a:t>
            </a:r>
            <a:endParaRPr lang="en-US">
              <a:solidFill>
                <a:schemeClr val="tx1"/>
              </a:solidFill>
            </a:endParaRPr>
          </a:p>
          <a:p>
            <a:pPr marL="0" indent="0">
              <a:buNone/>
            </a:pPr>
            <a:r>
              <a:rPr lang="en-US" b="1">
                <a:solidFill>
                  <a:schemeClr val="tx1"/>
                </a:solidFill>
              </a:rPr>
              <a:t>2. Data Cleaning and Transformation:</a:t>
            </a:r>
            <a:endParaRPr lang="en-US" b="1">
              <a:solidFill>
                <a:schemeClr val="tx1"/>
              </a:solidFill>
            </a:endParaRPr>
          </a:p>
          <a:p>
            <a:pPr marL="0" indent="0">
              <a:buNone/>
            </a:pPr>
            <a:r>
              <a:rPr lang="en-US">
                <a:solidFill>
                  <a:schemeClr val="tx1"/>
                </a:solidFill>
              </a:rPr>
              <a:t>    - Handling missing values, filtering data, combining datasets.</a:t>
            </a:r>
            <a:endParaRPr lang="en-US">
              <a:solidFill>
                <a:schemeClr val="tx1"/>
              </a:solidFill>
            </a:endParaRPr>
          </a:p>
          <a:p>
            <a:pPr marL="0" indent="0">
              <a:buNone/>
            </a:pPr>
            <a:r>
              <a:rPr lang="en-US" b="1">
                <a:solidFill>
                  <a:schemeClr val="tx1"/>
                </a:solidFill>
              </a:rPr>
              <a:t>3. Input and Output (I/O):</a:t>
            </a:r>
            <a:endParaRPr lang="en-US" b="1">
              <a:solidFill>
                <a:schemeClr val="tx1"/>
              </a:solidFill>
            </a:endParaRPr>
          </a:p>
          <a:p>
            <a:pPr marL="0" indent="0">
              <a:buNone/>
            </a:pPr>
            <a:r>
              <a:rPr lang="en-US">
                <a:solidFill>
                  <a:schemeClr val="tx1"/>
                </a:solidFill>
              </a:rPr>
              <a:t>    - Supports reading and writing data in various formats such as CSV, Excel, SQL, JSON.</a:t>
            </a:r>
            <a:endParaRPr lang="en-US">
              <a:solidFill>
                <a:schemeClr val="tx1"/>
              </a:solidFill>
            </a:endParaRPr>
          </a:p>
          <a:p>
            <a:pPr marL="0" indent="0">
              <a:buNone/>
            </a:pPr>
            <a:r>
              <a:rPr lang="en-US" b="1">
                <a:solidFill>
                  <a:schemeClr val="tx1"/>
                </a:solidFill>
              </a:rPr>
              <a:t>4. Efficient Data Operations:</a:t>
            </a:r>
            <a:endParaRPr lang="en-US" b="1">
              <a:solidFill>
                <a:schemeClr val="tx1"/>
              </a:solidFill>
            </a:endParaRPr>
          </a:p>
          <a:p>
            <a:pPr marL="0" indent="0">
              <a:buNone/>
            </a:pPr>
            <a:r>
              <a:rPr lang="en-US">
                <a:solidFill>
                  <a:schemeClr val="tx1"/>
                </a:solidFill>
              </a:rPr>
              <a:t>   - Vectorized operations using NumPy, grouping and aggregating data.</a:t>
            </a:r>
            <a:endParaRPr lang="en-US">
              <a:solidFill>
                <a:schemeClr val="tx1"/>
              </a:solidFill>
            </a:endParaRPr>
          </a:p>
          <a:p>
            <a:pPr marL="0" indent="0">
              <a:buNone/>
            </a:pPr>
            <a:r>
              <a:rPr lang="en-US" b="1">
                <a:solidFill>
                  <a:schemeClr val="tx1"/>
                </a:solidFill>
              </a:rPr>
              <a:t>5. Time Series Data:</a:t>
            </a:r>
            <a:endParaRPr lang="en-US" b="1">
              <a:solidFill>
                <a:schemeClr val="tx1"/>
              </a:solidFill>
            </a:endParaRPr>
          </a:p>
          <a:p>
            <a:pPr marL="0" indent="0">
              <a:buNone/>
            </a:pPr>
            <a:r>
              <a:rPr lang="en-US">
                <a:solidFill>
                  <a:schemeClr val="tx1"/>
                </a:solidFill>
              </a:rPr>
              <a:t>   - Support for time-indexed data. </a:t>
            </a:r>
            <a:endParaRPr lang="en-US">
              <a:solidFill>
                <a:schemeClr val="tx1"/>
              </a:solidFill>
            </a:endParaRPr>
          </a:p>
          <a:p>
            <a:pPr marL="0" indent="0">
              <a:buNone/>
            </a:pPr>
            <a:r>
              <a:rPr lang="en-US" b="1">
                <a:solidFill>
                  <a:schemeClr val="tx1"/>
                </a:solidFill>
              </a:rPr>
              <a:t>6. Data Visualization:</a:t>
            </a:r>
            <a:endParaRPr lang="en-US" b="1">
              <a:solidFill>
                <a:schemeClr val="tx1"/>
              </a:solidFill>
            </a:endParaRPr>
          </a:p>
          <a:p>
            <a:pPr marL="0" indent="0">
              <a:buNone/>
            </a:pPr>
            <a:r>
              <a:rPr lang="en-US">
                <a:solidFill>
                  <a:schemeClr val="tx1"/>
                </a:solidFill>
              </a:rPr>
              <a:t>   - Integration with Matplotlib and Seaborn libraries.</a:t>
            </a: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555" y="1179946"/>
            <a:ext cx="10833533" cy="5557982"/>
          </a:xfrm>
        </p:spPr>
        <p:txBody>
          <a:bodyPr>
            <a:noAutofit/>
          </a:bodyPr>
          <a:lstStyle/>
          <a:p>
            <a:r>
              <a:rPr lang="en-US" sz="2800" dirty="0" smtClean="0">
                <a:solidFill>
                  <a:schemeClr val="tx1"/>
                </a:solidFill>
                <a:latin typeface="Times New Roman" panose="02020603050405020304" pitchFamily="18" charset="0"/>
                <a:cs typeface="Times New Roman" panose="02020603050405020304" pitchFamily="18" charset="0"/>
              </a:rPr>
              <a:t>What are Series and </a:t>
            </a:r>
            <a:r>
              <a:rPr lang="en-US" sz="2800" dirty="0" err="1" smtClean="0">
                <a:solidFill>
                  <a:schemeClr val="tx1"/>
                </a:solidFill>
                <a:latin typeface="Times New Roman" panose="02020603050405020304" pitchFamily="18" charset="0"/>
                <a:cs typeface="Times New Roman" panose="02020603050405020304" pitchFamily="18" charset="0"/>
              </a:rPr>
              <a:t>Dataframe</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b="1" dirty="0" smtClean="0">
                <a:solidFill>
                  <a:schemeClr val="tx1"/>
                </a:solidFill>
                <a:latin typeface="Times New Roman" panose="02020603050405020304" pitchFamily="18" charset="0"/>
                <a:cs typeface="Times New Roman" panose="02020603050405020304" pitchFamily="18" charset="0"/>
              </a:rPr>
              <a:t>Series:</a:t>
            </a:r>
            <a:endParaRPr lang="en-US" sz="2800" b="1"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A Pandas Series is like a column in a table.</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It is a one-dimensional array holding data of any type</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b="1" dirty="0" err="1" smtClean="0">
                <a:solidFill>
                  <a:schemeClr val="tx1"/>
                </a:solidFill>
                <a:latin typeface="Times New Roman" panose="02020603050405020304" pitchFamily="18" charset="0"/>
                <a:cs typeface="Times New Roman" panose="02020603050405020304" pitchFamily="18" charset="0"/>
              </a:rPr>
              <a:t>Dataframe</a:t>
            </a:r>
            <a:r>
              <a:rPr lang="en-US" sz="2800" b="1" dirty="0" smtClean="0">
                <a:solidFill>
                  <a:schemeClr val="tx1"/>
                </a:solidFill>
                <a:latin typeface="Times New Roman" panose="02020603050405020304" pitchFamily="18" charset="0"/>
                <a:cs typeface="Times New Roman" panose="02020603050405020304" pitchFamily="18" charset="0"/>
              </a:rPr>
              <a:t>:</a:t>
            </a:r>
            <a:endParaRPr lang="en-US" sz="2800" b="1"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A Pandas </a:t>
            </a:r>
            <a:r>
              <a:rPr lang="en-US" sz="2800" dirty="0" err="1">
                <a:solidFill>
                  <a:schemeClr val="tx1"/>
                </a:solidFill>
                <a:latin typeface="Times New Roman" panose="02020603050405020304" pitchFamily="18" charset="0"/>
                <a:cs typeface="Times New Roman" panose="02020603050405020304" pitchFamily="18" charset="0"/>
              </a:rPr>
              <a:t>DataFrame</a:t>
            </a:r>
            <a:r>
              <a:rPr lang="en-US" sz="2800" dirty="0">
                <a:solidFill>
                  <a:schemeClr val="tx1"/>
                </a:solidFill>
                <a:latin typeface="Times New Roman" panose="02020603050405020304" pitchFamily="18" charset="0"/>
                <a:cs typeface="Times New Roman" panose="02020603050405020304" pitchFamily="18" charset="0"/>
              </a:rPr>
              <a:t> is a 2 dimensional data structure, like a 2 dimensional array, or a table with rows and columns</a:t>
            </a:r>
            <a:r>
              <a:rPr lang="en-US" sz="2800" dirty="0" smtClean="0">
                <a:solidFill>
                  <a:schemeClr val="tx1"/>
                </a:solidFill>
                <a:latin typeface="Times New Roman" panose="02020603050405020304" pitchFamily="18" charset="0"/>
                <a:cs typeface="Times New Roman" panose="02020603050405020304" pitchFamily="18" charset="0"/>
              </a:rPr>
              <a:t>.</a:t>
            </a:r>
            <a:br>
              <a:rPr lang="en-US" sz="2800" dirty="0"/>
            </a:br>
            <a:endParaRPr lang="en-US" sz="2800" b="1" dirty="0"/>
          </a:p>
          <a:p>
            <a:endParaRPr lang="en-US" sz="2800" dirty="0" smtClean="0"/>
          </a:p>
          <a:p>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678545" y="366289"/>
            <a:ext cx="6014361" cy="2303020"/>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545" y="2976418"/>
            <a:ext cx="6031345" cy="33926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291" y="461818"/>
            <a:ext cx="11148291" cy="5938982"/>
          </a:xfrm>
        </p:spPr>
        <p:txBody>
          <a:bodyPr>
            <a:normAutofit/>
          </a:bodyPr>
          <a:lstStyle/>
          <a:p>
            <a:r>
              <a:rPr lang="en-US" sz="2500" b="1" dirty="0" smtClean="0">
                <a:solidFill>
                  <a:schemeClr val="tx1"/>
                </a:solidFill>
                <a:latin typeface="Times New Roman" panose="02020603050405020304" pitchFamily="18" charset="0"/>
                <a:cs typeface="Times New Roman" panose="02020603050405020304" pitchFamily="18" charset="0"/>
              </a:rPr>
              <a:t>Python Series:</a:t>
            </a:r>
            <a:endParaRPr lang="en-US" sz="2500"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500" dirty="0" smtClean="0">
                <a:solidFill>
                  <a:schemeClr val="tx1"/>
                </a:solidFill>
                <a:latin typeface="Times New Roman" panose="02020603050405020304" pitchFamily="18" charset="0"/>
                <a:cs typeface="Times New Roman" panose="02020603050405020304" pitchFamily="18" charset="0"/>
              </a:rPr>
              <a:t>    import pandas as </a:t>
            </a:r>
            <a:r>
              <a:rPr lang="en-US" sz="2500" dirty="0" err="1" smtClean="0">
                <a:solidFill>
                  <a:schemeClr val="tx1"/>
                </a:solidFill>
                <a:latin typeface="Times New Roman" panose="02020603050405020304" pitchFamily="18" charset="0"/>
                <a:cs typeface="Times New Roman" panose="02020603050405020304" pitchFamily="18" charset="0"/>
              </a:rPr>
              <a:t>pd</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500" dirty="0" smtClean="0">
                <a:solidFill>
                  <a:schemeClr val="tx1"/>
                </a:solidFill>
                <a:latin typeface="Times New Roman" panose="02020603050405020304" pitchFamily="18" charset="0"/>
                <a:cs typeface="Times New Roman" panose="02020603050405020304" pitchFamily="18" charset="0"/>
              </a:rPr>
              <a:t>    s=</a:t>
            </a:r>
            <a:r>
              <a:rPr lang="en-US" sz="2500" dirty="0" err="1" smtClean="0">
                <a:solidFill>
                  <a:schemeClr val="tx1"/>
                </a:solidFill>
                <a:latin typeface="Times New Roman" panose="02020603050405020304" pitchFamily="18" charset="0"/>
                <a:cs typeface="Times New Roman" panose="02020603050405020304" pitchFamily="18" charset="0"/>
              </a:rPr>
              <a:t>pd.Series</a:t>
            </a:r>
            <a:r>
              <a:rPr lang="en-US" sz="2500" dirty="0" smtClean="0">
                <a:solidFill>
                  <a:schemeClr val="tx1"/>
                </a:solidFill>
                <a:latin typeface="Times New Roman" panose="02020603050405020304" pitchFamily="18" charset="0"/>
                <a:cs typeface="Times New Roman" panose="02020603050405020304" pitchFamily="18" charset="0"/>
              </a:rPr>
              <a:t>([1,2,3,4,5])</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500" dirty="0">
                <a:solidFill>
                  <a:schemeClr val="tx1"/>
                </a:solidFill>
                <a:latin typeface="Times New Roman" panose="02020603050405020304" pitchFamily="18" charset="0"/>
                <a:cs typeface="Times New Roman" panose="02020603050405020304" pitchFamily="18" charset="0"/>
              </a:rPr>
              <a:t> </a:t>
            </a:r>
            <a:r>
              <a:rPr lang="en-US" sz="2500" dirty="0" smtClean="0">
                <a:solidFill>
                  <a:schemeClr val="tx1"/>
                </a:solidFill>
                <a:latin typeface="Times New Roman" panose="02020603050405020304" pitchFamily="18" charset="0"/>
                <a:cs typeface="Times New Roman" panose="02020603050405020304" pitchFamily="18" charset="0"/>
              </a:rPr>
              <a:t>   print(s)</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500" dirty="0" smtClean="0">
                <a:solidFill>
                  <a:schemeClr val="tx1"/>
                </a:solidFill>
                <a:latin typeface="Times New Roman" panose="02020603050405020304" pitchFamily="18" charset="0"/>
                <a:cs typeface="Times New Roman" panose="02020603050405020304" pitchFamily="18" charset="0"/>
              </a:rPr>
              <a:t>    type(s)</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You can also print the elements one by one using the index.</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500" dirty="0" smtClean="0">
                <a:solidFill>
                  <a:schemeClr val="tx1"/>
                </a:solidFill>
                <a:latin typeface="Times New Roman" panose="02020603050405020304" pitchFamily="18" charset="0"/>
                <a:cs typeface="Times New Roman" panose="02020603050405020304" pitchFamily="18" charset="0"/>
              </a:rPr>
              <a:t>    print(s[1])</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With the index argument, you can name your own labels.</a:t>
            </a:r>
            <a:endParaRPr lang="en-US" sz="2500" dirty="0">
              <a:solidFill>
                <a:schemeClr val="tx1"/>
              </a:solidFill>
              <a:latin typeface="Times New Roman" panose="02020603050405020304" pitchFamily="18" charset="0"/>
              <a:cs typeface="Times New Roman" panose="02020603050405020304" pitchFamily="18" charset="0"/>
            </a:endParaRPr>
          </a:p>
          <a:p>
            <a:pPr marL="0" indent="0">
              <a:buNone/>
            </a:pPr>
            <a:r>
              <a:rPr lang="en-US" sz="2500" dirty="0">
                <a:solidFill>
                  <a:schemeClr val="tx1"/>
                </a:solidFill>
                <a:latin typeface="Times New Roman" panose="02020603050405020304" pitchFamily="18" charset="0"/>
                <a:cs typeface="Times New Roman" panose="02020603050405020304" pitchFamily="18" charset="0"/>
              </a:rPr>
              <a:t> </a:t>
            </a:r>
            <a:r>
              <a:rPr lang="en-US" sz="2500" dirty="0" smtClean="0">
                <a:solidFill>
                  <a:schemeClr val="tx1"/>
                </a:solidFill>
                <a:latin typeface="Times New Roman" panose="02020603050405020304" pitchFamily="18" charset="0"/>
                <a:cs typeface="Times New Roman" panose="02020603050405020304" pitchFamily="18" charset="0"/>
              </a:rPr>
              <a:t>    s=</a:t>
            </a:r>
            <a:r>
              <a:rPr lang="en-US" sz="2500" dirty="0" err="1" smtClean="0">
                <a:solidFill>
                  <a:schemeClr val="tx1"/>
                </a:solidFill>
                <a:latin typeface="Times New Roman" panose="02020603050405020304" pitchFamily="18" charset="0"/>
                <a:cs typeface="Times New Roman" panose="02020603050405020304" pitchFamily="18" charset="0"/>
              </a:rPr>
              <a:t>pd.Series</a:t>
            </a:r>
            <a:r>
              <a:rPr lang="en-US" sz="2500" dirty="0" smtClean="0">
                <a:solidFill>
                  <a:schemeClr val="tx1"/>
                </a:solidFill>
                <a:latin typeface="Times New Roman" panose="02020603050405020304" pitchFamily="18" charset="0"/>
                <a:cs typeface="Times New Roman" panose="02020603050405020304" pitchFamily="18" charset="0"/>
              </a:rPr>
              <a:t>([1,2,3], </a:t>
            </a:r>
            <a:r>
              <a:rPr lang="en-US" sz="2500" dirty="0">
                <a:solidFill>
                  <a:schemeClr val="tx1"/>
                </a:solidFill>
                <a:latin typeface="Times New Roman" panose="02020603050405020304" pitchFamily="18" charset="0"/>
                <a:cs typeface="Times New Roman" panose="02020603050405020304" pitchFamily="18" charset="0"/>
              </a:rPr>
              <a:t>i</a:t>
            </a:r>
            <a:r>
              <a:rPr lang="en-US" sz="2500" dirty="0" smtClean="0">
                <a:solidFill>
                  <a:schemeClr val="tx1"/>
                </a:solidFill>
                <a:latin typeface="Times New Roman" panose="02020603050405020304" pitchFamily="18" charset="0"/>
                <a:cs typeface="Times New Roman" panose="02020603050405020304" pitchFamily="18" charset="0"/>
              </a:rPr>
              <a:t>ndex=[‘</a:t>
            </a:r>
            <a:r>
              <a:rPr lang="en-US" sz="2500" dirty="0" err="1" smtClean="0">
                <a:solidFill>
                  <a:schemeClr val="tx1"/>
                </a:solidFill>
                <a:latin typeface="Times New Roman" panose="02020603050405020304" pitchFamily="18" charset="0"/>
                <a:cs typeface="Times New Roman" panose="02020603050405020304" pitchFamily="18" charset="0"/>
              </a:rPr>
              <a:t>x’,’y’,’z</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500" dirty="0">
                <a:solidFill>
                  <a:schemeClr val="tx1"/>
                </a:solidFill>
                <a:latin typeface="Times New Roman" panose="02020603050405020304" pitchFamily="18" charset="0"/>
                <a:cs typeface="Times New Roman" panose="02020603050405020304" pitchFamily="18" charset="0"/>
              </a:rPr>
              <a:t> </a:t>
            </a:r>
            <a:r>
              <a:rPr lang="en-US" sz="2500" dirty="0" smtClean="0">
                <a:solidFill>
                  <a:schemeClr val="tx1"/>
                </a:solidFill>
                <a:latin typeface="Times New Roman" panose="02020603050405020304" pitchFamily="18" charset="0"/>
                <a:cs typeface="Times New Roman" panose="02020603050405020304" pitchFamily="18" charset="0"/>
              </a:rPr>
              <a:t>    print(s)</a:t>
            </a:r>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619" y="581891"/>
            <a:ext cx="10030690" cy="5604164"/>
          </a:xfrm>
        </p:spPr>
        <p:txBody>
          <a:bodyPr>
            <a:normAutofit/>
          </a:bodyPr>
          <a:lstStyle/>
          <a:p>
            <a:r>
              <a:rPr lang="en-US" sz="3000" b="1" dirty="0">
                <a:solidFill>
                  <a:schemeClr val="tx1"/>
                </a:solidFill>
                <a:latin typeface="Times New Roman" panose="02020603050405020304" pitchFamily="18" charset="0"/>
                <a:cs typeface="Times New Roman" panose="02020603050405020304" pitchFamily="18" charset="0"/>
              </a:rPr>
              <a:t>Key/Value Objects as Series</a:t>
            </a:r>
            <a:endParaRPr lang="en-US" sz="3000" b="1"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You can also use a key/value object, like a dictionary, when creating a Series</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   </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3000" dirty="0" smtClean="0">
                <a:solidFill>
                  <a:schemeClr val="tx1"/>
                </a:solidFill>
                <a:latin typeface="Times New Roman" panose="02020603050405020304" pitchFamily="18" charset="0"/>
                <a:cs typeface="Times New Roman" panose="02020603050405020304" pitchFamily="18" charset="0"/>
              </a:rPr>
              <a:t>import pandas as </a:t>
            </a:r>
            <a:r>
              <a:rPr lang="en-US" sz="3000" dirty="0" err="1" smtClean="0">
                <a:solidFill>
                  <a:schemeClr val="tx1"/>
                </a:solidFill>
                <a:latin typeface="Times New Roman" panose="02020603050405020304" pitchFamily="18" charset="0"/>
                <a:cs typeface="Times New Roman" panose="02020603050405020304" pitchFamily="18" charset="0"/>
              </a:rPr>
              <a:t>pd</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3000" dirty="0" smtClean="0">
                <a:solidFill>
                  <a:schemeClr val="tx1"/>
                </a:solidFill>
                <a:latin typeface="Times New Roman" panose="02020603050405020304" pitchFamily="18" charset="0"/>
                <a:cs typeface="Times New Roman" panose="02020603050405020304" pitchFamily="18" charset="0"/>
              </a:rPr>
              <a:t>runs = {"day1": 480, "day2": 380, "day3": 390}</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3000" dirty="0" smtClean="0">
                <a:solidFill>
                  <a:schemeClr val="tx1"/>
                </a:solidFill>
                <a:latin typeface="Times New Roman" panose="02020603050405020304" pitchFamily="18" charset="0"/>
                <a:cs typeface="Times New Roman" panose="02020603050405020304" pitchFamily="18" charset="0"/>
              </a:rPr>
              <a:t>s = </a:t>
            </a:r>
            <a:r>
              <a:rPr lang="en-US" sz="3000" dirty="0" err="1" smtClean="0">
                <a:solidFill>
                  <a:schemeClr val="tx1"/>
                </a:solidFill>
                <a:latin typeface="Times New Roman" panose="02020603050405020304" pitchFamily="18" charset="0"/>
                <a:cs typeface="Times New Roman" panose="02020603050405020304" pitchFamily="18" charset="0"/>
              </a:rPr>
              <a:t>pd.Series</a:t>
            </a:r>
            <a:r>
              <a:rPr lang="en-US" sz="3000" dirty="0" smtClean="0">
                <a:solidFill>
                  <a:schemeClr val="tx1"/>
                </a:solidFill>
                <a:latin typeface="Times New Roman" panose="02020603050405020304" pitchFamily="18" charset="0"/>
                <a:cs typeface="Times New Roman" panose="02020603050405020304" pitchFamily="18" charset="0"/>
              </a:rPr>
              <a:t>(runs)</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3000" dirty="0" smtClean="0">
                <a:solidFill>
                  <a:schemeClr val="tx1"/>
                </a:solidFill>
                <a:latin typeface="Times New Roman" panose="02020603050405020304" pitchFamily="18" charset="0"/>
                <a:cs typeface="Times New Roman" panose="02020603050405020304" pitchFamily="18" charset="0"/>
              </a:rPr>
              <a:t>print(s)</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7237" y="350982"/>
            <a:ext cx="11453091" cy="6151418"/>
          </a:xfrm>
        </p:spPr>
        <p:txBody>
          <a:bodyPr>
            <a:normAutofit/>
          </a:bodyPr>
          <a:lstStyle/>
          <a:p>
            <a:r>
              <a:rPr lang="en-US" sz="2500" dirty="0" err="1" smtClean="0">
                <a:solidFill>
                  <a:schemeClr val="tx1"/>
                </a:solidFill>
                <a:latin typeface="Times New Roman" panose="02020603050405020304" pitchFamily="18" charset="0"/>
                <a:cs typeface="Times New Roman" panose="02020603050405020304" pitchFamily="18" charset="0"/>
              </a:rPr>
              <a:t>DataFrame</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 </a:t>
            </a:r>
            <a:r>
              <a:rPr lang="en-US" sz="2500" dirty="0" smtClean="0">
                <a:solidFill>
                  <a:schemeClr val="tx1"/>
                </a:solidFill>
                <a:latin typeface="Times New Roman" panose="02020603050405020304" pitchFamily="18" charset="0"/>
                <a:cs typeface="Times New Roman" panose="02020603050405020304" pitchFamily="18" charset="0"/>
              </a:rPr>
              <a:t>Using dictionary:</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500" dirty="0">
                <a:solidFill>
                  <a:schemeClr val="tx1"/>
                </a:solidFill>
                <a:latin typeface="Times New Roman" panose="02020603050405020304" pitchFamily="18" charset="0"/>
                <a:cs typeface="Times New Roman" panose="02020603050405020304" pitchFamily="18" charset="0"/>
              </a:rPr>
              <a:t>import pandas as </a:t>
            </a:r>
            <a:r>
              <a:rPr lang="en-US" sz="2500" dirty="0" err="1">
                <a:solidFill>
                  <a:schemeClr val="tx1"/>
                </a:solidFill>
                <a:latin typeface="Times New Roman" panose="02020603050405020304" pitchFamily="18" charset="0"/>
                <a:cs typeface="Times New Roman" panose="02020603050405020304" pitchFamily="18" charset="0"/>
              </a:rPr>
              <a:t>pd</a:t>
            </a:r>
            <a:endParaRPr lang="en-US" sz="25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500" dirty="0">
                <a:solidFill>
                  <a:schemeClr val="tx1"/>
                </a:solidFill>
                <a:latin typeface="Times New Roman" panose="02020603050405020304" pitchFamily="18" charset="0"/>
                <a:cs typeface="Times New Roman" panose="02020603050405020304" pitchFamily="18" charset="0"/>
              </a:rPr>
              <a:t>dict1= {"Student Name":[“Ahmed", "Ali", "</a:t>
            </a:r>
            <a:r>
              <a:rPr lang="en-US" sz="2500" dirty="0" err="1">
                <a:solidFill>
                  <a:schemeClr val="tx1"/>
                </a:solidFill>
                <a:latin typeface="Times New Roman" panose="02020603050405020304" pitchFamily="18" charset="0"/>
                <a:cs typeface="Times New Roman" panose="02020603050405020304" pitchFamily="18" charset="0"/>
              </a:rPr>
              <a:t>Faraz</a:t>
            </a:r>
            <a:r>
              <a:rPr lang="en-US" sz="2500" dirty="0">
                <a:solidFill>
                  <a:schemeClr val="tx1"/>
                </a:solidFill>
                <a:latin typeface="Times New Roman" panose="02020603050405020304" pitchFamily="18" charset="0"/>
                <a:cs typeface="Times New Roman" panose="02020603050405020304" pitchFamily="18" charset="0"/>
              </a:rPr>
              <a:t>"], "Marks":[88,89,90]}</a:t>
            </a:r>
            <a:endParaRPr lang="en-US" sz="25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500" dirty="0" err="1" smtClean="0">
                <a:solidFill>
                  <a:schemeClr val="tx1"/>
                </a:solidFill>
                <a:latin typeface="Times New Roman" panose="02020603050405020304" pitchFamily="18" charset="0"/>
                <a:cs typeface="Times New Roman" panose="02020603050405020304" pitchFamily="18" charset="0"/>
              </a:rPr>
              <a:t>df</a:t>
            </a:r>
            <a:r>
              <a:rPr lang="en-US" sz="2500" dirty="0" smtClean="0">
                <a:solidFill>
                  <a:schemeClr val="tx1"/>
                </a:solidFill>
                <a:latin typeface="Times New Roman" panose="02020603050405020304" pitchFamily="18" charset="0"/>
                <a:cs typeface="Times New Roman" panose="02020603050405020304" pitchFamily="18" charset="0"/>
              </a:rPr>
              <a:t>=</a:t>
            </a:r>
            <a:r>
              <a:rPr lang="en-US" sz="2500" dirty="0" err="1" smtClean="0">
                <a:solidFill>
                  <a:schemeClr val="tx1"/>
                </a:solidFill>
                <a:latin typeface="Times New Roman" panose="02020603050405020304" pitchFamily="18" charset="0"/>
                <a:cs typeface="Times New Roman" panose="02020603050405020304" pitchFamily="18" charset="0"/>
              </a:rPr>
              <a:t>pd.DataFrame</a:t>
            </a:r>
            <a:r>
              <a:rPr lang="en-US" sz="2500" dirty="0" smtClean="0">
                <a:solidFill>
                  <a:schemeClr val="tx1"/>
                </a:solidFill>
                <a:latin typeface="Times New Roman" panose="02020603050405020304" pitchFamily="18" charset="0"/>
                <a:cs typeface="Times New Roman" panose="02020603050405020304" pitchFamily="18" charset="0"/>
              </a:rPr>
              <a:t>(dict1</a:t>
            </a:r>
            <a:r>
              <a:rPr lang="en-US" sz="2500" dirty="0">
                <a:solidFill>
                  <a:schemeClr val="tx1"/>
                </a:solidFill>
                <a:latin typeface="Times New Roman" panose="02020603050405020304" pitchFamily="18" charset="0"/>
                <a:cs typeface="Times New Roman" panose="02020603050405020304" pitchFamily="18" charset="0"/>
              </a:rPr>
              <a:t>)</a:t>
            </a:r>
            <a:endParaRPr lang="en-US" sz="25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500" dirty="0" err="1" smtClean="0">
                <a:solidFill>
                  <a:schemeClr val="tx1"/>
                </a:solidFill>
                <a:latin typeface="Times New Roman" panose="02020603050405020304" pitchFamily="18" charset="0"/>
                <a:cs typeface="Times New Roman" panose="02020603050405020304" pitchFamily="18" charset="0"/>
              </a:rPr>
              <a:t>df</a:t>
            </a:r>
            <a:endParaRPr lang="en-US" sz="25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Saving the file as csv and excel:</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500" dirty="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df.to_csv</a:t>
            </a:r>
            <a:r>
              <a:rPr lang="en-US" sz="2500" dirty="0" smtClean="0">
                <a:solidFill>
                  <a:schemeClr val="tx1"/>
                </a:solidFill>
                <a:latin typeface="Times New Roman" panose="02020603050405020304" pitchFamily="18" charset="0"/>
                <a:cs typeface="Times New Roman" panose="02020603050405020304" pitchFamily="18" charset="0"/>
              </a:rPr>
              <a:t>(‘abc.csv’, index=False)</a:t>
            </a:r>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999788" cy="5668818"/>
          </a:xfrm>
        </p:spPr>
        <p:txBody>
          <a:bodyPr>
            <a:normAutofit/>
          </a:bodyPr>
          <a:lstStyle/>
          <a:p>
            <a:r>
              <a:rPr lang="en-US" sz="2500" b="1"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Reading a csv and excel file:</a:t>
            </a:r>
            <a:endParaRPr lang="en-US" sz="2500" b="1"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5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df</a:t>
            </a:r>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r>
              <a:rPr lang="en-US" sz="25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pd.read_excel</a:t>
            </a:r>
            <a:r>
              <a:rPr lang="en-US" sz="25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(‘filename.xlsx</a:t>
            </a:r>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endPar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500"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df</a:t>
            </a:r>
            <a:r>
              <a:rPr lang="en-US" sz="25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r>
              <a:rPr lang="en-US" sz="2500"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pd.read_csv</a:t>
            </a:r>
            <a:r>
              <a:rPr lang="en-US" sz="25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(‘filename.csv')</a:t>
            </a:r>
            <a:endParaRPr lang="en-US" sz="25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endPar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500" b="1"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Reading the first n rows:</a:t>
            </a:r>
            <a:endParaRPr lang="en-US" sz="2500" b="1"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500"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df.head</a:t>
            </a:r>
            <a:r>
              <a:rPr lang="en-US" sz="25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(n)               : where n specifies the number of rows</a:t>
            </a:r>
            <a:endParaRPr lang="en-US" sz="25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endPar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500" b="1"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Reading the last n rows:</a:t>
            </a:r>
            <a:endParaRPr lang="en-US" sz="2500" b="1"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500"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df.tail</a:t>
            </a:r>
            <a:r>
              <a:rPr lang="en-US" sz="25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(n)                 : where n specifies the number of rows</a:t>
            </a:r>
            <a:endPar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6865</Words>
  <Application>WPS Presentation</Application>
  <PresentationFormat>Widescreen</PresentationFormat>
  <Paragraphs>203</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Wingdings 3</vt:lpstr>
      <vt:lpstr>Times New Roman</vt:lpstr>
      <vt:lpstr>Tahoma</vt:lpstr>
      <vt:lpstr>Microsoft YaHei</vt:lpstr>
      <vt:lpstr>Arial Unicode MS</vt:lpstr>
      <vt:lpstr>Century Gothic</vt:lpstr>
      <vt:lpstr>Calibri</vt:lpstr>
      <vt:lpstr>Slice</vt:lpstr>
      <vt:lpstr> COURSE: ARTIFICIAL INTELLIGENCE  TOPIC: PANDAS  PREPARED BY: AHRAR BIN ASLAM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ARTIFICIAL INTELLIGENCE  TOPIC: PANDAS  PREPARED BY: AHRAR BIN ASLAM</dc:title>
  <dc:creator>this pc</dc:creator>
  <cp:lastModifiedBy>MUET</cp:lastModifiedBy>
  <cp:revision>37</cp:revision>
  <dcterms:created xsi:type="dcterms:W3CDTF">2023-06-19T17:12:00Z</dcterms:created>
  <dcterms:modified xsi:type="dcterms:W3CDTF">2024-09-29T10:24:06Z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D27ADE656D314CB9B0033667E8CCCA30_12</vt:lpwstr>
  </property>
  <property fmtid="{D5CDD505-2E9C-101B-9397-08002B2CF9AE}" pid="3" name="KSOProductBuildVer">
    <vt:lpwstr>1033-12.2.0.18165</vt:lpwstr>
  </property>
</Properties>
</file>