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7" r:id="rId21"/>
    <p:sldId id="258" r:id="rId22"/>
    <p:sldId id="259"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E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02E18-2356-4FA3-9E04-D21F9296309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3284E-2F88-410F-86C9-C39ACDAA081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3F277110-1506-47BB-807C-88F8895BEF8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F277110-1506-47BB-807C-88F8895BEF8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F277110-1506-47BB-807C-88F8895BEF8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F277110-1506-47BB-807C-88F8895BEF8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277110-1506-47BB-807C-88F8895BEF8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77110-1506-47BB-807C-88F8895BEF8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F277110-1506-47BB-807C-88F8895BEF8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F277110-1506-47BB-807C-88F8895BEF8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052A-4602-47E1-87BC-020619349E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277110-1506-47BB-807C-88F8895BEF89}"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53052A-4602-47E1-87BC-020619349E3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13" y="0"/>
            <a:ext cx="2302164" cy="2302164"/>
          </a:xfrm>
          <a:prstGeom prst="rect">
            <a:avLst/>
          </a:prstGeom>
          <a:solidFill>
            <a:schemeClr val="tx1"/>
          </a:solidFill>
        </p:spPr>
      </p:pic>
      <p:sp>
        <p:nvSpPr>
          <p:cNvPr id="7" name="Title 6"/>
          <p:cNvSpPr>
            <a:spLocks noGrp="1"/>
          </p:cNvSpPr>
          <p:nvPr>
            <p:ph type="ctrTitle"/>
          </p:nvPr>
        </p:nvSpPr>
        <p:spPr>
          <a:xfrm>
            <a:off x="116840" y="3296920"/>
            <a:ext cx="9370695" cy="2967355"/>
          </a:xfrm>
        </p:spPr>
        <p:txBody>
          <a:bodyPr>
            <a:normAutofit fontScale="90000"/>
          </a:bodyPr>
          <a:lstStyle/>
          <a:p>
            <a:pPr>
              <a:lnSpc>
                <a:spcPct val="150000"/>
              </a:lnSpc>
            </a:pPr>
            <a:r>
              <a:rPr lang="en-US" dirty="0" smtClean="0">
                <a:latin typeface="Times New Roman" panose="02020603050405020304" pitchFamily="18" charset="0"/>
                <a:cs typeface="Times New Roman" panose="02020603050405020304" pitchFamily="18" charset="0"/>
              </a:rPr>
              <a:t>COURSE: DATA SCIENCE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tOPIC: Statistics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INSTRUCTOR</a:t>
            </a:r>
            <a:r>
              <a:rPr lang="en-US" dirty="0" smtClean="0">
                <a:latin typeface="Times New Roman" panose="02020603050405020304" pitchFamily="18" charset="0"/>
                <a:cs typeface="Times New Roman" panose="02020603050405020304" pitchFamily="18" charset="0"/>
              </a:rPr>
              <a:t>: REEMA MEMON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073" y="424873"/>
            <a:ext cx="10603345" cy="6068291"/>
          </a:xfrm>
        </p:spPr>
        <p:txBody>
          <a:bodyPr>
            <a:noAutofit/>
          </a:bodyPr>
          <a:lstStyle/>
          <a:p>
            <a:r>
              <a:rPr lang="en-US" sz="2500" b="1" dirty="0">
                <a:solidFill>
                  <a:schemeClr val="tx1"/>
                </a:solidFill>
                <a:latin typeface="Times New Roman" panose="02020603050405020304" pitchFamily="18" charset="0"/>
                <a:cs typeface="Times New Roman" panose="02020603050405020304" pitchFamily="18" charset="0"/>
              </a:rPr>
              <a:t>NOMINAL </a:t>
            </a:r>
            <a:r>
              <a:rPr lang="en-US" sz="2500" b="1" dirty="0" smtClean="0">
                <a:solidFill>
                  <a:schemeClr val="tx1"/>
                </a:solidFill>
                <a:latin typeface="Times New Roman" panose="02020603050405020304" pitchFamily="18" charset="0"/>
                <a:cs typeface="Times New Roman" panose="02020603050405020304" pitchFamily="18" charset="0"/>
              </a:rPr>
              <a:t>DATA:</a:t>
            </a:r>
            <a:endParaRPr lang="en-US" sz="2500" b="1"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The </a:t>
            </a:r>
            <a:r>
              <a:rPr lang="en-US" sz="2500" dirty="0">
                <a:solidFill>
                  <a:schemeClr val="tx1"/>
                </a:solidFill>
                <a:latin typeface="Times New Roman" panose="02020603050405020304" pitchFamily="18" charset="0"/>
                <a:cs typeface="Times New Roman" panose="02020603050405020304" pitchFamily="18" charset="0"/>
              </a:rPr>
              <a:t>name “nominal” comes from the Latin name “</a:t>
            </a:r>
            <a:r>
              <a:rPr lang="en-US" sz="2500" dirty="0" err="1">
                <a:solidFill>
                  <a:schemeClr val="tx1"/>
                </a:solidFill>
                <a:latin typeface="Times New Roman" panose="02020603050405020304" pitchFamily="18" charset="0"/>
                <a:cs typeface="Times New Roman" panose="02020603050405020304" pitchFamily="18" charset="0"/>
              </a:rPr>
              <a:t>nomen</a:t>
            </a:r>
            <a:r>
              <a:rPr lang="en-US" sz="2500" dirty="0">
                <a:solidFill>
                  <a:schemeClr val="tx1"/>
                </a:solidFill>
                <a:latin typeface="Times New Roman" panose="02020603050405020304" pitchFamily="18" charset="0"/>
                <a:cs typeface="Times New Roman" panose="02020603050405020304" pitchFamily="18" charset="0"/>
              </a:rPr>
              <a:t>,” which means “name.” With the help of nominal data, we can’t do any numerical tasks or can’t give any order to sort the data. These data don’t have any meaningful </a:t>
            </a:r>
            <a:r>
              <a:rPr lang="en-US" sz="2500" dirty="0" smtClean="0">
                <a:solidFill>
                  <a:schemeClr val="tx1"/>
                </a:solidFill>
                <a:latin typeface="Times New Roman" panose="02020603050405020304" pitchFamily="18" charset="0"/>
                <a:cs typeface="Times New Roman" panose="02020603050405020304" pitchFamily="18" charset="0"/>
              </a:rPr>
              <a:t>order. Their </a:t>
            </a:r>
            <a:r>
              <a:rPr lang="en-US" sz="2500" dirty="0">
                <a:solidFill>
                  <a:schemeClr val="tx1"/>
                </a:solidFill>
                <a:latin typeface="Times New Roman" panose="02020603050405020304" pitchFamily="18" charset="0"/>
                <a:cs typeface="Times New Roman" panose="02020603050405020304" pitchFamily="18" charset="0"/>
              </a:rPr>
              <a:t>values are distributed into distinct categories</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Nominal Data is used to label variables without any order or quantitative value</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Examples of Nominal Data</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Color </a:t>
            </a:r>
            <a:r>
              <a:rPr lang="en-US" sz="2500" dirty="0">
                <a:solidFill>
                  <a:schemeClr val="tx1"/>
                </a:solidFill>
                <a:latin typeface="Times New Roman" panose="02020603050405020304" pitchFamily="18" charset="0"/>
                <a:cs typeface="Times New Roman" panose="02020603050405020304" pitchFamily="18" charset="0"/>
              </a:rPr>
              <a:t>of hair (Blonde, red, Brown, Black, etc.)</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Nationality </a:t>
            </a:r>
            <a:r>
              <a:rPr lang="en-US" sz="2500" dirty="0">
                <a:solidFill>
                  <a:schemeClr val="tx1"/>
                </a:solidFill>
                <a:latin typeface="Times New Roman" panose="02020603050405020304" pitchFamily="18" charset="0"/>
                <a:cs typeface="Times New Roman" panose="02020603050405020304" pitchFamily="18" charset="0"/>
              </a:rPr>
              <a:t>(Indian, German, American)</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Gender (Male, Female, Others)</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Eye Color (Black, Brown, etc.)</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202988" cy="5825836"/>
          </a:xfrm>
        </p:spPr>
        <p:txBody>
          <a:bodyPr>
            <a:normAutofit lnSpcReduction="10000"/>
          </a:bodyPr>
          <a:lstStyle/>
          <a:p>
            <a:r>
              <a:rPr lang="en-US" sz="2500" b="1" dirty="0" smtClean="0">
                <a:solidFill>
                  <a:schemeClr val="tx1"/>
                </a:solidFill>
                <a:latin typeface="Times New Roman" panose="02020603050405020304" pitchFamily="18" charset="0"/>
                <a:cs typeface="Times New Roman" panose="02020603050405020304" pitchFamily="18" charset="0"/>
              </a:rPr>
              <a:t>ORDINAL DATA: </a:t>
            </a:r>
            <a:endParaRPr lang="en-US" sz="2500" b="1"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Ordinal data have natural ordering where a number is present in some kind of order by their position on the scale. These data are used for observation like customer satisfaction, happiness, etc., but we can’t do any arithmetical tasks on them.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Compared to nominal data, ordinal data have some kind of order that is not present in nominal </a:t>
            </a:r>
            <a:r>
              <a:rPr lang="en-US" sz="2500" dirty="0" smtClean="0">
                <a:solidFill>
                  <a:schemeClr val="tx1"/>
                </a:solidFill>
                <a:latin typeface="Times New Roman" panose="02020603050405020304" pitchFamily="18" charset="0"/>
                <a:cs typeface="Times New Roman" panose="02020603050405020304" pitchFamily="18" charset="0"/>
              </a:rPr>
              <a:t>data.</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Examples:</a:t>
            </a:r>
            <a:endParaRPr lang="en-US" sz="2500" dirty="0" smtClean="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When companies ask for feedback, experience, or satisfaction on a scale of 1 to 10</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Letter grades in the exam (A, B, C, D, etc.)</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Ranking of people in a competition (First, Second, Third, etc.)</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Economic Status (High, Medium, and Low)</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Education Level (Higher, Secondary, Primary)</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662280" y="1184564"/>
            <a:ext cx="6786519" cy="41520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611" y="482600"/>
            <a:ext cx="10713461" cy="5825836"/>
          </a:xfrm>
        </p:spPr>
        <p:txBody>
          <a:bodyPr>
            <a:noAutofit/>
          </a:bodyPr>
          <a:lstStyle/>
          <a:p>
            <a:r>
              <a:rPr lang="en-US" sz="2500" b="1" dirty="0" smtClean="0">
                <a:solidFill>
                  <a:schemeClr val="tx1"/>
                </a:solidFill>
                <a:latin typeface="Times New Roman" panose="02020603050405020304" pitchFamily="18" charset="0"/>
                <a:cs typeface="Times New Roman" panose="02020603050405020304" pitchFamily="18" charset="0"/>
              </a:rPr>
              <a:t>QUANTITATIVE DATA</a:t>
            </a:r>
            <a:r>
              <a:rPr lang="en-US" sz="2500" dirty="0" smtClean="0">
                <a:solidFill>
                  <a:schemeClr val="tx1"/>
                </a:solidFill>
                <a:latin typeface="Times New Roman" panose="02020603050405020304" pitchFamily="18" charset="0"/>
                <a:cs typeface="Times New Roman" panose="02020603050405020304" pitchFamily="18" charset="0"/>
              </a:rPr>
              <a:t>: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Quantitative data can be expressed in numerical values, making it countable and including statistical data analysis. These kinds of data are also known as Numerical data.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These data can be represented on a wide variety of graphs and charts, such as bar graphs, histograms, scatter plots, boxplots, pie charts, line graphs, etc</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Examples: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Height or weight of a person or object</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Room Temperature</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Scores and Marks (Ex: 59, 80, 60, etc.)</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Time</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975" y="840509"/>
            <a:ext cx="8838480" cy="1523999"/>
          </a:xfrm>
        </p:spPr>
        <p:txBody>
          <a:bodyPr>
            <a:normAutofit lnSpcReduction="10000"/>
          </a:bodyPr>
          <a:lstStyle/>
          <a:p>
            <a:r>
              <a:rPr lang="en-US" sz="2500" dirty="0" smtClean="0">
                <a:solidFill>
                  <a:schemeClr val="tx1"/>
                </a:solidFill>
                <a:latin typeface="Times New Roman" panose="02020603050405020304" pitchFamily="18" charset="0"/>
                <a:cs typeface="Times New Roman" panose="02020603050405020304" pitchFamily="18" charset="0"/>
              </a:rPr>
              <a:t>QUANTITATIVE data is divided into two types:</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DISCRETE </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CONTINUOUS</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7493" y="2364508"/>
            <a:ext cx="6191150" cy="43549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350983"/>
            <a:ext cx="11573163" cy="6234544"/>
          </a:xfrm>
        </p:spPr>
        <p:txBody>
          <a:bodyPr>
            <a:normAutofit/>
          </a:bodyPr>
          <a:lstStyle/>
          <a:p>
            <a:r>
              <a:rPr lang="en-US" sz="2500" b="1" dirty="0" smtClean="0">
                <a:solidFill>
                  <a:schemeClr val="tx1"/>
                </a:solidFill>
                <a:latin typeface="Times New Roman" panose="02020603050405020304" pitchFamily="18" charset="0"/>
                <a:cs typeface="Times New Roman" panose="02020603050405020304" pitchFamily="18" charset="0"/>
              </a:rPr>
              <a:t>DISCRETE VARIABLE</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 term discrete means distinct or separate.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The </a:t>
            </a:r>
            <a:r>
              <a:rPr lang="en-US" sz="2500" dirty="0">
                <a:solidFill>
                  <a:schemeClr val="tx1"/>
                </a:solidFill>
                <a:latin typeface="Times New Roman" panose="02020603050405020304" pitchFamily="18" charset="0"/>
                <a:cs typeface="Times New Roman" panose="02020603050405020304" pitchFamily="18" charset="0"/>
              </a:rPr>
              <a:t>discrete data contain the values that fall under integers or whole numbers.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The </a:t>
            </a:r>
            <a:r>
              <a:rPr lang="en-US" sz="2500" dirty="0">
                <a:solidFill>
                  <a:schemeClr val="tx1"/>
                </a:solidFill>
                <a:latin typeface="Times New Roman" panose="02020603050405020304" pitchFamily="18" charset="0"/>
                <a:cs typeface="Times New Roman" panose="02020603050405020304" pitchFamily="18" charset="0"/>
              </a:rPr>
              <a:t>total number of students in a class is an example of discrete data.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These </a:t>
            </a:r>
            <a:r>
              <a:rPr lang="en-US" sz="2500" dirty="0">
                <a:solidFill>
                  <a:schemeClr val="tx1"/>
                </a:solidFill>
                <a:latin typeface="Times New Roman" panose="02020603050405020304" pitchFamily="18" charset="0"/>
                <a:cs typeface="Times New Roman" panose="02020603050405020304" pitchFamily="18" charset="0"/>
              </a:rPr>
              <a:t>data can’t be broken into decimal or fraction values</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Examples: </a:t>
            </a:r>
            <a:endParaRPr lang="en-US" sz="2500" dirty="0" smtClean="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Total numbers of students present in a class</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Cost of a cell phone</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Numbers of employees in a company</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The total number of players who participated in a competition</a:t>
            </a:r>
            <a:endParaRPr lang="en-US" sz="2500" dirty="0">
              <a:solidFill>
                <a:schemeClr val="tx1"/>
              </a:solidFill>
              <a:latin typeface="Times New Roman" panose="02020603050405020304" pitchFamily="18" charset="0"/>
              <a:cs typeface="Times New Roman" panose="02020603050405020304" pitchFamily="18" charset="0"/>
            </a:endParaRPr>
          </a:p>
          <a:p>
            <a:pPr fontAlgn="base"/>
            <a:r>
              <a:rPr lang="en-US" sz="2500" dirty="0">
                <a:solidFill>
                  <a:schemeClr val="tx1"/>
                </a:solidFill>
                <a:latin typeface="Times New Roman" panose="02020603050405020304" pitchFamily="18" charset="0"/>
                <a:cs typeface="Times New Roman" panose="02020603050405020304" pitchFamily="18" charset="0"/>
              </a:rPr>
              <a:t>Days in a </a:t>
            </a:r>
            <a:r>
              <a:rPr lang="en-US" sz="2500" dirty="0" smtClean="0">
                <a:solidFill>
                  <a:schemeClr val="tx1"/>
                </a:solidFill>
                <a:latin typeface="Times New Roman" panose="02020603050405020304" pitchFamily="18" charset="0"/>
                <a:cs typeface="Times New Roman" panose="02020603050405020304" pitchFamily="18" charset="0"/>
              </a:rPr>
              <a:t>week</a:t>
            </a:r>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72" y="778162"/>
            <a:ext cx="11286837" cy="5687291"/>
          </a:xfrm>
        </p:spPr>
        <p:txBody>
          <a:bodyPr>
            <a:normAutofit fontScale="85000" lnSpcReduction="10000"/>
          </a:bodyPr>
          <a:lstStyle/>
          <a:p>
            <a:r>
              <a:rPr lang="en-US" sz="2700" b="1" dirty="0" smtClean="0">
                <a:solidFill>
                  <a:schemeClr val="tx1"/>
                </a:solidFill>
                <a:latin typeface="Times New Roman" panose="02020603050405020304" pitchFamily="18" charset="0"/>
                <a:cs typeface="Times New Roman" panose="02020603050405020304" pitchFamily="18" charset="0"/>
              </a:rPr>
              <a:t>CONTINUOUS VARIABLE:</a:t>
            </a:r>
            <a:endParaRPr lang="en-US" sz="2700" b="1" dirty="0" smtClean="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A continuous variable is a variable that can take on any value within a range. </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A </a:t>
            </a:r>
            <a:r>
              <a:rPr lang="en-US" sz="2700" dirty="0">
                <a:solidFill>
                  <a:schemeClr val="tx1"/>
                </a:solidFill>
                <a:latin typeface="Times New Roman" panose="02020603050405020304" pitchFamily="18" charset="0"/>
                <a:cs typeface="Times New Roman" panose="02020603050405020304" pitchFamily="18" charset="0"/>
              </a:rPr>
              <a:t>continuous variable takes on an infinite number of possible values within a given range.</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Because the possible values for a continuous variable are infinite, we measure continuous variables (rather than count), often using a measuring device like a ruler or stopwatch. </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Continuous </a:t>
            </a:r>
            <a:r>
              <a:rPr lang="en-US" sz="2700" dirty="0">
                <a:solidFill>
                  <a:schemeClr val="tx1"/>
                </a:solidFill>
                <a:latin typeface="Times New Roman" panose="02020603050405020304" pitchFamily="18" charset="0"/>
                <a:cs typeface="Times New Roman" panose="02020603050405020304" pitchFamily="18" charset="0"/>
              </a:rPr>
              <a:t>variables include all the fractional or decimal values within a </a:t>
            </a:r>
            <a:r>
              <a:rPr lang="en-US" sz="2700" dirty="0" smtClean="0">
                <a:solidFill>
                  <a:schemeClr val="tx1"/>
                </a:solidFill>
                <a:latin typeface="Times New Roman" panose="02020603050405020304" pitchFamily="18" charset="0"/>
                <a:cs typeface="Times New Roman" panose="02020603050405020304" pitchFamily="18" charset="0"/>
              </a:rPr>
              <a:t>range.</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Examples:</a:t>
            </a:r>
            <a:endParaRPr lang="en-US" sz="2700" dirty="0" smtClean="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Height of a person</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Speed of a vehicle</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“Time-taken” to finish the work </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Wi-Fi Frequency</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Market share price</a:t>
            </a:r>
            <a:endParaRPr lang="en-US" sz="2700" dirty="0">
              <a:solidFill>
                <a:schemeClr val="tx1"/>
              </a:solidFill>
              <a:latin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829" y="510309"/>
            <a:ext cx="10150043" cy="5493327"/>
          </a:xfrm>
        </p:spPr>
        <p:txBody>
          <a:bodyPr>
            <a:normAutofit/>
          </a:bodyPr>
          <a:lstStyle/>
          <a:p>
            <a:pPr marL="0" indent="0" algn="ctr">
              <a:buNone/>
            </a:pPr>
            <a:r>
              <a:rPr lang="en-US" sz="6000" dirty="0" smtClean="0">
                <a:solidFill>
                  <a:schemeClr val="tx1"/>
                </a:solidFill>
                <a:latin typeface="Times New Roman" panose="02020603050405020304" pitchFamily="18" charset="0"/>
                <a:cs typeface="Times New Roman" panose="02020603050405020304" pitchFamily="18" charset="0"/>
              </a:rPr>
              <a:t>IS AGE CONTINUOUS OR DISCRETE?</a:t>
            </a:r>
            <a:endParaRPr lang="en-US" sz="60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en-US" sz="6000" dirty="0" smtClean="0">
                <a:solidFill>
                  <a:schemeClr val="tx1"/>
                </a:solidFill>
                <a:latin typeface="Times New Roman" panose="02020603050405020304" pitchFamily="18" charset="0"/>
                <a:cs typeface="Times New Roman" panose="02020603050405020304" pitchFamily="18" charset="0"/>
              </a:rPr>
              <a:t>ANY GUESSES?</a:t>
            </a:r>
            <a:endParaRPr lang="en-US" sz="6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799"/>
            <a:ext cx="10852007" cy="5576455"/>
          </a:xfrm>
        </p:spPr>
        <p:txBody>
          <a:bodyPr>
            <a:normAutofit/>
          </a:bodyPr>
          <a:lstStyle/>
          <a:p>
            <a:r>
              <a:rPr lang="en-US" sz="3500" dirty="0" smtClean="0">
                <a:solidFill>
                  <a:schemeClr val="tx1"/>
                </a:solidFill>
                <a:latin typeface="Times New Roman" panose="02020603050405020304" pitchFamily="18" charset="0"/>
                <a:cs typeface="Times New Roman" panose="02020603050405020304" pitchFamily="18" charset="0"/>
              </a:rPr>
              <a:t>Age </a:t>
            </a:r>
            <a:r>
              <a:rPr lang="en-US" sz="3500" dirty="0">
                <a:solidFill>
                  <a:schemeClr val="tx1"/>
                </a:solidFill>
                <a:latin typeface="Times New Roman" panose="02020603050405020304" pitchFamily="18" charset="0"/>
                <a:cs typeface="Times New Roman" panose="02020603050405020304" pitchFamily="18" charset="0"/>
              </a:rPr>
              <a:t>can be treated as either discrete or continuous depending on the context and the level of measurement used. For example, age can be treated as discrete when using specific age categories (e.g., 0-5, 6-10, 11-15), or as continuous when considering exact ages (e.g., 3.5 years, 12.2 years).</a:t>
            </a:r>
            <a:endParaRPr lang="en-US" sz="3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19" y="621145"/>
            <a:ext cx="9069389" cy="4939146"/>
          </a:xfrm>
        </p:spPr>
        <p:txBody>
          <a:bodyPr>
            <a:noAutofit/>
          </a:bodyPr>
          <a:lstStyle/>
          <a:p>
            <a:pPr marL="0" indent="0" algn="ctr">
              <a:buNone/>
            </a:pPr>
            <a:r>
              <a:rPr lang="en-US" sz="2800" dirty="0" smtClean="0">
                <a:solidFill>
                  <a:schemeClr val="tx1"/>
                </a:solidFill>
                <a:latin typeface="Times New Roman" panose="02020603050405020304" pitchFamily="18" charset="0"/>
                <a:cs typeface="Times New Roman" panose="02020603050405020304" pitchFamily="18" charset="0"/>
              </a:rPr>
              <a:t>WHAT IS STATISTICS?</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Statistics is the science of data.</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Statistics deals </a:t>
            </a:r>
            <a:r>
              <a:rPr lang="en-US" sz="2800" dirty="0">
                <a:solidFill>
                  <a:schemeClr val="tx1"/>
                </a:solidFill>
                <a:latin typeface="Times New Roman" panose="02020603050405020304" pitchFamily="18" charset="0"/>
                <a:cs typeface="Times New Roman" panose="02020603050405020304" pitchFamily="18" charset="0"/>
              </a:rPr>
              <a:t>with data collection, classification, analysis, and interpretation.</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rPr>
              <a:t>Two major areas of statistics are:</a:t>
            </a:r>
            <a:endParaRPr lang="en-US" sz="28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Descriptive Statistics</a:t>
            </a:r>
            <a:endParaRPr lang="en-US" sz="28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Inferential Statistics</a:t>
            </a:r>
            <a:endParaRPr lang="en-US" sz="2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9965316" cy="5188527"/>
          </a:xfrm>
        </p:spPr>
        <p:txBody>
          <a:bodyPr>
            <a:noAutofit/>
          </a:bodyPr>
          <a:lstStyle/>
          <a:p>
            <a:pPr marL="0" indent="0" algn="ctr">
              <a:buNone/>
            </a:pPr>
            <a:r>
              <a:rPr lang="en-US" sz="3000" b="1" dirty="0" smtClean="0">
                <a:solidFill>
                  <a:schemeClr val="tx1"/>
                </a:solidFill>
                <a:latin typeface="Times New Roman" panose="02020603050405020304" pitchFamily="18" charset="0"/>
                <a:cs typeface="Times New Roman" panose="02020603050405020304" pitchFamily="18" charset="0"/>
              </a:rPr>
              <a:t>WHAT IS DATA?</a:t>
            </a:r>
            <a:endParaRPr lang="en-US" sz="3000" b="1"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Data is a collection of facts, such as numbers, words, measurements, </a:t>
            </a:r>
            <a:r>
              <a:rPr lang="en-US" sz="3000" dirty="0" smtClean="0">
                <a:solidFill>
                  <a:schemeClr val="tx1"/>
                </a:solidFill>
                <a:latin typeface="Times New Roman" panose="02020603050405020304" pitchFamily="18" charset="0"/>
                <a:cs typeface="Times New Roman" panose="02020603050405020304" pitchFamily="18" charset="0"/>
              </a:rPr>
              <a:t>observations, </a:t>
            </a:r>
            <a:r>
              <a:rPr lang="en-US" sz="3000" dirty="0">
                <a:solidFill>
                  <a:schemeClr val="tx1"/>
                </a:solidFill>
                <a:latin typeface="Times New Roman" panose="02020603050405020304" pitchFamily="18" charset="0"/>
                <a:cs typeface="Times New Roman" panose="02020603050405020304" pitchFamily="18" charset="0"/>
              </a:rPr>
              <a:t>or just descriptions of </a:t>
            </a:r>
            <a:r>
              <a:rPr lang="en-US" sz="3000" dirty="0" smtClean="0">
                <a:solidFill>
                  <a:schemeClr val="tx1"/>
                </a:solidFill>
                <a:latin typeface="Times New Roman" panose="02020603050405020304" pitchFamily="18" charset="0"/>
                <a:cs typeface="Times New Roman" panose="02020603050405020304" pitchFamily="18" charset="0"/>
              </a:rPr>
              <a:t>things.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Data can be divided into two types:</a:t>
            </a:r>
            <a:endParaRPr lang="en-US" sz="30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STRUCTURED DATA </a:t>
            </a:r>
            <a:endParaRPr lang="en-US" sz="25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UNSTRUCTURED DATA</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684" y="999836"/>
            <a:ext cx="9808297" cy="5114636"/>
          </a:xfrm>
        </p:spPr>
        <p:txBody>
          <a:bodyPr>
            <a:normAutofit/>
          </a:bodyPr>
          <a:lstStyle/>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LET US LEARN ABOUT DESCRIPTIVE STATISTICS</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DESCRIPTIVE STATISTICS</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Descriptive statistics refers to a branch of statistics that focuses on summarizing and describing the main features of a dataset</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Descriptive statistics are broken down </a:t>
            </a:r>
            <a:r>
              <a:rPr lang="en-US" sz="2800" dirty="0" smtClean="0">
                <a:solidFill>
                  <a:schemeClr val="tx1"/>
                </a:solidFill>
                <a:latin typeface="Times New Roman" panose="02020603050405020304" pitchFamily="18" charset="0"/>
                <a:cs typeface="Times New Roman" panose="02020603050405020304" pitchFamily="18" charset="0"/>
              </a:rPr>
              <a:t>into:</a:t>
            </a:r>
            <a:endParaRPr lang="en-US" sz="28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200" dirty="0" smtClean="0">
                <a:solidFill>
                  <a:schemeClr val="tx1"/>
                </a:solidFill>
                <a:latin typeface="Times New Roman" panose="02020603050405020304" pitchFamily="18" charset="0"/>
                <a:cs typeface="Times New Roman" panose="02020603050405020304" pitchFamily="18" charset="0"/>
              </a:rPr>
              <a:t>MEASURES OF CENTRAL TENDENCY (MEAN, MODE, MEDIAN)</a:t>
            </a:r>
            <a:endParaRPr lang="en-US" sz="2200" dirty="0" smtClean="0">
              <a:solidFill>
                <a:schemeClr val="tx1"/>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2200" dirty="0" smtClean="0">
                <a:solidFill>
                  <a:schemeClr val="tx1"/>
                </a:solidFill>
                <a:latin typeface="Times New Roman" panose="02020603050405020304" pitchFamily="18" charset="0"/>
                <a:cs typeface="Times New Roman" panose="02020603050405020304" pitchFamily="18" charset="0"/>
              </a:rPr>
              <a:t>MEASURES OF DISPERSION (VARIANCE, STANDARD DEVIATION, ETC)</a:t>
            </a:r>
            <a:endParaRPr lang="en-US" sz="2200"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612" y="381000"/>
            <a:ext cx="11249170" cy="5715000"/>
          </a:xfrm>
        </p:spPr>
        <p:txBody>
          <a:bodyPr>
            <a:normAutofit/>
          </a:bodyPr>
          <a:lstStyle/>
          <a:p>
            <a:r>
              <a:rPr lang="en-US" sz="3000" b="1" dirty="0" smtClean="0">
                <a:solidFill>
                  <a:schemeClr val="tx1"/>
                </a:solidFill>
                <a:latin typeface="Times New Roman" panose="02020603050405020304" pitchFamily="18" charset="0"/>
                <a:cs typeface="Times New Roman" panose="02020603050405020304" pitchFamily="18" charset="0"/>
              </a:rPr>
              <a:t>MEAN, MEDIAN, AND MODE</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Mean, median, and mode are the measures of central tendency, used to study the various characteristics of a given set of data.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 </a:t>
            </a:r>
            <a:r>
              <a:rPr lang="en-US" sz="3000" dirty="0">
                <a:solidFill>
                  <a:schemeClr val="tx1"/>
                </a:solidFill>
                <a:latin typeface="Times New Roman" panose="02020603050405020304" pitchFamily="18" charset="0"/>
                <a:cs typeface="Times New Roman" panose="02020603050405020304" pitchFamily="18" charset="0"/>
              </a:rPr>
              <a:t>measure of central tendency describes a set of data by identifying the central position in the data set as a single value.</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146" y="122673"/>
            <a:ext cx="8534400" cy="3615267"/>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MEAN: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arithmetic mean of a given data is the sum of all observations divided by the number of observations.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2848885" y="2802464"/>
            <a:ext cx="5495925" cy="1800225"/>
          </a:xfrm>
          <a:prstGeom prst="rect">
            <a:avLst/>
          </a:prstGeom>
        </p:spPr>
      </p:pic>
      <p:sp>
        <p:nvSpPr>
          <p:cNvPr id="6" name="TextBox 5"/>
          <p:cNvSpPr txBox="1"/>
          <p:nvPr/>
        </p:nvSpPr>
        <p:spPr>
          <a:xfrm>
            <a:off x="660936" y="5043927"/>
            <a:ext cx="10417742" cy="1015663"/>
          </a:xfrm>
          <a:prstGeom prst="rect">
            <a:avLst/>
          </a:prstGeom>
          <a:noFill/>
        </p:spPr>
        <p:txBody>
          <a:bodyPr wrap="square" rtlCol="0">
            <a:spAutoFit/>
          </a:bodyPr>
          <a:lstStyle/>
          <a:p>
            <a:pPr marL="342900" indent="-342900">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A student obtains 78,67,88,94,75 marks in 5 subjects of his university semester. Calculate the mean number of marks.</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325533" cy="5594927"/>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QUESTIONS:</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Given the dataset {12, 15, 18, 21, 25}, calculate the mean</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The mean height of a basketball team is 180 cm. If the total height of all the players combined is 1800 cm, how many players are on the team</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A set of numbers has a mean of 15. If four out of the five data points are given as 12, 14, 16, and 18, what is the fifth data point</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The mean of a dataset is 30. If the dataset contains 8 numbers with values of 25, 30, 35, 28, 32, 31, 27, and x, what is the value of </a:t>
            </a:r>
            <a:r>
              <a:rPr lang="en-US" sz="2500" dirty="0" smtClean="0">
                <a:solidFill>
                  <a:schemeClr val="tx1"/>
                </a:solidFill>
                <a:latin typeface="Times New Roman" panose="02020603050405020304" pitchFamily="18" charset="0"/>
                <a:cs typeface="Times New Roman" panose="02020603050405020304" pitchFamily="18" charset="0"/>
              </a:rPr>
              <a:t>x.</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The average of runs of a cricket player of 10 innings was 32. How many runs must he make in his next innings so as to increase his average of runs by 4 ?</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318770" cy="3609109"/>
          </a:xfrm>
        </p:spPr>
        <p:txBody>
          <a:bodyPr/>
          <a:lstStyle/>
          <a:p>
            <a:r>
              <a:rPr lang="en-US" sz="2500" dirty="0" smtClean="0">
                <a:solidFill>
                  <a:schemeClr val="tx1"/>
                </a:solidFill>
                <a:latin typeface="Times New Roman" panose="02020603050405020304" pitchFamily="18" charset="0"/>
                <a:cs typeface="Times New Roman" panose="02020603050405020304" pitchFamily="18" charset="0"/>
              </a:rPr>
              <a:t>MEDIAN: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 value of the middlemost observation, obtained after arranging the data in ascending or descending order, is called the median of the data</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Step 1: Arrange the data in ascending or descending order.</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Step 2: Let the total number of </a:t>
            </a:r>
            <a:r>
              <a:rPr lang="en-US" sz="2500" dirty="0" smtClean="0">
                <a:solidFill>
                  <a:schemeClr val="tx1"/>
                </a:solidFill>
                <a:latin typeface="Times New Roman" panose="02020603050405020304" pitchFamily="18" charset="0"/>
                <a:cs typeface="Times New Roman" panose="02020603050405020304" pitchFamily="18" charset="0"/>
              </a:rPr>
              <a:t>observations </a:t>
            </a:r>
            <a:r>
              <a:rPr lang="en-US" sz="2500" dirty="0">
                <a:solidFill>
                  <a:schemeClr val="tx1"/>
                </a:solidFill>
                <a:latin typeface="Times New Roman" panose="02020603050405020304" pitchFamily="18" charset="0"/>
                <a:cs typeface="Times New Roman" panose="02020603050405020304" pitchFamily="18" charset="0"/>
              </a:rPr>
              <a:t>be n</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p>
        </p:txBody>
      </p:sp>
      <p:pic>
        <p:nvPicPr>
          <p:cNvPr id="4" name="Picture 3"/>
          <p:cNvPicPr>
            <a:picLocks noChangeAspect="1"/>
          </p:cNvPicPr>
          <p:nvPr/>
        </p:nvPicPr>
        <p:blipFill>
          <a:blip r:embed="rId1"/>
          <a:stretch>
            <a:fillRect/>
          </a:stretch>
        </p:blipFill>
        <p:spPr>
          <a:xfrm>
            <a:off x="3292043" y="3892262"/>
            <a:ext cx="4466504" cy="26781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177752" cy="5354782"/>
          </a:xfrm>
        </p:spPr>
        <p:txBody>
          <a:bodyPr>
            <a:noAutofit/>
          </a:bodyPr>
          <a:lstStyle/>
          <a:p>
            <a:r>
              <a:rPr lang="en-US" sz="3000" dirty="0">
                <a:solidFill>
                  <a:schemeClr val="tx1"/>
                </a:solidFill>
                <a:latin typeface="Times New Roman" panose="02020603050405020304" pitchFamily="18" charset="0"/>
                <a:cs typeface="Times New Roman" panose="02020603050405020304" pitchFamily="18" charset="0"/>
              </a:rPr>
              <a:t>To find the median, we need to consider if n is even or odd.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If </a:t>
            </a:r>
            <a:r>
              <a:rPr lang="en-US" sz="3000" dirty="0">
                <a:solidFill>
                  <a:schemeClr val="tx1"/>
                </a:solidFill>
                <a:latin typeface="Times New Roman" panose="02020603050405020304" pitchFamily="18" charset="0"/>
                <a:cs typeface="Times New Roman" panose="02020603050405020304" pitchFamily="18" charset="0"/>
              </a:rPr>
              <a:t>n is odd, then use the formula</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Median = [(n + 1)/2]</a:t>
            </a:r>
            <a:r>
              <a:rPr lang="en-US" sz="3000" b="1" dirty="0" err="1">
                <a:solidFill>
                  <a:schemeClr val="tx1"/>
                </a:solidFill>
                <a:latin typeface="Times New Roman" panose="02020603050405020304" pitchFamily="18" charset="0"/>
                <a:cs typeface="Times New Roman" panose="02020603050405020304" pitchFamily="18" charset="0"/>
              </a:rPr>
              <a:t>th</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smtClean="0">
                <a:solidFill>
                  <a:schemeClr val="tx1"/>
                </a:solidFill>
                <a:latin typeface="Times New Roman" panose="02020603050405020304" pitchFamily="18" charset="0"/>
                <a:cs typeface="Times New Roman" panose="02020603050405020304" pitchFamily="18" charset="0"/>
              </a:rPr>
              <a:t>observation</a:t>
            </a:r>
            <a:endParaRPr lang="en-US" sz="3000" b="1" dirty="0" smtClean="0">
              <a:solidFill>
                <a:schemeClr val="tx1"/>
              </a:solidFill>
              <a:latin typeface="Times New Roman" panose="02020603050405020304" pitchFamily="18" charset="0"/>
              <a:cs typeface="Times New Roman" panose="02020603050405020304" pitchFamily="18" charset="0"/>
            </a:endParaRPr>
          </a:p>
          <a:p>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If n is even, then use the formula</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Median = [(n/2)</a:t>
            </a:r>
            <a:r>
              <a:rPr lang="en-US" sz="3000" b="1" dirty="0" err="1">
                <a:solidFill>
                  <a:schemeClr val="tx1"/>
                </a:solidFill>
                <a:latin typeface="Times New Roman" panose="02020603050405020304" pitchFamily="18" charset="0"/>
                <a:cs typeface="Times New Roman" panose="02020603050405020304" pitchFamily="18" charset="0"/>
              </a:rPr>
              <a:t>th</a:t>
            </a:r>
            <a:r>
              <a:rPr lang="en-US" sz="3000" b="1" dirty="0">
                <a:solidFill>
                  <a:schemeClr val="tx1"/>
                </a:solidFill>
                <a:latin typeface="Times New Roman" panose="02020603050405020304" pitchFamily="18" charset="0"/>
                <a:cs typeface="Times New Roman" panose="02020603050405020304" pitchFamily="18" charset="0"/>
              </a:rPr>
              <a:t> obs.+ ((n/2) + 1)</a:t>
            </a:r>
            <a:r>
              <a:rPr lang="en-US" sz="3000" b="1" dirty="0" err="1">
                <a:solidFill>
                  <a:schemeClr val="tx1"/>
                </a:solidFill>
                <a:latin typeface="Times New Roman" panose="02020603050405020304" pitchFamily="18" charset="0"/>
                <a:cs typeface="Times New Roman" panose="02020603050405020304" pitchFamily="18" charset="0"/>
              </a:rPr>
              <a:t>th</a:t>
            </a:r>
            <a:r>
              <a:rPr lang="en-US" sz="3000" b="1" dirty="0">
                <a:solidFill>
                  <a:schemeClr val="tx1"/>
                </a:solidFill>
                <a:latin typeface="Times New Roman" panose="02020603050405020304" pitchFamily="18" charset="0"/>
                <a:cs typeface="Times New Roman" panose="02020603050405020304" pitchFamily="18" charset="0"/>
              </a:rPr>
              <a:t> obs.]/2</a:t>
            </a:r>
            <a:endParaRPr lang="en-US" sz="3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157" y="628071"/>
            <a:ext cx="10103862" cy="5255491"/>
          </a:xfrm>
        </p:spPr>
        <p:txBody>
          <a:bodyPr>
            <a:noAutofit/>
          </a:bodyPr>
          <a:lstStyle/>
          <a:p>
            <a:r>
              <a:rPr lang="en-US" sz="2600" dirty="0">
                <a:solidFill>
                  <a:schemeClr val="tx1"/>
                </a:solidFill>
                <a:latin typeface="Times New Roman" panose="02020603050405020304" pitchFamily="18" charset="0"/>
                <a:cs typeface="Times New Roman" panose="02020603050405020304" pitchFamily="18" charset="0"/>
              </a:rPr>
              <a:t>Example 1: Let's consider the data: 56, 67, 54, 34, 78, 43, 23. What is the median?</a:t>
            </a:r>
            <a:endParaRPr lang="en-US" sz="2600" dirty="0">
              <a:solidFill>
                <a:schemeClr val="tx1"/>
              </a:solidFill>
              <a:latin typeface="Times New Roman" panose="02020603050405020304" pitchFamily="18" charset="0"/>
              <a:cs typeface="Times New Roman" panose="02020603050405020304" pitchFamily="18" charset="0"/>
            </a:endParaRPr>
          </a:p>
          <a:p>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Solution</a:t>
            </a:r>
            <a:r>
              <a:rPr lang="en-US" sz="2600" dirty="0" smtClean="0">
                <a:solidFill>
                  <a:schemeClr val="tx1"/>
                </a:solidFill>
                <a:latin typeface="Times New Roman" panose="02020603050405020304" pitchFamily="18" charset="0"/>
                <a:cs typeface="Times New Roman" panose="02020603050405020304" pitchFamily="18" charset="0"/>
              </a:rPr>
              <a:t>:</a:t>
            </a:r>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Arranging in ascending order, we get: 23, 34, 43, 54, 56, 67, 78. Here, n (number of observations) = </a:t>
            </a:r>
            <a:r>
              <a:rPr lang="en-US" sz="2600" dirty="0" smtClean="0">
                <a:solidFill>
                  <a:schemeClr val="tx1"/>
                </a:solidFill>
                <a:latin typeface="Times New Roman" panose="02020603050405020304" pitchFamily="18" charset="0"/>
                <a:cs typeface="Times New Roman" panose="02020603050405020304" pitchFamily="18" charset="0"/>
              </a:rPr>
              <a:t>7</a:t>
            </a:r>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So, (7 + 1)/2 = </a:t>
            </a:r>
            <a:r>
              <a:rPr lang="en-US" sz="2600" dirty="0" smtClean="0">
                <a:solidFill>
                  <a:schemeClr val="tx1"/>
                </a:solidFill>
                <a:latin typeface="Times New Roman" panose="02020603050405020304" pitchFamily="18" charset="0"/>
                <a:cs typeface="Times New Roman" panose="02020603050405020304" pitchFamily="18" charset="0"/>
              </a:rPr>
              <a:t>4</a:t>
            </a:r>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 Median = 4th </a:t>
            </a:r>
            <a:r>
              <a:rPr lang="en-US" sz="2600" dirty="0" smtClean="0">
                <a:solidFill>
                  <a:schemeClr val="tx1"/>
                </a:solidFill>
                <a:latin typeface="Times New Roman" panose="02020603050405020304" pitchFamily="18" charset="0"/>
                <a:cs typeface="Times New Roman" panose="02020603050405020304" pitchFamily="18" charset="0"/>
              </a:rPr>
              <a:t>observation</a:t>
            </a:r>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Median = 54</a:t>
            </a:r>
            <a:endParaRPr lang="en-US"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842771" cy="5696527"/>
          </a:xfrm>
        </p:spPr>
        <p:txBody>
          <a:bodyPr>
            <a:normAutofit/>
          </a:bodyPr>
          <a:lstStyle/>
          <a:p>
            <a:pPr fontAlgn="base"/>
            <a:r>
              <a:rPr lang="en-US" sz="2700" b="1" dirty="0">
                <a:solidFill>
                  <a:schemeClr val="tx1"/>
                </a:solidFill>
                <a:latin typeface="Times New Roman" panose="02020603050405020304" pitchFamily="18" charset="0"/>
                <a:cs typeface="Times New Roman" panose="02020603050405020304" pitchFamily="18" charset="0"/>
              </a:rPr>
              <a:t>Example 2:</a:t>
            </a:r>
            <a:r>
              <a:rPr lang="en-US" sz="2700" dirty="0">
                <a:solidFill>
                  <a:schemeClr val="tx1"/>
                </a:solidFill>
                <a:latin typeface="Times New Roman" panose="02020603050405020304" pitchFamily="18" charset="0"/>
                <a:cs typeface="Times New Roman" panose="02020603050405020304" pitchFamily="18" charset="0"/>
              </a:rPr>
              <a:t> Let's consider the data: 50, 67, 24, 34, 78, 43. What is the median?</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b="1" dirty="0">
                <a:solidFill>
                  <a:schemeClr val="tx1"/>
                </a:solidFill>
                <a:latin typeface="Times New Roman" panose="02020603050405020304" pitchFamily="18" charset="0"/>
                <a:cs typeface="Times New Roman" panose="02020603050405020304" pitchFamily="18" charset="0"/>
              </a:rPr>
              <a:t>Solution:</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Arranging in ascending order, we get: 24, 34, 43, 50, 67, 78.</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Here, n (</a:t>
            </a:r>
            <a:r>
              <a:rPr lang="en-US" sz="2700" dirty="0" err="1">
                <a:solidFill>
                  <a:schemeClr val="tx1"/>
                </a:solidFill>
                <a:latin typeface="Times New Roman" panose="02020603050405020304" pitchFamily="18" charset="0"/>
                <a:cs typeface="Times New Roman" panose="02020603050405020304" pitchFamily="18" charset="0"/>
              </a:rPr>
              <a:t>no.of</a:t>
            </a:r>
            <a:r>
              <a:rPr lang="en-US" sz="2700" dirty="0">
                <a:solidFill>
                  <a:schemeClr val="tx1"/>
                </a:solidFill>
                <a:latin typeface="Times New Roman" panose="02020603050405020304" pitchFamily="18" charset="0"/>
                <a:cs typeface="Times New Roman" panose="02020603050405020304" pitchFamily="18" charset="0"/>
              </a:rPr>
              <a:t> observations) = 6</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b="1" dirty="0">
                <a:solidFill>
                  <a:schemeClr val="tx1"/>
                </a:solidFill>
                <a:latin typeface="Times New Roman" panose="02020603050405020304" pitchFamily="18" charset="0"/>
                <a:cs typeface="Times New Roman" panose="02020603050405020304" pitchFamily="18" charset="0"/>
              </a:rPr>
              <a:t>6/2 = 3</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Using the median formula,</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Median = (3</a:t>
            </a:r>
            <a:r>
              <a:rPr lang="en-US" sz="2700" baseline="30000" dirty="0">
                <a:solidFill>
                  <a:schemeClr val="tx1"/>
                </a:solidFill>
                <a:latin typeface="Times New Roman" panose="02020603050405020304" pitchFamily="18" charset="0"/>
                <a:cs typeface="Times New Roman" panose="02020603050405020304" pitchFamily="18" charset="0"/>
              </a:rPr>
              <a:t>rd</a:t>
            </a:r>
            <a:r>
              <a:rPr lang="en-US" sz="2700" dirty="0">
                <a:solidFill>
                  <a:schemeClr val="tx1"/>
                </a:solidFill>
                <a:latin typeface="Times New Roman" panose="02020603050405020304" pitchFamily="18" charset="0"/>
                <a:cs typeface="Times New Roman" panose="02020603050405020304" pitchFamily="18" charset="0"/>
              </a:rPr>
              <a:t> observation + 4</a:t>
            </a:r>
            <a:r>
              <a:rPr lang="en-US" sz="2700" baseline="30000" dirty="0">
                <a:solidFill>
                  <a:schemeClr val="tx1"/>
                </a:solidFill>
                <a:latin typeface="Times New Roman" panose="02020603050405020304" pitchFamily="18" charset="0"/>
                <a:cs typeface="Times New Roman" panose="02020603050405020304" pitchFamily="18" charset="0"/>
              </a:rPr>
              <a:t>th</a:t>
            </a:r>
            <a:r>
              <a:rPr lang="en-US" sz="2700" dirty="0">
                <a:solidFill>
                  <a:schemeClr val="tx1"/>
                </a:solidFill>
                <a:latin typeface="Times New Roman" panose="02020603050405020304" pitchFamily="18" charset="0"/>
                <a:cs typeface="Times New Roman" panose="02020603050405020304" pitchFamily="18" charset="0"/>
              </a:rPr>
              <a:t> observation) / 2</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 (43 + 50)/2</a:t>
            </a:r>
            <a:endParaRPr lang="en-US" sz="2700" dirty="0">
              <a:solidFill>
                <a:schemeClr val="tx1"/>
              </a:solidFill>
              <a:latin typeface="Times New Roman" panose="02020603050405020304" pitchFamily="18" charset="0"/>
              <a:cs typeface="Times New Roman" panose="02020603050405020304" pitchFamily="18" charset="0"/>
            </a:endParaRPr>
          </a:p>
          <a:p>
            <a:pPr fontAlgn="base"/>
            <a:r>
              <a:rPr lang="en-US" sz="2700" dirty="0">
                <a:solidFill>
                  <a:schemeClr val="tx1"/>
                </a:solidFill>
                <a:latin typeface="Times New Roman" panose="02020603050405020304" pitchFamily="18" charset="0"/>
                <a:cs typeface="Times New Roman" panose="02020603050405020304" pitchFamily="18" charset="0"/>
              </a:rPr>
              <a:t>Median = 46.5</a:t>
            </a:r>
            <a:endParaRPr lang="en-US" sz="27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491788" cy="5770418"/>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QUESTIONS:</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The export of agricultural product in million dollars from a country during eight quarters in 1974 and 1975 was recorded as 29.7, 16.6, 2.3, 14.1, 36.6, 18.7, 3.5, </a:t>
            </a:r>
            <a:r>
              <a:rPr lang="en-US" sz="3000" dirty="0" smtClean="0">
                <a:solidFill>
                  <a:schemeClr val="tx1"/>
                </a:solidFill>
                <a:latin typeface="Times New Roman" panose="02020603050405020304" pitchFamily="18" charset="0"/>
                <a:cs typeface="Times New Roman" panose="02020603050405020304" pitchFamily="18" charset="0"/>
              </a:rPr>
              <a:t>21.3.</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solidFill>
                  <a:schemeClr val="tx1"/>
                </a:solidFill>
                <a:latin typeface="Times New Roman" panose="02020603050405020304" pitchFamily="18" charset="0"/>
                <a:cs typeface="Times New Roman" panose="02020603050405020304" pitchFamily="18" charset="0"/>
              </a:rPr>
              <a:t>The number of rooms in the </a:t>
            </a:r>
            <a:r>
              <a:rPr lang="en-US" sz="3000" dirty="0" smtClean="0">
                <a:solidFill>
                  <a:schemeClr val="tx1"/>
                </a:solidFill>
                <a:latin typeface="Times New Roman" panose="02020603050405020304" pitchFamily="18" charset="0"/>
                <a:cs typeface="Times New Roman" panose="02020603050405020304" pitchFamily="18" charset="0"/>
              </a:rPr>
              <a:t>five </a:t>
            </a:r>
            <a:r>
              <a:rPr lang="en-US" sz="3000" dirty="0">
                <a:solidFill>
                  <a:schemeClr val="tx1"/>
                </a:solidFill>
                <a:latin typeface="Times New Roman" panose="02020603050405020304" pitchFamily="18" charset="0"/>
                <a:cs typeface="Times New Roman" panose="02020603050405020304" pitchFamily="18" charset="0"/>
              </a:rPr>
              <a:t>five stars hotel in </a:t>
            </a:r>
            <a:r>
              <a:rPr lang="en-US" sz="3000" dirty="0" smtClean="0">
                <a:solidFill>
                  <a:schemeClr val="tx1"/>
                </a:solidFill>
                <a:latin typeface="Times New Roman" panose="02020603050405020304" pitchFamily="18" charset="0"/>
                <a:cs typeface="Times New Roman" panose="02020603050405020304" pitchFamily="18" charset="0"/>
              </a:rPr>
              <a:t>Karachi </a:t>
            </a:r>
            <a:r>
              <a:rPr lang="en-US" sz="3000" dirty="0">
                <a:solidFill>
                  <a:schemeClr val="tx1"/>
                </a:solidFill>
                <a:latin typeface="Times New Roman" panose="02020603050405020304" pitchFamily="18" charset="0"/>
                <a:cs typeface="Times New Roman" panose="02020603050405020304" pitchFamily="18" charset="0"/>
              </a:rPr>
              <a:t>city is 71, 30, 61, 59, 31, 40 and 29. Find the median number of rooms</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445655"/>
            <a:ext cx="8534400" cy="3615267"/>
          </a:xfrm>
        </p:spPr>
        <p:txBody>
          <a:bodyPr/>
          <a:lstStyle/>
          <a:p>
            <a:r>
              <a:rPr lang="en-US" sz="2500" dirty="0" smtClean="0">
                <a:solidFill>
                  <a:schemeClr val="tx1"/>
                </a:solidFill>
                <a:latin typeface="Times New Roman" panose="02020603050405020304" pitchFamily="18" charset="0"/>
                <a:cs typeface="Times New Roman" panose="02020603050405020304" pitchFamily="18" charset="0"/>
              </a:rPr>
              <a:t>MODE: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It </a:t>
            </a:r>
            <a:r>
              <a:rPr lang="en-US" sz="2500" dirty="0">
                <a:solidFill>
                  <a:schemeClr val="tx1"/>
                </a:solidFill>
                <a:latin typeface="Times New Roman" panose="02020603050405020304" pitchFamily="18" charset="0"/>
                <a:cs typeface="Times New Roman" panose="02020603050405020304" pitchFamily="18" charset="0"/>
              </a:rPr>
              <a:t>represents the most frequently occurring value or values in a dataset. In simpler terms, the mode is the value that appears most often in a given set of data</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It is important to note that a dataset may have no mode if all values occur with the same frequency, or it may have multiple modes if there are multiple values tied for the highest frequency.</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825645" y="3859508"/>
            <a:ext cx="4623810" cy="2678393"/>
          </a:xfrm>
          <a:prstGeom prst="rect">
            <a:avLst/>
          </a:prstGeom>
        </p:spPr>
      </p:pic>
      <p:pic>
        <p:nvPicPr>
          <p:cNvPr id="5" name="Picture 4"/>
          <p:cNvPicPr>
            <a:picLocks noChangeAspect="1"/>
          </p:cNvPicPr>
          <p:nvPr/>
        </p:nvPicPr>
        <p:blipFill>
          <a:blip r:embed="rId2"/>
          <a:stretch>
            <a:fillRect/>
          </a:stretch>
        </p:blipFill>
        <p:spPr>
          <a:xfrm>
            <a:off x="7495685" y="3859508"/>
            <a:ext cx="4176337" cy="285994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159280" cy="5308600"/>
          </a:xfrm>
        </p:spPr>
        <p:txBody>
          <a:bodyPr>
            <a:noAutofit/>
          </a:bodyPr>
          <a:lstStyle/>
          <a:p>
            <a:r>
              <a:rPr lang="en-US" sz="3000" b="1" dirty="0" smtClean="0">
                <a:solidFill>
                  <a:schemeClr val="tx1"/>
                </a:solidFill>
                <a:latin typeface="Times New Roman" panose="02020603050405020304" pitchFamily="18" charset="0"/>
                <a:cs typeface="Times New Roman" panose="02020603050405020304" pitchFamily="18" charset="0"/>
              </a:rPr>
              <a:t>STRUCTURED DATA</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Data is </a:t>
            </a:r>
            <a:r>
              <a:rPr lang="en-US" sz="3000" dirty="0">
                <a:solidFill>
                  <a:schemeClr val="tx1"/>
                </a:solidFill>
                <a:latin typeface="Times New Roman" panose="02020603050405020304" pitchFamily="18" charset="0"/>
                <a:cs typeface="Times New Roman" panose="02020603050405020304" pitchFamily="18" charset="0"/>
              </a:rPr>
              <a:t>organized and formatted in a specific way, following a predefined </a:t>
            </a:r>
            <a:r>
              <a:rPr lang="en-US" sz="3000" dirty="0" smtClean="0">
                <a:solidFill>
                  <a:schemeClr val="tx1"/>
                </a:solidFill>
                <a:latin typeface="Times New Roman" panose="02020603050405020304" pitchFamily="18" charset="0"/>
                <a:cs typeface="Times New Roman" panose="02020603050405020304" pitchFamily="18" charset="0"/>
              </a:rPr>
              <a:t>model</a:t>
            </a:r>
            <a:r>
              <a:rPr lang="en-US" sz="3000" dirty="0">
                <a:solidFill>
                  <a:schemeClr val="tx1"/>
                </a:solidFill>
                <a:latin typeface="Times New Roman" panose="02020603050405020304" pitchFamily="18" charset="0"/>
                <a:cs typeface="Times New Roman" panose="02020603050405020304" pitchFamily="18" charset="0"/>
              </a:rPr>
              <a:t>. </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Well-organized </a:t>
            </a:r>
            <a:r>
              <a:rPr lang="en-US" sz="3000" dirty="0">
                <a:solidFill>
                  <a:schemeClr val="tx1"/>
                </a:solidFill>
                <a:latin typeface="Times New Roman" panose="02020603050405020304" pitchFamily="18" charset="0"/>
                <a:cs typeface="Times New Roman" panose="02020603050405020304" pitchFamily="18" charset="0"/>
              </a:rPr>
              <a:t>with a defined format, such as tables and columns.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Highly accessible and can be easily retrieved using </a:t>
            </a:r>
            <a:r>
              <a:rPr lang="en-US" sz="3000" dirty="0" smtClean="0">
                <a:solidFill>
                  <a:schemeClr val="tx1"/>
                </a:solidFill>
                <a:latin typeface="Times New Roman" panose="02020603050405020304" pitchFamily="18" charset="0"/>
                <a:cs typeface="Times New Roman" panose="02020603050405020304" pitchFamily="18" charset="0"/>
              </a:rPr>
              <a:t>a structured </a:t>
            </a:r>
            <a:r>
              <a:rPr lang="en-US" sz="3000" dirty="0">
                <a:solidFill>
                  <a:schemeClr val="tx1"/>
                </a:solidFill>
                <a:latin typeface="Times New Roman" panose="02020603050405020304" pitchFamily="18" charset="0"/>
                <a:cs typeface="Times New Roman" panose="02020603050405020304" pitchFamily="18" charset="0"/>
              </a:rPr>
              <a:t>query language (SQL) or other database tools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Examples: Customer information, transaction records, inventory lists, </a:t>
            </a:r>
            <a:r>
              <a:rPr lang="en-US" sz="3000" dirty="0" smtClean="0">
                <a:solidFill>
                  <a:schemeClr val="tx1"/>
                </a:solidFill>
                <a:latin typeface="Times New Roman" panose="02020603050405020304" pitchFamily="18" charset="0"/>
                <a:cs typeface="Times New Roman" panose="02020603050405020304" pitchFamily="18" charset="0"/>
              </a:rPr>
              <a:t>and financial </a:t>
            </a:r>
            <a:r>
              <a:rPr lang="en-US" sz="3000" dirty="0">
                <a:solidFill>
                  <a:schemeClr val="tx1"/>
                </a:solidFill>
                <a:latin typeface="Times New Roman" panose="02020603050405020304" pitchFamily="18" charset="0"/>
                <a:cs typeface="Times New Roman" panose="02020603050405020304" pitchFamily="18" charset="0"/>
              </a:rPr>
              <a:t>data.</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340" y="288637"/>
            <a:ext cx="10334770" cy="589972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A teacher recorded the heights (in centimeters) of 20 students in a class. The recorded heights were as follows: 150, 155, 160, 165, 155, 160, 155, 150, 165, 155, 160, 155, 165, 150, 155, 160, 165, 155, 160, 155. What is the mode for the heights?</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836" y="0"/>
            <a:ext cx="8313448" cy="3164994"/>
          </a:xfrm>
        </p:spPr>
        <p:txBody>
          <a:bodyPr/>
          <a:lstStyle/>
          <a:p>
            <a:r>
              <a:rPr lang="en-US" sz="3000" b="1" dirty="0" smtClean="0">
                <a:solidFill>
                  <a:schemeClr val="tx1"/>
                </a:solidFill>
                <a:latin typeface="Times New Roman" panose="02020603050405020304" pitchFamily="18" charset="0"/>
                <a:cs typeface="Times New Roman" panose="02020603050405020304" pitchFamily="18" charset="0"/>
              </a:rPr>
              <a:t>STRUCTURED DATA EXAMPLE:</a:t>
            </a:r>
            <a:endParaRPr lang="en-US" sz="3000" b="1" dirty="0" smtClean="0">
              <a:solidFill>
                <a:schemeClr val="tx1"/>
              </a:solidFill>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nvGraphicFramePr>
        <p:xfrm>
          <a:off x="1200726" y="1851118"/>
          <a:ext cx="9245600" cy="3589100"/>
        </p:xfrm>
        <a:graphic>
          <a:graphicData uri="http://schemas.openxmlformats.org/drawingml/2006/table">
            <a:tbl>
              <a:tblPr firstRow="1" bandRow="1">
                <a:tableStyleId>{5C22544A-7EE6-4342-B048-85BDC9FD1C3A}</a:tableStyleId>
              </a:tblPr>
              <a:tblGrid>
                <a:gridCol w="2311400"/>
                <a:gridCol w="2311400"/>
                <a:gridCol w="2311400"/>
                <a:gridCol w="2311400"/>
              </a:tblGrid>
              <a:tr h="897275">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DEPARTMENT</a:t>
                      </a:r>
                      <a:endParaRPr lang="en-US" dirty="0"/>
                    </a:p>
                  </a:txBody>
                  <a:tcPr/>
                </a:tc>
              </a:tr>
              <a:tr h="897275">
                <a:tc>
                  <a:txBody>
                    <a:bodyPr/>
                    <a:lstStyle/>
                    <a:p>
                      <a:r>
                        <a:rPr lang="en-US" dirty="0" smtClean="0"/>
                        <a:t>02</a:t>
                      </a:r>
                      <a:endParaRPr lang="en-US" dirty="0"/>
                    </a:p>
                  </a:txBody>
                  <a:tcPr/>
                </a:tc>
                <a:tc>
                  <a:txBody>
                    <a:bodyPr/>
                    <a:lstStyle/>
                    <a:p>
                      <a:r>
                        <a:rPr lang="en-US" dirty="0" smtClean="0"/>
                        <a:t>ALI</a:t>
                      </a:r>
                      <a:endParaRPr lang="en-US" dirty="0"/>
                    </a:p>
                  </a:txBody>
                  <a:tcPr/>
                </a:tc>
                <a:tc>
                  <a:txBody>
                    <a:bodyPr/>
                    <a:lstStyle/>
                    <a:p>
                      <a:r>
                        <a:rPr lang="en-US" dirty="0" smtClean="0"/>
                        <a:t>23</a:t>
                      </a:r>
                      <a:endParaRPr lang="en-US" dirty="0"/>
                    </a:p>
                  </a:txBody>
                  <a:tcPr/>
                </a:tc>
                <a:tc>
                  <a:txBody>
                    <a:bodyPr/>
                    <a:lstStyle/>
                    <a:p>
                      <a:r>
                        <a:rPr lang="en-US" dirty="0" smtClean="0"/>
                        <a:t>SOFTWARE</a:t>
                      </a:r>
                      <a:endParaRPr lang="en-US" dirty="0"/>
                    </a:p>
                  </a:txBody>
                  <a:tcPr/>
                </a:tc>
              </a:tr>
              <a:tr h="897275">
                <a:tc>
                  <a:txBody>
                    <a:bodyPr/>
                    <a:lstStyle/>
                    <a:p>
                      <a:r>
                        <a:rPr lang="en-US" dirty="0" smtClean="0"/>
                        <a:t>04</a:t>
                      </a:r>
                      <a:endParaRPr lang="en-US" dirty="0"/>
                    </a:p>
                  </a:txBody>
                  <a:tcPr/>
                </a:tc>
                <a:tc>
                  <a:txBody>
                    <a:bodyPr/>
                    <a:lstStyle/>
                    <a:p>
                      <a:r>
                        <a:rPr lang="en-US" dirty="0" smtClean="0"/>
                        <a:t>HASAN</a:t>
                      </a:r>
                      <a:endParaRPr lang="en-US" dirty="0"/>
                    </a:p>
                  </a:txBody>
                  <a:tcPr/>
                </a:tc>
                <a:tc>
                  <a:txBody>
                    <a:bodyPr/>
                    <a:lstStyle/>
                    <a:p>
                      <a:r>
                        <a:rPr lang="en-US" dirty="0" smtClean="0"/>
                        <a:t>22</a:t>
                      </a:r>
                      <a:endParaRPr lang="en-US" dirty="0"/>
                    </a:p>
                  </a:txBody>
                  <a:tcPr/>
                </a:tc>
                <a:tc>
                  <a:txBody>
                    <a:bodyPr/>
                    <a:lstStyle/>
                    <a:p>
                      <a:r>
                        <a:rPr lang="en-US" dirty="0" smtClean="0"/>
                        <a:t>BIO-MEDICAL</a:t>
                      </a:r>
                      <a:endParaRPr lang="en-US" dirty="0"/>
                    </a:p>
                  </a:txBody>
                  <a:tcPr/>
                </a:tc>
              </a:tr>
              <a:tr h="897275">
                <a:tc>
                  <a:txBody>
                    <a:bodyPr/>
                    <a:lstStyle/>
                    <a:p>
                      <a:r>
                        <a:rPr lang="en-US" dirty="0" smtClean="0"/>
                        <a:t>10</a:t>
                      </a:r>
                      <a:endParaRPr lang="en-US" dirty="0"/>
                    </a:p>
                  </a:txBody>
                  <a:tcPr/>
                </a:tc>
                <a:tc>
                  <a:txBody>
                    <a:bodyPr/>
                    <a:lstStyle/>
                    <a:p>
                      <a:r>
                        <a:rPr lang="en-US" dirty="0" smtClean="0"/>
                        <a:t>AHSAN</a:t>
                      </a:r>
                      <a:endParaRPr lang="en-US" dirty="0"/>
                    </a:p>
                  </a:txBody>
                  <a:tcPr/>
                </a:tc>
                <a:tc>
                  <a:txBody>
                    <a:bodyPr/>
                    <a:lstStyle/>
                    <a:p>
                      <a:r>
                        <a:rPr lang="en-US" dirty="0" smtClean="0"/>
                        <a:t>21</a:t>
                      </a:r>
                      <a:endParaRPr lang="en-US" dirty="0"/>
                    </a:p>
                  </a:txBody>
                  <a:tcPr/>
                </a:tc>
                <a:tc>
                  <a:txBody>
                    <a:bodyPr/>
                    <a:lstStyle/>
                    <a:p>
                      <a:r>
                        <a:rPr lang="en-US" dirty="0" smtClean="0"/>
                        <a:t>TELECOM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408662" cy="5456382"/>
          </a:xfrm>
        </p:spPr>
        <p:txBody>
          <a:bodyPr>
            <a:normAutofit/>
          </a:bodyPr>
          <a:lstStyle/>
          <a:p>
            <a:r>
              <a:rPr lang="en-US" sz="3000" b="1" dirty="0" smtClean="0">
                <a:solidFill>
                  <a:schemeClr val="tx1"/>
                </a:solidFill>
                <a:latin typeface="Times New Roman" panose="02020603050405020304" pitchFamily="18" charset="0"/>
                <a:cs typeface="Times New Roman" panose="02020603050405020304" pitchFamily="18" charset="0"/>
              </a:rPr>
              <a:t>UNSTRUCTURED DATA</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Data that lacks a specific structure or format and is typically unorganized or in raw form.</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Lacks a predefined format and is unorganized.</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Less accessible and requires advanced techniques for extraction and analysis.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Examples are </a:t>
            </a:r>
            <a:r>
              <a:rPr lang="en-US" sz="3000" dirty="0" smtClean="0">
                <a:solidFill>
                  <a:schemeClr val="tx1"/>
                </a:solidFill>
                <a:latin typeface="Times New Roman" panose="02020603050405020304" pitchFamily="18" charset="0"/>
                <a:cs typeface="Times New Roman" panose="02020603050405020304" pitchFamily="18" charset="0"/>
              </a:rPr>
              <a:t>text</a:t>
            </a:r>
            <a:r>
              <a:rPr lang="en-US" sz="3000" dirty="0">
                <a:solidFill>
                  <a:schemeClr val="tx1"/>
                </a:solidFill>
                <a:latin typeface="Times New Roman" panose="02020603050405020304" pitchFamily="18" charset="0"/>
                <a:cs typeface="Times New Roman" panose="02020603050405020304" pitchFamily="18" charset="0"/>
              </a:rPr>
              <a:t>, images, audio, video, social media posts, emails, web pages, and other free-form content.</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782" y="544944"/>
            <a:ext cx="10464799" cy="1699491"/>
          </a:xfrm>
        </p:spPr>
        <p:txBody>
          <a:bodyPr>
            <a:normAutofit lnSpcReduction="10000"/>
          </a:bodyPr>
          <a:lstStyle/>
          <a:p>
            <a:r>
              <a:rPr lang="en-US" sz="3000" b="1" dirty="0" smtClean="0">
                <a:solidFill>
                  <a:schemeClr val="tx1"/>
                </a:solidFill>
                <a:latin typeface="Times New Roman" panose="02020603050405020304" pitchFamily="18" charset="0"/>
                <a:cs typeface="Times New Roman" panose="02020603050405020304" pitchFamily="18" charset="0"/>
              </a:rPr>
              <a:t>UNSTRUCTURED DATA EXAMPLE: </a:t>
            </a:r>
            <a:endParaRPr lang="en-US" sz="30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The below mentioned example is of a text file generated from MS Streams through speech-to-text of a video. </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45050" y="2244435"/>
            <a:ext cx="4737338" cy="42810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885" y="103909"/>
            <a:ext cx="8534400" cy="3615267"/>
          </a:xfrm>
        </p:spPr>
        <p:txBody>
          <a:bodyPr/>
          <a:lstStyle/>
          <a:p>
            <a:r>
              <a:rPr lang="en-US" sz="2800" dirty="0" smtClean="0">
                <a:solidFill>
                  <a:schemeClr val="tx1"/>
                </a:solidFill>
                <a:latin typeface="Times New Roman" panose="02020603050405020304" pitchFamily="18" charset="0"/>
                <a:cs typeface="Times New Roman" panose="02020603050405020304" pitchFamily="18" charset="0"/>
              </a:rPr>
              <a:t>Data can be further divided into QUALITATIVE and QUANTITATIVE.</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5826" y="2285119"/>
            <a:ext cx="8888986" cy="3866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3" y="858982"/>
            <a:ext cx="9476509" cy="4535054"/>
          </a:xfrm>
        </p:spPr>
        <p:txBody>
          <a:bodyPr>
            <a:noAutofit/>
          </a:bodyPr>
          <a:lstStyle/>
          <a:p>
            <a:r>
              <a:rPr lang="en-US" sz="2500" b="1" dirty="0" smtClean="0">
                <a:solidFill>
                  <a:schemeClr val="tx1"/>
                </a:solidFill>
                <a:latin typeface="Times New Roman" panose="02020603050405020304" pitchFamily="18" charset="0"/>
                <a:cs typeface="Times New Roman" panose="02020603050405020304" pitchFamily="18" charset="0"/>
              </a:rPr>
              <a:t>QUALITATIVE DATA</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It is </a:t>
            </a:r>
            <a:r>
              <a:rPr lang="en-US" sz="2500" dirty="0">
                <a:solidFill>
                  <a:schemeClr val="tx1"/>
                </a:solidFill>
                <a:latin typeface="Times New Roman" panose="02020603050405020304" pitchFamily="18" charset="0"/>
                <a:cs typeface="Times New Roman" panose="02020603050405020304" pitchFamily="18" charset="0"/>
              </a:rPr>
              <a:t>descriptive information (it describes something</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Qualitative data tells about the perception of people. This data helps market researchers understand the customers’ tastes and then design their ideas and strategies accordingly. </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Examples </a:t>
            </a:r>
            <a:r>
              <a:rPr lang="en-US" sz="2500" dirty="0">
                <a:solidFill>
                  <a:schemeClr val="tx1"/>
                </a:solidFill>
                <a:latin typeface="Times New Roman" panose="02020603050405020304" pitchFamily="18" charset="0"/>
                <a:cs typeface="Times New Roman" panose="02020603050405020304" pitchFamily="18" charset="0"/>
              </a:rPr>
              <a:t>of qualitative data are :</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What language do you speak</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Favorite holiday destination</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Opinion on something (agree, disagree, or neutral)</a:t>
            </a:r>
            <a:endParaRPr lang="en-US" sz="25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solidFill>
                  <a:schemeClr val="tx1"/>
                </a:solidFill>
                <a:latin typeface="Times New Roman" panose="02020603050405020304" pitchFamily="18" charset="0"/>
                <a:cs typeface="Times New Roman" panose="02020603050405020304" pitchFamily="18" charset="0"/>
              </a:rPr>
              <a:t>Colors</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113097" cy="5345545"/>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QUALITATIVE data can be further classified into:</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BINARY</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NOMINAL</a:t>
            </a:r>
            <a:endParaRPr lang="en-US" sz="25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chemeClr val="tx1"/>
                </a:solidFill>
                <a:latin typeface="Times New Roman" panose="02020603050405020304" pitchFamily="18" charset="0"/>
                <a:cs typeface="Times New Roman" panose="02020603050405020304" pitchFamily="18" charset="0"/>
              </a:rPr>
              <a:t>ORDINAL</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500" dirty="0">
              <a:solidFill>
                <a:schemeClr val="tx1"/>
              </a:solidFill>
              <a:latin typeface="Times New Roman" panose="02020603050405020304" pitchFamily="18" charset="0"/>
              <a:cs typeface="Times New Roman" panose="02020603050405020304" pitchFamily="18" charset="0"/>
            </a:endParaRPr>
          </a:p>
          <a:p>
            <a:r>
              <a:rPr lang="en-US" sz="2500" b="1" dirty="0" smtClean="0">
                <a:solidFill>
                  <a:schemeClr val="tx1"/>
                </a:solidFill>
                <a:latin typeface="Times New Roman" panose="02020603050405020304" pitchFamily="18" charset="0"/>
                <a:cs typeface="Times New Roman" panose="02020603050405020304" pitchFamily="18" charset="0"/>
              </a:rPr>
              <a:t>BINARY DATA</a:t>
            </a:r>
            <a:r>
              <a:rPr lang="en-US" sz="2500" dirty="0">
                <a:solidFill>
                  <a:schemeClr val="tx1"/>
                </a:solidFill>
                <a:latin typeface="Times New Roman" panose="02020603050405020304" pitchFamily="18" charset="0"/>
                <a:cs typeface="Times New Roman" panose="02020603050405020304" pitchFamily="18" charset="0"/>
              </a:rPr>
              <a:t>: A binary variable has two categories or levels. It represents a yes/no or true/false type of </a:t>
            </a:r>
            <a:r>
              <a:rPr lang="en-US" sz="2500" dirty="0" smtClean="0">
                <a:solidFill>
                  <a:schemeClr val="tx1"/>
                </a:solidFill>
                <a:latin typeface="Times New Roman" panose="02020603050405020304" pitchFamily="18" charset="0"/>
                <a:cs typeface="Times New Roman" panose="02020603050405020304" pitchFamily="18" charset="0"/>
              </a:rPr>
              <a:t>data. Examples </a:t>
            </a:r>
            <a:r>
              <a:rPr lang="en-US" sz="2500" dirty="0">
                <a:solidFill>
                  <a:schemeClr val="tx1"/>
                </a:solidFill>
                <a:latin typeface="Times New Roman" panose="02020603050405020304" pitchFamily="18" charset="0"/>
                <a:cs typeface="Times New Roman" panose="02020603050405020304" pitchFamily="18" charset="0"/>
              </a:rPr>
              <a:t>of binary variables include gender (male/female), presence/absence, success/failure, or 0/1 indicators. Binary variables can be represented using numeric values (0 and 1) or text labels </a:t>
            </a:r>
            <a:r>
              <a:rPr lang="en-US" sz="2500" dirty="0" smtClean="0">
                <a:solidFill>
                  <a:schemeClr val="tx1"/>
                </a:solidFill>
                <a:latin typeface="Times New Roman" panose="02020603050405020304" pitchFamily="18" charset="0"/>
                <a:cs typeface="Times New Roman" panose="02020603050405020304" pitchFamily="18" charset="0"/>
              </a:rPr>
              <a:t>("Yes</a:t>
            </a:r>
            <a:r>
              <a:rPr lang="en-US" sz="2500" dirty="0">
                <a:solidFill>
                  <a:schemeClr val="tx1"/>
                </a:solidFill>
                <a:latin typeface="Times New Roman" panose="02020603050405020304" pitchFamily="18" charset="0"/>
                <a:cs typeface="Times New Roman" panose="02020603050405020304" pitchFamily="18" charset="0"/>
              </a:rPr>
              <a:t>" and "No").</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8695</Words>
  <Application>WPS Presentation</Application>
  <PresentationFormat>Widescreen</PresentationFormat>
  <Paragraphs>224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SimSun</vt:lpstr>
      <vt:lpstr>Wingdings</vt:lpstr>
      <vt:lpstr>Wingdings 3</vt:lpstr>
      <vt:lpstr>Times New Roman</vt:lpstr>
      <vt:lpstr>Microsoft YaHei</vt:lpstr>
      <vt:lpstr>Arial Unicode MS</vt:lpstr>
      <vt:lpstr>Century Gothic</vt:lpstr>
      <vt:lpstr>Calibri</vt:lpstr>
      <vt:lpstr>Slice</vt:lpstr>
      <vt:lpstr>COURSE: DATA SCIENCE tOPIC: Statistics INSTRUCTOR: REEMA MEMON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Prepared By: Ahrar Bin Aslam</dc:title>
  <dc:creator>this pc</dc:creator>
  <cp:lastModifiedBy>MUET</cp:lastModifiedBy>
  <cp:revision>29</cp:revision>
  <dcterms:created xsi:type="dcterms:W3CDTF">2023-06-04T17:15:00Z</dcterms:created>
  <dcterms:modified xsi:type="dcterms:W3CDTF">2024-10-13T09:34:17Z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7EFEC771842A414AB20F350EAFAF31FB_12</vt:lpwstr>
  </property>
  <property fmtid="{D5CDD505-2E9C-101B-9397-08002B2CF9AE}" pid="3" name="KSOProductBuildVer">
    <vt:lpwstr>1033-12.2.0.18165</vt:lpwstr>
  </property>
</Properties>
</file>