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sorterViewPr>
    <p:cViewPr>
      <p:scale>
        <a:sx n="100" d="100"/>
        <a:sy n="100" d="100"/>
      </p:scale>
      <p:origin x="0" y="-960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1980D92-00E4-49E5-849C-6973DF0CDAF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EE822-757B-49DE-9FEA-1EEA98B5D95B}" type="slidenum">
              <a:rPr lang="en-US" smtClean="0"/>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3" name="Date Placeholder 2"/>
          <p:cNvSpPr>
            <a:spLocks noGrp="1"/>
          </p:cNvSpPr>
          <p:nvPr>
            <p:ph type="dt" sz="half" idx="10"/>
          </p:nvPr>
        </p:nvSpPr>
        <p:spPr/>
        <p:txBody>
          <a:bodyPr/>
          <a:lstStyle/>
          <a:p>
            <a:fld id="{D1980D92-00E4-49E5-849C-6973DF0CDAF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7EE822-757B-49DE-9FEA-1EEA98B5D95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D1980D92-00E4-49E5-849C-6973DF0CDAF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EE822-757B-49DE-9FEA-1EEA98B5D95B}"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D1980D92-00E4-49E5-849C-6973DF0CDAF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EE822-757B-49DE-9FEA-1EEA98B5D95B}" type="slidenum">
              <a:rPr lang="en-US" smtClean="0"/>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D1980D92-00E4-49E5-849C-6973DF0CDAF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EE822-757B-49DE-9FEA-1EEA98B5D95B}"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endParaRPr lang="en-US" smtClean="0"/>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D1980D92-00E4-49E5-849C-6973DF0CDAF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EE822-757B-49DE-9FEA-1EEA98B5D95B}" type="slidenum">
              <a:rPr lang="en-US" smtClean="0"/>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endParaRPr lang="en-US" smtClean="0"/>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D1980D92-00E4-49E5-849C-6973DF0CDAF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EE822-757B-49DE-9FEA-1EEA98B5D95B}"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D1980D92-00E4-49E5-849C-6973DF0CDAF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EE822-757B-49DE-9FEA-1EEA98B5D95B}"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D1980D92-00E4-49E5-849C-6973DF0CDAF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EE822-757B-49DE-9FEA-1EEA98B5D95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D1980D92-00E4-49E5-849C-6973DF0CDAF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EE822-757B-49DE-9FEA-1EEA98B5D95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D1980D92-00E4-49E5-849C-6973DF0CDAF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EE822-757B-49DE-9FEA-1EEA98B5D95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D1980D92-00E4-49E5-849C-6973DF0CDAF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EE822-757B-49DE-9FEA-1EEA98B5D95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D1980D92-00E4-49E5-849C-6973DF0CDAF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7EE822-757B-49DE-9FEA-1EEA98B5D95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1980D92-00E4-49E5-849C-6973DF0CDAF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7EE822-757B-49DE-9FEA-1EEA98B5D95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980D92-00E4-49E5-849C-6973DF0CDAF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7EE822-757B-49DE-9FEA-1EEA98B5D95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D1980D92-00E4-49E5-849C-6973DF0CDAF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EE822-757B-49DE-9FEA-1EEA98B5D95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D1980D92-00E4-49E5-849C-6973DF0CDAF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EE822-757B-49DE-9FEA-1EEA98B5D95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1980D92-00E4-49E5-849C-6973DF0CDAF8}" type="datetimeFigureOut">
              <a:rPr lang="en-US" smtClean="0"/>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B7EE822-757B-49DE-9FEA-1EEA98B5D95B}"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2466109" cy="2466109"/>
          </a:xfrm>
          <a:prstGeom prst="rect">
            <a:avLst/>
          </a:prstGeom>
          <a:solidFill>
            <a:schemeClr val="tx1"/>
          </a:solidFill>
        </p:spPr>
      </p:pic>
      <p:sp>
        <p:nvSpPr>
          <p:cNvPr id="8" name="Title 7"/>
          <p:cNvSpPr>
            <a:spLocks noGrp="1"/>
          </p:cNvSpPr>
          <p:nvPr>
            <p:ph type="ctrTitle"/>
          </p:nvPr>
        </p:nvSpPr>
        <p:spPr>
          <a:xfrm>
            <a:off x="116840" y="3296920"/>
            <a:ext cx="9370695" cy="2967355"/>
          </a:xfrm>
        </p:spPr>
        <p:txBody>
          <a:bodyPr>
            <a:normAutofit fontScale="90000"/>
          </a:bodyPr>
          <a:lstStyle/>
          <a:p>
            <a:pPr>
              <a:lnSpc>
                <a:spcPct val="150000"/>
              </a:lnSpc>
            </a:pPr>
            <a:r>
              <a:rPr lang="en-US" dirty="0" smtClean="0">
                <a:latin typeface="Times New Roman" panose="02020603050405020304" pitchFamily="18" charset="0"/>
                <a:cs typeface="Times New Roman" panose="02020603050405020304" pitchFamily="18" charset="0"/>
              </a:rPr>
              <a:t>COURSE: DATA SCIENCE</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tOPIC: Statistics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INSTRUCTOR</a:t>
            </a:r>
            <a:r>
              <a:rPr lang="en-US" dirty="0" smtClean="0">
                <a:latin typeface="Times New Roman" panose="02020603050405020304" pitchFamily="18" charset="0"/>
                <a:cs typeface="Times New Roman" panose="02020603050405020304" pitchFamily="18" charset="0"/>
              </a:rPr>
              <a:t>: REEMA MEMON</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1717964" y="518831"/>
            <a:ext cx="8368146" cy="598049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2041237" y="582074"/>
            <a:ext cx="7832436" cy="588855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878753" y="1220859"/>
            <a:ext cx="10488918" cy="45611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932252" y="713508"/>
            <a:ext cx="10089172" cy="523470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685800"/>
            <a:ext cx="10861243" cy="4745182"/>
          </a:xfrm>
        </p:spPr>
        <p:txBody>
          <a:bodyPr/>
          <a:lstStyle/>
          <a:p>
            <a:r>
              <a:rPr lang="en-US" sz="5000" dirty="0" smtClean="0">
                <a:solidFill>
                  <a:schemeClr val="tx1"/>
                </a:solidFill>
                <a:latin typeface="Times New Roman" panose="02020603050405020304" pitchFamily="18" charset="0"/>
                <a:cs typeface="Times New Roman" panose="02020603050405020304" pitchFamily="18" charset="0"/>
              </a:rPr>
              <a:t>What is Probability?</a:t>
            </a:r>
            <a:endParaRPr lang="en-US" sz="5000" dirty="0" smtClean="0">
              <a:solidFill>
                <a:schemeClr val="tx1"/>
              </a:solidFill>
              <a:latin typeface="Times New Roman" panose="02020603050405020304" pitchFamily="18" charset="0"/>
              <a:cs typeface="Times New Roman" panose="02020603050405020304" pitchFamily="18" charset="0"/>
            </a:endParaRPr>
          </a:p>
          <a:p>
            <a:r>
              <a:rPr lang="en-US" sz="5000" dirty="0" smtClean="0">
                <a:solidFill>
                  <a:schemeClr val="tx1"/>
                </a:solidFill>
                <a:latin typeface="Times New Roman" panose="02020603050405020304" pitchFamily="18" charset="0"/>
                <a:cs typeface="Times New Roman" panose="02020603050405020304" pitchFamily="18" charset="0"/>
              </a:rPr>
              <a:t>Mathematics is the science of certainty.</a:t>
            </a:r>
            <a:endParaRPr lang="en-US" sz="5000" dirty="0" smtClean="0">
              <a:solidFill>
                <a:schemeClr val="tx1"/>
              </a:solidFill>
              <a:latin typeface="Times New Roman" panose="02020603050405020304" pitchFamily="18" charset="0"/>
              <a:cs typeface="Times New Roman" panose="02020603050405020304" pitchFamily="18" charset="0"/>
            </a:endParaRPr>
          </a:p>
          <a:p>
            <a:r>
              <a:rPr lang="en-US" sz="5000" dirty="0" smtClean="0">
                <a:solidFill>
                  <a:schemeClr val="tx1"/>
                </a:solidFill>
                <a:latin typeface="Times New Roman" panose="02020603050405020304" pitchFamily="18" charset="0"/>
                <a:cs typeface="Times New Roman" panose="02020603050405020304" pitchFamily="18" charset="0"/>
              </a:rPr>
              <a:t>Probability is the science of uncertainty.</a:t>
            </a:r>
            <a:endParaRPr lang="en-US" sz="5000"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1084" y="187036"/>
            <a:ext cx="11092152" cy="5908964"/>
          </a:xfrm>
        </p:spPr>
        <p:txBody>
          <a:bodyPr>
            <a:noAutofit/>
          </a:bodyPr>
          <a:lstStyle/>
          <a:p>
            <a:r>
              <a:rPr lang="en-US" sz="3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A random variable is a variable whose value is unknown or a function that assigns values to each of an experiment's </a:t>
            </a:r>
            <a:r>
              <a:rPr lang="en-US" sz="30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outcomes.</a:t>
            </a:r>
            <a:endParaRPr lang="en-US" sz="30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r>
              <a:rPr lang="en-US" sz="3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In probability and </a:t>
            </a:r>
            <a:r>
              <a:rPr lang="en-US" sz="30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statistics, </a:t>
            </a:r>
            <a:r>
              <a:rPr lang="en-US" sz="3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random variables are used to quantify outcomes of a random occurrence, and therefore, can take on many values. Random variables are required to be measurable and are typically real numbers. </a:t>
            </a:r>
            <a:endParaRPr lang="en-US" sz="3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685800"/>
            <a:ext cx="10122333" cy="5068455"/>
          </a:xfrm>
        </p:spPr>
        <p:txBody>
          <a:bodyPr>
            <a:normAutofit/>
          </a:bodyPr>
          <a:lstStyle/>
          <a:p>
            <a:r>
              <a:rPr lang="en-US" sz="3000" dirty="0" smtClean="0">
                <a:solidFill>
                  <a:schemeClr val="tx1"/>
                </a:solidFill>
                <a:latin typeface="Times New Roman" panose="02020603050405020304" pitchFamily="18" charset="0"/>
                <a:cs typeface="Times New Roman" panose="02020603050405020304" pitchFamily="18" charset="0"/>
              </a:rPr>
              <a:t>Properties of a Random Variable:</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smtClean="0">
                <a:solidFill>
                  <a:schemeClr val="tx1"/>
                </a:solidFill>
                <a:latin typeface="Times New Roman" panose="02020603050405020304" pitchFamily="18" charset="0"/>
                <a:cs typeface="Times New Roman" panose="02020603050405020304" pitchFamily="18" charset="0"/>
              </a:rPr>
              <a:t>A random variable can be discrete or continuous.</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smtClean="0">
                <a:solidFill>
                  <a:schemeClr val="tx1"/>
                </a:solidFill>
                <a:latin typeface="Times New Roman" panose="02020603050405020304" pitchFamily="18" charset="0"/>
                <a:cs typeface="Times New Roman" panose="02020603050405020304" pitchFamily="18" charset="0"/>
              </a:rPr>
              <a:t>Example:</a:t>
            </a:r>
            <a:endParaRPr lang="en-US" sz="3000"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3000" dirty="0" smtClean="0">
                <a:solidFill>
                  <a:schemeClr val="tx1"/>
                </a:solidFill>
                <a:latin typeface="Times New Roman" panose="02020603050405020304" pitchFamily="18" charset="0"/>
                <a:cs typeface="Times New Roman" panose="02020603050405020304" pitchFamily="18" charset="0"/>
              </a:rPr>
              <a:t>Tossing a fair coin.</a:t>
            </a:r>
            <a:endParaRPr lang="en-US" sz="3000"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3000" dirty="0" smtClean="0">
                <a:solidFill>
                  <a:schemeClr val="tx1"/>
                </a:solidFill>
                <a:latin typeface="Times New Roman" panose="02020603050405020304" pitchFamily="18" charset="0"/>
                <a:cs typeface="Times New Roman" panose="02020603050405020304" pitchFamily="18" charset="0"/>
              </a:rPr>
              <a:t>Rolling a fair dice.</a:t>
            </a:r>
            <a:endParaRPr lang="en-US" sz="3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685801"/>
            <a:ext cx="10223933" cy="1493982"/>
          </a:xfrm>
        </p:spPr>
        <p:txBody>
          <a:bodyPr/>
          <a:lstStyle/>
          <a:p>
            <a:r>
              <a:rPr lang="en-US" sz="4000" dirty="0" smtClean="0">
                <a:solidFill>
                  <a:schemeClr val="tx1"/>
                </a:solidFill>
                <a:latin typeface="Times New Roman" panose="02020603050405020304" pitchFamily="18" charset="0"/>
                <a:cs typeface="Times New Roman" panose="02020603050405020304" pitchFamily="18" charset="0"/>
              </a:rPr>
              <a:t>Non-Random Variables:</a:t>
            </a:r>
            <a:endParaRPr lang="en-US" sz="4000" dirty="0" smtClean="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1"/>
          <a:stretch>
            <a:fillRect/>
          </a:stretch>
        </p:blipFill>
        <p:spPr>
          <a:xfrm>
            <a:off x="2755322" y="1989570"/>
            <a:ext cx="5936095" cy="429950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9557" y="473363"/>
            <a:ext cx="10898188" cy="5696527"/>
          </a:xfrm>
        </p:spPr>
        <p:txBody>
          <a:bodyPr>
            <a:normAutofit/>
          </a:bodyPr>
          <a:lstStyle/>
          <a:p>
            <a:r>
              <a:rPr lang="en-US" sz="3000" dirty="0" smtClean="0">
                <a:solidFill>
                  <a:schemeClr val="tx1"/>
                </a:solidFill>
                <a:latin typeface="Times New Roman" panose="02020603050405020304" pitchFamily="18" charset="0"/>
                <a:cs typeface="Times New Roman" panose="02020603050405020304" pitchFamily="18" charset="0"/>
              </a:rPr>
              <a:t>Discrete Random Variable:</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smtClean="0">
                <a:solidFill>
                  <a:schemeClr val="tx1"/>
                </a:solidFill>
                <a:latin typeface="Times New Roman" panose="02020603050405020304" pitchFamily="18" charset="0"/>
                <a:cs typeface="Times New Roman" panose="02020603050405020304" pitchFamily="18" charset="0"/>
              </a:rPr>
              <a:t>A random variable is called a discrete random variable if its values can be obtained by counting.</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smtClean="0">
                <a:solidFill>
                  <a:schemeClr val="tx1"/>
                </a:solidFill>
                <a:latin typeface="Times New Roman" panose="02020603050405020304" pitchFamily="18" charset="0"/>
                <a:cs typeface="Times New Roman" panose="02020603050405020304" pitchFamily="18" charset="0"/>
              </a:rPr>
              <a:t>Example:</a:t>
            </a:r>
            <a:endParaRPr lang="en-US" sz="3000"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3000" dirty="0" smtClean="0">
                <a:solidFill>
                  <a:schemeClr val="tx1"/>
                </a:solidFill>
                <a:latin typeface="Times New Roman" panose="02020603050405020304" pitchFamily="18" charset="0"/>
                <a:cs typeface="Times New Roman" panose="02020603050405020304" pitchFamily="18" charset="0"/>
              </a:rPr>
              <a:t>The number of students in the class.</a:t>
            </a:r>
            <a:endParaRPr lang="en-US" sz="3000"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3000" dirty="0" smtClean="0">
                <a:solidFill>
                  <a:schemeClr val="tx1"/>
                </a:solidFill>
                <a:latin typeface="Times New Roman" panose="02020603050405020304" pitchFamily="18" charset="0"/>
                <a:cs typeface="Times New Roman" panose="02020603050405020304" pitchFamily="18" charset="0"/>
              </a:rPr>
              <a:t>Your marks in your semester.</a:t>
            </a:r>
            <a:endParaRPr lang="en-US" sz="3000"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3000" dirty="0" smtClean="0">
                <a:solidFill>
                  <a:schemeClr val="tx1"/>
                </a:solidFill>
                <a:latin typeface="Times New Roman" panose="02020603050405020304" pitchFamily="18" charset="0"/>
                <a:cs typeface="Times New Roman" panose="02020603050405020304" pitchFamily="18" charset="0"/>
              </a:rPr>
              <a:t>The number of planets around a star.</a:t>
            </a:r>
            <a:endParaRPr lang="en-US" sz="3000"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3000" dirty="0" smtClean="0">
                <a:solidFill>
                  <a:schemeClr val="tx1"/>
                </a:solidFill>
                <a:latin typeface="Times New Roman" panose="02020603050405020304" pitchFamily="18" charset="0"/>
                <a:cs typeface="Times New Roman" panose="02020603050405020304" pitchFamily="18" charset="0"/>
              </a:rPr>
              <a:t>The number of heads after flipping x number of coins. </a:t>
            </a:r>
            <a:endParaRPr lang="en-US" sz="3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738" y="464128"/>
            <a:ext cx="11082915" cy="5530273"/>
          </a:xfrm>
        </p:spPr>
        <p:txBody>
          <a:bodyPr>
            <a:noAutofit/>
          </a:bodyPr>
          <a:lstStyle/>
          <a:p>
            <a:r>
              <a:rPr lang="en-US" sz="3000" dirty="0" smtClean="0">
                <a:solidFill>
                  <a:schemeClr val="tx1"/>
                </a:solidFill>
                <a:latin typeface="Times New Roman" panose="02020603050405020304" pitchFamily="18" charset="0"/>
                <a:cs typeface="Times New Roman" panose="02020603050405020304" pitchFamily="18" charset="0"/>
              </a:rPr>
              <a:t>Continuous Random Variable:</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Continuous random variables can represent any value within a specified range or interval and can take on an infinite number of possible values. </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smtClean="0">
                <a:solidFill>
                  <a:schemeClr val="tx1"/>
                </a:solidFill>
                <a:latin typeface="Times New Roman" panose="02020603050405020304" pitchFamily="18" charset="0"/>
                <a:cs typeface="Times New Roman" panose="02020603050405020304" pitchFamily="18" charset="0"/>
              </a:rPr>
              <a:t>Example:</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smtClean="0">
                <a:solidFill>
                  <a:schemeClr val="tx1"/>
                </a:solidFill>
                <a:latin typeface="Times New Roman" panose="02020603050405020304" pitchFamily="18" charset="0"/>
                <a:cs typeface="Times New Roman" panose="02020603050405020304" pitchFamily="18" charset="0"/>
              </a:rPr>
              <a:t>An experiment </a:t>
            </a:r>
            <a:r>
              <a:rPr lang="en-US" sz="3000" dirty="0">
                <a:solidFill>
                  <a:schemeClr val="tx1"/>
                </a:solidFill>
                <a:latin typeface="Times New Roman" panose="02020603050405020304" pitchFamily="18" charset="0"/>
                <a:cs typeface="Times New Roman" panose="02020603050405020304" pitchFamily="18" charset="0"/>
              </a:rPr>
              <a:t>that involves measuring the amount of rainfall in a city over a </a:t>
            </a:r>
            <a:r>
              <a:rPr lang="en-US" sz="3000" dirty="0" smtClean="0">
                <a:solidFill>
                  <a:schemeClr val="tx1"/>
                </a:solidFill>
                <a:latin typeface="Times New Roman" panose="02020603050405020304" pitchFamily="18" charset="0"/>
                <a:cs typeface="Times New Roman" panose="02020603050405020304" pitchFamily="18" charset="0"/>
              </a:rPr>
              <a:t>year.</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T</a:t>
            </a:r>
            <a:r>
              <a:rPr lang="en-US" sz="3000" dirty="0" smtClean="0">
                <a:solidFill>
                  <a:schemeClr val="tx1"/>
                </a:solidFill>
                <a:latin typeface="Times New Roman" panose="02020603050405020304" pitchFamily="18" charset="0"/>
                <a:cs typeface="Times New Roman" panose="02020603050405020304" pitchFamily="18" charset="0"/>
              </a:rPr>
              <a:t>he </a:t>
            </a:r>
            <a:r>
              <a:rPr lang="en-US" sz="3000" dirty="0">
                <a:solidFill>
                  <a:schemeClr val="tx1"/>
                </a:solidFill>
                <a:latin typeface="Times New Roman" panose="02020603050405020304" pitchFamily="18" charset="0"/>
                <a:cs typeface="Times New Roman" panose="02020603050405020304" pitchFamily="18" charset="0"/>
              </a:rPr>
              <a:t>average height of a random group of 25 people.</a:t>
            </a:r>
            <a:endParaRPr lang="en-US" sz="3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685800"/>
            <a:ext cx="10731934" cy="2528455"/>
          </a:xfrm>
        </p:spPr>
        <p:txBody>
          <a:bodyPr>
            <a:normAutofit fontScale="92500" lnSpcReduction="10000"/>
          </a:bodyPr>
          <a:lstStyle/>
          <a:p>
            <a:r>
              <a:rPr lang="en-US" sz="3000" dirty="0" smtClean="0">
                <a:solidFill>
                  <a:schemeClr val="tx1"/>
                </a:solidFill>
                <a:latin typeface="Times New Roman" panose="02020603050405020304" pitchFamily="18" charset="0"/>
                <a:cs typeface="Times New Roman" panose="02020603050405020304" pitchFamily="18" charset="0"/>
              </a:rPr>
              <a:t>CORRELATION COEFFICIENT: </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A </a:t>
            </a:r>
            <a:r>
              <a:rPr lang="en-US" sz="3000" b="1" dirty="0">
                <a:solidFill>
                  <a:schemeClr val="tx1"/>
                </a:solidFill>
                <a:latin typeface="Times New Roman" panose="02020603050405020304" pitchFamily="18" charset="0"/>
                <a:cs typeface="Times New Roman" panose="02020603050405020304" pitchFamily="18" charset="0"/>
              </a:rPr>
              <a:t>correlation coefficient</a:t>
            </a:r>
            <a:r>
              <a:rPr lang="en-US" sz="3000" dirty="0">
                <a:solidFill>
                  <a:schemeClr val="tx1"/>
                </a:solidFill>
                <a:latin typeface="Times New Roman" panose="02020603050405020304" pitchFamily="18" charset="0"/>
                <a:cs typeface="Times New Roman" panose="02020603050405020304" pitchFamily="18" charset="0"/>
              </a:rPr>
              <a:t> is a number between -1 and 1 that tells you the strength and direction of a relationship between </a:t>
            </a:r>
            <a:r>
              <a:rPr lang="en-US" sz="3000" dirty="0" smtClean="0">
                <a:solidFill>
                  <a:schemeClr val="tx1"/>
                </a:solidFill>
                <a:latin typeface="Times New Roman" panose="02020603050405020304" pitchFamily="18" charset="0"/>
                <a:cs typeface="Times New Roman" panose="02020603050405020304" pitchFamily="18" charset="0"/>
              </a:rPr>
              <a:t>variables.</a:t>
            </a:r>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In other words, it reflects how similar the measurements of two or more variables are across a dataset.</a:t>
            </a:r>
            <a:endParaRPr lang="en-US" sz="3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p:cNvPicPr>
            <a:picLocks noChangeAspect="1"/>
          </p:cNvPicPr>
          <p:nvPr/>
        </p:nvPicPr>
        <p:blipFill>
          <a:blip r:embed="rId1"/>
          <a:stretch>
            <a:fillRect/>
          </a:stretch>
        </p:blipFill>
        <p:spPr>
          <a:xfrm>
            <a:off x="1423264" y="3121891"/>
            <a:ext cx="9124518" cy="305790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685800"/>
            <a:ext cx="10694989" cy="976745"/>
          </a:xfrm>
        </p:spPr>
        <p:txBody>
          <a:bodyPr/>
          <a:lstStyle/>
          <a:p>
            <a:r>
              <a:rPr lang="en-US" sz="3000" dirty="0" smtClean="0">
                <a:solidFill>
                  <a:schemeClr val="tx1"/>
                </a:solidFill>
                <a:latin typeface="Times New Roman" panose="02020603050405020304" pitchFamily="18" charset="0"/>
                <a:cs typeface="Times New Roman" panose="02020603050405020304" pitchFamily="18" charset="0"/>
              </a:rPr>
              <a:t>WHAT IS YOUR CURRENT AGE?</a:t>
            </a:r>
            <a:endParaRPr lang="en-US" sz="3000" dirty="0" smtClean="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1"/>
          <a:stretch>
            <a:fillRect/>
          </a:stretch>
        </p:blipFill>
        <p:spPr>
          <a:xfrm>
            <a:off x="1976005" y="1473582"/>
            <a:ext cx="7943352" cy="468707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685800"/>
            <a:ext cx="10870480" cy="5678055"/>
          </a:xfrm>
        </p:spPr>
        <p:txBody>
          <a:bodyPr>
            <a:noAutofit/>
          </a:bodyPr>
          <a:lstStyle/>
          <a:p>
            <a:r>
              <a:rPr lang="en-US" sz="2500" dirty="0" smtClean="0">
                <a:solidFill>
                  <a:schemeClr val="tx1"/>
                </a:solidFill>
                <a:latin typeface="Times New Roman" panose="02020603050405020304" pitchFamily="18" charset="0"/>
                <a:cs typeface="Times New Roman" panose="02020603050405020304" pitchFamily="18" charset="0"/>
              </a:rPr>
              <a:t>Sample Space:</a:t>
            </a:r>
            <a:endParaRPr lang="en-US" sz="2500" dirty="0" smtClean="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A sample space is a collection or a set of possible outcomes of a random experiment. The sample space is represented using the symbol, “S”. The subset of possible outcomes of an experiment is called events. A sample space may contain a number of outcomes that depends on the experiment</a:t>
            </a:r>
            <a:r>
              <a:rPr lang="en-US" sz="2500" dirty="0" smtClean="0">
                <a:solidFill>
                  <a:schemeClr val="tx1"/>
                </a:solidFill>
                <a:latin typeface="Times New Roman" panose="02020603050405020304" pitchFamily="18" charset="0"/>
                <a:cs typeface="Times New Roman" panose="02020603050405020304" pitchFamily="18" charset="0"/>
              </a:rPr>
              <a:t>.</a:t>
            </a:r>
            <a:endParaRPr lang="en-US" sz="2500" dirty="0" smtClean="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The </a:t>
            </a:r>
            <a:r>
              <a:rPr lang="en-US" sz="2500" dirty="0" smtClean="0">
                <a:solidFill>
                  <a:schemeClr val="tx1"/>
                </a:solidFill>
                <a:latin typeface="Times New Roman" panose="02020603050405020304" pitchFamily="18" charset="0"/>
                <a:cs typeface="Times New Roman" panose="02020603050405020304" pitchFamily="18" charset="0"/>
              </a:rPr>
              <a:t>sample </a:t>
            </a:r>
            <a:r>
              <a:rPr lang="en-US" sz="2500" dirty="0">
                <a:solidFill>
                  <a:schemeClr val="tx1"/>
                </a:solidFill>
                <a:latin typeface="Times New Roman" panose="02020603050405020304" pitchFamily="18" charset="0"/>
                <a:cs typeface="Times New Roman" panose="02020603050405020304" pitchFamily="18" charset="0"/>
              </a:rPr>
              <a:t>spaces for a random experiment is written within curly braces “ { } “. There is a difference between the sample space and the events. For rolling a die, we will get the sample space, S as {1, 2, 3, 4, 5, 6 } whereas the event can be written as {1, 3, 5 } which represents the set of odd numbers and { 2, 4, 6 } which represents the set of even numbers. The outcomes of an experiment are random and the sample space becomes the </a:t>
            </a:r>
            <a:r>
              <a:rPr lang="en-US" sz="2500" dirty="0" smtClean="0">
                <a:solidFill>
                  <a:schemeClr val="tx1"/>
                </a:solidFill>
                <a:latin typeface="Times New Roman" panose="02020603050405020304" pitchFamily="18" charset="0"/>
                <a:cs typeface="Times New Roman" panose="02020603050405020304" pitchFamily="18" charset="0"/>
              </a:rPr>
              <a:t>universal set</a:t>
            </a:r>
            <a:r>
              <a:rPr lang="en-US" sz="2500" dirty="0">
                <a:solidFill>
                  <a:schemeClr val="tx1"/>
                </a:solidFill>
                <a:latin typeface="Times New Roman" panose="02020603050405020304" pitchFamily="18" charset="0"/>
                <a:cs typeface="Times New Roman" panose="02020603050405020304" pitchFamily="18" charset="0"/>
              </a:rPr>
              <a:t> for some particular experiments</a:t>
            </a:r>
            <a:endParaRPr lang="en-US" sz="25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685800"/>
            <a:ext cx="10260879" cy="5659582"/>
          </a:xfrm>
        </p:spPr>
        <p:txBody>
          <a:bodyPr>
            <a:normAutofit lnSpcReduction="10000"/>
          </a:bodyPr>
          <a:lstStyle/>
          <a:p>
            <a:r>
              <a:rPr lang="en-US" sz="3000" dirty="0" smtClean="0">
                <a:solidFill>
                  <a:schemeClr val="tx1"/>
                </a:solidFill>
                <a:latin typeface="Times New Roman" panose="02020603050405020304" pitchFamily="18" charset="0"/>
                <a:cs typeface="Times New Roman" panose="02020603050405020304" pitchFamily="18" charset="0"/>
              </a:rPr>
              <a:t>For example:</a:t>
            </a:r>
            <a:endParaRPr lang="en-US" sz="3000" dirty="0" smtClean="0">
              <a:solidFill>
                <a:schemeClr val="tx1"/>
              </a:solidFill>
              <a:latin typeface="Times New Roman" panose="02020603050405020304" pitchFamily="18" charset="0"/>
              <a:cs typeface="Times New Roman" panose="02020603050405020304" pitchFamily="18" charset="0"/>
            </a:endParaRPr>
          </a:p>
          <a:p>
            <a:r>
              <a:rPr lang="en-US" sz="3000" b="1" dirty="0">
                <a:solidFill>
                  <a:schemeClr val="tx1"/>
                </a:solidFill>
                <a:latin typeface="Times New Roman" panose="02020603050405020304" pitchFamily="18" charset="0"/>
                <a:cs typeface="Times New Roman" panose="02020603050405020304" pitchFamily="18" charset="0"/>
              </a:rPr>
              <a:t>Tossing a Coin</a:t>
            </a:r>
            <a:endParaRPr lang="en-US" sz="3000" b="1" dirty="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When flipping a coin, two outcomes are possible, such as head and tail. Therefore the sample space for this experiment is given as</a:t>
            </a:r>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Sample Space, S = { H, T } = { Head, Tail }</a:t>
            </a:r>
            <a:endParaRPr lang="en-US" sz="3000" dirty="0">
              <a:solidFill>
                <a:schemeClr val="tx1"/>
              </a:solidFill>
              <a:latin typeface="Times New Roman" panose="02020603050405020304" pitchFamily="18" charset="0"/>
              <a:cs typeface="Times New Roman" panose="02020603050405020304" pitchFamily="18" charset="0"/>
            </a:endParaRPr>
          </a:p>
          <a:p>
            <a:r>
              <a:rPr lang="en-US" sz="3000" b="1" dirty="0" smtClean="0">
                <a:solidFill>
                  <a:schemeClr val="tx1"/>
                </a:solidFill>
                <a:latin typeface="Times New Roman" panose="02020603050405020304" pitchFamily="18" charset="0"/>
                <a:cs typeface="Times New Roman" panose="02020603050405020304" pitchFamily="18" charset="0"/>
              </a:rPr>
              <a:t>Tossing 3 Coins:</a:t>
            </a:r>
            <a:endParaRPr lang="en-US" sz="3000" b="1" dirty="0" smtClean="0">
              <a:solidFill>
                <a:schemeClr val="tx1"/>
              </a:solidFill>
              <a:latin typeface="Times New Roman" panose="02020603050405020304" pitchFamily="18" charset="0"/>
              <a:cs typeface="Times New Roman" panose="02020603050405020304" pitchFamily="18" charset="0"/>
            </a:endParaRPr>
          </a:p>
          <a:p>
            <a:r>
              <a:rPr lang="en-US" sz="3000" dirty="0" smtClean="0">
                <a:solidFill>
                  <a:schemeClr val="tx1"/>
                </a:solidFill>
                <a:latin typeface="Times New Roman" panose="02020603050405020304" pitchFamily="18" charset="0"/>
                <a:cs typeface="Times New Roman" panose="02020603050405020304" pitchFamily="18" charset="0"/>
              </a:rPr>
              <a:t>Sample </a:t>
            </a:r>
            <a:r>
              <a:rPr lang="en-US" sz="3000" dirty="0">
                <a:solidFill>
                  <a:schemeClr val="tx1"/>
                </a:solidFill>
                <a:latin typeface="Times New Roman" panose="02020603050405020304" pitchFamily="18" charset="0"/>
                <a:cs typeface="Times New Roman" panose="02020603050405020304" pitchFamily="18" charset="0"/>
              </a:rPr>
              <a:t>space for tossing three coins is written as</a:t>
            </a:r>
            <a:endParaRPr lang="en-US" sz="3000" dirty="0">
              <a:solidFill>
                <a:schemeClr val="tx1"/>
              </a:solidFill>
              <a:latin typeface="Times New Roman" panose="02020603050405020304" pitchFamily="18" charset="0"/>
              <a:cs typeface="Times New Roman" panose="02020603050405020304" pitchFamily="18" charset="0"/>
            </a:endParaRPr>
          </a:p>
          <a:p>
            <a:r>
              <a:rPr lang="en-US" sz="3000" dirty="0">
                <a:solidFill>
                  <a:schemeClr val="tx1"/>
                </a:solidFill>
                <a:latin typeface="Times New Roman" panose="02020603050405020304" pitchFamily="18" charset="0"/>
                <a:cs typeface="Times New Roman" panose="02020603050405020304" pitchFamily="18" charset="0"/>
              </a:rPr>
              <a:t>Sample space S = { HHH, HHT, HTH, HTT, THH, THT, TTH, TTT}</a:t>
            </a:r>
            <a:endParaRPr lang="en-US" sz="3000" dirty="0">
              <a:solidFill>
                <a:schemeClr val="tx1"/>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1"/>
            <a:ext cx="10279352" cy="1032164"/>
          </a:xfrm>
        </p:spPr>
        <p:txBody>
          <a:bodyPr/>
          <a:lstStyle/>
          <a:p>
            <a:r>
              <a:rPr lang="en-US" sz="3000" dirty="0" smtClean="0">
                <a:solidFill>
                  <a:schemeClr val="tx1"/>
                </a:solidFill>
                <a:latin typeface="Times New Roman" panose="02020603050405020304" pitchFamily="18" charset="0"/>
                <a:cs typeface="Times New Roman" panose="02020603050405020304" pitchFamily="18" charset="0"/>
              </a:rPr>
              <a:t>Definition of Probability:</a:t>
            </a:r>
            <a:endParaRPr lang="en-US" sz="3000" dirty="0" smtClean="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5" name="Picture 4"/>
          <p:cNvPicPr>
            <a:picLocks noChangeAspect="1"/>
          </p:cNvPicPr>
          <p:nvPr/>
        </p:nvPicPr>
        <p:blipFill>
          <a:blip r:embed="rId1"/>
          <a:stretch>
            <a:fillRect/>
          </a:stretch>
        </p:blipFill>
        <p:spPr>
          <a:xfrm>
            <a:off x="1239453" y="1349086"/>
            <a:ext cx="9724111" cy="419273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1767935" y="962890"/>
            <a:ext cx="8298671" cy="524394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055" y="397163"/>
            <a:ext cx="11074401" cy="6123709"/>
          </a:xfrm>
        </p:spPr>
        <p:txBody>
          <a:bodyPr>
            <a:noAutofit/>
          </a:bodyPr>
          <a:lstStyle/>
          <a:p>
            <a:r>
              <a:rPr lang="en-US" sz="2200" dirty="0" smtClean="0">
                <a:solidFill>
                  <a:schemeClr val="tx1"/>
                </a:solidFill>
                <a:latin typeface="Times New Roman" panose="02020603050405020304" pitchFamily="18" charset="0"/>
                <a:cs typeface="Times New Roman" panose="02020603050405020304" pitchFamily="18" charset="0"/>
              </a:rPr>
              <a:t>Example:</a:t>
            </a:r>
            <a:endParaRPr lang="en-US" sz="2200" dirty="0" smtClean="0">
              <a:solidFill>
                <a:schemeClr val="tx1"/>
              </a:solidFill>
              <a:latin typeface="Times New Roman" panose="02020603050405020304" pitchFamily="18" charset="0"/>
              <a:cs typeface="Times New Roman" panose="02020603050405020304" pitchFamily="18" charset="0"/>
            </a:endParaRPr>
          </a:p>
          <a:p>
            <a:r>
              <a:rPr lang="en-US" sz="2200" dirty="0">
                <a:solidFill>
                  <a:schemeClr val="tx1"/>
                </a:solidFill>
                <a:latin typeface="Times New Roman" panose="02020603050405020304" pitchFamily="18" charset="0"/>
                <a:cs typeface="Times New Roman" panose="02020603050405020304" pitchFamily="18" charset="0"/>
              </a:rPr>
              <a:t>1. Two coins are tossed 500 times, and we get:</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dirty="0">
                <a:solidFill>
                  <a:schemeClr val="tx1"/>
                </a:solidFill>
                <a:latin typeface="Times New Roman" panose="02020603050405020304" pitchFamily="18" charset="0"/>
                <a:cs typeface="Times New Roman" panose="02020603050405020304" pitchFamily="18" charset="0"/>
              </a:rPr>
              <a:t>Two heads: 105 times</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dirty="0">
                <a:solidFill>
                  <a:schemeClr val="tx1"/>
                </a:solidFill>
                <a:latin typeface="Times New Roman" panose="02020603050405020304" pitchFamily="18" charset="0"/>
                <a:cs typeface="Times New Roman" panose="02020603050405020304" pitchFamily="18" charset="0"/>
              </a:rPr>
              <a:t>One head: 275 times</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dirty="0">
                <a:solidFill>
                  <a:schemeClr val="tx1"/>
                </a:solidFill>
                <a:latin typeface="Times New Roman" panose="02020603050405020304" pitchFamily="18" charset="0"/>
                <a:cs typeface="Times New Roman" panose="02020603050405020304" pitchFamily="18" charset="0"/>
              </a:rPr>
              <a:t>No head: 120 times</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dirty="0">
                <a:solidFill>
                  <a:schemeClr val="tx1"/>
                </a:solidFill>
                <a:latin typeface="Times New Roman" panose="02020603050405020304" pitchFamily="18" charset="0"/>
                <a:cs typeface="Times New Roman" panose="02020603050405020304" pitchFamily="18" charset="0"/>
              </a:rPr>
              <a:t>Find the probability of each event to occur.</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dirty="0">
                <a:solidFill>
                  <a:schemeClr val="tx1"/>
                </a:solidFill>
                <a:latin typeface="Times New Roman" panose="02020603050405020304" pitchFamily="18" charset="0"/>
                <a:cs typeface="Times New Roman" panose="02020603050405020304" pitchFamily="18" charset="0"/>
              </a:rPr>
              <a:t>Solution: Let us say the events of getting two heads, one head and no head by E</a:t>
            </a:r>
            <a:r>
              <a:rPr lang="en-US" sz="2200" baseline="-25000" dirty="0">
                <a:solidFill>
                  <a:schemeClr val="tx1"/>
                </a:solidFill>
                <a:latin typeface="Times New Roman" panose="02020603050405020304" pitchFamily="18" charset="0"/>
                <a:cs typeface="Times New Roman" panose="02020603050405020304" pitchFamily="18" charset="0"/>
              </a:rPr>
              <a:t>1</a:t>
            </a:r>
            <a:r>
              <a:rPr lang="en-US" sz="2200" dirty="0">
                <a:solidFill>
                  <a:schemeClr val="tx1"/>
                </a:solidFill>
                <a:latin typeface="Times New Roman" panose="02020603050405020304" pitchFamily="18" charset="0"/>
                <a:cs typeface="Times New Roman" panose="02020603050405020304" pitchFamily="18" charset="0"/>
              </a:rPr>
              <a:t>, E</a:t>
            </a:r>
            <a:r>
              <a:rPr lang="en-US" sz="2200" baseline="-25000" dirty="0">
                <a:solidFill>
                  <a:schemeClr val="tx1"/>
                </a:solidFill>
                <a:latin typeface="Times New Roman" panose="02020603050405020304" pitchFamily="18" charset="0"/>
                <a:cs typeface="Times New Roman" panose="02020603050405020304" pitchFamily="18" charset="0"/>
              </a:rPr>
              <a:t>2</a:t>
            </a:r>
            <a:r>
              <a:rPr lang="en-US" sz="2200" dirty="0">
                <a:solidFill>
                  <a:schemeClr val="tx1"/>
                </a:solidFill>
                <a:latin typeface="Times New Roman" panose="02020603050405020304" pitchFamily="18" charset="0"/>
                <a:cs typeface="Times New Roman" panose="02020603050405020304" pitchFamily="18" charset="0"/>
              </a:rPr>
              <a:t> and E</a:t>
            </a:r>
            <a:r>
              <a:rPr lang="en-US" sz="2200" baseline="-25000" dirty="0">
                <a:solidFill>
                  <a:schemeClr val="tx1"/>
                </a:solidFill>
                <a:latin typeface="Times New Roman" panose="02020603050405020304" pitchFamily="18" charset="0"/>
                <a:cs typeface="Times New Roman" panose="02020603050405020304" pitchFamily="18" charset="0"/>
              </a:rPr>
              <a:t>3</a:t>
            </a:r>
            <a:r>
              <a:rPr lang="en-US" sz="2200" dirty="0">
                <a:solidFill>
                  <a:schemeClr val="tx1"/>
                </a:solidFill>
                <a:latin typeface="Times New Roman" panose="02020603050405020304" pitchFamily="18" charset="0"/>
                <a:cs typeface="Times New Roman" panose="02020603050405020304" pitchFamily="18" charset="0"/>
              </a:rPr>
              <a:t>, respectively.</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dirty="0">
                <a:solidFill>
                  <a:schemeClr val="tx1"/>
                </a:solidFill>
                <a:latin typeface="Times New Roman" panose="02020603050405020304" pitchFamily="18" charset="0"/>
                <a:cs typeface="Times New Roman" panose="02020603050405020304" pitchFamily="18" charset="0"/>
              </a:rPr>
              <a:t>P(E</a:t>
            </a:r>
            <a:r>
              <a:rPr lang="en-US" sz="2200" baseline="-25000" dirty="0">
                <a:solidFill>
                  <a:schemeClr val="tx1"/>
                </a:solidFill>
                <a:latin typeface="Times New Roman" panose="02020603050405020304" pitchFamily="18" charset="0"/>
                <a:cs typeface="Times New Roman" panose="02020603050405020304" pitchFamily="18" charset="0"/>
              </a:rPr>
              <a:t>1</a:t>
            </a:r>
            <a:r>
              <a:rPr lang="en-US" sz="2200" dirty="0">
                <a:solidFill>
                  <a:schemeClr val="tx1"/>
                </a:solidFill>
                <a:latin typeface="Times New Roman" panose="02020603050405020304" pitchFamily="18" charset="0"/>
                <a:cs typeface="Times New Roman" panose="02020603050405020304" pitchFamily="18" charset="0"/>
              </a:rPr>
              <a:t>) = 105/500 = 0.21</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dirty="0">
                <a:solidFill>
                  <a:schemeClr val="tx1"/>
                </a:solidFill>
                <a:latin typeface="Times New Roman" panose="02020603050405020304" pitchFamily="18" charset="0"/>
                <a:cs typeface="Times New Roman" panose="02020603050405020304" pitchFamily="18" charset="0"/>
              </a:rPr>
              <a:t>P(E</a:t>
            </a:r>
            <a:r>
              <a:rPr lang="en-US" sz="2200" baseline="-25000" dirty="0">
                <a:solidFill>
                  <a:schemeClr val="tx1"/>
                </a:solidFill>
                <a:latin typeface="Times New Roman" panose="02020603050405020304" pitchFamily="18" charset="0"/>
                <a:cs typeface="Times New Roman" panose="02020603050405020304" pitchFamily="18" charset="0"/>
              </a:rPr>
              <a:t>2</a:t>
            </a:r>
            <a:r>
              <a:rPr lang="en-US" sz="2200" dirty="0">
                <a:solidFill>
                  <a:schemeClr val="tx1"/>
                </a:solidFill>
                <a:latin typeface="Times New Roman" panose="02020603050405020304" pitchFamily="18" charset="0"/>
                <a:cs typeface="Times New Roman" panose="02020603050405020304" pitchFamily="18" charset="0"/>
              </a:rPr>
              <a:t>) = 275/500 = 0.55</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dirty="0">
                <a:solidFill>
                  <a:schemeClr val="tx1"/>
                </a:solidFill>
                <a:latin typeface="Times New Roman" panose="02020603050405020304" pitchFamily="18" charset="0"/>
                <a:cs typeface="Times New Roman" panose="02020603050405020304" pitchFamily="18" charset="0"/>
              </a:rPr>
              <a:t>P(E</a:t>
            </a:r>
            <a:r>
              <a:rPr lang="en-US" sz="2200" baseline="-25000" dirty="0">
                <a:solidFill>
                  <a:schemeClr val="tx1"/>
                </a:solidFill>
                <a:latin typeface="Times New Roman" panose="02020603050405020304" pitchFamily="18" charset="0"/>
                <a:cs typeface="Times New Roman" panose="02020603050405020304" pitchFamily="18" charset="0"/>
              </a:rPr>
              <a:t>3</a:t>
            </a:r>
            <a:r>
              <a:rPr lang="en-US" sz="2200" dirty="0">
                <a:solidFill>
                  <a:schemeClr val="tx1"/>
                </a:solidFill>
                <a:latin typeface="Times New Roman" panose="02020603050405020304" pitchFamily="18" charset="0"/>
                <a:cs typeface="Times New Roman" panose="02020603050405020304" pitchFamily="18" charset="0"/>
              </a:rPr>
              <a:t>) = 120/500 = 0.24</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dirty="0">
                <a:solidFill>
                  <a:schemeClr val="tx1"/>
                </a:solidFill>
                <a:latin typeface="Times New Roman" panose="02020603050405020304" pitchFamily="18" charset="0"/>
                <a:cs typeface="Times New Roman" panose="02020603050405020304" pitchFamily="18" charset="0"/>
              </a:rPr>
              <a:t>The Sum of probabilities of all elementary events of a random experiment is 1.</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dirty="0">
                <a:solidFill>
                  <a:schemeClr val="tx1"/>
                </a:solidFill>
                <a:latin typeface="Times New Roman" panose="02020603050405020304" pitchFamily="18" charset="0"/>
                <a:cs typeface="Times New Roman" panose="02020603050405020304" pitchFamily="18" charset="0"/>
              </a:rPr>
              <a:t>P(E</a:t>
            </a:r>
            <a:r>
              <a:rPr lang="en-US" sz="2200" baseline="-25000" dirty="0">
                <a:solidFill>
                  <a:schemeClr val="tx1"/>
                </a:solidFill>
                <a:latin typeface="Times New Roman" panose="02020603050405020304" pitchFamily="18" charset="0"/>
                <a:cs typeface="Times New Roman" panose="02020603050405020304" pitchFamily="18" charset="0"/>
              </a:rPr>
              <a:t>1</a:t>
            </a:r>
            <a:r>
              <a:rPr lang="en-US" sz="2200" dirty="0">
                <a:solidFill>
                  <a:schemeClr val="tx1"/>
                </a:solidFill>
                <a:latin typeface="Times New Roman" panose="02020603050405020304" pitchFamily="18" charset="0"/>
                <a:cs typeface="Times New Roman" panose="02020603050405020304" pitchFamily="18" charset="0"/>
              </a:rPr>
              <a:t>)+P(E</a:t>
            </a:r>
            <a:r>
              <a:rPr lang="en-US" sz="2200" baseline="-25000" dirty="0">
                <a:solidFill>
                  <a:schemeClr val="tx1"/>
                </a:solidFill>
                <a:latin typeface="Times New Roman" panose="02020603050405020304" pitchFamily="18" charset="0"/>
                <a:cs typeface="Times New Roman" panose="02020603050405020304" pitchFamily="18" charset="0"/>
              </a:rPr>
              <a:t>2</a:t>
            </a:r>
            <a:r>
              <a:rPr lang="en-US" sz="2200" dirty="0">
                <a:solidFill>
                  <a:schemeClr val="tx1"/>
                </a:solidFill>
                <a:latin typeface="Times New Roman" panose="02020603050405020304" pitchFamily="18" charset="0"/>
                <a:cs typeface="Times New Roman" panose="02020603050405020304" pitchFamily="18" charset="0"/>
              </a:rPr>
              <a:t>)+P(E</a:t>
            </a:r>
            <a:r>
              <a:rPr lang="en-US" sz="2200" baseline="-25000" dirty="0">
                <a:solidFill>
                  <a:schemeClr val="tx1"/>
                </a:solidFill>
                <a:latin typeface="Times New Roman" panose="02020603050405020304" pitchFamily="18" charset="0"/>
                <a:cs typeface="Times New Roman" panose="02020603050405020304" pitchFamily="18" charset="0"/>
              </a:rPr>
              <a:t>3</a:t>
            </a:r>
            <a:r>
              <a:rPr lang="en-US" sz="2200" dirty="0">
                <a:solidFill>
                  <a:schemeClr val="tx1"/>
                </a:solidFill>
                <a:latin typeface="Times New Roman" panose="02020603050405020304" pitchFamily="18" charset="0"/>
                <a:cs typeface="Times New Roman" panose="02020603050405020304" pitchFamily="18" charset="0"/>
              </a:rPr>
              <a:t>) = 0.21+0.55+0.24 = 1</a:t>
            </a:r>
            <a:endParaRPr lang="en-US" sz="2200" dirty="0">
              <a:solidFill>
                <a:schemeClr val="tx1"/>
              </a:solidFill>
              <a:latin typeface="Times New Roman" panose="02020603050405020304" pitchFamily="18" charset="0"/>
              <a:cs typeface="Times New Roman" panose="02020603050405020304" pitchFamily="18" charset="0"/>
            </a:endParaRPr>
          </a:p>
          <a:p>
            <a:endParaRPr lang="en-US" sz="22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9630" y="296858"/>
            <a:ext cx="9309534" cy="1179945"/>
          </a:xfrm>
        </p:spPr>
        <p:txBody>
          <a:bodyPr/>
          <a:lstStyle/>
          <a:p>
            <a:r>
              <a:rPr lang="en-US" sz="3000" b="1" dirty="0" smtClean="0">
                <a:solidFill>
                  <a:schemeClr val="tx1"/>
                </a:solidFill>
                <a:latin typeface="Times New Roman" panose="02020603050405020304" pitchFamily="18" charset="0"/>
                <a:cs typeface="Times New Roman" panose="02020603050405020304" pitchFamily="18" charset="0"/>
              </a:rPr>
              <a:t>Questions:</a:t>
            </a:r>
            <a:endParaRPr lang="en-US" sz="3000" b="1"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p:cNvPicPr>
            <a:picLocks noChangeAspect="1"/>
          </p:cNvPicPr>
          <p:nvPr/>
        </p:nvPicPr>
        <p:blipFill>
          <a:blip r:embed="rId1"/>
          <a:stretch>
            <a:fillRect/>
          </a:stretch>
        </p:blipFill>
        <p:spPr>
          <a:xfrm>
            <a:off x="1415420" y="1061167"/>
            <a:ext cx="7485490" cy="1677677"/>
          </a:xfrm>
          <a:prstGeom prst="rect">
            <a:avLst/>
          </a:prstGeom>
        </p:spPr>
      </p:pic>
      <p:pic>
        <p:nvPicPr>
          <p:cNvPr id="5" name="Picture 4"/>
          <p:cNvPicPr>
            <a:picLocks noChangeAspect="1"/>
          </p:cNvPicPr>
          <p:nvPr/>
        </p:nvPicPr>
        <p:blipFill>
          <a:blip r:embed="rId2"/>
          <a:stretch>
            <a:fillRect/>
          </a:stretch>
        </p:blipFill>
        <p:spPr>
          <a:xfrm>
            <a:off x="1415420" y="2843238"/>
            <a:ext cx="7465344" cy="1768598"/>
          </a:xfrm>
          <a:prstGeom prst="rect">
            <a:avLst/>
          </a:prstGeom>
        </p:spPr>
      </p:pic>
      <p:pic>
        <p:nvPicPr>
          <p:cNvPr id="2" name="Picture 1"/>
          <p:cNvPicPr>
            <a:picLocks noChangeAspect="1"/>
          </p:cNvPicPr>
          <p:nvPr/>
        </p:nvPicPr>
        <p:blipFill>
          <a:blip r:embed="rId3"/>
          <a:stretch>
            <a:fillRect/>
          </a:stretch>
        </p:blipFill>
        <p:spPr>
          <a:xfrm>
            <a:off x="1415420" y="4716229"/>
            <a:ext cx="7465344" cy="187384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1873401" y="436648"/>
            <a:ext cx="8722802" cy="2315788"/>
          </a:xfrm>
          <a:prstGeom prst="rect">
            <a:avLst/>
          </a:prstGeom>
        </p:spPr>
      </p:pic>
      <p:pic>
        <p:nvPicPr>
          <p:cNvPr id="5" name="Picture 4"/>
          <p:cNvPicPr>
            <a:picLocks noChangeAspect="1"/>
          </p:cNvPicPr>
          <p:nvPr/>
        </p:nvPicPr>
        <p:blipFill>
          <a:blip r:embed="rId2"/>
          <a:stretch>
            <a:fillRect/>
          </a:stretch>
        </p:blipFill>
        <p:spPr>
          <a:xfrm>
            <a:off x="1905354" y="3220748"/>
            <a:ext cx="8690849" cy="226565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685799"/>
            <a:ext cx="10362479" cy="5678055"/>
          </a:xfrm>
        </p:spPr>
        <p:txBody>
          <a:bodyPr>
            <a:normAutofit fontScale="92500" lnSpcReduction="10000"/>
          </a:bodyPr>
          <a:lstStyle/>
          <a:p>
            <a:r>
              <a:rPr lang="en-US" sz="2300" dirty="0" smtClean="0">
                <a:solidFill>
                  <a:schemeClr val="tx1"/>
                </a:solidFill>
                <a:latin typeface="Times New Roman" panose="02020603050405020304" pitchFamily="18" charset="0"/>
                <a:cs typeface="Times New Roman" panose="02020603050405020304" pitchFamily="18" charset="0"/>
              </a:rPr>
              <a:t>Answers and Explanations: </a:t>
            </a:r>
            <a:endParaRPr lang="en-US" sz="2300" dirty="0" smtClean="0">
              <a:solidFill>
                <a:schemeClr val="tx1"/>
              </a:solidFill>
              <a:latin typeface="Times New Roman" panose="02020603050405020304" pitchFamily="18" charset="0"/>
              <a:cs typeface="Times New Roman" panose="02020603050405020304" pitchFamily="18" charset="0"/>
            </a:endParaRPr>
          </a:p>
          <a:p>
            <a:r>
              <a:rPr lang="en-US" sz="2300" dirty="0" smtClean="0">
                <a:solidFill>
                  <a:schemeClr val="tx1"/>
                </a:solidFill>
                <a:latin typeface="Times New Roman" panose="02020603050405020304" pitchFamily="18" charset="0"/>
                <a:cs typeface="Times New Roman" panose="02020603050405020304" pitchFamily="18" charset="0"/>
              </a:rPr>
              <a:t>1</a:t>
            </a:r>
            <a:r>
              <a:rPr lang="en-US" sz="2300" dirty="0">
                <a:solidFill>
                  <a:schemeClr val="tx1"/>
                </a:solidFill>
                <a:latin typeface="Times New Roman" panose="02020603050405020304" pitchFamily="18" charset="0"/>
                <a:cs typeface="Times New Roman" panose="02020603050405020304" pitchFamily="18" charset="0"/>
              </a:rPr>
              <a:t>. </a:t>
            </a:r>
            <a:r>
              <a:rPr lang="en-US" sz="2300" b="1" dirty="0">
                <a:solidFill>
                  <a:schemeClr val="tx1"/>
                </a:solidFill>
                <a:latin typeface="Times New Roman" panose="02020603050405020304" pitchFamily="18" charset="0"/>
                <a:cs typeface="Times New Roman" panose="02020603050405020304" pitchFamily="18" charset="0"/>
              </a:rPr>
              <a:t>B: </a:t>
            </a:r>
            <a:r>
              <a:rPr lang="en-US" sz="2300" dirty="0">
                <a:solidFill>
                  <a:schemeClr val="tx1"/>
                </a:solidFill>
                <a:latin typeface="Times New Roman" panose="02020603050405020304" pitchFamily="18" charset="0"/>
                <a:cs typeface="Times New Roman" panose="02020603050405020304" pitchFamily="18" charset="0"/>
              </a:rPr>
              <a:t>On a six-sided die, the probability of throwing any number is 1 in 6. The probability of throwing a 3 or a 4 is double that, or 2 in 6. This can be simplified by dividing both 2 and 6 by 2.</a:t>
            </a:r>
            <a:endParaRPr lang="en-US" sz="2300" dirty="0">
              <a:solidFill>
                <a:schemeClr val="tx1"/>
              </a:solidFill>
              <a:latin typeface="Times New Roman" panose="02020603050405020304" pitchFamily="18" charset="0"/>
              <a:cs typeface="Times New Roman" panose="02020603050405020304" pitchFamily="18" charset="0"/>
            </a:endParaRPr>
          </a:p>
          <a:p>
            <a:r>
              <a:rPr lang="en-US" sz="2300" dirty="0">
                <a:solidFill>
                  <a:schemeClr val="tx1"/>
                </a:solidFill>
                <a:latin typeface="Times New Roman" panose="02020603050405020304" pitchFamily="18" charset="0"/>
                <a:cs typeface="Times New Roman" panose="02020603050405020304" pitchFamily="18" charset="0"/>
              </a:rPr>
              <a:t>Therefore, the probability of throwing either a 3 or 4 is 1 in 3.</a:t>
            </a:r>
            <a:endParaRPr lang="en-US" sz="2300" dirty="0">
              <a:solidFill>
                <a:schemeClr val="tx1"/>
              </a:solidFill>
              <a:latin typeface="Times New Roman" panose="02020603050405020304" pitchFamily="18" charset="0"/>
              <a:cs typeface="Times New Roman" panose="02020603050405020304" pitchFamily="18" charset="0"/>
            </a:endParaRPr>
          </a:p>
          <a:p>
            <a:r>
              <a:rPr lang="en-US" sz="2300" dirty="0">
                <a:solidFill>
                  <a:schemeClr val="tx1"/>
                </a:solidFill>
                <a:latin typeface="Times New Roman" panose="02020603050405020304" pitchFamily="18" charset="0"/>
                <a:cs typeface="Times New Roman" panose="02020603050405020304" pitchFamily="18" charset="0"/>
              </a:rPr>
              <a:t>2. </a:t>
            </a:r>
            <a:r>
              <a:rPr lang="en-US" sz="2300" b="1" dirty="0">
                <a:solidFill>
                  <a:schemeClr val="tx1"/>
                </a:solidFill>
                <a:latin typeface="Times New Roman" panose="02020603050405020304" pitchFamily="18" charset="0"/>
                <a:cs typeface="Times New Roman" panose="02020603050405020304" pitchFamily="18" charset="0"/>
              </a:rPr>
              <a:t>D:</a:t>
            </a:r>
            <a:r>
              <a:rPr lang="en-US" sz="2300" dirty="0">
                <a:solidFill>
                  <a:schemeClr val="tx1"/>
                </a:solidFill>
                <a:latin typeface="Times New Roman" panose="02020603050405020304" pitchFamily="18" charset="0"/>
                <a:cs typeface="Times New Roman" panose="02020603050405020304" pitchFamily="18" charset="0"/>
              </a:rPr>
              <a:t> Shown below is the sample space of possible outcomes for tossing three coins, one at a time. Since there is a possibility of two outcomes (heads or tails) for each coin, there is a total of 2*2*2=8 possible outcomes for the three coins altogether. Note that H represents heads and T represents tails:</a:t>
            </a:r>
            <a:endParaRPr lang="en-US" sz="2300" dirty="0">
              <a:solidFill>
                <a:schemeClr val="tx1"/>
              </a:solidFill>
              <a:latin typeface="Times New Roman" panose="02020603050405020304" pitchFamily="18" charset="0"/>
              <a:cs typeface="Times New Roman" panose="02020603050405020304" pitchFamily="18" charset="0"/>
            </a:endParaRPr>
          </a:p>
          <a:p>
            <a:r>
              <a:rPr lang="en-US" sz="2300" dirty="0">
                <a:solidFill>
                  <a:schemeClr val="tx1"/>
                </a:solidFill>
                <a:latin typeface="Times New Roman" panose="02020603050405020304" pitchFamily="18" charset="0"/>
                <a:cs typeface="Times New Roman" panose="02020603050405020304" pitchFamily="18" charset="0"/>
              </a:rPr>
              <a:t>HHH HHT HTT HTH TTT TTH THT THH</a:t>
            </a:r>
            <a:endParaRPr lang="en-US" sz="2300" dirty="0">
              <a:solidFill>
                <a:schemeClr val="tx1"/>
              </a:solidFill>
              <a:latin typeface="Times New Roman" panose="02020603050405020304" pitchFamily="18" charset="0"/>
              <a:cs typeface="Times New Roman" panose="02020603050405020304" pitchFamily="18" charset="0"/>
            </a:endParaRPr>
          </a:p>
          <a:p>
            <a:r>
              <a:rPr lang="en-US" sz="2300" dirty="0">
                <a:solidFill>
                  <a:schemeClr val="tx1"/>
                </a:solidFill>
                <a:latin typeface="Times New Roman" panose="02020603050405020304" pitchFamily="18" charset="0"/>
                <a:cs typeface="Times New Roman" panose="02020603050405020304" pitchFamily="18" charset="0"/>
              </a:rPr>
              <a:t>Notice that out of the 8 possible outcomes, only 3 of them (HHT, HTH, and THH) meet the desired condition that two coins land heads up and one coin lands tails up. Probability, by definition, is the number of desired outcomes divided by the number of possible outcomes. Therefore, the probability of two heads and one tail is 3/8, Choice D.</a:t>
            </a:r>
            <a:endParaRPr lang="en-US" sz="2300" dirty="0">
              <a:solidFill>
                <a:schemeClr val="tx1"/>
              </a:solidFill>
              <a:latin typeface="Times New Roman" panose="02020603050405020304" pitchFamily="18" charset="0"/>
              <a:cs typeface="Times New Roman" panose="02020603050405020304" pitchFamily="18" charset="0"/>
            </a:endParaRPr>
          </a:p>
          <a:p>
            <a:r>
              <a:rPr lang="en-US" sz="2300" dirty="0">
                <a:solidFill>
                  <a:schemeClr val="tx1"/>
                </a:solidFill>
                <a:latin typeface="Times New Roman" panose="02020603050405020304" pitchFamily="18" charset="0"/>
                <a:cs typeface="Times New Roman" panose="02020603050405020304" pitchFamily="18" charset="0"/>
              </a:rPr>
              <a:t>3. </a:t>
            </a:r>
            <a:r>
              <a:rPr lang="en-US" sz="2300" b="1" dirty="0">
                <a:solidFill>
                  <a:schemeClr val="tx1"/>
                </a:solidFill>
                <a:latin typeface="Times New Roman" panose="02020603050405020304" pitchFamily="18" charset="0"/>
                <a:cs typeface="Times New Roman" panose="02020603050405020304" pitchFamily="18" charset="0"/>
              </a:rPr>
              <a:t>E:</a:t>
            </a:r>
            <a:r>
              <a:rPr lang="en-US" sz="2300" dirty="0">
                <a:solidFill>
                  <a:schemeClr val="tx1"/>
                </a:solidFill>
                <a:latin typeface="Times New Roman" panose="02020603050405020304" pitchFamily="18" charset="0"/>
                <a:cs typeface="Times New Roman" panose="02020603050405020304" pitchFamily="18" charset="0"/>
              </a:rPr>
              <a:t> There are 90 two-digit numbers (all integers from 10 to 99). Of those, there are 13 multiples of 7: 14, 21, 28, 35, 42, 49, 56, 63, 70, 77, 84, 91, 98.</a:t>
            </a:r>
            <a:endParaRPr lang="en-US" sz="2300" dirty="0">
              <a:solidFill>
                <a:schemeClr val="tx1"/>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0291" y="692727"/>
            <a:ext cx="10649527" cy="5634182"/>
          </a:xfrm>
        </p:spPr>
        <p:txBody>
          <a:bodyPr>
            <a:normAutofit/>
          </a:bodyPr>
          <a:lstStyle/>
          <a:p>
            <a:r>
              <a:rPr lang="en-US" sz="2500" dirty="0">
                <a:solidFill>
                  <a:schemeClr val="tx1"/>
                </a:solidFill>
                <a:latin typeface="Times New Roman" panose="02020603050405020304" pitchFamily="18" charset="0"/>
                <a:cs typeface="Times New Roman" panose="02020603050405020304" pitchFamily="18" charset="0"/>
              </a:rPr>
              <a:t>5.</a:t>
            </a:r>
            <a:r>
              <a:rPr lang="en-US" sz="2500" b="1" dirty="0">
                <a:solidFill>
                  <a:schemeClr val="tx1"/>
                </a:solidFill>
                <a:latin typeface="Times New Roman" panose="02020603050405020304" pitchFamily="18" charset="0"/>
                <a:cs typeface="Times New Roman" panose="02020603050405020304" pitchFamily="18" charset="0"/>
              </a:rPr>
              <a:t> D:</a:t>
            </a:r>
            <a:r>
              <a:rPr lang="en-US" sz="2500" dirty="0">
                <a:solidFill>
                  <a:schemeClr val="tx1"/>
                </a:solidFill>
                <a:latin typeface="Times New Roman" panose="02020603050405020304" pitchFamily="18" charset="0"/>
                <a:cs typeface="Times New Roman" panose="02020603050405020304" pitchFamily="18" charset="0"/>
              </a:rPr>
              <a:t> Use this ratio for probability:</a:t>
            </a:r>
            <a:endParaRPr lang="en-US" sz="2500" dirty="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Probability = Number of Desired Outcomes</a:t>
            </a:r>
            <a:endParaRPr lang="en-US" sz="2500" dirty="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Number of Possible Outcomes</a:t>
            </a:r>
            <a:endParaRPr lang="en-US" sz="2500" dirty="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There are 6 blue marbles and 3 red marbles for a total of 9 desired outcomes. Add the total number of marbles to get the total number of possible outcomes, 14. The probability that a red or blue marble will be selected is 9/14.</a:t>
            </a:r>
            <a:endParaRPr lang="en-US" sz="2500" dirty="0">
              <a:solidFill>
                <a:schemeClr val="tx1"/>
              </a:solidFill>
              <a:latin typeface="Times New Roman" panose="02020603050405020304" pitchFamily="18" charset="0"/>
              <a:cs typeface="Times New Roman" panose="02020603050405020304" pitchFamily="18" charset="0"/>
            </a:endParaRPr>
          </a:p>
          <a:p>
            <a:r>
              <a:rPr lang="en-US" sz="2500" dirty="0">
                <a:solidFill>
                  <a:schemeClr val="tx1"/>
                </a:solidFill>
                <a:latin typeface="Times New Roman" panose="02020603050405020304" pitchFamily="18" charset="0"/>
                <a:cs typeface="Times New Roman" panose="02020603050405020304" pitchFamily="18" charset="0"/>
              </a:rPr>
              <a:t>6. </a:t>
            </a:r>
            <a:r>
              <a:rPr lang="en-US" sz="2500" b="1" dirty="0">
                <a:solidFill>
                  <a:schemeClr val="tx1"/>
                </a:solidFill>
                <a:latin typeface="Times New Roman" panose="02020603050405020304" pitchFamily="18" charset="0"/>
                <a:cs typeface="Times New Roman" panose="02020603050405020304" pitchFamily="18" charset="0"/>
              </a:rPr>
              <a:t>C: </a:t>
            </a:r>
            <a:r>
              <a:rPr lang="en-US" sz="2500" dirty="0">
                <a:solidFill>
                  <a:schemeClr val="tx1"/>
                </a:solidFill>
                <a:latin typeface="Times New Roman" panose="02020603050405020304" pitchFamily="18" charset="0"/>
                <a:cs typeface="Times New Roman" panose="02020603050405020304" pitchFamily="18" charset="0"/>
              </a:rPr>
              <a:t>The outcomes of previous rolls do not affect the outcomes of future rolls. There is one desired outcome and six possible outcomes. The probability of rolling a six on the fifth roll is 1/6, the same as the probability of rolling a six on any given individual roll.</a:t>
            </a:r>
            <a:endParaRPr lang="en-US" sz="2500" dirty="0">
              <a:solidFill>
                <a:schemeClr val="tx1"/>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554902" y="1570182"/>
            <a:ext cx="11043667" cy="419330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7193" y="473363"/>
            <a:ext cx="11055206" cy="5798127"/>
          </a:xfrm>
        </p:spPr>
        <p:txBody>
          <a:bodyPr>
            <a:noAutofit/>
          </a:bodyPr>
          <a:lstStyle/>
          <a:p>
            <a:r>
              <a:rPr lang="en-US" sz="2300" b="1" dirty="0">
                <a:solidFill>
                  <a:schemeClr val="tx1"/>
                </a:solidFill>
                <a:latin typeface="Times New Roman" panose="02020603050405020304" pitchFamily="18" charset="0"/>
                <a:cs typeface="Times New Roman" panose="02020603050405020304" pitchFamily="18" charset="0"/>
              </a:rPr>
              <a:t>Correlation Coefficient Properties</a:t>
            </a:r>
            <a:endParaRPr lang="en-US" sz="2300" b="1" dirty="0">
              <a:solidFill>
                <a:schemeClr val="tx1"/>
              </a:solidFill>
              <a:latin typeface="Times New Roman" panose="02020603050405020304" pitchFamily="18" charset="0"/>
              <a:cs typeface="Times New Roman" panose="02020603050405020304" pitchFamily="18" charset="0"/>
            </a:endParaRPr>
          </a:p>
          <a:p>
            <a:r>
              <a:rPr lang="en-US" sz="2300" dirty="0">
                <a:solidFill>
                  <a:schemeClr val="tx1"/>
                </a:solidFill>
                <a:latin typeface="Times New Roman" panose="02020603050405020304" pitchFamily="18" charset="0"/>
                <a:cs typeface="Times New Roman" panose="02020603050405020304" pitchFamily="18" charset="0"/>
              </a:rPr>
              <a:t>The correlation coefficient is all about establishing relationships between two variables. Some properties of the correlation coefficient are as follows:</a:t>
            </a:r>
            <a:endParaRPr lang="en-US" sz="2300" dirty="0">
              <a:solidFill>
                <a:schemeClr val="tx1"/>
              </a:solidFill>
              <a:latin typeface="Times New Roman" panose="02020603050405020304" pitchFamily="18" charset="0"/>
              <a:cs typeface="Times New Roman" panose="02020603050405020304" pitchFamily="18" charset="0"/>
            </a:endParaRPr>
          </a:p>
          <a:p>
            <a:r>
              <a:rPr lang="en-US" sz="2300" b="1" dirty="0">
                <a:solidFill>
                  <a:schemeClr val="tx1"/>
                </a:solidFill>
                <a:latin typeface="Times New Roman" panose="02020603050405020304" pitchFamily="18" charset="0"/>
                <a:cs typeface="Times New Roman" panose="02020603050405020304" pitchFamily="18" charset="0"/>
              </a:rPr>
              <a:t>1)</a:t>
            </a:r>
            <a:r>
              <a:rPr lang="en-US" sz="2300" dirty="0">
                <a:solidFill>
                  <a:schemeClr val="tx1"/>
                </a:solidFill>
                <a:latin typeface="Times New Roman" panose="02020603050405020304" pitchFamily="18" charset="0"/>
                <a:cs typeface="Times New Roman" panose="02020603050405020304" pitchFamily="18" charset="0"/>
              </a:rPr>
              <a:t> The correlation coefficient remains in the same measurement as in which the two variables.</a:t>
            </a:r>
            <a:endParaRPr lang="en-US" sz="2300" dirty="0">
              <a:solidFill>
                <a:schemeClr val="tx1"/>
              </a:solidFill>
              <a:latin typeface="Times New Roman" panose="02020603050405020304" pitchFamily="18" charset="0"/>
              <a:cs typeface="Times New Roman" panose="02020603050405020304" pitchFamily="18" charset="0"/>
            </a:endParaRPr>
          </a:p>
          <a:p>
            <a:r>
              <a:rPr lang="en-US" sz="2300" b="1" dirty="0">
                <a:solidFill>
                  <a:schemeClr val="tx1"/>
                </a:solidFill>
                <a:latin typeface="Times New Roman" panose="02020603050405020304" pitchFamily="18" charset="0"/>
                <a:cs typeface="Times New Roman" panose="02020603050405020304" pitchFamily="18" charset="0"/>
              </a:rPr>
              <a:t>2</a:t>
            </a:r>
            <a:r>
              <a:rPr lang="en-US" sz="2300" b="1" dirty="0" smtClean="0">
                <a:solidFill>
                  <a:schemeClr val="tx1"/>
                </a:solidFill>
                <a:latin typeface="Times New Roman" panose="02020603050405020304" pitchFamily="18" charset="0"/>
                <a:cs typeface="Times New Roman" panose="02020603050405020304" pitchFamily="18" charset="0"/>
              </a:rPr>
              <a:t>)</a:t>
            </a:r>
            <a:r>
              <a:rPr lang="en-US" sz="2300" b="1" dirty="0">
                <a:solidFill>
                  <a:schemeClr val="tx1"/>
                </a:solidFill>
                <a:latin typeface="Times New Roman" panose="02020603050405020304" pitchFamily="18" charset="0"/>
                <a:cs typeface="Times New Roman" panose="02020603050405020304" pitchFamily="18" charset="0"/>
              </a:rPr>
              <a:t> </a:t>
            </a:r>
            <a:r>
              <a:rPr lang="en-US" sz="2300" dirty="0">
                <a:solidFill>
                  <a:schemeClr val="tx1"/>
                </a:solidFill>
                <a:latin typeface="Times New Roman" panose="02020603050405020304" pitchFamily="18" charset="0"/>
                <a:cs typeface="Times New Roman" panose="02020603050405020304" pitchFamily="18" charset="0"/>
              </a:rPr>
              <a:t>The numerical value of the correlation </a:t>
            </a:r>
            <a:r>
              <a:rPr lang="en-US" sz="2300" dirty="0" smtClean="0">
                <a:solidFill>
                  <a:schemeClr val="tx1"/>
                </a:solidFill>
                <a:latin typeface="Times New Roman" panose="02020603050405020304" pitchFamily="18" charset="0"/>
                <a:cs typeface="Times New Roman" panose="02020603050405020304" pitchFamily="18" charset="0"/>
              </a:rPr>
              <a:t>coefficient </a:t>
            </a:r>
            <a:r>
              <a:rPr lang="en-US" sz="2300" dirty="0">
                <a:solidFill>
                  <a:schemeClr val="tx1"/>
                </a:solidFill>
                <a:latin typeface="Times New Roman" panose="02020603050405020304" pitchFamily="18" charset="0"/>
                <a:cs typeface="Times New Roman" panose="02020603050405020304" pitchFamily="18" charset="0"/>
              </a:rPr>
              <a:t>will be between -1 to + 1. It is known as the real number value.</a:t>
            </a:r>
            <a:endParaRPr lang="en-US" sz="2300" dirty="0">
              <a:solidFill>
                <a:schemeClr val="tx1"/>
              </a:solidFill>
              <a:latin typeface="Times New Roman" panose="02020603050405020304" pitchFamily="18" charset="0"/>
              <a:cs typeface="Times New Roman" panose="02020603050405020304" pitchFamily="18" charset="0"/>
            </a:endParaRPr>
          </a:p>
          <a:p>
            <a:r>
              <a:rPr lang="en-US" sz="2300" b="1" dirty="0">
                <a:solidFill>
                  <a:schemeClr val="tx1"/>
                </a:solidFill>
                <a:latin typeface="Times New Roman" panose="02020603050405020304" pitchFamily="18" charset="0"/>
                <a:cs typeface="Times New Roman" panose="02020603050405020304" pitchFamily="18" charset="0"/>
              </a:rPr>
              <a:t>3</a:t>
            </a:r>
            <a:r>
              <a:rPr lang="en-US" sz="2300" b="1" dirty="0" smtClean="0">
                <a:solidFill>
                  <a:schemeClr val="tx1"/>
                </a:solidFill>
                <a:latin typeface="Times New Roman" panose="02020603050405020304" pitchFamily="18" charset="0"/>
                <a:cs typeface="Times New Roman" panose="02020603050405020304" pitchFamily="18" charset="0"/>
              </a:rPr>
              <a:t>)</a:t>
            </a:r>
            <a:r>
              <a:rPr lang="en-US" sz="2300" dirty="0">
                <a:solidFill>
                  <a:schemeClr val="tx1"/>
                </a:solidFill>
                <a:latin typeface="Times New Roman" panose="02020603050405020304" pitchFamily="18" charset="0"/>
                <a:cs typeface="Times New Roman" panose="02020603050405020304" pitchFamily="18" charset="0"/>
              </a:rPr>
              <a:t> The negative value of the coefficient suggests that the correlation is strong and negative. And if ‘r’ goes on approaching -1, then it means that the relationship is going towards the negative side.</a:t>
            </a:r>
            <a:endParaRPr lang="en-US" sz="2300" dirty="0">
              <a:solidFill>
                <a:schemeClr val="tx1"/>
              </a:solidFill>
              <a:latin typeface="Times New Roman" panose="02020603050405020304" pitchFamily="18" charset="0"/>
              <a:cs typeface="Times New Roman" panose="02020603050405020304" pitchFamily="18" charset="0"/>
            </a:endParaRPr>
          </a:p>
          <a:p>
            <a:r>
              <a:rPr lang="en-US" sz="2300" dirty="0">
                <a:solidFill>
                  <a:schemeClr val="tx1"/>
                </a:solidFill>
                <a:latin typeface="Times New Roman" panose="02020603050405020304" pitchFamily="18" charset="0"/>
                <a:cs typeface="Times New Roman" panose="02020603050405020304" pitchFamily="18" charset="0"/>
              </a:rPr>
              <a:t>When ‘r’ approaches the side of + 1, then it means the relationship is strong and positive. By this, we can say that if +1 is the result of the correlation, then the relationship is in a positive state.</a:t>
            </a:r>
            <a:endParaRPr lang="en-US" sz="2300" dirty="0">
              <a:solidFill>
                <a:schemeClr val="tx1"/>
              </a:solidFill>
              <a:latin typeface="Times New Roman" panose="02020603050405020304" pitchFamily="18" charset="0"/>
              <a:cs typeface="Times New Roman" panose="02020603050405020304" pitchFamily="18" charset="0"/>
            </a:endParaRPr>
          </a:p>
          <a:p>
            <a:r>
              <a:rPr lang="en-US" sz="2300" b="1" dirty="0">
                <a:solidFill>
                  <a:schemeClr val="tx1"/>
                </a:solidFill>
                <a:latin typeface="Times New Roman" panose="02020603050405020304" pitchFamily="18" charset="0"/>
                <a:cs typeface="Times New Roman" panose="02020603050405020304" pitchFamily="18" charset="0"/>
              </a:rPr>
              <a:t>4</a:t>
            </a:r>
            <a:r>
              <a:rPr lang="en-US" sz="2300" b="1" dirty="0" smtClean="0">
                <a:solidFill>
                  <a:schemeClr val="tx1"/>
                </a:solidFill>
                <a:latin typeface="Times New Roman" panose="02020603050405020304" pitchFamily="18" charset="0"/>
                <a:cs typeface="Times New Roman" panose="02020603050405020304" pitchFamily="18" charset="0"/>
              </a:rPr>
              <a:t>)</a:t>
            </a:r>
            <a:r>
              <a:rPr lang="en-US" sz="2300" b="1" dirty="0">
                <a:solidFill>
                  <a:schemeClr val="tx1"/>
                </a:solidFill>
                <a:latin typeface="Times New Roman" panose="02020603050405020304" pitchFamily="18" charset="0"/>
                <a:cs typeface="Times New Roman" panose="02020603050405020304" pitchFamily="18" charset="0"/>
              </a:rPr>
              <a:t> </a:t>
            </a:r>
            <a:r>
              <a:rPr lang="en-US" sz="2300" dirty="0">
                <a:solidFill>
                  <a:schemeClr val="tx1"/>
                </a:solidFill>
                <a:latin typeface="Times New Roman" panose="02020603050405020304" pitchFamily="18" charset="0"/>
                <a:cs typeface="Times New Roman" panose="02020603050405020304" pitchFamily="18" charset="0"/>
              </a:rPr>
              <a:t>The weak correlation is </a:t>
            </a:r>
            <a:r>
              <a:rPr lang="en-US" sz="2300" dirty="0" err="1" smtClean="0">
                <a:solidFill>
                  <a:schemeClr val="tx1"/>
                </a:solidFill>
                <a:latin typeface="Times New Roman" panose="02020603050405020304" pitchFamily="18" charset="0"/>
                <a:cs typeface="Times New Roman" panose="02020603050405020304" pitchFamily="18" charset="0"/>
              </a:rPr>
              <a:t>signalled</a:t>
            </a:r>
            <a:r>
              <a:rPr lang="en-US" sz="2300" dirty="0" smtClean="0">
                <a:solidFill>
                  <a:schemeClr val="tx1"/>
                </a:solidFill>
                <a:latin typeface="Times New Roman" panose="02020603050405020304" pitchFamily="18" charset="0"/>
                <a:cs typeface="Times New Roman" panose="02020603050405020304" pitchFamily="18" charset="0"/>
              </a:rPr>
              <a:t> </a:t>
            </a:r>
            <a:r>
              <a:rPr lang="en-US" sz="2300" dirty="0">
                <a:solidFill>
                  <a:schemeClr val="tx1"/>
                </a:solidFill>
                <a:latin typeface="Times New Roman" panose="02020603050405020304" pitchFamily="18" charset="0"/>
                <a:cs typeface="Times New Roman" panose="02020603050405020304" pitchFamily="18" charset="0"/>
              </a:rPr>
              <a:t>when the coefficient of correlation approaches zero. When ‘r’ is near zero, then we can deduce that the relationship is weak.</a:t>
            </a:r>
            <a:endParaRPr lang="en-US" sz="23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2402545" y="353291"/>
            <a:ext cx="7508073" cy="620010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2244437" y="427183"/>
            <a:ext cx="6714836" cy="612329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199" y="1147617"/>
            <a:ext cx="10649527" cy="4726709"/>
          </a:xfrm>
        </p:spPr>
        <p:txBody>
          <a:bodyPr>
            <a:normAutofit/>
          </a:bodyPr>
          <a:lstStyle/>
          <a:p>
            <a:r>
              <a:rPr lang="en-US" sz="4000" dirty="0">
                <a:solidFill>
                  <a:schemeClr val="tx1"/>
                </a:solidFill>
                <a:latin typeface="Times New Roman" panose="02020603050405020304" pitchFamily="18" charset="0"/>
                <a:cs typeface="Times New Roman" panose="02020603050405020304" pitchFamily="18" charset="0"/>
              </a:rPr>
              <a:t>By substituting all the values in the formula, we get r = 1. This shows a positive correlation coefficient</a:t>
            </a:r>
            <a:r>
              <a:rPr lang="en-US" sz="4000" dirty="0" smtClean="0">
                <a:solidFill>
                  <a:schemeClr val="tx1"/>
                </a:solidFill>
                <a:latin typeface="Times New Roman" panose="02020603050405020304" pitchFamily="18" charset="0"/>
                <a:cs typeface="Times New Roman" panose="02020603050405020304" pitchFamily="18" charset="0"/>
              </a:rPr>
              <a:t>.</a:t>
            </a:r>
            <a:endParaRPr lang="en-US" sz="4000" dirty="0" smtClean="0">
              <a:solidFill>
                <a:schemeClr val="tx1"/>
              </a:solidFill>
              <a:latin typeface="Times New Roman" panose="02020603050405020304" pitchFamily="18" charset="0"/>
              <a:cs typeface="Times New Roman" panose="02020603050405020304" pitchFamily="18" charset="0"/>
            </a:endParaRPr>
          </a:p>
          <a:p>
            <a:r>
              <a:rPr lang="en-US" sz="4000" dirty="0" smtClean="0">
                <a:solidFill>
                  <a:schemeClr val="tx1"/>
                </a:solidFill>
                <a:latin typeface="Times New Roman" panose="02020603050405020304" pitchFamily="18" charset="0"/>
                <a:cs typeface="Times New Roman" panose="02020603050405020304" pitchFamily="18" charset="0"/>
              </a:rPr>
              <a:t>Check Yours!</a:t>
            </a:r>
            <a:endParaRPr lang="en-US" sz="4000" dirty="0" smtClean="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939511" y="2209440"/>
            <a:ext cx="9907719" cy="209470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2373745" y="251690"/>
            <a:ext cx="6844867" cy="6387999"/>
          </a:xfrm>
          <a:prstGeom prst="rect">
            <a:avLst/>
          </a:prstGeom>
        </p:spPr>
      </p:pic>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5928</Words>
  <Application>WPS Presentation</Application>
  <PresentationFormat>Widescreen</PresentationFormat>
  <Paragraphs>101</Paragraphs>
  <Slides>29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Arial</vt:lpstr>
      <vt:lpstr>SimSun</vt:lpstr>
      <vt:lpstr>Wingdings</vt:lpstr>
      <vt:lpstr>Wingdings 3</vt:lpstr>
      <vt:lpstr>Times New Roman</vt:lpstr>
      <vt:lpstr>Microsoft YaHei</vt:lpstr>
      <vt:lpstr>Arial Unicode MS</vt:lpstr>
      <vt:lpstr>Century Gothic</vt:lpstr>
      <vt:lpstr>Calibri</vt:lpstr>
      <vt:lpstr>Tahoma</vt:lpstr>
      <vt:lpstr>Slice</vt:lpstr>
      <vt:lpstr>COURSE: DATA SCIENCE tOPIC: Statistics INSTRUCTOR: REEMA MEMON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this pc</dc:creator>
  <cp:lastModifiedBy>MUET</cp:lastModifiedBy>
  <cp:revision>10</cp:revision>
  <dcterms:created xsi:type="dcterms:W3CDTF">2023-06-06T19:22:00Z</dcterms:created>
  <dcterms:modified xsi:type="dcterms:W3CDTF">2024-10-13T09:33:54Z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C27BA8955A9C426093FFFCFAA1780AD1_12</vt:lpwstr>
  </property>
  <property fmtid="{D5CDD505-2E9C-101B-9397-08002B2CF9AE}" pid="3" name="KSOProductBuildVer">
    <vt:lpwstr>1033-12.2.0.18165</vt:lpwstr>
  </property>
</Properties>
</file>