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5E9CF4-B49F-45C2-B043-9C19F9D554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CBAE0-642D-463F-95DC-669F18762864}" type="slidenum">
              <a:rPr lang="en-US" smtClean="0"/>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B05E9CF4-B49F-45C2-B043-9C19F9D5542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05E9CF4-B49F-45C2-B043-9C19F9D554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05E9CF4-B49F-45C2-B043-9C19F9D554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CBAE0-642D-463F-95DC-669F18762864}" type="slidenum">
              <a:rPr lang="en-US" smtClean="0"/>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05E9CF4-B49F-45C2-B043-9C19F9D554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endParaRPr lang="en-US" smtClean="0"/>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05E9CF4-B49F-45C2-B043-9C19F9D554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CBAE0-642D-463F-95DC-669F18762864}" type="slidenum">
              <a:rPr lang="en-US" smtClean="0"/>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endParaRPr lang="en-US" smtClean="0"/>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05E9CF4-B49F-45C2-B043-9C19F9D554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05E9CF4-B49F-45C2-B043-9C19F9D554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05E9CF4-B49F-45C2-B043-9C19F9D554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05E9CF4-B49F-45C2-B043-9C19F9D554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05E9CF4-B49F-45C2-B043-9C19F9D554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05E9CF4-B49F-45C2-B043-9C19F9D5542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05E9CF4-B49F-45C2-B043-9C19F9D5542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5E9CF4-B49F-45C2-B043-9C19F9D5542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E9CF4-B49F-45C2-B043-9C19F9D5542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05E9CF4-B49F-45C2-B043-9C19F9D5542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05E9CF4-B49F-45C2-B043-9C19F9D5542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CBAE0-642D-463F-95DC-669F1876286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05E9CF4-B49F-45C2-B043-9C19F9D55422}" type="datetimeFigureOut">
              <a:rPr lang="en-US" smtClean="0"/>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FFCBAE0-642D-463F-95DC-669F1876286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817091" cy="2817091"/>
          </a:xfrm>
          <a:prstGeom prst="rect">
            <a:avLst/>
          </a:prstGeom>
          <a:solidFill>
            <a:schemeClr val="tx1"/>
          </a:solidFill>
        </p:spPr>
      </p:pic>
      <p:sp>
        <p:nvSpPr>
          <p:cNvPr id="8" name="Title 7"/>
          <p:cNvSpPr>
            <a:spLocks noGrp="1"/>
          </p:cNvSpPr>
          <p:nvPr>
            <p:ph type="ctrTitle"/>
          </p:nvPr>
        </p:nvSpPr>
        <p:spPr>
          <a:xfrm>
            <a:off x="116840" y="3296920"/>
            <a:ext cx="9370695" cy="2967355"/>
          </a:xfrm>
        </p:spPr>
        <p:txBody>
          <a:bodyPr>
            <a:normAutofit fontScale="90000"/>
          </a:bodyPr>
          <a:p>
            <a:pPr>
              <a:lnSpc>
                <a:spcPct val="150000"/>
              </a:lnSpc>
            </a:pPr>
            <a:r>
              <a:rPr lang="en-US" dirty="0" smtClean="0">
                <a:latin typeface="Times New Roman" panose="02020603050405020304" pitchFamily="18" charset="0"/>
                <a:cs typeface="Times New Roman" panose="02020603050405020304" pitchFamily="18" charset="0"/>
              </a:rPr>
              <a:t>COURSE: DATA SCIENCE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tOPIC: Statistics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INSTRUCTOR</a:t>
            </a:r>
            <a:r>
              <a:rPr lang="en-US" dirty="0" smtClean="0">
                <a:latin typeface="Times New Roman" panose="02020603050405020304" pitchFamily="18" charset="0"/>
                <a:cs typeface="Times New Roman" panose="02020603050405020304" pitchFamily="18" charset="0"/>
              </a:rPr>
              <a:t>: REEMA MEMON</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722697" cy="2574635"/>
          </a:xfrm>
        </p:spPr>
        <p:txBody>
          <a:bodyPr>
            <a:noAutofit/>
          </a:bodyPr>
          <a:lstStyle/>
          <a:p>
            <a:r>
              <a:rPr lang="en-US" sz="3000" dirty="0" smtClean="0">
                <a:solidFill>
                  <a:schemeClr val="tx1"/>
                </a:solidFill>
                <a:latin typeface="Times New Roman" panose="02020603050405020304" pitchFamily="18" charset="0"/>
                <a:cs typeface="Times New Roman" panose="02020603050405020304" pitchFamily="18" charset="0"/>
              </a:rPr>
              <a:t>Question:</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Suppose you have a deck of cards and you draw two cards without replacement. What is the probability of drawing a red card and then drawing a queen? Let's assume the deck contains 52 cards with 26 red cards and 4 queens. </a:t>
            </a:r>
            <a:r>
              <a:rPr lang="en-US" sz="3000" dirty="0" smtClean="0">
                <a:solidFill>
                  <a:schemeClr val="tx1"/>
                </a:solidFill>
                <a:latin typeface="Times New Roman" panose="02020603050405020304" pitchFamily="18" charset="0"/>
                <a:cs typeface="Times New Roman" panose="02020603050405020304" pitchFamily="18" charset="0"/>
              </a:rPr>
              <a:t>Find the </a:t>
            </a:r>
            <a:r>
              <a:rPr lang="en-US" sz="3000" dirty="0">
                <a:solidFill>
                  <a:schemeClr val="tx1"/>
                </a:solidFill>
                <a:latin typeface="Times New Roman" panose="02020603050405020304" pitchFamily="18" charset="0"/>
                <a:cs typeface="Times New Roman" panose="02020603050405020304" pitchFamily="18" charset="0"/>
              </a:rPr>
              <a:t>joint probability of drawing a red card and then drawing a </a:t>
            </a:r>
            <a:r>
              <a:rPr lang="en-US" sz="3000" dirty="0" smtClean="0">
                <a:solidFill>
                  <a:schemeClr val="tx1"/>
                </a:solidFill>
                <a:latin typeface="Times New Roman" panose="02020603050405020304" pitchFamily="18" charset="0"/>
                <a:cs typeface="Times New Roman" panose="02020603050405020304" pitchFamily="18" charset="0"/>
              </a:rPr>
              <a:t>queen.</a:t>
            </a:r>
            <a:endParaRPr lang="en-US" sz="3000" dirty="0" smtClean="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49746" y="3888509"/>
            <a:ext cx="11850255" cy="861774"/>
          </a:xfrm>
          <a:prstGeom prst="rect">
            <a:avLst/>
          </a:prstGeom>
          <a:noFill/>
        </p:spPr>
        <p:txBody>
          <a:bodyPr wrap="square" rtlCol="0">
            <a:spAutoFit/>
          </a:bodyPr>
          <a:lstStyle/>
          <a:p>
            <a:r>
              <a:rPr lang="es-ES" sz="2500" dirty="0" err="1" smtClean="0">
                <a:latin typeface="Times New Roman" panose="02020603050405020304" pitchFamily="18" charset="0"/>
                <a:cs typeface="Times New Roman" panose="02020603050405020304" pitchFamily="18" charset="0"/>
              </a:rPr>
              <a:t>Solution</a:t>
            </a:r>
            <a:r>
              <a:rPr lang="es-ES" sz="2500" dirty="0" smtClean="0">
                <a:latin typeface="Times New Roman" panose="02020603050405020304" pitchFamily="18" charset="0"/>
                <a:cs typeface="Times New Roman" panose="02020603050405020304" pitchFamily="18" charset="0"/>
              </a:rPr>
              <a:t>:</a:t>
            </a:r>
            <a:endParaRPr lang="es-ES" sz="2500" dirty="0" smtClean="0">
              <a:latin typeface="Times New Roman" panose="02020603050405020304" pitchFamily="18" charset="0"/>
              <a:cs typeface="Times New Roman" panose="02020603050405020304" pitchFamily="18" charset="0"/>
            </a:endParaRPr>
          </a:p>
          <a:p>
            <a:r>
              <a:rPr lang="es-ES" sz="2500" dirty="0" smtClean="0">
                <a:latin typeface="Times New Roman" panose="02020603050405020304" pitchFamily="18" charset="0"/>
                <a:cs typeface="Times New Roman" panose="02020603050405020304" pitchFamily="18" charset="0"/>
              </a:rPr>
              <a:t>P(Red </a:t>
            </a:r>
            <a:r>
              <a:rPr lang="es-ES" sz="2500" dirty="0">
                <a:latin typeface="Times New Roman" panose="02020603050405020304" pitchFamily="18" charset="0"/>
                <a:cs typeface="Times New Roman" panose="02020603050405020304" pitchFamily="18" charset="0"/>
              </a:rPr>
              <a:t>and Queen) = P(Red) * P(Queen | Red) = (26/52) * (4/51) = 1/52</a:t>
            </a:r>
            <a:endParaRPr lang="en-US"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521" y="3166532"/>
            <a:ext cx="10953606" cy="1608668"/>
          </a:xfrm>
        </p:spPr>
        <p:txBody>
          <a:bodyPr>
            <a:normAutofit/>
          </a:bodyPr>
          <a:lstStyle/>
          <a:p>
            <a:r>
              <a:rPr lang="en-US" sz="2500" dirty="0" smtClean="0">
                <a:latin typeface="Times New Roman" panose="02020603050405020304" pitchFamily="18" charset="0"/>
                <a:cs typeface="Times New Roman" panose="02020603050405020304" pitchFamily="18" charset="0"/>
              </a:rPr>
              <a:t>Solution:</a:t>
            </a:r>
            <a:br>
              <a:rPr lang="en-US" sz="2500" dirty="0" smtClean="0">
                <a:latin typeface="Times New Roman" panose="02020603050405020304" pitchFamily="18" charset="0"/>
                <a:cs typeface="Times New Roman" panose="02020603050405020304" pitchFamily="18" charset="0"/>
              </a:rPr>
            </a:br>
            <a:r>
              <a:rPr lang="en-US" sz="2500" dirty="0" smtClean="0">
                <a:latin typeface="Times New Roman" panose="02020603050405020304" pitchFamily="18" charset="0"/>
                <a:cs typeface="Times New Roman" panose="02020603050405020304" pitchFamily="18" charset="0"/>
              </a:rPr>
              <a:t>P(Red </a:t>
            </a:r>
            <a:r>
              <a:rPr lang="en-US" sz="2500" dirty="0">
                <a:latin typeface="Times New Roman" panose="02020603050405020304" pitchFamily="18" charset="0"/>
                <a:cs typeface="Times New Roman" panose="02020603050405020304" pitchFamily="18" charset="0"/>
              </a:rPr>
              <a:t>and Blue) = P(Red) * P(Blue | Red) = (5/12) * (7/11) = 35/132</a:t>
            </a:r>
            <a:endParaRPr lang="en-US" sz="2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1048" y="159327"/>
            <a:ext cx="10584152" cy="3615267"/>
          </a:xfrm>
        </p:spPr>
        <p:txBody>
          <a:bodyPr>
            <a:normAutofit/>
          </a:bodyPr>
          <a:lstStyle/>
          <a:p>
            <a:r>
              <a:rPr lang="en-US" sz="3000" dirty="0" smtClean="0">
                <a:solidFill>
                  <a:schemeClr val="tx1"/>
                </a:solidFill>
                <a:latin typeface="Times New Roman" panose="02020603050405020304" pitchFamily="18" charset="0"/>
                <a:cs typeface="Times New Roman" panose="02020603050405020304" pitchFamily="18" charset="0"/>
              </a:rPr>
              <a:t>Question </a:t>
            </a:r>
            <a:r>
              <a:rPr lang="en-US" sz="3000" dirty="0">
                <a:solidFill>
                  <a:schemeClr val="tx1"/>
                </a:solidFill>
                <a:latin typeface="Times New Roman" panose="02020603050405020304" pitchFamily="18" charset="0"/>
                <a:cs typeface="Times New Roman" panose="02020603050405020304" pitchFamily="18" charset="0"/>
              </a:rPr>
              <a:t>2: Consider a bag containing 5 red balls and 7 blue balls. You randomly draw two balls from the bag, without replacement. What is the probability of drawing a red ball on the first draw and a blue ball on the second draw? </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9965315" cy="5521036"/>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Marginal Probability:</a:t>
            </a:r>
            <a:endParaRPr lang="en-US" sz="3200" b="1"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The</a:t>
            </a:r>
            <a:r>
              <a:rPr lang="en-US" sz="3000" b="1" dirty="0" smtClean="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probability </a:t>
            </a:r>
            <a:r>
              <a:rPr lang="en-US" sz="3000" dirty="0">
                <a:solidFill>
                  <a:schemeClr val="tx1"/>
                </a:solidFill>
                <a:latin typeface="Times New Roman" panose="02020603050405020304" pitchFamily="18" charset="0"/>
                <a:cs typeface="Times New Roman" panose="02020603050405020304" pitchFamily="18" charset="0"/>
              </a:rPr>
              <a:t>of an event occurring (p(A)), it may be thought of as an unconditional probability.  It is not conditioned on another event.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Example</a:t>
            </a:r>
            <a:r>
              <a:rPr lang="en-US" sz="3000" dirty="0">
                <a:solidFill>
                  <a:schemeClr val="tx1"/>
                </a:solidFill>
                <a:latin typeface="Times New Roman" panose="02020603050405020304" pitchFamily="18" charset="0"/>
                <a:cs typeface="Times New Roman" panose="02020603050405020304" pitchFamily="18" charset="0"/>
              </a:rPr>
              <a:t>: T</a:t>
            </a:r>
            <a:r>
              <a:rPr lang="en-US" sz="3000" dirty="0" smtClean="0">
                <a:solidFill>
                  <a:schemeClr val="tx1"/>
                </a:solidFill>
                <a:latin typeface="Times New Roman" panose="02020603050405020304" pitchFamily="18" charset="0"/>
                <a:cs typeface="Times New Roman" panose="02020603050405020304" pitchFamily="18" charset="0"/>
              </a:rPr>
              <a:t>he </a:t>
            </a:r>
            <a:r>
              <a:rPr lang="en-US" sz="3000" dirty="0">
                <a:solidFill>
                  <a:schemeClr val="tx1"/>
                </a:solidFill>
                <a:latin typeface="Times New Roman" panose="02020603050405020304" pitchFamily="18" charset="0"/>
                <a:cs typeface="Times New Roman" panose="02020603050405020304" pitchFamily="18" charset="0"/>
              </a:rPr>
              <a:t>probability that a card drawn is red (p(red) = 0.5).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Another </a:t>
            </a:r>
            <a:r>
              <a:rPr lang="en-US" sz="3000" dirty="0">
                <a:solidFill>
                  <a:schemeClr val="tx1"/>
                </a:solidFill>
                <a:latin typeface="Times New Roman" panose="02020603050405020304" pitchFamily="18" charset="0"/>
                <a:cs typeface="Times New Roman" panose="02020603050405020304" pitchFamily="18" charset="0"/>
              </a:rPr>
              <a:t>example:  </a:t>
            </a:r>
            <a:r>
              <a:rPr lang="en-US" sz="3000" dirty="0" smtClean="0">
                <a:solidFill>
                  <a:schemeClr val="tx1"/>
                </a:solidFill>
                <a:latin typeface="Times New Roman" panose="02020603050405020304" pitchFamily="18" charset="0"/>
                <a:cs typeface="Times New Roman" panose="02020603050405020304" pitchFamily="18" charset="0"/>
              </a:rPr>
              <a:t>The probability that a dice rolled is a four (p(four)=(1/6)).</a:t>
            </a:r>
            <a:endParaRPr lang="en-US" sz="30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595" y="3064932"/>
            <a:ext cx="10861242" cy="2689322"/>
          </a:xfrm>
        </p:spPr>
        <p:txBody>
          <a:bodyPr>
            <a:noAutofit/>
          </a:bodyPr>
          <a:lstStyle/>
          <a:p>
            <a:br>
              <a:rPr lang="en-US" sz="3000" dirty="0" smtClean="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Solution:</a:t>
            </a:r>
            <a:br>
              <a:rPr lang="en-US" sz="3000" dirty="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marginal probability can be calculated by dividing the number of red balls by the total number of balls in the bag. In this case, it is 10/(10+15) = 10/25 = 2/5.</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10565680" cy="2140527"/>
          </a:xfrm>
        </p:spPr>
        <p:txBody>
          <a:bodyPr>
            <a:normAutofit/>
          </a:bodyPr>
          <a:lstStyle/>
          <a:p>
            <a:r>
              <a:rPr lang="en-US" sz="3000" dirty="0" smtClean="0">
                <a:solidFill>
                  <a:schemeClr val="tx1"/>
                </a:solidFill>
                <a:latin typeface="Times New Roman" panose="02020603050405020304" pitchFamily="18" charset="0"/>
                <a:cs typeface="Times New Roman" panose="02020603050405020304" pitchFamily="18" charset="0"/>
              </a:rPr>
              <a:t>Question 1:</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Consider </a:t>
            </a:r>
            <a:r>
              <a:rPr lang="en-US" sz="3000" dirty="0">
                <a:solidFill>
                  <a:schemeClr val="tx1"/>
                </a:solidFill>
                <a:latin typeface="Times New Roman" panose="02020603050405020304" pitchFamily="18" charset="0"/>
                <a:cs typeface="Times New Roman" panose="02020603050405020304" pitchFamily="18" charset="0"/>
              </a:rPr>
              <a:t>a bag containing 10 red balls and 15 blue balls. You randomly select a ball from the bag. What is the marginal probability of selecting a red ball? </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0321" y="510309"/>
            <a:ext cx="10491788" cy="5484091"/>
          </a:xfrm>
        </p:spPr>
        <p:txBody>
          <a:bodyPr>
            <a:normAutofit/>
          </a:bodyPr>
          <a:lstStyle/>
          <a:p>
            <a:r>
              <a:rPr lang="en-US" sz="3000" b="1" dirty="0">
                <a:solidFill>
                  <a:schemeClr val="tx1"/>
                </a:solidFill>
                <a:latin typeface="Times New Roman" panose="02020603050405020304" pitchFamily="18" charset="0"/>
                <a:cs typeface="Times New Roman" panose="02020603050405020304" pitchFamily="18" charset="0"/>
              </a:rPr>
              <a:t>Conditional </a:t>
            </a:r>
            <a:r>
              <a:rPr lang="en-US" sz="3000" b="1" dirty="0" smtClean="0">
                <a:solidFill>
                  <a:schemeClr val="tx1"/>
                </a:solidFill>
                <a:latin typeface="Times New Roman" panose="02020603050405020304" pitchFamily="18" charset="0"/>
                <a:cs typeface="Times New Roman" panose="02020603050405020304" pitchFamily="18" charset="0"/>
              </a:rPr>
              <a:t>probability:</a:t>
            </a:r>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It is </a:t>
            </a:r>
            <a:r>
              <a:rPr lang="en-US" sz="3000" dirty="0">
                <a:solidFill>
                  <a:schemeClr val="tx1"/>
                </a:solidFill>
                <a:latin typeface="Times New Roman" panose="02020603050405020304" pitchFamily="18" charset="0"/>
                <a:cs typeface="Times New Roman" panose="02020603050405020304" pitchFamily="18" charset="0"/>
              </a:rPr>
              <a:t>known as the possibility of an event or outcome happening, based on the existence of a previous event or outcome.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Imagine a student who takes leave from school twice a week, excluding Sunday. If it is known that he will be absent from school on Tuesday then what are the chances that he will also take a leave on Saturday in the same week? It is observed that in problems where the occurrence of one event affects the happening of the following event, these cases of probability are known as conditional probability.</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0"/>
            <a:ext cx="8534400" cy="3615267"/>
          </a:xfrm>
        </p:spPr>
        <p:txBody>
          <a:bodyPr/>
          <a:lstStyle/>
          <a:p>
            <a:r>
              <a:rPr lang="en-US" sz="3000" dirty="0">
                <a:solidFill>
                  <a:schemeClr val="tx1"/>
                </a:solidFill>
                <a:latin typeface="Times New Roman" panose="02020603050405020304" pitchFamily="18" charset="0"/>
                <a:cs typeface="Times New Roman" panose="02020603050405020304" pitchFamily="18" charset="0"/>
              </a:rPr>
              <a:t>The probability of occurrence of any event A when another event B </a:t>
            </a:r>
            <a:r>
              <a:rPr lang="en-US" sz="3000" dirty="0" smtClean="0">
                <a:solidFill>
                  <a:schemeClr val="tx1"/>
                </a:solidFill>
                <a:latin typeface="Times New Roman" panose="02020603050405020304" pitchFamily="18" charset="0"/>
                <a:cs typeface="Times New Roman" panose="02020603050405020304" pitchFamily="18" charset="0"/>
              </a:rPr>
              <a:t>in relation to A has </a:t>
            </a:r>
            <a:r>
              <a:rPr lang="en-US" sz="3000" dirty="0">
                <a:solidFill>
                  <a:schemeClr val="tx1"/>
                </a:solidFill>
                <a:latin typeface="Times New Roman" panose="02020603050405020304" pitchFamily="18" charset="0"/>
                <a:cs typeface="Times New Roman" panose="02020603050405020304" pitchFamily="18" charset="0"/>
              </a:rPr>
              <a:t>already occurred is known as conditional probability.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Conditional Probability Formula:</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2630" y="2927542"/>
            <a:ext cx="5608511" cy="3560185"/>
          </a:xfrm>
          <a:prstGeom prst="rect">
            <a:avLst/>
          </a:prstGeom>
        </p:spPr>
      </p:pic>
      <p:pic>
        <p:nvPicPr>
          <p:cNvPr id="5" name="Picture 4"/>
          <p:cNvPicPr>
            <a:picLocks noChangeAspect="1"/>
          </p:cNvPicPr>
          <p:nvPr/>
        </p:nvPicPr>
        <p:blipFill>
          <a:blip r:embed="rId2"/>
          <a:stretch>
            <a:fillRect/>
          </a:stretch>
        </p:blipFill>
        <p:spPr>
          <a:xfrm>
            <a:off x="6705599" y="3459088"/>
            <a:ext cx="5428849" cy="149080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690" y="387926"/>
            <a:ext cx="11379199" cy="6096001"/>
          </a:xfrm>
        </p:spPr>
        <p:txBody>
          <a:bodyPr>
            <a:noAutofit/>
          </a:bodyPr>
          <a:lstStyle/>
          <a:p>
            <a:r>
              <a:rPr lang="en-US" dirty="0" smtClean="0">
                <a:solidFill>
                  <a:schemeClr val="tx1"/>
                </a:solidFill>
                <a:latin typeface="Times New Roman" panose="02020603050405020304" pitchFamily="18" charset="0"/>
                <a:cs typeface="Times New Roman" panose="02020603050405020304" pitchFamily="18" charset="0"/>
              </a:rPr>
              <a:t>Question: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probability of a student passing in science is ⅘ and the of the student passing in both science and </a:t>
            </a:r>
            <a:r>
              <a:rPr lang="en-US" dirty="0" err="1">
                <a:solidFill>
                  <a:schemeClr val="tx1"/>
                </a:solidFill>
                <a:latin typeface="Times New Roman" panose="02020603050405020304" pitchFamily="18" charset="0"/>
                <a:cs typeface="Times New Roman" panose="02020603050405020304" pitchFamily="18" charset="0"/>
              </a:rPr>
              <a:t>maths</a:t>
            </a:r>
            <a:r>
              <a:rPr lang="en-US" dirty="0">
                <a:solidFill>
                  <a:schemeClr val="tx1"/>
                </a:solidFill>
                <a:latin typeface="Times New Roman" panose="02020603050405020304" pitchFamily="18" charset="0"/>
                <a:cs typeface="Times New Roman" panose="02020603050405020304" pitchFamily="18" charset="0"/>
              </a:rPr>
              <a:t> is ½. What is the probability of that student passing in </a:t>
            </a:r>
            <a:r>
              <a:rPr lang="en-US" dirty="0" err="1">
                <a:solidFill>
                  <a:schemeClr val="tx1"/>
                </a:solidFill>
                <a:latin typeface="Times New Roman" panose="02020603050405020304" pitchFamily="18" charset="0"/>
                <a:cs typeface="Times New Roman" panose="02020603050405020304" pitchFamily="18" charset="0"/>
              </a:rPr>
              <a:t>maths</a:t>
            </a:r>
            <a:r>
              <a:rPr lang="en-US" dirty="0">
                <a:solidFill>
                  <a:schemeClr val="tx1"/>
                </a:solidFill>
                <a:latin typeface="Times New Roman" panose="02020603050405020304" pitchFamily="18" charset="0"/>
                <a:cs typeface="Times New Roman" panose="02020603050405020304" pitchFamily="18" charset="0"/>
              </a:rPr>
              <a:t> knowing that he passed in science?</a:t>
            </a: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Solution:</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Let A ≡ </a:t>
            </a:r>
            <a:r>
              <a:rPr lang="en-US" dirty="0" smtClean="0">
                <a:solidFill>
                  <a:schemeClr val="tx1"/>
                </a:solidFill>
                <a:latin typeface="Times New Roman" panose="02020603050405020304" pitchFamily="18" charset="0"/>
                <a:cs typeface="Times New Roman" panose="02020603050405020304" pitchFamily="18" charset="0"/>
              </a:rPr>
              <a:t>Event </a:t>
            </a:r>
            <a:r>
              <a:rPr lang="en-US" dirty="0">
                <a:solidFill>
                  <a:schemeClr val="tx1"/>
                </a:solidFill>
                <a:latin typeface="Times New Roman" panose="02020603050405020304" pitchFamily="18" charset="0"/>
                <a:cs typeface="Times New Roman" panose="02020603050405020304" pitchFamily="18" charset="0"/>
              </a:rPr>
              <a:t>of passing in science</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B ≡ E</a:t>
            </a:r>
            <a:r>
              <a:rPr lang="en-US" dirty="0" smtClean="0">
                <a:solidFill>
                  <a:schemeClr val="tx1"/>
                </a:solidFill>
                <a:latin typeface="Times New Roman" panose="02020603050405020304" pitchFamily="18" charset="0"/>
                <a:cs typeface="Times New Roman" panose="02020603050405020304" pitchFamily="18" charset="0"/>
              </a:rPr>
              <a:t>vent </a:t>
            </a:r>
            <a:r>
              <a:rPr lang="en-US" dirty="0">
                <a:solidFill>
                  <a:schemeClr val="tx1"/>
                </a:solidFill>
                <a:latin typeface="Times New Roman" panose="02020603050405020304" pitchFamily="18" charset="0"/>
                <a:cs typeface="Times New Roman" panose="02020603050405020304" pitchFamily="18" charset="0"/>
              </a:rPr>
              <a:t>of passing in </a:t>
            </a:r>
            <a:r>
              <a:rPr lang="en-US" dirty="0" err="1">
                <a:solidFill>
                  <a:schemeClr val="tx1"/>
                </a:solidFill>
                <a:latin typeface="Times New Roman" panose="02020603050405020304" pitchFamily="18" charset="0"/>
                <a:cs typeface="Times New Roman" panose="02020603050405020304" pitchFamily="18" charset="0"/>
              </a:rPr>
              <a:t>M</a:t>
            </a:r>
            <a:r>
              <a:rPr lang="en-US" dirty="0" err="1" smtClean="0">
                <a:solidFill>
                  <a:schemeClr val="tx1"/>
                </a:solidFill>
                <a:latin typeface="Times New Roman" panose="02020603050405020304" pitchFamily="18" charset="0"/>
                <a:cs typeface="Times New Roman" panose="02020603050405020304" pitchFamily="18" charset="0"/>
              </a:rPr>
              <a:t>aths</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Given, P(B) =</a:t>
            </a:r>
            <a:r>
              <a:rPr lang="en-US" sz="4000" dirty="0">
                <a:solidFill>
                  <a:schemeClr val="tx1"/>
                </a:solidFill>
                <a:latin typeface="Times New Roman" panose="02020603050405020304" pitchFamily="18" charset="0"/>
                <a:cs typeface="Times New Roman" panose="02020603050405020304" pitchFamily="18" charset="0"/>
              </a:rPr>
              <a:t> ⅘ </a:t>
            </a:r>
            <a:r>
              <a:rPr lang="en-US" dirty="0">
                <a:solidFill>
                  <a:schemeClr val="tx1"/>
                </a:solidFill>
                <a:latin typeface="Times New Roman" panose="02020603050405020304" pitchFamily="18" charset="0"/>
                <a:cs typeface="Times New Roman" panose="02020603050405020304" pitchFamily="18" charset="0"/>
              </a:rPr>
              <a:t>and P(A ∩ B) = </a:t>
            </a:r>
            <a:r>
              <a:rPr lang="en-US" sz="4000" dirty="0">
                <a:solidFill>
                  <a:schemeClr val="tx1"/>
                </a:solidFill>
                <a:latin typeface="Times New Roman" panose="02020603050405020304" pitchFamily="18" charset="0"/>
                <a:cs typeface="Times New Roman" panose="02020603050405020304" pitchFamily="18" charset="0"/>
              </a:rPr>
              <a:t>½</a:t>
            </a:r>
            <a:endParaRPr lang="en-US" sz="4000"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Then, probability of passing </a:t>
            </a:r>
            <a:r>
              <a:rPr lang="en-US" dirty="0" err="1">
                <a:solidFill>
                  <a:schemeClr val="tx1"/>
                </a:solidFill>
                <a:latin typeface="Times New Roman" panose="02020603050405020304" pitchFamily="18" charset="0"/>
                <a:cs typeface="Times New Roman" panose="02020603050405020304" pitchFamily="18" charset="0"/>
              </a:rPr>
              <a:t>maths</a:t>
            </a:r>
            <a:r>
              <a:rPr lang="en-US" dirty="0">
                <a:solidFill>
                  <a:schemeClr val="tx1"/>
                </a:solidFill>
                <a:latin typeface="Times New Roman" panose="02020603050405020304" pitchFamily="18" charset="0"/>
                <a:cs typeface="Times New Roman" panose="02020603050405020304" pitchFamily="18" charset="0"/>
              </a:rPr>
              <a:t> after passing in science =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P(B|A</a:t>
            </a:r>
            <a:r>
              <a:rPr lang="en-US" dirty="0">
                <a:solidFill>
                  <a:schemeClr val="tx1"/>
                </a:solidFill>
                <a:latin typeface="Times New Roman" panose="02020603050405020304" pitchFamily="18" charset="0"/>
                <a:cs typeface="Times New Roman" panose="02020603050405020304" pitchFamily="18" charset="0"/>
              </a:rPr>
              <a:t>) = P(A ∩ B)/P(A)</a:t>
            </a:r>
            <a:endParaRPr lang="en-US" dirty="0">
              <a:solidFill>
                <a:schemeClr val="tx1"/>
              </a:solidFill>
              <a:latin typeface="Times New Roman" panose="02020603050405020304" pitchFamily="18" charset="0"/>
              <a:cs typeface="Times New Roman" panose="02020603050405020304" pitchFamily="18" charset="0"/>
            </a:endParaRPr>
          </a:p>
          <a:p>
            <a:r>
              <a:rPr lang="en-US" sz="4000" dirty="0">
                <a:solidFill>
                  <a:schemeClr val="tx1"/>
                </a:solidFill>
                <a:latin typeface="Times New Roman" panose="02020603050405020304" pitchFamily="18" charset="0"/>
                <a:cs typeface="Times New Roman" panose="02020603050405020304" pitchFamily="18" charset="0"/>
              </a:rPr>
              <a:t>= ½ ÷ ⅘ = ⅝</a:t>
            </a:r>
            <a:endParaRPr lang="en-US" sz="4000"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the probability of passing in </a:t>
            </a:r>
            <a:r>
              <a:rPr lang="en-US" dirty="0" err="1">
                <a:solidFill>
                  <a:schemeClr val="tx1"/>
                </a:solidFill>
                <a:latin typeface="Times New Roman" panose="02020603050405020304" pitchFamily="18" charset="0"/>
                <a:cs typeface="Times New Roman" panose="02020603050405020304" pitchFamily="18" charset="0"/>
              </a:rPr>
              <a:t>M</a:t>
            </a:r>
            <a:r>
              <a:rPr lang="en-US" dirty="0" err="1" smtClean="0">
                <a:solidFill>
                  <a:schemeClr val="tx1"/>
                </a:solidFill>
                <a:latin typeface="Times New Roman" panose="02020603050405020304" pitchFamily="18" charset="0"/>
                <a:cs typeface="Times New Roman" panose="02020603050405020304" pitchFamily="18" charset="0"/>
              </a:rPr>
              <a:t>aths</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is </a:t>
            </a:r>
            <a:r>
              <a:rPr lang="en-US" sz="4000" dirty="0">
                <a:solidFill>
                  <a:schemeClr val="tx1"/>
                </a:solidFill>
                <a:latin typeface="Times New Roman" panose="02020603050405020304" pitchFamily="18" charset="0"/>
                <a:cs typeface="Times New Roman" panose="02020603050405020304" pitchFamily="18" charset="0"/>
              </a:rPr>
              <a:t>⅝.</a:t>
            </a:r>
            <a:endParaRPr lang="en-US" sz="4000" dirty="0">
              <a:solidFill>
                <a:schemeClr val="tx1"/>
              </a:solidFill>
              <a:latin typeface="Times New Roman" panose="02020603050405020304" pitchFamily="18" charset="0"/>
              <a:cs typeface="Times New Roman" panose="02020603050405020304" pitchFamily="18" charset="0"/>
            </a:endParaRPr>
          </a:p>
          <a:p>
            <a:endParaRPr lang="en-US"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48" y="307109"/>
            <a:ext cx="11489316" cy="5779655"/>
          </a:xfrm>
        </p:spPr>
        <p:txBody>
          <a:bodyPr>
            <a:normAutofit/>
          </a:bodyPr>
          <a:lstStyle/>
          <a:p>
            <a:r>
              <a:rPr lang="en-US" sz="2700" dirty="0" smtClean="0">
                <a:solidFill>
                  <a:schemeClr val="tx1"/>
                </a:solidFill>
                <a:latin typeface="Times New Roman" panose="02020603050405020304" pitchFamily="18" charset="0"/>
                <a:cs typeface="Times New Roman" panose="02020603050405020304" pitchFamily="18" charset="0"/>
              </a:rPr>
              <a:t>Question 1:</a:t>
            </a:r>
            <a:endParaRPr lang="en-US" sz="2700" dirty="0" smtClean="0">
              <a:solidFill>
                <a:schemeClr val="tx1"/>
              </a:solidFill>
              <a:latin typeface="Times New Roman" panose="02020603050405020304" pitchFamily="18" charset="0"/>
              <a:cs typeface="Times New Roman" panose="02020603050405020304" pitchFamily="18" charset="0"/>
            </a:endParaRPr>
          </a:p>
          <a:p>
            <a:r>
              <a:rPr lang="en-US" sz="2700" dirty="0" smtClean="0">
                <a:solidFill>
                  <a:schemeClr val="tx1"/>
                </a:solidFill>
                <a:latin typeface="Times New Roman" panose="02020603050405020304" pitchFamily="18" charset="0"/>
                <a:cs typeface="Times New Roman" panose="02020603050405020304" pitchFamily="18" charset="0"/>
              </a:rPr>
              <a:t>In </a:t>
            </a:r>
            <a:r>
              <a:rPr lang="en-US" sz="2700" dirty="0">
                <a:solidFill>
                  <a:schemeClr val="tx1"/>
                </a:solidFill>
                <a:latin typeface="Times New Roman" panose="02020603050405020304" pitchFamily="18" charset="0"/>
                <a:cs typeface="Times New Roman" panose="02020603050405020304" pitchFamily="18" charset="0"/>
              </a:rPr>
              <a:t>a survey among few people, </a:t>
            </a:r>
            <a:r>
              <a:rPr lang="en-US" sz="2700" dirty="0" smtClean="0">
                <a:solidFill>
                  <a:schemeClr val="tx1"/>
                </a:solidFill>
                <a:latin typeface="Times New Roman" panose="02020603050405020304" pitchFamily="18" charset="0"/>
                <a:cs typeface="Times New Roman" panose="02020603050405020304" pitchFamily="18" charset="0"/>
              </a:rPr>
              <a:t>6</a:t>
            </a:r>
            <a:r>
              <a:rPr lang="en-US" sz="2700" dirty="0" smtClean="0">
                <a:solidFill>
                  <a:schemeClr val="tx1"/>
                </a:solidFill>
                <a:latin typeface="Times New Roman" panose="02020603050405020304" pitchFamily="18" charset="0"/>
                <a:cs typeface="Times New Roman" panose="02020603050405020304" pitchFamily="18" charset="0"/>
              </a:rPr>
              <a:t>/10 probability of people read </a:t>
            </a:r>
            <a:r>
              <a:rPr lang="en-US" sz="2700" dirty="0" smtClean="0">
                <a:solidFill>
                  <a:schemeClr val="tx1"/>
                </a:solidFill>
                <a:latin typeface="Times New Roman" panose="02020603050405020304" pitchFamily="18" charset="0"/>
                <a:cs typeface="Times New Roman" panose="02020603050405020304" pitchFamily="18" charset="0"/>
              </a:rPr>
              <a:t>Urdu </a:t>
            </a:r>
            <a:r>
              <a:rPr lang="en-US" sz="2700" dirty="0">
                <a:solidFill>
                  <a:schemeClr val="tx1"/>
                </a:solidFill>
                <a:latin typeface="Times New Roman" panose="02020603050405020304" pitchFamily="18" charset="0"/>
                <a:cs typeface="Times New Roman" panose="02020603050405020304" pitchFamily="18" charset="0"/>
              </a:rPr>
              <a:t>newspaper, </a:t>
            </a:r>
            <a:r>
              <a:rPr lang="en-US" sz="2700" dirty="0" smtClean="0">
                <a:solidFill>
                  <a:schemeClr val="tx1"/>
                </a:solidFill>
                <a:latin typeface="Times New Roman" panose="02020603050405020304" pitchFamily="18" charset="0"/>
                <a:cs typeface="Times New Roman" panose="02020603050405020304" pitchFamily="18" charset="0"/>
              </a:rPr>
              <a:t>4/10 probability of people </a:t>
            </a:r>
            <a:r>
              <a:rPr lang="en-US" sz="2700" dirty="0" smtClean="0">
                <a:solidFill>
                  <a:schemeClr val="tx1"/>
                </a:solidFill>
                <a:latin typeface="Times New Roman" panose="02020603050405020304" pitchFamily="18" charset="0"/>
                <a:cs typeface="Times New Roman" panose="02020603050405020304" pitchFamily="18" charset="0"/>
              </a:rPr>
              <a:t>read </a:t>
            </a:r>
            <a:r>
              <a:rPr lang="en-US" sz="2700" dirty="0">
                <a:solidFill>
                  <a:schemeClr val="tx1"/>
                </a:solidFill>
                <a:latin typeface="Times New Roman" panose="02020603050405020304" pitchFamily="18" charset="0"/>
                <a:cs typeface="Times New Roman" panose="02020603050405020304" pitchFamily="18" charset="0"/>
              </a:rPr>
              <a:t>English newspaper and </a:t>
            </a:r>
            <a:r>
              <a:rPr lang="en-US" sz="2700" dirty="0" smtClean="0">
                <a:solidFill>
                  <a:schemeClr val="tx1"/>
                </a:solidFill>
                <a:latin typeface="Times New Roman" panose="02020603050405020304" pitchFamily="18" charset="0"/>
                <a:cs typeface="Times New Roman" panose="02020603050405020304" pitchFamily="18" charset="0"/>
              </a:rPr>
              <a:t>2/10 </a:t>
            </a:r>
            <a:r>
              <a:rPr lang="en-US" sz="2700" dirty="0">
                <a:solidFill>
                  <a:schemeClr val="tx1"/>
                </a:solidFill>
                <a:latin typeface="Times New Roman" panose="02020603050405020304" pitchFamily="18" charset="0"/>
                <a:cs typeface="Times New Roman" panose="02020603050405020304" pitchFamily="18" charset="0"/>
              </a:rPr>
              <a:t>read both. If a person is chosen at random and if he already reads English newspaper find the probability that he also reads </a:t>
            </a:r>
            <a:r>
              <a:rPr lang="en-US" sz="2700" dirty="0" smtClean="0">
                <a:solidFill>
                  <a:schemeClr val="tx1"/>
                </a:solidFill>
                <a:latin typeface="Times New Roman" panose="02020603050405020304" pitchFamily="18" charset="0"/>
                <a:cs typeface="Times New Roman" panose="02020603050405020304" pitchFamily="18" charset="0"/>
              </a:rPr>
              <a:t>Urdu </a:t>
            </a:r>
            <a:r>
              <a:rPr lang="en-US" sz="2700" dirty="0">
                <a:solidFill>
                  <a:schemeClr val="tx1"/>
                </a:solidFill>
                <a:latin typeface="Times New Roman" panose="02020603050405020304" pitchFamily="18" charset="0"/>
                <a:cs typeface="Times New Roman" panose="02020603050405020304" pitchFamily="18" charset="0"/>
              </a:rPr>
              <a:t>newspaper</a:t>
            </a:r>
            <a:r>
              <a:rPr lang="en-US" sz="2700" dirty="0" smtClean="0">
                <a:solidFill>
                  <a:schemeClr val="tx1"/>
                </a:solidFill>
                <a:latin typeface="Times New Roman" panose="02020603050405020304" pitchFamily="18" charset="0"/>
                <a:cs typeface="Times New Roman" panose="02020603050405020304" pitchFamily="18" charset="0"/>
              </a:rPr>
              <a:t>.</a:t>
            </a:r>
            <a:endParaRPr lang="en-US" sz="2700" dirty="0" smtClean="0">
              <a:solidFill>
                <a:schemeClr val="tx1"/>
              </a:solidFill>
              <a:latin typeface="Times New Roman" panose="02020603050405020304" pitchFamily="18" charset="0"/>
              <a:cs typeface="Times New Roman" panose="02020603050405020304" pitchFamily="18" charset="0"/>
            </a:endParaRPr>
          </a:p>
          <a:p>
            <a:r>
              <a:rPr lang="en-US" sz="2700" dirty="0" smtClean="0">
                <a:solidFill>
                  <a:schemeClr val="tx1"/>
                </a:solidFill>
                <a:latin typeface="Times New Roman" panose="02020603050405020304" pitchFamily="18" charset="0"/>
                <a:cs typeface="Times New Roman" panose="02020603050405020304" pitchFamily="18" charset="0"/>
              </a:rPr>
              <a:t>Question 2:</a:t>
            </a:r>
            <a:endParaRPr lang="en-US" sz="2700" dirty="0" smtClean="0">
              <a:solidFill>
                <a:schemeClr val="tx1"/>
              </a:solidFill>
              <a:latin typeface="Times New Roman" panose="02020603050405020304" pitchFamily="18" charset="0"/>
              <a:cs typeface="Times New Roman" panose="02020603050405020304" pitchFamily="18" charset="0"/>
            </a:endParaRPr>
          </a:p>
          <a:p>
            <a:r>
              <a:rPr lang="en-US" sz="2700" dirty="0" smtClean="0">
                <a:solidFill>
                  <a:schemeClr val="tx1"/>
                </a:solidFill>
                <a:latin typeface="Times New Roman" panose="02020603050405020304" pitchFamily="18" charset="0"/>
                <a:cs typeface="Times New Roman" panose="02020603050405020304" pitchFamily="18" charset="0"/>
              </a:rPr>
              <a:t>A </a:t>
            </a:r>
            <a:r>
              <a:rPr lang="en-US" sz="2700" dirty="0">
                <a:solidFill>
                  <a:schemeClr val="tx1"/>
                </a:solidFill>
                <a:latin typeface="Times New Roman" panose="02020603050405020304" pitchFamily="18" charset="0"/>
                <a:cs typeface="Times New Roman" panose="02020603050405020304" pitchFamily="18" charset="0"/>
              </a:rPr>
              <a:t>fair coin is tossed twice such that E: event of having both head and tail, and F: event of having </a:t>
            </a:r>
            <a:r>
              <a:rPr lang="en-US" sz="2700" dirty="0" smtClean="0">
                <a:solidFill>
                  <a:schemeClr val="tx1"/>
                </a:solidFill>
                <a:latin typeface="Times New Roman" panose="02020603050405020304" pitchFamily="18" charset="0"/>
                <a:cs typeface="Times New Roman" panose="02020603050405020304" pitchFamily="18" charset="0"/>
              </a:rPr>
              <a:t>at most </a:t>
            </a:r>
            <a:r>
              <a:rPr lang="en-US" sz="2700" dirty="0">
                <a:solidFill>
                  <a:schemeClr val="tx1"/>
                </a:solidFill>
                <a:latin typeface="Times New Roman" panose="02020603050405020304" pitchFamily="18" charset="0"/>
                <a:cs typeface="Times New Roman" panose="02020603050405020304" pitchFamily="18" charset="0"/>
              </a:rPr>
              <a:t>one tail. Find P(E), P(F) and P(E|F)</a:t>
            </a:r>
            <a:endParaRPr lang="en-US" sz="27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436370" cy="5678055"/>
          </a:xfrm>
        </p:spPr>
        <p:txBody>
          <a:bodyPr/>
          <a:lstStyle/>
          <a:p>
            <a:r>
              <a:rPr lang="en-US" sz="3000" b="1" dirty="0" smtClean="0">
                <a:solidFill>
                  <a:schemeClr val="tx1"/>
                </a:solidFill>
                <a:latin typeface="Times New Roman" panose="02020603050405020304" pitchFamily="18" charset="0"/>
                <a:cs typeface="Times New Roman" panose="02020603050405020304" pitchFamily="18" charset="0"/>
              </a:rPr>
              <a:t>Solution 1:</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Let there be 100 people in the survey, then</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Number of people read </a:t>
            </a:r>
            <a:r>
              <a:rPr lang="en-US" sz="3000" dirty="0" smtClean="0">
                <a:solidFill>
                  <a:schemeClr val="tx1"/>
                </a:solidFill>
                <a:latin typeface="Times New Roman" panose="02020603050405020304" pitchFamily="18" charset="0"/>
                <a:cs typeface="Times New Roman" panose="02020603050405020304" pitchFamily="18" charset="0"/>
              </a:rPr>
              <a:t>Urdu </a:t>
            </a:r>
            <a:r>
              <a:rPr lang="en-US" sz="3000" dirty="0">
                <a:solidFill>
                  <a:schemeClr val="tx1"/>
                </a:solidFill>
                <a:latin typeface="Times New Roman" panose="02020603050405020304" pitchFamily="18" charset="0"/>
                <a:cs typeface="Times New Roman" panose="02020603050405020304" pitchFamily="18" charset="0"/>
              </a:rPr>
              <a:t>newspaper = n(A) = 60</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Number of people read English newspaper = n(B) = 40</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Number of people read both = n(A ∩ B) = 20</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Probability of the person reading </a:t>
            </a:r>
            <a:r>
              <a:rPr lang="en-US" sz="3000" dirty="0" smtClean="0">
                <a:solidFill>
                  <a:schemeClr val="tx1"/>
                </a:solidFill>
                <a:latin typeface="Times New Roman" panose="02020603050405020304" pitchFamily="18" charset="0"/>
                <a:cs typeface="Times New Roman" panose="02020603050405020304" pitchFamily="18" charset="0"/>
              </a:rPr>
              <a:t>Urdu </a:t>
            </a:r>
            <a:r>
              <a:rPr lang="en-US" sz="3000" dirty="0">
                <a:solidFill>
                  <a:schemeClr val="tx1"/>
                </a:solidFill>
                <a:latin typeface="Times New Roman" panose="02020603050405020304" pitchFamily="18" charset="0"/>
                <a:cs typeface="Times New Roman" panose="02020603050405020304" pitchFamily="18" charset="0"/>
              </a:rPr>
              <a:t>newspaper when he already reads English newspaper is given by –</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P(A|B) = n(A ∩ B)/n(B) = 20/40 = ½.</a:t>
            </a:r>
            <a:endParaRPr lang="en-US" sz="30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9872952" cy="5391727"/>
          </a:xfrm>
        </p:spPr>
        <p:txBody>
          <a:bodyPr>
            <a:normAutofit lnSpcReduction="10000"/>
          </a:bodyPr>
          <a:lstStyle/>
          <a:p>
            <a:r>
              <a:rPr lang="en-US" sz="3000" b="1" dirty="0" smtClean="0">
                <a:solidFill>
                  <a:schemeClr val="tx1"/>
                </a:solidFill>
                <a:latin typeface="Times New Roman" panose="02020603050405020304" pitchFamily="18" charset="0"/>
                <a:cs typeface="Times New Roman" panose="02020603050405020304" pitchFamily="18" charset="0"/>
              </a:rPr>
              <a:t>Solution 2:</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The sample space S = { HH, HT, TH, TT}</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E = {HT, TH}</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F = {HH, HT, TH}</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E ∩ F = {HT, TH}</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P(E) = 2/4 = ½</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P(F) = ¾</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P(E ∩ F) = 2/4 = ½</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P(E|F) = P(E ∩ F)/P(F) = ½ ÷ ¾ = ⅔.</a:t>
            </a:r>
            <a:endParaRPr lang="en-US" sz="30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413716" cy="5676499"/>
          </a:xfrm>
        </p:spPr>
        <p:txBody>
          <a:bodyPr>
            <a:noAutofit/>
          </a:bodyPr>
          <a:lstStyle/>
          <a:p>
            <a:r>
              <a:rPr lang="en-US" sz="3000" dirty="0" smtClean="0">
                <a:solidFill>
                  <a:schemeClr val="tx1"/>
                </a:solidFill>
                <a:latin typeface="Times New Roman" panose="02020603050405020304" pitchFamily="18" charset="0"/>
                <a:cs typeface="Times New Roman" panose="02020603050405020304" pitchFamily="18" charset="0"/>
              </a:rPr>
              <a:t>Overview:</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The </a:t>
            </a:r>
            <a:r>
              <a:rPr lang="en-US" sz="3000" dirty="0">
                <a:solidFill>
                  <a:schemeClr val="tx1"/>
                </a:solidFill>
                <a:latin typeface="Times New Roman" panose="02020603050405020304" pitchFamily="18" charset="0"/>
                <a:cs typeface="Times New Roman" panose="02020603050405020304" pitchFamily="18" charset="0"/>
              </a:rPr>
              <a:t>probability of an event is a value between 0 and 1 inclusive. It indicates how likely the occurrence of this event is.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A </a:t>
            </a:r>
            <a:r>
              <a:rPr lang="en-US" sz="3000" dirty="0">
                <a:solidFill>
                  <a:schemeClr val="tx1"/>
                </a:solidFill>
                <a:latin typeface="Times New Roman" panose="02020603050405020304" pitchFamily="18" charset="0"/>
                <a:cs typeface="Times New Roman" panose="02020603050405020304" pitchFamily="18" charset="0"/>
              </a:rPr>
              <a:t>value of 0 means this event is not likely to occur. On the other hand, a value of 1 means this event is sure to happen. Any value in between indicates likelihood.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The </a:t>
            </a:r>
            <a:r>
              <a:rPr lang="en-US" sz="3000" dirty="0">
                <a:solidFill>
                  <a:schemeClr val="tx1"/>
                </a:solidFill>
                <a:latin typeface="Times New Roman" panose="02020603050405020304" pitchFamily="18" charset="0"/>
                <a:cs typeface="Times New Roman" panose="02020603050405020304" pitchFamily="18" charset="0"/>
              </a:rPr>
              <a:t>larger the value, the more the possibility.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Now</a:t>
            </a:r>
            <a:r>
              <a:rPr lang="en-US" sz="3000" dirty="0">
                <a:solidFill>
                  <a:schemeClr val="tx1"/>
                </a:solidFill>
                <a:latin typeface="Times New Roman" panose="02020603050405020304" pitchFamily="18" charset="0"/>
                <a:cs typeface="Times New Roman" panose="02020603050405020304" pitchFamily="18" charset="0"/>
              </a:rPr>
              <a:t>, let’s consider two events, A and B. Joint, marginal, and conditional probabilities are values we obtain by considering both events A and B.</a:t>
            </a: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5" name="AutoShape 2" descr="A"/>
          <p:cNvSpPr>
            <a:spLocks noChangeAspect="1" noChangeArrowheads="1"/>
          </p:cNvSpPr>
          <p:nvPr/>
        </p:nvSpPr>
        <p:spPr bwMode="auto">
          <a:xfrm>
            <a:off x="1276350" y="198438"/>
            <a:ext cx="123825" cy="123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3" descr="B"/>
          <p:cNvSpPr>
            <a:spLocks noChangeAspect="1" noChangeArrowheads="1"/>
          </p:cNvSpPr>
          <p:nvPr/>
        </p:nvSpPr>
        <p:spPr bwMode="auto">
          <a:xfrm>
            <a:off x="1955800" y="198438"/>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 name="AutoShape 4" descr="A"/>
          <p:cNvSpPr>
            <a:spLocks noChangeAspect="1" noChangeArrowheads="1"/>
          </p:cNvSpPr>
          <p:nvPr/>
        </p:nvSpPr>
        <p:spPr bwMode="auto">
          <a:xfrm>
            <a:off x="16557625" y="198438"/>
            <a:ext cx="123825" cy="123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8" name="AutoShape 5" descr="B"/>
          <p:cNvSpPr>
            <a:spLocks noChangeAspect="1" noChangeArrowheads="1"/>
          </p:cNvSpPr>
          <p:nvPr/>
        </p:nvSpPr>
        <p:spPr bwMode="auto">
          <a:xfrm>
            <a:off x="17345025" y="198438"/>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fontAlgn="base"/>
            <a:r>
              <a:rPr lang="en-US" sz="3000" dirty="0">
                <a:solidFill>
                  <a:schemeClr val="tx1"/>
                </a:solidFill>
                <a:latin typeface="Times New Roman" panose="02020603050405020304" pitchFamily="18" charset="0"/>
                <a:cs typeface="Times New Roman" panose="02020603050405020304" pitchFamily="18" charset="0"/>
              </a:rPr>
              <a:t>Now, there is another way to calculate the conditional probability.</a:t>
            </a:r>
            <a:endParaRPr lang="en-US" sz="3000" dirty="0">
              <a:solidFill>
                <a:schemeClr val="tx1"/>
              </a:solidFill>
              <a:latin typeface="Times New Roman" panose="02020603050405020304" pitchFamily="18" charset="0"/>
              <a:cs typeface="Times New Roman" panose="02020603050405020304" pitchFamily="18" charset="0"/>
            </a:endParaRPr>
          </a:p>
          <a:p>
            <a:pPr fontAlgn="base"/>
            <a:r>
              <a:rPr lang="en-US" sz="3000" dirty="0">
                <a:solidFill>
                  <a:schemeClr val="tx1"/>
                </a:solidFill>
                <a:latin typeface="Times New Roman" panose="02020603050405020304" pitchFamily="18" charset="0"/>
                <a:cs typeface="Times New Roman" panose="02020603050405020304" pitchFamily="18" charset="0"/>
              </a:rPr>
              <a:t>Specifically, one conditional probability can be calculated using the other conditional </a:t>
            </a:r>
            <a:r>
              <a:rPr lang="en-US" sz="3000" dirty="0" smtClean="0">
                <a:solidFill>
                  <a:schemeClr val="tx1"/>
                </a:solidFill>
                <a:latin typeface="Times New Roman" panose="02020603050405020304" pitchFamily="18" charset="0"/>
                <a:cs typeface="Times New Roman" panose="02020603050405020304" pitchFamily="18" charset="0"/>
              </a:rPr>
              <a:t>probability. Such a case is known as Bayesian Probability or Bayesian Theorem.</a:t>
            </a:r>
            <a:endParaRPr lang="en-US" sz="3000" dirty="0" smtClean="0">
              <a:solidFill>
                <a:schemeClr val="tx1"/>
              </a:solidFill>
              <a:latin typeface="Times New Roman" panose="02020603050405020304" pitchFamily="18" charset="0"/>
              <a:cs typeface="Times New Roman" panose="02020603050405020304" pitchFamily="18" charset="0"/>
            </a:endParaRPr>
          </a:p>
          <a:p>
            <a:pPr fontAlgn="base"/>
            <a:r>
              <a:rPr lang="en-US" sz="3000" dirty="0" smtClean="0">
                <a:solidFill>
                  <a:schemeClr val="tx1"/>
                </a:solidFill>
                <a:latin typeface="Times New Roman" panose="02020603050405020304" pitchFamily="18" charset="0"/>
                <a:cs typeface="Times New Roman" panose="02020603050405020304" pitchFamily="18" charset="0"/>
              </a:rPr>
              <a:t>The formula for Bayes’ Theorem is:</a:t>
            </a:r>
            <a:endParaRPr lang="en-US" sz="3000" dirty="0" smtClean="0">
              <a:solidFill>
                <a:schemeClr val="tx1"/>
              </a:solidFill>
              <a:latin typeface="Times New Roman" panose="02020603050405020304" pitchFamily="18" charset="0"/>
              <a:cs typeface="Times New Roman" panose="02020603050405020304" pitchFamily="18" charset="0"/>
            </a:endParaRPr>
          </a:p>
          <a:p>
            <a:pPr fontAlgn="base"/>
            <a:endParaRPr lang="en-US" dirty="0"/>
          </a:p>
        </p:txBody>
      </p:sp>
      <p:pic>
        <p:nvPicPr>
          <p:cNvPr id="4" name="Picture 3"/>
          <p:cNvPicPr>
            <a:picLocks noChangeAspect="1"/>
          </p:cNvPicPr>
          <p:nvPr/>
        </p:nvPicPr>
        <p:blipFill>
          <a:blip r:embed="rId1"/>
          <a:stretch>
            <a:fillRect/>
          </a:stretch>
        </p:blipFill>
        <p:spPr>
          <a:xfrm>
            <a:off x="2733099" y="4263303"/>
            <a:ext cx="5543550" cy="1476375"/>
          </a:xfrm>
          <a:prstGeom prst="rect">
            <a:avLst/>
          </a:prstGeom>
        </p:spPr>
      </p:pic>
      <p:sp>
        <p:nvSpPr>
          <p:cNvPr id="5" name="TextBox 4"/>
          <p:cNvSpPr txBox="1"/>
          <p:nvPr/>
        </p:nvSpPr>
        <p:spPr>
          <a:xfrm>
            <a:off x="932872" y="5739678"/>
            <a:ext cx="7453746" cy="553998"/>
          </a:xfrm>
          <a:prstGeom prst="rect">
            <a:avLst/>
          </a:prstGeom>
          <a:noFill/>
        </p:spPr>
        <p:txBody>
          <a:bodyPr wrap="square" rtlCol="0">
            <a:spAutoFit/>
          </a:bodyPr>
          <a:lstStyle/>
          <a:p>
            <a:pPr marL="285750" indent="-285750">
              <a:buFont typeface="Arial" panose="020B0604020202020204" pitchFamily="34" charset="0"/>
              <a:buChar char="•"/>
            </a:pPr>
            <a:r>
              <a:rPr lang="en-US" sz="3000" dirty="0" smtClean="0">
                <a:latin typeface="Times New Roman" panose="02020603050405020304" pitchFamily="18" charset="0"/>
                <a:cs typeface="Times New Roman" panose="02020603050405020304" pitchFamily="18" charset="0"/>
              </a:rPr>
              <a:t>The reverse is also true. </a:t>
            </a:r>
            <a:endParaRPr lang="en-US"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3" y="288636"/>
            <a:ext cx="10297824" cy="3396673"/>
          </a:xfrm>
        </p:spPr>
        <p:txBody>
          <a:bodyPr>
            <a:normAutofit/>
          </a:bodyPr>
          <a:lstStyle/>
          <a:p>
            <a:r>
              <a:rPr lang="en-US" sz="2500" dirty="0" smtClean="0">
                <a:solidFill>
                  <a:schemeClr val="tx1"/>
                </a:solidFill>
                <a:latin typeface="Times New Roman" panose="02020603050405020304" pitchFamily="18" charset="0"/>
                <a:cs typeface="Times New Roman" panose="02020603050405020304" pitchFamily="18" charset="0"/>
              </a:rPr>
              <a:t>Law of Total Probability:</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smtClean="0">
                <a:solidFill>
                  <a:schemeClr val="tx1"/>
                </a:solidFill>
                <a:latin typeface="Times New Roman" panose="02020603050405020304" pitchFamily="18" charset="0"/>
                <a:cs typeface="Times New Roman" panose="02020603050405020304" pitchFamily="18" charset="0"/>
              </a:rPr>
              <a:t>The </a:t>
            </a:r>
            <a:r>
              <a:rPr lang="en-US" sz="2500" dirty="0">
                <a:solidFill>
                  <a:schemeClr val="tx1"/>
                </a:solidFill>
                <a:latin typeface="Times New Roman" panose="02020603050405020304" pitchFamily="18" charset="0"/>
                <a:cs typeface="Times New Roman" panose="02020603050405020304" pitchFamily="18" charset="0"/>
              </a:rPr>
              <a:t>Law of Total Probability is a fundamental concept in probability theory. It states that the probability of an event can be expressed as the sum of the probabilities of that event occurring under different conditions or scenarios</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For two events A and B associated with a sample space S, the sample space can be divided into a set A ∩ B′, A ∩ B, A′ ∩ B, A′ ∩ B′.</a:t>
            </a:r>
            <a:endParaRPr lang="en-US" sz="25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1"/>
          <a:srcRect l="8560" r="1882"/>
          <a:stretch>
            <a:fillRect/>
          </a:stretch>
        </p:blipFill>
        <p:spPr>
          <a:xfrm>
            <a:off x="3528290" y="3603610"/>
            <a:ext cx="4250891" cy="284856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9734406" cy="690418"/>
          </a:xfrm>
        </p:spPr>
        <p:txBody>
          <a:bodyPr/>
          <a:lstStyle/>
          <a:p>
            <a:r>
              <a:rPr lang="en-US" sz="3000" dirty="0" smtClean="0">
                <a:solidFill>
                  <a:schemeClr val="tx1"/>
                </a:solidFill>
                <a:latin typeface="Times New Roman" panose="02020603050405020304" pitchFamily="18" charset="0"/>
                <a:cs typeface="Times New Roman" panose="02020603050405020304" pitchFamily="18" charset="0"/>
              </a:rPr>
              <a:t>Law of Total Probability (LOTP):</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2992582" y="1449532"/>
            <a:ext cx="4127789" cy="1104249"/>
          </a:xfrm>
          <a:prstGeom prst="rect">
            <a:avLst/>
          </a:prstGeom>
        </p:spPr>
      </p:pic>
      <p:sp>
        <p:nvSpPr>
          <p:cNvPr id="5" name="Rectangle 4"/>
          <p:cNvSpPr/>
          <p:nvPr/>
        </p:nvSpPr>
        <p:spPr>
          <a:xfrm>
            <a:off x="572655" y="2627095"/>
            <a:ext cx="11296072" cy="3939540"/>
          </a:xfrm>
          <a:prstGeom prst="rect">
            <a:avLst/>
          </a:prstGeom>
        </p:spPr>
        <p:txBody>
          <a:bodyPr wrap="square">
            <a:spAutoFit/>
          </a:bodyPr>
          <a:lstStyle/>
          <a:p>
            <a:pPr marL="342900" indent="-3429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Question:</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A </a:t>
            </a:r>
            <a:r>
              <a:rPr lang="en-US" sz="2500" dirty="0">
                <a:latin typeface="Times New Roman" panose="02020603050405020304" pitchFamily="18" charset="0"/>
                <a:cs typeface="Times New Roman" panose="02020603050405020304" pitchFamily="18" charset="0"/>
              </a:rPr>
              <a:t>person has undertaken a mining job. The probabilities of completion of the job on time with and without rain are 0.42 and 0.90 respectively. If the probability that it will rain is 0.45, then determine the probability that the mining job will be completed on time.</a:t>
            </a:r>
            <a:endParaRPr lang="en-US" sz="2500"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Solution:</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Let A be the event that the mining job will be completed on time and B be the event that it rains. We have,</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P(B) = 0.45,</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P(no rain) = P(B′) = 1 − P(B) = 1 − 0.45 = </a:t>
            </a:r>
            <a:r>
              <a:rPr lang="en-US" sz="2500" dirty="0" smtClean="0">
                <a:latin typeface="Times New Roman" panose="02020603050405020304" pitchFamily="18" charset="0"/>
                <a:cs typeface="Times New Roman" panose="02020603050405020304" pitchFamily="18" charset="0"/>
              </a:rPr>
              <a:t>0.55</a:t>
            </a:r>
            <a:endParaRPr lang="en-US"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9328006" cy="5364018"/>
          </a:xfrm>
        </p:spPr>
        <p:txBody>
          <a:bodyPr>
            <a:normAutofit/>
          </a:bodyPr>
          <a:lstStyle/>
          <a:p>
            <a:r>
              <a:rPr lang="en-US" sz="2500" dirty="0">
                <a:solidFill>
                  <a:schemeClr val="tx1"/>
                </a:solidFill>
                <a:latin typeface="Times New Roman" panose="02020603050405020304" pitchFamily="18" charset="0"/>
                <a:cs typeface="Times New Roman" panose="02020603050405020304" pitchFamily="18" charset="0"/>
              </a:rPr>
              <a:t>By multiplication law of probability,</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P(A|B) = 0.42</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P(A|B′) = 0.90</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Since, events B and B′ form partitions of the sample space S, by total probability theorem, we have</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P(A) = P(B) P(A|B) + P(B′) P(A|B′)</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=0.45 × 0.42 + 0.55 × 0.9</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 0.189 + 0.495 = 0.684</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So, the probability that the job will be completed on time is 0.684.</a:t>
            </a:r>
            <a:endParaRPr lang="en-US" sz="25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9688224" cy="745836"/>
          </a:xfrm>
        </p:spPr>
        <p:txBody>
          <a:bodyPr/>
          <a:lstStyle/>
          <a:p>
            <a:r>
              <a:rPr lang="en-US" sz="3000" dirty="0" smtClean="0">
                <a:solidFill>
                  <a:schemeClr val="tx1"/>
                </a:solidFill>
                <a:latin typeface="Times New Roman" panose="02020603050405020304" pitchFamily="18" charset="0"/>
                <a:cs typeface="Times New Roman" panose="02020603050405020304" pitchFamily="18" charset="0"/>
              </a:rPr>
              <a:t>Example 2:</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1451750" y="1431637"/>
            <a:ext cx="8920686" cy="493221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229" y="279400"/>
            <a:ext cx="11590915" cy="6315364"/>
          </a:xfrm>
        </p:spPr>
        <p:txBody>
          <a:bodyPr>
            <a:normAutofit fontScale="77500" lnSpcReduction="20000"/>
          </a:bodyPr>
          <a:lstStyle/>
          <a:p>
            <a:r>
              <a:rPr lang="en-US" sz="2900" dirty="0" smtClean="0">
                <a:solidFill>
                  <a:schemeClr val="tx1"/>
                </a:solidFill>
                <a:latin typeface="Times New Roman" panose="02020603050405020304" pitchFamily="18" charset="0"/>
                <a:cs typeface="Times New Roman" panose="02020603050405020304" pitchFamily="18" charset="0"/>
              </a:rPr>
              <a:t>Example 3:</a:t>
            </a:r>
            <a:endParaRPr lang="en-US" sz="2900" dirty="0" smtClean="0">
              <a:solidFill>
                <a:schemeClr val="tx1"/>
              </a:solidFill>
              <a:latin typeface="Times New Roman" panose="02020603050405020304" pitchFamily="18" charset="0"/>
              <a:cs typeface="Times New Roman" panose="02020603050405020304" pitchFamily="18" charset="0"/>
            </a:endParaRPr>
          </a:p>
          <a:p>
            <a:r>
              <a:rPr lang="en-US" sz="2900" dirty="0">
                <a:solidFill>
                  <a:schemeClr val="tx1"/>
                </a:solidFill>
                <a:latin typeface="Times New Roman" panose="02020603050405020304" pitchFamily="18" charset="0"/>
                <a:cs typeface="Times New Roman" panose="02020603050405020304" pitchFamily="18" charset="0"/>
              </a:rPr>
              <a:t>Suppose you have two boxes of cookies, Box A and Box B. Box A contains 8 chocolate chip cookies and 2 </a:t>
            </a:r>
            <a:r>
              <a:rPr lang="en-US" sz="2900" dirty="0" smtClean="0">
                <a:solidFill>
                  <a:schemeClr val="tx1"/>
                </a:solidFill>
                <a:latin typeface="Times New Roman" panose="02020603050405020304" pitchFamily="18" charset="0"/>
                <a:cs typeface="Times New Roman" panose="02020603050405020304" pitchFamily="18" charset="0"/>
              </a:rPr>
              <a:t>strawberry cookies</a:t>
            </a:r>
            <a:r>
              <a:rPr lang="en-US" sz="2900" dirty="0">
                <a:solidFill>
                  <a:schemeClr val="tx1"/>
                </a:solidFill>
                <a:latin typeface="Times New Roman" panose="02020603050405020304" pitchFamily="18" charset="0"/>
                <a:cs typeface="Times New Roman" panose="02020603050405020304" pitchFamily="18" charset="0"/>
              </a:rPr>
              <a:t>, while Box B contains 4 chocolate chip cookies and 6 </a:t>
            </a:r>
            <a:r>
              <a:rPr lang="en-US" sz="2900" dirty="0" smtClean="0">
                <a:solidFill>
                  <a:schemeClr val="tx1"/>
                </a:solidFill>
                <a:latin typeface="Times New Roman" panose="02020603050405020304" pitchFamily="18" charset="0"/>
                <a:cs typeface="Times New Roman" panose="02020603050405020304" pitchFamily="18" charset="0"/>
              </a:rPr>
              <a:t>strawberry </a:t>
            </a:r>
            <a:r>
              <a:rPr lang="en-US" sz="2900" dirty="0">
                <a:solidFill>
                  <a:schemeClr val="tx1"/>
                </a:solidFill>
                <a:latin typeface="Times New Roman" panose="02020603050405020304" pitchFamily="18" charset="0"/>
                <a:cs typeface="Times New Roman" panose="02020603050405020304" pitchFamily="18" charset="0"/>
              </a:rPr>
              <a:t>cookies. You randomly select one box and then randomly pick a cookie from that box. The cookie you picked is a chocolate chip cookie. What is the probability that you picked it from Box A?</a:t>
            </a:r>
            <a:endParaRPr lang="en-US" sz="2900" dirty="0">
              <a:solidFill>
                <a:schemeClr val="tx1"/>
              </a:solidFill>
              <a:latin typeface="Times New Roman" panose="02020603050405020304" pitchFamily="18" charset="0"/>
              <a:cs typeface="Times New Roman" panose="02020603050405020304" pitchFamily="18" charset="0"/>
            </a:endParaRPr>
          </a:p>
          <a:p>
            <a:r>
              <a:rPr lang="en-US" sz="2900" dirty="0">
                <a:solidFill>
                  <a:schemeClr val="tx1"/>
                </a:solidFill>
                <a:latin typeface="Times New Roman" panose="02020603050405020304" pitchFamily="18" charset="0"/>
                <a:cs typeface="Times New Roman" panose="02020603050405020304" pitchFamily="18" charset="0"/>
              </a:rPr>
              <a:t>Let's denote the events as follows: A: Picking from Box A. B: Picking a chocolate chip cookie.</a:t>
            </a:r>
            <a:endParaRPr lang="en-US" sz="2900" dirty="0">
              <a:solidFill>
                <a:schemeClr val="tx1"/>
              </a:solidFill>
              <a:latin typeface="Times New Roman" panose="02020603050405020304" pitchFamily="18" charset="0"/>
              <a:cs typeface="Times New Roman" panose="02020603050405020304" pitchFamily="18" charset="0"/>
            </a:endParaRPr>
          </a:p>
          <a:p>
            <a:r>
              <a:rPr lang="en-US" sz="2900" dirty="0">
                <a:solidFill>
                  <a:schemeClr val="tx1"/>
                </a:solidFill>
                <a:latin typeface="Times New Roman" panose="02020603050405020304" pitchFamily="18" charset="0"/>
                <a:cs typeface="Times New Roman" panose="02020603050405020304" pitchFamily="18" charset="0"/>
              </a:rPr>
              <a:t>Using Bayes' theorem, we can calculate the probability of picking from Box A given that the cookie is a chocolate chip cookie:</a:t>
            </a:r>
            <a:endParaRPr lang="en-US" sz="2900" dirty="0">
              <a:solidFill>
                <a:schemeClr val="tx1"/>
              </a:solidFill>
              <a:latin typeface="Times New Roman" panose="02020603050405020304" pitchFamily="18" charset="0"/>
              <a:cs typeface="Times New Roman" panose="02020603050405020304" pitchFamily="18" charset="0"/>
            </a:endParaRPr>
          </a:p>
          <a:p>
            <a:r>
              <a:rPr lang="en-US" sz="2900" dirty="0">
                <a:solidFill>
                  <a:schemeClr val="tx1"/>
                </a:solidFill>
                <a:latin typeface="Times New Roman" panose="02020603050405020304" pitchFamily="18" charset="0"/>
                <a:cs typeface="Times New Roman" panose="02020603050405020304" pitchFamily="18" charset="0"/>
              </a:rPr>
              <a:t>P(A | B) = (P(B | A) * P(A)) / P(B)</a:t>
            </a:r>
            <a:endParaRPr lang="en-US" sz="2900" dirty="0">
              <a:solidFill>
                <a:schemeClr val="tx1"/>
              </a:solidFill>
              <a:latin typeface="Times New Roman" panose="02020603050405020304" pitchFamily="18" charset="0"/>
              <a:cs typeface="Times New Roman" panose="02020603050405020304" pitchFamily="18" charset="0"/>
            </a:endParaRPr>
          </a:p>
          <a:p>
            <a:r>
              <a:rPr lang="en-US" sz="2900" dirty="0">
                <a:solidFill>
                  <a:schemeClr val="tx1"/>
                </a:solidFill>
                <a:latin typeface="Times New Roman" panose="02020603050405020304" pitchFamily="18" charset="0"/>
                <a:cs typeface="Times New Roman" panose="02020603050405020304" pitchFamily="18" charset="0"/>
              </a:rPr>
              <a:t>P(B | A) is the likelihood of picking a chocolate chip cookie given that you picked from Box A, which is 8/10 or 0.8.</a:t>
            </a:r>
            <a:endParaRPr lang="en-US" sz="2900" dirty="0">
              <a:solidFill>
                <a:schemeClr val="tx1"/>
              </a:solidFill>
              <a:latin typeface="Times New Roman" panose="02020603050405020304" pitchFamily="18" charset="0"/>
              <a:cs typeface="Times New Roman" panose="02020603050405020304" pitchFamily="18" charset="0"/>
            </a:endParaRPr>
          </a:p>
          <a:p>
            <a:r>
              <a:rPr lang="en-US" sz="2900" dirty="0">
                <a:solidFill>
                  <a:schemeClr val="tx1"/>
                </a:solidFill>
                <a:latin typeface="Times New Roman" panose="02020603050405020304" pitchFamily="18" charset="0"/>
                <a:cs typeface="Times New Roman" panose="02020603050405020304" pitchFamily="18" charset="0"/>
              </a:rPr>
              <a:t>P(A) is the prior probability of picking from Box A, which is 1/2 or 0.5 since there are two boxes and you randomly selected one.</a:t>
            </a:r>
            <a:endParaRPr lang="en-US" sz="2900" dirty="0">
              <a:solidFill>
                <a:schemeClr val="tx1"/>
              </a:solidFill>
              <a:latin typeface="Times New Roman" panose="02020603050405020304" pitchFamily="18" charset="0"/>
              <a:cs typeface="Times New Roman" panose="02020603050405020304" pitchFamily="18" charset="0"/>
            </a:endParaRPr>
          </a:p>
          <a:p>
            <a:r>
              <a:rPr lang="en-US" sz="2900" dirty="0">
                <a:solidFill>
                  <a:schemeClr val="tx1"/>
                </a:solidFill>
                <a:latin typeface="Times New Roman" panose="02020603050405020304" pitchFamily="18" charset="0"/>
                <a:cs typeface="Times New Roman" panose="02020603050405020304" pitchFamily="18" charset="0"/>
              </a:rPr>
              <a:t>P(B) is the probability of picking a chocolate chip cookie, which can be calculated as the sum of the probabilities of picking a chocolate chip cookie from each box.</a:t>
            </a:r>
            <a:endParaRPr lang="en-US" sz="2900" dirty="0">
              <a:solidFill>
                <a:schemeClr val="tx1"/>
              </a:solidFill>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1" y="685800"/>
            <a:ext cx="11212944" cy="5585691"/>
          </a:xfrm>
        </p:spPr>
        <p:txBody>
          <a:bodyPr/>
          <a:lstStyle/>
          <a:p>
            <a:r>
              <a:rPr lang="en-US" sz="3000" dirty="0">
                <a:solidFill>
                  <a:schemeClr val="tx1"/>
                </a:solidFill>
                <a:latin typeface="Times New Roman" panose="02020603050405020304" pitchFamily="18" charset="0"/>
                <a:cs typeface="Times New Roman" panose="02020603050405020304" pitchFamily="18" charset="0"/>
              </a:rPr>
              <a:t>P(B) = (P(B | A) * P(A)) + (P(B |A`) * P(A`)) = (0.8 * 0.5) + (0.4 * 0.5)</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Now, we can substitute the values into Bayes' theorem:</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P(A | B) = (0.8 * 0.5) / [(0.8 * 0.5) + (0.4 * 0.5)]</a:t>
            </a:r>
            <a:endParaRPr lang="en-US" sz="30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593389" cy="5373255"/>
          </a:xfrm>
        </p:spPr>
        <p:txBody>
          <a:bodyPr>
            <a:normAutofit/>
          </a:bodyPr>
          <a:lstStyle/>
          <a:p>
            <a:r>
              <a:rPr lang="en-US" sz="3000" dirty="0" smtClean="0">
                <a:solidFill>
                  <a:schemeClr val="tx1"/>
                </a:solidFill>
                <a:latin typeface="Times New Roman" panose="02020603050405020304" pitchFamily="18" charset="0"/>
                <a:cs typeface="Times New Roman" panose="02020603050405020304" pitchFamily="18" charset="0"/>
              </a:rPr>
              <a:t>Probability of an Event: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Let’s assume that we’ll perform a well-known </a:t>
            </a:r>
            <a:r>
              <a:rPr lang="en-US" sz="3000" dirty="0" smtClean="0">
                <a:solidFill>
                  <a:schemeClr val="tx1"/>
                </a:solidFill>
                <a:latin typeface="Times New Roman" panose="02020603050405020304" pitchFamily="18" charset="0"/>
                <a:cs typeface="Times New Roman" panose="02020603050405020304" pitchFamily="18" charset="0"/>
              </a:rPr>
              <a:t>experiment</a:t>
            </a:r>
            <a:r>
              <a:rPr lang="en-US" sz="3000" dirty="0">
                <a:solidFill>
                  <a:schemeClr val="tx1"/>
                </a:solidFill>
                <a:latin typeface="Times New Roman" panose="02020603050405020304" pitchFamily="18" charset="0"/>
                <a:cs typeface="Times New Roman" panose="02020603050405020304" pitchFamily="18" charset="0"/>
              </a:rPr>
              <a:t>. If we’re accurate and get all the ingredients right, then we already know the outcome. Such experiments are called deterministic. On the other hand, some experiments are not as predictable. We call them </a:t>
            </a:r>
            <a:r>
              <a:rPr lang="en-US" sz="3000" dirty="0" smtClean="0">
                <a:solidFill>
                  <a:schemeClr val="tx1"/>
                </a:solidFill>
                <a:latin typeface="Times New Roman" panose="02020603050405020304" pitchFamily="18" charset="0"/>
                <a:cs typeface="Times New Roman" panose="02020603050405020304" pitchFamily="18" charset="0"/>
              </a:rPr>
              <a:t>random.</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177752" cy="5142345"/>
          </a:xfrm>
        </p:spPr>
        <p:txBody>
          <a:bodyPr>
            <a:noAutofit/>
          </a:bodyPr>
          <a:lstStyle/>
          <a:p>
            <a:r>
              <a:rPr lang="en-US" sz="3000" b="1" dirty="0" smtClean="0">
                <a:solidFill>
                  <a:schemeClr val="tx1"/>
                </a:solidFill>
                <a:latin typeface="Times New Roman" panose="02020603050405020304" pitchFamily="18" charset="0"/>
                <a:cs typeface="Times New Roman" panose="02020603050405020304" pitchFamily="18" charset="0"/>
              </a:rPr>
              <a:t>What is an Event?</a:t>
            </a:r>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An event </a:t>
            </a:r>
            <a:r>
              <a:rPr lang="en-US" sz="3000" dirty="0">
                <a:solidFill>
                  <a:schemeClr val="tx1"/>
                </a:solidFill>
                <a:latin typeface="Times New Roman" panose="02020603050405020304" pitchFamily="18" charset="0"/>
                <a:cs typeface="Times New Roman" panose="02020603050405020304" pitchFamily="18" charset="0"/>
              </a:rPr>
              <a:t>is a set of outcomes of a random experiment. It is thus a subset (part) of the sample space. Using the experiment of the weather station, let’s define three events</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b="1" dirty="0">
                <a:solidFill>
                  <a:schemeClr val="tx1"/>
                </a:solidFill>
                <a:latin typeface="Times New Roman" panose="02020603050405020304" pitchFamily="18" charset="0"/>
                <a:cs typeface="Times New Roman" panose="02020603050405020304" pitchFamily="18" charset="0"/>
              </a:rPr>
              <a:t>Probabilities of </a:t>
            </a:r>
            <a:r>
              <a:rPr lang="en-US" sz="3000" b="1" dirty="0" smtClean="0">
                <a:solidFill>
                  <a:schemeClr val="tx1"/>
                </a:solidFill>
                <a:latin typeface="Times New Roman" panose="02020603050405020304" pitchFamily="18" charset="0"/>
                <a:cs typeface="Times New Roman" panose="02020603050405020304" pitchFamily="18" charset="0"/>
              </a:rPr>
              <a:t>Events:</a:t>
            </a:r>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P(A)=Favorable Outcomes/Total Number of Outcomes</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P(A)`= 1-P(A)</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P(A)` is the inverse of P(A).</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711923" y="1896632"/>
            <a:ext cx="10631540" cy="303558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787352" cy="5650345"/>
          </a:xfrm>
        </p:spPr>
        <p:txBody>
          <a:bodyPr>
            <a:noAutofit/>
          </a:bodyPr>
          <a:lstStyle/>
          <a:p>
            <a:r>
              <a:rPr lang="en-US" sz="2200" b="1" dirty="0" smtClean="0">
                <a:solidFill>
                  <a:schemeClr val="tx1"/>
                </a:solidFill>
                <a:latin typeface="Times New Roman" panose="02020603050405020304" pitchFamily="18" charset="0"/>
                <a:cs typeface="Times New Roman" panose="02020603050405020304" pitchFamily="18" charset="0"/>
              </a:rPr>
              <a:t>Joint Probability:</a:t>
            </a:r>
            <a:endParaRPr lang="en-US" sz="2200" b="1" dirty="0" smtClean="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Let A and B be the two events, joint probability is the probability of event B occurring at the same time that event A occurs.</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tx1"/>
                </a:solidFill>
                <a:latin typeface="Times New Roman" panose="02020603050405020304" pitchFamily="18" charset="0"/>
                <a:cs typeface="Times New Roman" panose="02020603050405020304" pitchFamily="18" charset="0"/>
              </a:rPr>
              <a:t>Formula for Joint Probability</a:t>
            </a:r>
            <a:endParaRPr lang="en-US" sz="2200" b="1"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Notation to represent the joint probability can take a few different forms. The following formula represents the joint probability of events with intersection.</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P (A⋂B)</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where,</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A, B= Two events</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P(A and B</a:t>
            </a:r>
            <a:r>
              <a:rPr lang="en-US" sz="2200" dirty="0" smtClean="0">
                <a:solidFill>
                  <a:schemeClr val="tx1"/>
                </a:solidFill>
                <a:latin typeface="Times New Roman" panose="02020603050405020304" pitchFamily="18" charset="0"/>
                <a:cs typeface="Times New Roman" panose="02020603050405020304" pitchFamily="18" charset="0"/>
              </a:rPr>
              <a:t>), P(AB</a:t>
            </a:r>
            <a:r>
              <a:rPr lang="en-US" sz="2200" dirty="0">
                <a:solidFill>
                  <a:schemeClr val="tx1"/>
                </a:solidFill>
                <a:latin typeface="Times New Roman" panose="02020603050405020304" pitchFamily="18" charset="0"/>
                <a:cs typeface="Times New Roman" panose="02020603050405020304" pitchFamily="18" charset="0"/>
              </a:rPr>
              <a:t>)=The joint probability of A and B</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The symbol “∩” in a joint probability is called an intersection. The probability of event A and event B happening is the same thing as the point where A and B intersect. Hence, the joint probability is also called the intersection of two or more events. We can represent this relation using a Venn diagram as shown below.</a:t>
            </a:r>
            <a:endParaRPr lang="en-US" sz="2200" dirty="0">
              <a:solidFill>
                <a:schemeClr val="tx1"/>
              </a:solidFill>
              <a:latin typeface="Times New Roman" panose="02020603050405020304" pitchFamily="18" charset="0"/>
              <a:cs typeface="Times New Roman" panose="02020603050405020304" pitchFamily="18" charset="0"/>
            </a:endParaRPr>
          </a:p>
          <a:p>
            <a:endParaRPr lang="en-US" sz="2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868227" y="685799"/>
            <a:ext cx="5379846" cy="527572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10085388" cy="893618"/>
          </a:xfrm>
        </p:spPr>
        <p:txBody>
          <a:bodyPr/>
          <a:lstStyle/>
          <a:p>
            <a:r>
              <a:rPr lang="en-US" sz="3000" dirty="0" smtClean="0">
                <a:solidFill>
                  <a:schemeClr val="tx1"/>
                </a:solidFill>
                <a:latin typeface="Times New Roman" panose="02020603050405020304" pitchFamily="18" charset="0"/>
                <a:cs typeface="Times New Roman" panose="02020603050405020304" pitchFamily="18" charset="0"/>
              </a:rPr>
              <a:t>Joint Probability Example:</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1526669" y="1579419"/>
            <a:ext cx="8060676" cy="490950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157118" y="935180"/>
            <a:ext cx="9128844" cy="507769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8084</Words>
  <Application>WPS Presentation</Application>
  <PresentationFormat>Widescreen</PresentationFormat>
  <Paragraphs>148</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Wingdings 3</vt:lpstr>
      <vt:lpstr>Times New Roman</vt:lpstr>
      <vt:lpstr>Microsoft YaHei</vt:lpstr>
      <vt:lpstr>Arial Unicode MS</vt:lpstr>
      <vt:lpstr>Century Gothic</vt:lpstr>
      <vt:lpstr>Calibri</vt:lpstr>
      <vt:lpstr>Slice</vt:lpstr>
      <vt:lpstr>COURSE: DATA SCIENCE tOPIC: Statistics INSTRUCTOR: REEMA MEMON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Solution: P(Red and Blue) = P(Red) * P(Blue | Red) = (5/12) * (7/11) = 35/132</vt:lpstr>
      <vt:lpstr>PowerPoint 演示文稿</vt:lpstr>
      <vt:lpstr> Solution: The marginal probability can be calculated by dividing the number of red balls by the total number of balls in the bag. In this case, it is 10/(10+15) = 10/25 = 2/5.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ARTIFICIAL INTELLIGENCE TOPIC: PROBABILITY OVERVIEW PREPARED BY: AHRAR BIN ASLAM</dc:title>
  <dc:creator>this pc</dc:creator>
  <cp:lastModifiedBy>MUET</cp:lastModifiedBy>
  <cp:revision>16</cp:revision>
  <dcterms:created xsi:type="dcterms:W3CDTF">2023-06-08T03:11:00Z</dcterms:created>
  <dcterms:modified xsi:type="dcterms:W3CDTF">2024-10-13T09:33:40Z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DC4C864261324492BF9D261864CD3EC9_12</vt:lpwstr>
  </property>
  <property fmtid="{D5CDD505-2E9C-101B-9397-08002B2CF9AE}" pid="3" name="KSOProductBuildVer">
    <vt:lpwstr>1033-12.2.0.18165</vt:lpwstr>
  </property>
</Properties>
</file>