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5" r:id="rId8"/>
    <p:sldId id="277" r:id="rId9"/>
    <p:sldId id="278" r:id="rId10"/>
    <p:sldId id="263" r:id="rId11"/>
    <p:sldId id="264" r:id="rId12"/>
    <p:sldId id="279" r:id="rId13"/>
    <p:sldId id="265" r:id="rId14"/>
    <p:sldId id="266"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chen Wang" userId="23edae9413cede3f" providerId="LiveId" clId="{6064C815-4EA2-4436-9A14-BB57013B80AF}"/>
    <pc:docChg chg="modSld">
      <pc:chgData name="Linchen Wang" userId="23edae9413cede3f" providerId="LiveId" clId="{6064C815-4EA2-4436-9A14-BB57013B80AF}" dt="2019-09-17T01:58:18.923" v="5" actId="20577"/>
      <pc:docMkLst>
        <pc:docMk/>
      </pc:docMkLst>
      <pc:sldChg chg="modSp">
        <pc:chgData name="Linchen Wang" userId="23edae9413cede3f" providerId="LiveId" clId="{6064C815-4EA2-4436-9A14-BB57013B80AF}" dt="2019-09-17T01:56:37.040" v="3" actId="113"/>
        <pc:sldMkLst>
          <pc:docMk/>
          <pc:sldMk cId="3078456330" sldId="264"/>
        </pc:sldMkLst>
        <pc:spChg chg="mod">
          <ac:chgData name="Linchen Wang" userId="23edae9413cede3f" providerId="LiveId" clId="{6064C815-4EA2-4436-9A14-BB57013B80AF}" dt="2019-09-17T01:56:37.040" v="3" actId="113"/>
          <ac:spMkLst>
            <pc:docMk/>
            <pc:sldMk cId="3078456330" sldId="264"/>
            <ac:spMk id="3" creationId="{00000000-0000-0000-0000-000000000000}"/>
          </ac:spMkLst>
        </pc:spChg>
      </pc:sldChg>
      <pc:sldChg chg="modSp">
        <pc:chgData name="Linchen Wang" userId="23edae9413cede3f" providerId="LiveId" clId="{6064C815-4EA2-4436-9A14-BB57013B80AF}" dt="2019-09-17T01:58:18.923" v="5" actId="20577"/>
        <pc:sldMkLst>
          <pc:docMk/>
          <pc:sldMk cId="2214128919" sldId="266"/>
        </pc:sldMkLst>
        <pc:spChg chg="mod">
          <ac:chgData name="Linchen Wang" userId="23edae9413cede3f" providerId="LiveId" clId="{6064C815-4EA2-4436-9A14-BB57013B80AF}" dt="2019-09-17T01:58:18.923" v="5" actId="20577"/>
          <ac:spMkLst>
            <pc:docMk/>
            <pc:sldMk cId="2214128919" sldId="26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B67CD-E7E2-4E76-8C61-29E2ACE0547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CA" dirty="0"/>
          </a:p>
        </p:txBody>
      </p:sp>
      <p:sp>
        <p:nvSpPr>
          <p:cNvPr id="3" name="副标题 2">
            <a:extLst>
              <a:ext uri="{FF2B5EF4-FFF2-40B4-BE49-F238E27FC236}">
                <a16:creationId xmlns:a16="http://schemas.microsoft.com/office/drawing/2014/main" id="{E63D9306-A62E-4A4F-B60E-E5C8EDE75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CA"/>
          </a:p>
        </p:txBody>
      </p:sp>
      <p:sp>
        <p:nvSpPr>
          <p:cNvPr id="4" name="日期占位符 3">
            <a:extLst>
              <a:ext uri="{FF2B5EF4-FFF2-40B4-BE49-F238E27FC236}">
                <a16:creationId xmlns:a16="http://schemas.microsoft.com/office/drawing/2014/main" id="{E8B45835-19A2-41EE-8725-8C0CD7DAD4EC}"/>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69ACF017-4E8B-4199-B299-E138E07FBE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295E8A-171C-42D2-8956-F7873CC6157B}"/>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244992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DED75-3EC0-46A9-9AA2-5E6CF43B9E5E}"/>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竖排文字占位符 2">
            <a:extLst>
              <a:ext uri="{FF2B5EF4-FFF2-40B4-BE49-F238E27FC236}">
                <a16:creationId xmlns:a16="http://schemas.microsoft.com/office/drawing/2014/main" id="{BFDD041B-1C31-4E73-8EFD-F66037A7E16B}"/>
              </a:ext>
            </a:extLst>
          </p:cNvPr>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日期占位符 3">
            <a:extLst>
              <a:ext uri="{FF2B5EF4-FFF2-40B4-BE49-F238E27FC236}">
                <a16:creationId xmlns:a16="http://schemas.microsoft.com/office/drawing/2014/main" id="{D73CB6E9-8473-45DE-A53C-A88FEC1F80A7}"/>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9EDD0AEB-5420-4A17-A9BE-A2DCE0CC5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16B96-B81B-4714-80B7-A3D0CFCF209A}"/>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323278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3FCA81-1AEC-4303-84B8-DBCFCBAAD0D9}"/>
              </a:ext>
            </a:extLst>
          </p:cNvPr>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CA"/>
          </a:p>
        </p:txBody>
      </p:sp>
      <p:sp>
        <p:nvSpPr>
          <p:cNvPr id="3" name="竖排文字占位符 2">
            <a:extLst>
              <a:ext uri="{FF2B5EF4-FFF2-40B4-BE49-F238E27FC236}">
                <a16:creationId xmlns:a16="http://schemas.microsoft.com/office/drawing/2014/main" id="{C17B6E3C-17A3-45A3-8C22-36BCB8529488}"/>
              </a:ext>
            </a:extLst>
          </p:cNvPr>
          <p:cNvSpPr>
            <a:spLocks noGrp="1"/>
          </p:cNvSpPr>
          <p:nvPr>
            <p:ph type="body" orient="vert" idx="1"/>
          </p:nvPr>
        </p:nvSpPr>
        <p:spPr>
          <a:xfrm>
            <a:off x="838200" y="365125"/>
            <a:ext cx="7734300" cy="5811838"/>
          </a:xfrm>
          <a:ln>
            <a:noFill/>
          </a:ln>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日期占位符 3">
            <a:extLst>
              <a:ext uri="{FF2B5EF4-FFF2-40B4-BE49-F238E27FC236}">
                <a16:creationId xmlns:a16="http://schemas.microsoft.com/office/drawing/2014/main" id="{E4DC1C76-3AC9-43F1-B97F-B94814367C16}"/>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59AD37D7-BFC4-4DDA-8E66-C5EDB526CB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99B20E-CA41-412A-8D95-5721D0B38E4B}"/>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108734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35F9C-5787-4E43-9302-A19DB087271E}"/>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内容占位符 2">
            <a:extLst>
              <a:ext uri="{FF2B5EF4-FFF2-40B4-BE49-F238E27FC236}">
                <a16:creationId xmlns:a16="http://schemas.microsoft.com/office/drawing/2014/main" id="{FD0C6C78-758F-425F-807F-9E81C100569F}"/>
              </a:ext>
            </a:extLst>
          </p:cNvPr>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4" name="日期占位符 3">
            <a:extLst>
              <a:ext uri="{FF2B5EF4-FFF2-40B4-BE49-F238E27FC236}">
                <a16:creationId xmlns:a16="http://schemas.microsoft.com/office/drawing/2014/main" id="{540FE917-548A-4DBE-B6EB-5AB77B0AC5EB}"/>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46E274CC-7EA2-476E-960E-E353056495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21544B-35AE-4CE4-B438-9EF7814ACBB3}"/>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177542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4C5E2-9597-4657-837E-F1FE78678D12}"/>
              </a:ext>
            </a:extLst>
          </p:cNvPr>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en-CA"/>
          </a:p>
        </p:txBody>
      </p:sp>
      <p:sp>
        <p:nvSpPr>
          <p:cNvPr id="3" name="文本占位符 2">
            <a:extLst>
              <a:ext uri="{FF2B5EF4-FFF2-40B4-BE49-F238E27FC236}">
                <a16:creationId xmlns:a16="http://schemas.microsoft.com/office/drawing/2014/main" id="{79751CBA-C1A4-4EBC-B716-FF83557F8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日期占位符 3">
            <a:extLst>
              <a:ext uri="{FF2B5EF4-FFF2-40B4-BE49-F238E27FC236}">
                <a16:creationId xmlns:a16="http://schemas.microsoft.com/office/drawing/2014/main" id="{0574B0D2-63A8-453D-B7FA-170D0633AC53}"/>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32CA95F6-E4ED-4DA3-B4D7-8187A22756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0F39A-9D9D-4571-990A-A1D9FDCE0C2B}"/>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53839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FE030-682A-4963-93AB-F054170CA39D}"/>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内容占位符 2">
            <a:extLst>
              <a:ext uri="{FF2B5EF4-FFF2-40B4-BE49-F238E27FC236}">
                <a16:creationId xmlns:a16="http://schemas.microsoft.com/office/drawing/2014/main" id="{860D1F6B-924B-40C8-98A7-EB83D3F58AC5}"/>
              </a:ext>
            </a:extLst>
          </p:cNvPr>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4" name="内容占位符 3">
            <a:extLst>
              <a:ext uri="{FF2B5EF4-FFF2-40B4-BE49-F238E27FC236}">
                <a16:creationId xmlns:a16="http://schemas.microsoft.com/office/drawing/2014/main" id="{85B694C7-ACFB-4692-A886-BA2E72A84083}"/>
              </a:ext>
            </a:extLst>
          </p:cNvPr>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5" name="日期占位符 4">
            <a:extLst>
              <a:ext uri="{FF2B5EF4-FFF2-40B4-BE49-F238E27FC236}">
                <a16:creationId xmlns:a16="http://schemas.microsoft.com/office/drawing/2014/main" id="{B491C3F7-8076-4E5D-B642-C920D69570C4}"/>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6" name="页脚占位符 5">
            <a:extLst>
              <a:ext uri="{FF2B5EF4-FFF2-40B4-BE49-F238E27FC236}">
                <a16:creationId xmlns:a16="http://schemas.microsoft.com/office/drawing/2014/main" id="{528640FF-EF5E-4C00-88DE-91A390680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BA98FC-2C29-4148-A977-90EEC4FBDB3A}"/>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417625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01DA9-7C06-4EA3-896A-C7A6F2E14EE9}"/>
              </a:ext>
            </a:extLst>
          </p:cNvPr>
          <p:cNvSpPr>
            <a:spLocks noGrp="1"/>
          </p:cNvSpPr>
          <p:nvPr>
            <p:ph type="title"/>
          </p:nvPr>
        </p:nvSpPr>
        <p:spPr>
          <a:xfrm>
            <a:off x="839788" y="365125"/>
            <a:ext cx="10515600" cy="1325563"/>
          </a:xfrm>
          <a:ln>
            <a:noFill/>
          </a:ln>
        </p:spPr>
        <p:txBody>
          <a:bodyPr/>
          <a:lstStyle/>
          <a:p>
            <a:r>
              <a:rPr lang="en-US" altLang="zh-CN" smtClean="0"/>
              <a:t>Click to edit Master title style</a:t>
            </a:r>
            <a:endParaRPr lang="en-CA" dirty="0"/>
          </a:p>
        </p:txBody>
      </p:sp>
      <p:sp>
        <p:nvSpPr>
          <p:cNvPr id="3" name="文本占位符 2">
            <a:extLst>
              <a:ext uri="{FF2B5EF4-FFF2-40B4-BE49-F238E27FC236}">
                <a16:creationId xmlns:a16="http://schemas.microsoft.com/office/drawing/2014/main" id="{10667F25-75C6-4FED-A958-68D0508DE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内容占位符 3">
            <a:extLst>
              <a:ext uri="{FF2B5EF4-FFF2-40B4-BE49-F238E27FC236}">
                <a16:creationId xmlns:a16="http://schemas.microsoft.com/office/drawing/2014/main" id="{9C41C55F-8968-4657-9E5D-E4C498429203}"/>
              </a:ext>
            </a:extLst>
          </p:cNvPr>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5" name="文本占位符 4">
            <a:extLst>
              <a:ext uri="{FF2B5EF4-FFF2-40B4-BE49-F238E27FC236}">
                <a16:creationId xmlns:a16="http://schemas.microsoft.com/office/drawing/2014/main" id="{1DEFBD3C-3451-4AA6-B8BE-A84C5DF71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内容占位符 5">
            <a:extLst>
              <a:ext uri="{FF2B5EF4-FFF2-40B4-BE49-F238E27FC236}">
                <a16:creationId xmlns:a16="http://schemas.microsoft.com/office/drawing/2014/main" id="{2049A414-7B1D-42CB-8AB4-575C8D5F1BC9}"/>
              </a:ext>
            </a:extLst>
          </p:cNvPr>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7" name="日期占位符 6">
            <a:extLst>
              <a:ext uri="{FF2B5EF4-FFF2-40B4-BE49-F238E27FC236}">
                <a16:creationId xmlns:a16="http://schemas.microsoft.com/office/drawing/2014/main" id="{3FFDF291-3BF8-4725-B5FA-0F8E5EAE48F9}"/>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8" name="页脚占位符 7">
            <a:extLst>
              <a:ext uri="{FF2B5EF4-FFF2-40B4-BE49-F238E27FC236}">
                <a16:creationId xmlns:a16="http://schemas.microsoft.com/office/drawing/2014/main" id="{69EAAD7A-7C7D-4FDB-9C48-7E553BE907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D36973-3338-4B18-8830-750A336EE83F}"/>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342417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B9508-2A0F-4596-8DDB-A41A56A35D1C}"/>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日期占位符 2">
            <a:extLst>
              <a:ext uri="{FF2B5EF4-FFF2-40B4-BE49-F238E27FC236}">
                <a16:creationId xmlns:a16="http://schemas.microsoft.com/office/drawing/2014/main" id="{2BC1CCCF-280D-43AD-A8D9-F5E1B60A938B}"/>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4" name="页脚占位符 3">
            <a:extLst>
              <a:ext uri="{FF2B5EF4-FFF2-40B4-BE49-F238E27FC236}">
                <a16:creationId xmlns:a16="http://schemas.microsoft.com/office/drawing/2014/main" id="{8F6C0EEE-5DC2-43E0-8595-B27058BC80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E30B05-E207-4185-BDE6-E8F83E8C5168}"/>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105433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91EC5E-FE80-48F3-8CE0-2CF8464145B9}"/>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3" name="页脚占位符 2">
            <a:extLst>
              <a:ext uri="{FF2B5EF4-FFF2-40B4-BE49-F238E27FC236}">
                <a16:creationId xmlns:a16="http://schemas.microsoft.com/office/drawing/2014/main" id="{41E538ED-A552-4F98-BBF1-C03791BA6C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D96CFE-195F-42CB-B401-13D98366DCA3}"/>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231715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84E5F-CA6E-48A7-B82E-EE7211EEA783}"/>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CA"/>
          </a:p>
        </p:txBody>
      </p:sp>
      <p:sp>
        <p:nvSpPr>
          <p:cNvPr id="3" name="内容占位符 2">
            <a:extLst>
              <a:ext uri="{FF2B5EF4-FFF2-40B4-BE49-F238E27FC236}">
                <a16:creationId xmlns:a16="http://schemas.microsoft.com/office/drawing/2014/main" id="{C205D5F5-7323-498A-9D61-1D57E0518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文本占位符 3">
            <a:extLst>
              <a:ext uri="{FF2B5EF4-FFF2-40B4-BE49-F238E27FC236}">
                <a16:creationId xmlns:a16="http://schemas.microsoft.com/office/drawing/2014/main" id="{E26BC5B1-8871-46F1-BA79-8A8425CC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日期占位符 4">
            <a:extLst>
              <a:ext uri="{FF2B5EF4-FFF2-40B4-BE49-F238E27FC236}">
                <a16:creationId xmlns:a16="http://schemas.microsoft.com/office/drawing/2014/main" id="{40334A7A-32C1-41A4-B737-8928333DAB84}"/>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6" name="页脚占位符 5">
            <a:extLst>
              <a:ext uri="{FF2B5EF4-FFF2-40B4-BE49-F238E27FC236}">
                <a16:creationId xmlns:a16="http://schemas.microsoft.com/office/drawing/2014/main" id="{EFBB27D2-2A88-4E97-96DF-2F970F0BD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9581A4-E727-420A-A691-3D543DD4C018}"/>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214045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D2618-83C9-4EFD-8354-6970230BB64C}"/>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CA"/>
          </a:p>
        </p:txBody>
      </p:sp>
      <p:sp>
        <p:nvSpPr>
          <p:cNvPr id="3" name="图片占位符 2">
            <a:extLst>
              <a:ext uri="{FF2B5EF4-FFF2-40B4-BE49-F238E27FC236}">
                <a16:creationId xmlns:a16="http://schemas.microsoft.com/office/drawing/2014/main" id="{3AFE2C5C-7B92-46BC-B47F-352E6C597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CA"/>
          </a:p>
        </p:txBody>
      </p:sp>
      <p:sp>
        <p:nvSpPr>
          <p:cNvPr id="4" name="文本占位符 3">
            <a:extLst>
              <a:ext uri="{FF2B5EF4-FFF2-40B4-BE49-F238E27FC236}">
                <a16:creationId xmlns:a16="http://schemas.microsoft.com/office/drawing/2014/main" id="{3E9C374F-1E3B-4F5E-B6AA-2D50964F1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日期占位符 4">
            <a:extLst>
              <a:ext uri="{FF2B5EF4-FFF2-40B4-BE49-F238E27FC236}">
                <a16:creationId xmlns:a16="http://schemas.microsoft.com/office/drawing/2014/main" id="{F614AA8C-17A7-44D9-AFCA-3C61B4B38F48}"/>
              </a:ext>
            </a:extLst>
          </p:cNvPr>
          <p:cNvSpPr>
            <a:spLocks noGrp="1"/>
          </p:cNvSpPr>
          <p:nvPr>
            <p:ph type="dt" sz="half" idx="10"/>
          </p:nvPr>
        </p:nvSpPr>
        <p:spPr/>
        <p:txBody>
          <a:bodyPr/>
          <a:lstStyle/>
          <a:p>
            <a:fld id="{F0D2CD0F-5CE6-4F3A-96A6-02CE51A63B9A}" type="datetimeFigureOut">
              <a:rPr lang="zh-CN" altLang="en-US" smtClean="0"/>
              <a:t>2019/9/17</a:t>
            </a:fld>
            <a:endParaRPr lang="zh-CN" altLang="en-US"/>
          </a:p>
        </p:txBody>
      </p:sp>
      <p:sp>
        <p:nvSpPr>
          <p:cNvPr id="6" name="页脚占位符 5">
            <a:extLst>
              <a:ext uri="{FF2B5EF4-FFF2-40B4-BE49-F238E27FC236}">
                <a16:creationId xmlns:a16="http://schemas.microsoft.com/office/drawing/2014/main" id="{6AB59A6B-B1DE-4916-A0AE-9C71810B88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32249-B404-48DA-93CB-E32C2A6B18EA}"/>
              </a:ext>
            </a:extLst>
          </p:cNvPr>
          <p:cNvSpPr>
            <a:spLocks noGrp="1"/>
          </p:cNvSpPr>
          <p:nvPr>
            <p:ph type="sldNum" sz="quarter" idx="12"/>
          </p:nvPr>
        </p:nvSpPr>
        <p:spPr/>
        <p:txBody>
          <a:bodyPr/>
          <a:lstStyle/>
          <a:p>
            <a:fld id="{CEB5B545-899E-4A5E-B12E-7A4925EB130C}" type="slidenum">
              <a:rPr lang="zh-CN" altLang="en-US" smtClean="0"/>
              <a:t>‹#›</a:t>
            </a:fld>
            <a:endParaRPr lang="zh-CN" altLang="en-US"/>
          </a:p>
        </p:txBody>
      </p:sp>
    </p:spTree>
    <p:extLst>
      <p:ext uri="{BB962C8B-B14F-4D97-AF65-F5344CB8AC3E}">
        <p14:creationId xmlns:p14="http://schemas.microsoft.com/office/powerpoint/2010/main" val="280282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D189B2-E0BD-42B2-8377-B03F838D970E}"/>
              </a:ext>
            </a:extLst>
          </p:cNvPr>
          <p:cNvSpPr>
            <a:spLocks noGrp="1"/>
          </p:cNvSpPr>
          <p:nvPr>
            <p:ph type="title"/>
          </p:nvPr>
        </p:nvSpPr>
        <p:spPr>
          <a:xfrm>
            <a:off x="838200" y="365125"/>
            <a:ext cx="10515600" cy="1325563"/>
          </a:xfrm>
          <a:prstGeom prst="rect">
            <a:avLst/>
          </a:prstGeom>
          <a:ln>
            <a:solidFill>
              <a:schemeClr val="bg1"/>
            </a:solidFill>
          </a:ln>
        </p:spPr>
        <p:txBody>
          <a:bodyPr vert="horz" lIns="91440" tIns="45720" rIns="91440" bIns="45720" rtlCol="0" anchor="ctr">
            <a:normAutofit/>
          </a:bodyPr>
          <a:lstStyle/>
          <a:p>
            <a:r>
              <a:rPr lang="zh-CN" altLang="en-US" dirty="0"/>
              <a:t>单击此处编辑母版标题样式</a:t>
            </a:r>
            <a:endParaRPr lang="en-CA" dirty="0"/>
          </a:p>
        </p:txBody>
      </p:sp>
      <p:sp>
        <p:nvSpPr>
          <p:cNvPr id="3" name="文本占位符 2">
            <a:extLst>
              <a:ext uri="{FF2B5EF4-FFF2-40B4-BE49-F238E27FC236}">
                <a16:creationId xmlns:a16="http://schemas.microsoft.com/office/drawing/2014/main" id="{982832BF-B7D8-4718-A647-9F1D7BE06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CA" dirty="0"/>
          </a:p>
        </p:txBody>
      </p:sp>
      <p:sp>
        <p:nvSpPr>
          <p:cNvPr id="4" name="日期占位符 3">
            <a:extLst>
              <a:ext uri="{FF2B5EF4-FFF2-40B4-BE49-F238E27FC236}">
                <a16:creationId xmlns:a16="http://schemas.microsoft.com/office/drawing/2014/main" id="{AEFEF22A-4C6B-4ADA-987F-50ACE85B6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2CD0F-5CE6-4F3A-96A6-02CE51A63B9A}"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2A9CF6B3-718B-4140-A154-DA1B477A5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40EF43-10DB-407A-AAD8-31F3B6E49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5B545-899E-4A5E-B12E-7A4925EB130C}" type="slidenum">
              <a:rPr lang="zh-CN" altLang="en-US" smtClean="0"/>
              <a:t>‹#›</a:t>
            </a:fld>
            <a:endParaRPr lang="zh-CN" altLang="en-US"/>
          </a:p>
        </p:txBody>
      </p:sp>
      <p:sp>
        <p:nvSpPr>
          <p:cNvPr id="7" name="矩形 6">
            <a:extLst>
              <a:ext uri="{FF2B5EF4-FFF2-40B4-BE49-F238E27FC236}">
                <a16:creationId xmlns:a16="http://schemas.microsoft.com/office/drawing/2014/main" id="{22376DD4-403D-424B-9FA3-2C49253D90F0}"/>
              </a:ext>
            </a:extLst>
          </p:cNvPr>
          <p:cNvSpPr/>
          <p:nvPr/>
        </p:nvSpPr>
        <p:spPr>
          <a:xfrm>
            <a:off x="1" y="4091"/>
            <a:ext cx="3200400" cy="676946"/>
          </a:xfrm>
          <a:prstGeom prst="rect">
            <a:avLst/>
          </a:prstGeom>
          <a:blipFill dpi="0" rotWithShape="1">
            <a:blip r:embed="rId13">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Tree>
    <p:extLst>
      <p:ext uri="{BB962C8B-B14F-4D97-AF65-F5344CB8AC3E}">
        <p14:creationId xmlns:p14="http://schemas.microsoft.com/office/powerpoint/2010/main" val="2888903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ESE 3014 </a:t>
            </a:r>
            <a:br>
              <a:rPr lang="en-US" altLang="zh-CN" dirty="0" smtClean="0"/>
            </a:br>
            <a:r>
              <a:rPr lang="en-US" altLang="zh-CN" dirty="0" smtClean="0"/>
              <a:t>Embedded System Communication Protocol and Security</a:t>
            </a:r>
            <a:endParaRPr lang="zh-CN" altLang="en-US" dirty="0"/>
          </a:p>
        </p:txBody>
      </p:sp>
      <p:sp>
        <p:nvSpPr>
          <p:cNvPr id="3" name="副标题 2"/>
          <p:cNvSpPr>
            <a:spLocks noGrp="1"/>
          </p:cNvSpPr>
          <p:nvPr>
            <p:ph type="subTitle" idx="1"/>
          </p:nvPr>
        </p:nvSpPr>
        <p:spPr/>
        <p:txBody>
          <a:bodyPr/>
          <a:lstStyle/>
          <a:p>
            <a:r>
              <a:rPr lang="en-US" altLang="zh-CN" dirty="0" smtClean="0"/>
              <a:t>Linchen Wang</a:t>
            </a:r>
            <a:endParaRPr lang="zh-CN" altLang="en-US" dirty="0"/>
          </a:p>
        </p:txBody>
      </p:sp>
    </p:spTree>
    <p:extLst>
      <p:ext uri="{BB962C8B-B14F-4D97-AF65-F5344CB8AC3E}">
        <p14:creationId xmlns:p14="http://schemas.microsoft.com/office/powerpoint/2010/main" val="2014461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Optical fiber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A dielectric waveguide that transports light signals from one place to another.</a:t>
                </a:r>
              </a:p>
              <a:p>
                <a:endParaRPr lang="en-US" altLang="zh-CN" dirty="0"/>
              </a:p>
              <a:p>
                <a:pPr marL="0" indent="0">
                  <a:buNone/>
                </a:pPr>
                <a:r>
                  <a:rPr lang="en-US" altLang="zh-CN" dirty="0" smtClean="0"/>
                  <a:t>Unique advantage:</a:t>
                </a:r>
              </a:p>
              <a:p>
                <a:pPr marL="0" indent="0">
                  <a:buNone/>
                </a:pPr>
                <a:r>
                  <a:rPr lang="en-US" altLang="zh-CN" b="1" dirty="0" smtClean="0"/>
                  <a:t>Potential bandwidth</a:t>
                </a:r>
                <a:r>
                  <a:rPr lang="en-US" altLang="zh-CN" dirty="0" smtClean="0"/>
                  <a:t>: the optical carrier frequency around 2*</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14</m:t>
                        </m:r>
                      </m:sup>
                    </m:sSup>
                  </m:oMath>
                </a14:m>
                <a:r>
                  <a:rPr lang="en-US" altLang="zh-CN" dirty="0" smtClean="0"/>
                  <a:t>Hz, and bandwidth is roughly around to 10% pf carrier frequency, so theoretical bandwidth of optical fiber is </a:t>
                </a:r>
                <a:r>
                  <a:rPr lang="en-US" altLang="zh-CN" dirty="0"/>
                  <a:t>2</a:t>
                </a:r>
                <a:r>
                  <a:rPr lang="en-US" altLang="zh-CN" dirty="0" smtClean="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13</m:t>
                        </m:r>
                      </m:sup>
                    </m:sSup>
                  </m:oMath>
                </a14:m>
                <a:r>
                  <a:rPr lang="en-US" altLang="zh-CN" dirty="0" smtClean="0"/>
                  <a:t>Hz.</a:t>
                </a:r>
              </a:p>
              <a:p>
                <a:pPr marL="0" indent="0">
                  <a:buNone/>
                </a:pPr>
                <a:r>
                  <a:rPr lang="en-US" altLang="zh-CN" dirty="0" smtClean="0"/>
                  <a:t>Low frequency loss. (0.2dB/km)</a:t>
                </a:r>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7105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Optical fiber</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Immunity to electromagnetic interference</a:t>
            </a:r>
            <a:r>
              <a:rPr lang="en-US" altLang="zh-CN" dirty="0" smtClean="0"/>
              <a:t>: a characteristic of optical fiber as a dielectric waveguide.</a:t>
            </a:r>
          </a:p>
          <a:p>
            <a:pPr marL="0" indent="0">
              <a:buNone/>
            </a:pPr>
            <a:r>
              <a:rPr lang="en-US" altLang="zh-CN" b="1" dirty="0" smtClean="0"/>
              <a:t>Small size and weight</a:t>
            </a:r>
            <a:r>
              <a:rPr lang="en-US" altLang="zh-CN" dirty="0" smtClean="0"/>
              <a:t>: a diameter no greater than human hair.</a:t>
            </a:r>
          </a:p>
          <a:p>
            <a:pPr marL="0" indent="0">
              <a:buNone/>
            </a:pPr>
            <a:r>
              <a:rPr lang="en-US" altLang="zh-CN" b="1" dirty="0" smtClean="0"/>
              <a:t>Ruggedness and flexibility</a:t>
            </a:r>
            <a:r>
              <a:rPr lang="en-US" altLang="zh-CN" dirty="0" smtClean="0"/>
              <a:t>: high tensile strengths and possibility of being bent or twisted without damage.</a:t>
            </a:r>
          </a:p>
          <a:p>
            <a:pPr marL="0" indent="0">
              <a:buNone/>
            </a:pPr>
            <a:r>
              <a:rPr lang="en-US" altLang="zh-CN" b="1" dirty="0" smtClean="0"/>
              <a:t>Low cost</a:t>
            </a:r>
            <a:r>
              <a:rPr lang="en-US" altLang="zh-CN" dirty="0" smtClean="0"/>
              <a:t>: silica glass made from sand, unlike cable used in metallic conductor.</a:t>
            </a:r>
            <a:endParaRPr lang="zh-CN" altLang="en-US" dirty="0"/>
          </a:p>
        </p:txBody>
      </p:sp>
    </p:spTree>
    <p:extLst>
      <p:ext uri="{BB962C8B-B14F-4D97-AF65-F5344CB8AC3E}">
        <p14:creationId xmlns:p14="http://schemas.microsoft.com/office/powerpoint/2010/main" val="3078456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Optical fiber</a:t>
            </a:r>
            <a:endParaRPr lang="zh-CN" altLang="en-US" dirty="0"/>
          </a:p>
        </p:txBody>
      </p:sp>
      <p:sp>
        <p:nvSpPr>
          <p:cNvPr id="3" name="内容占位符 2"/>
          <p:cNvSpPr>
            <a:spLocks noGrp="1"/>
          </p:cNvSpPr>
          <p:nvPr>
            <p:ph idx="1"/>
          </p:nvPr>
        </p:nvSpPr>
        <p:spPr>
          <a:xfrm>
            <a:off x="838200" y="1825625"/>
            <a:ext cx="10925542" cy="4351338"/>
          </a:xfrm>
        </p:spPr>
        <p:txBody>
          <a:bodyPr/>
          <a:lstStyle/>
          <a:p>
            <a:pPr marL="0" indent="0">
              <a:buNone/>
            </a:pPr>
            <a:r>
              <a:rPr lang="en-US" altLang="zh-CN" dirty="0" smtClean="0"/>
              <a:t>Multi mode fiber (MMF) and Single mode fiber (SMF). The diameter of MMF is bigger than SMF (SMF can be um). So the cost of SMF is higher than MMF, as we need </a:t>
            </a:r>
            <a:r>
              <a:rPr lang="en-US" altLang="zh-CN" dirty="0"/>
              <a:t>semiconductor laser </a:t>
            </a:r>
            <a:r>
              <a:rPr lang="en-US" altLang="zh-CN" dirty="0" smtClean="0"/>
              <a:t>unit to send pulse in SMF, whereas we only </a:t>
            </a:r>
            <a:r>
              <a:rPr lang="en-US" altLang="zh-CN" dirty="0"/>
              <a:t>need luminous </a:t>
            </a:r>
            <a:r>
              <a:rPr lang="en-US" altLang="zh-CN" dirty="0" smtClean="0"/>
              <a:t>diode in MMF.</a:t>
            </a:r>
          </a:p>
          <a:p>
            <a:pPr marL="0" indent="0">
              <a:buNone/>
            </a:pPr>
            <a:endParaRPr lang="en-US" altLang="zh-CN" dirty="0"/>
          </a:p>
          <a:p>
            <a:pPr marL="0" indent="0">
              <a:buNone/>
            </a:pPr>
            <a:r>
              <a:rPr lang="en-US" altLang="zh-CN" dirty="0" smtClean="0"/>
              <a:t>In the transmission, the angle of the MMF light is larger, so it tends to decay. However, </a:t>
            </a:r>
            <a:r>
              <a:rPr lang="en-US" altLang="zh-CN" smtClean="0"/>
              <a:t>the transmission distance </a:t>
            </a:r>
            <a:r>
              <a:rPr lang="en-US" altLang="zh-CN" dirty="0" smtClean="0"/>
              <a:t>of SMF is much longer (10-70 km). </a:t>
            </a:r>
            <a:endParaRPr lang="en-US" altLang="zh-CN" dirty="0"/>
          </a:p>
          <a:p>
            <a:pPr marL="0" indent="0">
              <a:buNone/>
            </a:pPr>
            <a:endParaRPr lang="en-US" altLang="zh-CN" dirty="0"/>
          </a:p>
          <a:p>
            <a:pPr marL="0" indent="0">
              <a:buNone/>
            </a:pPr>
            <a:endParaRPr lang="en-US" altLang="zh-CN" dirty="0" smtClean="0"/>
          </a:p>
          <a:p>
            <a:pPr marL="0" indent="0">
              <a:buNone/>
            </a:pPr>
            <a:endParaRPr lang="zh-CN" altLang="en-US" dirty="0"/>
          </a:p>
        </p:txBody>
      </p:sp>
      <p:pic>
        <p:nvPicPr>
          <p:cNvPr id="2" name="图片 1"/>
          <p:cNvPicPr>
            <a:picLocks noChangeAspect="1"/>
          </p:cNvPicPr>
          <p:nvPr/>
        </p:nvPicPr>
        <p:blipFill>
          <a:blip r:embed="rId2"/>
          <a:stretch>
            <a:fillRect/>
          </a:stretch>
        </p:blipFill>
        <p:spPr>
          <a:xfrm>
            <a:off x="1004267" y="5521051"/>
            <a:ext cx="4676775" cy="504825"/>
          </a:xfrm>
          <a:prstGeom prst="rect">
            <a:avLst/>
          </a:prstGeom>
        </p:spPr>
      </p:pic>
      <p:pic>
        <p:nvPicPr>
          <p:cNvPr id="5" name="图片 4"/>
          <p:cNvPicPr>
            <a:picLocks noChangeAspect="1"/>
          </p:cNvPicPr>
          <p:nvPr/>
        </p:nvPicPr>
        <p:blipFill>
          <a:blip r:embed="rId3"/>
          <a:stretch>
            <a:fillRect/>
          </a:stretch>
        </p:blipFill>
        <p:spPr>
          <a:xfrm>
            <a:off x="6096000" y="5495223"/>
            <a:ext cx="4697068" cy="556480"/>
          </a:xfrm>
          <a:prstGeom prst="rect">
            <a:avLst/>
          </a:prstGeom>
        </p:spPr>
      </p:pic>
      <p:sp>
        <p:nvSpPr>
          <p:cNvPr id="6" name="文本框 5"/>
          <p:cNvSpPr txBox="1"/>
          <p:nvPr/>
        </p:nvSpPr>
        <p:spPr>
          <a:xfrm>
            <a:off x="2811208" y="6171743"/>
            <a:ext cx="1062892" cy="523220"/>
          </a:xfrm>
          <a:prstGeom prst="rect">
            <a:avLst/>
          </a:prstGeom>
          <a:noFill/>
        </p:spPr>
        <p:txBody>
          <a:bodyPr wrap="square" rtlCol="0">
            <a:spAutoFit/>
          </a:bodyPr>
          <a:lstStyle/>
          <a:p>
            <a:r>
              <a:rPr lang="en-US" altLang="zh-CN" sz="2800" dirty="0" smtClean="0"/>
              <a:t>MMF</a:t>
            </a:r>
            <a:endParaRPr lang="zh-CN" altLang="en-US" sz="2800" dirty="0"/>
          </a:p>
        </p:txBody>
      </p:sp>
      <p:sp>
        <p:nvSpPr>
          <p:cNvPr id="7" name="文本框 6"/>
          <p:cNvSpPr txBox="1"/>
          <p:nvPr/>
        </p:nvSpPr>
        <p:spPr>
          <a:xfrm>
            <a:off x="7913088" y="6171743"/>
            <a:ext cx="1062892" cy="523220"/>
          </a:xfrm>
          <a:prstGeom prst="rect">
            <a:avLst/>
          </a:prstGeom>
          <a:noFill/>
        </p:spPr>
        <p:txBody>
          <a:bodyPr wrap="square" rtlCol="0">
            <a:spAutoFit/>
          </a:bodyPr>
          <a:lstStyle/>
          <a:p>
            <a:r>
              <a:rPr lang="en-US" altLang="zh-CN" sz="2800" dirty="0"/>
              <a:t>S</a:t>
            </a:r>
            <a:r>
              <a:rPr lang="en-US" altLang="zh-CN" sz="2800" dirty="0" smtClean="0"/>
              <a:t>MF</a:t>
            </a:r>
            <a:endParaRPr lang="zh-CN" altLang="en-US" sz="2800" dirty="0"/>
          </a:p>
        </p:txBody>
      </p:sp>
    </p:spTree>
    <p:extLst>
      <p:ext uri="{BB962C8B-B14F-4D97-AF65-F5344CB8AC3E}">
        <p14:creationId xmlns:p14="http://schemas.microsoft.com/office/powerpoint/2010/main" val="2994470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Mobile radio channel </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It extends the capability of the public telecommunications network by introducing mobility into the network.</a:t>
            </a:r>
          </a:p>
          <a:p>
            <a:endParaRPr lang="en-US" altLang="zh-CN" dirty="0"/>
          </a:p>
          <a:p>
            <a:pPr marL="0" indent="0">
              <a:buNone/>
            </a:pPr>
            <a:r>
              <a:rPr lang="en-US" altLang="zh-CN" dirty="0" smtClean="0"/>
              <a:t>There may be a multitude propagation paths with different electrical lengths, and their contributions to the received signal could combine in a variety of ways.</a:t>
            </a:r>
          </a:p>
          <a:p>
            <a:endParaRPr lang="en-US" altLang="zh-CN" dirty="0"/>
          </a:p>
          <a:p>
            <a:pPr marL="0" indent="0">
              <a:buNone/>
            </a:pPr>
            <a:r>
              <a:rPr lang="en-US" altLang="zh-CN" dirty="0" smtClean="0"/>
              <a:t>So, a mobile channel may be viewed as a linear time-varying channel.</a:t>
            </a:r>
            <a:endParaRPr lang="zh-CN" altLang="en-US" dirty="0"/>
          </a:p>
        </p:txBody>
      </p:sp>
    </p:spTree>
    <p:extLst>
      <p:ext uri="{BB962C8B-B14F-4D97-AF65-F5344CB8AC3E}">
        <p14:creationId xmlns:p14="http://schemas.microsoft.com/office/powerpoint/2010/main" val="2862037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Satellite channel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It provides broad – area coverage communication.</a:t>
            </a:r>
          </a:p>
          <a:p>
            <a:endParaRPr lang="en-US" altLang="zh-CN" dirty="0"/>
          </a:p>
          <a:p>
            <a:pPr marL="0" indent="0">
              <a:buNone/>
            </a:pPr>
            <a:r>
              <a:rPr lang="en-US" altLang="zh-CN" dirty="0" smtClean="0"/>
              <a:t>Two requirements: </a:t>
            </a:r>
          </a:p>
          <a:p>
            <a:pPr marL="0" indent="0">
              <a:buNone/>
            </a:pPr>
            <a:r>
              <a:rPr lang="en-US" altLang="zh-CN" dirty="0" smtClean="0"/>
              <a:t>1. satellite </a:t>
            </a:r>
            <a:r>
              <a:rPr lang="en-US" altLang="zh-CN" smtClean="0"/>
              <a:t>should </a:t>
            </a:r>
            <a:r>
              <a:rPr lang="en-US" altLang="zh-CN" smtClean="0"/>
              <a:t>keep </a:t>
            </a:r>
            <a:r>
              <a:rPr lang="en-US" altLang="zh-CN" dirty="0" smtClean="0"/>
              <a:t>an altitude of 22,300 miles, and it is </a:t>
            </a:r>
            <a:r>
              <a:rPr lang="en-US" altLang="zh-CN" smtClean="0"/>
              <a:t>geosynchronous </a:t>
            </a:r>
            <a:r>
              <a:rPr lang="en-US" altLang="zh-CN" smtClean="0"/>
              <a:t>with </a:t>
            </a:r>
            <a:r>
              <a:rPr lang="en-US" altLang="zh-CN" dirty="0" smtClean="0"/>
              <a:t>each station.</a:t>
            </a:r>
          </a:p>
          <a:p>
            <a:pPr marL="0" indent="0">
              <a:buNone/>
            </a:pPr>
            <a:r>
              <a:rPr lang="en-US" altLang="zh-CN" dirty="0" smtClean="0"/>
              <a:t>2. It is placed directly above the equator (no any angle).</a:t>
            </a:r>
          </a:p>
          <a:p>
            <a:endParaRPr lang="en-US" altLang="zh-CN" dirty="0"/>
          </a:p>
          <a:p>
            <a:pPr marL="0" indent="0">
              <a:buNone/>
            </a:pPr>
            <a:r>
              <a:rPr lang="en-US" altLang="zh-CN" dirty="0" smtClean="0"/>
              <a:t>So earth station do not have to track the satellite, and just point its antenna along a fixed direction.</a:t>
            </a:r>
            <a:endParaRPr lang="zh-CN" altLang="en-US" dirty="0"/>
          </a:p>
        </p:txBody>
      </p:sp>
    </p:spTree>
    <p:extLst>
      <p:ext uri="{BB962C8B-B14F-4D97-AF65-F5344CB8AC3E}">
        <p14:creationId xmlns:p14="http://schemas.microsoft.com/office/powerpoint/2010/main" val="2214128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 channel</a:t>
            </a:r>
            <a:endParaRPr lang="en-US" dirty="0"/>
          </a:p>
        </p:txBody>
      </p:sp>
      <p:sp>
        <p:nvSpPr>
          <p:cNvPr id="3" name="Content Placeholder 2"/>
          <p:cNvSpPr>
            <a:spLocks noGrp="1"/>
          </p:cNvSpPr>
          <p:nvPr>
            <p:ph idx="1"/>
          </p:nvPr>
        </p:nvSpPr>
        <p:spPr/>
        <p:txBody>
          <a:bodyPr/>
          <a:lstStyle/>
          <a:p>
            <a:pPr marL="0" indent="0">
              <a:buNone/>
            </a:pPr>
            <a:r>
              <a:rPr lang="en-US" dirty="0" smtClean="0"/>
              <a:t>Broad – area coverage.</a:t>
            </a:r>
          </a:p>
          <a:p>
            <a:pPr marL="0" indent="0">
              <a:buNone/>
            </a:pPr>
            <a:r>
              <a:rPr lang="en-US" dirty="0" smtClean="0"/>
              <a:t>Reliable transmission links.</a:t>
            </a:r>
          </a:p>
          <a:p>
            <a:pPr marL="0" indent="0">
              <a:buNone/>
            </a:pPr>
            <a:r>
              <a:rPr lang="en-US" dirty="0" smtClean="0"/>
              <a:t>Wide transmission bandwidth. 6GHz uplink and 4 GHz downlink</a:t>
            </a:r>
          </a:p>
          <a:p>
            <a:endParaRPr lang="en-US" dirty="0"/>
          </a:p>
          <a:p>
            <a:pPr marL="0" indent="0">
              <a:buNone/>
            </a:pPr>
            <a:r>
              <a:rPr lang="en-US" dirty="0" smtClean="0"/>
              <a:t>A typical satellite is assigned a 500 MHz bandwidth and is divided among 12 transponders. Each transponder using approximately 36 MHz of satellite bandwidth. That can carry at least one color TV signal, 1200 voice circuits or digital data at rate of 50mb/s.</a:t>
            </a:r>
            <a:endParaRPr lang="en-US" dirty="0"/>
          </a:p>
        </p:txBody>
      </p:sp>
    </p:spTree>
    <p:extLst>
      <p:ext uri="{BB962C8B-B14F-4D97-AF65-F5344CB8AC3E}">
        <p14:creationId xmlns:p14="http://schemas.microsoft.com/office/powerpoint/2010/main" val="3167590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Digital signal system</a:t>
            </a:r>
            <a:endParaRPr lang="zh-CN" altLang="en-US" dirty="0"/>
          </a:p>
        </p:txBody>
      </p:sp>
      <p:sp>
        <p:nvSpPr>
          <p:cNvPr id="5" name="矩形 4"/>
          <p:cNvSpPr/>
          <p:nvPr/>
        </p:nvSpPr>
        <p:spPr>
          <a:xfrm>
            <a:off x="758094" y="2063262"/>
            <a:ext cx="2227383"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Information source</a:t>
            </a:r>
          </a:p>
          <a:p>
            <a:pPr algn="ctr"/>
            <a:r>
              <a:rPr lang="en-US" altLang="zh-CN" sz="2000" dirty="0" smtClean="0"/>
              <a:t>&amp; Input transducer</a:t>
            </a:r>
            <a:endParaRPr lang="zh-CN" altLang="en-US" sz="2000" dirty="0"/>
          </a:p>
        </p:txBody>
      </p:sp>
      <p:sp>
        <p:nvSpPr>
          <p:cNvPr id="7" name="矩形 6"/>
          <p:cNvSpPr/>
          <p:nvPr/>
        </p:nvSpPr>
        <p:spPr>
          <a:xfrm>
            <a:off x="3513017" y="2063262"/>
            <a:ext cx="121529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Source encoder</a:t>
            </a:r>
            <a:endParaRPr lang="zh-CN" altLang="en-US" sz="2000" dirty="0"/>
          </a:p>
        </p:txBody>
      </p:sp>
      <p:sp>
        <p:nvSpPr>
          <p:cNvPr id="14" name="矩形 13"/>
          <p:cNvSpPr/>
          <p:nvPr/>
        </p:nvSpPr>
        <p:spPr>
          <a:xfrm>
            <a:off x="5267572" y="2074986"/>
            <a:ext cx="121529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Channel</a:t>
            </a:r>
          </a:p>
          <a:p>
            <a:pPr algn="ctr"/>
            <a:r>
              <a:rPr lang="en-US" altLang="zh-CN" sz="2000" dirty="0" smtClean="0"/>
              <a:t>encoder</a:t>
            </a:r>
            <a:endParaRPr lang="zh-CN" altLang="en-US" sz="2000" dirty="0"/>
          </a:p>
        </p:txBody>
      </p:sp>
      <p:cxnSp>
        <p:nvCxnSpPr>
          <p:cNvPr id="15" name="直接箭头连接符 14"/>
          <p:cNvCxnSpPr/>
          <p:nvPr/>
        </p:nvCxnSpPr>
        <p:spPr>
          <a:xfrm>
            <a:off x="2985477" y="2555632"/>
            <a:ext cx="535354" cy="3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a:off x="4728307" y="2540002"/>
            <a:ext cx="535354" cy="3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17"/>
          <p:cNvSpPr/>
          <p:nvPr/>
        </p:nvSpPr>
        <p:spPr>
          <a:xfrm>
            <a:off x="7026038" y="2074986"/>
            <a:ext cx="127390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Digital</a:t>
            </a:r>
          </a:p>
          <a:p>
            <a:pPr algn="ctr"/>
            <a:r>
              <a:rPr lang="en-US" altLang="zh-CN" sz="2000" dirty="0" smtClean="0"/>
              <a:t>modulator</a:t>
            </a:r>
            <a:endParaRPr lang="zh-CN" altLang="en-US" sz="2000" dirty="0"/>
          </a:p>
        </p:txBody>
      </p:sp>
      <p:cxnSp>
        <p:nvCxnSpPr>
          <p:cNvPr id="19" name="直接箭头连接符 18"/>
          <p:cNvCxnSpPr/>
          <p:nvPr/>
        </p:nvCxnSpPr>
        <p:spPr>
          <a:xfrm>
            <a:off x="6486773" y="2540002"/>
            <a:ext cx="535354" cy="3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矩形 19"/>
          <p:cNvSpPr/>
          <p:nvPr/>
        </p:nvSpPr>
        <p:spPr>
          <a:xfrm>
            <a:off x="9022863" y="3692769"/>
            <a:ext cx="2227383"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Channel</a:t>
            </a:r>
            <a:endParaRPr lang="zh-CN" altLang="en-US" sz="2000" dirty="0"/>
          </a:p>
        </p:txBody>
      </p:sp>
      <p:cxnSp>
        <p:nvCxnSpPr>
          <p:cNvPr id="22" name="直接连接符 21"/>
          <p:cNvCxnSpPr>
            <a:stCxn id="18" idx="3"/>
          </p:cNvCxnSpPr>
          <p:nvPr/>
        </p:nvCxnSpPr>
        <p:spPr>
          <a:xfrm>
            <a:off x="8299938" y="2555632"/>
            <a:ext cx="183661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a:off x="10136554" y="2555632"/>
            <a:ext cx="1" cy="1137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矩形 28"/>
          <p:cNvSpPr/>
          <p:nvPr/>
        </p:nvSpPr>
        <p:spPr>
          <a:xfrm>
            <a:off x="754183" y="5068278"/>
            <a:ext cx="2227383"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Output transducer</a:t>
            </a:r>
          </a:p>
          <a:p>
            <a:pPr algn="ctr"/>
            <a:r>
              <a:rPr lang="en-US" altLang="zh-CN" sz="2000" dirty="0" smtClean="0"/>
              <a:t>&amp; Output signal</a:t>
            </a:r>
            <a:endParaRPr lang="zh-CN" altLang="en-US" sz="2000" dirty="0"/>
          </a:p>
        </p:txBody>
      </p:sp>
      <p:sp>
        <p:nvSpPr>
          <p:cNvPr id="30" name="矩形 29"/>
          <p:cNvSpPr/>
          <p:nvPr/>
        </p:nvSpPr>
        <p:spPr>
          <a:xfrm>
            <a:off x="3509106" y="5068278"/>
            <a:ext cx="121529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Source decoder</a:t>
            </a:r>
            <a:endParaRPr lang="zh-CN" altLang="en-US" sz="2000" dirty="0"/>
          </a:p>
        </p:txBody>
      </p:sp>
      <p:sp>
        <p:nvSpPr>
          <p:cNvPr id="31" name="矩形 30"/>
          <p:cNvSpPr/>
          <p:nvPr/>
        </p:nvSpPr>
        <p:spPr>
          <a:xfrm>
            <a:off x="5263661" y="5080002"/>
            <a:ext cx="1215290"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Channel</a:t>
            </a:r>
          </a:p>
          <a:p>
            <a:pPr algn="ctr"/>
            <a:r>
              <a:rPr lang="en-US" altLang="zh-CN" sz="2000" dirty="0" smtClean="0"/>
              <a:t>decoder</a:t>
            </a:r>
            <a:endParaRPr lang="zh-CN" altLang="en-US" sz="2000" dirty="0"/>
          </a:p>
        </p:txBody>
      </p:sp>
      <p:sp>
        <p:nvSpPr>
          <p:cNvPr id="32" name="矩形 31"/>
          <p:cNvSpPr/>
          <p:nvPr/>
        </p:nvSpPr>
        <p:spPr>
          <a:xfrm>
            <a:off x="7022126" y="5080002"/>
            <a:ext cx="1543535" cy="96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Digital</a:t>
            </a:r>
          </a:p>
          <a:p>
            <a:pPr algn="ctr"/>
            <a:r>
              <a:rPr lang="en-US" altLang="zh-CN" sz="2000" dirty="0" smtClean="0"/>
              <a:t>demodulator</a:t>
            </a:r>
            <a:endParaRPr lang="zh-CN" altLang="en-US" sz="2000" dirty="0"/>
          </a:p>
        </p:txBody>
      </p:sp>
      <p:cxnSp>
        <p:nvCxnSpPr>
          <p:cNvPr id="34" name="直接连接符 33"/>
          <p:cNvCxnSpPr>
            <a:stCxn id="20" idx="2"/>
          </p:cNvCxnSpPr>
          <p:nvPr/>
        </p:nvCxnSpPr>
        <p:spPr>
          <a:xfrm flipH="1">
            <a:off x="10136554" y="4654061"/>
            <a:ext cx="1" cy="906587"/>
          </a:xfrm>
          <a:prstGeom prst="line">
            <a:avLst/>
          </a:prstGeom>
        </p:spPr>
        <p:style>
          <a:lnRef idx="3">
            <a:schemeClr val="dk1"/>
          </a:lnRef>
          <a:fillRef idx="0">
            <a:schemeClr val="dk1"/>
          </a:fillRef>
          <a:effectRef idx="2">
            <a:schemeClr val="dk1"/>
          </a:effectRef>
          <a:fontRef idx="minor">
            <a:schemeClr val="tx1"/>
          </a:fontRef>
        </p:style>
      </p:cxnSp>
      <p:cxnSp>
        <p:nvCxnSpPr>
          <p:cNvPr id="36" name="直接箭头连接符 35"/>
          <p:cNvCxnSpPr>
            <a:endCxn id="32" idx="3"/>
          </p:cNvCxnSpPr>
          <p:nvPr/>
        </p:nvCxnSpPr>
        <p:spPr>
          <a:xfrm flipH="1">
            <a:off x="8565661" y="5548923"/>
            <a:ext cx="1570893" cy="11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接箭头连接符 38"/>
          <p:cNvCxnSpPr>
            <a:stCxn id="32" idx="1"/>
            <a:endCxn id="31" idx="3"/>
          </p:cNvCxnSpPr>
          <p:nvPr/>
        </p:nvCxnSpPr>
        <p:spPr>
          <a:xfrm flipH="1">
            <a:off x="6478951" y="5560648"/>
            <a:ext cx="5431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flipH="1">
            <a:off x="4724396" y="5552834"/>
            <a:ext cx="5431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p:cNvCxnSpPr/>
          <p:nvPr/>
        </p:nvCxnSpPr>
        <p:spPr>
          <a:xfrm flipH="1">
            <a:off x="2965931" y="5533294"/>
            <a:ext cx="5431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3365636" y="3369603"/>
            <a:ext cx="1502229" cy="646331"/>
          </a:xfrm>
          <a:prstGeom prst="rect">
            <a:avLst/>
          </a:prstGeom>
          <a:noFill/>
        </p:spPr>
        <p:txBody>
          <a:bodyPr wrap="square" rtlCol="0">
            <a:spAutoFit/>
          </a:bodyPr>
          <a:lstStyle/>
          <a:p>
            <a:r>
              <a:rPr lang="en-US" altLang="zh-CN" dirty="0" smtClean="0"/>
              <a:t>Reduce redundancy</a:t>
            </a:r>
            <a:endParaRPr lang="zh-CN" altLang="en-US" dirty="0"/>
          </a:p>
        </p:txBody>
      </p:sp>
      <p:sp>
        <p:nvSpPr>
          <p:cNvPr id="23" name="文本框 22"/>
          <p:cNvSpPr txBox="1"/>
          <p:nvPr/>
        </p:nvSpPr>
        <p:spPr>
          <a:xfrm>
            <a:off x="5120191" y="3393222"/>
            <a:ext cx="1502229" cy="646331"/>
          </a:xfrm>
          <a:prstGeom prst="rect">
            <a:avLst/>
          </a:prstGeom>
          <a:noFill/>
        </p:spPr>
        <p:txBody>
          <a:bodyPr wrap="square" rtlCol="0">
            <a:spAutoFit/>
          </a:bodyPr>
          <a:lstStyle/>
          <a:p>
            <a:r>
              <a:rPr lang="en-US" altLang="zh-CN" dirty="0" smtClean="0"/>
              <a:t>Add redundancy</a:t>
            </a:r>
            <a:endParaRPr lang="zh-CN" altLang="en-US" dirty="0"/>
          </a:p>
        </p:txBody>
      </p:sp>
      <p:sp>
        <p:nvSpPr>
          <p:cNvPr id="25" name="文本框 24"/>
          <p:cNvSpPr txBox="1"/>
          <p:nvPr/>
        </p:nvSpPr>
        <p:spPr>
          <a:xfrm>
            <a:off x="7036921" y="3420180"/>
            <a:ext cx="1502229" cy="369332"/>
          </a:xfrm>
          <a:prstGeom prst="rect">
            <a:avLst/>
          </a:prstGeom>
          <a:noFill/>
        </p:spPr>
        <p:txBody>
          <a:bodyPr wrap="square" rtlCol="0">
            <a:spAutoFit/>
          </a:bodyPr>
          <a:lstStyle/>
          <a:p>
            <a:r>
              <a:rPr lang="en-US" altLang="zh-CN" dirty="0" smtClean="0"/>
              <a:t>Shift keying</a:t>
            </a:r>
            <a:endParaRPr lang="zh-CN" altLang="en-US" dirty="0"/>
          </a:p>
        </p:txBody>
      </p:sp>
      <p:cxnSp>
        <p:nvCxnSpPr>
          <p:cNvPr id="6" name="直接箭头连接符 5"/>
          <p:cNvCxnSpPr>
            <a:stCxn id="3" idx="0"/>
            <a:endCxn id="7" idx="2"/>
          </p:cNvCxnSpPr>
          <p:nvPr/>
        </p:nvCxnSpPr>
        <p:spPr>
          <a:xfrm flipV="1">
            <a:off x="4116751" y="3024554"/>
            <a:ext cx="3911" cy="3450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a:xfrm flipV="1">
            <a:off x="5864881" y="3035914"/>
            <a:ext cx="3911" cy="3450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p:cNvCxnSpPr/>
          <p:nvPr/>
        </p:nvCxnSpPr>
        <p:spPr>
          <a:xfrm flipV="1">
            <a:off x="7662987" y="3035913"/>
            <a:ext cx="3911" cy="3450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101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Physical media that do transmission</a:t>
            </a:r>
          </a:p>
          <a:p>
            <a:endParaRPr lang="en-US" altLang="zh-CN" dirty="0"/>
          </a:p>
          <a:p>
            <a:pPr marL="0" indent="0">
              <a:buNone/>
            </a:pPr>
            <a:r>
              <a:rPr lang="en-US" altLang="zh-CN" dirty="0" smtClean="0"/>
              <a:t>We choose five different channels for special attention, Telephone channels</a:t>
            </a:r>
            <a:r>
              <a:rPr lang="en-US" altLang="zh-CN" dirty="0"/>
              <a:t>, </a:t>
            </a:r>
            <a:r>
              <a:rPr lang="en-US" altLang="zh-CN" dirty="0" smtClean="0"/>
              <a:t>Twisted-pair, Optical fibers, Mobile radio channels, and Satellite channels.</a:t>
            </a:r>
          </a:p>
          <a:p>
            <a:endParaRPr lang="en-US" altLang="zh-CN" dirty="0"/>
          </a:p>
          <a:p>
            <a:pPr marL="0" indent="0">
              <a:buNone/>
            </a:pPr>
            <a:r>
              <a:rPr lang="en-US" altLang="zh-CN" dirty="0" smtClean="0"/>
              <a:t>They play important roles in today’s communication environment.</a:t>
            </a:r>
            <a:endParaRPr lang="zh-CN" altLang="en-US" dirty="0"/>
          </a:p>
        </p:txBody>
      </p:sp>
    </p:spTree>
    <p:extLst>
      <p:ext uri="{BB962C8B-B14F-4D97-AF65-F5344CB8AC3E}">
        <p14:creationId xmlns:p14="http://schemas.microsoft.com/office/powerpoint/2010/main" val="167951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Telephone channel</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It uses a switching mechanism called circuit switching to establish an end – to – end communication link on a temporary basis.</a:t>
            </a:r>
          </a:p>
          <a:p>
            <a:pPr marL="0" indent="0">
              <a:buNone/>
            </a:pPr>
            <a:r>
              <a:rPr lang="en-US" altLang="zh-CN" dirty="0" smtClean="0"/>
              <a:t>The primary purpose of the network is to ensure that the telephone transmission between a speaker at one end and a listener at the other end.</a:t>
            </a:r>
          </a:p>
          <a:p>
            <a:pPr marL="0" indent="0">
              <a:buNone/>
            </a:pPr>
            <a:r>
              <a:rPr lang="en-US" altLang="zh-CN" dirty="0" smtClean="0"/>
              <a:t>In this form, message source is : sound from speaker’s voice to listener’s ear.</a:t>
            </a:r>
          </a:p>
          <a:p>
            <a:pPr marL="0" indent="0">
              <a:buNone/>
            </a:pPr>
            <a:r>
              <a:rPr lang="en-US" altLang="zh-CN" dirty="0" smtClean="0"/>
              <a:t>Transducer: a microphone is placed near speaker’s mouth to convert sound waves into an electrical signal. And a moving – coil receiver is placed near listener’s ear to convert electrical signal back into acoustic form.</a:t>
            </a:r>
            <a:endParaRPr lang="zh-CN" altLang="en-US" dirty="0"/>
          </a:p>
        </p:txBody>
      </p:sp>
    </p:spTree>
    <p:extLst>
      <p:ext uri="{BB962C8B-B14F-4D97-AF65-F5344CB8AC3E}">
        <p14:creationId xmlns:p14="http://schemas.microsoft.com/office/powerpoint/2010/main" val="895330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Telephone channel</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Nowadays, these transducer can respond well to frequencies from 20 to 8000 Hz</a:t>
            </a:r>
          </a:p>
          <a:p>
            <a:pPr marL="0" indent="0">
              <a:buNone/>
            </a:pPr>
            <a:r>
              <a:rPr lang="en-US" altLang="zh-CN" dirty="0" smtClean="0"/>
              <a:t>The telephone channel is essentially a linear, bandwidth – limited channel.</a:t>
            </a:r>
          </a:p>
          <a:p>
            <a:pPr marL="0" indent="0">
              <a:buNone/>
            </a:pPr>
            <a:r>
              <a:rPr lang="en-US" altLang="zh-CN" dirty="0" smtClean="0"/>
              <a:t>A speech signal is essentially limited to a band from 300 to 3100 Hz, and frequencies outside this band range do not contribute much to articulation efficiency.</a:t>
            </a:r>
            <a:endParaRPr lang="zh-CN" altLang="en-US" dirty="0"/>
          </a:p>
        </p:txBody>
      </p:sp>
    </p:spTree>
    <p:extLst>
      <p:ext uri="{BB962C8B-B14F-4D97-AF65-F5344CB8AC3E}">
        <p14:creationId xmlns:p14="http://schemas.microsoft.com/office/powerpoint/2010/main" val="126322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Telephone channel</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E.g. Call someone and play 1000Hz, 2000Hz, and 3000Hz from a computer, the person will be able to hear that tone. However, the person will have trouble to hear 4000Hz sound, and will not hear anything in 5000Hz and 6000 Hz. That is because telephone channel “clips” them.</a:t>
            </a:r>
          </a:p>
          <a:p>
            <a:pPr marL="0" indent="0">
              <a:buNone/>
            </a:pPr>
            <a:r>
              <a:rPr lang="en-US" altLang="zh-CN" dirty="0" smtClean="0"/>
              <a:t>And that is why someone’s voice on a telephone channel is different from face - to - face communication.</a:t>
            </a:r>
            <a:endParaRPr lang="zh-CN" altLang="en-US" dirty="0"/>
          </a:p>
        </p:txBody>
      </p:sp>
      <p:pic>
        <p:nvPicPr>
          <p:cNvPr id="2" name="图片 1"/>
          <p:cNvPicPr>
            <a:picLocks noChangeAspect="1"/>
          </p:cNvPicPr>
          <p:nvPr/>
        </p:nvPicPr>
        <p:blipFill>
          <a:blip r:embed="rId2"/>
          <a:stretch>
            <a:fillRect/>
          </a:stretch>
        </p:blipFill>
        <p:spPr>
          <a:xfrm>
            <a:off x="6953616" y="4445854"/>
            <a:ext cx="3724275" cy="2124075"/>
          </a:xfrm>
          <a:prstGeom prst="rect">
            <a:avLst/>
          </a:prstGeom>
        </p:spPr>
      </p:pic>
    </p:spTree>
    <p:extLst>
      <p:ext uri="{BB962C8B-B14F-4D97-AF65-F5344CB8AC3E}">
        <p14:creationId xmlns:p14="http://schemas.microsoft.com/office/powerpoint/2010/main" val="1551840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Twisted-pair</a:t>
            </a:r>
            <a:endParaRPr lang="zh-CN" altLang="en-US" dirty="0"/>
          </a:p>
        </p:txBody>
      </p:sp>
      <p:sp>
        <p:nvSpPr>
          <p:cNvPr id="3" name="内容占位符 2"/>
          <p:cNvSpPr>
            <a:spLocks noGrp="1"/>
          </p:cNvSpPr>
          <p:nvPr>
            <p:ph idx="1"/>
          </p:nvPr>
        </p:nvSpPr>
        <p:spPr>
          <a:xfrm>
            <a:off x="838200" y="1825624"/>
            <a:ext cx="10515600" cy="4747113"/>
          </a:xfrm>
        </p:spPr>
        <p:txBody>
          <a:bodyPr>
            <a:normAutofit/>
          </a:bodyPr>
          <a:lstStyle/>
          <a:p>
            <a:pPr marL="0" indent="0">
              <a:buNone/>
            </a:pPr>
            <a:r>
              <a:rPr lang="en-US" altLang="zh-CN" dirty="0" smtClean="0"/>
              <a:t>It is </a:t>
            </a:r>
            <a:r>
              <a:rPr lang="en-US" altLang="zh-CN" dirty="0"/>
              <a:t>the ordinary copper wire that connects home and many business computers to the telephone company</a:t>
            </a:r>
            <a:r>
              <a:rPr lang="en-US" altLang="zh-CN" dirty="0" smtClean="0"/>
              <a:t>.</a:t>
            </a:r>
          </a:p>
          <a:p>
            <a:pPr marL="0" indent="0">
              <a:buNone/>
            </a:pPr>
            <a:r>
              <a:rPr lang="en-US" altLang="zh-CN" dirty="0" smtClean="0"/>
              <a:t>To </a:t>
            </a:r>
            <a:r>
              <a:rPr lang="en-US" altLang="zh-CN" dirty="0"/>
              <a:t>reduce crosstalk or electromagnetic induction between pairs of wires, two insulated copper wires are twisted around each other</a:t>
            </a:r>
            <a:r>
              <a:rPr lang="en-US" altLang="zh-CN" dirty="0" smtClean="0"/>
              <a:t>. </a:t>
            </a:r>
            <a:r>
              <a:rPr lang="en-US" altLang="zh-CN" dirty="0"/>
              <a:t>Each connection on twisted pair requires both wires</a:t>
            </a:r>
            <a:r>
              <a:rPr lang="en-US" altLang="zh-CN" dirty="0" smtClean="0"/>
              <a:t>.</a:t>
            </a:r>
          </a:p>
          <a:p>
            <a:pPr marL="0" indent="0">
              <a:buNone/>
            </a:pPr>
            <a:endParaRPr lang="en-US" altLang="zh-CN" dirty="0" smtClean="0"/>
          </a:p>
          <a:p>
            <a:pPr marL="0" indent="0">
              <a:buNone/>
            </a:pPr>
            <a:endParaRPr lang="en-US" altLang="zh-CN" dirty="0"/>
          </a:p>
        </p:txBody>
      </p:sp>
      <p:pic>
        <p:nvPicPr>
          <p:cNvPr id="4" name="内容占位符 3"/>
          <p:cNvPicPr>
            <a:picLocks noChangeAspect="1"/>
          </p:cNvPicPr>
          <p:nvPr/>
        </p:nvPicPr>
        <p:blipFill>
          <a:blip r:embed="rId2"/>
          <a:stretch>
            <a:fillRect/>
          </a:stretch>
        </p:blipFill>
        <p:spPr>
          <a:xfrm>
            <a:off x="8573476" y="4138918"/>
            <a:ext cx="1828800" cy="1209675"/>
          </a:xfrm>
          <a:prstGeom prst="rect">
            <a:avLst/>
          </a:prstGeom>
        </p:spPr>
      </p:pic>
    </p:spTree>
    <p:extLst>
      <p:ext uri="{BB962C8B-B14F-4D97-AF65-F5344CB8AC3E}">
        <p14:creationId xmlns:p14="http://schemas.microsoft.com/office/powerpoint/2010/main" val="1670203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Twisted-pair</a:t>
            </a:r>
            <a:endParaRPr lang="zh-CN" altLang="en-US" dirty="0"/>
          </a:p>
        </p:txBody>
      </p:sp>
      <p:sp>
        <p:nvSpPr>
          <p:cNvPr id="3" name="内容占位符 2"/>
          <p:cNvSpPr>
            <a:spLocks noGrp="1"/>
          </p:cNvSpPr>
          <p:nvPr>
            <p:ph idx="1"/>
          </p:nvPr>
        </p:nvSpPr>
        <p:spPr>
          <a:xfrm>
            <a:off x="838200" y="1825624"/>
            <a:ext cx="10515600" cy="4747113"/>
          </a:xfrm>
        </p:spPr>
        <p:txBody>
          <a:bodyPr>
            <a:normAutofit/>
          </a:bodyPr>
          <a:lstStyle/>
          <a:p>
            <a:pPr marL="0" indent="0">
              <a:buNone/>
            </a:pPr>
            <a:r>
              <a:rPr lang="en-US" altLang="zh-CN" dirty="0"/>
              <a:t>For some business locations, twisted pair is enclosed in a shield that functions as a ground. This is known as shielded twisted pair (STP). Ordinary wire to the home is unshielded twisted pair (UTP).</a:t>
            </a:r>
            <a:endParaRPr lang="zh-CN" altLang="en-US" dirty="0"/>
          </a:p>
        </p:txBody>
      </p:sp>
      <p:pic>
        <p:nvPicPr>
          <p:cNvPr id="5" name="图片 4"/>
          <p:cNvPicPr>
            <a:picLocks noChangeAspect="1"/>
          </p:cNvPicPr>
          <p:nvPr/>
        </p:nvPicPr>
        <p:blipFill>
          <a:blip r:embed="rId2"/>
          <a:stretch>
            <a:fillRect/>
          </a:stretch>
        </p:blipFill>
        <p:spPr>
          <a:xfrm>
            <a:off x="3743325" y="3511059"/>
            <a:ext cx="4705350" cy="1876425"/>
          </a:xfrm>
          <a:prstGeom prst="rect">
            <a:avLst/>
          </a:prstGeom>
        </p:spPr>
      </p:pic>
    </p:spTree>
    <p:extLst>
      <p:ext uri="{BB962C8B-B14F-4D97-AF65-F5344CB8AC3E}">
        <p14:creationId xmlns:p14="http://schemas.microsoft.com/office/powerpoint/2010/main" val="3171358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Twisted-pair</a:t>
            </a:r>
            <a:endParaRPr lang="zh-CN" altLang="en-US" dirty="0"/>
          </a:p>
        </p:txBody>
      </p:sp>
      <p:sp>
        <p:nvSpPr>
          <p:cNvPr id="3" name="内容占位符 2"/>
          <p:cNvSpPr>
            <a:spLocks noGrp="1"/>
          </p:cNvSpPr>
          <p:nvPr>
            <p:ph idx="1"/>
          </p:nvPr>
        </p:nvSpPr>
        <p:spPr>
          <a:xfrm>
            <a:off x="838200" y="1825624"/>
            <a:ext cx="10515600" cy="5184776"/>
          </a:xfrm>
        </p:spPr>
        <p:txBody>
          <a:bodyPr>
            <a:normAutofit/>
          </a:bodyPr>
          <a:lstStyle/>
          <a:p>
            <a:pPr marL="0" indent="0">
              <a:buNone/>
            </a:pPr>
            <a:r>
              <a:rPr lang="en-US" altLang="zh-CN" b="1" dirty="0"/>
              <a:t>Category 1</a:t>
            </a:r>
            <a:r>
              <a:rPr lang="en-US" altLang="zh-CN" dirty="0"/>
              <a:t>—Used for telephone communications. Not suitable for transmitting data.</a:t>
            </a:r>
          </a:p>
          <a:p>
            <a:pPr marL="0" indent="0">
              <a:buNone/>
            </a:pPr>
            <a:r>
              <a:rPr lang="en-US" altLang="zh-CN" b="1" dirty="0"/>
              <a:t>Category 2</a:t>
            </a:r>
            <a:r>
              <a:rPr lang="en-US" altLang="zh-CN" dirty="0"/>
              <a:t>—Capable of transmitting data at speeds up to 4 megabits per second (Mbps).</a:t>
            </a:r>
          </a:p>
          <a:p>
            <a:pPr marL="0" indent="0">
              <a:buNone/>
            </a:pPr>
            <a:r>
              <a:rPr lang="en-US" altLang="zh-CN" b="1" dirty="0"/>
              <a:t>Category 3</a:t>
            </a:r>
            <a:r>
              <a:rPr lang="en-US" altLang="zh-CN" dirty="0"/>
              <a:t>—Used in 10BASE-T networks. Can transmit data at speeds up to 10 Mbps.</a:t>
            </a:r>
          </a:p>
          <a:p>
            <a:pPr marL="0" indent="0">
              <a:buNone/>
            </a:pPr>
            <a:r>
              <a:rPr lang="en-US" altLang="zh-CN" b="1" dirty="0"/>
              <a:t>Category 4</a:t>
            </a:r>
            <a:r>
              <a:rPr lang="en-US" altLang="zh-CN" dirty="0"/>
              <a:t>—Used in Token Ring networks. Can transmit data at speeds up to 16 Mbps.</a:t>
            </a:r>
          </a:p>
          <a:p>
            <a:pPr marL="0" indent="0">
              <a:buNone/>
            </a:pPr>
            <a:r>
              <a:rPr lang="en-US" altLang="zh-CN" b="1" dirty="0"/>
              <a:t>Category 5</a:t>
            </a:r>
            <a:r>
              <a:rPr lang="en-US" altLang="zh-CN" dirty="0"/>
              <a:t>—Can transmit data at speeds up to 100 Mbps.</a:t>
            </a:r>
          </a:p>
          <a:p>
            <a:pPr marL="0" indent="0">
              <a:buNone/>
            </a:pPr>
            <a:r>
              <a:rPr lang="en-US" altLang="zh-CN" b="1" dirty="0"/>
              <a:t>Category 5e </a:t>
            </a:r>
            <a:r>
              <a:rPr lang="en-US" altLang="zh-CN" dirty="0"/>
              <a:t>—Used in networks running at speeds up to 1000 Mbps (1 gigabit per second [</a:t>
            </a:r>
            <a:r>
              <a:rPr lang="en-US" altLang="zh-CN" dirty="0" err="1"/>
              <a:t>Gbps</a:t>
            </a:r>
            <a:r>
              <a:rPr lang="en-US" altLang="zh-CN" dirty="0" smtClean="0"/>
              <a:t>]).</a:t>
            </a:r>
            <a:endParaRPr lang="zh-CN" altLang="en-US" dirty="0"/>
          </a:p>
        </p:txBody>
      </p:sp>
    </p:spTree>
    <p:extLst>
      <p:ext uri="{BB962C8B-B14F-4D97-AF65-F5344CB8AC3E}">
        <p14:creationId xmlns:p14="http://schemas.microsoft.com/office/powerpoint/2010/main" val="318502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themes_Cesta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hemes_Cestar" id="{1C0FFBE7-184B-4483-842F-A1CA37B92F83}" vid="{441ECAF9-CD3F-4DC2-9566-408342E6EB4E}"/>
    </a:ext>
  </a:extLst>
</a:theme>
</file>

<file path=docProps/app.xml><?xml version="1.0" encoding="utf-8"?>
<Properties xmlns="http://schemas.openxmlformats.org/officeDocument/2006/extended-properties" xmlns:vt="http://schemas.openxmlformats.org/officeDocument/2006/docPropsVTypes">
  <Template>PPT themes_Cestar</Template>
  <TotalTime>243</TotalTime>
  <Words>832</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等线</vt:lpstr>
      <vt:lpstr>等线 Light</vt:lpstr>
      <vt:lpstr>Arial</vt:lpstr>
      <vt:lpstr>Calibri</vt:lpstr>
      <vt:lpstr>Calibri Light</vt:lpstr>
      <vt:lpstr>Cambria Math</vt:lpstr>
      <vt:lpstr>PPT themes_Cestar</vt:lpstr>
      <vt:lpstr>ESE 3014  Embedded System Communication Protocol and Security</vt:lpstr>
      <vt:lpstr>Digital signal system</vt:lpstr>
      <vt:lpstr>Channel</vt:lpstr>
      <vt:lpstr>Telephone channel</vt:lpstr>
      <vt:lpstr>Telephone channel</vt:lpstr>
      <vt:lpstr>Telephone channel</vt:lpstr>
      <vt:lpstr>Twisted-pair</vt:lpstr>
      <vt:lpstr>Twisted-pair</vt:lpstr>
      <vt:lpstr>Twisted-pair</vt:lpstr>
      <vt:lpstr>Optical fiber</vt:lpstr>
      <vt:lpstr>Optical fiber</vt:lpstr>
      <vt:lpstr>Optical fiber</vt:lpstr>
      <vt:lpstr>Mobile radio channel </vt:lpstr>
      <vt:lpstr>Satellite channel</vt:lpstr>
      <vt:lpstr>Satellite channel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3014  Embedded System Communication Protocol and Security</dc:title>
  <dc:creator>Linchen</dc:creator>
  <cp:lastModifiedBy>Linchen Wang</cp:lastModifiedBy>
  <cp:revision>26</cp:revision>
  <dcterms:created xsi:type="dcterms:W3CDTF">2018-01-23T01:35:22Z</dcterms:created>
  <dcterms:modified xsi:type="dcterms:W3CDTF">2019-09-17T14:41:40Z</dcterms:modified>
</cp:coreProperties>
</file>