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872AE-7EEE-4976-83A1-1125905E4256}" v="2" dt="2020-05-25T17:10:2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chen Wang" userId="23edae9413cede3f" providerId="LiveId" clId="{5F6872AE-7EEE-4976-83A1-1125905E4256}"/>
    <pc:docChg chg="modSld">
      <pc:chgData name="Linchen Wang" userId="23edae9413cede3f" providerId="LiveId" clId="{5F6872AE-7EEE-4976-83A1-1125905E4256}" dt="2020-05-25T17:10:29.927" v="1" actId="20577"/>
      <pc:docMkLst>
        <pc:docMk/>
      </pc:docMkLst>
      <pc:sldChg chg="modSp">
        <pc:chgData name="Linchen Wang" userId="23edae9413cede3f" providerId="LiveId" clId="{5F6872AE-7EEE-4976-83A1-1125905E4256}" dt="2020-05-25T17:10:29.927" v="1" actId="20577"/>
        <pc:sldMkLst>
          <pc:docMk/>
          <pc:sldMk cId="1879522302" sldId="267"/>
        </pc:sldMkLst>
        <pc:spChg chg="mod">
          <ac:chgData name="Linchen Wang" userId="23edae9413cede3f" providerId="LiveId" clId="{5F6872AE-7EEE-4976-83A1-1125905E4256}" dt="2020-05-25T17:10:29.927" v="1" actId="20577"/>
          <ac:spMkLst>
            <pc:docMk/>
            <pc:sldMk cId="1879522302" sldId="267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69A63-7A9B-4631-8299-91AF2CCE4B7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18AE9-8BED-4058-9F50-9BCA807BF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18AE9-8BED-4058-9F50-9BCA807BF0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1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18AE9-8BED-4058-9F50-9BCA807BF0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8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18AE9-8BED-4058-9F50-9BCA807BF0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7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B67CD-E7E2-4E76-8C61-29E2ACE0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D9306-A62E-4A4F-B60E-E5C8EDE75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45835-19A2-41EE-8725-8C0CD7DA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CF017-4E8B-4199-B299-E138E07F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95E8A-171C-42D2-8956-F7873CC6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6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ED75-3EC0-46A9-9AA2-5E6CF43B9E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D041B-1C31-4E73-8EFD-F66037A7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CB6E9-8473-45DE-A53C-A88FEC1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D0AEB-5420-4A17-A9BE-A2DCE0C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16B96-B81B-4714-80B7-A3D0CFCF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3FCA81-1AEC-4303-84B8-DBCFCBAAD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B6E3C-17A3-45A3-8C22-36BCB852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noFill/>
          </a:ln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C1C76-3AC9-43F1-B97F-B9481436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D37D7-BFC4-4DDA-8E66-C5EDB52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9B20E-CA41-412A-8D95-5721D0B3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35F9C-5787-4E43-9302-A19DB087271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C6C78-758F-425F-807F-9E81C100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FE917-548A-4DBE-B6EB-5AB77B0A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274CC-7EA2-476E-960E-E3530564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1544B-35AE-4CE4-B438-9EF7814A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1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C5E2-9597-4657-837E-F1FE7867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51CBA-C1A4-4EBC-B716-FF83557F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4B0D2-63A8-453D-B7FA-170D0633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A95F6-E4ED-4DA3-B4D7-8187A227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0F39A-9D9D-4571-990A-A1D9FDCE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6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E030-682A-4963-93AB-F054170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D1F6B-924B-40C8-98A7-EB83D3F5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694C7-ACFB-4692-A886-BA2E72A84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1C3F7-8076-4E5D-B642-C920D695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640FF-EF5E-4C00-88DE-91A39068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98FC-2C29-4148-A977-90EEC4FB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1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01DA9-7C06-4EA3-896A-C7A6F2E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67F25-75C6-4FED-A958-68D0508D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1C55F-8968-4657-9E5D-E4C49842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EFBD3C-3451-4AA6-B8BE-A84C5DF71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9A414-7B1D-42CB-8AB4-575C8D5F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FDF291-3BF8-4725-B5FA-0F8E5EAE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AAD7A-7C7D-4FDB-9C48-7E553BE9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D36973-3338-4B18-8830-750A336E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2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9508-2A0F-4596-8DDB-A41A56A35D1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C1CCCF-280D-43AD-A8D9-F5E1B60A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C0EEE-5DC2-43E0-8595-B27058BC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30B05-E207-4185-BDE6-E8F83E8C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5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1EC5E-FE80-48F3-8CE0-2CF84641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E538ED-A552-4F98-BBF1-C03791BA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96CFE-195F-42CB-B401-13D9836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0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4E5F-CA6E-48A7-B82E-EE7211EE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5D5F5-7323-498A-9D61-1D57E051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BC5B1-8871-46F1-BA79-8A8425CC0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34A7A-32C1-41A4-B737-8928333D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B27D2-2A88-4E97-96DF-2F970F0B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581A4-E727-420A-A691-3D543DD4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6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D2618-83C9-4EFD-8354-6970230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E2C5C-7B92-46BC-B47F-352E6C59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C374F-1E3B-4F5E-B6AA-2D50964F1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4AA8C-17A7-44D9-AFCA-3C61B4B3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59A6B-B1DE-4916-A0AE-9C71810B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32249-B404-48DA-93CB-E32C2A6B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7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189B2-E0BD-42B2-8377-B03F838D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CA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832BF-B7D8-4718-A647-9F1D7BE0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CA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EF22A-4C6B-4ADA-987F-50ACE85B6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6711-E3E7-4BB4-977F-8AF3CA34AA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CF6B3-718B-4140-A154-DA1B477A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0EF43-10DB-407A-AAD8-31F3B6E49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0653-24DA-441E-8923-1E2221CAF8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76DD4-403D-424B-9FA3-2C49253D90F0}"/>
              </a:ext>
            </a:extLst>
          </p:cNvPr>
          <p:cNvSpPr/>
          <p:nvPr/>
        </p:nvSpPr>
        <p:spPr>
          <a:xfrm>
            <a:off x="1" y="4091"/>
            <a:ext cx="3200400" cy="676946"/>
          </a:xfrm>
          <a:prstGeom prst="rect">
            <a:avLst/>
          </a:prstGeom>
          <a:blipFill dpi="0" rotWithShape="1">
            <a:blip r:embed="rId13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4243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ESE 3014 </a:t>
            </a:r>
            <a:br>
              <a:rPr lang="en-US" altLang="zh-CN" dirty="0"/>
            </a:br>
            <a:r>
              <a:rPr lang="en-US" altLang="zh-CN" dirty="0"/>
              <a:t>Embedded System Communication Protocol and Security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Linchen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28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8338"/>
            <a:ext cx="10515600" cy="5598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Reason:</a:t>
            </a:r>
          </a:p>
          <a:p>
            <a:pPr marL="0" indent="0">
              <a:buNone/>
            </a:pPr>
            <a:r>
              <a:rPr lang="en-US" altLang="zh-CN" dirty="0"/>
              <a:t>1. The signal fidelity is better in digital transmission than analog transmission. In long-term transmission, digital transmission allows us to regenerate the digital signal in each regenerate point; however, in analog transmission, noise is amplified with signal when amplifiers are used periodically to boost the signal.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analog signal may be highly redundant.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digital communication system are often cheaper to implement.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6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 signal system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8094" y="2063262"/>
            <a:ext cx="2227383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Information source</a:t>
            </a:r>
          </a:p>
          <a:p>
            <a:pPr algn="ctr"/>
            <a:r>
              <a:rPr lang="en-US" altLang="zh-CN" sz="2000" dirty="0"/>
              <a:t>&amp; Input transducer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513017" y="2063262"/>
            <a:ext cx="1215290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Source encoder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5267572" y="2074986"/>
            <a:ext cx="1215290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Channel</a:t>
            </a:r>
          </a:p>
          <a:p>
            <a:pPr algn="ctr"/>
            <a:r>
              <a:rPr lang="en-US" altLang="zh-CN" sz="2000" dirty="0"/>
              <a:t>encoder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985477" y="2555632"/>
            <a:ext cx="535354" cy="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728307" y="2540002"/>
            <a:ext cx="535354" cy="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26038" y="2074986"/>
            <a:ext cx="1273900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Digital</a:t>
            </a:r>
          </a:p>
          <a:p>
            <a:pPr algn="ctr"/>
            <a:r>
              <a:rPr lang="en-US" altLang="zh-CN" sz="2000" dirty="0"/>
              <a:t>modulator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86773" y="2540002"/>
            <a:ext cx="535354" cy="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22863" y="3692769"/>
            <a:ext cx="2227383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Channel</a:t>
            </a:r>
            <a:endParaRPr lang="zh-CN" altLang="en-US" sz="2000" dirty="0"/>
          </a:p>
        </p:txBody>
      </p:sp>
      <p:cxnSp>
        <p:nvCxnSpPr>
          <p:cNvPr id="22" name="直接连接符 21"/>
          <p:cNvCxnSpPr>
            <a:stCxn id="18" idx="3"/>
          </p:cNvCxnSpPr>
          <p:nvPr/>
        </p:nvCxnSpPr>
        <p:spPr>
          <a:xfrm>
            <a:off x="8299938" y="2555632"/>
            <a:ext cx="1836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136554" y="2555632"/>
            <a:ext cx="1" cy="1137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54183" y="5068278"/>
            <a:ext cx="2227383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Output transducer</a:t>
            </a:r>
          </a:p>
          <a:p>
            <a:pPr algn="ctr"/>
            <a:r>
              <a:rPr lang="en-US" altLang="zh-CN" sz="2000" dirty="0"/>
              <a:t>&amp; Output signal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509106" y="5068278"/>
            <a:ext cx="1215290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Source decoder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5263661" y="5080002"/>
            <a:ext cx="1215290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Channel</a:t>
            </a:r>
          </a:p>
          <a:p>
            <a:pPr algn="ctr"/>
            <a:r>
              <a:rPr lang="en-US" altLang="zh-CN" sz="2000" dirty="0"/>
              <a:t>decoder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7022126" y="5080002"/>
            <a:ext cx="1543535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Digital</a:t>
            </a:r>
          </a:p>
          <a:p>
            <a:pPr algn="ctr"/>
            <a:r>
              <a:rPr lang="en-US" altLang="zh-CN" sz="2000" dirty="0"/>
              <a:t>demodulator</a:t>
            </a:r>
            <a:endParaRPr lang="zh-CN" altLang="en-US" sz="2000" dirty="0"/>
          </a:p>
        </p:txBody>
      </p:sp>
      <p:cxnSp>
        <p:nvCxnSpPr>
          <p:cNvPr id="34" name="直接连接符 33"/>
          <p:cNvCxnSpPr>
            <a:stCxn id="20" idx="2"/>
          </p:cNvCxnSpPr>
          <p:nvPr/>
        </p:nvCxnSpPr>
        <p:spPr>
          <a:xfrm flipH="1">
            <a:off x="10136554" y="4654061"/>
            <a:ext cx="1" cy="906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2" idx="3"/>
          </p:cNvCxnSpPr>
          <p:nvPr/>
        </p:nvCxnSpPr>
        <p:spPr>
          <a:xfrm flipH="1">
            <a:off x="8565661" y="5548923"/>
            <a:ext cx="1570893" cy="11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1"/>
            <a:endCxn id="31" idx="3"/>
          </p:cNvCxnSpPr>
          <p:nvPr/>
        </p:nvCxnSpPr>
        <p:spPr>
          <a:xfrm flipH="1">
            <a:off x="6478951" y="5560648"/>
            <a:ext cx="543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724396" y="5552834"/>
            <a:ext cx="543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2965931" y="5533294"/>
            <a:ext cx="543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7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7415"/>
            <a:ext cx="10515600" cy="55595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Source: It may be either analog signal e.g. audio, video </a:t>
            </a:r>
          </a:p>
          <a:p>
            <a:pPr marL="0" indent="0">
              <a:buNone/>
            </a:pPr>
            <a:r>
              <a:rPr lang="en-US" altLang="zh-CN" dirty="0"/>
              <a:t>Or digital signal e.g. output of computer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 source encoder: we seek an efficient representation of the source output (eliminate redundancy) that results in little or no redundancy, so encoder convert the output either analog or digital source into a sequence of binary digits. This is called encoding or compression.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52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111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 channel encoder: add some redundancy to overcome the effects of noise and interference in the transmission.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477477" y="2657231"/>
            <a:ext cx="16490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79076" y="1703124"/>
            <a:ext cx="1445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Channel encoder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228122" y="2395621"/>
            <a:ext cx="286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</a:t>
            </a:r>
            <a:r>
              <a:rPr lang="en-US" altLang="zh-CN" sz="2800" dirty="0" err="1"/>
              <a:t>a</a:t>
            </a:r>
            <a:r>
              <a:rPr lang="en-US" altLang="zh-CN" sz="2800" dirty="0"/>
              <a:t> p </a:t>
            </a:r>
            <a:r>
              <a:rPr lang="en-US" altLang="zh-CN" sz="2800" dirty="0" err="1"/>
              <a:t>p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</a:t>
            </a:r>
            <a:r>
              <a:rPr lang="en-US" altLang="zh-CN" sz="2800" dirty="0"/>
              <a:t> l </a:t>
            </a:r>
            <a:r>
              <a:rPr lang="en-US" altLang="zh-CN" sz="2800" dirty="0" err="1"/>
              <a:t>l</a:t>
            </a:r>
            <a:r>
              <a:rPr lang="en-US" altLang="zh-CN" sz="2800" dirty="0"/>
              <a:t> e </a:t>
            </a:r>
            <a:r>
              <a:rPr lang="en-US" altLang="zh-CN" sz="2800" dirty="0" err="1"/>
              <a:t>e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691922" y="2657229"/>
            <a:ext cx="16490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95121" y="1918567"/>
            <a:ext cx="144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Noise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413261" y="2395621"/>
            <a:ext cx="286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? p ? p ? ? l ? </a:t>
            </a:r>
            <a:r>
              <a:rPr lang="en-US" altLang="zh-CN" sz="2800" dirty="0" err="1"/>
              <a:t>e</a:t>
            </a:r>
            <a:endParaRPr lang="zh-CN" altLang="en-US" sz="2800" dirty="0"/>
          </a:p>
        </p:txBody>
      </p:sp>
      <p:sp>
        <p:nvSpPr>
          <p:cNvPr id="13" name="右大括号 12"/>
          <p:cNvSpPr/>
          <p:nvPr/>
        </p:nvSpPr>
        <p:spPr>
          <a:xfrm rot="5400000">
            <a:off x="8633943" y="2827113"/>
            <a:ext cx="136976" cy="3204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 rot="5400000">
            <a:off x="9145851" y="2823002"/>
            <a:ext cx="136976" cy="3204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 rot="5400000">
            <a:off x="9610868" y="2823002"/>
            <a:ext cx="136976" cy="3204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5400000">
            <a:off x="10075885" y="2823002"/>
            <a:ext cx="136976" cy="3204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 rot="5400000">
            <a:off x="10540902" y="2830409"/>
            <a:ext cx="136976" cy="3204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542214" y="3176340"/>
            <a:ext cx="235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   p    </a:t>
            </a:r>
            <a:r>
              <a:rPr lang="en-US" altLang="zh-CN" sz="2800" dirty="0" err="1"/>
              <a:t>p</a:t>
            </a:r>
            <a:r>
              <a:rPr lang="en-US" altLang="zh-CN" sz="2800" dirty="0"/>
              <a:t>    l    e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44414" y="2378762"/>
            <a:ext cx="235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Say  apple 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40152" y="4089921"/>
            <a:ext cx="104433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There are two ways to ensure information communication: </a:t>
            </a:r>
          </a:p>
          <a:p>
            <a:endParaRPr lang="en-US" altLang="zh-CN" sz="2800" dirty="0"/>
          </a:p>
          <a:p>
            <a:r>
              <a:rPr lang="en-US" altLang="zh-CN" sz="2800"/>
              <a:t>1. </a:t>
            </a:r>
            <a:r>
              <a:rPr lang="en-US" altLang="zh-CN" sz="2800" dirty="0"/>
              <a:t>increase signal/noise ratio</a:t>
            </a:r>
          </a:p>
          <a:p>
            <a:endParaRPr lang="en-US" altLang="zh-CN" sz="2800" dirty="0"/>
          </a:p>
          <a:p>
            <a:r>
              <a:rPr lang="en-US" altLang="zh-CN" sz="2800" dirty="0"/>
              <a:t>2. add redundancy.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95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5708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 digital encoder: map the binary information sequence into signal waveforms. It means use different waveforms to represent different bit information.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Say we want to play a melody with four tones (00, 01 ,10 ,11). We play 100 tones per second, so the symbol rate is 100 symbol or baud/s, each tone is represented by two bits. Which bit rate is 200 bit/s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669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5708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 use shift keying in digital encoder.</a:t>
            </a:r>
          </a:p>
        </p:txBody>
      </p:sp>
      <p:pic>
        <p:nvPicPr>
          <p:cNvPr id="1026" name="Picture 2" descr="https://timgsa.baidu.com/timg?image&amp;quality=80&amp;size=b9999_10000&amp;sec=1547622356953&amp;di=5df59e32bc5110433bd2a77f16dea6c1&amp;imgtype=0&amp;src=http%3A%2F%2Fyzhtml01.book118.com%2F2016%2F12%2F15%2F15%2F51883652%2F10.files%2Ffile0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4"/>
          <a:stretch/>
        </p:blipFill>
        <p:spPr bwMode="auto">
          <a:xfrm>
            <a:off x="4580792" y="1876670"/>
            <a:ext cx="7260680" cy="401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510323" y="2674448"/>
            <a:ext cx="2991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ASK (Amplitude shift keying)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510323" y="3700217"/>
            <a:ext cx="2991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FSK (Frequency shift keying)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10323" y="4725986"/>
            <a:ext cx="2991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PSK (Phase shift keying)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454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1446"/>
            <a:ext cx="10515600" cy="5645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Digital decoder: Process waveform to data symbol.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Channel decoder: Determine and pick up the signal we want from a lot of signals we get.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Source decoder: Attempts to reconstruct the original signal from the source.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86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7077"/>
            <a:ext cx="10515600" cy="5629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Electrical communication systems are designed to </a:t>
            </a:r>
            <a:r>
              <a:rPr lang="en-US" altLang="zh-CN"/>
              <a:t>send message </a:t>
            </a:r>
            <a:r>
              <a:rPr lang="en-US" altLang="zh-CN" dirty="0"/>
              <a:t>or information from a source to one or more destinations.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16185" y="2094524"/>
            <a:ext cx="2508738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Information source</a:t>
            </a:r>
          </a:p>
          <a:p>
            <a:pPr algn="ctr"/>
            <a:r>
              <a:rPr lang="en-US" altLang="zh-CN" sz="2000" dirty="0"/>
              <a:t>Input transducer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702908" y="2094524"/>
            <a:ext cx="2508738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Transmitter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8169031" y="2094524"/>
            <a:ext cx="2508738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Channel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169031" y="4380524"/>
            <a:ext cx="2508738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Receiver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702908" y="4380524"/>
            <a:ext cx="2508738" cy="961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Output</a:t>
            </a:r>
          </a:p>
          <a:p>
            <a:pPr algn="ctr"/>
            <a:r>
              <a:rPr lang="en-US" altLang="zh-CN" sz="2000" dirty="0"/>
              <a:t>transducer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516185" y="4380524"/>
            <a:ext cx="2508738" cy="961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Output</a:t>
            </a:r>
          </a:p>
          <a:p>
            <a:pPr algn="ctr"/>
            <a:r>
              <a:rPr lang="en-US" altLang="zh-CN" sz="2000" dirty="0"/>
              <a:t>signal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024923" y="2575170"/>
            <a:ext cx="677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1"/>
          </p:cNvCxnSpPr>
          <p:nvPr/>
        </p:nvCxnSpPr>
        <p:spPr>
          <a:xfrm>
            <a:off x="7211646" y="2575170"/>
            <a:ext cx="957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9423400" y="3055816"/>
            <a:ext cx="0" cy="132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1"/>
          </p:cNvCxnSpPr>
          <p:nvPr/>
        </p:nvCxnSpPr>
        <p:spPr>
          <a:xfrm flipH="1" flipV="1">
            <a:off x="7211647" y="4852804"/>
            <a:ext cx="957384" cy="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3745524" y="4844163"/>
            <a:ext cx="957384" cy="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7415"/>
            <a:ext cx="10515600" cy="55595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Transducer: It converts the output of a source into an electrical signal that is suitable for transmission.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A microphone serves as the transducer that converts voice (acoustic speech) into an electrical signal.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video camera converts an image into an electrical signal.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At the output transducer, it converters the electrical signals to a form suitable of users.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5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7077"/>
            <a:ext cx="10515600" cy="5629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Transmitter: It converts the electrical signal into a form that is suitable for transmission through the physical channel.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in radio and TV broadcast, the FCC (Federal Communications Commission) specifies the frequency range for each transmitting station.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So, transmitters must translate information signal into the appropriate frequency range, and multiple radio stations would not interfere with each other.</a:t>
            </a:r>
          </a:p>
          <a:p>
            <a:pPr marL="0" indent="0">
              <a:buNone/>
            </a:pPr>
            <a:r>
              <a:rPr lang="en-US" altLang="zh-CN" dirty="0"/>
              <a:t>Similar functions in mobile communication system.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47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 communication companies in Canada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38769" y="2422769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Rogers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867400" y="2422769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Telus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296031" y="2422769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Bell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94859" y="1825114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MVNO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351" y="3502780"/>
            <a:ext cx="195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Subsidiaries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6769" y="3502780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Fido</a:t>
            </a:r>
            <a:endParaRPr lang="zh-CN" altLang="en-US" sz="2800" dirty="0"/>
          </a:p>
        </p:txBody>
      </p:sp>
      <p:sp>
        <p:nvSpPr>
          <p:cNvPr id="10" name="文本框 3"/>
          <p:cNvSpPr txBox="1"/>
          <p:nvPr/>
        </p:nvSpPr>
        <p:spPr>
          <a:xfrm>
            <a:off x="3993661" y="3502780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/>
              <a:t>Chatr</a:t>
            </a:r>
            <a:endParaRPr lang="zh-CN" altLang="en-US" sz="2800" dirty="0"/>
          </a:p>
        </p:txBody>
      </p:sp>
      <p:sp>
        <p:nvSpPr>
          <p:cNvPr id="11" name="文本框 3"/>
          <p:cNvSpPr txBox="1"/>
          <p:nvPr/>
        </p:nvSpPr>
        <p:spPr>
          <a:xfrm>
            <a:off x="5310553" y="3502780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/>
              <a:t>Koodo</a:t>
            </a:r>
            <a:endParaRPr lang="zh-CN" altLang="en-US" sz="2800" dirty="0"/>
          </a:p>
        </p:txBody>
      </p:sp>
      <p:sp>
        <p:nvSpPr>
          <p:cNvPr id="12" name="文本框 3"/>
          <p:cNvSpPr txBox="1"/>
          <p:nvPr/>
        </p:nvSpPr>
        <p:spPr>
          <a:xfrm>
            <a:off x="6545384" y="3502780"/>
            <a:ext cx="227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Public Mobile</a:t>
            </a:r>
            <a:endParaRPr lang="zh-CN" altLang="en-US" sz="2800" dirty="0"/>
          </a:p>
        </p:txBody>
      </p:sp>
      <p:sp>
        <p:nvSpPr>
          <p:cNvPr id="13" name="文本框 3"/>
          <p:cNvSpPr txBox="1"/>
          <p:nvPr/>
        </p:nvSpPr>
        <p:spPr>
          <a:xfrm>
            <a:off x="8815754" y="3502780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Virgin</a:t>
            </a:r>
            <a:endParaRPr lang="zh-CN" altLang="en-US" sz="2800" dirty="0"/>
          </a:p>
        </p:txBody>
      </p:sp>
      <p:cxnSp>
        <p:nvCxnSpPr>
          <p:cNvPr id="15" name="直接连接符 14"/>
          <p:cNvCxnSpPr>
            <a:stCxn id="4" idx="2"/>
            <a:endCxn id="9" idx="0"/>
          </p:cNvCxnSpPr>
          <p:nvPr/>
        </p:nvCxnSpPr>
        <p:spPr>
          <a:xfrm flipH="1">
            <a:off x="3294185" y="2945989"/>
            <a:ext cx="762000" cy="556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2"/>
            <a:endCxn id="10" idx="0"/>
          </p:cNvCxnSpPr>
          <p:nvPr/>
        </p:nvCxnSpPr>
        <p:spPr>
          <a:xfrm>
            <a:off x="4056185" y="2945989"/>
            <a:ext cx="554892" cy="556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  <a:endCxn id="11" idx="0"/>
          </p:cNvCxnSpPr>
          <p:nvPr/>
        </p:nvCxnSpPr>
        <p:spPr>
          <a:xfrm flipH="1">
            <a:off x="5927969" y="2945989"/>
            <a:ext cx="556847" cy="556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2"/>
            <a:endCxn id="12" idx="0"/>
          </p:cNvCxnSpPr>
          <p:nvPr/>
        </p:nvCxnSpPr>
        <p:spPr>
          <a:xfrm>
            <a:off x="6484816" y="2945989"/>
            <a:ext cx="1195753" cy="556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2"/>
            <a:endCxn id="13" idx="0"/>
          </p:cNvCxnSpPr>
          <p:nvPr/>
        </p:nvCxnSpPr>
        <p:spPr>
          <a:xfrm>
            <a:off x="8913447" y="2945989"/>
            <a:ext cx="519723" cy="556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94859" y="4408099"/>
            <a:ext cx="1234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UMTS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In NA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6768" y="4321181"/>
            <a:ext cx="750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Band 5  850MHZ  824 – 849 Up  869 – 894 Down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676768" y="4818891"/>
            <a:ext cx="7866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Band 2 1900MHZ 1850 – 1910 Up 1930 – 1990 Down  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315305" y="1822694"/>
            <a:ext cx="2995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(7-11 Petro-Canada)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648565" y="1811904"/>
            <a:ext cx="345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(postpaid) PC (prepaid)</a:t>
            </a:r>
            <a:endParaRPr lang="zh-CN" altLang="en-US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173308" y="1822694"/>
            <a:ext cx="277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Onstar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Execulink</a:t>
            </a:r>
            <a:endParaRPr lang="zh-CN" altLang="en-US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838200" y="5744305"/>
            <a:ext cx="1092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Freedom Mobile Band 4 1700MHZ 1710 – 1755 Up 2110 – 2155 Down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310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5477"/>
            <a:ext cx="10515600" cy="1586523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 transmitter, it can match the message signal to the channel and that is called modulation.</a:t>
            </a:r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0619" y="2382837"/>
            <a:ext cx="5500788" cy="35803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2094524"/>
            <a:ext cx="49393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- Amplitude Modulation (AM) : the information signal is contained in amplitude variations. (535-1705 KHZ)</a:t>
            </a:r>
          </a:p>
          <a:p>
            <a:endParaRPr lang="en-US" altLang="zh-CN" sz="2800" dirty="0"/>
          </a:p>
          <a:p>
            <a:r>
              <a:rPr lang="en-US" altLang="zh-CN" sz="2800" dirty="0"/>
              <a:t>- Frequency Modulation (FM) : the information signal is contained in frequency variations. (88-108 MHZ)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7523" y="3414452"/>
            <a:ext cx="1234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Carrier Signal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777523" y="2541587"/>
            <a:ext cx="1367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Original Signal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7750908" y="5818621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AM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0521462" y="5818621"/>
            <a:ext cx="123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903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5815"/>
            <a:ext cx="10515600" cy="5661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Channel: the physical medium that is used to send the signal from transmitter to receiver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Wirelines: optical fiber, cable</a:t>
            </a:r>
          </a:p>
          <a:p>
            <a:pPr marL="0" indent="0">
              <a:buNone/>
            </a:pPr>
            <a:r>
              <a:rPr lang="en-US" altLang="zh-CN" dirty="0"/>
              <a:t>Wireless: electromagnetic wave, micro wave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Additive signal distortion: noise</a:t>
            </a:r>
          </a:p>
          <a:p>
            <a:pPr marL="0" indent="0">
              <a:buNone/>
            </a:pPr>
            <a:r>
              <a:rPr lang="en-US" altLang="zh-CN" dirty="0"/>
              <a:t>a) man-made:  automobile ignition</a:t>
            </a:r>
          </a:p>
          <a:p>
            <a:pPr marL="0" indent="0">
              <a:buNone/>
            </a:pPr>
            <a:r>
              <a:rPr lang="en-US" altLang="zh-CN" dirty="0"/>
              <a:t>b) natural: lightning in thunderstorms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Non-additive signal distortion: fading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4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receiver: it recovers the message signal contained in the received signal.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 may contain demodulation, filtering, or noise suppression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11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4892"/>
            <a:ext cx="10515600" cy="56220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 the system above, we assume message signal is a continuous time varying waveform, we refer that continuous-time signal as analog signal, and the information source as analog source. So we can call this communication system an analog communication system.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 the other hand, an analog source output can be converted into a digital form, and message can be transmitted via digital modulation and demodulation.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But why we need to convert analog into digital?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84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 themes_Cest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hemes_Cestar" id="{1C0FFBE7-184B-4483-842F-A1CA37B92F83}" vid="{441ECAF9-CD3F-4DC2-9566-408342E6EB4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themes_Cestar</Template>
  <TotalTime>558</TotalTime>
  <Words>870</Words>
  <Application>Microsoft Office PowerPoint</Application>
  <PresentationFormat>Widescreen</PresentationFormat>
  <Paragraphs>126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PPT themes_Cestar</vt:lpstr>
      <vt:lpstr>ESE 3014  Embedded System Communication Protocol and Security</vt:lpstr>
      <vt:lpstr>PowerPoint Presentation</vt:lpstr>
      <vt:lpstr>PowerPoint Presentation</vt:lpstr>
      <vt:lpstr>PowerPoint Presentation</vt:lpstr>
      <vt:lpstr>Mobile communication companies in Canada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3014  Embedded System Communication Protocol and Security</dc:title>
  <dc:creator>Linchen</dc:creator>
  <cp:lastModifiedBy>Linchen Wang</cp:lastModifiedBy>
  <cp:revision>37</cp:revision>
  <dcterms:created xsi:type="dcterms:W3CDTF">2018-01-17T04:17:51Z</dcterms:created>
  <dcterms:modified xsi:type="dcterms:W3CDTF">2020-05-25T17:10:32Z</dcterms:modified>
</cp:coreProperties>
</file>