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68" r:id="rId5"/>
    <p:sldId id="269" r:id="rId6"/>
    <p:sldId id="270" r:id="rId7"/>
    <p:sldId id="271" r:id="rId8"/>
    <p:sldId id="272" r:id="rId9"/>
    <p:sldId id="273" r:id="rId10"/>
    <p:sldId id="280" r:id="rId11"/>
    <p:sldId id="274" r:id="rId12"/>
    <p:sldId id="284" r:id="rId13"/>
    <p:sldId id="275" r:id="rId14"/>
    <p:sldId id="281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4ED56-B362-4277-A401-28D8919CD7D0}" v="5" dt="2019-09-30T23:04:49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chen Wang" userId="23edae9413cede3f" providerId="LiveId" clId="{1E74ED56-B362-4277-A401-28D8919CD7D0}"/>
    <pc:docChg chg="modSld">
      <pc:chgData name="Linchen Wang" userId="23edae9413cede3f" providerId="LiveId" clId="{1E74ED56-B362-4277-A401-28D8919CD7D0}" dt="2019-09-30T23:04:49.977" v="9"/>
      <pc:docMkLst>
        <pc:docMk/>
      </pc:docMkLst>
      <pc:sldChg chg="addSp modSp">
        <pc:chgData name="Linchen Wang" userId="23edae9413cede3f" providerId="LiveId" clId="{1E74ED56-B362-4277-A401-28D8919CD7D0}" dt="2019-09-30T23:04:49.977" v="9"/>
        <pc:sldMkLst>
          <pc:docMk/>
          <pc:sldMk cId="0" sldId="269"/>
        </pc:sldMkLst>
        <pc:spChg chg="mod">
          <ac:chgData name="Linchen Wang" userId="23edae9413cede3f" providerId="LiveId" clId="{1E74ED56-B362-4277-A401-28D8919CD7D0}" dt="2019-09-30T23:04:49.977" v="9"/>
          <ac:spMkLst>
            <pc:docMk/>
            <pc:sldMk cId="0" sldId="269"/>
            <ac:spMk id="3" creationId="{00000000-0000-0000-0000-000000000000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6" creationId="{B850D2D0-86C9-4F8B-A4C8-5EE58AC5B34A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7" creationId="{9EC1E4E2-333F-4E13-AE04-B0E1FED4EA98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8" creationId="{0162E081-71A4-4BFE-B3E8-7F3C037D6D36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9" creationId="{66A15719-EF66-4DBF-96A3-018C61DF325F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10" creationId="{825616B5-2BAF-4DE2-8E90-31DDB8EE94F8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11" creationId="{E9D2C6E8-0B82-40C3-9725-CD32DB8484F4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12" creationId="{33FF3C92-960B-446B-9E5D-ACE70A9D1EA1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13" creationId="{B9CFAF8B-F4DA-45EC-9FF6-F52288F1EDF6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14" creationId="{4E7D3350-8602-4F7F-A7DC-EF14FBB50E73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15" creationId="{8837B8FA-D018-4D7D-9689-7AF31C8669B2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16" creationId="{DCD1C7DD-4962-4ED6-9B59-2257AFBB2BF9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17" creationId="{D2BB3D54-54A6-4934-9FAB-AB1924F9FBB4}"/>
          </ac:spMkLst>
        </pc:spChg>
        <pc:spChg chg="add">
          <ac:chgData name="Linchen Wang" userId="23edae9413cede3f" providerId="LiveId" clId="{1E74ED56-B362-4277-A401-28D8919CD7D0}" dt="2019-09-30T23:04:09.750" v="1"/>
          <ac:spMkLst>
            <pc:docMk/>
            <pc:sldMk cId="0" sldId="269"/>
            <ac:spMk id="18" creationId="{0351F94C-CC69-440F-AF94-664DDE3A4F92}"/>
          </ac:spMkLst>
        </pc:spChg>
        <pc:spChg chg="add">
          <ac:chgData name="Linchen Wang" userId="23edae9413cede3f" providerId="LiveId" clId="{1E74ED56-B362-4277-A401-28D8919CD7D0}" dt="2019-09-30T23:04:33.213" v="7"/>
          <ac:spMkLst>
            <pc:docMk/>
            <pc:sldMk cId="0" sldId="269"/>
            <ac:spMk id="19" creationId="{C8E6ECBD-0678-4E89-864C-12CBB2DFCF3F}"/>
          </ac:spMkLst>
        </pc:spChg>
        <pc:spChg chg="add">
          <ac:chgData name="Linchen Wang" userId="23edae9413cede3f" providerId="LiveId" clId="{1E74ED56-B362-4277-A401-28D8919CD7D0}" dt="2019-09-30T23:04:33.213" v="7"/>
          <ac:spMkLst>
            <pc:docMk/>
            <pc:sldMk cId="0" sldId="269"/>
            <ac:spMk id="20" creationId="{9FAB681D-1732-4219-96EF-63CDB980AF4B}"/>
          </ac:spMkLst>
        </pc:spChg>
        <pc:cxnChg chg="add">
          <ac:chgData name="Linchen Wang" userId="23edae9413cede3f" providerId="LiveId" clId="{1E74ED56-B362-4277-A401-28D8919CD7D0}" dt="2019-09-30T23:04:09.750" v="1"/>
          <ac:cxnSpMkLst>
            <pc:docMk/>
            <pc:sldMk cId="0" sldId="269"/>
            <ac:cxnSpMk id="4" creationId="{9EC7E7F2-0D93-42B8-9FFB-23A76F2CAA6D}"/>
          </ac:cxnSpMkLst>
        </pc:cxnChg>
        <pc:cxnChg chg="add">
          <ac:chgData name="Linchen Wang" userId="23edae9413cede3f" providerId="LiveId" clId="{1E74ED56-B362-4277-A401-28D8919CD7D0}" dt="2019-09-30T23:04:09.750" v="1"/>
          <ac:cxnSpMkLst>
            <pc:docMk/>
            <pc:sldMk cId="0" sldId="269"/>
            <ac:cxnSpMk id="5" creationId="{237C2811-E446-407E-AC22-D1E1BDB99BD3}"/>
          </ac:cxnSpMkLst>
        </pc:cxnChg>
      </pc:sldChg>
      <pc:sldChg chg="modSp">
        <pc:chgData name="Linchen Wang" userId="23edae9413cede3f" providerId="LiveId" clId="{1E74ED56-B362-4277-A401-28D8919CD7D0}" dt="2019-09-30T23:04:19.952" v="6" actId="6549"/>
        <pc:sldMkLst>
          <pc:docMk/>
          <pc:sldMk cId="0" sldId="270"/>
        </pc:sldMkLst>
        <pc:spChg chg="mod">
          <ac:chgData name="Linchen Wang" userId="23edae9413cede3f" providerId="LiveId" clId="{1E74ED56-B362-4277-A401-28D8919CD7D0}" dt="2019-09-30T23:04:19.952" v="6" actId="6549"/>
          <ac:spMkLst>
            <pc:docMk/>
            <pc:sldMk cId="0" sldId="27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B67CD-E7E2-4E76-8C61-29E2ACE0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D9306-A62E-4A4F-B60E-E5C8EDE75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45835-19A2-41EE-8725-8C0CD7DA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CF017-4E8B-4199-B299-E138E07F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95E8A-171C-42D2-8956-F7873CC6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9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DED75-3EC0-46A9-9AA2-5E6CF43B9E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D041B-1C31-4E73-8EFD-F66037A7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CB6E9-8473-45DE-A53C-A88FEC1F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D0AEB-5420-4A17-A9BE-A2DCE0CC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16B96-B81B-4714-80B7-A3D0CFCF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0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3FCA81-1AEC-4303-84B8-DBCFCBAAD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B6E3C-17A3-45A3-8C22-36BCB852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noFill/>
          </a:ln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C1C76-3AC9-43F1-B97F-B9481436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D37D7-BFC4-4DDA-8E66-C5EDB52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9B20E-CA41-412A-8D95-5721D0B3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35F9C-5787-4E43-9302-A19DB087271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C6C78-758F-425F-807F-9E81C100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FE917-548A-4DBE-B6EB-5AB77B0A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274CC-7EA2-476E-960E-E3530564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1544B-35AE-4CE4-B438-9EF7814A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4C5E2-9597-4657-837E-F1FE7867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51CBA-C1A4-4EBC-B716-FF83557F8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4B0D2-63A8-453D-B7FA-170D0633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A95F6-E4ED-4DA3-B4D7-8187A227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0F39A-9D9D-4571-990A-A1D9FDCE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E030-682A-4963-93AB-F054170CA39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D1F6B-924B-40C8-98A7-EB83D3F58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694C7-ACFB-4692-A886-BA2E72A84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1C3F7-8076-4E5D-B642-C920D695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640FF-EF5E-4C00-88DE-91A39068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98FC-2C29-4148-A977-90EEC4FB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6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01DA9-7C06-4EA3-896A-C7A6F2E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67F25-75C6-4FED-A958-68D0508D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1C55F-8968-4657-9E5D-E4C49842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EFBD3C-3451-4AA6-B8BE-A84C5DF71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9A414-7B1D-42CB-8AB4-575C8D5F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FDF291-3BF8-4725-B5FA-0F8E5EAE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AAD7A-7C7D-4FDB-9C48-7E553BE9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D36973-3338-4B18-8830-750A336E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9508-2A0F-4596-8DDB-A41A56A35D1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CA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C1CCCF-280D-43AD-A8D9-F5E1B60A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C0EEE-5DC2-43E0-8595-B27058BC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E30B05-E207-4185-BDE6-E8F83E8C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91EC5E-FE80-48F3-8CE0-2CF84641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E538ED-A552-4F98-BBF1-C03791BA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96CFE-195F-42CB-B401-13D9836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4E5F-CA6E-48A7-B82E-EE7211EE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5D5F5-7323-498A-9D61-1D57E051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BC5B1-8871-46F1-BA79-8A8425CC0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34A7A-32C1-41A4-B737-8928333D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B27D2-2A88-4E97-96DF-2F970F0B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581A4-E727-420A-A691-3D543DD4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D2618-83C9-4EFD-8354-6970230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E2C5C-7B92-46BC-B47F-352E6C597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9C374F-1E3B-4F5E-B6AA-2D50964F1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4AA8C-17A7-44D9-AFCA-3C61B4B3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59A6B-B1DE-4916-A0AE-9C71810B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32249-B404-48DA-93CB-E32C2A6B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189B2-E0BD-42B2-8377-B03F838D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CA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832BF-B7D8-4718-A647-9F1D7BE0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CA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EF22A-4C6B-4ADA-987F-50ACE85B6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CF6B3-718B-4140-A154-DA1B477A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0EF43-10DB-407A-AAD8-31F3B6E49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76DD4-403D-424B-9FA3-2C49253D90F0}"/>
              </a:ext>
            </a:extLst>
          </p:cNvPr>
          <p:cNvSpPr/>
          <p:nvPr/>
        </p:nvSpPr>
        <p:spPr>
          <a:xfrm>
            <a:off x="1" y="4091"/>
            <a:ext cx="3200400" cy="676946"/>
          </a:xfrm>
          <a:prstGeom prst="rect">
            <a:avLst/>
          </a:prstGeom>
          <a:blipFill dpi="0" rotWithShape="1">
            <a:blip r:embed="rId13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581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ESE 3014 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Embedded System Communication Protocol and Security</a:t>
            </a:r>
            <a:endParaRPr lang="en-CA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en-CA"/>
              <a:t>Linchen 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PCM </a:t>
            </a:r>
            <a:r>
              <a:rPr lang="x-none" altLang="en-CA" dirty="0"/>
              <a:t>Quantization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54262" cy="4351338"/>
          </a:xfrm>
        </p:spPr>
        <p:txBody>
          <a:bodyPr/>
          <a:lstStyle/>
          <a:p>
            <a:r>
              <a:rPr lang="x-none" altLang="en-CA" dirty="0">
                <a:sym typeface="+mn-ea"/>
              </a:rPr>
              <a:t>Mid-rise type: the origin lies in the middle of a rising part of the stair-case waveform.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Both mid-tread and mid-rise types are symmetric about the origin.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94" y="1830360"/>
            <a:ext cx="45243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PCM </a:t>
            </a:r>
            <a:r>
              <a:rPr lang="x-none" altLang="en-CA" dirty="0"/>
              <a:t>Quantization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CA" dirty="0"/>
              <a:t>Mid-tread: odd number of representation levels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Mid-rise: even number of representation levels.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61110" y="4189730"/>
            <a:ext cx="342646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02740" y="4039235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63395" y="4129405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44065" y="4042410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04720" y="4132580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489835" y="4046220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650490" y="4136390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00680" y="4045585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061335" y="4135755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32480" y="4036060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493135" y="4126230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64915" y="4035425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975985" y="4189095"/>
            <a:ext cx="342646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17615" y="4038600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78270" y="4128770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58940" y="4041775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919595" y="4131945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04710" y="4045585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365365" y="4135755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615555" y="4044950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776210" y="4135120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8047355" y="4035425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208010" y="4125595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8479790" y="4034790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623935" y="4125595"/>
            <a:ext cx="120015" cy="120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8895715" y="4034790"/>
            <a:ext cx="0" cy="320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40000" y="4448175"/>
            <a:ext cx="2882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08580" y="3712210"/>
            <a:ext cx="620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/>
              <a:t>0.5</a:t>
            </a:r>
            <a:r>
              <a:rPr lang="x-none" altLang="en-CA" sz="1600">
                <a:cs typeface="Ubuntu" charset="0"/>
              </a:rPr>
              <a:t>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32330" y="3710305"/>
            <a:ext cx="662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/>
              <a:t>-0.5</a:t>
            </a:r>
            <a:r>
              <a:rPr lang="x-none" altLang="en-CA" sz="1600">
                <a:cs typeface="Ubuntu" charset="0"/>
              </a:rPr>
              <a:t>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1015" y="3712210"/>
            <a:ext cx="620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/>
              <a:t>1.5</a:t>
            </a:r>
            <a:r>
              <a:rPr lang="x-none" altLang="en-CA" sz="1600">
                <a:cs typeface="Ubuntu" charset="0"/>
              </a:rPr>
              <a:t>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34410" y="3711575"/>
            <a:ext cx="620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/>
              <a:t>2.5</a:t>
            </a:r>
            <a:r>
              <a:rPr lang="x-none" altLang="en-CA" sz="1600">
                <a:cs typeface="Ubuntu" charset="0"/>
              </a:rPr>
              <a:t>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84020" y="3709670"/>
            <a:ext cx="662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/>
              <a:t>-1.5</a:t>
            </a:r>
            <a:r>
              <a:rPr lang="x-none" altLang="en-CA" sz="1600">
                <a:cs typeface="Ubuntu" charset="0"/>
              </a:rPr>
              <a:t>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6025" y="3717290"/>
            <a:ext cx="662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/>
              <a:t>-2.5</a:t>
            </a:r>
            <a:r>
              <a:rPr lang="x-none" altLang="en-CA" sz="1600">
                <a:cs typeface="Ubuntu" charset="0"/>
              </a:rPr>
              <a:t>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6715" y="4229735"/>
            <a:ext cx="620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CA" sz="1600" dirty="0"/>
              <a:t>Y</a:t>
            </a:r>
            <a:endParaRPr lang="x-none" altLang="en-CA" sz="1600" dirty="0">
              <a:cs typeface="Ubuntu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84110" y="4473575"/>
            <a:ext cx="2882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0825" y="4255135"/>
            <a:ext cx="6203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CA" sz="1600" dirty="0"/>
              <a:t>Y</a:t>
            </a:r>
            <a:endParaRPr lang="x-none" altLang="en-CA" sz="1600" dirty="0">
              <a:cs typeface="Ubuntu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92415" y="3644900"/>
            <a:ext cx="365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>
                <a:cs typeface="Ubuntu" charset="0"/>
              </a:rPr>
              <a:t>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51040" y="3644265"/>
            <a:ext cx="365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>
                <a:cs typeface="Ubuntu" charset="0"/>
              </a:rPr>
              <a:t>-Δ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2465" y="3654425"/>
            <a:ext cx="448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>
                <a:cs typeface="Ubuntu" charset="0"/>
              </a:rPr>
              <a:t>2Δ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4100" y="3646170"/>
            <a:ext cx="448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>
                <a:cs typeface="Ubuntu" charset="0"/>
              </a:rPr>
              <a:t>3Δ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34785" y="3663315"/>
            <a:ext cx="516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>
                <a:cs typeface="Ubuntu" charset="0"/>
              </a:rPr>
              <a:t>-2Δ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40755" y="3655060"/>
            <a:ext cx="50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1600">
                <a:cs typeface="Ubuntu" charset="0"/>
              </a:rPr>
              <a:t>-3Δ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76300" y="5243874"/>
                <a:ext cx="3788410" cy="1450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en-CA" sz="2000" dirty="0"/>
                  <a:t>5 bins</a:t>
                </a:r>
              </a:p>
              <a:p>
                <a:pPr algn="ctr"/>
                <a:r>
                  <a:rPr lang="x-none" altLang="en-CA" sz="2000" dirty="0"/>
                  <a:t>"0" is a represent level</a:t>
                </a:r>
              </a:p>
              <a:p>
                <a:pPr algn="ctr"/>
                <a:r>
                  <a:rPr lang="x-none" altLang="en-CA" sz="2000" dirty="0"/>
                  <a:t>step size (</a:t>
                </a:r>
                <a:r>
                  <a:rPr lang="x-none" altLang="en-CA" sz="2000" dirty="0">
                    <a:cs typeface="Ubuntu" charset="0"/>
                    <a:sym typeface="+mn-ea"/>
                  </a:rPr>
                  <a:t>Δ</a:t>
                </a:r>
                <a:r>
                  <a:rPr lang="x-none" altLang="en-CA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altLang="en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none" altLang="en-CA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CA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CA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x-none" altLang="en-CA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CA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en-CA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en-CA" sz="2000" dirty="0"/>
              </a:p>
              <a:p>
                <a:pPr algn="ctr"/>
                <a:r>
                  <a:rPr lang="en-US" altLang="en-CA" sz="2000" dirty="0"/>
                  <a:t>Normally in video compression</a:t>
                </a:r>
                <a:endParaRPr lang="x-none" altLang="en-CA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243874"/>
                <a:ext cx="3788410" cy="1450910"/>
              </a:xfrm>
              <a:prstGeom prst="rect">
                <a:avLst/>
              </a:prstGeom>
              <a:blipFill>
                <a:blip r:embed="rId2"/>
                <a:stretch>
                  <a:fillRect t="-2101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274347" y="5303190"/>
                <a:ext cx="2988485" cy="1450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en-CA" sz="2000" dirty="0"/>
                  <a:t>6 bins</a:t>
                </a:r>
              </a:p>
              <a:p>
                <a:pPr algn="ctr"/>
                <a:r>
                  <a:rPr lang="x-none" altLang="en-CA" sz="2000" dirty="0"/>
                  <a:t>"0" is not a represent level</a:t>
                </a:r>
                <a:endParaRPr lang="en-US" altLang="en-CA" sz="2000" dirty="0"/>
              </a:p>
              <a:p>
                <a:pPr algn="ctr"/>
                <a:r>
                  <a:rPr lang="x-none" altLang="en-CA" sz="2000" dirty="0"/>
                  <a:t>step size (</a:t>
                </a:r>
                <a:r>
                  <a:rPr lang="x-none" altLang="en-CA" sz="2000" dirty="0">
                    <a:cs typeface="Ubuntu" charset="0"/>
                    <a:sym typeface="+mn-ea"/>
                  </a:rPr>
                  <a:t>Δ</a:t>
                </a:r>
                <a:r>
                  <a:rPr lang="x-none" altLang="en-CA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none" alt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none" altLang="en-CA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C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CA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CA" sz="20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x-none" altLang="en-C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CA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CA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altLang="en-CA" sz="2000" dirty="0"/>
              </a:p>
              <a:p>
                <a:pPr algn="ctr"/>
                <a:r>
                  <a:rPr lang="en-US" altLang="en-CA" sz="2000" dirty="0"/>
                  <a:t>Normally in A/D convertor</a:t>
                </a:r>
                <a:endParaRPr lang="x-none" altLang="en-CA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47" y="5303190"/>
                <a:ext cx="2988485" cy="1450910"/>
              </a:xfrm>
              <a:prstGeom prst="rect">
                <a:avLst/>
              </a:prstGeom>
              <a:blipFill>
                <a:blip r:embed="rId3"/>
                <a:stretch>
                  <a:fillRect l="-1224" t="-2521" r="-1224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647825" y="4907280"/>
            <a:ext cx="2047240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CA" sz="2000"/>
              <a:t>Mid-tread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44970" y="4923790"/>
            <a:ext cx="2047240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CA" sz="2000"/>
              <a:t>Mid-rise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maximum and the minimum amplitudes are 20 and -20, so we can divide [-20, 20] into 8 sets, and mark them as 0, 1, 2, 3, … , 7.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844431" y="5861539"/>
            <a:ext cx="8253046" cy="23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844431" y="3188677"/>
            <a:ext cx="0" cy="2696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44431" y="5548923"/>
            <a:ext cx="8112369" cy="1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844431" y="5254014"/>
            <a:ext cx="8112369" cy="1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844431" y="4928881"/>
            <a:ext cx="8112369" cy="1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844431" y="4647528"/>
            <a:ext cx="8112369" cy="1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844431" y="4366175"/>
            <a:ext cx="8112369" cy="1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844431" y="4084822"/>
            <a:ext cx="8112369" cy="1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844431" y="3811285"/>
            <a:ext cx="8112369" cy="1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844430" y="3537747"/>
            <a:ext cx="8112369" cy="1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406768" y="5731096"/>
            <a:ext cx="43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-20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406768" y="5423319"/>
            <a:ext cx="43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-15</a:t>
            </a:r>
            <a:endParaRPr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406768" y="5118694"/>
            <a:ext cx="43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-10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406768" y="4826587"/>
            <a:ext cx="43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-5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406768" y="4524902"/>
            <a:ext cx="43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22" name="文本框 16"/>
          <p:cNvSpPr txBox="1"/>
          <p:nvPr/>
        </p:nvSpPr>
        <p:spPr>
          <a:xfrm>
            <a:off x="1406768" y="4222002"/>
            <a:ext cx="43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3" name="文本框 16"/>
          <p:cNvSpPr txBox="1"/>
          <p:nvPr/>
        </p:nvSpPr>
        <p:spPr>
          <a:xfrm>
            <a:off x="1406767" y="3961982"/>
            <a:ext cx="43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24" name="文本框 16"/>
          <p:cNvSpPr txBox="1"/>
          <p:nvPr/>
        </p:nvSpPr>
        <p:spPr>
          <a:xfrm>
            <a:off x="1406767" y="3664997"/>
            <a:ext cx="43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15</a:t>
            </a:r>
            <a:endParaRPr lang="zh-CN" altLang="en-US" sz="1400" dirty="0"/>
          </a:p>
        </p:txBody>
      </p:sp>
      <p:sp>
        <p:nvSpPr>
          <p:cNvPr id="25" name="文本框 16"/>
          <p:cNvSpPr txBox="1"/>
          <p:nvPr/>
        </p:nvSpPr>
        <p:spPr>
          <a:xfrm>
            <a:off x="1406765" y="3410932"/>
            <a:ext cx="43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26" name="文本框 16"/>
          <p:cNvSpPr txBox="1"/>
          <p:nvPr/>
        </p:nvSpPr>
        <p:spPr>
          <a:xfrm>
            <a:off x="976923" y="5564554"/>
            <a:ext cx="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16"/>
          <p:cNvSpPr txBox="1"/>
          <p:nvPr/>
        </p:nvSpPr>
        <p:spPr>
          <a:xfrm>
            <a:off x="978385" y="5248064"/>
            <a:ext cx="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16"/>
          <p:cNvSpPr txBox="1"/>
          <p:nvPr/>
        </p:nvSpPr>
        <p:spPr>
          <a:xfrm>
            <a:off x="976923" y="4943333"/>
            <a:ext cx="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16"/>
          <p:cNvSpPr txBox="1"/>
          <p:nvPr/>
        </p:nvSpPr>
        <p:spPr>
          <a:xfrm>
            <a:off x="975461" y="4646243"/>
            <a:ext cx="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16"/>
          <p:cNvSpPr txBox="1"/>
          <p:nvPr/>
        </p:nvSpPr>
        <p:spPr>
          <a:xfrm>
            <a:off x="975461" y="4338126"/>
            <a:ext cx="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16"/>
          <p:cNvSpPr txBox="1"/>
          <p:nvPr/>
        </p:nvSpPr>
        <p:spPr>
          <a:xfrm>
            <a:off x="975459" y="4072299"/>
            <a:ext cx="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975459" y="3806472"/>
            <a:ext cx="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16"/>
          <p:cNvSpPr txBox="1"/>
          <p:nvPr/>
        </p:nvSpPr>
        <p:spPr>
          <a:xfrm>
            <a:off x="975459" y="3509969"/>
            <a:ext cx="5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32873" y="3118478"/>
            <a:ext cx="72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Value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69459" y="3109802"/>
            <a:ext cx="72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97720" y="5017412"/>
            <a:ext cx="78154" cy="781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965936" y="4224186"/>
            <a:ext cx="78154" cy="781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57600" y="3686123"/>
            <a:ext cx="78154" cy="781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470400" y="3561541"/>
            <a:ext cx="78154" cy="781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150339" y="4000527"/>
            <a:ext cx="78154" cy="781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869358" y="4939220"/>
            <a:ext cx="78154" cy="781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658711" y="5304227"/>
            <a:ext cx="78154" cy="781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455879" y="5116449"/>
            <a:ext cx="78154" cy="781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448431" y="4976784"/>
            <a:ext cx="78154" cy="781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09416" y="5949369"/>
            <a:ext cx="14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data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030032" y="5953620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-6.1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694345" y="5949369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382103" y="5949369"/>
            <a:ext cx="6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16.2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142146" y="5949369"/>
            <a:ext cx="6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19.7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873863" y="5933235"/>
            <a:ext cx="60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11.0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595803" y="5933235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-5.5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06034" y="5933235"/>
            <a:ext cx="7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-11.3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184288" y="5933235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-9.4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176840" y="5933886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-6.0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16258" y="6218981"/>
            <a:ext cx="16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Quantized data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193141" y="6198744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797868" y="6194494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517891" y="6194494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303269" y="6201032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035009" y="6194494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760820" y="6194494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25833" y="6194494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47779" y="6194494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330198" y="6194494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9416" y="6488593"/>
            <a:ext cx="16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Encoding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031996" y="6473228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2696309" y="6468977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384067" y="6468977"/>
            <a:ext cx="6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4144110" y="6468977"/>
            <a:ext cx="60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111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875827" y="6452843"/>
            <a:ext cx="60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597767" y="6452843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307998" y="6452843"/>
            <a:ext cx="75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186252" y="6452843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010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8178804" y="6453494"/>
            <a:ext cx="54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4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PCM </a:t>
            </a:r>
            <a:r>
              <a:rPr lang="x-none" altLang="en-CA" dirty="0"/>
              <a:t>Quantization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035566" cy="4858955"/>
          </a:xfrm>
        </p:spPr>
        <p:txBody>
          <a:bodyPr>
            <a:normAutofit/>
          </a:bodyPr>
          <a:lstStyle/>
          <a:p>
            <a:r>
              <a:rPr lang="x-none" altLang="en-CA" dirty="0"/>
              <a:t>Non uniform quantization: logarithmic relation between input and output.</a:t>
            </a:r>
            <a:endParaRPr lang="en-US" altLang="en-CA" dirty="0"/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The use of a nonuniform quantizer is equivalent to passing the baseband signal through a compressor and then applying the compressed signal to a unform quantizer.</a:t>
            </a:r>
          </a:p>
          <a:p>
            <a:pPr marL="0" indent="0">
              <a:buNone/>
            </a:pPr>
            <a:r>
              <a:rPr lang="en-US" altLang="en-CA" dirty="0"/>
              <a:t>E.g. </a:t>
            </a:r>
            <a:r>
              <a:rPr lang="x-none" altLang="en-CA" dirty="0"/>
              <a:t>Since the sense of human ears approximates the logarithmic curve to the voice.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28" y="2225867"/>
            <a:ext cx="5495925" cy="2809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634" y="5168972"/>
            <a:ext cx="2876139" cy="15234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2951" y="5115109"/>
            <a:ext cx="2028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 speech signal is essentially limited to a band from 300 to 3100 Hz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PCM </a:t>
            </a:r>
            <a:r>
              <a:rPr lang="x-none" altLang="en-CA" dirty="0"/>
              <a:t>Quantization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157" y="1825625"/>
            <a:ext cx="6975685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83324" y="2144111"/>
                <a:ext cx="3870434" cy="417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altLang="zh-CN" dirty="0"/>
                  <a:t> law is used in NA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 law is used in EU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24" y="2144111"/>
                <a:ext cx="3870434" cy="4178260"/>
              </a:xfrm>
              <a:prstGeom prst="rect">
                <a:avLst/>
              </a:prstGeom>
              <a:blipFill>
                <a:blip r:embed="rId3"/>
                <a:stretch>
                  <a:fillRect l="-1417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dirty="0">
                <a:sym typeface="+mn-ea"/>
              </a:rPr>
              <a:t>PCM</a:t>
            </a:r>
            <a:r>
              <a:rPr lang="x-none" altLang="en-CA" dirty="0">
                <a:sym typeface="+mn-ea"/>
              </a:rPr>
              <a:t> </a:t>
            </a:r>
            <a:r>
              <a:rPr lang="x-none" altLang="en-CA" dirty="0"/>
              <a:t>Encoding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CA" dirty="0"/>
              <a:t>Encoding: process to translate the discrete se</a:t>
            </a:r>
            <a:r>
              <a:rPr lang="en-US" altLang="en-CA" dirty="0"/>
              <a:t>t</a:t>
            </a:r>
            <a:r>
              <a:rPr lang="x-none" altLang="en-CA" dirty="0"/>
              <a:t> of sample values to a more appropriate form of signal.</a:t>
            </a:r>
          </a:p>
          <a:p>
            <a:pPr marL="0" indent="0">
              <a:buNone/>
            </a:pPr>
            <a:r>
              <a:rPr lang="x-none" altLang="en-CA" dirty="0"/>
              <a:t>Any plan for representation each of this discrete set of values as particular arrangment of discrete events is called code. </a:t>
            </a:r>
          </a:p>
          <a:p>
            <a:pPr marL="0" indent="0">
              <a:buNone/>
            </a:pPr>
            <a:r>
              <a:rPr lang="x-none" altLang="en-CA" dirty="0"/>
              <a:t>One of the discrete events in code is called a code element o</a:t>
            </a:r>
            <a:r>
              <a:rPr lang="en-US" altLang="en-CA" dirty="0"/>
              <a:t>r</a:t>
            </a:r>
            <a:r>
              <a:rPr lang="x-none" altLang="en-CA" dirty="0"/>
              <a:t> symbol. </a:t>
            </a:r>
          </a:p>
          <a:p>
            <a:pPr marL="0" indent="0">
              <a:buNone/>
            </a:pPr>
            <a:r>
              <a:rPr lang="x-none" altLang="en-CA" dirty="0"/>
              <a:t>A particular arrangement of symbols used in a code to represent a signal value of the discrete set is called a code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dirty="0">
                <a:sym typeface="+mn-ea"/>
              </a:rPr>
              <a:t>PCM</a:t>
            </a:r>
            <a:r>
              <a:rPr lang="x-none" altLang="en-CA" dirty="0">
                <a:sym typeface="+mn-ea"/>
              </a:rPr>
              <a:t> </a:t>
            </a:r>
            <a:r>
              <a:rPr lang="x-none" altLang="en-CA" dirty="0"/>
              <a:t>Encoding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70" y="1827530"/>
            <a:ext cx="10710545" cy="899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en-CA" dirty="0"/>
              <a:t>There are several line code can be used for electrical representation of binary symbols "1" and "0".</a:t>
            </a:r>
          </a:p>
          <a:p>
            <a:endParaRPr lang="x-none" alt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656897" y="2730269"/>
            <a:ext cx="6820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800" dirty="0"/>
              <a:t>1. on-off signaling: symbol "1" is represented by transmitting a pulse of constant amplitude for the duration of the symbol, and symbol "0" is represented by switching off the pulse.</a:t>
            </a:r>
          </a:p>
          <a:p>
            <a:endParaRPr lang="x-none" altLang="en-CA" sz="2800" dirty="0"/>
          </a:p>
          <a:p>
            <a:r>
              <a:rPr lang="x-none" altLang="en-CA" sz="2800" dirty="0"/>
              <a:t>2. Non</a:t>
            </a:r>
            <a:r>
              <a:rPr lang="en-US" altLang="en-CA" sz="2800" dirty="0"/>
              <a:t> </a:t>
            </a:r>
            <a:r>
              <a:rPr lang="x-none" altLang="en-CA" sz="2800" dirty="0"/>
              <a:t>return - to - zero (NBZ) signaling: symbol "1" and "0" are represented by pulses of equal positive and negative amplitudes.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413" y="2727434"/>
            <a:ext cx="4067175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dirty="0">
                <a:sym typeface="+mn-ea"/>
              </a:rPr>
              <a:t>PCM</a:t>
            </a:r>
            <a:r>
              <a:rPr lang="x-none" altLang="en-CA" dirty="0">
                <a:sym typeface="+mn-ea"/>
              </a:rPr>
              <a:t> </a:t>
            </a:r>
            <a:r>
              <a:rPr lang="x-none" altLang="en-CA" dirty="0"/>
              <a:t>Encoding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85793" cy="4819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en-CA" dirty="0"/>
              <a:t>3. Return - to - zero (RZ) signaling: symbol "1" is represented by positive rectengular pulse of half-symbol width, and symbol "0" is represented by transmitting no pulse.</a:t>
            </a:r>
          </a:p>
          <a:p>
            <a:endParaRPr lang="en-US" altLang="en-CA" dirty="0"/>
          </a:p>
          <a:p>
            <a:pPr marL="0" indent="0">
              <a:buNone/>
            </a:pPr>
            <a:r>
              <a:rPr lang="en-US" altLang="en-CA" dirty="0"/>
              <a:t>4. Bipolar return – to – zero (BRZ) signaling: positive and negative pulses of equal amplitude are used alternately for symbol “1”, and no pulse is used for symbol “0”.</a:t>
            </a:r>
            <a:endParaRPr lang="x-none" altLang="en-CA" dirty="0"/>
          </a:p>
          <a:p>
            <a:endParaRPr lang="x-none" altLang="en-CA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40" y="1825624"/>
            <a:ext cx="3590925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40" y="2463198"/>
            <a:ext cx="394335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040" y="4235394"/>
            <a:ext cx="369570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dirty="0">
                <a:sym typeface="+mn-ea"/>
              </a:rPr>
              <a:t>PCM</a:t>
            </a:r>
            <a:r>
              <a:rPr lang="x-none" altLang="en-CA" dirty="0">
                <a:sym typeface="+mn-ea"/>
              </a:rPr>
              <a:t> </a:t>
            </a:r>
            <a:r>
              <a:rPr lang="x-none" altLang="en-CA" dirty="0"/>
              <a:t>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208986" cy="4827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5. Split – phase (Manchester code): symbol “1” is represented by a positive pulse followed by a negative pulse, and both pulses being of equal amplitude and half – symbol width. For symbol “0”, the two pulses are reversed.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 Differential encoding: a transition is used to designate symbol “0”, whereas no transition is used to designate symbol “1”.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0" y="1825624"/>
            <a:ext cx="3590925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57" y="2646360"/>
            <a:ext cx="4286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CDMA: we assign a specific code for a pair of user, only this pair of user can understand each other by using this specific code, and all other message will be considered as noise.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transmitter of PCM (</a:t>
            </a:r>
            <a:r>
              <a:rPr lang="x-none" altLang="en-CA" dirty="0"/>
              <a:t>Pulse - code modulation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3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CA" dirty="0"/>
              <a:t>Pulse - code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CA" dirty="0"/>
              <a:t>In pulse code modulation, a message signal is represented by a sequence of coded pulses, which is accomplished by representing the signal in discrete form in both time and amplitude.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1615" y="4080510"/>
            <a:ext cx="1442720" cy="1151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CA" sz="2400"/>
              <a:t>Low pass filter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934335" y="4656455"/>
            <a:ext cx="90170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2540" y="4047490"/>
            <a:ext cx="1532890" cy="1151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Sampler</a:t>
            </a:r>
            <a:endParaRPr lang="x-none" altLang="en-CA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5345430" y="4623435"/>
            <a:ext cx="90170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36970" y="4036695"/>
            <a:ext cx="1532890" cy="1151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CA" sz="2400" dirty="0" err="1"/>
              <a:t>Quantizer</a:t>
            </a:r>
            <a:endParaRPr lang="x-none" altLang="en-CA" sz="2400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7769860" y="4612640"/>
            <a:ext cx="90170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665845" y="4020820"/>
            <a:ext cx="1532890" cy="1151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CA" sz="2400" dirty="0"/>
              <a:t>Encoder</a:t>
            </a:r>
            <a:endParaRPr lang="x-none" altLang="en-CA" sz="24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0198735" y="4596765"/>
            <a:ext cx="90170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595" y="4162425"/>
            <a:ext cx="1462405" cy="100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000"/>
              <a:t>Source of continuous time signal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17275" y="4190365"/>
            <a:ext cx="872490" cy="70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CA" sz="2000"/>
              <a:t>PCM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dirty="0">
                <a:sym typeface="+mn-ea"/>
              </a:rPr>
              <a:t>PCM</a:t>
            </a:r>
            <a:r>
              <a:rPr lang="x-none" altLang="en-CA" dirty="0">
                <a:sym typeface="+mn-ea"/>
              </a:rPr>
              <a:t> </a:t>
            </a:r>
            <a:r>
              <a:rPr lang="x-none" altLang="en-CA" dirty="0"/>
              <a:t>Sampling</a:t>
            </a:r>
            <a:endParaRPr lang="en-CA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x-none" altLang="en-CA" dirty="0"/>
                  <a:t>Sampling: The message signal is sampled with a train of narrow rectangular pulse so as to closely approximate the sampling process.</a:t>
                </a:r>
                <a:endParaRPr lang="en-CA" altLang="en-CA" dirty="0"/>
              </a:p>
              <a:p>
                <a:r>
                  <a:rPr lang="en-US" altLang="zh-CN" dirty="0"/>
                  <a:t>Sampler close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second to get a pulse with width 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, and we get a continuous amplitude for this </a:t>
                </a:r>
                <a:r>
                  <a:rPr lang="en-US" altLang="zh-CN" i="1" dirty="0"/>
                  <a:t>t</a:t>
                </a:r>
                <a:r>
                  <a:rPr lang="en-US" altLang="zh-CN" dirty="0"/>
                  <a:t> second.</a:t>
                </a:r>
              </a:p>
              <a:p>
                <a:endParaRPr lang="x-none" altLang="en-CA" dirty="0"/>
              </a:p>
              <a:p>
                <a:endParaRPr lang="x-none" alt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EC7E7F2-0D93-42B8-9FFB-23A76F2CAA6D}"/>
              </a:ext>
            </a:extLst>
          </p:cNvPr>
          <p:cNvCxnSpPr/>
          <p:nvPr/>
        </p:nvCxnSpPr>
        <p:spPr>
          <a:xfrm flipV="1">
            <a:off x="1195754" y="5994400"/>
            <a:ext cx="9652000" cy="46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37C2811-E446-407E-AC22-D1E1BDB99BD3}"/>
              </a:ext>
            </a:extLst>
          </p:cNvPr>
          <p:cNvCxnSpPr/>
          <p:nvPr/>
        </p:nvCxnSpPr>
        <p:spPr>
          <a:xfrm flipV="1">
            <a:off x="1195754" y="3813908"/>
            <a:ext cx="0" cy="2235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任意多边形 8">
            <a:extLst>
              <a:ext uri="{FF2B5EF4-FFF2-40B4-BE49-F238E27FC236}">
                <a16:creationId xmlns:a16="http://schemas.microsoft.com/office/drawing/2014/main" id="{B850D2D0-86C9-4F8B-A4C8-5EE58AC5B34A}"/>
              </a:ext>
            </a:extLst>
          </p:cNvPr>
          <p:cNvSpPr/>
          <p:nvPr/>
        </p:nvSpPr>
        <p:spPr>
          <a:xfrm>
            <a:off x="1187938" y="4454744"/>
            <a:ext cx="9269047" cy="1578733"/>
          </a:xfrm>
          <a:custGeom>
            <a:avLst/>
            <a:gdLst>
              <a:gd name="connsiteX0" fmla="*/ 0 w 9269047"/>
              <a:gd name="connsiteY0" fmla="*/ 1578733 h 1578733"/>
              <a:gd name="connsiteX1" fmla="*/ 1039447 w 9269047"/>
              <a:gd name="connsiteY1" fmla="*/ 39102 h 1578733"/>
              <a:gd name="connsiteX2" fmla="*/ 2368062 w 9269047"/>
              <a:gd name="connsiteY2" fmla="*/ 1328641 h 1578733"/>
              <a:gd name="connsiteX3" fmla="*/ 3712308 w 9269047"/>
              <a:gd name="connsiteY3" fmla="*/ 93810 h 1578733"/>
              <a:gd name="connsiteX4" fmla="*/ 5111262 w 9269047"/>
              <a:gd name="connsiteY4" fmla="*/ 1297379 h 1578733"/>
              <a:gd name="connsiteX5" fmla="*/ 6627447 w 9269047"/>
              <a:gd name="connsiteY5" fmla="*/ 25 h 1578733"/>
              <a:gd name="connsiteX6" fmla="*/ 8167077 w 9269047"/>
              <a:gd name="connsiteY6" fmla="*/ 1258302 h 1578733"/>
              <a:gd name="connsiteX7" fmla="*/ 9269047 w 9269047"/>
              <a:gd name="connsiteY7" fmla="*/ 78179 h 157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69047" h="1578733">
                <a:moveTo>
                  <a:pt x="0" y="1578733"/>
                </a:moveTo>
                <a:cubicBezTo>
                  <a:pt x="322385" y="829758"/>
                  <a:pt x="644770" y="80784"/>
                  <a:pt x="1039447" y="39102"/>
                </a:cubicBezTo>
                <a:cubicBezTo>
                  <a:pt x="1434124" y="-2580"/>
                  <a:pt x="1922585" y="1319523"/>
                  <a:pt x="2368062" y="1328641"/>
                </a:cubicBezTo>
                <a:cubicBezTo>
                  <a:pt x="2813539" y="1337759"/>
                  <a:pt x="3255108" y="99020"/>
                  <a:pt x="3712308" y="93810"/>
                </a:cubicBezTo>
                <a:cubicBezTo>
                  <a:pt x="4169508" y="88600"/>
                  <a:pt x="4625405" y="1313010"/>
                  <a:pt x="5111262" y="1297379"/>
                </a:cubicBezTo>
                <a:cubicBezTo>
                  <a:pt x="5597119" y="1281748"/>
                  <a:pt x="6118145" y="6538"/>
                  <a:pt x="6627447" y="25"/>
                </a:cubicBezTo>
                <a:cubicBezTo>
                  <a:pt x="7136750" y="-6488"/>
                  <a:pt x="7726810" y="1245276"/>
                  <a:pt x="8167077" y="1258302"/>
                </a:cubicBezTo>
                <a:cubicBezTo>
                  <a:pt x="8607344" y="1271328"/>
                  <a:pt x="8938195" y="674753"/>
                  <a:pt x="9269047" y="78179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C1E4E2-333F-4E13-AE04-B0E1FED4EA98}"/>
              </a:ext>
            </a:extLst>
          </p:cNvPr>
          <p:cNvSpPr/>
          <p:nvPr/>
        </p:nvSpPr>
        <p:spPr>
          <a:xfrm>
            <a:off x="1678353" y="4868984"/>
            <a:ext cx="148493" cy="11723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62E081-71A4-4BFE-B3E8-7F3C037D6D36}"/>
              </a:ext>
            </a:extLst>
          </p:cNvPr>
          <p:cNvSpPr/>
          <p:nvPr/>
        </p:nvSpPr>
        <p:spPr>
          <a:xfrm>
            <a:off x="2606430" y="4861169"/>
            <a:ext cx="148493" cy="11723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A15719-EF66-4DBF-96A3-018C61DF325F}"/>
              </a:ext>
            </a:extLst>
          </p:cNvPr>
          <p:cNvSpPr/>
          <p:nvPr/>
        </p:nvSpPr>
        <p:spPr>
          <a:xfrm>
            <a:off x="4720492" y="4572000"/>
            <a:ext cx="140678" cy="14536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5616B5-2BAF-4DE2-8E90-31DDB8EE94F8}"/>
              </a:ext>
            </a:extLst>
          </p:cNvPr>
          <p:cNvSpPr/>
          <p:nvPr/>
        </p:nvSpPr>
        <p:spPr>
          <a:xfrm>
            <a:off x="3634153" y="5681785"/>
            <a:ext cx="152399" cy="3438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D2C6E8-0B82-40C3-9725-CD32DB8484F4}"/>
              </a:ext>
            </a:extLst>
          </p:cNvPr>
          <p:cNvSpPr/>
          <p:nvPr/>
        </p:nvSpPr>
        <p:spPr>
          <a:xfrm>
            <a:off x="5822461" y="5509846"/>
            <a:ext cx="148493" cy="50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FF3C92-960B-446B-9E5D-ACE70A9D1EA1}"/>
              </a:ext>
            </a:extLst>
          </p:cNvPr>
          <p:cNvSpPr/>
          <p:nvPr/>
        </p:nvSpPr>
        <p:spPr>
          <a:xfrm>
            <a:off x="6955692" y="5087815"/>
            <a:ext cx="140677" cy="9261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CFAF8B-F4DA-45EC-9FF6-F52288F1EDF6}"/>
              </a:ext>
            </a:extLst>
          </p:cNvPr>
          <p:cNvSpPr/>
          <p:nvPr/>
        </p:nvSpPr>
        <p:spPr>
          <a:xfrm>
            <a:off x="8131908" y="4587630"/>
            <a:ext cx="136769" cy="1422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7D3350-8602-4F7F-A7DC-EF14FBB50E73}"/>
              </a:ext>
            </a:extLst>
          </p:cNvPr>
          <p:cNvSpPr/>
          <p:nvPr/>
        </p:nvSpPr>
        <p:spPr>
          <a:xfrm>
            <a:off x="9210431" y="5658340"/>
            <a:ext cx="152399" cy="3438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8837B8FA-D018-4D7D-9689-7AF31C8669B2}"/>
              </a:ext>
            </a:extLst>
          </p:cNvPr>
          <p:cNvSpPr/>
          <p:nvPr/>
        </p:nvSpPr>
        <p:spPr>
          <a:xfrm rot="5400000">
            <a:off x="2054408" y="5759877"/>
            <a:ext cx="175968" cy="92807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DCD1C7DD-4962-4ED6-9B59-2257AFBB2BF9}"/>
              </a:ext>
            </a:extLst>
          </p:cNvPr>
          <p:cNvSpPr/>
          <p:nvPr/>
        </p:nvSpPr>
        <p:spPr>
          <a:xfrm rot="5400000">
            <a:off x="3668314" y="6152508"/>
            <a:ext cx="84077" cy="15239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BB3D54-54A6-4934-9FAB-AB1924F9FBB4}"/>
              </a:ext>
            </a:extLst>
          </p:cNvPr>
          <p:cNvSpPr txBox="1"/>
          <p:nvPr/>
        </p:nvSpPr>
        <p:spPr>
          <a:xfrm>
            <a:off x="10456985" y="6220984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1F94C-CC69-440F-AF94-664DDE3A4F92}"/>
              </a:ext>
            </a:extLst>
          </p:cNvPr>
          <p:cNvSpPr txBox="1"/>
          <p:nvPr/>
        </p:nvSpPr>
        <p:spPr>
          <a:xfrm>
            <a:off x="41033" y="3929105"/>
            <a:ext cx="118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Amplitude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E6ECBD-0678-4E89-864C-12CBB2DFCF3F}"/>
                  </a:ext>
                </a:extLst>
              </p:cNvPr>
              <p:cNvSpPr txBox="1"/>
              <p:nvPr/>
            </p:nvSpPr>
            <p:spPr>
              <a:xfrm>
                <a:off x="1835638" y="6448467"/>
                <a:ext cx="613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E6ECBD-0678-4E89-864C-12CBB2DFC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38" y="6448467"/>
                <a:ext cx="6135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9FAB681D-1732-4219-96EF-63CDB980AF4B}"/>
              </a:ext>
            </a:extLst>
          </p:cNvPr>
          <p:cNvSpPr txBox="1"/>
          <p:nvPr/>
        </p:nvSpPr>
        <p:spPr>
          <a:xfrm>
            <a:off x="3602891" y="6476851"/>
            <a:ext cx="21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dirty="0">
                <a:sym typeface="+mn-ea"/>
              </a:rPr>
              <a:t>PCM</a:t>
            </a:r>
            <a:r>
              <a:rPr lang="x-none" altLang="en-CA" dirty="0">
                <a:sym typeface="+mn-ea"/>
              </a:rPr>
              <a:t> </a:t>
            </a:r>
            <a:r>
              <a:rPr lang="x-none" altLang="en-CA" dirty="0"/>
              <a:t>Sampling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CA" dirty="0"/>
              <a:t>In order to ensure prefect reconstruction of the message signal at the receiver (recall Nyquist sampling rate). The sampling rate must be twice greater than the frequency </a:t>
            </a:r>
            <a:r>
              <a:rPr lang="en-US" altLang="en-CA" dirty="0"/>
              <a:t>(say it is </a:t>
            </a:r>
            <a:r>
              <a:rPr lang="en-US" altLang="en-CA" i="1" dirty="0"/>
              <a:t>w</a:t>
            </a:r>
            <a:r>
              <a:rPr lang="en-US" altLang="en-CA" dirty="0"/>
              <a:t>)</a:t>
            </a:r>
            <a:r>
              <a:rPr lang="x-none" altLang="en-CA" dirty="0"/>
              <a:t> of the message signal. </a:t>
            </a:r>
          </a:p>
          <a:p>
            <a:pPr marL="0" indent="0">
              <a:buNone/>
            </a:pPr>
            <a:r>
              <a:rPr lang="x-none" altLang="en-CA" dirty="0"/>
              <a:t>So, in practice, a low pass filter is used at the front end of the sampler in order to exculde frequencies greater than </a:t>
            </a:r>
            <a:r>
              <a:rPr lang="en-US" altLang="en-CA" i="1" dirty="0"/>
              <a:t>w</a:t>
            </a:r>
            <a:r>
              <a:rPr lang="x-none" altLang="en-CA" dirty="0"/>
              <a:t> before sampling.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Low pass filter can reduce the continuous varying message signal to limite the number of discrete values per second.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PCM </a:t>
            </a:r>
            <a:r>
              <a:rPr lang="x-none" altLang="en-CA" dirty="0"/>
              <a:t>Quantization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CA" dirty="0"/>
              <a:t>Quantization: providing a new representation of the signal, and that is discrete in both time and amplitude.</a:t>
            </a:r>
          </a:p>
          <a:p>
            <a:endParaRPr lang="x-none" altLang="en-CA" dirty="0"/>
          </a:p>
          <a:p>
            <a:pPr marL="0" indent="0">
              <a:buNone/>
            </a:pPr>
            <a:r>
              <a:rPr lang="x-none" altLang="en-CA" dirty="0"/>
              <a:t>The discrete amplitude of the quantized output are called as representation levels, and the spacing between the two adjancent representation levels is called a quantum or step size.</a:t>
            </a:r>
          </a:p>
          <a:p>
            <a:endParaRPr lang="x-none" altLang="en-CA" dirty="0"/>
          </a:p>
          <a:p>
            <a:endParaRPr lang="x-none" alt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PCM </a:t>
            </a:r>
            <a:r>
              <a:rPr lang="x-none" altLang="en-CA" dirty="0"/>
              <a:t>Quantization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CA" dirty="0"/>
              <a:t>There are two types of quantization</a:t>
            </a:r>
          </a:p>
          <a:p>
            <a:endParaRPr lang="x-none" altLang="en-CA" dirty="0"/>
          </a:p>
          <a:p>
            <a:r>
              <a:rPr lang="x-none" altLang="en-CA" dirty="0"/>
              <a:t>Uniform quantization: the quantization levels are uniformly spaced.</a:t>
            </a:r>
          </a:p>
          <a:p>
            <a:endParaRPr lang="x-none" altLang="en-CA" dirty="0"/>
          </a:p>
          <a:p>
            <a:r>
              <a:rPr lang="x-none" altLang="en-CA" dirty="0"/>
              <a:t>Non uniform quantization: the quantization levels are unequal and mostly the relation between them in logarithmic.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PCM </a:t>
            </a:r>
            <a:r>
              <a:rPr lang="x-none" altLang="en-CA" dirty="0"/>
              <a:t>Quantization</a:t>
            </a:r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741" y="1828165"/>
            <a:ext cx="5709832" cy="4281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en-CA" dirty="0"/>
              <a:t>In terms of uniform quantization, the quantizer characteristic can be mid-tread type and mid-rise type.</a:t>
            </a:r>
          </a:p>
          <a:p>
            <a:endParaRPr lang="x-none" altLang="en-CA" dirty="0"/>
          </a:p>
          <a:p>
            <a:r>
              <a:rPr lang="x-none" altLang="en-CA" dirty="0">
                <a:sym typeface="+mn-ea"/>
              </a:rPr>
              <a:t>Mid-tread type: the origin lies in the middle of a tread of stair-case waveform.</a:t>
            </a:r>
            <a:endParaRPr lang="en-US" altLang="en-CA" dirty="0">
              <a:sym typeface="+mn-ea"/>
            </a:endParaRPr>
          </a:p>
          <a:p>
            <a:endParaRPr lang="x-none" altLang="en-CA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30" y="1828165"/>
            <a:ext cx="4733925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hemes_Cest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hemes_Cestar" id="{1C0FFBE7-184B-4483-842F-A1CA37B92F83}" vid="{441ECAF9-CD3F-4DC2-9566-408342E6EB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themes_Cestar</Template>
  <TotalTime>716</TotalTime>
  <Words>963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Ubuntu</vt:lpstr>
      <vt:lpstr>Arial</vt:lpstr>
      <vt:lpstr>Calibri</vt:lpstr>
      <vt:lpstr>Calibri Light</vt:lpstr>
      <vt:lpstr>Cambria Math</vt:lpstr>
      <vt:lpstr>PPT themes_Cestar</vt:lpstr>
      <vt:lpstr>ESE 3014  Embedded System Communication Protocol and Security</vt:lpstr>
      <vt:lpstr>Review</vt:lpstr>
      <vt:lpstr>Outline</vt:lpstr>
      <vt:lpstr>Pulse - code modulation</vt:lpstr>
      <vt:lpstr>PCM Sampling</vt:lpstr>
      <vt:lpstr>PCM Sampling</vt:lpstr>
      <vt:lpstr>PCM Quantization</vt:lpstr>
      <vt:lpstr>PCM Quantization</vt:lpstr>
      <vt:lpstr>PCM Quantization</vt:lpstr>
      <vt:lpstr>PCM Quantization</vt:lpstr>
      <vt:lpstr>PCM Quantization</vt:lpstr>
      <vt:lpstr>Quantization</vt:lpstr>
      <vt:lpstr>PCM Quantization</vt:lpstr>
      <vt:lpstr>PCM Quantization</vt:lpstr>
      <vt:lpstr>PCM Encoding</vt:lpstr>
      <vt:lpstr>PCM Encoding</vt:lpstr>
      <vt:lpstr>PCM Encoding</vt:lpstr>
      <vt:lpstr>PCM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3014  Embedded System Communication Protocol and Security</dc:title>
  <dc:creator>linchen</dc:creator>
  <cp:lastModifiedBy>Linchen Wang</cp:lastModifiedBy>
  <cp:revision>49</cp:revision>
  <dcterms:created xsi:type="dcterms:W3CDTF">2018-02-06T22:37:01Z</dcterms:created>
  <dcterms:modified xsi:type="dcterms:W3CDTF">2019-10-01T14:28:31Z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4105-10.1.0.5707</vt:lpwstr>
  </property>
</Properties>
</file>