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70" r:id="rId6"/>
    <p:sldId id="269" r:id="rId7"/>
    <p:sldId id="268"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chen Wang" userId="23edae9413cede3f" providerId="LiveId" clId="{193E374B-1792-41C3-A4CC-9044C8CC1855}"/>
    <pc:docChg chg="addSld modSld">
      <pc:chgData name="Linchen Wang" userId="23edae9413cede3f" providerId="LiveId" clId="{193E374B-1792-41C3-A4CC-9044C8CC1855}" dt="2019-10-22T02:40:11.160" v="57" actId="1076"/>
      <pc:docMkLst>
        <pc:docMk/>
      </pc:docMkLst>
      <pc:sldChg chg="modSp">
        <pc:chgData name="Linchen Wang" userId="23edae9413cede3f" providerId="LiveId" clId="{193E374B-1792-41C3-A4CC-9044C8CC1855}" dt="2019-10-22T02:11:48.300" v="14"/>
        <pc:sldMkLst>
          <pc:docMk/>
          <pc:sldMk cId="2365889686" sldId="259"/>
        </pc:sldMkLst>
        <pc:spChg chg="mod">
          <ac:chgData name="Linchen Wang" userId="23edae9413cede3f" providerId="LiveId" clId="{193E374B-1792-41C3-A4CC-9044C8CC1855}" dt="2019-10-22T02:11:48.300" v="14"/>
          <ac:spMkLst>
            <pc:docMk/>
            <pc:sldMk cId="2365889686" sldId="259"/>
            <ac:spMk id="3" creationId="{00000000-0000-0000-0000-000000000000}"/>
          </ac:spMkLst>
        </pc:spChg>
      </pc:sldChg>
      <pc:sldChg chg="modSp">
        <pc:chgData name="Linchen Wang" userId="23edae9413cede3f" providerId="LiveId" clId="{193E374B-1792-41C3-A4CC-9044C8CC1855}" dt="2019-10-22T02:12:05.144" v="20"/>
        <pc:sldMkLst>
          <pc:docMk/>
          <pc:sldMk cId="1525915286" sldId="260"/>
        </pc:sldMkLst>
        <pc:spChg chg="mod">
          <ac:chgData name="Linchen Wang" userId="23edae9413cede3f" providerId="LiveId" clId="{193E374B-1792-41C3-A4CC-9044C8CC1855}" dt="2019-10-22T02:12:05.144" v="20"/>
          <ac:spMkLst>
            <pc:docMk/>
            <pc:sldMk cId="1525915286" sldId="260"/>
            <ac:spMk id="2" creationId="{00000000-0000-0000-0000-000000000000}"/>
          </ac:spMkLst>
        </pc:spChg>
      </pc:sldChg>
      <pc:sldChg chg="addSp modSp">
        <pc:chgData name="Linchen Wang" userId="23edae9413cede3f" providerId="LiveId" clId="{193E374B-1792-41C3-A4CC-9044C8CC1855}" dt="2019-10-22T02:40:11.160" v="57" actId="1076"/>
        <pc:sldMkLst>
          <pc:docMk/>
          <pc:sldMk cId="1446636784" sldId="261"/>
        </pc:sldMkLst>
        <pc:spChg chg="add mod">
          <ac:chgData name="Linchen Wang" userId="23edae9413cede3f" providerId="LiveId" clId="{193E374B-1792-41C3-A4CC-9044C8CC1855}" dt="2019-10-22T02:39:45.843" v="26" actId="207"/>
          <ac:spMkLst>
            <pc:docMk/>
            <pc:sldMk cId="1446636784" sldId="261"/>
            <ac:spMk id="13" creationId="{FC3A5148-0E42-43F1-8822-9AEF65870553}"/>
          </ac:spMkLst>
        </pc:spChg>
        <pc:spChg chg="add mod">
          <ac:chgData name="Linchen Wang" userId="23edae9413cede3f" providerId="LiveId" clId="{193E374B-1792-41C3-A4CC-9044C8CC1855}" dt="2019-10-22T02:40:11.160" v="57" actId="1076"/>
          <ac:spMkLst>
            <pc:docMk/>
            <pc:sldMk cId="1446636784" sldId="261"/>
            <ac:spMk id="14" creationId="{88C7CDDB-B45D-4EDA-AD97-078FE9EFE230}"/>
          </ac:spMkLst>
        </pc:spChg>
      </pc:sldChg>
      <pc:sldChg chg="modSp">
        <pc:chgData name="Linchen Wang" userId="23edae9413cede3f" providerId="LiveId" clId="{193E374B-1792-41C3-A4CC-9044C8CC1855}" dt="2019-10-22T02:38:01.432" v="23" actId="207"/>
        <pc:sldMkLst>
          <pc:docMk/>
          <pc:sldMk cId="803464949" sldId="262"/>
        </pc:sldMkLst>
        <pc:spChg chg="mod">
          <ac:chgData name="Linchen Wang" userId="23edae9413cede3f" providerId="LiveId" clId="{193E374B-1792-41C3-A4CC-9044C8CC1855}" dt="2019-10-22T02:38:01.432" v="23" actId="207"/>
          <ac:spMkLst>
            <pc:docMk/>
            <pc:sldMk cId="803464949" sldId="262"/>
            <ac:spMk id="3" creationId="{00000000-0000-0000-0000-000000000000}"/>
          </ac:spMkLst>
        </pc:spChg>
      </pc:sldChg>
      <pc:sldChg chg="modSp">
        <pc:chgData name="Linchen Wang" userId="23edae9413cede3f" providerId="LiveId" clId="{193E374B-1792-41C3-A4CC-9044C8CC1855}" dt="2019-10-22T02:11:56.594" v="18"/>
        <pc:sldMkLst>
          <pc:docMk/>
          <pc:sldMk cId="2197419470" sldId="268"/>
        </pc:sldMkLst>
        <pc:spChg chg="mod">
          <ac:chgData name="Linchen Wang" userId="23edae9413cede3f" providerId="LiveId" clId="{193E374B-1792-41C3-A4CC-9044C8CC1855}" dt="2019-10-22T02:11:56.594" v="18"/>
          <ac:spMkLst>
            <pc:docMk/>
            <pc:sldMk cId="2197419470" sldId="268"/>
            <ac:spMk id="2" creationId="{00000000-0000-0000-0000-000000000000}"/>
          </ac:spMkLst>
        </pc:spChg>
      </pc:sldChg>
      <pc:sldChg chg="modSp">
        <pc:chgData name="Linchen Wang" userId="23edae9413cede3f" providerId="LiveId" clId="{193E374B-1792-41C3-A4CC-9044C8CC1855}" dt="2019-10-22T02:11:58.390" v="19"/>
        <pc:sldMkLst>
          <pc:docMk/>
          <pc:sldMk cId="4098223880" sldId="269"/>
        </pc:sldMkLst>
        <pc:spChg chg="mod">
          <ac:chgData name="Linchen Wang" userId="23edae9413cede3f" providerId="LiveId" clId="{193E374B-1792-41C3-A4CC-9044C8CC1855}" dt="2019-10-22T02:11:58.390" v="19"/>
          <ac:spMkLst>
            <pc:docMk/>
            <pc:sldMk cId="4098223880" sldId="269"/>
            <ac:spMk id="2" creationId="{00000000-0000-0000-0000-000000000000}"/>
          </ac:spMkLst>
        </pc:spChg>
      </pc:sldChg>
      <pc:sldChg chg="modSp add">
        <pc:chgData name="Linchen Wang" userId="23edae9413cede3f" providerId="LiveId" clId="{193E374B-1792-41C3-A4CC-9044C8CC1855}" dt="2019-10-22T02:11:51.382" v="16" actId="5793"/>
        <pc:sldMkLst>
          <pc:docMk/>
          <pc:sldMk cId="2572158071" sldId="270"/>
        </pc:sldMkLst>
        <pc:spChg chg="mod">
          <ac:chgData name="Linchen Wang" userId="23edae9413cede3f" providerId="LiveId" clId="{193E374B-1792-41C3-A4CC-9044C8CC1855}" dt="2019-10-22T02:11:40.671" v="12"/>
          <ac:spMkLst>
            <pc:docMk/>
            <pc:sldMk cId="2572158071" sldId="270"/>
            <ac:spMk id="2" creationId="{EC3E72C0-B1B9-4E29-BD0A-03CFFB4F7F31}"/>
          </ac:spMkLst>
        </pc:spChg>
        <pc:spChg chg="mod">
          <ac:chgData name="Linchen Wang" userId="23edae9413cede3f" providerId="LiveId" clId="{193E374B-1792-41C3-A4CC-9044C8CC1855}" dt="2019-10-22T02:11:51.382" v="16" actId="5793"/>
          <ac:spMkLst>
            <pc:docMk/>
            <pc:sldMk cId="2572158071" sldId="270"/>
            <ac:spMk id="3" creationId="{5AF1D351-6A17-448C-A50A-347C013BCE6F}"/>
          </ac:spMkLst>
        </pc:spChg>
      </pc:sldChg>
    </pc:docChg>
  </pc:docChgLst>
  <pc:docChgLst>
    <pc:chgData name="Linchen Wang" userId="23edae9413cede3f" providerId="LiveId" clId="{2A125AD2-CAEC-4332-90B6-47A281686622}"/>
    <pc:docChg chg="addSld delSld">
      <pc:chgData name="Linchen Wang" userId="23edae9413cede3f" providerId="LiveId" clId="{2A125AD2-CAEC-4332-90B6-47A281686622}" dt="2020-06-22T17:16:29.842" v="1" actId="47"/>
      <pc:docMkLst>
        <pc:docMk/>
      </pc:docMkLst>
      <pc:sldChg chg="new del">
        <pc:chgData name="Linchen Wang" userId="23edae9413cede3f" providerId="LiveId" clId="{2A125AD2-CAEC-4332-90B6-47A281686622}" dt="2020-06-22T17:16:29.842" v="1" actId="47"/>
        <pc:sldMkLst>
          <pc:docMk/>
          <pc:sldMk cId="3188398197"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568A8-A9D8-4909-95F4-4E20BC4F04AB}"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CA36D-BFF3-4A11-A03E-5B5718ACD0F2}" type="slidenum">
              <a:rPr lang="en-US" smtClean="0"/>
              <a:t>‹#›</a:t>
            </a:fld>
            <a:endParaRPr lang="en-US"/>
          </a:p>
        </p:txBody>
      </p:sp>
    </p:spTree>
    <p:extLst>
      <p:ext uri="{BB962C8B-B14F-4D97-AF65-F5344CB8AC3E}">
        <p14:creationId xmlns:p14="http://schemas.microsoft.com/office/powerpoint/2010/main" val="22703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ACA36D-BFF3-4A11-A03E-5B5718ACD0F2}" type="slidenum">
              <a:rPr lang="en-US" smtClean="0"/>
              <a:t>4</a:t>
            </a:fld>
            <a:endParaRPr lang="en-US"/>
          </a:p>
        </p:txBody>
      </p:sp>
    </p:spTree>
    <p:extLst>
      <p:ext uri="{BB962C8B-B14F-4D97-AF65-F5344CB8AC3E}">
        <p14:creationId xmlns:p14="http://schemas.microsoft.com/office/powerpoint/2010/main" val="339890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B67CD-E7E2-4E76-8C61-29E2ACE054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A" dirty="0"/>
          </a:p>
        </p:txBody>
      </p:sp>
      <p:sp>
        <p:nvSpPr>
          <p:cNvPr id="3" name="副标题 2">
            <a:extLst>
              <a:ext uri="{FF2B5EF4-FFF2-40B4-BE49-F238E27FC236}">
                <a16:creationId xmlns:a16="http://schemas.microsoft.com/office/drawing/2014/main" id="{E63D9306-A62E-4A4F-B60E-E5C8EDE75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A"/>
          </a:p>
        </p:txBody>
      </p:sp>
      <p:sp>
        <p:nvSpPr>
          <p:cNvPr id="4" name="日期占位符 3">
            <a:extLst>
              <a:ext uri="{FF2B5EF4-FFF2-40B4-BE49-F238E27FC236}">
                <a16:creationId xmlns:a16="http://schemas.microsoft.com/office/drawing/2014/main" id="{E8B45835-19A2-41EE-8725-8C0CD7DAD4EC}"/>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5" name="页脚占位符 4">
            <a:extLst>
              <a:ext uri="{FF2B5EF4-FFF2-40B4-BE49-F238E27FC236}">
                <a16:creationId xmlns:a16="http://schemas.microsoft.com/office/drawing/2014/main" id="{69ACF017-4E8B-4199-B299-E138E07FBE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295E8A-171C-42D2-8956-F7873CC6157B}"/>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201786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DED75-3EC0-46A9-9AA2-5E6CF43B9E5E}"/>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竖排文字占位符 2">
            <a:extLst>
              <a:ext uri="{FF2B5EF4-FFF2-40B4-BE49-F238E27FC236}">
                <a16:creationId xmlns:a16="http://schemas.microsoft.com/office/drawing/2014/main" id="{BFDD041B-1C31-4E73-8EFD-F66037A7E1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D73CB6E9-8473-45DE-A53C-A88FEC1F80A7}"/>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5" name="页脚占位符 4">
            <a:extLst>
              <a:ext uri="{FF2B5EF4-FFF2-40B4-BE49-F238E27FC236}">
                <a16:creationId xmlns:a16="http://schemas.microsoft.com/office/drawing/2014/main" id="{9EDD0AEB-5420-4A17-A9BE-A2DCE0CC5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16B96-B81B-4714-80B7-A3D0CFCF209A}"/>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237102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3FCA81-1AEC-4303-84B8-DBCFCBAAD0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A"/>
          </a:p>
        </p:txBody>
      </p:sp>
      <p:sp>
        <p:nvSpPr>
          <p:cNvPr id="3" name="竖排文字占位符 2">
            <a:extLst>
              <a:ext uri="{FF2B5EF4-FFF2-40B4-BE49-F238E27FC236}">
                <a16:creationId xmlns:a16="http://schemas.microsoft.com/office/drawing/2014/main" id="{C17B6E3C-17A3-45A3-8C22-36BCB8529488}"/>
              </a:ext>
            </a:extLst>
          </p:cNvPr>
          <p:cNvSpPr>
            <a:spLocks noGrp="1"/>
          </p:cNvSpPr>
          <p:nvPr>
            <p:ph type="body" orient="vert" idx="1"/>
          </p:nvPr>
        </p:nvSpPr>
        <p:spPr>
          <a:xfrm>
            <a:off x="838200" y="365125"/>
            <a:ext cx="7734300" cy="5811838"/>
          </a:xfrm>
          <a:ln>
            <a:noFill/>
          </a:ln>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E4DC1C76-3AC9-43F1-B97F-B94814367C16}"/>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5" name="页脚占位符 4">
            <a:extLst>
              <a:ext uri="{FF2B5EF4-FFF2-40B4-BE49-F238E27FC236}">
                <a16:creationId xmlns:a16="http://schemas.microsoft.com/office/drawing/2014/main" id="{59AD37D7-BFC4-4DDA-8E66-C5EDB526CB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99B20E-CA41-412A-8D95-5721D0B38E4B}"/>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154987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35F9C-5787-4E43-9302-A19DB087271E}"/>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内容占位符 2">
            <a:extLst>
              <a:ext uri="{FF2B5EF4-FFF2-40B4-BE49-F238E27FC236}">
                <a16:creationId xmlns:a16="http://schemas.microsoft.com/office/drawing/2014/main" id="{FD0C6C78-758F-425F-807F-9E81C100569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dirty="0"/>
          </a:p>
        </p:txBody>
      </p:sp>
      <p:sp>
        <p:nvSpPr>
          <p:cNvPr id="4" name="日期占位符 3">
            <a:extLst>
              <a:ext uri="{FF2B5EF4-FFF2-40B4-BE49-F238E27FC236}">
                <a16:creationId xmlns:a16="http://schemas.microsoft.com/office/drawing/2014/main" id="{540FE917-548A-4DBE-B6EB-5AB77B0AC5EB}"/>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5" name="页脚占位符 4">
            <a:extLst>
              <a:ext uri="{FF2B5EF4-FFF2-40B4-BE49-F238E27FC236}">
                <a16:creationId xmlns:a16="http://schemas.microsoft.com/office/drawing/2014/main" id="{46E274CC-7EA2-476E-960E-E353056495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21544B-35AE-4CE4-B438-9EF7814ACBB3}"/>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107886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4C5E2-9597-4657-837E-F1FE78678D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A"/>
          </a:p>
        </p:txBody>
      </p:sp>
      <p:sp>
        <p:nvSpPr>
          <p:cNvPr id="3" name="文本占位符 2">
            <a:extLst>
              <a:ext uri="{FF2B5EF4-FFF2-40B4-BE49-F238E27FC236}">
                <a16:creationId xmlns:a16="http://schemas.microsoft.com/office/drawing/2014/main" id="{79751CBA-C1A4-4EBC-B716-FF83557F8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74B0D2-63A8-453D-B7FA-170D0633AC53}"/>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5" name="页脚占位符 4">
            <a:extLst>
              <a:ext uri="{FF2B5EF4-FFF2-40B4-BE49-F238E27FC236}">
                <a16:creationId xmlns:a16="http://schemas.microsoft.com/office/drawing/2014/main" id="{32CA95F6-E4ED-4DA3-B4D7-8187A22756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0F39A-9D9D-4571-990A-A1D9FDCE0C2B}"/>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231664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FE030-682A-4963-93AB-F054170CA39D}"/>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内容占位符 2">
            <a:extLst>
              <a:ext uri="{FF2B5EF4-FFF2-40B4-BE49-F238E27FC236}">
                <a16:creationId xmlns:a16="http://schemas.microsoft.com/office/drawing/2014/main" id="{860D1F6B-924B-40C8-98A7-EB83D3F58A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dirty="0"/>
          </a:p>
        </p:txBody>
      </p:sp>
      <p:sp>
        <p:nvSpPr>
          <p:cNvPr id="4" name="内容占位符 3">
            <a:extLst>
              <a:ext uri="{FF2B5EF4-FFF2-40B4-BE49-F238E27FC236}">
                <a16:creationId xmlns:a16="http://schemas.microsoft.com/office/drawing/2014/main" id="{85B694C7-ACFB-4692-A886-BA2E72A840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5" name="日期占位符 4">
            <a:extLst>
              <a:ext uri="{FF2B5EF4-FFF2-40B4-BE49-F238E27FC236}">
                <a16:creationId xmlns:a16="http://schemas.microsoft.com/office/drawing/2014/main" id="{B491C3F7-8076-4E5D-B642-C920D69570C4}"/>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6" name="页脚占位符 5">
            <a:extLst>
              <a:ext uri="{FF2B5EF4-FFF2-40B4-BE49-F238E27FC236}">
                <a16:creationId xmlns:a16="http://schemas.microsoft.com/office/drawing/2014/main" id="{528640FF-EF5E-4C00-88DE-91A390680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BA98FC-2C29-4148-A977-90EEC4FBDB3A}"/>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287445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01DA9-7C06-4EA3-896A-C7A6F2E14EE9}"/>
              </a:ext>
            </a:extLst>
          </p:cNvPr>
          <p:cNvSpPr>
            <a:spLocks noGrp="1"/>
          </p:cNvSpPr>
          <p:nvPr>
            <p:ph type="title"/>
          </p:nvPr>
        </p:nvSpPr>
        <p:spPr>
          <a:xfrm>
            <a:off x="839788" y="365125"/>
            <a:ext cx="10515600" cy="1325563"/>
          </a:xfrm>
          <a:ln>
            <a:noFill/>
          </a:ln>
        </p:spPr>
        <p:txBody>
          <a:bodyPr/>
          <a:lstStyle/>
          <a:p>
            <a:r>
              <a:rPr lang="zh-CN" altLang="en-US"/>
              <a:t>单击此处编辑母版标题样式</a:t>
            </a:r>
            <a:endParaRPr lang="en-CA" dirty="0"/>
          </a:p>
        </p:txBody>
      </p:sp>
      <p:sp>
        <p:nvSpPr>
          <p:cNvPr id="3" name="文本占位符 2">
            <a:extLst>
              <a:ext uri="{FF2B5EF4-FFF2-40B4-BE49-F238E27FC236}">
                <a16:creationId xmlns:a16="http://schemas.microsoft.com/office/drawing/2014/main" id="{10667F25-75C6-4FED-A958-68D0508DE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41C55F-8968-4657-9E5D-E4C49842920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dirty="0"/>
          </a:p>
        </p:txBody>
      </p:sp>
      <p:sp>
        <p:nvSpPr>
          <p:cNvPr id="5" name="文本占位符 4">
            <a:extLst>
              <a:ext uri="{FF2B5EF4-FFF2-40B4-BE49-F238E27FC236}">
                <a16:creationId xmlns:a16="http://schemas.microsoft.com/office/drawing/2014/main" id="{1DEFBD3C-3451-4AA6-B8BE-A84C5DF71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49A414-7B1D-42CB-8AB4-575C8D5F1B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7" name="日期占位符 6">
            <a:extLst>
              <a:ext uri="{FF2B5EF4-FFF2-40B4-BE49-F238E27FC236}">
                <a16:creationId xmlns:a16="http://schemas.microsoft.com/office/drawing/2014/main" id="{3FFDF291-3BF8-4725-B5FA-0F8E5EAE48F9}"/>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8" name="页脚占位符 7">
            <a:extLst>
              <a:ext uri="{FF2B5EF4-FFF2-40B4-BE49-F238E27FC236}">
                <a16:creationId xmlns:a16="http://schemas.microsoft.com/office/drawing/2014/main" id="{69EAAD7A-7C7D-4FDB-9C48-7E553BE907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D36973-3338-4B18-8830-750A336EE83F}"/>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199744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B9508-2A0F-4596-8DDB-A41A56A35D1C}"/>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日期占位符 2">
            <a:extLst>
              <a:ext uri="{FF2B5EF4-FFF2-40B4-BE49-F238E27FC236}">
                <a16:creationId xmlns:a16="http://schemas.microsoft.com/office/drawing/2014/main" id="{2BC1CCCF-280D-43AD-A8D9-F5E1B60A938B}"/>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4" name="页脚占位符 3">
            <a:extLst>
              <a:ext uri="{FF2B5EF4-FFF2-40B4-BE49-F238E27FC236}">
                <a16:creationId xmlns:a16="http://schemas.microsoft.com/office/drawing/2014/main" id="{8F6C0EEE-5DC2-43E0-8595-B27058BC80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E30B05-E207-4185-BDE6-E8F83E8C5168}"/>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60154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91EC5E-FE80-48F3-8CE0-2CF8464145B9}"/>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3" name="页脚占位符 2">
            <a:extLst>
              <a:ext uri="{FF2B5EF4-FFF2-40B4-BE49-F238E27FC236}">
                <a16:creationId xmlns:a16="http://schemas.microsoft.com/office/drawing/2014/main" id="{41E538ED-A552-4F98-BBF1-C03791BA6C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D96CFE-195F-42CB-B401-13D98366DCA3}"/>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119562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84E5F-CA6E-48A7-B82E-EE7211EEA7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内容占位符 2">
            <a:extLst>
              <a:ext uri="{FF2B5EF4-FFF2-40B4-BE49-F238E27FC236}">
                <a16:creationId xmlns:a16="http://schemas.microsoft.com/office/drawing/2014/main" id="{C205D5F5-7323-498A-9D61-1D57E0518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文本占位符 3">
            <a:extLst>
              <a:ext uri="{FF2B5EF4-FFF2-40B4-BE49-F238E27FC236}">
                <a16:creationId xmlns:a16="http://schemas.microsoft.com/office/drawing/2014/main" id="{E26BC5B1-8871-46F1-BA79-8A8425CC0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334A7A-32C1-41A4-B737-8928333DAB84}"/>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6" name="页脚占位符 5">
            <a:extLst>
              <a:ext uri="{FF2B5EF4-FFF2-40B4-BE49-F238E27FC236}">
                <a16:creationId xmlns:a16="http://schemas.microsoft.com/office/drawing/2014/main" id="{EFBB27D2-2A88-4E97-96DF-2F970F0BD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9581A4-E727-420A-A691-3D543DD4C018}"/>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3233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D2618-83C9-4EFD-8354-6970230BB6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图片占位符 2">
            <a:extLst>
              <a:ext uri="{FF2B5EF4-FFF2-40B4-BE49-F238E27FC236}">
                <a16:creationId xmlns:a16="http://schemas.microsoft.com/office/drawing/2014/main" id="{3AFE2C5C-7B92-46BC-B47F-352E6C597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A"/>
          </a:p>
        </p:txBody>
      </p:sp>
      <p:sp>
        <p:nvSpPr>
          <p:cNvPr id="4" name="文本占位符 3">
            <a:extLst>
              <a:ext uri="{FF2B5EF4-FFF2-40B4-BE49-F238E27FC236}">
                <a16:creationId xmlns:a16="http://schemas.microsoft.com/office/drawing/2014/main" id="{3E9C374F-1E3B-4F5E-B6AA-2D50964F1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14AA8C-17A7-44D9-AFCA-3C61B4B38F48}"/>
              </a:ext>
            </a:extLst>
          </p:cNvPr>
          <p:cNvSpPr>
            <a:spLocks noGrp="1"/>
          </p:cNvSpPr>
          <p:nvPr>
            <p:ph type="dt" sz="half" idx="10"/>
          </p:nvPr>
        </p:nvSpPr>
        <p:spPr/>
        <p:txBody>
          <a:bodyPr/>
          <a:lstStyle/>
          <a:p>
            <a:fld id="{B438275C-8E39-4E9C-ACAA-BF42F03C07C4}" type="datetimeFigureOut">
              <a:rPr lang="zh-CN" altLang="en-US" smtClean="0"/>
              <a:t>2020/6/22</a:t>
            </a:fld>
            <a:endParaRPr lang="zh-CN" altLang="en-US"/>
          </a:p>
        </p:txBody>
      </p:sp>
      <p:sp>
        <p:nvSpPr>
          <p:cNvPr id="6" name="页脚占位符 5">
            <a:extLst>
              <a:ext uri="{FF2B5EF4-FFF2-40B4-BE49-F238E27FC236}">
                <a16:creationId xmlns:a16="http://schemas.microsoft.com/office/drawing/2014/main" id="{6AB59A6B-B1DE-4916-A0AE-9C71810B88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32249-B404-48DA-93CB-E32C2A6B18EA}"/>
              </a:ext>
            </a:extLst>
          </p:cNvPr>
          <p:cNvSpPr>
            <a:spLocks noGrp="1"/>
          </p:cNvSpPr>
          <p:nvPr>
            <p:ph type="sldNum" sz="quarter" idx="12"/>
          </p:nvPr>
        </p:nvSpPr>
        <p:spPr/>
        <p:txBody>
          <a:bodyPr/>
          <a:lstStyle/>
          <a:p>
            <a:fld id="{D7E5FB0D-6404-4850-8212-E8FDD248F66F}" type="slidenum">
              <a:rPr lang="zh-CN" altLang="en-US" smtClean="0"/>
              <a:t>‹#›</a:t>
            </a:fld>
            <a:endParaRPr lang="zh-CN" altLang="en-US"/>
          </a:p>
        </p:txBody>
      </p:sp>
    </p:spTree>
    <p:extLst>
      <p:ext uri="{BB962C8B-B14F-4D97-AF65-F5344CB8AC3E}">
        <p14:creationId xmlns:p14="http://schemas.microsoft.com/office/powerpoint/2010/main" val="299304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D189B2-E0BD-42B2-8377-B03F838D970E}"/>
              </a:ext>
            </a:extLst>
          </p:cNvPr>
          <p:cNvSpPr>
            <a:spLocks noGrp="1"/>
          </p:cNvSpPr>
          <p:nvPr>
            <p:ph type="title"/>
          </p:nvPr>
        </p:nvSpPr>
        <p:spPr>
          <a:xfrm>
            <a:off x="838200" y="365125"/>
            <a:ext cx="10515600" cy="1325563"/>
          </a:xfrm>
          <a:prstGeom prst="rect">
            <a:avLst/>
          </a:prstGeom>
          <a:ln>
            <a:solidFill>
              <a:schemeClr val="bg1"/>
            </a:solidFill>
          </a:ln>
        </p:spPr>
        <p:txBody>
          <a:bodyPr vert="horz" lIns="91440" tIns="45720" rIns="91440" bIns="45720" rtlCol="0" anchor="ctr">
            <a:normAutofit/>
          </a:bodyPr>
          <a:lstStyle/>
          <a:p>
            <a:r>
              <a:rPr lang="zh-CN" altLang="en-US" dirty="0"/>
              <a:t>单击此处编辑母版标题样式</a:t>
            </a:r>
            <a:endParaRPr lang="en-CA" dirty="0"/>
          </a:p>
        </p:txBody>
      </p:sp>
      <p:sp>
        <p:nvSpPr>
          <p:cNvPr id="3" name="文本占位符 2">
            <a:extLst>
              <a:ext uri="{FF2B5EF4-FFF2-40B4-BE49-F238E27FC236}">
                <a16:creationId xmlns:a16="http://schemas.microsoft.com/office/drawing/2014/main" id="{982832BF-B7D8-4718-A647-9F1D7BE06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CA" dirty="0"/>
          </a:p>
        </p:txBody>
      </p:sp>
      <p:sp>
        <p:nvSpPr>
          <p:cNvPr id="4" name="日期占位符 3">
            <a:extLst>
              <a:ext uri="{FF2B5EF4-FFF2-40B4-BE49-F238E27FC236}">
                <a16:creationId xmlns:a16="http://schemas.microsoft.com/office/drawing/2014/main" id="{AEFEF22A-4C6B-4ADA-987F-50ACE85B6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8275C-8E39-4E9C-ACAA-BF42F03C07C4}" type="datetimeFigureOut">
              <a:rPr lang="zh-CN" altLang="en-US" smtClean="0"/>
              <a:t>2020/6/22</a:t>
            </a:fld>
            <a:endParaRPr lang="zh-CN" altLang="en-US"/>
          </a:p>
        </p:txBody>
      </p:sp>
      <p:sp>
        <p:nvSpPr>
          <p:cNvPr id="5" name="页脚占位符 4">
            <a:extLst>
              <a:ext uri="{FF2B5EF4-FFF2-40B4-BE49-F238E27FC236}">
                <a16:creationId xmlns:a16="http://schemas.microsoft.com/office/drawing/2014/main" id="{2A9CF6B3-718B-4140-A154-DA1B477A5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40EF43-10DB-407A-AAD8-31F3B6E49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5FB0D-6404-4850-8212-E8FDD248F66F}" type="slidenum">
              <a:rPr lang="zh-CN" altLang="en-US" smtClean="0"/>
              <a:t>‹#›</a:t>
            </a:fld>
            <a:endParaRPr lang="zh-CN" altLang="en-US"/>
          </a:p>
        </p:txBody>
      </p:sp>
      <p:sp>
        <p:nvSpPr>
          <p:cNvPr id="7" name="矩形 6">
            <a:extLst>
              <a:ext uri="{FF2B5EF4-FFF2-40B4-BE49-F238E27FC236}">
                <a16:creationId xmlns:a16="http://schemas.microsoft.com/office/drawing/2014/main" id="{22376DD4-403D-424B-9FA3-2C49253D90F0}"/>
              </a:ext>
            </a:extLst>
          </p:cNvPr>
          <p:cNvSpPr/>
          <p:nvPr/>
        </p:nvSpPr>
        <p:spPr>
          <a:xfrm>
            <a:off x="1" y="4091"/>
            <a:ext cx="3200400" cy="676946"/>
          </a:xfrm>
          <a:prstGeom prst="rect">
            <a:avLst/>
          </a:prstGeom>
          <a:blipFill dpi="0" rotWithShape="1">
            <a:blip r:embed="rId13">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Tree>
    <p:extLst>
      <p:ext uri="{BB962C8B-B14F-4D97-AF65-F5344CB8AC3E}">
        <p14:creationId xmlns:p14="http://schemas.microsoft.com/office/powerpoint/2010/main" val="1308478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sym typeface="+mn-ea"/>
              </a:rPr>
              <a:t>ESE 3014 </a:t>
            </a:r>
            <a:br>
              <a:rPr lang="en-US" altLang="zh-CN" dirty="0">
                <a:sym typeface="+mn-ea"/>
              </a:rPr>
            </a:br>
            <a:r>
              <a:rPr lang="en-US" altLang="zh-CN" dirty="0">
                <a:sym typeface="+mn-ea"/>
              </a:rPr>
              <a:t>Embedded System Communication Protocol and Security</a:t>
            </a:r>
            <a:endParaRPr lang="en-CA" altLang="en-US"/>
          </a:p>
        </p:txBody>
      </p:sp>
      <p:sp>
        <p:nvSpPr>
          <p:cNvPr id="3" name="Subtitle 2"/>
          <p:cNvSpPr>
            <a:spLocks noGrp="1"/>
          </p:cNvSpPr>
          <p:nvPr>
            <p:ph type="subTitle" idx="1"/>
          </p:nvPr>
        </p:nvSpPr>
        <p:spPr/>
        <p:txBody>
          <a:bodyPr/>
          <a:lstStyle/>
          <a:p>
            <a:r>
              <a:rPr lang="x-none" altLang="en-CA"/>
              <a:t>Linchen Wang</a:t>
            </a:r>
          </a:p>
        </p:txBody>
      </p:sp>
    </p:spTree>
    <p:extLst>
      <p:ext uri="{BB962C8B-B14F-4D97-AF65-F5344CB8AC3E}">
        <p14:creationId xmlns:p14="http://schemas.microsoft.com/office/powerpoint/2010/main" val="419563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receiver of PCM system</a:t>
            </a:r>
            <a:endParaRPr lang="zh-CN" altLang="en-US" dirty="0"/>
          </a:p>
        </p:txBody>
      </p:sp>
      <p:sp>
        <p:nvSpPr>
          <p:cNvPr id="3" name="内容占位符 2"/>
          <p:cNvSpPr>
            <a:spLocks noGrp="1"/>
          </p:cNvSpPr>
          <p:nvPr>
            <p:ph idx="1"/>
          </p:nvPr>
        </p:nvSpPr>
        <p:spPr>
          <a:xfrm>
            <a:off x="838200" y="1825625"/>
            <a:ext cx="10515600" cy="4901746"/>
          </a:xfrm>
        </p:spPr>
        <p:txBody>
          <a:bodyPr>
            <a:normAutofit/>
          </a:bodyPr>
          <a:lstStyle/>
          <a:p>
            <a:pPr marL="0" indent="0">
              <a:buNone/>
            </a:pPr>
            <a:r>
              <a:rPr lang="en-US" altLang="zh-CN" dirty="0">
                <a:solidFill>
                  <a:srgbClr val="FF0000"/>
                </a:solidFill>
              </a:rPr>
              <a:t>The equalizer </a:t>
            </a:r>
            <a:r>
              <a:rPr lang="en-US" altLang="zh-CN" dirty="0"/>
              <a:t>shapes the received pulses so compensate (correct) for the effects of amplitude and phase distortions.</a:t>
            </a:r>
          </a:p>
          <a:p>
            <a:endParaRPr lang="en-US" altLang="zh-CN" dirty="0"/>
          </a:p>
          <a:p>
            <a:pPr marL="0" indent="0">
              <a:buNone/>
            </a:pPr>
            <a:r>
              <a:rPr lang="en-US" altLang="zh-CN" dirty="0">
                <a:solidFill>
                  <a:srgbClr val="FF0000"/>
                </a:solidFill>
              </a:rPr>
              <a:t>The timing circuit </a:t>
            </a:r>
            <a:r>
              <a:rPr lang="en-US" altLang="zh-CN" dirty="0"/>
              <a:t>provide a periodic pulse train, derived from the received pulses, for sampling the equalized pulses at the instants of time.</a:t>
            </a:r>
          </a:p>
          <a:p>
            <a:endParaRPr lang="en-US" altLang="zh-CN" dirty="0"/>
          </a:p>
          <a:p>
            <a:pPr marL="0" indent="0">
              <a:buNone/>
            </a:pPr>
            <a:r>
              <a:rPr lang="en-US" altLang="zh-CN" dirty="0"/>
              <a:t>In </a:t>
            </a:r>
            <a:r>
              <a:rPr lang="en-US" altLang="zh-CN" dirty="0">
                <a:solidFill>
                  <a:srgbClr val="FF0000"/>
                </a:solidFill>
              </a:rPr>
              <a:t>decision – making device</a:t>
            </a:r>
            <a:r>
              <a:rPr lang="en-US" altLang="zh-CN" dirty="0"/>
              <a:t>, there is a predetermined threshold, by compare the sample with threshold to make whether the received symbol is “1” or “0”. If it is “1”, a clean new pulse representing symbol “1” is transmitted, whereas another clean new pulse for “0”.</a:t>
            </a:r>
            <a:endParaRPr lang="zh-CN" altLang="en-US" dirty="0"/>
          </a:p>
        </p:txBody>
      </p:sp>
    </p:spTree>
    <p:extLst>
      <p:ext uri="{BB962C8B-B14F-4D97-AF65-F5344CB8AC3E}">
        <p14:creationId xmlns:p14="http://schemas.microsoft.com/office/powerpoint/2010/main" val="80346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receiver of PCM system</a:t>
            </a:r>
            <a:endParaRPr lang="zh-CN" altLang="en-US" dirty="0"/>
          </a:p>
        </p:txBody>
      </p:sp>
      <p:sp>
        <p:nvSpPr>
          <p:cNvPr id="3" name="内容占位符 2"/>
          <p:cNvSpPr>
            <a:spLocks noGrp="1"/>
          </p:cNvSpPr>
          <p:nvPr>
            <p:ph idx="1"/>
          </p:nvPr>
        </p:nvSpPr>
        <p:spPr/>
        <p:txBody>
          <a:bodyPr/>
          <a:lstStyle/>
          <a:p>
            <a:pPr marL="0" indent="0">
              <a:buNone/>
            </a:pPr>
            <a:r>
              <a:rPr lang="en-US" altLang="zh-CN" dirty="0"/>
              <a:t>The key is equalizer, we can add a compensate wave in time domain equalizer. For example to reduce the effect of ISI, we can add pulse waves has same wave form and opposite polarity of trailing. </a:t>
            </a:r>
          </a:p>
          <a:p>
            <a:endParaRPr lang="en-US" altLang="zh-CN" dirty="0"/>
          </a:p>
        </p:txBody>
      </p:sp>
      <p:cxnSp>
        <p:nvCxnSpPr>
          <p:cNvPr id="5" name="直接箭头连接符 4"/>
          <p:cNvCxnSpPr/>
          <p:nvPr/>
        </p:nvCxnSpPr>
        <p:spPr>
          <a:xfrm flipV="1">
            <a:off x="1656862" y="5056554"/>
            <a:ext cx="2899507" cy="234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V="1">
            <a:off x="6623539" y="5033108"/>
            <a:ext cx="2899507" cy="234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任意多边形 9"/>
          <p:cNvSpPr/>
          <p:nvPr/>
        </p:nvSpPr>
        <p:spPr>
          <a:xfrm>
            <a:off x="1946031" y="4235938"/>
            <a:ext cx="2024184" cy="1047262"/>
          </a:xfrm>
          <a:custGeom>
            <a:avLst/>
            <a:gdLst>
              <a:gd name="connsiteX0" fmla="*/ 0 w 2024184"/>
              <a:gd name="connsiteY0" fmla="*/ 844062 h 1047262"/>
              <a:gd name="connsiteX1" fmla="*/ 187569 w 2024184"/>
              <a:gd name="connsiteY1" fmla="*/ 656493 h 1047262"/>
              <a:gd name="connsiteX2" fmla="*/ 375138 w 2024184"/>
              <a:gd name="connsiteY2" fmla="*/ 836247 h 1047262"/>
              <a:gd name="connsiteX3" fmla="*/ 523631 w 2024184"/>
              <a:gd name="connsiteY3" fmla="*/ 1031631 h 1047262"/>
              <a:gd name="connsiteX4" fmla="*/ 687754 w 2024184"/>
              <a:gd name="connsiteY4" fmla="*/ 828431 h 1047262"/>
              <a:gd name="connsiteX5" fmla="*/ 1078523 w 2024184"/>
              <a:gd name="connsiteY5" fmla="*/ 0 h 1047262"/>
              <a:gd name="connsiteX6" fmla="*/ 1367692 w 2024184"/>
              <a:gd name="connsiteY6" fmla="*/ 828431 h 1047262"/>
              <a:gd name="connsiteX7" fmla="*/ 1508369 w 2024184"/>
              <a:gd name="connsiteY7" fmla="*/ 1047262 h 1047262"/>
              <a:gd name="connsiteX8" fmla="*/ 1688123 w 2024184"/>
              <a:gd name="connsiteY8" fmla="*/ 828431 h 1047262"/>
              <a:gd name="connsiteX9" fmla="*/ 1852246 w 2024184"/>
              <a:gd name="connsiteY9" fmla="*/ 664308 h 1047262"/>
              <a:gd name="connsiteX10" fmla="*/ 2024184 w 2024184"/>
              <a:gd name="connsiteY10" fmla="*/ 828431 h 104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4184" h="1047262">
                <a:moveTo>
                  <a:pt x="0" y="844062"/>
                </a:moveTo>
                <a:cubicBezTo>
                  <a:pt x="62523" y="750928"/>
                  <a:pt x="125046" y="657795"/>
                  <a:pt x="187569" y="656493"/>
                </a:cubicBezTo>
                <a:cubicBezTo>
                  <a:pt x="250092" y="655191"/>
                  <a:pt x="319128" y="773724"/>
                  <a:pt x="375138" y="836247"/>
                </a:cubicBezTo>
                <a:cubicBezTo>
                  <a:pt x="431148" y="898770"/>
                  <a:pt x="471528" y="1032934"/>
                  <a:pt x="523631" y="1031631"/>
                </a:cubicBezTo>
                <a:cubicBezTo>
                  <a:pt x="575734" y="1030328"/>
                  <a:pt x="595272" y="1000369"/>
                  <a:pt x="687754" y="828431"/>
                </a:cubicBezTo>
                <a:cubicBezTo>
                  <a:pt x="780236" y="656493"/>
                  <a:pt x="965200" y="0"/>
                  <a:pt x="1078523" y="0"/>
                </a:cubicBezTo>
                <a:cubicBezTo>
                  <a:pt x="1191846" y="0"/>
                  <a:pt x="1296051" y="653887"/>
                  <a:pt x="1367692" y="828431"/>
                </a:cubicBezTo>
                <a:cubicBezTo>
                  <a:pt x="1439333" y="1002975"/>
                  <a:pt x="1454964" y="1047262"/>
                  <a:pt x="1508369" y="1047262"/>
                </a:cubicBezTo>
                <a:cubicBezTo>
                  <a:pt x="1561774" y="1047262"/>
                  <a:pt x="1630810" y="892257"/>
                  <a:pt x="1688123" y="828431"/>
                </a:cubicBezTo>
                <a:cubicBezTo>
                  <a:pt x="1745436" y="764605"/>
                  <a:pt x="1796236" y="664308"/>
                  <a:pt x="1852246" y="664308"/>
                </a:cubicBezTo>
                <a:cubicBezTo>
                  <a:pt x="1908256" y="664308"/>
                  <a:pt x="1986410" y="801077"/>
                  <a:pt x="2024184" y="828431"/>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1" name="任意多边形 10"/>
          <p:cNvSpPr/>
          <p:nvPr/>
        </p:nvSpPr>
        <p:spPr>
          <a:xfrm>
            <a:off x="7029940" y="4212493"/>
            <a:ext cx="2024184" cy="1047262"/>
          </a:xfrm>
          <a:custGeom>
            <a:avLst/>
            <a:gdLst>
              <a:gd name="connsiteX0" fmla="*/ 0 w 2024184"/>
              <a:gd name="connsiteY0" fmla="*/ 844062 h 1047262"/>
              <a:gd name="connsiteX1" fmla="*/ 187569 w 2024184"/>
              <a:gd name="connsiteY1" fmla="*/ 656493 h 1047262"/>
              <a:gd name="connsiteX2" fmla="*/ 375138 w 2024184"/>
              <a:gd name="connsiteY2" fmla="*/ 836247 h 1047262"/>
              <a:gd name="connsiteX3" fmla="*/ 523631 w 2024184"/>
              <a:gd name="connsiteY3" fmla="*/ 1031631 h 1047262"/>
              <a:gd name="connsiteX4" fmla="*/ 687754 w 2024184"/>
              <a:gd name="connsiteY4" fmla="*/ 828431 h 1047262"/>
              <a:gd name="connsiteX5" fmla="*/ 1078523 w 2024184"/>
              <a:gd name="connsiteY5" fmla="*/ 0 h 1047262"/>
              <a:gd name="connsiteX6" fmla="*/ 1367692 w 2024184"/>
              <a:gd name="connsiteY6" fmla="*/ 828431 h 1047262"/>
              <a:gd name="connsiteX7" fmla="*/ 1508369 w 2024184"/>
              <a:gd name="connsiteY7" fmla="*/ 1047262 h 1047262"/>
              <a:gd name="connsiteX8" fmla="*/ 1688123 w 2024184"/>
              <a:gd name="connsiteY8" fmla="*/ 828431 h 1047262"/>
              <a:gd name="connsiteX9" fmla="*/ 1852246 w 2024184"/>
              <a:gd name="connsiteY9" fmla="*/ 664308 h 1047262"/>
              <a:gd name="connsiteX10" fmla="*/ 2024184 w 2024184"/>
              <a:gd name="connsiteY10" fmla="*/ 828431 h 104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4184" h="1047262">
                <a:moveTo>
                  <a:pt x="0" y="844062"/>
                </a:moveTo>
                <a:cubicBezTo>
                  <a:pt x="62523" y="750928"/>
                  <a:pt x="125046" y="657795"/>
                  <a:pt x="187569" y="656493"/>
                </a:cubicBezTo>
                <a:cubicBezTo>
                  <a:pt x="250092" y="655191"/>
                  <a:pt x="319128" y="773724"/>
                  <a:pt x="375138" y="836247"/>
                </a:cubicBezTo>
                <a:cubicBezTo>
                  <a:pt x="431148" y="898770"/>
                  <a:pt x="471528" y="1032934"/>
                  <a:pt x="523631" y="1031631"/>
                </a:cubicBezTo>
                <a:cubicBezTo>
                  <a:pt x="575734" y="1030328"/>
                  <a:pt x="595272" y="1000369"/>
                  <a:pt x="687754" y="828431"/>
                </a:cubicBezTo>
                <a:cubicBezTo>
                  <a:pt x="780236" y="656493"/>
                  <a:pt x="965200" y="0"/>
                  <a:pt x="1078523" y="0"/>
                </a:cubicBezTo>
                <a:cubicBezTo>
                  <a:pt x="1191846" y="0"/>
                  <a:pt x="1296051" y="653887"/>
                  <a:pt x="1367692" y="828431"/>
                </a:cubicBezTo>
                <a:cubicBezTo>
                  <a:pt x="1439333" y="1002975"/>
                  <a:pt x="1454964" y="1047262"/>
                  <a:pt x="1508369" y="1047262"/>
                </a:cubicBezTo>
                <a:cubicBezTo>
                  <a:pt x="1561774" y="1047262"/>
                  <a:pt x="1630810" y="892257"/>
                  <a:pt x="1688123" y="828431"/>
                </a:cubicBezTo>
                <a:cubicBezTo>
                  <a:pt x="1745436" y="764605"/>
                  <a:pt x="1796236" y="664308"/>
                  <a:pt x="1852246" y="664308"/>
                </a:cubicBezTo>
                <a:cubicBezTo>
                  <a:pt x="1908256" y="664308"/>
                  <a:pt x="1986410" y="801077"/>
                  <a:pt x="2024184" y="828431"/>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2" name="文本框 11"/>
          <p:cNvSpPr txBox="1"/>
          <p:nvPr/>
        </p:nvSpPr>
        <p:spPr>
          <a:xfrm>
            <a:off x="3661509" y="3848072"/>
            <a:ext cx="762000" cy="369332"/>
          </a:xfrm>
          <a:prstGeom prst="rect">
            <a:avLst/>
          </a:prstGeom>
          <a:noFill/>
        </p:spPr>
        <p:txBody>
          <a:bodyPr wrap="square" rtlCol="0">
            <a:spAutoFit/>
          </a:bodyPr>
          <a:lstStyle/>
          <a:p>
            <a:r>
              <a:rPr lang="en-US" altLang="zh-CN" dirty="0"/>
              <a:t>ISI tail</a:t>
            </a:r>
            <a:endParaRPr lang="zh-CN" altLang="en-US" dirty="0"/>
          </a:p>
        </p:txBody>
      </p:sp>
      <p:cxnSp>
        <p:nvCxnSpPr>
          <p:cNvPr id="14" name="直接箭头连接符 13"/>
          <p:cNvCxnSpPr>
            <a:stCxn id="12" idx="2"/>
            <a:endCxn id="10" idx="9"/>
          </p:cNvCxnSpPr>
          <p:nvPr/>
        </p:nvCxnSpPr>
        <p:spPr>
          <a:xfrm flipH="1">
            <a:off x="3798277" y="4217404"/>
            <a:ext cx="244232" cy="682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任意多边形 18"/>
          <p:cNvSpPr/>
          <p:nvPr/>
        </p:nvSpPr>
        <p:spPr>
          <a:xfrm>
            <a:off x="7033846" y="4837715"/>
            <a:ext cx="679939" cy="422039"/>
          </a:xfrm>
          <a:custGeom>
            <a:avLst/>
            <a:gdLst>
              <a:gd name="connsiteX0" fmla="*/ 0 w 679939"/>
              <a:gd name="connsiteY0" fmla="*/ 218839 h 422039"/>
              <a:gd name="connsiteX1" fmla="*/ 156308 w 679939"/>
              <a:gd name="connsiteY1" fmla="*/ 422039 h 422039"/>
              <a:gd name="connsiteX2" fmla="*/ 367323 w 679939"/>
              <a:gd name="connsiteY2" fmla="*/ 218839 h 422039"/>
              <a:gd name="connsiteX3" fmla="*/ 547077 w 679939"/>
              <a:gd name="connsiteY3" fmla="*/ 8 h 422039"/>
              <a:gd name="connsiteX4" fmla="*/ 679939 w 679939"/>
              <a:gd name="connsiteY4" fmla="*/ 226654 h 422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939" h="422039">
                <a:moveTo>
                  <a:pt x="0" y="218839"/>
                </a:moveTo>
                <a:cubicBezTo>
                  <a:pt x="47544" y="320439"/>
                  <a:pt x="95088" y="422039"/>
                  <a:pt x="156308" y="422039"/>
                </a:cubicBezTo>
                <a:cubicBezTo>
                  <a:pt x="217528" y="422039"/>
                  <a:pt x="302195" y="289177"/>
                  <a:pt x="367323" y="218839"/>
                </a:cubicBezTo>
                <a:cubicBezTo>
                  <a:pt x="432451" y="148501"/>
                  <a:pt x="494974" y="-1294"/>
                  <a:pt x="547077" y="8"/>
                </a:cubicBezTo>
                <a:cubicBezTo>
                  <a:pt x="599180" y="1310"/>
                  <a:pt x="639559" y="113982"/>
                  <a:pt x="679939" y="226654"/>
                </a:cubicBez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8393723" y="4806202"/>
            <a:ext cx="648677" cy="430411"/>
          </a:xfrm>
          <a:custGeom>
            <a:avLst/>
            <a:gdLst>
              <a:gd name="connsiteX0" fmla="*/ 0 w 648677"/>
              <a:gd name="connsiteY0" fmla="*/ 226906 h 430411"/>
              <a:gd name="connsiteX1" fmla="*/ 125046 w 648677"/>
              <a:gd name="connsiteY1" fmla="*/ 260 h 430411"/>
              <a:gd name="connsiteX2" fmla="*/ 320431 w 648677"/>
              <a:gd name="connsiteY2" fmla="*/ 265983 h 430411"/>
              <a:gd name="connsiteX3" fmla="*/ 476739 w 648677"/>
              <a:gd name="connsiteY3" fmla="*/ 430106 h 430411"/>
              <a:gd name="connsiteX4" fmla="*/ 648677 w 648677"/>
              <a:gd name="connsiteY4" fmla="*/ 226906 h 430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677" h="430411">
                <a:moveTo>
                  <a:pt x="0" y="226906"/>
                </a:moveTo>
                <a:cubicBezTo>
                  <a:pt x="35820" y="110326"/>
                  <a:pt x="71641" y="-6253"/>
                  <a:pt x="125046" y="260"/>
                </a:cubicBezTo>
                <a:cubicBezTo>
                  <a:pt x="178451" y="6773"/>
                  <a:pt x="261816" y="194342"/>
                  <a:pt x="320431" y="265983"/>
                </a:cubicBezTo>
                <a:cubicBezTo>
                  <a:pt x="379047" y="337624"/>
                  <a:pt x="422031" y="436619"/>
                  <a:pt x="476739" y="430106"/>
                </a:cubicBezTo>
                <a:cubicBezTo>
                  <a:pt x="531447" y="423593"/>
                  <a:pt x="648677" y="226906"/>
                  <a:pt x="648677" y="226906"/>
                </a:cubicBez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466994" y="3960359"/>
            <a:ext cx="1914769" cy="369332"/>
          </a:xfrm>
          <a:prstGeom prst="rect">
            <a:avLst/>
          </a:prstGeom>
          <a:noFill/>
        </p:spPr>
        <p:txBody>
          <a:bodyPr wrap="square" rtlCol="0">
            <a:spAutoFit/>
          </a:bodyPr>
          <a:lstStyle/>
          <a:p>
            <a:r>
              <a:rPr lang="en-US" altLang="zh-CN" dirty="0"/>
              <a:t>compensate wave</a:t>
            </a:r>
            <a:endParaRPr lang="zh-CN" altLang="en-US" dirty="0"/>
          </a:p>
        </p:txBody>
      </p:sp>
      <p:cxnSp>
        <p:nvCxnSpPr>
          <p:cNvPr id="22" name="直接箭头连接符 21"/>
          <p:cNvCxnSpPr>
            <a:stCxn id="21" idx="2"/>
          </p:cNvCxnSpPr>
          <p:nvPr/>
        </p:nvCxnSpPr>
        <p:spPr>
          <a:xfrm flipH="1">
            <a:off x="8693638" y="4329691"/>
            <a:ext cx="730741" cy="6057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0069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end of receiver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endParaRPr lang="en-US" altLang="zh-CN" dirty="0"/>
              </a:p>
              <a:p>
                <a:endParaRPr lang="en-US" altLang="zh-CN" dirty="0"/>
              </a:p>
              <a:p>
                <a:endParaRPr lang="en-US" altLang="zh-CN" dirty="0"/>
              </a:p>
              <a:p>
                <a:pPr marL="0" indent="0">
                  <a:buNone/>
                </a:pPr>
                <a:r>
                  <a:rPr lang="en-US" altLang="zh-CN" dirty="0"/>
                  <a:t>The first step in the receiver is to regenerate (i.e. reshape and clean up) the received pulses one last time. And these clean pulses are then regrouped into code words and decode (i.e. mapped back) into a quantized PAM signal.</a:t>
                </a:r>
              </a:p>
              <a:p>
                <a:endParaRPr lang="en-US" altLang="zh-CN" dirty="0"/>
              </a:p>
              <a:p>
                <a:pPr marL="0" indent="0">
                  <a:buNone/>
                </a:pPr>
                <a:r>
                  <a:rPr lang="en-US" altLang="zh-CN" dirty="0"/>
                  <a:t>It generates the amplitude of all pulses in the code word, with each pulse being weighted by its place value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  </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𝑅</m:t>
                        </m:r>
                        <m:r>
                          <a:rPr lang="en-US" altLang="zh-CN" b="0" i="1" smtClean="0">
                            <a:latin typeface="Cambria Math" panose="02040503050406030204" pitchFamily="18" charset="0"/>
                          </a:rPr>
                          <m:t>−1</m:t>
                        </m:r>
                      </m:sup>
                    </m:sSup>
                  </m:oMath>
                </a14:m>
                <a:r>
                  <a:rPr lang="en-US" altLang="zh-CN" dirty="0"/>
                  <a:t>) in the code.</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Rectangle 3"/>
          <p:cNvSpPr/>
          <p:nvPr/>
        </p:nvSpPr>
        <p:spPr>
          <a:xfrm>
            <a:off x="2835955" y="1825625"/>
            <a:ext cx="144272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Regeneration circuit</a:t>
            </a:r>
            <a:endParaRPr lang="x-none" altLang="en-CA" sz="2400" dirty="0"/>
          </a:p>
        </p:txBody>
      </p:sp>
      <p:cxnSp>
        <p:nvCxnSpPr>
          <p:cNvPr id="5" name="Straight Arrow Connector 4"/>
          <p:cNvCxnSpPr>
            <a:stCxn id="4" idx="3"/>
          </p:cNvCxnSpPr>
          <p:nvPr/>
        </p:nvCxnSpPr>
        <p:spPr>
          <a:xfrm>
            <a:off x="4278675" y="240157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ectangle 5"/>
          <p:cNvSpPr/>
          <p:nvPr/>
        </p:nvSpPr>
        <p:spPr>
          <a:xfrm>
            <a:off x="5156880" y="1792605"/>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Decoder</a:t>
            </a:r>
            <a:endParaRPr lang="x-none" altLang="en-CA" sz="2400" dirty="0"/>
          </a:p>
        </p:txBody>
      </p:sp>
      <p:cxnSp>
        <p:nvCxnSpPr>
          <p:cNvPr id="7" name="Straight Arrow Connector 6"/>
          <p:cNvCxnSpPr>
            <a:stCxn id="6" idx="3"/>
          </p:cNvCxnSpPr>
          <p:nvPr/>
        </p:nvCxnSpPr>
        <p:spPr>
          <a:xfrm>
            <a:off x="6689770" y="236855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7581310" y="1781810"/>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Reconstruction filter</a:t>
            </a:r>
            <a:endParaRPr lang="x-none" altLang="en-CA" sz="2400" dirty="0"/>
          </a:p>
        </p:txBody>
      </p:sp>
      <p:cxnSp>
        <p:nvCxnSpPr>
          <p:cNvPr id="9" name="Straight Arrow Connector 8"/>
          <p:cNvCxnSpPr>
            <a:stCxn id="8" idx="3"/>
          </p:cNvCxnSpPr>
          <p:nvPr/>
        </p:nvCxnSpPr>
        <p:spPr>
          <a:xfrm>
            <a:off x="9114200" y="2357755"/>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0" name="TextBox 11"/>
          <p:cNvSpPr txBox="1"/>
          <p:nvPr/>
        </p:nvSpPr>
        <p:spPr>
          <a:xfrm>
            <a:off x="659562" y="2047627"/>
            <a:ext cx="1558652" cy="707886"/>
          </a:xfrm>
          <a:prstGeom prst="rect">
            <a:avLst/>
          </a:prstGeom>
          <a:noFill/>
        </p:spPr>
        <p:txBody>
          <a:bodyPr wrap="square" rtlCol="0">
            <a:spAutoFit/>
          </a:bodyPr>
          <a:lstStyle/>
          <a:p>
            <a:r>
              <a:rPr lang="en-US" altLang="en-CA" sz="2000" dirty="0"/>
              <a:t>Regenerated PCM wave</a:t>
            </a:r>
            <a:endParaRPr lang="x-none" altLang="en-CA" sz="2000" dirty="0"/>
          </a:p>
        </p:txBody>
      </p:sp>
      <p:sp>
        <p:nvSpPr>
          <p:cNvPr id="11" name="TextBox 12"/>
          <p:cNvSpPr txBox="1"/>
          <p:nvPr/>
        </p:nvSpPr>
        <p:spPr>
          <a:xfrm>
            <a:off x="10005740" y="2052568"/>
            <a:ext cx="872490" cy="707886"/>
          </a:xfrm>
          <a:prstGeom prst="rect">
            <a:avLst/>
          </a:prstGeom>
          <a:noFill/>
        </p:spPr>
        <p:txBody>
          <a:bodyPr wrap="square" rtlCol="0">
            <a:spAutoFit/>
          </a:bodyPr>
          <a:lstStyle/>
          <a:p>
            <a:r>
              <a:rPr lang="en-US" altLang="en-CA" sz="2000" dirty="0"/>
              <a:t>Destination</a:t>
            </a:r>
            <a:endParaRPr lang="x-none" altLang="en-CA" sz="2000" dirty="0"/>
          </a:p>
        </p:txBody>
      </p:sp>
      <p:cxnSp>
        <p:nvCxnSpPr>
          <p:cNvPr id="12" name="Straight Arrow Connector 8"/>
          <p:cNvCxnSpPr/>
          <p:nvPr/>
        </p:nvCxnSpPr>
        <p:spPr>
          <a:xfrm>
            <a:off x="1934255" y="240157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2166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receiver of PCM system</a:t>
            </a:r>
            <a:endParaRPr lang="zh-CN" altLang="en-US" dirty="0"/>
          </a:p>
        </p:txBody>
      </p:sp>
      <p:sp>
        <p:nvSpPr>
          <p:cNvPr id="3" name="内容占位符 2"/>
          <p:cNvSpPr>
            <a:spLocks noGrp="1"/>
          </p:cNvSpPr>
          <p:nvPr>
            <p:ph idx="1"/>
          </p:nvPr>
        </p:nvSpPr>
        <p:spPr/>
        <p:txBody>
          <a:bodyPr/>
          <a:lstStyle/>
          <a:p>
            <a:pPr marL="0" indent="0">
              <a:buNone/>
            </a:pPr>
            <a:r>
              <a:rPr lang="en-US" altLang="zh-CN" dirty="0"/>
              <a:t>Filtering: to recover the message signal wave by passing a low – pass reconstruction filter whose cutoff frequency is equal to the message bandwidth W.</a:t>
            </a:r>
            <a:endParaRPr lang="zh-CN" altLang="en-US" dirty="0"/>
          </a:p>
        </p:txBody>
      </p:sp>
    </p:spTree>
    <p:extLst>
      <p:ext uri="{BB962C8B-B14F-4D97-AF65-F5344CB8AC3E}">
        <p14:creationId xmlns:p14="http://schemas.microsoft.com/office/powerpoint/2010/main" val="104885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a:t>
            </a:r>
            <a:endParaRPr lang="zh-CN" altLang="en-US" dirty="0"/>
          </a:p>
        </p:txBody>
      </p:sp>
      <p:sp>
        <p:nvSpPr>
          <p:cNvPr id="3" name="内容占位符 2"/>
          <p:cNvSpPr>
            <a:spLocks noGrp="1"/>
          </p:cNvSpPr>
          <p:nvPr>
            <p:ph idx="1"/>
          </p:nvPr>
        </p:nvSpPr>
        <p:spPr/>
        <p:txBody>
          <a:bodyPr/>
          <a:lstStyle/>
          <a:p>
            <a:pPr marL="0" indent="0">
              <a:buNone/>
            </a:pPr>
            <a:r>
              <a:rPr lang="en-US" altLang="zh-CN" dirty="0"/>
              <a:t>Transmitter of PCM</a:t>
            </a:r>
            <a:endParaRPr lang="zh-CN" altLang="en-US" dirty="0"/>
          </a:p>
        </p:txBody>
      </p:sp>
      <p:sp>
        <p:nvSpPr>
          <p:cNvPr id="4" name="Rectangle 3"/>
          <p:cNvSpPr/>
          <p:nvPr/>
        </p:nvSpPr>
        <p:spPr>
          <a:xfrm>
            <a:off x="1491615" y="4080510"/>
            <a:ext cx="144272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x-none" altLang="en-CA" sz="2400"/>
              <a:t>Low pass filter</a:t>
            </a:r>
          </a:p>
        </p:txBody>
      </p:sp>
      <p:cxnSp>
        <p:nvCxnSpPr>
          <p:cNvPr id="5" name="Straight Arrow Connector 4"/>
          <p:cNvCxnSpPr>
            <a:stCxn id="4" idx="3"/>
          </p:cNvCxnSpPr>
          <p:nvPr/>
        </p:nvCxnSpPr>
        <p:spPr>
          <a:xfrm>
            <a:off x="2934335" y="4656455"/>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ectangle 5"/>
          <p:cNvSpPr/>
          <p:nvPr/>
        </p:nvSpPr>
        <p:spPr>
          <a:xfrm>
            <a:off x="3812540" y="4047490"/>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Sampler</a:t>
            </a:r>
            <a:endParaRPr lang="x-none" altLang="en-CA" sz="2400" dirty="0"/>
          </a:p>
        </p:txBody>
      </p:sp>
      <p:cxnSp>
        <p:nvCxnSpPr>
          <p:cNvPr id="7" name="Straight Arrow Connector 6"/>
          <p:cNvCxnSpPr>
            <a:stCxn id="6" idx="3"/>
          </p:cNvCxnSpPr>
          <p:nvPr/>
        </p:nvCxnSpPr>
        <p:spPr>
          <a:xfrm>
            <a:off x="5345430" y="4623435"/>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6236970" y="4036695"/>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err="1"/>
              <a:t>Quantizer</a:t>
            </a:r>
            <a:endParaRPr lang="x-none" altLang="en-CA" sz="2400" dirty="0"/>
          </a:p>
        </p:txBody>
      </p:sp>
      <p:cxnSp>
        <p:nvCxnSpPr>
          <p:cNvPr id="9" name="Straight Arrow Connector 8"/>
          <p:cNvCxnSpPr>
            <a:stCxn id="8" idx="3"/>
          </p:cNvCxnSpPr>
          <p:nvPr/>
        </p:nvCxnSpPr>
        <p:spPr>
          <a:xfrm>
            <a:off x="7769860" y="461264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8665845" y="4020820"/>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Encoder</a:t>
            </a:r>
            <a:endParaRPr lang="x-none" altLang="en-CA" sz="2400" dirty="0"/>
          </a:p>
        </p:txBody>
      </p:sp>
      <p:cxnSp>
        <p:nvCxnSpPr>
          <p:cNvPr id="11" name="Straight Arrow Connector 10"/>
          <p:cNvCxnSpPr>
            <a:stCxn id="10" idx="3"/>
          </p:cNvCxnSpPr>
          <p:nvPr/>
        </p:nvCxnSpPr>
        <p:spPr>
          <a:xfrm>
            <a:off x="10198735" y="4596765"/>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61595" y="4162425"/>
            <a:ext cx="1462405" cy="1007745"/>
          </a:xfrm>
          <a:prstGeom prst="rect">
            <a:avLst/>
          </a:prstGeom>
          <a:noFill/>
        </p:spPr>
        <p:txBody>
          <a:bodyPr wrap="square" rtlCol="0">
            <a:spAutoFit/>
          </a:bodyPr>
          <a:lstStyle/>
          <a:p>
            <a:r>
              <a:rPr lang="x-none" altLang="en-CA" sz="2000"/>
              <a:t>Source of continuous time signal</a:t>
            </a:r>
          </a:p>
        </p:txBody>
      </p:sp>
      <p:sp>
        <p:nvSpPr>
          <p:cNvPr id="13" name="TextBox 12"/>
          <p:cNvSpPr txBox="1"/>
          <p:nvPr/>
        </p:nvSpPr>
        <p:spPr>
          <a:xfrm>
            <a:off x="11217275" y="4190365"/>
            <a:ext cx="872490" cy="702945"/>
          </a:xfrm>
          <a:prstGeom prst="rect">
            <a:avLst/>
          </a:prstGeom>
          <a:noFill/>
        </p:spPr>
        <p:txBody>
          <a:bodyPr wrap="square" rtlCol="0">
            <a:spAutoFit/>
          </a:bodyPr>
          <a:lstStyle/>
          <a:p>
            <a:r>
              <a:rPr lang="x-none" altLang="en-CA" sz="2000"/>
              <a:t>PCM signal</a:t>
            </a:r>
          </a:p>
        </p:txBody>
      </p:sp>
    </p:spTree>
    <p:extLst>
      <p:ext uri="{BB962C8B-B14F-4D97-AF65-F5344CB8AC3E}">
        <p14:creationId xmlns:p14="http://schemas.microsoft.com/office/powerpoint/2010/main" val="235159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receiver of PCM system</a:t>
            </a:r>
            <a:endParaRPr lang="zh-CN" altLang="en-US" dirty="0"/>
          </a:p>
        </p:txBody>
      </p:sp>
      <p:sp>
        <p:nvSpPr>
          <p:cNvPr id="4" name="Rectangle 3"/>
          <p:cNvSpPr/>
          <p:nvPr/>
        </p:nvSpPr>
        <p:spPr>
          <a:xfrm>
            <a:off x="2901269" y="4015195"/>
            <a:ext cx="144272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Regeneration circuit</a:t>
            </a:r>
            <a:endParaRPr lang="x-none" altLang="en-CA" sz="2400" dirty="0"/>
          </a:p>
        </p:txBody>
      </p:sp>
      <p:cxnSp>
        <p:nvCxnSpPr>
          <p:cNvPr id="5" name="Straight Arrow Connector 4"/>
          <p:cNvCxnSpPr>
            <a:stCxn id="4" idx="3"/>
          </p:cNvCxnSpPr>
          <p:nvPr/>
        </p:nvCxnSpPr>
        <p:spPr>
          <a:xfrm>
            <a:off x="4343989" y="459114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ectangle 5"/>
          <p:cNvSpPr/>
          <p:nvPr/>
        </p:nvSpPr>
        <p:spPr>
          <a:xfrm>
            <a:off x="5222194" y="3982175"/>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Decoder</a:t>
            </a:r>
            <a:endParaRPr lang="x-none" altLang="en-CA" sz="2400" dirty="0"/>
          </a:p>
        </p:txBody>
      </p:sp>
      <p:cxnSp>
        <p:nvCxnSpPr>
          <p:cNvPr id="7" name="Straight Arrow Connector 6"/>
          <p:cNvCxnSpPr>
            <a:stCxn id="6" idx="3"/>
          </p:cNvCxnSpPr>
          <p:nvPr/>
        </p:nvCxnSpPr>
        <p:spPr>
          <a:xfrm>
            <a:off x="6755084" y="455812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7646624" y="3971380"/>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Reconstruction filter</a:t>
            </a:r>
            <a:endParaRPr lang="x-none" altLang="en-CA" sz="2400" dirty="0"/>
          </a:p>
        </p:txBody>
      </p:sp>
      <p:cxnSp>
        <p:nvCxnSpPr>
          <p:cNvPr id="9" name="Straight Arrow Connector 8"/>
          <p:cNvCxnSpPr>
            <a:stCxn id="8" idx="3"/>
          </p:cNvCxnSpPr>
          <p:nvPr/>
        </p:nvCxnSpPr>
        <p:spPr>
          <a:xfrm>
            <a:off x="9179514" y="4547325"/>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999761" y="4237197"/>
            <a:ext cx="1462405" cy="830997"/>
          </a:xfrm>
          <a:prstGeom prst="rect">
            <a:avLst/>
          </a:prstGeom>
          <a:noFill/>
        </p:spPr>
        <p:txBody>
          <a:bodyPr wrap="square" rtlCol="0">
            <a:spAutoFit/>
          </a:bodyPr>
          <a:lstStyle/>
          <a:p>
            <a:r>
              <a:rPr lang="en-US" altLang="zh-CN" sz="2400" dirty="0"/>
              <a:t>Channel input</a:t>
            </a:r>
            <a:endParaRPr lang="x-none" altLang="en-CA" sz="2400" dirty="0"/>
          </a:p>
        </p:txBody>
      </p:sp>
      <p:sp>
        <p:nvSpPr>
          <p:cNvPr id="13" name="TextBox 12"/>
          <p:cNvSpPr txBox="1"/>
          <p:nvPr/>
        </p:nvSpPr>
        <p:spPr>
          <a:xfrm>
            <a:off x="10071054" y="4242138"/>
            <a:ext cx="1774582" cy="461665"/>
          </a:xfrm>
          <a:prstGeom prst="rect">
            <a:avLst/>
          </a:prstGeom>
          <a:noFill/>
        </p:spPr>
        <p:txBody>
          <a:bodyPr wrap="square" rtlCol="0">
            <a:spAutoFit/>
          </a:bodyPr>
          <a:lstStyle/>
          <a:p>
            <a:r>
              <a:rPr lang="en-US" altLang="en-CA" sz="2400" dirty="0"/>
              <a:t>Destination</a:t>
            </a:r>
            <a:endParaRPr lang="x-none" altLang="en-CA" sz="2400" dirty="0"/>
          </a:p>
        </p:txBody>
      </p:sp>
      <p:cxnSp>
        <p:nvCxnSpPr>
          <p:cNvPr id="14" name="Straight Arrow Connector 8"/>
          <p:cNvCxnSpPr/>
          <p:nvPr/>
        </p:nvCxnSpPr>
        <p:spPr>
          <a:xfrm>
            <a:off x="1999569" y="459114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2437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receiver of PCM system</a:t>
            </a:r>
            <a:endParaRPr lang="zh-CN" altLang="en-US" dirty="0"/>
          </a:p>
        </p:txBody>
      </p:sp>
      <p:sp>
        <p:nvSpPr>
          <p:cNvPr id="3" name="内容占位符 2"/>
          <p:cNvSpPr>
            <a:spLocks noGrp="1"/>
          </p:cNvSpPr>
          <p:nvPr>
            <p:ph idx="1"/>
          </p:nvPr>
        </p:nvSpPr>
        <p:spPr/>
        <p:txBody>
          <a:bodyPr/>
          <a:lstStyle/>
          <a:p>
            <a:pPr marL="0" indent="0">
              <a:buNone/>
            </a:pPr>
            <a:r>
              <a:rPr lang="en-US" altLang="zh-CN" dirty="0"/>
              <a:t>PCM – regeneration:</a:t>
            </a:r>
          </a:p>
          <a:p>
            <a:pPr marL="0" indent="0">
              <a:buNone/>
            </a:pPr>
            <a:r>
              <a:rPr lang="en-US" altLang="zh-CN" dirty="0"/>
              <a:t>It is the most important feature of PCM system which is the ability to control the effects of distortion and noise produced by transmitting a PCM signal though a channel.</a:t>
            </a:r>
          </a:p>
          <a:p>
            <a:endParaRPr lang="en-US" altLang="zh-CN" dirty="0"/>
          </a:p>
        </p:txBody>
      </p:sp>
    </p:spTree>
    <p:extLst>
      <p:ext uri="{BB962C8B-B14F-4D97-AF65-F5344CB8AC3E}">
        <p14:creationId xmlns:p14="http://schemas.microsoft.com/office/powerpoint/2010/main" val="236588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E72C0-B1B9-4E29-BD0A-03CFFB4F7F31}"/>
              </a:ext>
            </a:extLst>
          </p:cNvPr>
          <p:cNvSpPr>
            <a:spLocks noGrp="1"/>
          </p:cNvSpPr>
          <p:nvPr>
            <p:ph type="title"/>
          </p:nvPr>
        </p:nvSpPr>
        <p:spPr/>
        <p:txBody>
          <a:bodyPr/>
          <a:lstStyle/>
          <a:p>
            <a:r>
              <a:rPr lang="en-US" altLang="zh-CN" dirty="0"/>
              <a:t>Why we need regeneration</a:t>
            </a:r>
            <a:endParaRPr lang="en-CA" dirty="0"/>
          </a:p>
        </p:txBody>
      </p:sp>
      <p:sp>
        <p:nvSpPr>
          <p:cNvPr id="3" name="内容占位符 2">
            <a:extLst>
              <a:ext uri="{FF2B5EF4-FFF2-40B4-BE49-F238E27FC236}">
                <a16:creationId xmlns:a16="http://schemas.microsoft.com/office/drawing/2014/main" id="{5AF1D351-6A17-448C-A50A-347C013BCE6F}"/>
              </a:ext>
            </a:extLst>
          </p:cNvPr>
          <p:cNvSpPr>
            <a:spLocks noGrp="1"/>
          </p:cNvSpPr>
          <p:nvPr>
            <p:ph idx="1"/>
          </p:nvPr>
        </p:nvSpPr>
        <p:spPr/>
        <p:txBody>
          <a:bodyPr/>
          <a:lstStyle/>
          <a:p>
            <a:pPr marL="0" indent="0">
              <a:buNone/>
            </a:pPr>
            <a:r>
              <a:rPr lang="en-US" altLang="zh-CN" dirty="0"/>
              <a:t>The signal attenuation is proportional to the frequency. Recall the high frequency signal would be hard to go through the concrete building.</a:t>
            </a:r>
          </a:p>
          <a:p>
            <a:endParaRPr lang="en-CA" dirty="0"/>
          </a:p>
        </p:txBody>
      </p:sp>
    </p:spTree>
    <p:extLst>
      <p:ext uri="{BB962C8B-B14F-4D97-AF65-F5344CB8AC3E}">
        <p14:creationId xmlns:p14="http://schemas.microsoft.com/office/powerpoint/2010/main" val="257215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we need regeneration</a:t>
            </a:r>
            <a:endParaRPr lang="en-US" dirty="0"/>
          </a:p>
        </p:txBody>
      </p:sp>
      <p:sp>
        <p:nvSpPr>
          <p:cNvPr id="3" name="Content Placeholder 2"/>
          <p:cNvSpPr>
            <a:spLocks noGrp="1"/>
          </p:cNvSpPr>
          <p:nvPr>
            <p:ph idx="1"/>
          </p:nvPr>
        </p:nvSpPr>
        <p:spPr/>
        <p:txBody>
          <a:bodyPr/>
          <a:lstStyle/>
          <a:p>
            <a:pPr marL="0" indent="0">
              <a:buNone/>
            </a:pPr>
            <a:r>
              <a:rPr lang="en-US" altLang="zh-CN" dirty="0"/>
              <a:t>It is also affected by transmission distance.</a:t>
            </a:r>
          </a:p>
          <a:p>
            <a:pPr marL="0" indent="0">
              <a:buNone/>
            </a:pPr>
            <a:endParaRPr lang="en-US" dirty="0"/>
          </a:p>
        </p:txBody>
      </p:sp>
      <p:pic>
        <p:nvPicPr>
          <p:cNvPr id="4" name="Picture 2" descr="Image result for signal distortion in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22672"/>
            <a:ext cx="6773227" cy="27572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11427" y="1775758"/>
            <a:ext cx="4389120" cy="3970318"/>
          </a:xfrm>
          <a:prstGeom prst="rect">
            <a:avLst/>
          </a:prstGeom>
          <a:noFill/>
        </p:spPr>
        <p:txBody>
          <a:bodyPr wrap="square" rtlCol="0">
            <a:spAutoFit/>
          </a:bodyPr>
          <a:lstStyle/>
          <a:p>
            <a:r>
              <a:rPr lang="en-US" altLang="zh-CN" sz="2800" dirty="0"/>
              <a:t>Effects in distance as:</a:t>
            </a:r>
          </a:p>
          <a:p>
            <a:r>
              <a:rPr lang="en-US" altLang="zh-CN" sz="2800" dirty="0"/>
              <a:t>1. the amplitude of received signal pulse is reduced. Since there is attenuation in transmission line, the longer transmission distance, the higher attenuation, and the more obvious of amplitude decrease. </a:t>
            </a:r>
            <a:endParaRPr lang="en-US" sz="2800" dirty="0"/>
          </a:p>
        </p:txBody>
      </p:sp>
    </p:spTree>
    <p:extLst>
      <p:ext uri="{BB962C8B-B14F-4D97-AF65-F5344CB8AC3E}">
        <p14:creationId xmlns:p14="http://schemas.microsoft.com/office/powerpoint/2010/main" val="409822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we need regeneration</a:t>
            </a:r>
            <a:endParaRPr lang="en-US" dirty="0"/>
          </a:p>
        </p:txBody>
      </p:sp>
      <p:sp>
        <p:nvSpPr>
          <p:cNvPr id="3" name="Content Placeholder 2"/>
          <p:cNvSpPr>
            <a:spLocks noGrp="1"/>
          </p:cNvSpPr>
          <p:nvPr>
            <p:ph idx="1"/>
          </p:nvPr>
        </p:nvSpPr>
        <p:spPr/>
        <p:txBody>
          <a:bodyPr/>
          <a:lstStyle/>
          <a:p>
            <a:pPr marL="0" indent="0">
              <a:buNone/>
            </a:pPr>
            <a:r>
              <a:rPr lang="en-US" altLang="zh-CN" dirty="0"/>
              <a:t>It is also affected by transmission distance.</a:t>
            </a:r>
          </a:p>
          <a:p>
            <a:pPr marL="0" indent="0">
              <a:buNone/>
            </a:pPr>
            <a:endParaRPr lang="en-US" dirty="0"/>
          </a:p>
        </p:txBody>
      </p:sp>
      <p:pic>
        <p:nvPicPr>
          <p:cNvPr id="4" name="Picture 2" descr="Image result for signal distortion in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22672"/>
            <a:ext cx="6773227" cy="27572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11427" y="1775758"/>
            <a:ext cx="4389120" cy="5693866"/>
          </a:xfrm>
          <a:prstGeom prst="rect">
            <a:avLst/>
          </a:prstGeom>
          <a:noFill/>
        </p:spPr>
        <p:txBody>
          <a:bodyPr wrap="square" rtlCol="0">
            <a:spAutoFit/>
          </a:bodyPr>
          <a:lstStyle/>
          <a:p>
            <a:r>
              <a:rPr lang="en-US" altLang="zh-CN" sz="2800" dirty="0"/>
              <a:t>Effects in distance as:</a:t>
            </a:r>
          </a:p>
          <a:p>
            <a:r>
              <a:rPr lang="en-US" altLang="zh-CN" sz="2800" dirty="0"/>
              <a:t>2. wave peak is delayed, it is the delay characteristic of transmission.</a:t>
            </a:r>
          </a:p>
          <a:p>
            <a:r>
              <a:rPr lang="en-US" altLang="zh-CN" sz="2800" dirty="0"/>
              <a:t>3. The pulse width is increased, it is because of attenuation – frequency characteristic, that causes pulse wave distortion, and this distortion causes trailing, so ISI will happen.</a:t>
            </a:r>
            <a:endParaRPr lang="zh-CN" altLang="en-US" sz="2800" dirty="0"/>
          </a:p>
          <a:p>
            <a:endParaRPr lang="en-US" altLang="zh-CN" sz="2800" dirty="0"/>
          </a:p>
          <a:p>
            <a:endParaRPr lang="en-US" sz="2800" dirty="0"/>
          </a:p>
        </p:txBody>
      </p:sp>
    </p:spTree>
    <p:extLst>
      <p:ext uri="{BB962C8B-B14F-4D97-AF65-F5344CB8AC3E}">
        <p14:creationId xmlns:p14="http://schemas.microsoft.com/office/powerpoint/2010/main" val="219741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we need regeneration</a:t>
            </a:r>
            <a:endParaRPr lang="zh-CN" altLang="en-US" dirty="0"/>
          </a:p>
        </p:txBody>
      </p:sp>
      <p:sp>
        <p:nvSpPr>
          <p:cNvPr id="3" name="内容占位符 2"/>
          <p:cNvSpPr>
            <a:spLocks noGrp="1"/>
          </p:cNvSpPr>
          <p:nvPr>
            <p:ph idx="1"/>
          </p:nvPr>
        </p:nvSpPr>
        <p:spPr/>
        <p:txBody>
          <a:bodyPr/>
          <a:lstStyle/>
          <a:p>
            <a:pPr marL="0" indent="0">
              <a:buNone/>
            </a:pPr>
            <a:r>
              <a:rPr lang="en-US" altLang="zh-CN" dirty="0"/>
              <a:t>And if we consider noise, the performance will be worse.</a:t>
            </a:r>
          </a:p>
          <a:p>
            <a:endParaRPr lang="en-US" altLang="zh-CN" dirty="0"/>
          </a:p>
          <a:p>
            <a:pPr marL="0" indent="0">
              <a:buNone/>
            </a:pPr>
            <a:r>
              <a:rPr lang="en-US" altLang="zh-CN" dirty="0"/>
              <a:t>So, when the transmission distance increase to a certain range, the received pulse would be hard to identify.</a:t>
            </a:r>
          </a:p>
          <a:p>
            <a:pPr marL="0" indent="0">
              <a:buNone/>
            </a:pPr>
            <a:r>
              <a:rPr lang="en-US" altLang="zh-CN" dirty="0"/>
              <a:t>We need a chain of regenerative repeaters to reconstruct the PCM signal.</a:t>
            </a:r>
          </a:p>
          <a:p>
            <a:endParaRPr lang="en-US" altLang="zh-CN" dirty="0"/>
          </a:p>
          <a:p>
            <a:endParaRPr lang="zh-CN" altLang="en-US" dirty="0"/>
          </a:p>
        </p:txBody>
      </p:sp>
    </p:spTree>
    <p:extLst>
      <p:ext uri="{BB962C8B-B14F-4D97-AF65-F5344CB8AC3E}">
        <p14:creationId xmlns:p14="http://schemas.microsoft.com/office/powerpoint/2010/main" val="152591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receiver of PCM system</a:t>
            </a:r>
            <a:endParaRPr lang="zh-CN" altLang="en-US" dirty="0"/>
          </a:p>
        </p:txBody>
      </p:sp>
      <p:sp>
        <p:nvSpPr>
          <p:cNvPr id="3" name="内容占位符 2"/>
          <p:cNvSpPr>
            <a:spLocks noGrp="1"/>
          </p:cNvSpPr>
          <p:nvPr>
            <p:ph idx="1"/>
          </p:nvPr>
        </p:nvSpPr>
        <p:spPr/>
        <p:txBody>
          <a:bodyPr/>
          <a:lstStyle/>
          <a:p>
            <a:pPr marL="0" indent="0">
              <a:buNone/>
            </a:pPr>
            <a:r>
              <a:rPr lang="en-US" altLang="zh-CN" dirty="0"/>
              <a:t>It is also called </a:t>
            </a:r>
            <a:r>
              <a:rPr lang="en-US" altLang="en-CA" dirty="0"/>
              <a:t>Regeneration circuit.</a:t>
            </a:r>
            <a:endParaRPr lang="x-none" altLang="en-CA" dirty="0"/>
          </a:p>
          <a:p>
            <a:pPr marL="0" indent="0">
              <a:buNone/>
            </a:pPr>
            <a:r>
              <a:rPr lang="en-US" altLang="zh-CN" dirty="0"/>
              <a:t>Three basic functions are performed by a regenerative repeater:</a:t>
            </a:r>
          </a:p>
          <a:p>
            <a:endParaRPr lang="en-US" altLang="zh-CN" dirty="0"/>
          </a:p>
          <a:p>
            <a:endParaRPr lang="zh-CN" altLang="en-US" dirty="0"/>
          </a:p>
        </p:txBody>
      </p:sp>
      <p:sp>
        <p:nvSpPr>
          <p:cNvPr id="4" name="Rectangle 3"/>
          <p:cNvSpPr/>
          <p:nvPr/>
        </p:nvSpPr>
        <p:spPr>
          <a:xfrm>
            <a:off x="2841398" y="3002823"/>
            <a:ext cx="144272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Amplifier equalizer</a:t>
            </a:r>
            <a:endParaRPr lang="x-none" altLang="en-CA" sz="2400" dirty="0"/>
          </a:p>
        </p:txBody>
      </p:sp>
      <p:cxnSp>
        <p:nvCxnSpPr>
          <p:cNvPr id="5" name="Straight Arrow Connector 4"/>
          <p:cNvCxnSpPr>
            <a:stCxn id="4" idx="3"/>
            <a:endCxn id="8" idx="1"/>
          </p:cNvCxnSpPr>
          <p:nvPr/>
        </p:nvCxnSpPr>
        <p:spPr>
          <a:xfrm flipV="1">
            <a:off x="4284118" y="3565976"/>
            <a:ext cx="3302635" cy="12792"/>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ectangle 5"/>
          <p:cNvSpPr/>
          <p:nvPr/>
        </p:nvSpPr>
        <p:spPr>
          <a:xfrm>
            <a:off x="5152163" y="4608103"/>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Timing circuit</a:t>
            </a:r>
            <a:endParaRPr lang="x-none" altLang="en-CA" sz="2400" dirty="0"/>
          </a:p>
        </p:txBody>
      </p:sp>
      <p:cxnSp>
        <p:nvCxnSpPr>
          <p:cNvPr id="7" name="Straight Arrow Connector 6"/>
          <p:cNvCxnSpPr/>
          <p:nvPr/>
        </p:nvCxnSpPr>
        <p:spPr>
          <a:xfrm flipV="1">
            <a:off x="8348979" y="4141922"/>
            <a:ext cx="4219" cy="1042126"/>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7586753" y="2990031"/>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a:t>Decision making device</a:t>
            </a:r>
            <a:endParaRPr lang="x-none" altLang="en-CA" sz="2400" dirty="0"/>
          </a:p>
        </p:txBody>
      </p:sp>
      <p:cxnSp>
        <p:nvCxnSpPr>
          <p:cNvPr id="9" name="Straight Arrow Connector 8"/>
          <p:cNvCxnSpPr>
            <a:stCxn id="8" idx="3"/>
          </p:cNvCxnSpPr>
          <p:nvPr/>
        </p:nvCxnSpPr>
        <p:spPr>
          <a:xfrm>
            <a:off x="9119643" y="3565976"/>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0" name="TextBox 11"/>
          <p:cNvSpPr txBox="1"/>
          <p:nvPr/>
        </p:nvSpPr>
        <p:spPr>
          <a:xfrm>
            <a:off x="939890" y="3224825"/>
            <a:ext cx="1462405" cy="707886"/>
          </a:xfrm>
          <a:prstGeom prst="rect">
            <a:avLst/>
          </a:prstGeom>
          <a:noFill/>
        </p:spPr>
        <p:txBody>
          <a:bodyPr wrap="square" rtlCol="0">
            <a:spAutoFit/>
          </a:bodyPr>
          <a:lstStyle/>
          <a:p>
            <a:r>
              <a:rPr lang="en-US" altLang="zh-CN" sz="2000" dirty="0"/>
              <a:t>Distorted PCM wave</a:t>
            </a:r>
            <a:endParaRPr lang="x-none" altLang="en-CA" sz="2000" dirty="0"/>
          </a:p>
        </p:txBody>
      </p:sp>
      <p:sp>
        <p:nvSpPr>
          <p:cNvPr id="11" name="TextBox 12"/>
          <p:cNvSpPr txBox="1"/>
          <p:nvPr/>
        </p:nvSpPr>
        <p:spPr>
          <a:xfrm>
            <a:off x="10021343" y="3224825"/>
            <a:ext cx="1532890" cy="707886"/>
          </a:xfrm>
          <a:prstGeom prst="rect">
            <a:avLst/>
          </a:prstGeom>
          <a:noFill/>
        </p:spPr>
        <p:txBody>
          <a:bodyPr wrap="square" rtlCol="0">
            <a:spAutoFit/>
          </a:bodyPr>
          <a:lstStyle/>
          <a:p>
            <a:r>
              <a:rPr lang="en-US" altLang="en-CA" sz="2000" dirty="0"/>
              <a:t>Regenerated PCM wave</a:t>
            </a:r>
            <a:endParaRPr lang="x-none" altLang="en-CA" sz="2000" dirty="0"/>
          </a:p>
        </p:txBody>
      </p:sp>
      <p:cxnSp>
        <p:nvCxnSpPr>
          <p:cNvPr id="12" name="Straight Arrow Connector 8"/>
          <p:cNvCxnSpPr/>
          <p:nvPr/>
        </p:nvCxnSpPr>
        <p:spPr>
          <a:xfrm>
            <a:off x="1939698" y="3578768"/>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4561114" y="3572372"/>
            <a:ext cx="24312" cy="1611676"/>
          </a:xfrm>
          <a:prstGeom prst="line">
            <a:avLst/>
          </a:prstGeom>
        </p:spPr>
        <p:style>
          <a:lnRef idx="3">
            <a:schemeClr val="dk1"/>
          </a:lnRef>
          <a:fillRef idx="0">
            <a:schemeClr val="dk1"/>
          </a:fillRef>
          <a:effectRef idx="2">
            <a:schemeClr val="dk1"/>
          </a:effectRef>
          <a:fontRef idx="minor">
            <a:schemeClr val="tx1"/>
          </a:fontRef>
        </p:style>
      </p:cxnSp>
      <p:cxnSp>
        <p:nvCxnSpPr>
          <p:cNvPr id="20" name="直接箭头连接符 19"/>
          <p:cNvCxnSpPr>
            <a:endCxn id="6" idx="1"/>
          </p:cNvCxnSpPr>
          <p:nvPr/>
        </p:nvCxnSpPr>
        <p:spPr>
          <a:xfrm>
            <a:off x="4581434" y="5184048"/>
            <a:ext cx="5707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连接符 21"/>
          <p:cNvCxnSpPr>
            <a:stCxn id="6" idx="3"/>
          </p:cNvCxnSpPr>
          <p:nvPr/>
        </p:nvCxnSpPr>
        <p:spPr>
          <a:xfrm>
            <a:off x="6685053" y="5184048"/>
            <a:ext cx="1663926" cy="0"/>
          </a:xfrm>
          <a:prstGeom prst="line">
            <a:avLst/>
          </a:prstGeom>
        </p:spPr>
        <p:style>
          <a:lnRef idx="3">
            <a:schemeClr val="dk1"/>
          </a:lnRef>
          <a:fillRef idx="0">
            <a:schemeClr val="dk1"/>
          </a:fillRef>
          <a:effectRef idx="2">
            <a:schemeClr val="dk1"/>
          </a:effectRef>
          <a:fontRef idx="minor">
            <a:schemeClr val="tx1"/>
          </a:fontRef>
        </p:style>
      </p:cxnSp>
      <p:sp>
        <p:nvSpPr>
          <p:cNvPr id="13" name="矩形 12">
            <a:extLst>
              <a:ext uri="{FF2B5EF4-FFF2-40B4-BE49-F238E27FC236}">
                <a16:creationId xmlns:a16="http://schemas.microsoft.com/office/drawing/2014/main" id="{FC3A5148-0E42-43F1-8822-9AEF65870553}"/>
              </a:ext>
            </a:extLst>
          </p:cNvPr>
          <p:cNvSpPr/>
          <p:nvPr/>
        </p:nvSpPr>
        <p:spPr>
          <a:xfrm>
            <a:off x="2625969" y="2860431"/>
            <a:ext cx="6815016" cy="331653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sp>
        <p:nvSpPr>
          <p:cNvPr id="14" name="文本框 13">
            <a:extLst>
              <a:ext uri="{FF2B5EF4-FFF2-40B4-BE49-F238E27FC236}">
                <a16:creationId xmlns:a16="http://schemas.microsoft.com/office/drawing/2014/main" id="{88C7CDDB-B45D-4EDA-AD97-078FE9EFE230}"/>
              </a:ext>
            </a:extLst>
          </p:cNvPr>
          <p:cNvSpPr txBox="1"/>
          <p:nvPr/>
        </p:nvSpPr>
        <p:spPr>
          <a:xfrm>
            <a:off x="4581434" y="6262042"/>
            <a:ext cx="3358997" cy="461665"/>
          </a:xfrm>
          <a:prstGeom prst="rect">
            <a:avLst/>
          </a:prstGeom>
          <a:noFill/>
        </p:spPr>
        <p:txBody>
          <a:bodyPr wrap="square" rtlCol="0">
            <a:spAutoFit/>
          </a:bodyPr>
          <a:lstStyle/>
          <a:p>
            <a:r>
              <a:rPr lang="en-CA" sz="2400" dirty="0"/>
              <a:t>Regeneration circuit</a:t>
            </a:r>
          </a:p>
        </p:txBody>
      </p:sp>
    </p:spTree>
    <p:extLst>
      <p:ext uri="{BB962C8B-B14F-4D97-AF65-F5344CB8AC3E}">
        <p14:creationId xmlns:p14="http://schemas.microsoft.com/office/powerpoint/2010/main" val="1446636784"/>
      </p:ext>
    </p:extLst>
  </p:cSld>
  <p:clrMapOvr>
    <a:masterClrMapping/>
  </p:clrMapOvr>
</p:sld>
</file>

<file path=ppt/theme/theme1.xml><?xml version="1.0" encoding="utf-8"?>
<a:theme xmlns:a="http://schemas.openxmlformats.org/drawingml/2006/main" name="PPT themes_Cesta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hemes_Cestar" id="{1C0FFBE7-184B-4483-842F-A1CA37B92F83}" vid="{441ECAF9-CD3F-4DC2-9566-408342E6EB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themes_Cestar</Template>
  <TotalTime>256</TotalTime>
  <Words>608</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PPT themes_Cestar</vt:lpstr>
      <vt:lpstr>ESE 3014  Embedded System Communication Protocol and Security</vt:lpstr>
      <vt:lpstr>Review</vt:lpstr>
      <vt:lpstr>The receiver of PCM system</vt:lpstr>
      <vt:lpstr>The receiver of PCM system</vt:lpstr>
      <vt:lpstr>Why we need regeneration</vt:lpstr>
      <vt:lpstr>Why we need regeneration</vt:lpstr>
      <vt:lpstr>Why we need regeneration</vt:lpstr>
      <vt:lpstr>Why we need regeneration</vt:lpstr>
      <vt:lpstr>The receiver of PCM system</vt:lpstr>
      <vt:lpstr>The receiver of PCM system</vt:lpstr>
      <vt:lpstr>The receiver of PCM system</vt:lpstr>
      <vt:lpstr>The end of receiver</vt:lpstr>
      <vt:lpstr>The receiver of PCM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3014  Embedded System Communication Protocol and Security</dc:title>
  <dc:creator>Linchen</dc:creator>
  <cp:lastModifiedBy>Linchen Wang</cp:lastModifiedBy>
  <cp:revision>23</cp:revision>
  <dcterms:created xsi:type="dcterms:W3CDTF">2018-02-14T03:27:14Z</dcterms:created>
  <dcterms:modified xsi:type="dcterms:W3CDTF">2020-06-22T17:16:31Z</dcterms:modified>
</cp:coreProperties>
</file>