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4" r:id="rId3"/>
    <p:sldId id="277" r:id="rId4"/>
    <p:sldId id="258" r:id="rId5"/>
    <p:sldId id="259" r:id="rId6"/>
    <p:sldId id="260" r:id="rId7"/>
    <p:sldId id="261" r:id="rId8"/>
    <p:sldId id="262" r:id="rId9"/>
    <p:sldId id="263" r:id="rId10"/>
    <p:sldId id="264" r:id="rId11"/>
    <p:sldId id="265" r:id="rId12"/>
    <p:sldId id="266" r:id="rId13"/>
    <p:sldId id="269" r:id="rId14"/>
    <p:sldId id="267" r:id="rId15"/>
    <p:sldId id="268" r:id="rId16"/>
    <p:sldId id="270" r:id="rId17"/>
    <p:sldId id="271" r:id="rId18"/>
    <p:sldId id="272"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293861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CA" altLang="en-US"/>
          </a:p>
        </p:txBody>
      </p:sp>
      <p:sp>
        <p:nvSpPr>
          <p:cNvPr id="4" name="Slide Number Placeholder 3"/>
          <p:cNvSpPr>
            <a:spLocks noGrp="1"/>
          </p:cNvSpPr>
          <p:nvPr>
            <p:ph type="sldNum" sz="quarter" idx="5"/>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88440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B67CD-E7E2-4E76-8C61-29E2ACE0547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CA" dirty="0"/>
          </a:p>
        </p:txBody>
      </p:sp>
      <p:sp>
        <p:nvSpPr>
          <p:cNvPr id="3" name="副标题 2">
            <a:extLst>
              <a:ext uri="{FF2B5EF4-FFF2-40B4-BE49-F238E27FC236}">
                <a16:creationId xmlns:a16="http://schemas.microsoft.com/office/drawing/2014/main" id="{E63D9306-A62E-4A4F-B60E-E5C8EDE75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CA"/>
          </a:p>
        </p:txBody>
      </p:sp>
      <p:sp>
        <p:nvSpPr>
          <p:cNvPr id="4" name="日期占位符 3">
            <a:extLst>
              <a:ext uri="{FF2B5EF4-FFF2-40B4-BE49-F238E27FC236}">
                <a16:creationId xmlns:a16="http://schemas.microsoft.com/office/drawing/2014/main" id="{E8B45835-19A2-41EE-8725-8C0CD7DAD4EC}"/>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69ACF017-4E8B-4199-B299-E138E07FBE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295E8A-171C-42D2-8956-F7873CC6157B}"/>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234047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DED75-3EC0-46A9-9AA2-5E6CF43B9E5E}"/>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竖排文字占位符 2">
            <a:extLst>
              <a:ext uri="{FF2B5EF4-FFF2-40B4-BE49-F238E27FC236}">
                <a16:creationId xmlns:a16="http://schemas.microsoft.com/office/drawing/2014/main" id="{BFDD041B-1C31-4E73-8EFD-F66037A7E16B}"/>
              </a:ext>
            </a:extLst>
          </p:cNvPr>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日期占位符 3">
            <a:extLst>
              <a:ext uri="{FF2B5EF4-FFF2-40B4-BE49-F238E27FC236}">
                <a16:creationId xmlns:a16="http://schemas.microsoft.com/office/drawing/2014/main" id="{D73CB6E9-8473-45DE-A53C-A88FEC1F80A7}"/>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9EDD0AEB-5420-4A17-A9BE-A2DCE0CC5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16B96-B81B-4714-80B7-A3D0CFCF209A}"/>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386356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A3FCA81-1AEC-4303-84B8-DBCFCBAAD0D9}"/>
              </a:ext>
            </a:extLst>
          </p:cNvPr>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CA"/>
          </a:p>
        </p:txBody>
      </p:sp>
      <p:sp>
        <p:nvSpPr>
          <p:cNvPr id="3" name="竖排文字占位符 2">
            <a:extLst>
              <a:ext uri="{FF2B5EF4-FFF2-40B4-BE49-F238E27FC236}">
                <a16:creationId xmlns:a16="http://schemas.microsoft.com/office/drawing/2014/main" id="{C17B6E3C-17A3-45A3-8C22-36BCB8529488}"/>
              </a:ext>
            </a:extLst>
          </p:cNvPr>
          <p:cNvSpPr>
            <a:spLocks noGrp="1"/>
          </p:cNvSpPr>
          <p:nvPr>
            <p:ph type="body" orient="vert" idx="1"/>
          </p:nvPr>
        </p:nvSpPr>
        <p:spPr>
          <a:xfrm>
            <a:off x="838200" y="365125"/>
            <a:ext cx="7734300" cy="5811838"/>
          </a:xfrm>
          <a:ln>
            <a:noFill/>
          </a:ln>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日期占位符 3">
            <a:extLst>
              <a:ext uri="{FF2B5EF4-FFF2-40B4-BE49-F238E27FC236}">
                <a16:creationId xmlns:a16="http://schemas.microsoft.com/office/drawing/2014/main" id="{E4DC1C76-3AC9-43F1-B97F-B94814367C16}"/>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59AD37D7-BFC4-4DDA-8E66-C5EDB526CB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99B20E-CA41-412A-8D95-5721D0B38E4B}"/>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339058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35F9C-5787-4E43-9302-A19DB087271E}"/>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内容占位符 2">
            <a:extLst>
              <a:ext uri="{FF2B5EF4-FFF2-40B4-BE49-F238E27FC236}">
                <a16:creationId xmlns:a16="http://schemas.microsoft.com/office/drawing/2014/main" id="{FD0C6C78-758F-425F-807F-9E81C100569F}"/>
              </a:ext>
            </a:extLst>
          </p:cNvPr>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4" name="日期占位符 3">
            <a:extLst>
              <a:ext uri="{FF2B5EF4-FFF2-40B4-BE49-F238E27FC236}">
                <a16:creationId xmlns:a16="http://schemas.microsoft.com/office/drawing/2014/main" id="{540FE917-548A-4DBE-B6EB-5AB77B0AC5EB}"/>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46E274CC-7EA2-476E-960E-E35305649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21544B-35AE-4CE4-B438-9EF7814ACBB3}"/>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43041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C5E2-9597-4657-837E-F1FE78678D12}"/>
              </a:ext>
            </a:extLst>
          </p:cNvPr>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CA"/>
          </a:p>
        </p:txBody>
      </p:sp>
      <p:sp>
        <p:nvSpPr>
          <p:cNvPr id="3" name="文本占位符 2">
            <a:extLst>
              <a:ext uri="{FF2B5EF4-FFF2-40B4-BE49-F238E27FC236}">
                <a16:creationId xmlns:a16="http://schemas.microsoft.com/office/drawing/2014/main" id="{79751CBA-C1A4-4EBC-B716-FF83557F8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日期占位符 3">
            <a:extLst>
              <a:ext uri="{FF2B5EF4-FFF2-40B4-BE49-F238E27FC236}">
                <a16:creationId xmlns:a16="http://schemas.microsoft.com/office/drawing/2014/main" id="{0574B0D2-63A8-453D-B7FA-170D0633AC53}"/>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32CA95F6-E4ED-4DA3-B4D7-8187A22756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0F39A-9D9D-4571-990A-A1D9FDCE0C2B}"/>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128667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FE030-682A-4963-93AB-F054170CA39D}"/>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内容占位符 2">
            <a:extLst>
              <a:ext uri="{FF2B5EF4-FFF2-40B4-BE49-F238E27FC236}">
                <a16:creationId xmlns:a16="http://schemas.microsoft.com/office/drawing/2014/main" id="{860D1F6B-924B-40C8-98A7-EB83D3F58AC5}"/>
              </a:ext>
            </a:extLst>
          </p:cNvPr>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4" name="内容占位符 3">
            <a:extLst>
              <a:ext uri="{FF2B5EF4-FFF2-40B4-BE49-F238E27FC236}">
                <a16:creationId xmlns:a16="http://schemas.microsoft.com/office/drawing/2014/main" id="{85B694C7-ACFB-4692-A886-BA2E72A84083}"/>
              </a:ext>
            </a:extLst>
          </p:cNvPr>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5" name="日期占位符 4">
            <a:extLst>
              <a:ext uri="{FF2B5EF4-FFF2-40B4-BE49-F238E27FC236}">
                <a16:creationId xmlns:a16="http://schemas.microsoft.com/office/drawing/2014/main" id="{B491C3F7-8076-4E5D-B642-C920D69570C4}"/>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6" name="页脚占位符 5">
            <a:extLst>
              <a:ext uri="{FF2B5EF4-FFF2-40B4-BE49-F238E27FC236}">
                <a16:creationId xmlns:a16="http://schemas.microsoft.com/office/drawing/2014/main" id="{528640FF-EF5E-4C00-88DE-91A390680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BA98FC-2C29-4148-A977-90EEC4FBDB3A}"/>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118870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01DA9-7C06-4EA3-896A-C7A6F2E14EE9}"/>
              </a:ext>
            </a:extLst>
          </p:cNvPr>
          <p:cNvSpPr>
            <a:spLocks noGrp="1"/>
          </p:cNvSpPr>
          <p:nvPr>
            <p:ph type="title"/>
          </p:nvPr>
        </p:nvSpPr>
        <p:spPr>
          <a:xfrm>
            <a:off x="839788" y="365125"/>
            <a:ext cx="10515600" cy="1325563"/>
          </a:xfrm>
          <a:ln>
            <a:noFill/>
          </a:ln>
        </p:spPr>
        <p:txBody>
          <a:bodyPr/>
          <a:lstStyle/>
          <a:p>
            <a:r>
              <a:rPr lang="en-US" altLang="zh-CN" smtClean="0"/>
              <a:t>Click to edit Master title style</a:t>
            </a:r>
            <a:endParaRPr lang="en-CA" dirty="0"/>
          </a:p>
        </p:txBody>
      </p:sp>
      <p:sp>
        <p:nvSpPr>
          <p:cNvPr id="3" name="文本占位符 2">
            <a:extLst>
              <a:ext uri="{FF2B5EF4-FFF2-40B4-BE49-F238E27FC236}">
                <a16:creationId xmlns:a16="http://schemas.microsoft.com/office/drawing/2014/main" id="{10667F25-75C6-4FED-A958-68D0508DE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内容占位符 3">
            <a:extLst>
              <a:ext uri="{FF2B5EF4-FFF2-40B4-BE49-F238E27FC236}">
                <a16:creationId xmlns:a16="http://schemas.microsoft.com/office/drawing/2014/main" id="{9C41C55F-8968-4657-9E5D-E4C498429203}"/>
              </a:ext>
            </a:extLst>
          </p:cNvPr>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dirty="0"/>
          </a:p>
        </p:txBody>
      </p:sp>
      <p:sp>
        <p:nvSpPr>
          <p:cNvPr id="5" name="文本占位符 4">
            <a:extLst>
              <a:ext uri="{FF2B5EF4-FFF2-40B4-BE49-F238E27FC236}">
                <a16:creationId xmlns:a16="http://schemas.microsoft.com/office/drawing/2014/main" id="{1DEFBD3C-3451-4AA6-B8BE-A84C5DF71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内容占位符 5">
            <a:extLst>
              <a:ext uri="{FF2B5EF4-FFF2-40B4-BE49-F238E27FC236}">
                <a16:creationId xmlns:a16="http://schemas.microsoft.com/office/drawing/2014/main" id="{2049A414-7B1D-42CB-8AB4-575C8D5F1BC9}"/>
              </a:ext>
            </a:extLst>
          </p:cNvPr>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7" name="日期占位符 6">
            <a:extLst>
              <a:ext uri="{FF2B5EF4-FFF2-40B4-BE49-F238E27FC236}">
                <a16:creationId xmlns:a16="http://schemas.microsoft.com/office/drawing/2014/main" id="{3FFDF291-3BF8-4725-B5FA-0F8E5EAE48F9}"/>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8" name="页脚占位符 7">
            <a:extLst>
              <a:ext uri="{FF2B5EF4-FFF2-40B4-BE49-F238E27FC236}">
                <a16:creationId xmlns:a16="http://schemas.microsoft.com/office/drawing/2014/main" id="{69EAAD7A-7C7D-4FDB-9C48-7E553BE907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D36973-3338-4B18-8830-750A336EE83F}"/>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253809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B9508-2A0F-4596-8DDB-A41A56A35D1C}"/>
              </a:ext>
            </a:extLst>
          </p:cNvPr>
          <p:cNvSpPr>
            <a:spLocks noGrp="1"/>
          </p:cNvSpPr>
          <p:nvPr>
            <p:ph type="title"/>
          </p:nvPr>
        </p:nvSpPr>
        <p:spPr>
          <a:ln>
            <a:noFill/>
          </a:ln>
        </p:spPr>
        <p:txBody>
          <a:bodyPr/>
          <a:lstStyle/>
          <a:p>
            <a:r>
              <a:rPr lang="en-US" altLang="zh-CN" smtClean="0"/>
              <a:t>Click to edit Master title style</a:t>
            </a:r>
            <a:endParaRPr lang="en-CA" dirty="0"/>
          </a:p>
        </p:txBody>
      </p:sp>
      <p:sp>
        <p:nvSpPr>
          <p:cNvPr id="3" name="日期占位符 2">
            <a:extLst>
              <a:ext uri="{FF2B5EF4-FFF2-40B4-BE49-F238E27FC236}">
                <a16:creationId xmlns:a16="http://schemas.microsoft.com/office/drawing/2014/main" id="{2BC1CCCF-280D-43AD-A8D9-F5E1B60A938B}"/>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4" name="页脚占位符 3">
            <a:extLst>
              <a:ext uri="{FF2B5EF4-FFF2-40B4-BE49-F238E27FC236}">
                <a16:creationId xmlns:a16="http://schemas.microsoft.com/office/drawing/2014/main" id="{8F6C0EEE-5DC2-43E0-8595-B27058BC80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E30B05-E207-4185-BDE6-E8F83E8C5168}"/>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170154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1EC5E-FE80-48F3-8CE0-2CF8464145B9}"/>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3" name="页脚占位符 2">
            <a:extLst>
              <a:ext uri="{FF2B5EF4-FFF2-40B4-BE49-F238E27FC236}">
                <a16:creationId xmlns:a16="http://schemas.microsoft.com/office/drawing/2014/main" id="{41E538ED-A552-4F98-BBF1-C03791BA6C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D96CFE-195F-42CB-B401-13D98366DCA3}"/>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123186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84E5F-CA6E-48A7-B82E-EE7211EEA783}"/>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CA"/>
          </a:p>
        </p:txBody>
      </p:sp>
      <p:sp>
        <p:nvSpPr>
          <p:cNvPr id="3" name="内容占位符 2">
            <a:extLst>
              <a:ext uri="{FF2B5EF4-FFF2-40B4-BE49-F238E27FC236}">
                <a16:creationId xmlns:a16="http://schemas.microsoft.com/office/drawing/2014/main" id="{C205D5F5-7323-498A-9D61-1D57E0518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CA"/>
          </a:p>
        </p:txBody>
      </p:sp>
      <p:sp>
        <p:nvSpPr>
          <p:cNvPr id="4" name="文本占位符 3">
            <a:extLst>
              <a:ext uri="{FF2B5EF4-FFF2-40B4-BE49-F238E27FC236}">
                <a16:creationId xmlns:a16="http://schemas.microsoft.com/office/drawing/2014/main" id="{E26BC5B1-8871-46F1-BA79-8A8425CC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日期占位符 4">
            <a:extLst>
              <a:ext uri="{FF2B5EF4-FFF2-40B4-BE49-F238E27FC236}">
                <a16:creationId xmlns:a16="http://schemas.microsoft.com/office/drawing/2014/main" id="{40334A7A-32C1-41A4-B737-8928333DAB84}"/>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6" name="页脚占位符 5">
            <a:extLst>
              <a:ext uri="{FF2B5EF4-FFF2-40B4-BE49-F238E27FC236}">
                <a16:creationId xmlns:a16="http://schemas.microsoft.com/office/drawing/2014/main" id="{EFBB27D2-2A88-4E97-96DF-2F970F0BD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9581A4-E727-420A-A691-3D543DD4C018}"/>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202128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D2618-83C9-4EFD-8354-6970230BB64C}"/>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CA"/>
          </a:p>
        </p:txBody>
      </p:sp>
      <p:sp>
        <p:nvSpPr>
          <p:cNvPr id="3" name="图片占位符 2">
            <a:extLst>
              <a:ext uri="{FF2B5EF4-FFF2-40B4-BE49-F238E27FC236}">
                <a16:creationId xmlns:a16="http://schemas.microsoft.com/office/drawing/2014/main" id="{3AFE2C5C-7B92-46BC-B47F-352E6C597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CA"/>
          </a:p>
        </p:txBody>
      </p:sp>
      <p:sp>
        <p:nvSpPr>
          <p:cNvPr id="4" name="文本占位符 3">
            <a:extLst>
              <a:ext uri="{FF2B5EF4-FFF2-40B4-BE49-F238E27FC236}">
                <a16:creationId xmlns:a16="http://schemas.microsoft.com/office/drawing/2014/main" id="{3E9C374F-1E3B-4F5E-B6AA-2D50964F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日期占位符 4">
            <a:extLst>
              <a:ext uri="{FF2B5EF4-FFF2-40B4-BE49-F238E27FC236}">
                <a16:creationId xmlns:a16="http://schemas.microsoft.com/office/drawing/2014/main" id="{F614AA8C-17A7-44D9-AFCA-3C61B4B38F48}"/>
              </a:ext>
            </a:extLst>
          </p:cNvPr>
          <p:cNvSpPr>
            <a:spLocks noGrp="1"/>
          </p:cNvSpPr>
          <p:nvPr>
            <p:ph type="dt" sz="half" idx="10"/>
          </p:nvPr>
        </p:nvSpPr>
        <p:spPr/>
        <p:txBody>
          <a:bodyPr/>
          <a:lstStyle/>
          <a:p>
            <a:fld id="{A366FDC7-4F0C-4326-B0A3-41AAD341EAF7}" type="datetimeFigureOut">
              <a:rPr lang="zh-CN" altLang="en-US" smtClean="0"/>
              <a:t>2019/10/29</a:t>
            </a:fld>
            <a:endParaRPr lang="zh-CN" altLang="en-US"/>
          </a:p>
        </p:txBody>
      </p:sp>
      <p:sp>
        <p:nvSpPr>
          <p:cNvPr id="6" name="页脚占位符 5">
            <a:extLst>
              <a:ext uri="{FF2B5EF4-FFF2-40B4-BE49-F238E27FC236}">
                <a16:creationId xmlns:a16="http://schemas.microsoft.com/office/drawing/2014/main" id="{6AB59A6B-B1DE-4916-A0AE-9C71810B88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32249-B404-48DA-93CB-E32C2A6B18EA}"/>
              </a:ext>
            </a:extLst>
          </p:cNvPr>
          <p:cNvSpPr>
            <a:spLocks noGrp="1"/>
          </p:cNvSpPr>
          <p:nvPr>
            <p:ph type="sldNum" sz="quarter" idx="12"/>
          </p:nvPr>
        </p:nvSpPr>
        <p:spPr/>
        <p:txBody>
          <a:bodyPr/>
          <a:lstStyle/>
          <a:p>
            <a:fld id="{B0A391C7-1021-4DB7-A327-29D245EC2CCD}" type="slidenum">
              <a:rPr lang="zh-CN" altLang="en-US" smtClean="0"/>
              <a:t>‹#›</a:t>
            </a:fld>
            <a:endParaRPr lang="zh-CN" altLang="en-US"/>
          </a:p>
        </p:txBody>
      </p:sp>
    </p:spTree>
    <p:extLst>
      <p:ext uri="{BB962C8B-B14F-4D97-AF65-F5344CB8AC3E}">
        <p14:creationId xmlns:p14="http://schemas.microsoft.com/office/powerpoint/2010/main" val="188339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D189B2-E0BD-42B2-8377-B03F838D970E}"/>
              </a:ext>
            </a:extLst>
          </p:cNvPr>
          <p:cNvSpPr>
            <a:spLocks noGrp="1"/>
          </p:cNvSpPr>
          <p:nvPr>
            <p:ph type="title"/>
          </p:nvPr>
        </p:nvSpPr>
        <p:spPr>
          <a:xfrm>
            <a:off x="838200" y="365125"/>
            <a:ext cx="10515600" cy="1325563"/>
          </a:xfrm>
          <a:prstGeom prst="rect">
            <a:avLst/>
          </a:prstGeom>
          <a:ln>
            <a:solidFill>
              <a:schemeClr val="bg1"/>
            </a:solidFill>
          </a:ln>
        </p:spPr>
        <p:txBody>
          <a:bodyPr vert="horz" lIns="91440" tIns="45720" rIns="91440" bIns="45720" rtlCol="0" anchor="ctr">
            <a:normAutofit/>
          </a:bodyPr>
          <a:lstStyle/>
          <a:p>
            <a:r>
              <a:rPr lang="zh-CN" altLang="en-US" dirty="0"/>
              <a:t>单击此处编辑母版标题样式</a:t>
            </a:r>
            <a:endParaRPr lang="en-CA" dirty="0"/>
          </a:p>
        </p:txBody>
      </p:sp>
      <p:sp>
        <p:nvSpPr>
          <p:cNvPr id="3" name="文本占位符 2">
            <a:extLst>
              <a:ext uri="{FF2B5EF4-FFF2-40B4-BE49-F238E27FC236}">
                <a16:creationId xmlns:a16="http://schemas.microsoft.com/office/drawing/2014/main" id="{982832BF-B7D8-4718-A647-9F1D7BE06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CA" dirty="0"/>
          </a:p>
        </p:txBody>
      </p:sp>
      <p:sp>
        <p:nvSpPr>
          <p:cNvPr id="4" name="日期占位符 3">
            <a:extLst>
              <a:ext uri="{FF2B5EF4-FFF2-40B4-BE49-F238E27FC236}">
                <a16:creationId xmlns:a16="http://schemas.microsoft.com/office/drawing/2014/main" id="{AEFEF22A-4C6B-4ADA-987F-50ACE85B6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6FDC7-4F0C-4326-B0A3-41AAD341EAF7}" type="datetimeFigureOut">
              <a:rPr lang="zh-CN" altLang="en-US" smtClean="0"/>
              <a:t>2019/10/29</a:t>
            </a:fld>
            <a:endParaRPr lang="zh-CN" altLang="en-US"/>
          </a:p>
        </p:txBody>
      </p:sp>
      <p:sp>
        <p:nvSpPr>
          <p:cNvPr id="5" name="页脚占位符 4">
            <a:extLst>
              <a:ext uri="{FF2B5EF4-FFF2-40B4-BE49-F238E27FC236}">
                <a16:creationId xmlns:a16="http://schemas.microsoft.com/office/drawing/2014/main" id="{2A9CF6B3-718B-4140-A154-DA1B477A5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40EF43-10DB-407A-AAD8-31F3B6E49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391C7-1021-4DB7-A327-29D245EC2CCD}" type="slidenum">
              <a:rPr lang="zh-CN" altLang="en-US" smtClean="0"/>
              <a:t>‹#›</a:t>
            </a:fld>
            <a:endParaRPr lang="zh-CN" altLang="en-US"/>
          </a:p>
        </p:txBody>
      </p:sp>
      <p:sp>
        <p:nvSpPr>
          <p:cNvPr id="7" name="矩形 6">
            <a:extLst>
              <a:ext uri="{FF2B5EF4-FFF2-40B4-BE49-F238E27FC236}">
                <a16:creationId xmlns:a16="http://schemas.microsoft.com/office/drawing/2014/main" id="{22376DD4-403D-424B-9FA3-2C49253D90F0}"/>
              </a:ext>
            </a:extLst>
          </p:cNvPr>
          <p:cNvSpPr/>
          <p:nvPr/>
        </p:nvSpPr>
        <p:spPr>
          <a:xfrm>
            <a:off x="1" y="4091"/>
            <a:ext cx="3200400" cy="676946"/>
          </a:xfrm>
          <a:prstGeom prst="rect">
            <a:avLst/>
          </a:prstGeom>
          <a:blipFill dpi="0" rotWithShape="1">
            <a:blip r:embed="rId13">
              <a:alphaModFix amt="6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Tree>
    <p:extLst>
      <p:ext uri="{BB962C8B-B14F-4D97-AF65-F5344CB8AC3E}">
        <p14:creationId xmlns:p14="http://schemas.microsoft.com/office/powerpoint/2010/main" val="1700129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ESE 3014 </a:t>
            </a:r>
            <a:br>
              <a:rPr lang="en-US" altLang="zh-CN" dirty="0" smtClean="0"/>
            </a:br>
            <a:r>
              <a:rPr lang="en-US" altLang="zh-CN" dirty="0" smtClean="0"/>
              <a:t>Embedded System Communication Protocol and Security</a:t>
            </a:r>
            <a:endParaRPr lang="zh-CN" altLang="en-US" dirty="0"/>
          </a:p>
        </p:txBody>
      </p:sp>
      <p:sp>
        <p:nvSpPr>
          <p:cNvPr id="3" name="副标题 2"/>
          <p:cNvSpPr>
            <a:spLocks noGrp="1"/>
          </p:cNvSpPr>
          <p:nvPr>
            <p:ph type="subTitle" idx="1"/>
          </p:nvPr>
        </p:nvSpPr>
        <p:spPr/>
        <p:txBody>
          <a:bodyPr/>
          <a:lstStyle/>
          <a:p>
            <a:r>
              <a:rPr lang="en-US" altLang="zh-CN" dirty="0" smtClean="0"/>
              <a:t>Linchen Wang</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CA"/>
              <a:t>Shared key authentication</a:t>
            </a:r>
          </a:p>
        </p:txBody>
      </p:sp>
      <p:sp>
        <p:nvSpPr>
          <p:cNvPr id="3" name="Content Placeholder 2"/>
          <p:cNvSpPr>
            <a:spLocks noGrp="1"/>
          </p:cNvSpPr>
          <p:nvPr>
            <p:ph idx="1"/>
          </p:nvPr>
        </p:nvSpPr>
        <p:spPr>
          <a:xfrm>
            <a:off x="838200" y="1825625"/>
            <a:ext cx="10515600" cy="4682490"/>
          </a:xfrm>
        </p:spPr>
        <p:txBody>
          <a:bodyPr>
            <a:normAutofit/>
          </a:bodyPr>
          <a:lstStyle/>
          <a:p>
            <a:pPr marL="0" indent="0">
              <a:buNone/>
            </a:pPr>
            <a:r>
              <a:rPr lang="x-none" altLang="en-CA" dirty="0"/>
              <a:t>We give every network interface a unique address (MAC address) as media access control. It is uesd as a network address for most IEEE 802 network technologies both ethernet and WiFi.</a:t>
            </a:r>
          </a:p>
          <a:p>
            <a:pPr marL="0" indent="0">
              <a:buNone/>
            </a:pPr>
            <a:r>
              <a:rPr lang="x-none" altLang="en-CA" dirty="0"/>
              <a:t>But </a:t>
            </a:r>
          </a:p>
          <a:p>
            <a:pPr marL="0" indent="0">
              <a:buNone/>
            </a:pPr>
            <a:r>
              <a:rPr lang="x-none" altLang="en-CA" dirty="0"/>
              <a:t>MAC address is transmitted in the clear, an attacker can just sniff for MACs</a:t>
            </a:r>
          </a:p>
          <a:p>
            <a:pPr marL="0" indent="0">
              <a:buNone/>
            </a:pPr>
            <a:r>
              <a:rPr lang="x-none" altLang="en-CA" dirty="0"/>
              <a:t>Managing a large number of MAC address is difficult.</a:t>
            </a:r>
          </a:p>
          <a:p>
            <a:pPr marL="0" indent="0">
              <a:buNone/>
            </a:pPr>
            <a:r>
              <a:rPr lang="x-none" altLang="en-CA" dirty="0"/>
              <a:t>MAC address filtering does not provide a means to </a:t>
            </a:r>
            <a:r>
              <a:rPr lang="en-US" altLang="en-CA" dirty="0" smtClean="0"/>
              <a:t>t</a:t>
            </a:r>
            <a:r>
              <a:rPr lang="x-none" altLang="en-CA" dirty="0" smtClean="0"/>
              <a:t>emporarily </a:t>
            </a:r>
            <a:r>
              <a:rPr lang="x-none" altLang="en-CA" dirty="0"/>
              <a:t>allow a guest user to access the network, other than manually entering the user's MAC address into access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CA">
                <a:sym typeface="+mn-ea"/>
              </a:rPr>
              <a:t>Shared key authentication</a:t>
            </a:r>
            <a:endParaRPr lang="en-CA" altLang="en-US"/>
          </a:p>
        </p:txBody>
      </p:sp>
      <p:sp>
        <p:nvSpPr>
          <p:cNvPr id="3" name="Content Placeholder 2"/>
          <p:cNvSpPr>
            <a:spLocks noGrp="1"/>
          </p:cNvSpPr>
          <p:nvPr>
            <p:ph idx="1"/>
          </p:nvPr>
        </p:nvSpPr>
        <p:spPr/>
        <p:txBody>
          <a:bodyPr/>
          <a:lstStyle/>
          <a:p>
            <a:pPr marL="0" indent="0">
              <a:buNone/>
            </a:pPr>
            <a:r>
              <a:rPr lang="x-none" altLang="en-CA" dirty="0"/>
              <a:t>So, in shared key authentication, we can use Wired Equivalent Privacy Protocol (WEP).</a:t>
            </a:r>
          </a:p>
          <a:p>
            <a:endParaRPr lang="x-none" altLang="en-CA" dirty="0"/>
          </a:p>
          <a:p>
            <a:pPr marL="0" indent="0">
              <a:buNone/>
            </a:pPr>
            <a:r>
              <a:rPr lang="x-none" altLang="en-CA" dirty="0"/>
              <a:t>It is designed to ensure that only authorized parties can view transmitted information, and it uses encryption to protect traffic.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CA" dirty="0">
                <a:sym typeface="+mn-ea"/>
              </a:rPr>
              <a:t>Shared key authentication</a:t>
            </a:r>
            <a:endParaRPr lang="en-CA" altLang="en-US" dirty="0"/>
          </a:p>
        </p:txBody>
      </p:sp>
      <p:sp>
        <p:nvSpPr>
          <p:cNvPr id="3" name="Content Placeholder 2"/>
          <p:cNvSpPr>
            <a:spLocks noGrp="1"/>
          </p:cNvSpPr>
          <p:nvPr>
            <p:ph idx="1"/>
          </p:nvPr>
        </p:nvSpPr>
        <p:spPr/>
        <p:txBody>
          <a:bodyPr/>
          <a:lstStyle/>
          <a:p>
            <a:pPr marL="0" indent="0">
              <a:buNone/>
            </a:pPr>
            <a:r>
              <a:rPr lang="x-none" altLang="en-CA" dirty="0"/>
              <a:t>In WEP, both server and client have one or one group password. When client need to process identity authentication, he can input the password that match this server. After server receives this password, it will match this password with the password in its record. If they </a:t>
            </a:r>
            <a:r>
              <a:rPr lang="en-US" altLang="zh-CN" dirty="0" smtClean="0"/>
              <a:t>two </a:t>
            </a:r>
            <a:r>
              <a:rPr lang="x-none" altLang="en-CA" dirty="0" smtClean="0"/>
              <a:t>match</a:t>
            </a:r>
            <a:r>
              <a:rPr lang="x-none" altLang="en-CA" dirty="0"/>
              <a:t>, authentication succeed, if not, authentication fail.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en-CA" dirty="0">
                <a:sym typeface="+mn-ea"/>
              </a:rPr>
              <a:t>Shared key authentication</a:t>
            </a:r>
            <a:endParaRPr lang="zh-CN" altLang="en-US" dirty="0"/>
          </a:p>
        </p:txBody>
      </p:sp>
      <p:sp>
        <p:nvSpPr>
          <p:cNvPr id="4" name="矩形 3"/>
          <p:cNvSpPr/>
          <p:nvPr/>
        </p:nvSpPr>
        <p:spPr>
          <a:xfrm>
            <a:off x="1860061" y="2407137"/>
            <a:ext cx="1391139" cy="3540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Client</a:t>
            </a:r>
          </a:p>
          <a:p>
            <a:pPr algn="ctr"/>
            <a:r>
              <a:rPr lang="en-US" altLang="zh-CN" sz="2400" dirty="0" smtClean="0"/>
              <a:t>Attempting to connect</a:t>
            </a:r>
            <a:endParaRPr lang="zh-CN" altLang="en-US" sz="2400" dirty="0"/>
          </a:p>
        </p:txBody>
      </p:sp>
      <p:sp>
        <p:nvSpPr>
          <p:cNvPr id="5" name="矩形 4"/>
          <p:cNvSpPr/>
          <p:nvPr/>
        </p:nvSpPr>
        <p:spPr>
          <a:xfrm>
            <a:off x="8796215" y="2407137"/>
            <a:ext cx="1391139" cy="3540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Server</a:t>
            </a:r>
            <a:endParaRPr lang="zh-CN" altLang="en-US" sz="2400" dirty="0"/>
          </a:p>
        </p:txBody>
      </p:sp>
      <p:cxnSp>
        <p:nvCxnSpPr>
          <p:cNvPr id="7" name="直接箭头连接符 6"/>
          <p:cNvCxnSpPr/>
          <p:nvPr/>
        </p:nvCxnSpPr>
        <p:spPr>
          <a:xfrm flipV="1">
            <a:off x="3251200" y="2743200"/>
            <a:ext cx="5545015" cy="234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矩形 7"/>
          <p:cNvSpPr/>
          <p:nvPr/>
        </p:nvSpPr>
        <p:spPr>
          <a:xfrm>
            <a:off x="3454399" y="2305539"/>
            <a:ext cx="4986216" cy="3516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1. Authentication request sent to server</a:t>
            </a:r>
            <a:endParaRPr lang="zh-CN" altLang="en-US" dirty="0"/>
          </a:p>
        </p:txBody>
      </p:sp>
      <p:cxnSp>
        <p:nvCxnSpPr>
          <p:cNvPr id="10" name="直接箭头连接符 9"/>
          <p:cNvCxnSpPr/>
          <p:nvPr/>
        </p:nvCxnSpPr>
        <p:spPr>
          <a:xfrm flipH="1">
            <a:off x="3251200" y="3337169"/>
            <a:ext cx="5545016" cy="36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矩形 11"/>
          <p:cNvSpPr/>
          <p:nvPr/>
        </p:nvSpPr>
        <p:spPr>
          <a:xfrm>
            <a:off x="3454399" y="2872154"/>
            <a:ext cx="4986216" cy="3516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2. Server sends challenge text</a:t>
            </a:r>
            <a:endParaRPr lang="zh-CN" altLang="en-US" dirty="0"/>
          </a:p>
        </p:txBody>
      </p:sp>
      <p:cxnSp>
        <p:nvCxnSpPr>
          <p:cNvPr id="14" name="直接箭头连接符 13"/>
          <p:cNvCxnSpPr/>
          <p:nvPr/>
        </p:nvCxnSpPr>
        <p:spPr>
          <a:xfrm flipV="1">
            <a:off x="3251199" y="4161690"/>
            <a:ext cx="5545015" cy="31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矩形 14"/>
          <p:cNvSpPr/>
          <p:nvPr/>
        </p:nvSpPr>
        <p:spPr>
          <a:xfrm>
            <a:off x="3454399" y="3546963"/>
            <a:ext cx="5083909" cy="54439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3. Client encrypts challenge text and sends it back to server</a:t>
            </a:r>
            <a:endParaRPr lang="zh-CN" altLang="en-US" dirty="0"/>
          </a:p>
        </p:txBody>
      </p:sp>
      <p:cxnSp>
        <p:nvCxnSpPr>
          <p:cNvPr id="17" name="直接箭头连接符 16"/>
          <p:cNvCxnSpPr/>
          <p:nvPr/>
        </p:nvCxnSpPr>
        <p:spPr>
          <a:xfrm flipH="1">
            <a:off x="3251199" y="4923692"/>
            <a:ext cx="5545015" cy="46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p:cNvSpPr/>
          <p:nvPr/>
        </p:nvSpPr>
        <p:spPr>
          <a:xfrm>
            <a:off x="3454399" y="4426802"/>
            <a:ext cx="4986216" cy="3516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4. Server decrypts, and if correct, authenticates client</a:t>
            </a:r>
            <a:endParaRPr lang="zh-CN" altLang="en-US" dirty="0"/>
          </a:p>
        </p:txBody>
      </p:sp>
      <p:cxnSp>
        <p:nvCxnSpPr>
          <p:cNvPr id="20" name="直接箭头连接符 19"/>
          <p:cNvCxnSpPr/>
          <p:nvPr/>
        </p:nvCxnSpPr>
        <p:spPr>
          <a:xfrm flipV="1">
            <a:off x="3251199" y="5666154"/>
            <a:ext cx="5545015" cy="468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矩形 20"/>
          <p:cNvSpPr/>
          <p:nvPr/>
        </p:nvSpPr>
        <p:spPr>
          <a:xfrm>
            <a:off x="3454399" y="5144478"/>
            <a:ext cx="4986216" cy="3516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5. Client connects to server</a:t>
            </a:r>
            <a:endParaRPr lang="zh-CN" altLang="en-US" dirty="0"/>
          </a:p>
        </p:txBody>
      </p:sp>
    </p:spTree>
    <p:extLst>
      <p:ext uri="{BB962C8B-B14F-4D97-AF65-F5344CB8AC3E}">
        <p14:creationId xmlns:p14="http://schemas.microsoft.com/office/powerpoint/2010/main" val="135898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5" grpId="0" animBg="1"/>
      <p:bldP spid="18"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CA"/>
              <a:t>Authentication of biological characteristics</a:t>
            </a:r>
          </a:p>
        </p:txBody>
      </p:sp>
      <p:sp>
        <p:nvSpPr>
          <p:cNvPr id="3" name="Content Placeholder 2"/>
          <p:cNvSpPr>
            <a:spLocks noGrp="1"/>
          </p:cNvSpPr>
          <p:nvPr>
            <p:ph idx="1"/>
          </p:nvPr>
        </p:nvSpPr>
        <p:spPr/>
        <p:txBody>
          <a:bodyPr/>
          <a:lstStyle/>
          <a:p>
            <a:pPr marL="0" indent="0">
              <a:buNone/>
            </a:pPr>
            <a:r>
              <a:rPr lang="x-none" altLang="en-CA" dirty="0"/>
              <a:t>Authenticate by everyone's unique features.</a:t>
            </a:r>
          </a:p>
          <a:p>
            <a:pPr marL="0" indent="0">
              <a:buNone/>
            </a:pPr>
            <a:r>
              <a:rPr lang="x-none" altLang="en-CA" dirty="0"/>
              <a:t>like fringer print, iris.</a:t>
            </a:r>
          </a:p>
        </p:txBody>
      </p:sp>
      <p:pic>
        <p:nvPicPr>
          <p:cNvPr id="4" name="Picture 3"/>
          <p:cNvPicPr>
            <a:picLocks noChangeAspect="1"/>
          </p:cNvPicPr>
          <p:nvPr/>
        </p:nvPicPr>
        <p:blipFill>
          <a:blip r:embed="rId2"/>
          <a:stretch>
            <a:fillRect/>
          </a:stretch>
        </p:blipFill>
        <p:spPr>
          <a:xfrm>
            <a:off x="5648960" y="3173095"/>
            <a:ext cx="4395470" cy="31108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altLang="en-CA"/>
              <a:t>Authentication of public key encryption algorithm</a:t>
            </a:r>
          </a:p>
        </p:txBody>
      </p:sp>
      <p:sp>
        <p:nvSpPr>
          <p:cNvPr id="3" name="Content Placeholder 2"/>
          <p:cNvSpPr>
            <a:spLocks noGrp="1"/>
          </p:cNvSpPr>
          <p:nvPr>
            <p:ph idx="1"/>
          </p:nvPr>
        </p:nvSpPr>
        <p:spPr/>
        <p:txBody>
          <a:bodyPr/>
          <a:lstStyle/>
          <a:p>
            <a:pPr marL="0" indent="0">
              <a:buNone/>
            </a:pPr>
            <a:r>
              <a:rPr lang="x-none" altLang="en-CA" dirty="0"/>
              <a:t>Like SSL (https), digital certificate, RSA (Rivest, Shamir, Adlemah)</a:t>
            </a:r>
          </a:p>
          <a:p>
            <a:endParaRPr lang="x-none" altLang="en-CA" dirty="0"/>
          </a:p>
          <a:p>
            <a:pPr marL="0" indent="0">
              <a:buNone/>
            </a:pPr>
            <a:r>
              <a:rPr lang="x-none" altLang="en-CA" dirty="0"/>
              <a:t>There are a public key and a private key. And they are related mathematically.</a:t>
            </a:r>
          </a:p>
          <a:p>
            <a:pPr marL="0" indent="0">
              <a:buNone/>
            </a:pPr>
            <a:r>
              <a:rPr lang="x-none" altLang="en-CA" dirty="0"/>
              <a:t>Normally, we use public key to encrypt message, and private key to decrypt.</a:t>
            </a:r>
          </a:p>
          <a:p>
            <a:pPr marL="0" indent="0">
              <a:buNone/>
            </a:pPr>
            <a:r>
              <a:rPr lang="x-none" altLang="en-CA" dirty="0"/>
              <a:t>But in Authentication, user use private key to encrypt, and server use public key to decrypt, if decryption succeed, wa say </a:t>
            </a:r>
            <a:r>
              <a:rPr lang="en-US" altLang="en-CA" dirty="0" smtClean="0"/>
              <a:t>that </a:t>
            </a:r>
            <a:r>
              <a:rPr lang="x-none" altLang="en-CA" dirty="0" smtClean="0"/>
              <a:t>user </a:t>
            </a:r>
            <a:r>
              <a:rPr lang="x-none" altLang="en-CA" dirty="0"/>
              <a:t>is </a:t>
            </a:r>
            <a:r>
              <a:rPr lang="x-none" altLang="en-CA" dirty="0" smtClean="0"/>
              <a:t>an</a:t>
            </a:r>
            <a:r>
              <a:rPr lang="en-US" altLang="en-CA" dirty="0"/>
              <a:t> </a:t>
            </a:r>
            <a:r>
              <a:rPr lang="x-none" altLang="en-CA" dirty="0" smtClean="0"/>
              <a:t>authenticated </a:t>
            </a:r>
            <a:r>
              <a:rPr lang="x-none" altLang="en-CA" dirty="0"/>
              <a:t>user.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Cryptography</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Asymmetric cryptography, like RSA.</a:t>
            </a:r>
          </a:p>
          <a:p>
            <a:endParaRPr lang="en-US" altLang="zh-CN" dirty="0"/>
          </a:p>
          <a:p>
            <a:pPr marL="0" indent="0">
              <a:buNone/>
            </a:pPr>
            <a:r>
              <a:rPr lang="en-US" altLang="zh-CN" dirty="0" smtClean="0"/>
              <a:t>And, there is symmetric cryptography, like DES (</a:t>
            </a:r>
            <a:r>
              <a:rPr lang="en-US" altLang="zh-CN" dirty="0"/>
              <a:t>Data Encryption </a:t>
            </a:r>
            <a:r>
              <a:rPr lang="en-US" altLang="zh-CN" dirty="0" smtClean="0"/>
              <a:t>Standard), AES (Advanced </a:t>
            </a:r>
            <a:r>
              <a:rPr lang="en-US" altLang="zh-CN" dirty="0"/>
              <a:t>Encryption Standard</a:t>
            </a:r>
            <a:r>
              <a:rPr lang="en-US" altLang="zh-CN" dirty="0" smtClean="0"/>
              <a:t>).</a:t>
            </a:r>
            <a:endParaRPr lang="zh-CN" altLang="en-US" dirty="0"/>
          </a:p>
        </p:txBody>
      </p:sp>
    </p:spTree>
    <p:extLst>
      <p:ext uri="{BB962C8B-B14F-4D97-AF65-F5344CB8AC3E}">
        <p14:creationId xmlns:p14="http://schemas.microsoft.com/office/powerpoint/2010/main" val="3627555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Symmetric </a:t>
            </a:r>
            <a:r>
              <a:rPr lang="en-US" altLang="zh-CN" dirty="0"/>
              <a:t>cryptography</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Say user A and B want to communicate, A sends message to B.</a:t>
            </a:r>
          </a:p>
          <a:p>
            <a:endParaRPr lang="en-US" altLang="zh-CN" dirty="0" smtClean="0"/>
          </a:p>
          <a:p>
            <a:pPr marL="0" indent="0">
              <a:buNone/>
            </a:pPr>
            <a:r>
              <a:rPr lang="en-US" altLang="zh-CN" dirty="0" smtClean="0"/>
              <a:t>1. A encrypts a text message with key K1 to get an encrypted message C1.</a:t>
            </a:r>
          </a:p>
          <a:p>
            <a:pPr marL="0" indent="0">
              <a:buNone/>
            </a:pPr>
            <a:r>
              <a:rPr lang="en-US" altLang="zh-CN" dirty="0" smtClean="0"/>
              <a:t>2. A sends key K1 to B</a:t>
            </a:r>
          </a:p>
          <a:p>
            <a:pPr marL="0" indent="0">
              <a:buNone/>
            </a:pPr>
            <a:r>
              <a:rPr lang="en-US" altLang="zh-CN" dirty="0" smtClean="0"/>
              <a:t>3. A sends message C1 to B.</a:t>
            </a:r>
          </a:p>
          <a:p>
            <a:pPr marL="0" indent="0">
              <a:buNone/>
            </a:pPr>
            <a:r>
              <a:rPr lang="en-US" altLang="zh-CN" dirty="0" smtClean="0"/>
              <a:t>4. B uses K1 to decrypt C1, and get A’s text message.</a:t>
            </a:r>
          </a:p>
        </p:txBody>
      </p:sp>
    </p:spTree>
    <p:extLst>
      <p:ext uri="{BB962C8B-B14F-4D97-AF65-F5344CB8AC3E}">
        <p14:creationId xmlns:p14="http://schemas.microsoft.com/office/powerpoint/2010/main" val="2312374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Asymmetric cryptography</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B has a mathematical paired key K1a and K1b, K1a is for encrypt and K1b is for decrypt.</a:t>
            </a:r>
          </a:p>
          <a:p>
            <a:pPr marL="0" indent="0">
              <a:buNone/>
            </a:pPr>
            <a:r>
              <a:rPr lang="en-US" altLang="zh-CN" dirty="0" smtClean="0"/>
              <a:t>2. B sends key K1a to A.</a:t>
            </a:r>
          </a:p>
          <a:p>
            <a:pPr marL="0" indent="0">
              <a:buNone/>
            </a:pPr>
            <a:r>
              <a:rPr lang="en-US" altLang="zh-CN" dirty="0" smtClean="0"/>
              <a:t>3. A uses K1a to encrypt his text message, gets encrypted message C1.</a:t>
            </a:r>
          </a:p>
          <a:p>
            <a:pPr marL="0" indent="0">
              <a:buNone/>
            </a:pPr>
            <a:r>
              <a:rPr lang="en-US" altLang="zh-CN" dirty="0" smtClean="0"/>
              <a:t>4. A sends C1 to B.</a:t>
            </a:r>
          </a:p>
          <a:p>
            <a:pPr marL="0" indent="0">
              <a:buNone/>
            </a:pPr>
            <a:r>
              <a:rPr lang="en-US" altLang="zh-CN" dirty="0" smtClean="0"/>
              <a:t>5. B uses key k1b to decrypt, and get A’s text message.</a:t>
            </a:r>
            <a:endParaRPr lang="zh-CN" altLang="en-US" dirty="0"/>
          </a:p>
        </p:txBody>
      </p:sp>
    </p:spTree>
    <p:extLst>
      <p:ext uri="{BB962C8B-B14F-4D97-AF65-F5344CB8AC3E}">
        <p14:creationId xmlns:p14="http://schemas.microsoft.com/office/powerpoint/2010/main" val="1622726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Cryptography</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Asymmetric cryptography is more secure than symmetric cryptography, but symmetric cryptography takes less time to encrypt.</a:t>
            </a:r>
            <a:endParaRPr lang="zh-CN" altLang="en-US" dirty="0"/>
          </a:p>
        </p:txBody>
      </p:sp>
    </p:spTree>
    <p:extLst>
      <p:ext uri="{BB962C8B-B14F-4D97-AF65-F5344CB8AC3E}">
        <p14:creationId xmlns:p14="http://schemas.microsoft.com/office/powerpoint/2010/main" val="271449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a:t>
            </a:r>
            <a:endParaRPr lang="zh-CN" altLang="en-US" dirty="0"/>
          </a:p>
        </p:txBody>
      </p:sp>
      <p:sp>
        <p:nvSpPr>
          <p:cNvPr id="10" name="Rectangle 3"/>
          <p:cNvSpPr/>
          <p:nvPr/>
        </p:nvSpPr>
        <p:spPr>
          <a:xfrm>
            <a:off x="2835955" y="1825625"/>
            <a:ext cx="144272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smtClean="0"/>
              <a:t>Regeneration circuit</a:t>
            </a:r>
            <a:endParaRPr lang="x-none" altLang="en-CA" sz="2400" dirty="0"/>
          </a:p>
        </p:txBody>
      </p:sp>
      <p:cxnSp>
        <p:nvCxnSpPr>
          <p:cNvPr id="11" name="Straight Arrow Connector 4"/>
          <p:cNvCxnSpPr>
            <a:stCxn id="10" idx="3"/>
          </p:cNvCxnSpPr>
          <p:nvPr/>
        </p:nvCxnSpPr>
        <p:spPr>
          <a:xfrm>
            <a:off x="4278675" y="240157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Rectangle 5"/>
          <p:cNvSpPr/>
          <p:nvPr/>
        </p:nvSpPr>
        <p:spPr>
          <a:xfrm>
            <a:off x="5156880" y="1792605"/>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smtClean="0"/>
              <a:t>Decoder</a:t>
            </a:r>
            <a:endParaRPr lang="x-none" altLang="en-CA" sz="2400" dirty="0"/>
          </a:p>
        </p:txBody>
      </p:sp>
      <p:cxnSp>
        <p:nvCxnSpPr>
          <p:cNvPr id="13" name="Straight Arrow Connector 6"/>
          <p:cNvCxnSpPr>
            <a:stCxn id="12" idx="3"/>
          </p:cNvCxnSpPr>
          <p:nvPr/>
        </p:nvCxnSpPr>
        <p:spPr>
          <a:xfrm>
            <a:off x="6689770" y="236855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4" name="Rectangle 7"/>
          <p:cNvSpPr/>
          <p:nvPr/>
        </p:nvSpPr>
        <p:spPr>
          <a:xfrm>
            <a:off x="7581310" y="1781810"/>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smtClean="0"/>
              <a:t>Reconstruction filter</a:t>
            </a:r>
            <a:endParaRPr lang="x-none" altLang="en-CA" sz="2400" dirty="0"/>
          </a:p>
        </p:txBody>
      </p:sp>
      <p:cxnSp>
        <p:nvCxnSpPr>
          <p:cNvPr id="15" name="Straight Arrow Connector 8"/>
          <p:cNvCxnSpPr>
            <a:stCxn id="14" idx="3"/>
          </p:cNvCxnSpPr>
          <p:nvPr/>
        </p:nvCxnSpPr>
        <p:spPr>
          <a:xfrm>
            <a:off x="9114200" y="2357755"/>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6" name="TextBox 11"/>
          <p:cNvSpPr txBox="1"/>
          <p:nvPr/>
        </p:nvSpPr>
        <p:spPr>
          <a:xfrm>
            <a:off x="827495" y="2016224"/>
            <a:ext cx="1462405" cy="892552"/>
          </a:xfrm>
          <a:prstGeom prst="rect">
            <a:avLst/>
          </a:prstGeom>
          <a:noFill/>
        </p:spPr>
        <p:txBody>
          <a:bodyPr wrap="square" rtlCol="0">
            <a:spAutoFit/>
          </a:bodyPr>
          <a:lstStyle/>
          <a:p>
            <a:r>
              <a:rPr lang="en-US" altLang="zh-CN" sz="2400" dirty="0" smtClean="0"/>
              <a:t>Channel </a:t>
            </a:r>
            <a:r>
              <a:rPr lang="en-US" altLang="zh-CN" sz="2800" dirty="0" smtClean="0"/>
              <a:t>input</a:t>
            </a:r>
            <a:endParaRPr lang="x-none" altLang="en-CA" sz="2400" dirty="0"/>
          </a:p>
        </p:txBody>
      </p:sp>
      <p:sp>
        <p:nvSpPr>
          <p:cNvPr id="17" name="TextBox 12"/>
          <p:cNvSpPr txBox="1"/>
          <p:nvPr/>
        </p:nvSpPr>
        <p:spPr>
          <a:xfrm>
            <a:off x="10005740" y="2052568"/>
            <a:ext cx="1043260" cy="830997"/>
          </a:xfrm>
          <a:prstGeom prst="rect">
            <a:avLst/>
          </a:prstGeom>
          <a:noFill/>
        </p:spPr>
        <p:txBody>
          <a:bodyPr wrap="square" rtlCol="0">
            <a:spAutoFit/>
          </a:bodyPr>
          <a:lstStyle/>
          <a:p>
            <a:r>
              <a:rPr lang="en-US" altLang="en-CA" sz="2400" dirty="0" smtClean="0"/>
              <a:t>Destination</a:t>
            </a:r>
            <a:endParaRPr lang="x-none" altLang="en-CA" sz="2400" dirty="0"/>
          </a:p>
        </p:txBody>
      </p:sp>
      <p:cxnSp>
        <p:nvCxnSpPr>
          <p:cNvPr id="18" name="Straight Arrow Connector 8"/>
          <p:cNvCxnSpPr/>
          <p:nvPr/>
        </p:nvCxnSpPr>
        <p:spPr>
          <a:xfrm>
            <a:off x="1934255" y="2401570"/>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9" name="Rectangle 3"/>
          <p:cNvSpPr/>
          <p:nvPr/>
        </p:nvSpPr>
        <p:spPr>
          <a:xfrm>
            <a:off x="2781526" y="3808366"/>
            <a:ext cx="144272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smtClean="0"/>
              <a:t>Amplifier equalizer</a:t>
            </a:r>
            <a:endParaRPr lang="x-none" altLang="en-CA" sz="2400" dirty="0"/>
          </a:p>
        </p:txBody>
      </p:sp>
      <p:cxnSp>
        <p:nvCxnSpPr>
          <p:cNvPr id="20" name="Straight Arrow Connector 4"/>
          <p:cNvCxnSpPr>
            <a:stCxn id="19" idx="3"/>
            <a:endCxn id="23" idx="1"/>
          </p:cNvCxnSpPr>
          <p:nvPr/>
        </p:nvCxnSpPr>
        <p:spPr>
          <a:xfrm flipV="1">
            <a:off x="4224246" y="4371519"/>
            <a:ext cx="3302635" cy="12792"/>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1" name="Rectangle 5"/>
          <p:cNvSpPr/>
          <p:nvPr/>
        </p:nvSpPr>
        <p:spPr>
          <a:xfrm>
            <a:off x="5092291" y="5413646"/>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smtClean="0"/>
              <a:t>Timing circuit</a:t>
            </a:r>
            <a:endParaRPr lang="x-none" altLang="en-CA" sz="2400" dirty="0"/>
          </a:p>
        </p:txBody>
      </p:sp>
      <p:cxnSp>
        <p:nvCxnSpPr>
          <p:cNvPr id="22" name="Straight Arrow Connector 6"/>
          <p:cNvCxnSpPr/>
          <p:nvPr/>
        </p:nvCxnSpPr>
        <p:spPr>
          <a:xfrm flipV="1">
            <a:off x="8289107" y="4947465"/>
            <a:ext cx="4219" cy="1042126"/>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3" name="Rectangle 7"/>
          <p:cNvSpPr/>
          <p:nvPr/>
        </p:nvSpPr>
        <p:spPr>
          <a:xfrm>
            <a:off x="7526881" y="3795574"/>
            <a:ext cx="1532890" cy="1151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CA" sz="2400" dirty="0" smtClean="0"/>
              <a:t>Decision making device</a:t>
            </a:r>
            <a:endParaRPr lang="x-none" altLang="en-CA" sz="2400" dirty="0"/>
          </a:p>
        </p:txBody>
      </p:sp>
      <p:cxnSp>
        <p:nvCxnSpPr>
          <p:cNvPr id="24" name="Straight Arrow Connector 8"/>
          <p:cNvCxnSpPr>
            <a:stCxn id="23" idx="3"/>
          </p:cNvCxnSpPr>
          <p:nvPr/>
        </p:nvCxnSpPr>
        <p:spPr>
          <a:xfrm>
            <a:off x="9059771" y="4371519"/>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TextBox 11"/>
          <p:cNvSpPr txBox="1"/>
          <p:nvPr/>
        </p:nvSpPr>
        <p:spPr>
          <a:xfrm>
            <a:off x="487815" y="4006896"/>
            <a:ext cx="1624512" cy="830997"/>
          </a:xfrm>
          <a:prstGeom prst="rect">
            <a:avLst/>
          </a:prstGeom>
          <a:noFill/>
        </p:spPr>
        <p:txBody>
          <a:bodyPr wrap="square" rtlCol="0">
            <a:spAutoFit/>
          </a:bodyPr>
          <a:lstStyle/>
          <a:p>
            <a:r>
              <a:rPr lang="en-US" altLang="zh-CN" sz="2400" dirty="0" smtClean="0"/>
              <a:t>Distorted PCM wave</a:t>
            </a:r>
            <a:endParaRPr lang="x-none" altLang="en-CA" sz="2400" dirty="0"/>
          </a:p>
        </p:txBody>
      </p:sp>
      <p:sp>
        <p:nvSpPr>
          <p:cNvPr id="26" name="TextBox 12"/>
          <p:cNvSpPr txBox="1"/>
          <p:nvPr/>
        </p:nvSpPr>
        <p:spPr>
          <a:xfrm>
            <a:off x="9961471" y="4030368"/>
            <a:ext cx="1816802" cy="830997"/>
          </a:xfrm>
          <a:prstGeom prst="rect">
            <a:avLst/>
          </a:prstGeom>
          <a:noFill/>
        </p:spPr>
        <p:txBody>
          <a:bodyPr wrap="square" rtlCol="0">
            <a:spAutoFit/>
          </a:bodyPr>
          <a:lstStyle/>
          <a:p>
            <a:r>
              <a:rPr lang="en-US" altLang="en-CA" sz="2400" dirty="0" smtClean="0"/>
              <a:t>Regenerated PCM wave</a:t>
            </a:r>
            <a:endParaRPr lang="x-none" altLang="en-CA" sz="2400" dirty="0"/>
          </a:p>
        </p:txBody>
      </p:sp>
      <p:cxnSp>
        <p:nvCxnSpPr>
          <p:cNvPr id="27" name="Straight Arrow Connector 8"/>
          <p:cNvCxnSpPr/>
          <p:nvPr/>
        </p:nvCxnSpPr>
        <p:spPr>
          <a:xfrm>
            <a:off x="1879826" y="4384311"/>
            <a:ext cx="901700" cy="381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8" name="直接连接符 27"/>
          <p:cNvCxnSpPr/>
          <p:nvPr/>
        </p:nvCxnSpPr>
        <p:spPr>
          <a:xfrm>
            <a:off x="4501242" y="4377915"/>
            <a:ext cx="24312" cy="1611676"/>
          </a:xfrm>
          <a:prstGeom prst="line">
            <a:avLst/>
          </a:prstGeom>
        </p:spPr>
        <p:style>
          <a:lnRef idx="3">
            <a:schemeClr val="dk1"/>
          </a:lnRef>
          <a:fillRef idx="0">
            <a:schemeClr val="dk1"/>
          </a:fillRef>
          <a:effectRef idx="2">
            <a:schemeClr val="dk1"/>
          </a:effectRef>
          <a:fontRef idx="minor">
            <a:schemeClr val="tx1"/>
          </a:fontRef>
        </p:style>
      </p:cxnSp>
      <p:cxnSp>
        <p:nvCxnSpPr>
          <p:cNvPr id="29" name="直接箭头连接符 28"/>
          <p:cNvCxnSpPr>
            <a:endCxn id="21" idx="1"/>
          </p:cNvCxnSpPr>
          <p:nvPr/>
        </p:nvCxnSpPr>
        <p:spPr>
          <a:xfrm>
            <a:off x="4521562" y="5989591"/>
            <a:ext cx="5707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接连接符 29"/>
          <p:cNvCxnSpPr>
            <a:stCxn id="21" idx="3"/>
          </p:cNvCxnSpPr>
          <p:nvPr/>
        </p:nvCxnSpPr>
        <p:spPr>
          <a:xfrm>
            <a:off x="6625181" y="5989591"/>
            <a:ext cx="1663926" cy="0"/>
          </a:xfrm>
          <a:prstGeom prst="line">
            <a:avLst/>
          </a:prstGeom>
        </p:spPr>
        <p:style>
          <a:lnRef idx="3">
            <a:schemeClr val="dk1"/>
          </a:lnRef>
          <a:fillRef idx="0">
            <a:schemeClr val="dk1"/>
          </a:fillRef>
          <a:effectRef idx="2">
            <a:schemeClr val="dk1"/>
          </a:effectRef>
          <a:fontRef idx="minor">
            <a:schemeClr val="tx1"/>
          </a:fontRef>
        </p:style>
      </p:cxnSp>
      <p:sp>
        <p:nvSpPr>
          <p:cNvPr id="4" name="矩形标注 3"/>
          <p:cNvSpPr/>
          <p:nvPr/>
        </p:nvSpPr>
        <p:spPr>
          <a:xfrm rot="10800000">
            <a:off x="413722" y="3655377"/>
            <a:ext cx="11364551" cy="3050222"/>
          </a:xfrm>
          <a:prstGeom prst="wedgeRectCallout">
            <a:avLst>
              <a:gd name="adj1" fmla="val 22079"/>
              <a:gd name="adj2" fmla="val 72516"/>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893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lstStyle/>
          <a:p>
            <a:pPr marL="0" indent="0">
              <a:buNone/>
            </a:pPr>
            <a:r>
              <a:rPr lang="en-US" dirty="0" smtClean="0"/>
              <a:t>Another encryption algorithm: Caesar cipher, one of the simplest and most widely known encryption techniques.</a:t>
            </a:r>
          </a:p>
          <a:p>
            <a:pPr marL="0" indent="0">
              <a:buNone/>
            </a:pPr>
            <a:r>
              <a:rPr lang="en-US" dirty="0" smtClean="0"/>
              <a:t>In Caesar cipher, we choose an integer K as our key, and we shift or rotate alphabet k place to get a cipher alphabet.</a:t>
            </a:r>
          </a:p>
        </p:txBody>
      </p:sp>
    </p:spTree>
    <p:extLst>
      <p:ext uri="{BB962C8B-B14F-4D97-AF65-F5344CB8AC3E}">
        <p14:creationId xmlns:p14="http://schemas.microsoft.com/office/powerpoint/2010/main" val="2897345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ay k = 3.</a:t>
            </a:r>
          </a:p>
          <a:p>
            <a:pPr marL="0" indent="0">
              <a:buNone/>
            </a:pPr>
            <a:r>
              <a:rPr lang="en-US" dirty="0" smtClean="0"/>
              <a:t>   Alphabet: a b c d e f g h I j k l m n o p q r s t u v w x y z  </a:t>
            </a:r>
          </a:p>
          <a:p>
            <a:pPr marL="0" indent="0">
              <a:buNone/>
            </a:pPr>
            <a:r>
              <a:rPr lang="en-US" dirty="0"/>
              <a:t> </a:t>
            </a:r>
            <a:r>
              <a:rPr lang="en-US" dirty="0" smtClean="0"/>
              <a:t>                 </a:t>
            </a:r>
          </a:p>
          <a:p>
            <a:endParaRPr lang="en-US" dirty="0"/>
          </a:p>
          <a:p>
            <a:pPr marL="0" indent="0">
              <a:buNone/>
            </a:pPr>
            <a:r>
              <a:rPr lang="en-US" dirty="0" smtClean="0"/>
              <a:t>                      x y z a b c d e f g h I j k l m n o p q r s t u v w</a:t>
            </a:r>
          </a:p>
          <a:p>
            <a:pPr marL="0" indent="0">
              <a:buNone/>
            </a:pPr>
            <a:r>
              <a:rPr lang="en-US" dirty="0" smtClean="0"/>
              <a:t>So apple → </a:t>
            </a:r>
            <a:r>
              <a:rPr lang="en-US" dirty="0" err="1" smtClean="0"/>
              <a:t>xmmib</a:t>
            </a:r>
            <a:r>
              <a:rPr lang="en-US" dirty="0" smtClean="0"/>
              <a:t>, banana → </a:t>
            </a:r>
            <a:r>
              <a:rPr lang="en-US" dirty="0" err="1" smtClean="0"/>
              <a:t>yxkxkx</a:t>
            </a:r>
            <a:endParaRPr lang="en-US" dirty="0" smtClean="0"/>
          </a:p>
          <a:p>
            <a:pPr marL="0" indent="0">
              <a:buNone/>
            </a:pPr>
            <a:r>
              <a:rPr lang="en-US" dirty="0" smtClean="0"/>
              <a:t>In decryption, user shift/rotate k place back.</a:t>
            </a:r>
          </a:p>
          <a:p>
            <a:pPr marL="0" indent="0">
              <a:buNone/>
            </a:pPr>
            <a:r>
              <a:rPr lang="en-US" dirty="0" smtClean="0"/>
              <a:t>Is Caser cipher symmetric or asymmetric?</a:t>
            </a:r>
          </a:p>
          <a:p>
            <a:endParaRPr lang="en-US" dirty="0" smtClean="0"/>
          </a:p>
        </p:txBody>
      </p:sp>
      <p:sp>
        <p:nvSpPr>
          <p:cNvPr id="4" name="TextBox 3"/>
          <p:cNvSpPr txBox="1"/>
          <p:nvPr/>
        </p:nvSpPr>
        <p:spPr>
          <a:xfrm>
            <a:off x="1060295" y="2715524"/>
            <a:ext cx="1471961" cy="2246769"/>
          </a:xfrm>
          <a:prstGeom prst="rect">
            <a:avLst/>
          </a:prstGeom>
          <a:noFill/>
        </p:spPr>
        <p:txBody>
          <a:bodyPr wrap="square" rtlCol="0">
            <a:spAutoFit/>
          </a:bodyPr>
          <a:lstStyle/>
          <a:p>
            <a:r>
              <a:rPr lang="en-US" sz="2800" dirty="0" smtClean="0"/>
              <a:t>Cipher alphabet (rotate 3 place):</a:t>
            </a:r>
          </a:p>
          <a:p>
            <a:endParaRPr lang="en-US" sz="2800" dirty="0"/>
          </a:p>
        </p:txBody>
      </p:sp>
      <p:cxnSp>
        <p:nvCxnSpPr>
          <p:cNvPr id="6" name="Straight Arrow Connector 5"/>
          <p:cNvCxnSpPr/>
          <p:nvPr/>
        </p:nvCxnSpPr>
        <p:spPr>
          <a:xfrm>
            <a:off x="2771077" y="2715524"/>
            <a:ext cx="646771" cy="127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3061008" y="2704372"/>
            <a:ext cx="635620" cy="1274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188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Error </a:t>
            </a:r>
            <a:r>
              <a:rPr lang="en-US" altLang="zh-CN" dirty="0" smtClean="0"/>
              <a:t>correction</a:t>
            </a:r>
          </a:p>
          <a:p>
            <a:pPr marL="0" indent="0">
              <a:buNone/>
            </a:pPr>
            <a:r>
              <a:rPr lang="x-none" altLang="zh-CN" dirty="0"/>
              <a:t>Automatic report request (ARQ)</a:t>
            </a:r>
          </a:p>
          <a:p>
            <a:pPr marL="0" indent="0">
              <a:buNone/>
            </a:pPr>
            <a:r>
              <a:rPr lang="x-none" altLang="zh-CN" dirty="0" smtClean="0"/>
              <a:t>Forward </a:t>
            </a:r>
            <a:r>
              <a:rPr lang="x-none" altLang="zh-CN" dirty="0"/>
              <a:t>error correction (FEC)</a:t>
            </a:r>
          </a:p>
          <a:p>
            <a:r>
              <a:rPr lang="x-none" altLang="en-CA" dirty="0" smtClean="0"/>
              <a:t>Communication security</a:t>
            </a:r>
            <a:endParaRPr lang="en-US" altLang="en-CA" dirty="0" smtClean="0"/>
          </a:p>
          <a:p>
            <a:pPr marL="0" indent="0">
              <a:buNone/>
            </a:pPr>
            <a:r>
              <a:rPr lang="x-none" altLang="en-CA" dirty="0"/>
              <a:t>Authentication and </a:t>
            </a:r>
            <a:r>
              <a:rPr lang="x-none" altLang="en-CA" dirty="0" smtClean="0"/>
              <a:t>Authorization</a:t>
            </a:r>
            <a:endParaRPr lang="en-US" altLang="en-CA" dirty="0" smtClean="0"/>
          </a:p>
          <a:p>
            <a:r>
              <a:rPr lang="en-US" altLang="zh-CN" dirty="0" smtClean="0"/>
              <a:t>Cryptography</a:t>
            </a:r>
          </a:p>
          <a:p>
            <a:pPr marL="0" indent="0">
              <a:buNone/>
            </a:pPr>
            <a:r>
              <a:rPr lang="en-US" altLang="zh-CN" dirty="0" smtClean="0"/>
              <a:t>Asymmetric and symmetric</a:t>
            </a:r>
            <a:endParaRPr lang="zh-CN" altLang="en-US" dirty="0"/>
          </a:p>
          <a:p>
            <a:endParaRPr lang="zh-CN" altLang="en-US" dirty="0"/>
          </a:p>
        </p:txBody>
      </p:sp>
    </p:spTree>
    <p:extLst>
      <p:ext uri="{BB962C8B-B14F-4D97-AF65-F5344CB8AC3E}">
        <p14:creationId xmlns:p14="http://schemas.microsoft.com/office/powerpoint/2010/main" val="641736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correction</a:t>
            </a:r>
            <a:endParaRPr lang="zh-CN" altLang="en-US" dirty="0"/>
          </a:p>
        </p:txBody>
      </p:sp>
      <p:sp>
        <p:nvSpPr>
          <p:cNvPr id="3" name="内容占位符 2"/>
          <p:cNvSpPr>
            <a:spLocks noGrp="1"/>
          </p:cNvSpPr>
          <p:nvPr>
            <p:ph idx="1"/>
          </p:nvPr>
        </p:nvSpPr>
        <p:spPr/>
        <p:txBody>
          <a:bodyPr/>
          <a:lstStyle/>
          <a:p>
            <a:pPr marL="0" indent="0">
              <a:buNone/>
            </a:pPr>
            <a:r>
              <a:rPr lang="x-none" altLang="zh-CN" dirty="0"/>
              <a:t>Techniques that enable reliable delivery of digital data over unreliable communication channels.</a:t>
            </a:r>
          </a:p>
          <a:p>
            <a:endParaRPr lang="x-none" altLang="zh-CN" dirty="0"/>
          </a:p>
          <a:p>
            <a:r>
              <a:rPr lang="x-none" altLang="zh-CN" dirty="0"/>
              <a:t>Two different ways</a:t>
            </a:r>
          </a:p>
          <a:p>
            <a:pPr marL="0" indent="0">
              <a:buNone/>
            </a:pPr>
            <a:r>
              <a:rPr lang="x-none" altLang="zh-CN" dirty="0"/>
              <a:t>1. Automatic report request (ARQ)</a:t>
            </a:r>
          </a:p>
          <a:p>
            <a:pPr marL="0" indent="0">
              <a:buNone/>
            </a:pPr>
            <a:r>
              <a:rPr lang="x-none" altLang="zh-CN" dirty="0"/>
              <a:t>2. Forward error correction (FEC)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zh-CN">
                <a:sym typeface="+mn-ea"/>
              </a:rPr>
              <a:t>Automatic report request (ARQ)</a:t>
            </a:r>
            <a:endParaRPr lang="en-CA" altLang="en-US"/>
          </a:p>
        </p:txBody>
      </p:sp>
      <p:sp>
        <p:nvSpPr>
          <p:cNvPr id="3" name="Content Placeholder 2"/>
          <p:cNvSpPr>
            <a:spLocks noGrp="1"/>
          </p:cNvSpPr>
          <p:nvPr>
            <p:ph idx="1"/>
          </p:nvPr>
        </p:nvSpPr>
        <p:spPr/>
        <p:txBody>
          <a:bodyPr/>
          <a:lstStyle/>
          <a:p>
            <a:pPr marL="0" indent="0">
              <a:buNone/>
            </a:pPr>
            <a:r>
              <a:rPr lang="x-none" altLang="en-CA" dirty="0"/>
              <a:t>An error detection scheme combined with an error control technique, it requests for retransmission of error data</a:t>
            </a:r>
            <a:r>
              <a:rPr lang="x-none" altLang="en-CA" dirty="0" smtClean="0"/>
              <a:t>.</a:t>
            </a:r>
            <a:endParaRPr lang="en-US" altLang="en-CA" dirty="0" smtClean="0"/>
          </a:p>
          <a:p>
            <a:endParaRPr lang="x-none" altLang="en-CA" dirty="0"/>
          </a:p>
          <a:p>
            <a:pPr marL="0" indent="0">
              <a:buNone/>
            </a:pPr>
            <a:r>
              <a:rPr lang="x-none" altLang="en-CA" dirty="0"/>
              <a:t>A. stop - and - wait</a:t>
            </a:r>
          </a:p>
          <a:p>
            <a:pPr marL="0" indent="0">
              <a:buNone/>
            </a:pPr>
            <a:r>
              <a:rPr lang="x-none" altLang="en-CA" dirty="0"/>
              <a:t>After sending each frame, the sender doesn't send any frames further until it receive an acknowledgement (ACK) from receiver. If sender doesn't receive ACK before a certain time, known as time out, the sender will resend the same frame again and keep waiting.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zh-CN">
                <a:sym typeface="+mn-ea"/>
              </a:rPr>
              <a:t>Automatic report request (ARQ)</a:t>
            </a:r>
            <a:endParaRPr lang="en-CA" altLang="en-US"/>
          </a:p>
        </p:txBody>
      </p:sp>
      <p:sp>
        <p:nvSpPr>
          <p:cNvPr id="3" name="Content Placeholder 2"/>
          <p:cNvSpPr>
            <a:spLocks noGrp="1"/>
          </p:cNvSpPr>
          <p:nvPr>
            <p:ph idx="1"/>
          </p:nvPr>
        </p:nvSpPr>
        <p:spPr/>
        <p:txBody>
          <a:bodyPr/>
          <a:lstStyle/>
          <a:p>
            <a:r>
              <a:rPr lang="x-none" altLang="en-CA" dirty="0" smtClean="0"/>
              <a:t>Continuous </a:t>
            </a:r>
            <a:r>
              <a:rPr lang="x-none" altLang="en-CA" dirty="0"/>
              <a:t>ARQ</a:t>
            </a:r>
          </a:p>
          <a:p>
            <a:pPr marL="0" indent="0">
              <a:buNone/>
            </a:pPr>
            <a:r>
              <a:rPr lang="x-none" altLang="en-CA" dirty="0"/>
              <a:t>B. GO - Back - N: The sender sends out all </a:t>
            </a:r>
            <a:r>
              <a:rPr lang="x-none" altLang="en-CA" dirty="0" smtClean="0"/>
              <a:t>frame</a:t>
            </a:r>
            <a:r>
              <a:rPr lang="en-US" altLang="en-CA" dirty="0" smtClean="0"/>
              <a:t>s</a:t>
            </a:r>
            <a:r>
              <a:rPr lang="x-none" altLang="en-CA" dirty="0" smtClean="0"/>
              <a:t> </a:t>
            </a:r>
            <a:r>
              <a:rPr lang="x-none" altLang="en-CA" dirty="0"/>
              <a:t>without waiting, </a:t>
            </a:r>
            <a:r>
              <a:rPr lang="en-CA" altLang="en-CA" dirty="0" smtClean="0"/>
              <a:t>and if receiver </a:t>
            </a:r>
            <a:r>
              <a:rPr lang="x-none" altLang="en-CA" dirty="0" smtClean="0"/>
              <a:t>get</a:t>
            </a:r>
            <a:r>
              <a:rPr lang="en-CA" altLang="en-CA" dirty="0" smtClean="0"/>
              <a:t>s</a:t>
            </a:r>
            <a:r>
              <a:rPr lang="x-none" altLang="en-CA" dirty="0" smtClean="0"/>
              <a:t> </a:t>
            </a:r>
            <a:r>
              <a:rPr lang="x-none" altLang="en-CA" dirty="0"/>
              <a:t>a undesired frame N, it will discard all the frames after frame N-1, and </a:t>
            </a:r>
            <a:r>
              <a:rPr lang="x-none" altLang="en-CA" dirty="0" smtClean="0"/>
              <a:t>re</a:t>
            </a:r>
            <a:r>
              <a:rPr lang="en-CA" altLang="en-CA" dirty="0" err="1" smtClean="0"/>
              <a:t>plys</a:t>
            </a:r>
            <a:r>
              <a:rPr lang="x-none" altLang="en-CA" dirty="0" smtClean="0"/>
              <a:t> </a:t>
            </a:r>
            <a:r>
              <a:rPr lang="x-none" altLang="en-CA" dirty="0"/>
              <a:t>ACK N-1. Then sender will resend all frames in order started with frame N.</a:t>
            </a:r>
          </a:p>
          <a:p>
            <a:endParaRPr lang="x-none" altLang="en-CA" dirty="0"/>
          </a:p>
          <a:p>
            <a:pPr marL="0" indent="0">
              <a:buNone/>
            </a:pPr>
            <a:r>
              <a:rPr lang="x-none" altLang="en-CA" dirty="0"/>
              <a:t>C. selective repeat: The receiver sends back all </a:t>
            </a:r>
            <a:r>
              <a:rPr lang="x-none" altLang="en-CA" dirty="0" smtClean="0"/>
              <a:t>ACK</a:t>
            </a:r>
            <a:r>
              <a:rPr lang="en-CA" altLang="en-CA" dirty="0" smtClean="0"/>
              <a:t>s</a:t>
            </a:r>
            <a:r>
              <a:rPr lang="x-none" altLang="en-CA" dirty="0" smtClean="0"/>
              <a:t> </a:t>
            </a:r>
            <a:r>
              <a:rPr lang="x-none" altLang="en-CA" dirty="0"/>
              <a:t>for every frames, once sender doesn't get ACKN, it will resend frame N only.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zh-CN">
                <a:sym typeface="+mn-ea"/>
              </a:rPr>
              <a:t>Forward error correction (FEC)</a:t>
            </a:r>
            <a:endParaRPr lang="en-CA" altLang="en-US"/>
          </a:p>
        </p:txBody>
      </p:sp>
      <p:sp>
        <p:nvSpPr>
          <p:cNvPr id="3" name="Content Placeholder 2"/>
          <p:cNvSpPr>
            <a:spLocks noGrp="1"/>
          </p:cNvSpPr>
          <p:nvPr>
            <p:ph idx="1"/>
          </p:nvPr>
        </p:nvSpPr>
        <p:spPr>
          <a:xfrm>
            <a:off x="838200" y="1826260"/>
            <a:ext cx="10515600" cy="4627245"/>
          </a:xfrm>
        </p:spPr>
        <p:txBody>
          <a:bodyPr>
            <a:normAutofit fontScale="97500"/>
          </a:bodyPr>
          <a:lstStyle/>
          <a:p>
            <a:pPr marL="0" indent="0">
              <a:buNone/>
            </a:pPr>
            <a:r>
              <a:rPr lang="x-none" altLang="en-CA" dirty="0"/>
              <a:t>Also known as channel coding. The sender encodes the data using an error - correcting (ECC) prior for transmission.</a:t>
            </a:r>
          </a:p>
          <a:p>
            <a:endParaRPr lang="x-none" altLang="en-CA" dirty="0"/>
          </a:p>
          <a:p>
            <a:pPr marL="0" indent="0">
              <a:buNone/>
            </a:pPr>
            <a:r>
              <a:rPr lang="x-none" altLang="en-CA" dirty="0"/>
              <a:t>Recall our "apple" example.</a:t>
            </a:r>
          </a:p>
          <a:p>
            <a:endParaRPr lang="x-none" altLang="en-CA" dirty="0"/>
          </a:p>
          <a:p>
            <a:pPr marL="0" indent="0">
              <a:buNone/>
            </a:pPr>
            <a:r>
              <a:rPr lang="x-none" altLang="en-CA" dirty="0"/>
              <a:t>Triple modular redundancy: transmit each bit 3 times.</a:t>
            </a:r>
          </a:p>
          <a:p>
            <a:endParaRPr lang="x-none" altLang="en-CA" dirty="0"/>
          </a:p>
          <a:p>
            <a:pPr marL="0" indent="0">
              <a:buNone/>
            </a:pPr>
            <a:r>
              <a:rPr lang="x-none" altLang="en-CA" dirty="0"/>
              <a:t>In coding theory, we call codes that include the unmodified input in the output are systematic codes, and while those do not are non-systematic codes.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zh-CN">
                <a:sym typeface="+mn-ea"/>
              </a:rPr>
              <a:t>Forward error correction (FEC)</a:t>
            </a:r>
            <a:endParaRPr lang="en-CA" altLang="en-US"/>
          </a:p>
        </p:txBody>
      </p:sp>
      <p:sp>
        <p:nvSpPr>
          <p:cNvPr id="3" name="Content Placeholder 2"/>
          <p:cNvSpPr>
            <a:spLocks noGrp="1"/>
          </p:cNvSpPr>
          <p:nvPr>
            <p:ph idx="1"/>
          </p:nvPr>
        </p:nvSpPr>
        <p:spPr/>
        <p:txBody>
          <a:bodyPr/>
          <a:lstStyle/>
          <a:p>
            <a:pPr marL="0" indent="0">
              <a:buNone/>
            </a:pPr>
            <a:r>
              <a:rPr lang="x-none" altLang="en-CA" dirty="0"/>
              <a:t>Systematic code is any error - correcting code in which the original input data is embedded in the encode output.</a:t>
            </a:r>
          </a:p>
          <a:p>
            <a:endParaRPr lang="x-none" altLang="en-CA" dirty="0"/>
          </a:p>
          <a:p>
            <a:pPr marL="0" indent="0">
              <a:buNone/>
            </a:pPr>
            <a:r>
              <a:rPr lang="x-none" altLang="en-CA" dirty="0"/>
              <a:t>In non - systematic code, the output does not contain the </a:t>
            </a:r>
            <a:r>
              <a:rPr lang="x-none" altLang="en-CA" dirty="0">
                <a:sym typeface="+mn-ea"/>
              </a:rPr>
              <a:t>original </a:t>
            </a:r>
            <a:r>
              <a:rPr lang="x-none" altLang="en-CA" dirty="0"/>
              <a:t>input symbols.</a:t>
            </a:r>
          </a:p>
          <a:p>
            <a:endParaRPr lang="x-none" altLang="en-CA" dirty="0"/>
          </a:p>
          <a:p>
            <a:pPr marL="0" indent="0">
              <a:buNone/>
            </a:pPr>
            <a:r>
              <a:rPr lang="x-none" altLang="en-CA" dirty="0"/>
              <a:t>Input info bit (a0, a1, a2, a3)  check bit (b1, b2)</a:t>
            </a:r>
          </a:p>
          <a:p>
            <a:pPr marL="0" indent="0">
              <a:buNone/>
            </a:pPr>
            <a:r>
              <a:rPr lang="x-none" altLang="en-CA" dirty="0"/>
              <a:t>Output: A (a0, a1, a2, a3, b1, b2), B (a0, b1, a1, b2, a2, a3)</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CA" dirty="0"/>
              <a:t>Communication security</a:t>
            </a:r>
          </a:p>
        </p:txBody>
      </p:sp>
      <p:sp>
        <p:nvSpPr>
          <p:cNvPr id="3" name="Content Placeholder 2"/>
          <p:cNvSpPr>
            <a:spLocks noGrp="1"/>
          </p:cNvSpPr>
          <p:nvPr>
            <p:ph idx="1"/>
          </p:nvPr>
        </p:nvSpPr>
        <p:spPr/>
        <p:txBody>
          <a:bodyPr/>
          <a:lstStyle/>
          <a:p>
            <a:pPr marL="0" indent="0">
              <a:buNone/>
            </a:pPr>
            <a:r>
              <a:rPr lang="x-none" altLang="en-CA" dirty="0"/>
              <a:t>Authentication and Authorization</a:t>
            </a:r>
          </a:p>
          <a:p>
            <a:endParaRPr lang="x-none" altLang="en-CA" dirty="0"/>
          </a:p>
          <a:p>
            <a:pPr marL="0" indent="0">
              <a:buNone/>
            </a:pPr>
            <a:r>
              <a:rPr lang="x-none" altLang="en-CA" dirty="0"/>
              <a:t>Authentication is the process of verifying that somebody really is who he claims to be.</a:t>
            </a:r>
          </a:p>
          <a:p>
            <a:pPr marL="0" indent="0">
              <a:buNone/>
            </a:pPr>
            <a:r>
              <a:rPr lang="x-none" altLang="en-CA" dirty="0"/>
              <a:t>In short: login + password (who you are)</a:t>
            </a:r>
          </a:p>
          <a:p>
            <a:endParaRPr lang="x-none" altLang="en-CA" dirty="0"/>
          </a:p>
          <a:p>
            <a:pPr marL="0" indent="0">
              <a:buNone/>
            </a:pPr>
            <a:r>
              <a:rPr lang="x-none" altLang="en-CA" dirty="0"/>
              <a:t>Authorization is the process of verifying you are allowed security level to do something.</a:t>
            </a:r>
          </a:p>
          <a:p>
            <a:pPr marL="0" indent="0">
              <a:buNone/>
            </a:pPr>
            <a:r>
              <a:rPr lang="x-none" altLang="en-CA" dirty="0"/>
              <a:t>In short: permissions (what you are allowed to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 themes_Cesta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hemes_Cestar" id="{1C0FFBE7-184B-4483-842F-A1CA37B92F83}" vid="{441ECAF9-CD3F-4DC2-9566-408342E6EB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themes_Cestar</Template>
  <TotalTime>454</TotalTime>
  <Words>1169</Words>
  <Application>Microsoft Office PowerPoint</Application>
  <PresentationFormat>Widescreen</PresentationFormat>
  <Paragraphs>123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等线</vt:lpstr>
      <vt:lpstr>等线 Light</vt:lpstr>
      <vt:lpstr>Arial</vt:lpstr>
      <vt:lpstr>Calibri</vt:lpstr>
      <vt:lpstr>Calibri Light</vt:lpstr>
      <vt:lpstr>PPT themes_Cestar</vt:lpstr>
      <vt:lpstr>ESE 3014  Embedded System Communication Protocol and Security</vt:lpstr>
      <vt:lpstr>Review</vt:lpstr>
      <vt:lpstr>Outline</vt:lpstr>
      <vt:lpstr>Error correction</vt:lpstr>
      <vt:lpstr>Automatic report request (ARQ)</vt:lpstr>
      <vt:lpstr>Automatic report request (ARQ)</vt:lpstr>
      <vt:lpstr>Forward error correction (FEC)</vt:lpstr>
      <vt:lpstr>Forward error correction (FEC)</vt:lpstr>
      <vt:lpstr>Communication security</vt:lpstr>
      <vt:lpstr>Shared key authentication</vt:lpstr>
      <vt:lpstr>Shared key authentication</vt:lpstr>
      <vt:lpstr>Shared key authentication</vt:lpstr>
      <vt:lpstr>Shared key authentication</vt:lpstr>
      <vt:lpstr>Authentication of biological characteristics</vt:lpstr>
      <vt:lpstr>Authentication of public key encryption algorithm</vt:lpstr>
      <vt:lpstr>Cryptography</vt:lpstr>
      <vt:lpstr>Symmetric cryptography</vt:lpstr>
      <vt:lpstr>Asymmetric cryptography</vt:lpstr>
      <vt:lpstr>Cryptography</vt:lpstr>
      <vt:lpstr>Caesar cipher</vt:lpstr>
      <vt:lpstr>Caesar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 3014  Embedded System Communication Protocol and Security</dc:title>
  <dc:creator>Linchen</dc:creator>
  <cp:lastModifiedBy>Linchen Wang</cp:lastModifiedBy>
  <cp:revision>25</cp:revision>
  <dcterms:created xsi:type="dcterms:W3CDTF">2018-01-30T22:25:12Z</dcterms:created>
  <dcterms:modified xsi:type="dcterms:W3CDTF">2019-10-29T13:34:53Z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4105-10.1.0.5707</vt:lpwstr>
  </property>
</Properties>
</file>