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gif" ContentType="image/gif"/>
  <Override PartName="/ppt/media/image4.jpeg" ContentType="image/jpeg"/>
  <Override PartName="/ppt/media/image5.gif" ContentType="image/gif"/>
  <Override PartName="/ppt/media/image6.gif" ContentType="image/gif"/>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960"/>
            <a:ext cx="3200040" cy="676440"/>
          </a:xfrm>
          <a:prstGeom prst="rect">
            <a:avLst/>
          </a:prstGeom>
          <a:blipFill rotWithShape="0">
            <a:blip r:embed="rId2">
              <a:alphaModFix amt="61000"/>
            </a:blip>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592E126-758E-43C6-9D3E-A1270DDC4735}" type="datetime">
              <a:rPr b="0" lang="en-US" sz="1200" spc="-1" strike="noStrike">
                <a:solidFill>
                  <a:srgbClr val="8b8b8b"/>
                </a:solidFill>
                <a:latin typeface="Calibri"/>
              </a:rPr>
              <a:t>1/11/21</a:t>
            </a:fld>
            <a:endParaRPr b="0" lang="en-CA"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CA"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060A598-DD8F-4EAC-A9E5-EF153DF9787E}" type="slidenum">
              <a:rPr b="0" lang="en-US" sz="1200" spc="-1" strike="noStrike">
                <a:solidFill>
                  <a:srgbClr val="8b8b8b"/>
                </a:solidFill>
                <a:latin typeface="Calibri"/>
              </a:rPr>
              <a:t>&lt;number&gt;</a:t>
            </a:fld>
            <a:endParaRPr b="0" lang="en-CA" sz="12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3960"/>
            <a:ext cx="3200040" cy="676440"/>
          </a:xfrm>
          <a:prstGeom prst="rect">
            <a:avLst/>
          </a:prstGeom>
          <a:blipFill rotWithShape="0">
            <a:blip r:embed="rId2">
              <a:alphaModFix amt="61000"/>
            </a:blip>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4" name="PlaceHolder 3"/>
          <p:cNvSpPr>
            <a:spLocks noGrp="1"/>
          </p:cNvSpPr>
          <p:nvPr>
            <p:ph type="body"/>
          </p:nvPr>
        </p:nvSpPr>
        <p:spPr>
          <a:xfrm>
            <a:off x="838080" y="1825560"/>
            <a:ext cx="10515240" cy="4350960"/>
          </a:xfrm>
          <a:prstGeom prst="rect">
            <a:avLst/>
          </a:prstGeom>
        </p:spPr>
        <p:txBody>
          <a:bodyPr>
            <a:noAutofit/>
          </a:bodyPr>
          <a:p>
            <a:pPr>
              <a:lnSpc>
                <a:spcPct val="90000"/>
              </a:lnSpc>
              <a:spcBef>
                <a:spcPts val="1001"/>
              </a:spcBef>
              <a:tabLst>
                <a:tab algn="l" pos="0"/>
              </a:tabLst>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marL="914400">
              <a:lnSpc>
                <a:spcPct val="90000"/>
              </a:lnSpc>
              <a:spcBef>
                <a:spcPts val="499"/>
              </a:spcBef>
              <a:tabLst>
                <a:tab algn="l" pos="0"/>
              </a:tabLst>
            </a:pPr>
            <a:r>
              <a:rPr b="0" lang="en-US" sz="2000" spc="-1" strike="noStrike">
                <a:solidFill>
                  <a:srgbClr val="000000"/>
                </a:solidFill>
                <a:latin typeface="Calibri"/>
              </a:rPr>
              <a:t>Third level</a:t>
            </a:r>
            <a:endParaRPr b="0" lang="en-US" sz="2000" spc="-1" strike="noStrike">
              <a:solidFill>
                <a:srgbClr val="000000"/>
              </a:solidFill>
              <a:latin typeface="Calibri"/>
            </a:endParaRPr>
          </a:p>
          <a:p>
            <a:pPr marL="1371600">
              <a:lnSpc>
                <a:spcPct val="90000"/>
              </a:lnSpc>
              <a:spcBef>
                <a:spcPts val="499"/>
              </a:spcBef>
              <a:tabLst>
                <a:tab algn="l" pos="0"/>
              </a:tabLst>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marL="1828800">
              <a:lnSpc>
                <a:spcPct val="90000"/>
              </a:lnSpc>
              <a:spcBef>
                <a:spcPts val="499"/>
              </a:spcBef>
              <a:tabLst>
                <a:tab algn="l" pos="0"/>
              </a:tabLst>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F6F01EE9-A138-4DF1-A1A8-D14919F42793}" type="datetime">
              <a:rPr b="0" lang="en-US" sz="1200" spc="-1" strike="noStrike">
                <a:solidFill>
                  <a:srgbClr val="8b8b8b"/>
                </a:solidFill>
                <a:latin typeface="Calibri"/>
              </a:rPr>
              <a:t>1/11/21</a:t>
            </a:fld>
            <a:endParaRPr b="0" lang="en-CA" sz="1200" spc="-1" strike="noStrike">
              <a:latin typeface="Times New Roman"/>
            </a:endParaRPr>
          </a:p>
        </p:txBody>
      </p:sp>
      <p:sp>
        <p:nvSpPr>
          <p:cNvPr id="46" name="PlaceHolder 5"/>
          <p:cNvSpPr>
            <a:spLocks noGrp="1"/>
          </p:cNvSpPr>
          <p:nvPr>
            <p:ph type="ftr"/>
          </p:nvPr>
        </p:nvSpPr>
        <p:spPr>
          <a:xfrm>
            <a:off x="4038480" y="6356520"/>
            <a:ext cx="4114440" cy="364680"/>
          </a:xfrm>
          <a:prstGeom prst="rect">
            <a:avLst/>
          </a:prstGeom>
        </p:spPr>
        <p:txBody>
          <a:bodyPr anchor="ctr">
            <a:noAutofit/>
          </a:bodyPr>
          <a:p>
            <a:endParaRPr b="0" lang="en-CA" sz="2400" spc="-1" strike="noStrike">
              <a:latin typeface="Times New Roman"/>
            </a:endParaRPr>
          </a:p>
        </p:txBody>
      </p:sp>
      <p:sp>
        <p:nvSpPr>
          <p:cNvPr id="4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66330D8-FD7E-49CD-A1FF-1DCD8DCD445B}" type="slidenum">
              <a:rPr b="0" lang="en-US" sz="1200" spc="-1" strike="noStrike">
                <a:solidFill>
                  <a:srgbClr val="8b8b8b"/>
                </a:solidFill>
                <a:latin typeface="Calibri"/>
              </a:rPr>
              <a:t>&lt;number&gt;</a:t>
            </a:fld>
            <a:endParaRPr b="0" lang="en-C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a:noFill/>
          <a:ln>
            <a:solidFill>
              <a:srgbClr val="ffffff"/>
            </a:solidFill>
          </a:ln>
        </p:spPr>
        <p:txBody>
          <a:bodyPr anchor="b">
            <a:normAutofit fontScale="60000"/>
          </a:bodyPr>
          <a:p>
            <a:pPr algn="ctr">
              <a:lnSpc>
                <a:spcPct val="90000"/>
              </a:lnSpc>
            </a:pPr>
            <a:r>
              <a:rPr b="0" lang="en-US" sz="6000" spc="-1" strike="noStrike">
                <a:solidFill>
                  <a:srgbClr val="000000"/>
                </a:solidFill>
                <a:latin typeface="Calibri Light"/>
              </a:rPr>
              <a:t>ESE 3014 </a:t>
            </a:r>
            <a:br/>
            <a:r>
              <a:rPr b="0" lang="en-US" sz="6000" spc="-1" strike="noStrike">
                <a:solidFill>
                  <a:srgbClr val="000000"/>
                </a:solidFill>
                <a:latin typeface="Calibri Light"/>
              </a:rPr>
              <a:t>Embedded System Communication Protocol and Security</a:t>
            </a:r>
            <a:endParaRPr b="0" lang="en-US" sz="6000" spc="-1" strike="noStrike">
              <a:solidFill>
                <a:srgbClr val="000000"/>
              </a:solidFill>
              <a:latin typeface="Calibri"/>
            </a:endParaRPr>
          </a:p>
        </p:txBody>
      </p:sp>
      <p:sp>
        <p:nvSpPr>
          <p:cNvPr id="85"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x-none" sz="2400" spc="-1" strike="noStrike">
                <a:solidFill>
                  <a:srgbClr val="000000"/>
                </a:solidFill>
                <a:latin typeface="Calibri"/>
              </a:rPr>
              <a:t>Linchen Wang</a:t>
            </a:r>
            <a:endParaRPr b="0" lang="en-CA" sz="2400" spc="-1" strike="noStrike">
              <a:latin typeface="Arial"/>
            </a:endParaRPr>
          </a:p>
        </p:txBody>
      </p:sp>
      <p:sp>
        <p:nvSpPr>
          <p:cNvPr id="86" name="CustomShape 3"/>
          <p:cNvSpPr/>
          <p:nvPr/>
        </p:nvSpPr>
        <p:spPr>
          <a:xfrm>
            <a:off x="1948320" y="5335560"/>
            <a:ext cx="82951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2000" spc="-1" strike="noStrike">
                <a:solidFill>
                  <a:srgbClr val="000000"/>
                </a:solidFill>
                <a:latin typeface="Calibri"/>
              </a:rPr>
              <a:t>Source: https://en.wikipedia.org/wiki/Global_Positioning_System</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How GPS works</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Currently, the GPS space segment, consisting of 31 satellites, is located approximately 12,000 miles above the Earth. These satellites operate continuously and complete two full orbits in 24 hours at nearly 7,000 miles per hour. Small rocket boosters allow each satellite to remain in the correct orbit.</a:t>
            </a:r>
            <a:endParaRPr b="0" lang="en-US" sz="2800" spc="-1" strike="noStrike">
              <a:solidFill>
                <a:srgbClr val="000000"/>
              </a:solidFill>
              <a:latin typeface="Calibri"/>
            </a:endParaRPr>
          </a:p>
        </p:txBody>
      </p:sp>
      <p:pic>
        <p:nvPicPr>
          <p:cNvPr id="108" name="Picture 2" descr=""/>
          <p:cNvPicPr/>
          <p:nvPr/>
        </p:nvPicPr>
        <p:blipFill>
          <a:blip r:embed="rId1"/>
          <a:stretch/>
        </p:blipFill>
        <p:spPr>
          <a:xfrm>
            <a:off x="6711480" y="4781160"/>
            <a:ext cx="2285640" cy="1828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GPS Signals</a:t>
            </a:r>
            <a:endParaRPr b="0" lang="en-US" sz="4400" spc="-1" strike="noStrike">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CA" sz="2800" spc="-1" strike="noStrike">
                <a:solidFill>
                  <a:srgbClr val="000000"/>
                </a:solidFill>
                <a:latin typeface="Calibri"/>
              </a:rPr>
              <a:t>GPS satellites can transmit at least two low-power RF signals. These signals travel as beams of light that can pass through clouds, glass and plastic, but not through most solids, such as buildings and mountains. However, modern receivers are more sensitive and can usually penetrate houses for tracking.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GPS Signals</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rmAutofit fontScale="73000"/>
          </a:bodyPr>
          <a:p>
            <a:pPr>
              <a:lnSpc>
                <a:spcPct val="90000"/>
              </a:lnSpc>
              <a:spcBef>
                <a:spcPts val="1001"/>
              </a:spcBef>
              <a:tabLst>
                <a:tab algn="l" pos="0"/>
              </a:tabLst>
            </a:pPr>
            <a:r>
              <a:rPr b="0" lang="en-CA" sz="2800" spc="-1" strike="noStrike">
                <a:solidFill>
                  <a:srgbClr val="000000"/>
                </a:solidFill>
                <a:latin typeface="Calibri"/>
              </a:rPr>
              <a:t>GPS signals contain 3 different types of information.</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en-CA" sz="2800" spc="-1" strike="noStrike">
                <a:solidFill>
                  <a:srgbClr val="000000"/>
                </a:solidFill>
                <a:latin typeface="Calibri"/>
              </a:rPr>
              <a:t>The pseudo-random code is an identification code that identifies the specific satellite that is transmitting the information. You can see the satellite that sent you the signal from the device's satellites page.</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en-CA" sz="2800" spc="-1" strike="noStrike">
                <a:solidFill>
                  <a:srgbClr val="000000"/>
                </a:solidFill>
                <a:latin typeface="Calibri"/>
              </a:rPr>
              <a:t>Ephemeris data, which is used to determine the location of the satellite and provides important information related to the satellite's health, current date and time.</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en-CA" sz="2800" spc="-1" strike="noStrike">
                <a:solidFill>
                  <a:srgbClr val="000000"/>
                </a:solidFill>
                <a:latin typeface="Calibri"/>
              </a:rPr>
              <a:t>Almanac data that tells the GPS receiver where the GPS should be during the day and displays orbital information for that satellite as well as orbital information for other satellites in the system.</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Outline</a:t>
            </a:r>
            <a:endParaRPr b="0" lang="en-US" sz="4400" spc="-1" strike="noStrike">
              <a:solidFill>
                <a:srgbClr val="000000"/>
              </a:solidFill>
              <a:latin typeface="Calibri"/>
            </a:endParaRPr>
          </a:p>
        </p:txBody>
      </p:sp>
      <p:sp>
        <p:nvSpPr>
          <p:cNvPr id="88"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What is GPS</a:t>
            </a:r>
            <a:endParaRPr b="0" lang="en-US" sz="2800" spc="-1" strike="noStrike">
              <a:solidFill>
                <a:srgbClr val="000000"/>
              </a:solidFill>
              <a:latin typeface="Calibri"/>
            </a:endParaRPr>
          </a:p>
          <a:p>
            <a:pPr>
              <a:lnSpc>
                <a:spcPct val="90000"/>
              </a:lnSpc>
              <a:spcBef>
                <a:spcPts val="1001"/>
              </a:spcBef>
              <a:tabLst>
                <a:tab algn="l" pos="0"/>
              </a:tabLst>
            </a:pPr>
            <a:r>
              <a:rPr b="0" lang="en-CA" sz="2800" spc="-1" strike="noStrike">
                <a:solidFill>
                  <a:srgbClr val="000000"/>
                </a:solidFill>
                <a:latin typeface="Calibri"/>
              </a:rPr>
              <a:t>How GPS works</a:t>
            </a:r>
            <a:endParaRPr b="0" lang="en-US" sz="2800" spc="-1" strike="noStrike">
              <a:solidFill>
                <a:srgbClr val="000000"/>
              </a:solidFill>
              <a:latin typeface="Calibri"/>
            </a:endParaRPr>
          </a:p>
          <a:p>
            <a:pPr>
              <a:lnSpc>
                <a:spcPct val="90000"/>
              </a:lnSpc>
              <a:spcBef>
                <a:spcPts val="1001"/>
              </a:spcBef>
              <a:tabLst>
                <a:tab algn="l" pos="0"/>
              </a:tabLst>
            </a:pPr>
            <a:r>
              <a:rPr b="0" lang="en-CA" sz="2800" spc="-1" strike="noStrike">
                <a:solidFill>
                  <a:srgbClr val="000000"/>
                </a:solidFill>
                <a:latin typeface="Calibri"/>
              </a:rPr>
              <a:t>GPS Signals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GPS</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The Global Positioning System (GPS), is a satellite-based radionavigation system owned by the United States government and operated by the United States Space Force.</a:t>
            </a:r>
            <a:endParaRPr b="0" lang="en-US" sz="2800" spc="-1" strike="noStrike">
              <a:solidFill>
                <a:srgbClr val="000000"/>
              </a:solidFill>
              <a:latin typeface="Calibri"/>
            </a:endParaRPr>
          </a:p>
          <a:p>
            <a:pPr>
              <a:lnSpc>
                <a:spcPct val="90000"/>
              </a:lnSpc>
              <a:spcBef>
                <a:spcPts val="1001"/>
              </a:spcBef>
              <a:tabLst>
                <a:tab algn="l" pos="0"/>
              </a:tabLst>
            </a:pPr>
            <a:r>
              <a:rPr b="0" lang="en-CA" sz="2800" spc="-1" strike="noStrike">
                <a:solidFill>
                  <a:srgbClr val="000000"/>
                </a:solidFill>
                <a:latin typeface="Calibri"/>
              </a:rPr>
              <a:t>It is one of the global navigation satellite systems (GNSS) that provides geolocation and time information to a GPS receiver anywhere on or near the Earth where there is an unobstructed line of sight to four or more GPS satellites. Obstacles such as mountains and buildings block the relatively weak GPS signals.</a:t>
            </a:r>
            <a:endParaRPr b="0" lang="en-US" sz="2800" spc="-1" strike="noStrike">
              <a:solidFill>
                <a:srgbClr val="000000"/>
              </a:solidFill>
              <a:latin typeface="Calibri"/>
            </a:endParaRPr>
          </a:p>
        </p:txBody>
      </p:sp>
      <p:pic>
        <p:nvPicPr>
          <p:cNvPr id="91" name="Picture 2" descr=""/>
          <p:cNvPicPr/>
          <p:nvPr/>
        </p:nvPicPr>
        <p:blipFill>
          <a:blip r:embed="rId1"/>
          <a:stretch/>
        </p:blipFill>
        <p:spPr>
          <a:xfrm>
            <a:off x="6711480" y="4781160"/>
            <a:ext cx="2285640" cy="1828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GPS</a:t>
            </a:r>
            <a:endParaRPr b="0" lang="en-US" sz="4400" spc="-1" strike="noStrike">
              <a:solidFill>
                <a:srgbClr val="000000"/>
              </a:solidFill>
              <a:latin typeface="Calibri"/>
            </a:endParaRPr>
          </a:p>
        </p:txBody>
      </p:sp>
      <p:sp>
        <p:nvSpPr>
          <p:cNvPr id="93" name="TextShape 2"/>
          <p:cNvSpPr txBox="1"/>
          <p:nvPr/>
        </p:nvSpPr>
        <p:spPr>
          <a:xfrm>
            <a:off x="838080" y="1825560"/>
            <a:ext cx="10515240" cy="4667040"/>
          </a:xfrm>
          <a:prstGeom prst="rect">
            <a:avLst/>
          </a:prstGeom>
          <a:noFill/>
          <a:ln>
            <a:noFill/>
          </a:ln>
        </p:spPr>
        <p:txBody>
          <a:bodyPr>
            <a:normAutofit/>
          </a:bodyPr>
          <a:p>
            <a:pPr>
              <a:lnSpc>
                <a:spcPct val="100000"/>
              </a:lnSpc>
              <a:spcBef>
                <a:spcPts val="1001"/>
              </a:spcBef>
              <a:tabLst>
                <a:tab algn="l" pos="0"/>
              </a:tabLst>
            </a:pPr>
            <a:r>
              <a:rPr b="0" lang="en-CA" sz="2800" spc="-1" strike="noStrike">
                <a:solidFill>
                  <a:srgbClr val="333333"/>
                </a:solidFill>
                <a:latin typeface="Calibri"/>
              </a:rPr>
              <a:t>GPS in the United States actually has two bands. The first frequency band is used for the military applications of the United States and its Allies (PPS, Precise Positioning Service). For example, in the Gulf War, the precision-guided missiles applied by the United States warships were used in the positioning system of this frequency band.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GPS</a:t>
            </a:r>
            <a:endParaRPr b="0" lang="en-US" sz="4400" spc="-1" strike="noStrike">
              <a:solidFill>
                <a:srgbClr val="000000"/>
              </a:solidFill>
              <a:latin typeface="Calibri"/>
            </a:endParaRPr>
          </a:p>
        </p:txBody>
      </p:sp>
      <p:sp>
        <p:nvSpPr>
          <p:cNvPr id="95" name="TextShape 2"/>
          <p:cNvSpPr txBox="1"/>
          <p:nvPr/>
        </p:nvSpPr>
        <p:spPr>
          <a:xfrm>
            <a:off x="838080" y="183348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333333"/>
                </a:solidFill>
                <a:latin typeface="Calibri"/>
              </a:rPr>
              <a:t>The second band, which is open to the world for commercial and civilian use (SPS, Standard Positioning Service), is also available for a charge and a free version. The popular GPS-related products are almost all free applications.</a:t>
            </a:r>
            <a:endParaRPr b="0" lang="en-US" sz="2800" spc="-1" strike="noStrike">
              <a:solidFill>
                <a:srgbClr val="000000"/>
              </a:solidFill>
              <a:latin typeface="Calibri"/>
            </a:endParaRPr>
          </a:p>
        </p:txBody>
      </p:sp>
      <p:pic>
        <p:nvPicPr>
          <p:cNvPr id="96" name="Picture 2" descr=""/>
          <p:cNvPicPr/>
          <p:nvPr/>
        </p:nvPicPr>
        <p:blipFill>
          <a:blip r:embed="rId1"/>
          <a:stretch/>
        </p:blipFill>
        <p:spPr>
          <a:xfrm>
            <a:off x="9098280" y="3470040"/>
            <a:ext cx="1904760" cy="2857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GPS</a:t>
            </a:r>
            <a:endParaRPr b="0" lang="en-US" sz="4400" spc="-1" strike="noStrike">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Since GPS can be used arbitrarily without any authorization, the U.S. was worried that hostile countries or organizations would use GPS to launch attacks against the U.S., so it artificially added selective error (SA policy) to the civilian signal to reduce its accuracy. The final positioning accuracy of civilian signal was about 100 meters; the military standard accuracy was below 20 to 1 foot.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GPS</a:t>
            </a:r>
            <a:endParaRPr b="0" lang="en-US" sz="4400" spc="-1" strike="noStrike">
              <a:solidFill>
                <a:srgbClr val="000000"/>
              </a:solidFill>
              <a:latin typeface="Calibri"/>
            </a:endParaRPr>
          </a:p>
        </p:txBody>
      </p:sp>
      <p:sp>
        <p:nvSpPr>
          <p:cNvPr id="100"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By the year 2000, national satellite navigation systems were in competition mode. For example, there are GLONASS (Russia's global navigation system), Galileo (a global system being developed by the European Union and other partner countries), and Beidou (system deployed and operated by the People's Republic of China).</a:t>
            </a:r>
            <a:endParaRPr b="0" lang="en-US" sz="2800" spc="-1" strike="noStrike">
              <a:solidFill>
                <a:srgbClr val="000000"/>
              </a:solidFill>
              <a:latin typeface="Calibri"/>
            </a:endParaRPr>
          </a:p>
          <a:p>
            <a:pPr>
              <a:lnSpc>
                <a:spcPct val="90000"/>
              </a:lnSpc>
              <a:spcBef>
                <a:spcPts val="1001"/>
              </a:spcBef>
              <a:tabLst>
                <a:tab algn="l" pos="0"/>
              </a:tabLst>
            </a:pPr>
            <a:r>
              <a:rPr b="0" lang="en-CA" sz="2800" spc="-1" strike="noStrike">
                <a:solidFill>
                  <a:srgbClr val="000000"/>
                </a:solidFill>
                <a:latin typeface="Calibri"/>
              </a:rPr>
              <a:t>After 2000, the Clinton government decided to eliminate interference with civilian signals of GPS. As a result, civilian GPS can now also achieve a positioning accuracy of about (20 to 1 foot).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How GPS works</a:t>
            </a:r>
            <a:endParaRPr b="0" lang="en-US"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GPS satellites rotate around the Earth twice a day in precise orbits. Each satellite transmits specific signals and orbital parameters that are decoded by the GPS device, and the exact position of the satellite is calculated. The GPS receiver uses this information and trilateral measurements to calculate the user's actual position. Essentially, the GPS receiver measures the distance to each satellite by the time it receives the transmitted signal. Based on the measurements from multiple satellites, the receiver can determine the user's location.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CA" sz="4400" spc="-1" strike="noStrike">
                <a:solidFill>
                  <a:srgbClr val="000000"/>
                </a:solidFill>
                <a:latin typeface="Calibri Light"/>
              </a:rPr>
              <a:t>How GPS works</a:t>
            </a: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CA" sz="2800" spc="-1" strike="noStrike">
                <a:solidFill>
                  <a:srgbClr val="000000"/>
                </a:solidFill>
                <a:latin typeface="Calibri"/>
              </a:rPr>
              <a:t>To calculate your 2D position (latitude and longitude) and track your route, the GPS receiver must be locked to the signals of at least three satellites. If four or more satellites are locked, the receiver can determine your 3D position (latitude, longitude and altitude). In general, GPS receivers can lock onto eight or more satellites, depending on the time and your location on Earth. Some devices make it easy to achieve accurate positioning.</a:t>
            </a:r>
            <a:endParaRPr b="0" lang="en-US" sz="2800" spc="-1" strike="noStrike">
              <a:solidFill>
                <a:srgbClr val="000000"/>
              </a:solidFill>
              <a:latin typeface="Calibri"/>
            </a:endParaRPr>
          </a:p>
        </p:txBody>
      </p:sp>
      <p:pic>
        <p:nvPicPr>
          <p:cNvPr id="105" name="Picture 2" descr=""/>
          <p:cNvPicPr/>
          <p:nvPr/>
        </p:nvPicPr>
        <p:blipFill>
          <a:blip r:embed="rId1"/>
          <a:stretch/>
        </p:blipFill>
        <p:spPr>
          <a:xfrm>
            <a:off x="6711480" y="4781160"/>
            <a:ext cx="2285640" cy="1828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 themes_Cestar</Template>
  <TotalTime>995</TotalTime>
  <Application>LibreOffice/6.4.6.2$Linux_X86_64 LibreOffice_project/40$Build-2</Application>
  <Words>811</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2018-03-01T22:58:59Z</dcterms:created>
  <dc:creator>Linchen Wang</dc:creator>
  <dc:description/>
  <dc:language>en-CA</dc:language>
  <cp:lastModifiedBy>Linchen Wang</cp:lastModifiedBy>
  <dcterms:modified xsi:type="dcterms:W3CDTF">2020-12-11T19:53:14Z</dcterms:modified>
  <cp:revision>47</cp:revision>
  <dc:subject/>
  <dc:title>ESE 3014  Embedded System Communication Protocol and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