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DDD4E832-5349-4566-85E0-72B0AC9E8B50}" type="datetime">
              <a:rPr b="0" lang="en-CA" sz="1200" spc="-1" strike="noStrike">
                <a:solidFill>
                  <a:srgbClr val="8b8b8b"/>
                </a:solidFill>
                <a:latin typeface="Calibri"/>
              </a:rPr>
              <a:t>20-4-7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CA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E85B465-416C-4C1C-9415-A6C870FD379A}" type="slidenum">
              <a:rPr b="0" lang="en-CA" sz="1200" spc="-1" strike="noStrike">
                <a:solidFill>
                  <a:srgbClr val="8b8b8b"/>
                </a:solidFill>
                <a:latin typeface="Calibri"/>
              </a:rPr>
              <a:t>2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D8AB7010-4F86-4697-8389-98F38456B24B}" type="datetime">
              <a:rPr b="0" lang="en-CA" sz="1200" spc="-1" strike="noStrike">
                <a:solidFill>
                  <a:srgbClr val="8b8b8b"/>
                </a:solidFill>
                <a:latin typeface="Calibri"/>
              </a:rPr>
              <a:t>20-4-7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CA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743103D-1E0B-4EAB-BAD2-AD43B733E5F5}" type="slidenum">
              <a:rPr b="0" lang="en-CA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F233C5F4-E70E-45B2-A9FA-F74AC94B2A4C}" type="datetime">
              <a:rPr b="0" lang="en-CA" sz="1200" spc="-1" strike="noStrike">
                <a:solidFill>
                  <a:srgbClr val="8b8b8b"/>
                </a:solidFill>
                <a:latin typeface="Calibri"/>
              </a:rPr>
              <a:t>20-4-7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CA" sz="2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0FE9C79-6D14-462C-A9E2-74403B09882C}" type="slidenum">
              <a:rPr b="0" lang="en-CA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D5D9DEAC-2868-48DA-BC91-7DEC41789841}" type="datetime">
              <a:rPr b="0" lang="en-CA" sz="1200" spc="-1" strike="noStrike">
                <a:solidFill>
                  <a:srgbClr val="8b8b8b"/>
                </a:solidFill>
                <a:latin typeface="Calibri"/>
              </a:rPr>
              <a:t>20-4-7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CA" sz="2400" spc="-1" strike="noStrike">
              <a:latin typeface="Times New Roman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EFF24A4-A538-4812-89E3-C3AF293909C3}" type="slidenum">
              <a:rPr b="0" lang="en-CA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://www.executiveplanet.com/" TargetMode="External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ff0000"/>
                </a:solidFill>
                <a:latin typeface="Calibri"/>
              </a:rPr>
              <a:t>more cultural aspects of </a:t>
            </a:r>
            <a:br/>
            <a:r>
              <a:rPr b="1" lang="en-US" sz="4400" spc="-1" strike="noStrike">
                <a:solidFill>
                  <a:srgbClr val="ff0000"/>
                </a:solidFill>
                <a:latin typeface="Calibri"/>
              </a:rPr>
              <a:t>workplace diversity (WDI 1001)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ff0000"/>
                </a:solidFill>
                <a:latin typeface="Calibri"/>
              </a:rPr>
              <a:t>Inputs and Outputs of Culture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 algn="ctr">
              <a:lnSpc>
                <a:spcPct val="100000"/>
              </a:lnSpc>
              <a:spcBef>
                <a:spcPts val="1199"/>
              </a:spcBef>
            </a:pPr>
            <a:r>
              <a:rPr b="1" lang="en-US" sz="3200" spc="-1" strike="noStrike">
                <a:solidFill>
                  <a:srgbClr val="00b050"/>
                </a:solidFill>
                <a:latin typeface="Calibri"/>
              </a:rPr>
              <a:t>Ecology + Tradition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641"/>
              </a:spcBef>
            </a:pPr>
            <a:r>
              <a:rPr b="1" lang="en-US" sz="3200" spc="-1" strike="noStrike">
                <a:solidFill>
                  <a:srgbClr val="00b050"/>
                </a:solidFill>
                <a:latin typeface="Calibri"/>
              </a:rPr>
              <a:t>Culture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1199"/>
              </a:spcBef>
            </a:pPr>
            <a:r>
              <a:rPr b="1" lang="en-US" sz="3200" spc="-1" strike="noStrike">
                <a:solidFill>
                  <a:srgbClr val="00b050"/>
                </a:solidFill>
                <a:latin typeface="Calibri"/>
              </a:rPr>
              <a:t>Core Societal Values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4140000" y="2205000"/>
            <a:ext cx="628200" cy="64764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4"/>
          <p:cNvSpPr/>
          <p:nvPr/>
        </p:nvSpPr>
        <p:spPr>
          <a:xfrm>
            <a:off x="4140000" y="3429000"/>
            <a:ext cx="628200" cy="64764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ff0000"/>
                </a:solidFill>
                <a:latin typeface="Calibri"/>
              </a:rPr>
              <a:t>Cultural Values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4f81bd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4f81bd"/>
                </a:solidFill>
                <a:latin typeface="Calibri"/>
              </a:rPr>
              <a:t>Individualism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b050"/>
                </a:solidFill>
                <a:latin typeface="Calibri"/>
              </a:rPr>
              <a:t>Masculinity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4f81bd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4f81bd"/>
                </a:solidFill>
                <a:latin typeface="Calibri"/>
              </a:rPr>
              <a:t>Power distance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b050"/>
                </a:solidFill>
                <a:latin typeface="Calibri"/>
              </a:rPr>
              <a:t>Uncertainty avoidance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4f81bd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4f81bd"/>
                </a:solidFill>
                <a:latin typeface="Calibri"/>
              </a:rPr>
              <a:t>Long-term orientation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ff0000"/>
                </a:solidFill>
                <a:latin typeface="Calibri"/>
              </a:rPr>
              <a:t>Seven Dimensions of Culture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514440" indent="-514080">
              <a:lnSpc>
                <a:spcPct val="100000"/>
              </a:lnSpc>
              <a:spcBef>
                <a:spcPts val="641"/>
              </a:spcBef>
              <a:buClr>
                <a:srgbClr val="4f81bd"/>
              </a:buClr>
              <a:buFont typeface="Arial"/>
              <a:buAutoNum type="arabicPeriod"/>
            </a:pPr>
            <a:r>
              <a:rPr b="1" lang="en-US" sz="3200" spc="-1" strike="noStrike">
                <a:solidFill>
                  <a:srgbClr val="4f81bd"/>
                </a:solidFill>
                <a:latin typeface="Calibri"/>
              </a:rPr>
              <a:t>Universalism versus Particularism (Rules versus Relationships)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AutoNum type="arabicPeriod"/>
            </a:pPr>
            <a:r>
              <a:rPr b="1" lang="en-US" sz="3200" spc="-1" strike="noStrike">
                <a:solidFill>
                  <a:srgbClr val="00b050"/>
                </a:solidFill>
                <a:latin typeface="Calibri"/>
              </a:rPr>
              <a:t>Individualism versus Communitaranism (the Individual versus the Group)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100000"/>
              </a:lnSpc>
              <a:spcBef>
                <a:spcPts val="641"/>
              </a:spcBef>
              <a:buClr>
                <a:srgbClr val="4f81bd"/>
              </a:buClr>
              <a:buFont typeface="Arial"/>
              <a:buAutoNum type="arabicPeriod"/>
            </a:pPr>
            <a:r>
              <a:rPr b="1" lang="en-US" sz="3200" spc="-1" strike="noStrike">
                <a:solidFill>
                  <a:srgbClr val="4f81bd"/>
                </a:solidFill>
                <a:latin typeface="Calibri"/>
              </a:rPr>
              <a:t>Specific versus Diffuse (the extent to which people get involved)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AutoNum type="arabicPeriod"/>
            </a:pPr>
            <a:r>
              <a:rPr b="1" lang="en-US" sz="3200" spc="-1" strike="noStrike">
                <a:solidFill>
                  <a:srgbClr val="00b050"/>
                </a:solidFill>
                <a:latin typeface="Calibri"/>
              </a:rPr>
              <a:t>Neutral versus Emotional (how people express emotions)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ff0000"/>
                </a:solidFill>
                <a:latin typeface="Calibri"/>
              </a:rPr>
              <a:t>Seven Dimensions of Culture (cont’d)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1" lang="en-US" sz="3200" spc="-1" strike="noStrike">
                <a:solidFill>
                  <a:srgbClr val="4f81bd"/>
                </a:solidFill>
                <a:latin typeface="Calibri"/>
              </a:rPr>
              <a:t>5. Achievement versus Ascription (how people view status)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1" lang="en-US" sz="3200" spc="-1" strike="noStrike">
                <a:solidFill>
                  <a:srgbClr val="00b050"/>
                </a:solidFill>
                <a:latin typeface="Calibri"/>
              </a:rPr>
              <a:t>6. Sequential Time versus Synchronous Time (how people manage time)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1" lang="en-US" sz="3200" spc="-1" strike="noStrike">
                <a:solidFill>
                  <a:srgbClr val="4f81bd"/>
                </a:solidFill>
                <a:latin typeface="Calibri"/>
              </a:rPr>
              <a:t>7. Internal Direction versus Outer Direction (how people relate to their environment)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ff0000"/>
                </a:solidFill>
                <a:latin typeface="Calibri"/>
              </a:rPr>
              <a:t>Business Etiquette in Different Cultures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4f81bd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4f81bd"/>
                </a:solidFill>
                <a:latin typeface="Calibri"/>
              </a:rPr>
              <a:t>What is meant by ‘business etiquette’?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4f81bd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4f81bd"/>
                </a:solidFill>
                <a:latin typeface="Calibri"/>
              </a:rPr>
              <a:t>Why is it important to be aware of these issues?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4f81bd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4f81bd"/>
                </a:solidFill>
                <a:latin typeface="Calibri"/>
              </a:rPr>
              <a:t>What impact could they have on success or failure in a business setting?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ff0000"/>
                </a:solidFill>
                <a:latin typeface="Calibri"/>
              </a:rPr>
              <a:t>Cultural Profiles in Business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Calibri"/>
                <a:hlinkClick r:id="rId1"/>
              </a:rPr>
              <a:t>www.executiveplanet.com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ff0000"/>
                </a:solidFill>
                <a:latin typeface="Calibri"/>
              </a:rPr>
              <a:t>Overview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4f81bd"/>
              </a:buClr>
              <a:buFont typeface="Arial"/>
              <a:buChar char="•"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b050"/>
                </a:solidFill>
                <a:latin typeface="Calibri"/>
              </a:rPr>
              <a:t>Introduction to global cultures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4f81bd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4f81bd"/>
                </a:solidFill>
                <a:latin typeface="Calibri"/>
              </a:rPr>
              <a:t>Descriptions of cultural differences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b050"/>
                </a:solidFill>
                <a:latin typeface="Calibri"/>
              </a:rPr>
              <a:t>Business etiquette in different cultures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4f81bd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4f81bd"/>
                </a:solidFill>
                <a:latin typeface="Calibri"/>
              </a:rPr>
              <a:t>Presentation skills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b050"/>
                </a:solidFill>
                <a:latin typeface="Calibri"/>
              </a:rPr>
              <a:t>Course assignment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4f81bd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4f81bd"/>
                </a:solidFill>
                <a:latin typeface="Calibri"/>
              </a:rPr>
              <a:t>Time to work on project and assignment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ff0000"/>
                </a:solidFill>
                <a:latin typeface="Calibri"/>
              </a:rPr>
              <a:t>Questions for Review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514440" indent="-514080">
              <a:lnSpc>
                <a:spcPct val="100000"/>
              </a:lnSpc>
              <a:spcBef>
                <a:spcPts val="641"/>
              </a:spcBef>
              <a:buClr>
                <a:srgbClr val="4f81bd"/>
              </a:buClr>
              <a:buFont typeface="Arial"/>
              <a:buAutoNum type="arabicPeriod"/>
            </a:pPr>
            <a:r>
              <a:rPr b="1" lang="en-US" sz="3200" spc="-1" strike="noStrike">
                <a:solidFill>
                  <a:srgbClr val="4f81bd"/>
                </a:solidFill>
                <a:latin typeface="Calibri"/>
              </a:rPr>
              <a:t>What is the definition of culture?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AutoNum type="arabicPeriod"/>
            </a:pPr>
            <a:r>
              <a:rPr b="1" lang="en-US" sz="3200" spc="-1" strike="noStrike">
                <a:solidFill>
                  <a:srgbClr val="00b050"/>
                </a:solidFill>
                <a:latin typeface="Calibri"/>
              </a:rPr>
              <a:t>What is the definition of diversity?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100000"/>
              </a:lnSpc>
              <a:spcBef>
                <a:spcPts val="641"/>
              </a:spcBef>
              <a:buClr>
                <a:srgbClr val="4f81bd"/>
              </a:buClr>
              <a:buFont typeface="Arial"/>
              <a:buAutoNum type="arabicPeriod"/>
            </a:pPr>
            <a:r>
              <a:rPr b="1" lang="en-US" sz="3200" spc="-1" strike="noStrike">
                <a:solidFill>
                  <a:srgbClr val="4f81bd"/>
                </a:solidFill>
                <a:latin typeface="Calibri"/>
              </a:rPr>
              <a:t>What are the two kinds of diversity?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AutoNum type="arabicPeriod"/>
            </a:pPr>
            <a:r>
              <a:rPr b="1" lang="en-US" sz="3200" spc="-1" strike="noStrike">
                <a:solidFill>
                  <a:srgbClr val="00b050"/>
                </a:solidFill>
                <a:latin typeface="Calibri"/>
              </a:rPr>
              <a:t>Name the three types of intercultural situations.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100000"/>
              </a:lnSpc>
              <a:spcBef>
                <a:spcPts val="641"/>
              </a:spcBef>
              <a:buClr>
                <a:srgbClr val="4f81bd"/>
              </a:buClr>
              <a:buFont typeface="Arial"/>
              <a:buAutoNum type="arabicPeriod"/>
            </a:pPr>
            <a:r>
              <a:rPr b="1" lang="en-US" sz="3200" spc="-1" strike="noStrike">
                <a:solidFill>
                  <a:srgbClr val="4f81bd"/>
                </a:solidFill>
                <a:latin typeface="Calibri"/>
              </a:rPr>
              <a:t>Identify the two aspects of organizational culture.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AutoNum type="arabicPeriod"/>
            </a:pPr>
            <a:r>
              <a:rPr b="1" lang="en-US" sz="3200" spc="-1" strike="noStrike">
                <a:solidFill>
                  <a:srgbClr val="00b050"/>
                </a:solidFill>
                <a:latin typeface="Calibri"/>
              </a:rPr>
              <a:t>Name the four dimensions of national sources of organizational culture.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100000"/>
              </a:lnSpc>
              <a:spcBef>
                <a:spcPts val="641"/>
              </a:spcBef>
              <a:buClr>
                <a:srgbClr val="4f81bd"/>
              </a:buClr>
              <a:buFont typeface="Arial"/>
              <a:buAutoNum type="arabicPeriod"/>
            </a:pPr>
            <a:r>
              <a:rPr b="1" lang="en-US" sz="3200" spc="-1" strike="noStrike">
                <a:solidFill>
                  <a:srgbClr val="4f81bd"/>
                </a:solidFill>
                <a:latin typeface="Calibri"/>
              </a:rPr>
              <a:t>Give three examples of visible expressions of organizational culture.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ff0000"/>
                </a:solidFill>
                <a:latin typeface="Calibri"/>
              </a:rPr>
              <a:t>Global Cultures and Microcultures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4f81bd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4f81bd"/>
                </a:solidFill>
                <a:latin typeface="Calibri"/>
              </a:rPr>
              <a:t>‘</a:t>
            </a:r>
            <a:r>
              <a:rPr b="1" lang="en-US" sz="3200" spc="-1" strike="noStrike">
                <a:solidFill>
                  <a:srgbClr val="4f81bd"/>
                </a:solidFill>
                <a:latin typeface="Calibri"/>
              </a:rPr>
              <a:t>Global’ culture usually equated to country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b050"/>
                </a:solidFill>
                <a:latin typeface="Calibri"/>
              </a:rPr>
              <a:t>Do you agree? Why or why not?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4f81bd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4f81bd"/>
                </a:solidFill>
                <a:latin typeface="Calibri"/>
              </a:rPr>
              <a:t>For marketing and statistical demographic purposes, microcultures frequently identified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ff0000"/>
                </a:solidFill>
                <a:latin typeface="Calibri"/>
              </a:rPr>
              <a:t>Some Possible Microcultures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4f81bd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4f81bd"/>
                </a:solidFill>
                <a:latin typeface="Calibri"/>
              </a:rPr>
              <a:t>Sex roles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b05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b050"/>
                </a:solidFill>
                <a:latin typeface="Calibri"/>
              </a:rPr>
              <a:t>Age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4f81bd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4f81bd"/>
                </a:solidFill>
                <a:latin typeface="Calibri"/>
              </a:rPr>
              <a:t>Generation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b05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b050"/>
                </a:solidFill>
                <a:latin typeface="Calibri"/>
              </a:rPr>
              <a:t>Religion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4f81bd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4f81bd"/>
                </a:solidFill>
                <a:latin typeface="Calibri"/>
              </a:rPr>
              <a:t>Ethnic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TextShape 3"/>
          <p:cNvSpPr txBox="1"/>
          <p:nvPr/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b05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b050"/>
                </a:solidFill>
                <a:latin typeface="Calibri"/>
              </a:rPr>
              <a:t>Language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4f81bd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4f81bd"/>
                </a:solidFill>
                <a:latin typeface="Calibri"/>
              </a:rPr>
              <a:t>Visible minority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b05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b050"/>
                </a:solidFill>
                <a:latin typeface="Calibri"/>
              </a:rPr>
              <a:t>Income and social class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4f81bd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4f81bd"/>
                </a:solidFill>
                <a:latin typeface="Calibri"/>
              </a:rPr>
              <a:t>Street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ff0000"/>
                </a:solidFill>
                <a:latin typeface="Calibri"/>
              </a:rPr>
              <a:t>Descriptions of Cultural Differences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spcAft>
                <a:spcPts val="1800"/>
              </a:spcAft>
              <a:buClr>
                <a:srgbClr val="4f81bd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4f81bd"/>
                </a:solidFill>
                <a:latin typeface="Calibri"/>
              </a:rPr>
              <a:t>High context/low context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spcAft>
                <a:spcPts val="1800"/>
              </a:spcAft>
              <a:buClr>
                <a:srgbClr val="00b05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b050"/>
                </a:solidFill>
                <a:latin typeface="Calibri"/>
              </a:rPr>
              <a:t>Cultural values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4f81bd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4f81bd"/>
                </a:solidFill>
                <a:latin typeface="Calibri"/>
              </a:rPr>
              <a:t>Seven dimensions of cultural difference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ff0000"/>
                </a:solidFill>
                <a:latin typeface="Calibri"/>
              </a:rPr>
              <a:t>High Context and Low Context Cultures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4f81bd"/>
              </a:buClr>
              <a:buFont typeface="Arial"/>
              <a:buChar char="•"/>
            </a:pPr>
            <a:r>
              <a:rPr b="1" lang="en-US" sz="3200" spc="-1" strike="noStrike" u="sng">
                <a:solidFill>
                  <a:srgbClr val="4f81bd"/>
                </a:solidFill>
                <a:uFillTx/>
                <a:latin typeface="Calibri"/>
              </a:rPr>
              <a:t>High context</a:t>
            </a:r>
            <a:r>
              <a:rPr b="1" lang="en-US" sz="3200" spc="-1" strike="noStrike">
                <a:solidFill>
                  <a:srgbClr val="4f81bd"/>
                </a:solidFill>
                <a:latin typeface="Calibri"/>
              </a:rPr>
              <a:t>: societies or groups in which people have close connections over a long period of time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4f81bd"/>
              </a:buClr>
              <a:buFont typeface="Arial"/>
              <a:buChar char="•"/>
            </a:pPr>
            <a:r>
              <a:rPr b="1" lang="en-US" sz="3200" spc="-1" strike="noStrike" u="sng">
                <a:solidFill>
                  <a:srgbClr val="4f81bd"/>
                </a:solidFill>
                <a:uFillTx/>
                <a:latin typeface="Calibri"/>
              </a:rPr>
              <a:t>Low context</a:t>
            </a:r>
            <a:r>
              <a:rPr b="1" lang="en-US" sz="3200" spc="-1" strike="noStrike">
                <a:solidFill>
                  <a:srgbClr val="4f81bd"/>
                </a:solidFill>
                <a:latin typeface="Calibri"/>
              </a:rPr>
              <a:t>: societies or groups in which people have many connections for short period of time or for specific reason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ff0000"/>
                </a:solidFill>
                <a:latin typeface="Calibri"/>
              </a:rPr>
              <a:t>Categories of How People Relate to Each Other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4f81bd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4f81bd"/>
                </a:solidFill>
                <a:latin typeface="Calibri"/>
              </a:rPr>
              <a:t>Association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b050"/>
                </a:solidFill>
                <a:latin typeface="Calibri"/>
              </a:rPr>
              <a:t>Interaction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4f81bd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4f81bd"/>
                </a:solidFill>
                <a:latin typeface="Calibri"/>
              </a:rPr>
              <a:t>Territoriality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b050"/>
                </a:solidFill>
                <a:latin typeface="Calibri"/>
              </a:rPr>
              <a:t>Temporality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4f81bd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4f81bd"/>
                </a:solidFill>
                <a:latin typeface="Calibri"/>
              </a:rPr>
              <a:t>Learning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ff0000"/>
                </a:solidFill>
                <a:latin typeface="Calibri"/>
              </a:rPr>
              <a:t>Cultural Context is Relational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Line 2"/>
          <p:cNvSpPr/>
          <p:nvPr/>
        </p:nvSpPr>
        <p:spPr>
          <a:xfrm flipV="1">
            <a:off x="2310480" y="1981800"/>
            <a:ext cx="5344560" cy="427140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84" name="Group 3"/>
          <p:cNvGrpSpPr/>
          <p:nvPr/>
        </p:nvGrpSpPr>
        <p:grpSpPr>
          <a:xfrm>
            <a:off x="1151640" y="1793160"/>
            <a:ext cx="7270560" cy="4616280"/>
            <a:chOff x="1151640" y="1793160"/>
            <a:chExt cx="7270560" cy="4616280"/>
          </a:xfrm>
        </p:grpSpPr>
        <p:grpSp>
          <p:nvGrpSpPr>
            <p:cNvPr id="185" name="Group 4"/>
            <p:cNvGrpSpPr/>
            <p:nvPr/>
          </p:nvGrpSpPr>
          <p:grpSpPr>
            <a:xfrm>
              <a:off x="1151640" y="1793160"/>
              <a:ext cx="7212600" cy="4616280"/>
              <a:chOff x="1151640" y="1793160"/>
              <a:chExt cx="7212600" cy="4616280"/>
            </a:xfrm>
          </p:grpSpPr>
          <p:sp>
            <p:nvSpPr>
              <p:cNvPr id="186" name="Line 5"/>
              <p:cNvSpPr/>
              <p:nvPr/>
            </p:nvSpPr>
            <p:spPr>
              <a:xfrm>
                <a:off x="1151640" y="1793160"/>
                <a:ext cx="360" cy="461592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7" name="Line 6"/>
              <p:cNvSpPr/>
              <p:nvPr/>
            </p:nvSpPr>
            <p:spPr>
              <a:xfrm>
                <a:off x="1151640" y="6409080"/>
                <a:ext cx="7212600" cy="36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88" name="CustomShape 7"/>
            <p:cNvSpPr/>
            <p:nvPr/>
          </p:nvSpPr>
          <p:spPr>
            <a:xfrm>
              <a:off x="1201320" y="1811520"/>
              <a:ext cx="2260800" cy="9133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CA" sz="1800" spc="-1" strike="noStrike">
                  <a:solidFill>
                    <a:srgbClr val="000000"/>
                  </a:solidFill>
                  <a:latin typeface="Calibri"/>
                </a:rPr>
                <a:t>High-context/implicit communication cultures</a:t>
              </a:r>
              <a:endParaRPr b="0" lang="en-CA" sz="1800" spc="-1" strike="noStrike">
                <a:latin typeface="Arial"/>
              </a:endParaRPr>
            </a:p>
          </p:txBody>
        </p:sp>
        <p:sp>
          <p:nvSpPr>
            <p:cNvPr id="189" name="CustomShape 8"/>
            <p:cNvSpPr/>
            <p:nvPr/>
          </p:nvSpPr>
          <p:spPr>
            <a:xfrm>
              <a:off x="6161400" y="5430960"/>
              <a:ext cx="2260800" cy="9133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CA" sz="1800" spc="-1" strike="noStrike">
                  <a:solidFill>
                    <a:srgbClr val="000000"/>
                  </a:solidFill>
                  <a:latin typeface="Calibri"/>
                </a:rPr>
                <a:t>Low-context/explicit communication cultures</a:t>
              </a:r>
              <a:endParaRPr b="0" lang="en-CA" sz="1800" spc="-1" strike="noStrike">
                <a:latin typeface="Arial"/>
              </a:endParaRPr>
            </a:p>
          </p:txBody>
        </p:sp>
      </p:grpSp>
      <p:sp>
        <p:nvSpPr>
          <p:cNvPr id="190" name="CustomShape 9"/>
          <p:cNvSpPr/>
          <p:nvPr/>
        </p:nvSpPr>
        <p:spPr>
          <a:xfrm>
            <a:off x="1841400" y="5599440"/>
            <a:ext cx="2260800" cy="274680"/>
          </a:xfrm>
          <a:prstGeom prst="rect">
            <a:avLst/>
          </a:pr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  <a:spcBef>
                <a:spcPts val="901"/>
              </a:spcBef>
            </a:pPr>
            <a:r>
              <a:rPr b="0" lang="en-CA" sz="1800" spc="-1" strike="noStrike">
                <a:solidFill>
                  <a:srgbClr val="000000"/>
                </a:solidFill>
                <a:latin typeface="Calibri"/>
              </a:rPr>
              <a:t>Germans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91" name="CustomShape 10"/>
          <p:cNvSpPr/>
          <p:nvPr/>
        </p:nvSpPr>
        <p:spPr>
          <a:xfrm>
            <a:off x="1266480" y="6066720"/>
            <a:ext cx="2260800" cy="274680"/>
          </a:xfrm>
          <a:prstGeom prst="rect">
            <a:avLst/>
          </a:pr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CA" sz="1800" spc="-1" strike="noStrike">
                <a:solidFill>
                  <a:srgbClr val="000000"/>
                </a:solidFill>
                <a:latin typeface="Calibri"/>
              </a:rPr>
              <a:t>Swiss Germans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92" name="CustomShape 11"/>
          <p:cNvSpPr/>
          <p:nvPr/>
        </p:nvSpPr>
        <p:spPr>
          <a:xfrm>
            <a:off x="2416680" y="5132520"/>
            <a:ext cx="2260800" cy="274680"/>
          </a:xfrm>
          <a:prstGeom prst="rect">
            <a:avLst/>
          </a:pr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  <a:spcBef>
                <a:spcPts val="901"/>
              </a:spcBef>
            </a:pPr>
            <a:r>
              <a:rPr b="0" lang="en-CA" sz="1800" spc="-1" strike="noStrike">
                <a:solidFill>
                  <a:srgbClr val="000000"/>
                </a:solidFill>
                <a:latin typeface="Calibri"/>
              </a:rPr>
              <a:t>Scandinavians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93" name="CustomShape 12"/>
          <p:cNvSpPr/>
          <p:nvPr/>
        </p:nvSpPr>
        <p:spPr>
          <a:xfrm>
            <a:off x="2989800" y="4665240"/>
            <a:ext cx="2260800" cy="274680"/>
          </a:xfrm>
          <a:prstGeom prst="rect">
            <a:avLst/>
          </a:pr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  <a:spcBef>
                <a:spcPts val="901"/>
              </a:spcBef>
            </a:pPr>
            <a:r>
              <a:rPr b="0" lang="en-CA" sz="1800" spc="-1" strike="noStrike">
                <a:solidFill>
                  <a:srgbClr val="000000"/>
                </a:solidFill>
                <a:latin typeface="Calibri"/>
              </a:rPr>
              <a:t>North Americans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94" name="CustomShape 13"/>
          <p:cNvSpPr/>
          <p:nvPr/>
        </p:nvSpPr>
        <p:spPr>
          <a:xfrm>
            <a:off x="3852000" y="4198320"/>
            <a:ext cx="1973880" cy="274680"/>
          </a:xfrm>
          <a:prstGeom prst="rect">
            <a:avLst/>
          </a:pr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  <a:spcBef>
                <a:spcPts val="901"/>
              </a:spcBef>
            </a:pPr>
            <a:r>
              <a:rPr b="0" lang="en-CA" sz="1800" spc="-1" strike="noStrike">
                <a:solidFill>
                  <a:srgbClr val="000000"/>
                </a:solidFill>
                <a:latin typeface="Calibri"/>
              </a:rPr>
              <a:t>English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95" name="CustomShape 14"/>
          <p:cNvSpPr/>
          <p:nvPr/>
        </p:nvSpPr>
        <p:spPr>
          <a:xfrm>
            <a:off x="4428000" y="3733200"/>
            <a:ext cx="1972800" cy="274680"/>
          </a:xfrm>
          <a:prstGeom prst="rect">
            <a:avLst/>
          </a:pr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  <a:spcBef>
                <a:spcPts val="901"/>
              </a:spcBef>
            </a:pPr>
            <a:r>
              <a:rPr b="0" lang="en-CA" sz="1800" spc="-1" strike="noStrike">
                <a:solidFill>
                  <a:srgbClr val="000000"/>
                </a:solidFill>
                <a:latin typeface="Calibri"/>
              </a:rPr>
              <a:t>French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96" name="CustomShape 15"/>
          <p:cNvSpPr/>
          <p:nvPr/>
        </p:nvSpPr>
        <p:spPr>
          <a:xfrm>
            <a:off x="4932000" y="3265920"/>
            <a:ext cx="2041920" cy="274680"/>
          </a:xfrm>
          <a:prstGeom prst="rect">
            <a:avLst/>
          </a:pr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  <a:spcBef>
                <a:spcPts val="901"/>
              </a:spcBef>
            </a:pPr>
            <a:r>
              <a:rPr b="0" lang="en-CA" sz="1800" spc="-1" strike="noStrike">
                <a:solidFill>
                  <a:srgbClr val="000000"/>
                </a:solidFill>
                <a:latin typeface="Calibri"/>
              </a:rPr>
              <a:t>Italians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97" name="CustomShape 16"/>
          <p:cNvSpPr/>
          <p:nvPr/>
        </p:nvSpPr>
        <p:spPr>
          <a:xfrm>
            <a:off x="5288040" y="2799000"/>
            <a:ext cx="2260800" cy="274680"/>
          </a:xfrm>
          <a:prstGeom prst="rect">
            <a:avLst/>
          </a:pr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  <a:spcBef>
                <a:spcPts val="901"/>
              </a:spcBef>
            </a:pPr>
            <a:r>
              <a:rPr b="0" lang="en-CA" sz="1800" spc="-1" strike="noStrike">
                <a:solidFill>
                  <a:srgbClr val="000000"/>
                </a:solidFill>
                <a:latin typeface="Calibri"/>
              </a:rPr>
              <a:t>Latin Americans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98" name="CustomShape 17"/>
          <p:cNvSpPr/>
          <p:nvPr/>
        </p:nvSpPr>
        <p:spPr>
          <a:xfrm>
            <a:off x="5863320" y="2331720"/>
            <a:ext cx="2260800" cy="274680"/>
          </a:xfrm>
          <a:prstGeom prst="rect">
            <a:avLst/>
          </a:pr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  <a:spcBef>
                <a:spcPts val="901"/>
              </a:spcBef>
            </a:pPr>
            <a:r>
              <a:rPr b="0" lang="en-CA" sz="1800" spc="-1" strike="noStrike">
                <a:solidFill>
                  <a:srgbClr val="000000"/>
                </a:solidFill>
                <a:latin typeface="Calibri"/>
              </a:rPr>
              <a:t>Arabs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99" name="CustomShape 18"/>
          <p:cNvSpPr/>
          <p:nvPr/>
        </p:nvSpPr>
        <p:spPr>
          <a:xfrm>
            <a:off x="6436440" y="1866600"/>
            <a:ext cx="2260800" cy="274680"/>
          </a:xfrm>
          <a:prstGeom prst="rect">
            <a:avLst/>
          </a:pr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  <a:spcBef>
                <a:spcPts val="901"/>
              </a:spcBef>
            </a:pPr>
            <a:r>
              <a:rPr b="0" lang="en-CA" sz="1800" spc="-1" strike="noStrike">
                <a:solidFill>
                  <a:srgbClr val="000000"/>
                </a:solidFill>
                <a:latin typeface="Calibri"/>
              </a:rPr>
              <a:t>Japanese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200" name="CustomShape 19"/>
          <p:cNvSpPr/>
          <p:nvPr/>
        </p:nvSpPr>
        <p:spPr>
          <a:xfrm>
            <a:off x="456840" y="6581520"/>
            <a:ext cx="8686800" cy="316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03320" rIns="103320" tIns="51480" bIns="51480"/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0" lang="en-CA" sz="1400" spc="-1" strike="noStrike">
                <a:solidFill>
                  <a:srgbClr val="1f497d"/>
                </a:solidFill>
                <a:latin typeface="Times New Roman"/>
              </a:rPr>
              <a:t>Adapted from Figure 7–1: Explicit/Implicit Communication: An International Comparison</a:t>
            </a:r>
            <a:endParaRPr b="0" lang="en-CA" sz="14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afterEffect" fill="hold" presetClass="entr" presetID="18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upRight)" transition="in">
                                      <p:cBhvr additive="repl">
                                        <p:cTn id="2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clickEffect" fill="hold" presetClass="entr" presetID="18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upRight)" transition="in">
                                      <p:cBhvr additive="repl">
                                        <p:cTn id="2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nodeType="after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nodeType="after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nodeType="after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nodeType="after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nodeType="after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nodeType="after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nodeType="after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2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0"/>
                            </p:stCondLst>
                            <p:childTnLst>
                              <p:par>
                                <p:cTn id="65" nodeType="after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7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500"/>
                            </p:stCondLst>
                            <p:childTnLst>
                              <p:par>
                                <p:cTn id="70" nodeType="after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2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0"/>
                            </p:stCondLst>
                            <p:childTnLst>
                              <p:par>
                                <p:cTn id="75" nodeType="after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7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</TotalTime>
  <Application>LibreOffice/6.0.7.3$Linux_X86_64 LibreOffice_project/00m0$Build-3</Application>
  <Words>406</Words>
  <Paragraphs>86</Paragraphs>
  <Company>Hewlett-Packard Company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2015-04-01T16:05:20Z</dcterms:created>
  <dc:creator>Michel</dc:creator>
  <dc:description/>
  <dc:language>en-CA</dc:language>
  <cp:lastModifiedBy/>
  <dcterms:modified xsi:type="dcterms:W3CDTF">2020-04-07T15:01:58Z</dcterms:modified>
  <cp:revision>30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Hewlett-Packard Company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15</vt:i4>
  </property>
</Properties>
</file>