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81" r:id="rId6"/>
    <p:sldId id="259" r:id="rId7"/>
    <p:sldId id="288" r:id="rId8"/>
    <p:sldId id="291" r:id="rId9"/>
    <p:sldId id="260" r:id="rId10"/>
    <p:sldId id="258" r:id="rId11"/>
    <p:sldId id="285" r:id="rId12"/>
    <p:sldId id="28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5C606"/>
    <a:srgbClr val="B97C00"/>
    <a:srgbClr val="8189A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6" autoAdjust="0"/>
    <p:restoredTop sz="97849" autoAdjust="0"/>
  </p:normalViewPr>
  <p:slideViewPr>
    <p:cSldViewPr snapToGrid="0">
      <p:cViewPr>
        <p:scale>
          <a:sx n="96" d="100"/>
          <a:sy n="96" d="100"/>
        </p:scale>
        <p:origin x="-78" y="1038"/>
      </p:cViewPr>
      <p:guideLst>
        <p:guide orient="horz" pos="2160"/>
        <p:guide pos="3840"/>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pPr/>
              <a:t>1/10/2023</a:t>
            </a:fld>
            <a:endParaRPr lang="en-US" dirty="0"/>
          </a:p>
        </p:txBody>
      </p:sp>
      <p:sp>
        <p:nvSpPr>
          <p:cNvPr id="4" name="Footer Placeholder 3">
            <a:extLst>
              <a:ext uri="{FF2B5EF4-FFF2-40B4-BE49-F238E27FC236}">
                <a16:creationId xmlns=""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pPr/>
              <a:t>‹#›</a:t>
            </a:fld>
            <a:endParaRPr lang="en-US" dirty="0"/>
          </a:p>
        </p:txBody>
      </p:sp>
    </p:spTree>
    <p:extLst>
      <p:ext uri="{BB962C8B-B14F-4D97-AF65-F5344CB8AC3E}">
        <p14:creationId xmlns=""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pPr/>
              <a:t>1/10/2023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pPr/>
              <a:t>‹#›</a:t>
            </a:fld>
            <a:endParaRPr lang="en-US" dirty="0"/>
          </a:p>
        </p:txBody>
      </p:sp>
    </p:spTree>
    <p:extLst>
      <p:ext uri="{BB962C8B-B14F-4D97-AF65-F5344CB8AC3E}">
        <p14:creationId xmlns=""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 xmlns:a16="http://schemas.microsoft.com/office/drawing/2014/main" id="{F49209FF-BA53-4DEA-823A-B6660FF169BA}"/>
              </a:ext>
              <a:ext uri="{C183D7F6-B498-43B3-948B-1728B52AA6E4}">
                <adec:decorative xmlns="" xmlns:adec="http://schemas.microsoft.com/office/drawing/2017/decorative" val="1"/>
              </a:ext>
            </a:extLst>
          </p:cNvPr>
          <p:cNvPicPr>
            <a:picLocks noChangeAspect="1"/>
          </p:cNvPicPr>
          <p:nvPr userDrawn="1"/>
        </p:nvPicPr>
        <p:blipFill>
          <a:blip r:embed="rId2">
            <a:alphaModFix amt="54000"/>
            <a:extLst>
              <a:ext uri="{96DAC541-7B7A-43D3-8B79-37D633B846F1}">
                <asvg:svgBlip xmlns=""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 xmlns:a16="http://schemas.microsoft.com/office/drawing/2014/main" id="{D76CD6FD-D22D-437F-BDAE-7B3ECB0EF581}"/>
              </a:ext>
              <a:ext uri="{C183D7F6-B498-43B3-948B-1728B52AA6E4}">
                <adec:decorative xmlns=""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 xmlns:a16="http://schemas.microsoft.com/office/drawing/2014/main" id="{C008A071-1D5B-4870-BDE1-3D78609407E6}"/>
              </a:ext>
              <a:ext uri="{C183D7F6-B498-43B3-948B-1728B52AA6E4}">
                <adec:decorative xmlns=""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45C4D3E7-34AF-4BBC-820B-B9D5B5582A03}"/>
              </a:ext>
              <a:ext uri="{C183D7F6-B498-43B3-948B-1728B52AA6E4}">
                <adec:decorative xmlns=""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F35B180-197F-4655-9DF9-6F97871FDF42}"/>
              </a:ext>
              <a:ext uri="{C183D7F6-B498-43B3-948B-1728B52AA6E4}">
                <adec:decorative xmlns=""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0E411CF-DDD5-47E6-AE48-6E78CED74992}"/>
              </a:ext>
              <a:ext uri="{C183D7F6-B498-43B3-948B-1728B52AA6E4}">
                <adec:decorative xmlns=""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1D1CE1B6-B343-4CB0-8870-8F3029C9402A}"/>
              </a:ext>
              <a:ext uri="{C183D7F6-B498-43B3-948B-1728B52AA6E4}">
                <adec:decorative xmlns=""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AE419E45-DB97-4DFC-BDE1-B4AD51B0138D}"/>
              </a:ext>
              <a:ext uri="{C183D7F6-B498-43B3-948B-1728B52AA6E4}">
                <adec:decorative xmlns="" xmlns:adec="http://schemas.microsoft.com/office/drawing/2017/decorative" val="1"/>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 xmlns:a16="http://schemas.microsoft.com/office/drawing/2014/main" id="{EC3DDEF0-31D2-4F9A-BC90-624839FC6C2E}"/>
              </a:ext>
              <a:ext uri="{C183D7F6-B498-43B3-948B-1728B52AA6E4}">
                <adec:decorative xmlns=""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 xmlns:a16="http://schemas.microsoft.com/office/drawing/2014/main" id="{F35C7915-2A65-44A0-8407-F3A9430EA77E}"/>
              </a:ext>
              <a:ext uri="{C183D7F6-B498-43B3-948B-1728B52AA6E4}">
                <adec:decorative xmlns=""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 xmlns:a16="http://schemas.microsoft.com/office/drawing/2014/main" id="{85036E8E-72DC-4FB2-BC8F-CA1AD2F3B9B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 xmlns:a16="http://schemas.microsoft.com/office/drawing/2014/main" id="{C985EDE1-FE1A-4043-AB3E-E13190B7877B}"/>
              </a:ext>
              <a:ext uri="{C183D7F6-B498-43B3-948B-1728B52AA6E4}">
                <adec:decorative xmlns="" xmlns:adec="http://schemas.microsoft.com/office/drawing/2017/decorative" val="1"/>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713D239-DB55-46D9-B88F-C809680A292B}"/>
              </a:ext>
              <a:ext uri="{C183D7F6-B498-43B3-948B-1728B52AA6E4}">
                <adec:decorative xmlns=""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 xmlns:a16="http://schemas.microsoft.com/office/drawing/2014/main" id="{EE2DC116-1C4B-4BAE-B1C8-8EA04BBB8331}"/>
              </a:ext>
              <a:ext uri="{C183D7F6-B498-43B3-948B-1728B52AA6E4}">
                <adec:decorative xmlns="" xmlns:adec="http://schemas.microsoft.com/office/drawing/2017/decorative" val="1"/>
              </a:ext>
            </a:extLst>
          </p:cNvPr>
          <p:cNvPicPr>
            <a:picLocks noChangeAspect="1"/>
          </p:cNvPicPr>
          <p:nvPr userDrawn="1"/>
        </p:nvPicPr>
        <p:blipFill>
          <a:blip r:embed="rId2">
            <a:alphaModFix amt="54000"/>
            <a:extLst>
              <a:ext uri="{96DAC541-7B7A-43D3-8B79-37D633B846F1}">
                <asvg:svgBlip xmlns=""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 xmlns:a16="http://schemas.microsoft.com/office/drawing/2014/main" id="{CF0790E0-1B60-43FC-9885-BE17713C5134}"/>
              </a:ext>
              <a:ext uri="{C183D7F6-B498-43B3-948B-1728B52AA6E4}">
                <adec:decorative xmlns=""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 xmlns:a16="http://schemas.microsoft.com/office/drawing/2014/main" id="{1E04AE1B-EA25-4B01-8936-C5A4E253B4AA}"/>
              </a:ext>
              <a:ext uri="{C183D7F6-B498-43B3-948B-1728B52AA6E4}">
                <adec:decorative xmlns=""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 xmlns:a16="http://schemas.microsoft.com/office/drawing/2014/main" id="{82AD9B64-C3B2-4F92-B013-F9D95DDAC0A7}"/>
              </a:ext>
            </a:extLst>
          </p:cNvPr>
          <p:cNvPicPr>
            <a:picLocks noGrp="1" noChangeAspect="1"/>
          </p:cNvPicPr>
          <p:nvPr>
            <p:ph type="pic" sz="quarter" idx="10"/>
          </p:nvPr>
        </p:nvPicPr>
        <p:blipFill>
          <a:blip r:embed="rId2"/>
          <a:srcRect/>
          <a:stretch/>
        </p:blipFill>
        <p:spPr>
          <a:xfrm>
            <a:off x="0" y="0"/>
            <a:ext cx="12192000" cy="6858000"/>
          </a:xfrm>
        </p:spPr>
      </p:pic>
      <p:sp>
        <p:nvSpPr>
          <p:cNvPr id="18" name="Title 17">
            <a:extLst>
              <a:ext uri="{FF2B5EF4-FFF2-40B4-BE49-F238E27FC236}">
                <a16:creationId xmlns="" xmlns:a16="http://schemas.microsoft.com/office/drawing/2014/main" id="{40701852-AE6C-4783-8DBD-B0CBAC1662D1}"/>
              </a:ext>
            </a:extLst>
          </p:cNvPr>
          <p:cNvSpPr>
            <a:spLocks noGrp="1"/>
          </p:cNvSpPr>
          <p:nvPr>
            <p:ph type="title"/>
          </p:nvPr>
        </p:nvSpPr>
        <p:spPr>
          <a:xfrm>
            <a:off x="6433925" y="733392"/>
            <a:ext cx="5758075" cy="5391215"/>
          </a:xfrm>
        </p:spPr>
        <p:txBody>
          <a:bodyPr/>
          <a:lstStyle/>
          <a:p>
            <a:r>
              <a:rPr lang="en-US" noProof="0" dirty="0"/>
              <a:t>POLICE CRIME RECORD MANAGEMENT</a:t>
            </a:r>
            <a:endParaRPr lang="en-US" dirty="0"/>
          </a:p>
        </p:txBody>
      </p:sp>
      <p:sp>
        <p:nvSpPr>
          <p:cNvPr id="22" name="Text Placeholder 21">
            <a:extLst>
              <a:ext uri="{FF2B5EF4-FFF2-40B4-BE49-F238E27FC236}">
                <a16:creationId xmlns="" xmlns:a16="http://schemas.microsoft.com/office/drawing/2014/main" id="{749F6AF1-A89E-415F-93B2-6E9E72D0DD21}"/>
              </a:ext>
            </a:extLst>
          </p:cNvPr>
          <p:cNvSpPr>
            <a:spLocks noGrp="1"/>
          </p:cNvSpPr>
          <p:nvPr>
            <p:ph type="body" sz="quarter" idx="15"/>
          </p:nvPr>
        </p:nvSpPr>
        <p:spPr>
          <a:xfrm>
            <a:off x="0" y="5185850"/>
            <a:ext cx="5758075" cy="1672150"/>
          </a:xfrm>
        </p:spPr>
        <p:txBody>
          <a:bodyPr/>
          <a:lstStyle/>
          <a:p>
            <a:r>
              <a:rPr lang="en-US" dirty="0">
                <a:latin typeface="Dubai Light" panose="020B0303030403030204" pitchFamily="34" charset="-78"/>
                <a:cs typeface="Dubai Light" panose="020B0303030403030204" pitchFamily="34" charset="-78"/>
              </a:rPr>
              <a:t>PRESENTED BY-</a:t>
            </a:r>
          </a:p>
          <a:p>
            <a:pPr marL="342900" indent="-342900">
              <a:buFont typeface="Arial" panose="020B0604020202020204" pitchFamily="34" charset="0"/>
              <a:buChar char="•"/>
            </a:pPr>
            <a:r>
              <a:rPr lang="en-US" dirty="0">
                <a:latin typeface="Dubai Light" panose="020B0303030403030204" pitchFamily="34" charset="-78"/>
                <a:cs typeface="Dubai Light" panose="020B0303030403030204" pitchFamily="34" charset="-78"/>
              </a:rPr>
              <a:t>DARSH JAIN</a:t>
            </a:r>
          </a:p>
          <a:p>
            <a:pPr marL="342900" indent="-342900">
              <a:buFont typeface="Arial" panose="020B0604020202020204" pitchFamily="34" charset="0"/>
              <a:buChar char="•"/>
            </a:pPr>
            <a:r>
              <a:rPr lang="en-US" dirty="0">
                <a:latin typeface="Dubai Light" panose="020B0303030403030204" pitchFamily="34" charset="-78"/>
                <a:cs typeface="Dubai Light" panose="020B0303030403030204" pitchFamily="34" charset="-78"/>
              </a:rPr>
              <a:t>AMAN USMANI</a:t>
            </a:r>
          </a:p>
          <a:p>
            <a:pPr marL="342900" indent="-342900">
              <a:buFont typeface="Arial" panose="020B0604020202020204" pitchFamily="34" charset="0"/>
              <a:buChar char="•"/>
            </a:pPr>
            <a:r>
              <a:rPr lang="en-US" dirty="0">
                <a:latin typeface="Dubai Light" panose="020B0303030403030204" pitchFamily="34" charset="-78"/>
                <a:cs typeface="Dubai Light" panose="020B0303030403030204" pitchFamily="34" charset="-78"/>
              </a:rPr>
              <a:t>MD KAIF SHAIKH</a:t>
            </a:r>
          </a:p>
          <a:p>
            <a:endParaRPr lang="en-US" dirty="0">
              <a:latin typeface="Dubai Light" panose="020B0303030403030204" pitchFamily="34" charset="-78"/>
              <a:cs typeface="Dubai Light" panose="020B0303030403030204" pitchFamily="34" charset="-78"/>
            </a:endParaRPr>
          </a:p>
        </p:txBody>
      </p:sp>
      <p:pic>
        <p:nvPicPr>
          <p:cNvPr id="10" name="Graphic 9">
            <a:extLst>
              <a:ext uri="{FF2B5EF4-FFF2-40B4-BE49-F238E27FC236}">
                <a16:creationId xmlns="" xmlns:a16="http://schemas.microsoft.com/office/drawing/2014/main" id="{B224A1F6-21F4-4A67-8DDD-53AC739DF5BA}"/>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5981700" cy="6858000"/>
          </a:xfrm>
          <a:prstGeom prst="rect">
            <a:avLst/>
          </a:prstGeom>
        </p:spPr>
      </p:pic>
    </p:spTree>
    <p:extLst>
      <p:ext uri="{BB962C8B-B14F-4D97-AF65-F5344CB8AC3E}">
        <p14:creationId xmlns="" xmlns:p14="http://schemas.microsoft.com/office/powerpoint/2010/main" val="171394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B033A057-9DBC-FDD6-CC03-285919E47C06}"/>
              </a:ext>
            </a:extLst>
          </p:cNvPr>
          <p:cNvSpPr txBox="1"/>
          <p:nvPr/>
        </p:nvSpPr>
        <p:spPr>
          <a:xfrm>
            <a:off x="1350994" y="70878"/>
            <a:ext cx="10841005" cy="3046988"/>
          </a:xfrm>
          <a:prstGeom prst="rect">
            <a:avLst/>
          </a:prstGeom>
          <a:noFill/>
        </p:spPr>
        <p:txBody>
          <a:bodyPr wrap="square" rtlCol="0">
            <a:spAutoFit/>
          </a:bodyPr>
          <a:lstStyle/>
          <a:p>
            <a:pPr algn="ctr"/>
            <a:endParaRPr lang="en-US" sz="4800" dirty="0">
              <a:solidFill>
                <a:srgbClr val="E5C606"/>
              </a:solidFill>
              <a:latin typeface="+mj-lt"/>
            </a:endParaRPr>
          </a:p>
          <a:p>
            <a:pPr algn="ctr"/>
            <a:endParaRPr lang="en-US" sz="4800" dirty="0">
              <a:solidFill>
                <a:srgbClr val="E5C606"/>
              </a:solidFill>
              <a:latin typeface="+mj-lt"/>
            </a:endParaRPr>
          </a:p>
          <a:p>
            <a:pPr algn="ctr"/>
            <a:endParaRPr lang="en-US" sz="4800" dirty="0">
              <a:solidFill>
                <a:srgbClr val="E5C606"/>
              </a:solidFill>
              <a:latin typeface="+mj-lt"/>
            </a:endParaRPr>
          </a:p>
          <a:p>
            <a:r>
              <a:rPr lang="en-US" sz="4800" dirty="0">
                <a:solidFill>
                  <a:srgbClr val="E5C606"/>
                </a:solidFill>
                <a:latin typeface="+mj-lt"/>
              </a:rPr>
              <a:t>THANK YOU</a:t>
            </a:r>
          </a:p>
        </p:txBody>
      </p:sp>
      <p:cxnSp>
        <p:nvCxnSpPr>
          <p:cNvPr id="13" name="Straight Connector 12">
            <a:extLst>
              <a:ext uri="{FF2B5EF4-FFF2-40B4-BE49-F238E27FC236}">
                <a16:creationId xmlns="" xmlns:a16="http://schemas.microsoft.com/office/drawing/2014/main" id="{57C057B4-09BB-058A-4504-6AA6CE5C1197}"/>
              </a:ext>
            </a:extLst>
          </p:cNvPr>
          <p:cNvCxnSpPr>
            <a:cxnSpLocks/>
          </p:cNvCxnSpPr>
          <p:nvPr/>
        </p:nvCxnSpPr>
        <p:spPr>
          <a:xfrm flipH="1">
            <a:off x="6419460" y="1073020"/>
            <a:ext cx="18288000" cy="1828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9BCB0018-85EF-8555-ABF8-FD83491077A5}"/>
              </a:ext>
            </a:extLst>
          </p:cNvPr>
          <p:cNvCxnSpPr>
            <a:cxnSpLocks/>
          </p:cNvCxnSpPr>
          <p:nvPr/>
        </p:nvCxnSpPr>
        <p:spPr>
          <a:xfrm>
            <a:off x="1350994" y="3132434"/>
            <a:ext cx="5772540" cy="0"/>
          </a:xfrm>
          <a:prstGeom prst="line">
            <a:avLst/>
          </a:prstGeom>
          <a:ln w="47625" cmpd="sng">
            <a:solidFill>
              <a:srgbClr val="E5C606"/>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967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8A5692D9-2AB9-539C-2DF1-13843818D0F3}"/>
              </a:ext>
            </a:extLst>
          </p:cNvPr>
          <p:cNvSpPr>
            <a:spLocks noGrp="1"/>
          </p:cNvSpPr>
          <p:nvPr>
            <p:ph type="pic" sz="quarter" idx="13"/>
          </p:nvPr>
        </p:nvSpPr>
        <p:spPr>
          <a:xfrm>
            <a:off x="0" y="0"/>
            <a:ext cx="12192000" cy="6858000"/>
          </a:xfrm>
          <a:blipFill>
            <a:blip r:embed="rId2"/>
            <a:stretch>
              <a:fillRect l="-52500" r="52500"/>
            </a:stretch>
          </a:blipFill>
          <a:ln>
            <a:noFill/>
          </a:ln>
        </p:spPr>
      </p:sp>
      <p:sp>
        <p:nvSpPr>
          <p:cNvPr id="4" name="Text Placeholder 3">
            <a:extLst>
              <a:ext uri="{FF2B5EF4-FFF2-40B4-BE49-F238E27FC236}">
                <a16:creationId xmlns="" xmlns:a16="http://schemas.microsoft.com/office/drawing/2014/main" id="{09D3BFF9-C072-846B-3FF2-2493854B428D}"/>
              </a:ext>
            </a:extLst>
          </p:cNvPr>
          <p:cNvSpPr>
            <a:spLocks noGrp="1"/>
          </p:cNvSpPr>
          <p:nvPr>
            <p:ph type="body" sz="quarter" idx="15"/>
          </p:nvPr>
        </p:nvSpPr>
        <p:spPr>
          <a:xfrm>
            <a:off x="3769567" y="0"/>
            <a:ext cx="8422433" cy="6858000"/>
          </a:xfrm>
          <a:solidFill>
            <a:schemeClr val="bg1"/>
          </a:solidFill>
        </p:spPr>
        <p:txBody>
          <a:bodyPr/>
          <a:lstStyle/>
          <a:p>
            <a:endParaRPr lang="en-US" dirty="0"/>
          </a:p>
        </p:txBody>
      </p:sp>
      <p:sp>
        <p:nvSpPr>
          <p:cNvPr id="6" name="TextBox 5">
            <a:extLst>
              <a:ext uri="{FF2B5EF4-FFF2-40B4-BE49-F238E27FC236}">
                <a16:creationId xmlns="" xmlns:a16="http://schemas.microsoft.com/office/drawing/2014/main" id="{FFEE96F4-477A-6B5D-85E1-F37A052F35E2}"/>
              </a:ext>
            </a:extLst>
          </p:cNvPr>
          <p:cNvSpPr txBox="1"/>
          <p:nvPr/>
        </p:nvSpPr>
        <p:spPr>
          <a:xfrm flipH="1">
            <a:off x="0" y="316021"/>
            <a:ext cx="11709918" cy="3724096"/>
          </a:xfrm>
          <a:prstGeom prst="rect">
            <a:avLst/>
          </a:prstGeom>
          <a:noFill/>
        </p:spPr>
        <p:txBody>
          <a:bodyPr wrap="square" rtlCol="0">
            <a:spAutoFit/>
          </a:bodyPr>
          <a:lstStyle/>
          <a:p>
            <a:r>
              <a:rPr lang="en-US" sz="5400" dirty="0">
                <a:solidFill>
                  <a:schemeClr val="bg1"/>
                </a:solidFill>
              </a:rPr>
              <a:t>      </a:t>
            </a:r>
          </a:p>
          <a:p>
            <a:r>
              <a:rPr lang="en-US" sz="5400" dirty="0">
                <a:solidFill>
                  <a:schemeClr val="bg1"/>
                </a:solidFill>
                <a:latin typeface="Bahnschrift SemiLight" panose="020B0502040204020203" pitchFamily="34" charset="0"/>
              </a:rPr>
              <a:t>    </a:t>
            </a:r>
            <a:r>
              <a:rPr lang="en-US" sz="5400" b="1" dirty="0">
                <a:solidFill>
                  <a:schemeClr val="bg1"/>
                </a:solidFill>
                <a:latin typeface="Bahnschrift SemiLight" panose="020B0502040204020203" pitchFamily="34" charset="0"/>
              </a:rPr>
              <a:t>INDEX</a:t>
            </a:r>
          </a:p>
          <a:p>
            <a:r>
              <a:rPr lang="en-US" sz="5400" dirty="0">
                <a:solidFill>
                  <a:schemeClr val="bg1"/>
                </a:solidFill>
              </a:rPr>
              <a:t>	</a:t>
            </a:r>
          </a:p>
          <a:p>
            <a:r>
              <a:rPr lang="en-US" sz="5400" dirty="0">
                <a:solidFill>
                  <a:schemeClr val="bg1"/>
                </a:solidFill>
              </a:rPr>
              <a:t>		   			</a:t>
            </a:r>
            <a:r>
              <a:rPr lang="en-US" sz="2000" dirty="0">
                <a:solidFill>
                  <a:schemeClr val="bg1"/>
                </a:solidFill>
              </a:rPr>
              <a:t> </a:t>
            </a:r>
            <a:r>
              <a:rPr lang="en-US" sz="5400" dirty="0">
                <a:solidFill>
                  <a:schemeClr val="bg1"/>
                </a:solidFill>
              </a:rPr>
              <a:t> </a:t>
            </a:r>
            <a:endParaRPr lang="en-US" sz="2000" dirty="0"/>
          </a:p>
          <a:p>
            <a:r>
              <a:rPr lang="en-US" sz="2000" dirty="0"/>
              <a:t>			 </a:t>
            </a:r>
            <a:r>
              <a:rPr lang="en-US" sz="2000" dirty="0">
                <a:solidFill>
                  <a:schemeClr val="bg1"/>
                </a:solidFill>
              </a:rPr>
              <a:t>			 ………..</a:t>
            </a:r>
            <a:endParaRPr lang="en-US" sz="2000" dirty="0"/>
          </a:p>
        </p:txBody>
      </p:sp>
      <p:sp>
        <p:nvSpPr>
          <p:cNvPr id="8" name="TextBox 7">
            <a:extLst>
              <a:ext uri="{FF2B5EF4-FFF2-40B4-BE49-F238E27FC236}">
                <a16:creationId xmlns="" xmlns:a16="http://schemas.microsoft.com/office/drawing/2014/main" id="{6FB9A4E3-1AE3-566A-D32F-E7562D41E391}"/>
              </a:ext>
            </a:extLst>
          </p:cNvPr>
          <p:cNvSpPr txBox="1"/>
          <p:nvPr/>
        </p:nvSpPr>
        <p:spPr>
          <a:xfrm>
            <a:off x="3769567" y="2876105"/>
            <a:ext cx="6904140" cy="3693319"/>
          </a:xfrm>
          <a:prstGeom prst="rect">
            <a:avLst/>
          </a:prstGeom>
          <a:noFill/>
        </p:spPr>
        <p:txBody>
          <a:bodyPr wrap="square" rtlCol="0">
            <a:spAutoFit/>
          </a:bodyPr>
          <a:lstStyle/>
          <a:p>
            <a:pPr marL="342900" indent="-342900">
              <a:buAutoNum type="arabicPeriod"/>
            </a:pPr>
            <a:r>
              <a:rPr lang="en-US" dirty="0"/>
              <a:t>INTRODUCTION</a:t>
            </a:r>
          </a:p>
          <a:p>
            <a:pPr marL="342900" indent="-342900">
              <a:buAutoNum type="arabicPeriod"/>
            </a:pPr>
            <a:endParaRPr lang="en-US" dirty="0"/>
          </a:p>
          <a:p>
            <a:pPr marL="342900" indent="-342900">
              <a:buAutoNum type="arabicPeriod"/>
            </a:pPr>
            <a:r>
              <a:rPr lang="en-US" dirty="0"/>
              <a:t>E-R DIAGRAM</a:t>
            </a:r>
          </a:p>
          <a:p>
            <a:pPr marL="342900" indent="-342900">
              <a:buAutoNum type="arabicPeriod"/>
            </a:pPr>
            <a:endParaRPr lang="en-US" dirty="0"/>
          </a:p>
          <a:p>
            <a:pPr marL="342900" indent="-342900">
              <a:buAutoNum type="arabicPeriod"/>
            </a:pPr>
            <a:r>
              <a:rPr lang="en-US" dirty="0"/>
              <a:t>SCHEMA DIAGRAM</a:t>
            </a:r>
          </a:p>
          <a:p>
            <a:pPr marL="342900" indent="-342900">
              <a:buAutoNum type="arabicPeriod"/>
            </a:pPr>
            <a:endParaRPr lang="en-US" dirty="0"/>
          </a:p>
          <a:p>
            <a:pPr marL="342900" indent="-342900">
              <a:buAutoNum type="arabicPeriod"/>
            </a:pPr>
            <a:r>
              <a:rPr lang="en-US" dirty="0"/>
              <a:t>FUNCTIONALTIES</a:t>
            </a:r>
          </a:p>
          <a:p>
            <a:pPr marL="342900" indent="-342900">
              <a:buAutoNum type="arabicPeriod"/>
            </a:pPr>
            <a:endParaRPr lang="en-US" dirty="0"/>
          </a:p>
          <a:p>
            <a:pPr marL="342900" indent="-342900">
              <a:buAutoNum type="arabicPeriod"/>
            </a:pPr>
            <a:r>
              <a:rPr lang="en-US" dirty="0"/>
              <a:t>TECHNOLOGY USED</a:t>
            </a:r>
          </a:p>
          <a:p>
            <a:pPr marL="342900" indent="-342900">
              <a:buAutoNum type="arabicPeriod"/>
            </a:pPr>
            <a:endParaRPr lang="en-US" dirty="0"/>
          </a:p>
          <a:p>
            <a:pPr marL="342900" indent="-342900">
              <a:buAutoNum type="arabicPeriod"/>
            </a:pPr>
            <a:r>
              <a:rPr lang="en-US" dirty="0"/>
              <a:t>CONCLUSION</a:t>
            </a:r>
          </a:p>
          <a:p>
            <a:pPr marL="342900" indent="-342900">
              <a:buAutoNum type="arabicPeriod"/>
            </a:pPr>
            <a:endParaRPr lang="en-US" dirty="0"/>
          </a:p>
          <a:p>
            <a:pPr marL="342900" indent="-342900">
              <a:buAutoNum type="arabicPeriod"/>
            </a:pPr>
            <a:r>
              <a:rPr lang="en-US" dirty="0"/>
              <a:t>REFERNCE</a:t>
            </a:r>
          </a:p>
        </p:txBody>
      </p:sp>
      <p:sp>
        <p:nvSpPr>
          <p:cNvPr id="10" name="TextBox 9">
            <a:extLst>
              <a:ext uri="{FF2B5EF4-FFF2-40B4-BE49-F238E27FC236}">
                <a16:creationId xmlns="" xmlns:a16="http://schemas.microsoft.com/office/drawing/2014/main" id="{5A87A5EA-301C-47D5-76B3-BCE7839F86F9}"/>
              </a:ext>
            </a:extLst>
          </p:cNvPr>
          <p:cNvSpPr txBox="1"/>
          <p:nvPr/>
        </p:nvSpPr>
        <p:spPr>
          <a:xfrm>
            <a:off x="3699546" y="3016108"/>
            <a:ext cx="6006517" cy="646331"/>
          </a:xfrm>
          <a:prstGeom prst="rect">
            <a:avLst/>
          </a:prstGeom>
          <a:noFill/>
        </p:spPr>
        <p:txBody>
          <a:bodyPr wrap="square" rtlCol="0">
            <a:spAutoFit/>
          </a:bodyPr>
          <a:lstStyle/>
          <a:p>
            <a:r>
              <a:rPr lang="en-US" sz="1800" dirty="0"/>
              <a:t>.................................................</a:t>
            </a:r>
          </a:p>
          <a:p>
            <a:endParaRPr lang="en-US" dirty="0"/>
          </a:p>
        </p:txBody>
      </p:sp>
      <p:sp>
        <p:nvSpPr>
          <p:cNvPr id="12" name="TextBox 11">
            <a:extLst>
              <a:ext uri="{FF2B5EF4-FFF2-40B4-BE49-F238E27FC236}">
                <a16:creationId xmlns="" xmlns:a16="http://schemas.microsoft.com/office/drawing/2014/main" id="{099E6E80-247C-3A31-8682-E37C7E65FABE}"/>
              </a:ext>
            </a:extLst>
          </p:cNvPr>
          <p:cNvSpPr txBox="1"/>
          <p:nvPr/>
        </p:nvSpPr>
        <p:spPr>
          <a:xfrm>
            <a:off x="3699546" y="3577744"/>
            <a:ext cx="6006517" cy="646331"/>
          </a:xfrm>
          <a:prstGeom prst="rect">
            <a:avLst/>
          </a:prstGeom>
          <a:noFill/>
        </p:spPr>
        <p:txBody>
          <a:bodyPr wrap="square" rtlCol="0">
            <a:spAutoFit/>
          </a:bodyPr>
          <a:lstStyle/>
          <a:p>
            <a:r>
              <a:rPr lang="en-US" sz="1800" dirty="0"/>
              <a:t>.................................................</a:t>
            </a:r>
          </a:p>
          <a:p>
            <a:endParaRPr lang="en-US" dirty="0"/>
          </a:p>
        </p:txBody>
      </p:sp>
      <p:sp>
        <p:nvSpPr>
          <p:cNvPr id="13" name="TextBox 12">
            <a:extLst>
              <a:ext uri="{FF2B5EF4-FFF2-40B4-BE49-F238E27FC236}">
                <a16:creationId xmlns="" xmlns:a16="http://schemas.microsoft.com/office/drawing/2014/main" id="{DE7C1AAE-D88C-4677-BD54-D32CBD90CD7F}"/>
              </a:ext>
            </a:extLst>
          </p:cNvPr>
          <p:cNvSpPr txBox="1"/>
          <p:nvPr/>
        </p:nvSpPr>
        <p:spPr>
          <a:xfrm>
            <a:off x="3656203" y="4076434"/>
            <a:ext cx="6006517" cy="646331"/>
          </a:xfrm>
          <a:prstGeom prst="rect">
            <a:avLst/>
          </a:prstGeom>
          <a:noFill/>
        </p:spPr>
        <p:txBody>
          <a:bodyPr wrap="square" rtlCol="0">
            <a:spAutoFit/>
          </a:bodyPr>
          <a:lstStyle/>
          <a:p>
            <a:r>
              <a:rPr lang="en-US" sz="1800" dirty="0"/>
              <a:t>.................................................</a:t>
            </a:r>
          </a:p>
          <a:p>
            <a:endParaRPr lang="en-US" dirty="0"/>
          </a:p>
        </p:txBody>
      </p:sp>
      <p:sp>
        <p:nvSpPr>
          <p:cNvPr id="14" name="TextBox 13">
            <a:extLst>
              <a:ext uri="{FF2B5EF4-FFF2-40B4-BE49-F238E27FC236}">
                <a16:creationId xmlns="" xmlns:a16="http://schemas.microsoft.com/office/drawing/2014/main" id="{390F218F-D6E6-4F85-6A91-D8230AB7CC65}"/>
              </a:ext>
            </a:extLst>
          </p:cNvPr>
          <p:cNvSpPr txBox="1"/>
          <p:nvPr/>
        </p:nvSpPr>
        <p:spPr>
          <a:xfrm>
            <a:off x="3656203" y="4628811"/>
            <a:ext cx="6006517" cy="646331"/>
          </a:xfrm>
          <a:prstGeom prst="rect">
            <a:avLst/>
          </a:prstGeom>
          <a:noFill/>
        </p:spPr>
        <p:txBody>
          <a:bodyPr wrap="square" rtlCol="0">
            <a:spAutoFit/>
          </a:bodyPr>
          <a:lstStyle/>
          <a:p>
            <a:r>
              <a:rPr lang="en-US" sz="1800" dirty="0"/>
              <a:t>.................................................</a:t>
            </a:r>
          </a:p>
          <a:p>
            <a:endParaRPr lang="en-US" dirty="0"/>
          </a:p>
        </p:txBody>
      </p:sp>
      <p:sp>
        <p:nvSpPr>
          <p:cNvPr id="15" name="TextBox 14">
            <a:extLst>
              <a:ext uri="{FF2B5EF4-FFF2-40B4-BE49-F238E27FC236}">
                <a16:creationId xmlns="" xmlns:a16="http://schemas.microsoft.com/office/drawing/2014/main" id="{2680982F-55B0-3F8D-694B-1AFF0E2FBAFA}"/>
              </a:ext>
            </a:extLst>
          </p:cNvPr>
          <p:cNvSpPr txBox="1"/>
          <p:nvPr/>
        </p:nvSpPr>
        <p:spPr>
          <a:xfrm>
            <a:off x="3740037" y="5181188"/>
            <a:ext cx="6006517" cy="646331"/>
          </a:xfrm>
          <a:prstGeom prst="rect">
            <a:avLst/>
          </a:prstGeom>
          <a:noFill/>
        </p:spPr>
        <p:txBody>
          <a:bodyPr wrap="square" rtlCol="0">
            <a:spAutoFit/>
          </a:bodyPr>
          <a:lstStyle/>
          <a:p>
            <a:r>
              <a:rPr lang="en-US" sz="1800" dirty="0"/>
              <a:t>.................................................</a:t>
            </a:r>
          </a:p>
          <a:p>
            <a:endParaRPr lang="en-US" dirty="0"/>
          </a:p>
        </p:txBody>
      </p:sp>
      <p:sp>
        <p:nvSpPr>
          <p:cNvPr id="16" name="TextBox 15">
            <a:extLst>
              <a:ext uri="{FF2B5EF4-FFF2-40B4-BE49-F238E27FC236}">
                <a16:creationId xmlns="" xmlns:a16="http://schemas.microsoft.com/office/drawing/2014/main" id="{294A5616-1CB1-1A1A-B5CE-F032BB7B50AC}"/>
              </a:ext>
            </a:extLst>
          </p:cNvPr>
          <p:cNvSpPr txBox="1"/>
          <p:nvPr/>
        </p:nvSpPr>
        <p:spPr>
          <a:xfrm>
            <a:off x="3699545" y="5769383"/>
            <a:ext cx="6006517" cy="646331"/>
          </a:xfrm>
          <a:prstGeom prst="rect">
            <a:avLst/>
          </a:prstGeom>
          <a:noFill/>
        </p:spPr>
        <p:txBody>
          <a:bodyPr wrap="square" rtlCol="0">
            <a:spAutoFit/>
          </a:bodyPr>
          <a:lstStyle/>
          <a:p>
            <a:r>
              <a:rPr lang="en-US" sz="1800" dirty="0"/>
              <a:t>.................................................</a:t>
            </a:r>
          </a:p>
          <a:p>
            <a:endParaRPr lang="en-US" dirty="0"/>
          </a:p>
        </p:txBody>
      </p:sp>
      <p:sp>
        <p:nvSpPr>
          <p:cNvPr id="17" name="TextBox 16">
            <a:extLst>
              <a:ext uri="{FF2B5EF4-FFF2-40B4-BE49-F238E27FC236}">
                <a16:creationId xmlns="" xmlns:a16="http://schemas.microsoft.com/office/drawing/2014/main" id="{122C8FB6-D1AE-65A2-0AFC-630E985C61C1}"/>
              </a:ext>
            </a:extLst>
          </p:cNvPr>
          <p:cNvSpPr txBox="1"/>
          <p:nvPr/>
        </p:nvSpPr>
        <p:spPr>
          <a:xfrm>
            <a:off x="3666046" y="6326209"/>
            <a:ext cx="6006517" cy="646331"/>
          </a:xfrm>
          <a:prstGeom prst="rect">
            <a:avLst/>
          </a:prstGeom>
          <a:noFill/>
        </p:spPr>
        <p:txBody>
          <a:bodyPr wrap="square" rtlCol="0">
            <a:spAutoFit/>
          </a:bodyPr>
          <a:lstStyle/>
          <a:p>
            <a:r>
              <a:rPr lang="en-US" sz="1800" dirty="0"/>
              <a:t>.................................................</a:t>
            </a:r>
          </a:p>
          <a:p>
            <a:endParaRPr lang="en-US" dirty="0"/>
          </a:p>
        </p:txBody>
      </p:sp>
    </p:spTree>
    <p:extLst>
      <p:ext uri="{BB962C8B-B14F-4D97-AF65-F5344CB8AC3E}">
        <p14:creationId xmlns="" xmlns:p14="http://schemas.microsoft.com/office/powerpoint/2010/main" val="4089731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 xmlns:a16="http://schemas.microsoft.com/office/drawing/2014/main" id="{64296C7E-93C4-4BC6-9879-EA4FCBAEB4E1}"/>
              </a:ext>
              <a:ext uri="{C183D7F6-B498-43B3-948B-1728B52AA6E4}">
                <adec:decorative xmlns="" xmlns:adec="http://schemas.microsoft.com/office/drawing/2017/decorative" val="1"/>
              </a:ext>
            </a:extLst>
          </p:cNvPr>
          <p:cNvPicPr>
            <a:picLocks noGrp="1" noChangeAspect="1"/>
          </p:cNvPicPr>
          <p:nvPr>
            <p:ph type="pic" sz="quarter" idx="13"/>
          </p:nvPr>
        </p:nvPicPr>
        <p:blipFill rotWithShape="1">
          <a:blip r:embed="rId2"/>
          <a:srcRect t="13004" b="3856"/>
          <a:stretch/>
        </p:blipFill>
        <p:spPr>
          <a:xfrm>
            <a:off x="0" y="0"/>
            <a:ext cx="12192000" cy="3429000"/>
          </a:xfrm>
        </p:spPr>
      </p:pic>
      <p:sp>
        <p:nvSpPr>
          <p:cNvPr id="12" name="Title 11">
            <a:extLst>
              <a:ext uri="{FF2B5EF4-FFF2-40B4-BE49-F238E27FC236}">
                <a16:creationId xmlns="" xmlns:a16="http://schemas.microsoft.com/office/drawing/2014/main" id="{0A365D2C-2AF4-4356-BA8C-0913B319071A}"/>
              </a:ext>
            </a:extLst>
          </p:cNvPr>
          <p:cNvSpPr>
            <a:spLocks noGrp="1"/>
          </p:cNvSpPr>
          <p:nvPr>
            <p:ph type="title"/>
          </p:nvPr>
        </p:nvSpPr>
        <p:spPr>
          <a:xfrm>
            <a:off x="-86686" y="2038651"/>
            <a:ext cx="4983061" cy="1308685"/>
          </a:xfrm>
        </p:spPr>
        <p:txBody>
          <a:bodyPr/>
          <a:lstStyle/>
          <a:p>
            <a:r>
              <a:rPr lang="en-US" dirty="0">
                <a:solidFill>
                  <a:srgbClr val="E5C606"/>
                </a:solidFill>
              </a:rPr>
              <a:t> Introduction</a:t>
            </a:r>
          </a:p>
        </p:txBody>
      </p:sp>
      <p:sp>
        <p:nvSpPr>
          <p:cNvPr id="9" name="TextBox 8">
            <a:extLst>
              <a:ext uri="{FF2B5EF4-FFF2-40B4-BE49-F238E27FC236}">
                <a16:creationId xmlns="" xmlns:a16="http://schemas.microsoft.com/office/drawing/2014/main" id="{7176634D-98DF-D483-431F-620A6FDC7289}"/>
              </a:ext>
            </a:extLst>
          </p:cNvPr>
          <p:cNvSpPr txBox="1"/>
          <p:nvPr/>
        </p:nvSpPr>
        <p:spPr>
          <a:xfrm>
            <a:off x="0" y="3441680"/>
            <a:ext cx="11912368" cy="3416320"/>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Bahnschrift Light" panose="020B0502040204020203" pitchFamily="34" charset="0"/>
              </a:rPr>
              <a:t>The proposed system applies to all Police stations across the city and specifically looks into the subject of Crime Records Management. It is well understood that Crime Prevention, Detection and Conviction of criminals depend on a highly responsive backbone of Information Management System. </a:t>
            </a:r>
          </a:p>
          <a:p>
            <a:pPr algn="just"/>
            <a:endParaRPr lang="en-US" dirty="0">
              <a:latin typeface="Bahnschrift Light" panose="020B0502040204020203" pitchFamily="34" charset="0"/>
            </a:endParaRPr>
          </a:p>
          <a:p>
            <a:pPr marL="285750" indent="-285750" algn="just">
              <a:buFont typeface="Arial" panose="020B0604020202020204" pitchFamily="34" charset="0"/>
              <a:buChar char="•"/>
            </a:pPr>
            <a:r>
              <a:rPr lang="en-US" b="0" i="0" dirty="0">
                <a:effectLst/>
                <a:latin typeface="Bahnschrift Light" panose="020B0502040204020203" pitchFamily="34" charset="0"/>
              </a:rPr>
              <a:t>It is proposed to centralize Information Management in Crime for the purposes of fast and efficient sharing of critical information across all Police Stations across the territory. The project has been planned to be having the view of distributed architecture, with centralized storage of the database. </a:t>
            </a:r>
          </a:p>
          <a:p>
            <a:pPr algn="just"/>
            <a:endParaRPr lang="en-US" b="0" i="0" dirty="0">
              <a:effectLst/>
              <a:latin typeface="Bahnschrift Light" panose="020B0502040204020203" pitchFamily="34" charset="0"/>
            </a:endParaRPr>
          </a:p>
          <a:p>
            <a:pPr marL="285750" indent="-285750" algn="just">
              <a:buFont typeface="Arial" panose="020B0604020202020204" pitchFamily="34" charset="0"/>
              <a:buChar char="•"/>
            </a:pPr>
            <a:r>
              <a:rPr lang="en-US" b="0" i="0" dirty="0">
                <a:effectLst/>
                <a:latin typeface="Bahnschrift Light" panose="020B0502040204020203" pitchFamily="34" charset="0"/>
              </a:rPr>
              <a:t>The application for the storage of the data has been planned. Using the constructs of SQL server and all the user interfaces have been designed using the JS technologies. The application takes care of different modules and their associated reports, which are produced as per the applicable strategies and standards that are put forwarded by the administrative staff</a:t>
            </a:r>
          </a:p>
        </p:txBody>
      </p:sp>
    </p:spTree>
    <p:extLst>
      <p:ext uri="{BB962C8B-B14F-4D97-AF65-F5344CB8AC3E}">
        <p14:creationId xmlns="" xmlns:p14="http://schemas.microsoft.com/office/powerpoint/2010/main" val="1720137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 xmlns:a16="http://schemas.microsoft.com/office/drawing/2014/main" id="{60C07711-F0BA-F205-1807-58011D29C9A5}"/>
              </a:ext>
            </a:extLst>
          </p:cNvPr>
          <p:cNvPicPr>
            <a:picLocks noGrp="1" noChangeAspect="1"/>
          </p:cNvPicPr>
          <p:nvPr>
            <p:ph type="pic" sz="quarter" idx="13"/>
          </p:nvPr>
        </p:nvPicPr>
        <p:blipFill rotWithShape="1">
          <a:blip r:embed="rId2"/>
          <a:srcRect t="34245" b="15048"/>
          <a:stretch/>
        </p:blipFill>
        <p:spPr>
          <a:xfrm>
            <a:off x="0" y="-82854"/>
            <a:ext cx="12192000" cy="2098266"/>
          </a:xfrm>
        </p:spPr>
      </p:pic>
      <p:sp>
        <p:nvSpPr>
          <p:cNvPr id="13" name="TextBox 12">
            <a:extLst>
              <a:ext uri="{FF2B5EF4-FFF2-40B4-BE49-F238E27FC236}">
                <a16:creationId xmlns="" xmlns:a16="http://schemas.microsoft.com/office/drawing/2014/main" id="{87893190-DD4A-9CDE-04A5-8105F153DCE8}"/>
              </a:ext>
            </a:extLst>
          </p:cNvPr>
          <p:cNvSpPr txBox="1"/>
          <p:nvPr/>
        </p:nvSpPr>
        <p:spPr>
          <a:xfrm>
            <a:off x="208638" y="398250"/>
            <a:ext cx="588736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E5C606"/>
                </a:solidFill>
                <a:latin typeface="Franklin Gothic Demi Cond"/>
              </a:rPr>
              <a:t>E-R DIAGRAM</a:t>
            </a:r>
            <a:endParaRPr kumimoji="0" lang="en-US" sz="3200" b="0" i="0" u="none" strike="noStrike" kern="1200" cap="none" spc="0" normalizeH="0" baseline="0" noProof="0" dirty="0">
              <a:ln>
                <a:noFill/>
              </a:ln>
              <a:solidFill>
                <a:srgbClr val="E5C606"/>
              </a:solidFill>
              <a:effectLst/>
              <a:uLnTx/>
              <a:uFillTx/>
              <a:latin typeface="Franklin Gothic Demi Cond"/>
              <a:ea typeface="+mn-ea"/>
              <a:cs typeface="+mn-cs"/>
            </a:endParaRPr>
          </a:p>
        </p:txBody>
      </p:sp>
      <p:pic>
        <p:nvPicPr>
          <p:cNvPr id="5" name="Picture 4">
            <a:extLst>
              <a:ext uri="{FF2B5EF4-FFF2-40B4-BE49-F238E27FC236}">
                <a16:creationId xmlns="" xmlns:a16="http://schemas.microsoft.com/office/drawing/2014/main" id="{1C4A9D0B-8088-221D-2CB0-4DC217224170}"/>
              </a:ext>
            </a:extLst>
          </p:cNvPr>
          <p:cNvPicPr>
            <a:picLocks noChangeAspect="1"/>
          </p:cNvPicPr>
          <p:nvPr/>
        </p:nvPicPr>
        <p:blipFill>
          <a:blip r:embed="rId3"/>
          <a:stretch>
            <a:fillRect/>
          </a:stretch>
        </p:blipFill>
        <p:spPr>
          <a:xfrm>
            <a:off x="459689" y="2058551"/>
            <a:ext cx="11962700" cy="4506348"/>
          </a:xfrm>
          <a:prstGeom prst="rect">
            <a:avLst/>
          </a:prstGeom>
        </p:spPr>
      </p:pic>
    </p:spTree>
    <p:extLst>
      <p:ext uri="{BB962C8B-B14F-4D97-AF65-F5344CB8AC3E}">
        <p14:creationId xmlns="" xmlns:p14="http://schemas.microsoft.com/office/powerpoint/2010/main" val="4103100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 xmlns:a16="http://schemas.microsoft.com/office/drawing/2014/main" id="{60C07711-F0BA-F205-1807-58011D29C9A5}"/>
              </a:ext>
            </a:extLst>
          </p:cNvPr>
          <p:cNvPicPr>
            <a:picLocks noGrp="1" noChangeAspect="1"/>
          </p:cNvPicPr>
          <p:nvPr>
            <p:ph type="pic" sz="quarter" idx="13"/>
          </p:nvPr>
        </p:nvPicPr>
        <p:blipFill rotWithShape="1">
          <a:blip r:embed="rId2"/>
          <a:srcRect t="34245" b="15048"/>
          <a:stretch/>
        </p:blipFill>
        <p:spPr>
          <a:xfrm>
            <a:off x="0" y="-82854"/>
            <a:ext cx="12192000" cy="2098266"/>
          </a:xfrm>
        </p:spPr>
      </p:pic>
      <p:sp>
        <p:nvSpPr>
          <p:cNvPr id="13" name="TextBox 12">
            <a:extLst>
              <a:ext uri="{FF2B5EF4-FFF2-40B4-BE49-F238E27FC236}">
                <a16:creationId xmlns="" xmlns:a16="http://schemas.microsoft.com/office/drawing/2014/main" id="{87893190-DD4A-9CDE-04A5-8105F153DCE8}"/>
              </a:ext>
            </a:extLst>
          </p:cNvPr>
          <p:cNvSpPr txBox="1"/>
          <p:nvPr/>
        </p:nvSpPr>
        <p:spPr>
          <a:xfrm>
            <a:off x="208638" y="398250"/>
            <a:ext cx="588736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rgbClr val="E5C606"/>
                </a:solidFill>
                <a:latin typeface="Franklin Gothic Demi Cond"/>
              </a:rPr>
              <a:t>SCHEMA DIAGRAM</a:t>
            </a:r>
            <a:endParaRPr kumimoji="0" lang="en-US" sz="3200" b="0" i="0" u="none" strike="noStrike" kern="1200" cap="none" spc="0" normalizeH="0" baseline="0" noProof="0" dirty="0">
              <a:ln>
                <a:noFill/>
              </a:ln>
              <a:solidFill>
                <a:srgbClr val="E5C606"/>
              </a:solidFill>
              <a:effectLst/>
              <a:uLnTx/>
              <a:uFillTx/>
              <a:latin typeface="Franklin Gothic Demi Cond"/>
              <a:ea typeface="+mn-ea"/>
              <a:cs typeface="+mn-cs"/>
            </a:endParaRPr>
          </a:p>
        </p:txBody>
      </p:sp>
      <p:pic>
        <p:nvPicPr>
          <p:cNvPr id="2050" name="Picture 2" descr="G:\Bijapurpolice\schemadiag.jpg"/>
          <p:cNvPicPr>
            <a:picLocks noChangeAspect="1" noChangeArrowheads="1"/>
          </p:cNvPicPr>
          <p:nvPr/>
        </p:nvPicPr>
        <p:blipFill>
          <a:blip r:embed="rId3"/>
          <a:srcRect/>
          <a:stretch>
            <a:fillRect/>
          </a:stretch>
        </p:blipFill>
        <p:spPr bwMode="auto">
          <a:xfrm>
            <a:off x="0" y="2146040"/>
            <a:ext cx="12192000" cy="4711960"/>
          </a:xfrm>
          <a:prstGeom prst="rect">
            <a:avLst/>
          </a:prstGeom>
          <a:noFill/>
        </p:spPr>
      </p:pic>
    </p:spTree>
    <p:extLst>
      <p:ext uri="{BB962C8B-B14F-4D97-AF65-F5344CB8AC3E}">
        <p14:creationId xmlns="" xmlns:p14="http://schemas.microsoft.com/office/powerpoint/2010/main" val="4103100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 xmlns:a14="http://schemas.microsoft.com/office/drawing/2010/main">
                  <a14:imgLayer r:embed="rId3">
                    <a14:imgEffect>
                      <a14:sharpenSoften amount="-5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B033A057-9DBC-FDD6-CC03-285919E47C06}"/>
              </a:ext>
            </a:extLst>
          </p:cNvPr>
          <p:cNvSpPr txBox="1"/>
          <p:nvPr/>
        </p:nvSpPr>
        <p:spPr>
          <a:xfrm>
            <a:off x="3607057" y="172615"/>
            <a:ext cx="11994503" cy="830997"/>
          </a:xfrm>
          <a:prstGeom prst="rect">
            <a:avLst/>
          </a:prstGeom>
          <a:noFill/>
        </p:spPr>
        <p:txBody>
          <a:bodyPr wrap="square" rtlCol="0">
            <a:spAutoFit/>
          </a:bodyPr>
          <a:lstStyle/>
          <a:p>
            <a:r>
              <a:rPr lang="en-US" sz="4800" dirty="0">
                <a:solidFill>
                  <a:srgbClr val="E5C606"/>
                </a:solidFill>
                <a:latin typeface="+mj-lt"/>
              </a:rPr>
              <a:t>                                 FUNCTIONALITIES</a:t>
            </a:r>
          </a:p>
        </p:txBody>
      </p:sp>
      <p:cxnSp>
        <p:nvCxnSpPr>
          <p:cNvPr id="13" name="Straight Connector 12">
            <a:extLst>
              <a:ext uri="{FF2B5EF4-FFF2-40B4-BE49-F238E27FC236}">
                <a16:creationId xmlns="" xmlns:a16="http://schemas.microsoft.com/office/drawing/2014/main" id="{57C057B4-09BB-058A-4504-6AA6CE5C1197}"/>
              </a:ext>
            </a:extLst>
          </p:cNvPr>
          <p:cNvCxnSpPr>
            <a:cxnSpLocks/>
          </p:cNvCxnSpPr>
          <p:nvPr/>
        </p:nvCxnSpPr>
        <p:spPr>
          <a:xfrm flipH="1">
            <a:off x="6419460" y="1073020"/>
            <a:ext cx="18288000" cy="1828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9BCB0018-85EF-8555-ABF8-FD83491077A5}"/>
              </a:ext>
            </a:extLst>
          </p:cNvPr>
          <p:cNvCxnSpPr>
            <a:cxnSpLocks/>
          </p:cNvCxnSpPr>
          <p:nvPr/>
        </p:nvCxnSpPr>
        <p:spPr>
          <a:xfrm>
            <a:off x="6419460" y="1003612"/>
            <a:ext cx="5772540" cy="0"/>
          </a:xfrm>
          <a:prstGeom prst="line">
            <a:avLst/>
          </a:prstGeom>
          <a:ln w="47625" cmpd="sng">
            <a:solidFill>
              <a:srgbClr val="E5C606"/>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C72057DA-AC92-7C08-DCCD-D4CE59485657}"/>
              </a:ext>
            </a:extLst>
          </p:cNvPr>
          <p:cNvSpPr txBox="1"/>
          <p:nvPr/>
        </p:nvSpPr>
        <p:spPr>
          <a:xfrm>
            <a:off x="1303176" y="1748339"/>
            <a:ext cx="11159413" cy="3775521"/>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 Online complaint portal for prompt action against criminals</a:t>
            </a:r>
          </a:p>
          <a:p>
            <a:pPr>
              <a:lnSpc>
                <a:spcPct val="150000"/>
              </a:lnSpc>
            </a:pPr>
            <a:r>
              <a:rPr lang="en-US" dirty="0">
                <a:solidFill>
                  <a:schemeClr val="bg1"/>
                </a:solidFill>
                <a:latin typeface="Bahnschrift Light" panose="020B0502040204020203" pitchFamily="34" charset="0"/>
              </a:rPr>
              <a:t>• Appending data of new police staff  </a:t>
            </a:r>
          </a:p>
          <a:p>
            <a:pPr>
              <a:lnSpc>
                <a:spcPct val="150000"/>
              </a:lnSpc>
            </a:pPr>
            <a:r>
              <a:rPr lang="en-US" dirty="0">
                <a:solidFill>
                  <a:schemeClr val="bg1"/>
                </a:solidFill>
                <a:latin typeface="Bahnschrift Light" panose="020B0502040204020203" pitchFamily="34" charset="0"/>
              </a:rPr>
              <a:t>• No data redundancy- Quick information processing</a:t>
            </a:r>
          </a:p>
          <a:p>
            <a:pPr>
              <a:lnSpc>
                <a:spcPct val="150000"/>
              </a:lnSpc>
            </a:pPr>
            <a:r>
              <a:rPr lang="en-US" dirty="0">
                <a:solidFill>
                  <a:schemeClr val="bg1"/>
                </a:solidFill>
                <a:latin typeface="Bahnschrift Light" panose="020B0502040204020203" pitchFamily="34" charset="0"/>
              </a:rPr>
              <a:t>• Marinating criminal records</a:t>
            </a:r>
          </a:p>
          <a:p>
            <a:pPr algn="l">
              <a:lnSpc>
                <a:spcPct val="150000"/>
              </a:lnSpc>
            </a:pPr>
            <a:r>
              <a:rPr lang="en-US" dirty="0">
                <a:solidFill>
                  <a:schemeClr val="bg1"/>
                </a:solidFill>
                <a:latin typeface="Bahnschrift Light" panose="020B0502040204020203" pitchFamily="34" charset="0"/>
              </a:rPr>
              <a:t>• </a:t>
            </a:r>
            <a:r>
              <a:rPr lang="en-US" i="0" dirty="0">
                <a:solidFill>
                  <a:schemeClr val="bg1"/>
                </a:solidFill>
                <a:effectLst/>
                <a:latin typeface="Bahnschrift Light" panose="020B0502040204020203" pitchFamily="34" charset="0"/>
              </a:rPr>
              <a:t>View list of complains</a:t>
            </a:r>
          </a:p>
          <a:p>
            <a:pPr algn="l">
              <a:lnSpc>
                <a:spcPct val="150000"/>
              </a:lnSpc>
            </a:pPr>
            <a:r>
              <a:rPr lang="en-US" dirty="0">
                <a:solidFill>
                  <a:schemeClr val="bg1"/>
                </a:solidFill>
                <a:latin typeface="Bahnschrift Light" panose="020B0502040204020203" pitchFamily="34" charset="0"/>
              </a:rPr>
              <a:t>• </a:t>
            </a:r>
            <a:r>
              <a:rPr lang="en-US" i="0" dirty="0">
                <a:solidFill>
                  <a:schemeClr val="bg1"/>
                </a:solidFill>
                <a:effectLst/>
                <a:latin typeface="Bahnschrift Light" panose="020B0502040204020203" pitchFamily="34" charset="0"/>
              </a:rPr>
              <a:t>View details of case investigation</a:t>
            </a:r>
          </a:p>
          <a:p>
            <a:pPr algn="l">
              <a:lnSpc>
                <a:spcPct val="150000"/>
              </a:lnSpc>
            </a:pPr>
            <a:r>
              <a:rPr lang="en-US" dirty="0">
                <a:solidFill>
                  <a:schemeClr val="bg1"/>
                </a:solidFill>
                <a:latin typeface="Bahnschrift Light" panose="020B0502040204020203" pitchFamily="34" charset="0"/>
              </a:rPr>
              <a:t>• Admin can a</a:t>
            </a:r>
            <a:r>
              <a:rPr lang="en-US" i="0" dirty="0">
                <a:solidFill>
                  <a:schemeClr val="bg1"/>
                </a:solidFill>
                <a:effectLst/>
                <a:latin typeface="Bahnschrift Light" panose="020B0502040204020203" pitchFamily="34" charset="0"/>
              </a:rPr>
              <a:t>ssign a case to CID Officer</a:t>
            </a:r>
          </a:p>
          <a:p>
            <a:pPr algn="l">
              <a:lnSpc>
                <a:spcPct val="150000"/>
              </a:lnSpc>
            </a:pPr>
            <a:r>
              <a:rPr lang="en-US" dirty="0">
                <a:solidFill>
                  <a:schemeClr val="bg1"/>
                </a:solidFill>
                <a:latin typeface="Bahnschrift Light" panose="020B0502040204020203" pitchFamily="34" charset="0"/>
              </a:rPr>
              <a:t>• </a:t>
            </a:r>
            <a:r>
              <a:rPr lang="en-US" i="0" dirty="0">
                <a:solidFill>
                  <a:schemeClr val="bg1"/>
                </a:solidFill>
                <a:effectLst/>
                <a:latin typeface="Bahnschrift Light" panose="020B0502040204020203" pitchFamily="34" charset="0"/>
              </a:rPr>
              <a:t>Manage Account/Change Password</a:t>
            </a:r>
          </a:p>
          <a:p>
            <a:pPr>
              <a:lnSpc>
                <a:spcPct val="150000"/>
              </a:lnSpc>
            </a:pPr>
            <a:endParaRPr lang="en-US" dirty="0">
              <a:solidFill>
                <a:schemeClr val="bg1"/>
              </a:solidFill>
              <a:latin typeface="Bahnschrift Light" panose="020B0502040204020203" pitchFamily="34" charset="0"/>
            </a:endParaRPr>
          </a:p>
        </p:txBody>
      </p:sp>
    </p:spTree>
    <p:extLst>
      <p:ext uri="{BB962C8B-B14F-4D97-AF65-F5344CB8AC3E}">
        <p14:creationId xmlns="" xmlns:p14="http://schemas.microsoft.com/office/powerpoint/2010/main" val="29365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 xmlns:a16="http://schemas.microsoft.com/office/drawing/2014/main" id="{FFDFC4E2-C9DE-4F2E-A89C-715209C07046}"/>
              </a:ext>
            </a:extLst>
          </p:cNvPr>
          <p:cNvSpPr>
            <a:spLocks noGrp="1"/>
          </p:cNvSpPr>
          <p:nvPr>
            <p:ph type="title"/>
          </p:nvPr>
        </p:nvSpPr>
        <p:spPr>
          <a:xfrm>
            <a:off x="0" y="3082417"/>
            <a:ext cx="12192000" cy="3775583"/>
          </a:xfrm>
        </p:spPr>
        <p:txBody>
          <a:bodyPr anchor="t"/>
          <a:lstStyle/>
          <a:p>
            <a:pPr algn="l">
              <a:lnSpc>
                <a:spcPct val="150000"/>
              </a:lnSpc>
            </a:pPr>
            <a:r>
              <a:rPr lang="en-US" sz="1800" dirty="0">
                <a:solidFill>
                  <a:srgbClr val="3F3F3F"/>
                </a:solidFill>
                <a:latin typeface="roboto" panose="02000000000000000000" pitchFamily="2" charset="0"/>
              </a:rPr>
              <a:t/>
            </a:r>
            <a:br>
              <a:rPr lang="en-US" sz="1800" dirty="0">
                <a:solidFill>
                  <a:srgbClr val="3F3F3F"/>
                </a:solidFill>
                <a:latin typeface="roboto" panose="02000000000000000000" pitchFamily="2" charset="0"/>
              </a:rPr>
            </a:br>
            <a:r>
              <a:rPr lang="en-US" sz="2400" dirty="0">
                <a:solidFill>
                  <a:schemeClr val="tx1"/>
                </a:solidFill>
                <a:latin typeface="roboto" panose="02000000000000000000" pitchFamily="2" charset="0"/>
              </a:rPr>
              <a:t>Front end			     Database				Back-end</a:t>
            </a:r>
            <a:r>
              <a:rPr lang="en-US" sz="1800" dirty="0">
                <a:solidFill>
                  <a:srgbClr val="3F3F3F"/>
                </a:solidFill>
                <a:latin typeface="roboto" panose="02000000000000000000" pitchFamily="2" charset="0"/>
              </a:rPr>
              <a:t/>
            </a:r>
            <a:br>
              <a:rPr lang="en-US" sz="1800" dirty="0">
                <a:solidFill>
                  <a:srgbClr val="3F3F3F"/>
                </a:solidFill>
                <a:latin typeface="roboto" panose="02000000000000000000" pitchFamily="2" charset="0"/>
              </a:rPr>
            </a:br>
            <a:r>
              <a:rPr lang="en-US" sz="1100" b="0" i="0" dirty="0">
                <a:solidFill>
                  <a:srgbClr val="4C4C4C"/>
                </a:solidFill>
                <a:effectLst/>
                <a:latin typeface="HelveticaNeue-Light"/>
              </a:rPr>
              <a:t>•</a:t>
            </a:r>
            <a:r>
              <a:rPr lang="en-US" sz="1800" b="0" i="0" cap="none" dirty="0">
                <a:solidFill>
                  <a:schemeClr val="tx1"/>
                </a:solidFill>
                <a:effectLst/>
                <a:latin typeface="roboto" panose="02000000000000000000" pitchFamily="2" charset="0"/>
              </a:rPr>
              <a:t>HTML					        </a:t>
            </a:r>
            <a:r>
              <a:rPr lang="en-US" sz="1800" b="0" i="0" dirty="0">
                <a:solidFill>
                  <a:srgbClr val="4C4C4C"/>
                </a:solidFill>
                <a:effectLst/>
                <a:latin typeface="HelveticaNeue-Light"/>
              </a:rPr>
              <a:t> </a:t>
            </a:r>
            <a:r>
              <a:rPr lang="en-US" sz="1100" dirty="0">
                <a:solidFill>
                  <a:srgbClr val="4C4C4C"/>
                </a:solidFill>
                <a:latin typeface="HelveticaNeue-Light"/>
              </a:rPr>
              <a:t>  </a:t>
            </a:r>
            <a:r>
              <a:rPr lang="en-US" sz="1800" b="0" i="0" dirty="0">
                <a:solidFill>
                  <a:srgbClr val="4C4C4C"/>
                </a:solidFill>
                <a:effectLst/>
                <a:latin typeface="HelveticaNeue-Light"/>
              </a:rPr>
              <a:t> </a:t>
            </a:r>
            <a:r>
              <a:rPr lang="en-US" sz="1800" b="0" i="0" cap="none" dirty="0">
                <a:solidFill>
                  <a:schemeClr val="tx1"/>
                </a:solidFill>
                <a:effectLst/>
                <a:latin typeface="HelveticaNeue-Light"/>
              </a:rPr>
              <a:t>M</a:t>
            </a:r>
            <a:r>
              <a:rPr lang="en-US" sz="1800" cap="none" dirty="0">
                <a:solidFill>
                  <a:schemeClr val="tx1"/>
                </a:solidFill>
                <a:latin typeface="roboto" panose="02000000000000000000" pitchFamily="2" charset="0"/>
              </a:rPr>
              <a:t>y</a:t>
            </a:r>
            <a:r>
              <a:rPr lang="en-US" sz="1800" b="0" i="0" cap="none" dirty="0">
                <a:solidFill>
                  <a:schemeClr val="tx1"/>
                </a:solidFill>
                <a:effectLst/>
                <a:latin typeface="HelveticaNeue-Light"/>
              </a:rPr>
              <a:t>SQL</a:t>
            </a:r>
            <a:r>
              <a:rPr lang="en-US" sz="1800" b="0" i="0" cap="none" dirty="0">
                <a:solidFill>
                  <a:schemeClr val="tx1"/>
                </a:solidFill>
                <a:effectLst/>
                <a:latin typeface="roboto" panose="02000000000000000000" pitchFamily="2" charset="0"/>
              </a:rPr>
              <a:t>			</a:t>
            </a:r>
            <a:r>
              <a:rPr lang="en-US" sz="1800" cap="none" dirty="0">
                <a:solidFill>
                  <a:schemeClr val="tx1"/>
                </a:solidFill>
                <a:latin typeface="roboto" panose="02000000000000000000" pitchFamily="2" charset="0"/>
              </a:rPr>
              <a:t>           </a:t>
            </a:r>
            <a:r>
              <a:rPr lang="en-US" sz="1100" b="0" i="0" dirty="0">
                <a:solidFill>
                  <a:schemeClr val="tx1"/>
                </a:solidFill>
                <a:effectLst/>
                <a:latin typeface="HelveticaNeue-Light"/>
              </a:rPr>
              <a:t>                     </a:t>
            </a:r>
            <a:r>
              <a:rPr lang="en-US" sz="1800" b="0" i="0" dirty="0">
                <a:solidFill>
                  <a:schemeClr val="tx1"/>
                </a:solidFill>
                <a:effectLst/>
                <a:latin typeface="HelveticaNeue-Light"/>
              </a:rPr>
              <a:t>PHP</a:t>
            </a:r>
            <a:r>
              <a:rPr lang="en-US" sz="1800" b="0" i="0" cap="none" dirty="0">
                <a:solidFill>
                  <a:schemeClr val="tx1"/>
                </a:solidFill>
                <a:effectLst/>
                <a:latin typeface="roboto" panose="02000000000000000000" pitchFamily="2" charset="0"/>
              </a:rPr>
              <a:t/>
            </a:r>
            <a:br>
              <a:rPr lang="en-US" sz="1800" b="0" i="0" cap="none" dirty="0">
                <a:solidFill>
                  <a:schemeClr val="tx1"/>
                </a:solidFill>
                <a:effectLst/>
                <a:latin typeface="roboto" panose="02000000000000000000" pitchFamily="2" charset="0"/>
              </a:rPr>
            </a:br>
            <a:r>
              <a:rPr lang="en-US" sz="1100" b="0" i="0" dirty="0">
                <a:solidFill>
                  <a:srgbClr val="4C4C4C"/>
                </a:solidFill>
                <a:effectLst/>
                <a:latin typeface="HelveticaNeue-Light"/>
              </a:rPr>
              <a:t>•</a:t>
            </a:r>
            <a:r>
              <a:rPr lang="en-US" sz="1800" b="0" i="0" cap="none" dirty="0">
                <a:solidFill>
                  <a:schemeClr val="tx1"/>
                </a:solidFill>
                <a:effectLst/>
                <a:latin typeface="roboto" panose="02000000000000000000" pitchFamily="2" charset="0"/>
              </a:rPr>
              <a:t>CSS   						</a:t>
            </a:r>
            <a:br>
              <a:rPr lang="en-US" sz="1800" b="0" i="0" cap="none" dirty="0">
                <a:solidFill>
                  <a:schemeClr val="tx1"/>
                </a:solidFill>
                <a:effectLst/>
                <a:latin typeface="roboto" panose="02000000000000000000" pitchFamily="2" charset="0"/>
              </a:rPr>
            </a:br>
            <a:r>
              <a:rPr lang="en-US" sz="1100" b="0" i="0" dirty="0">
                <a:solidFill>
                  <a:srgbClr val="4C4C4C"/>
                </a:solidFill>
                <a:effectLst/>
                <a:latin typeface="HelveticaNeue-Light"/>
              </a:rPr>
              <a:t>•</a:t>
            </a:r>
            <a:r>
              <a:rPr lang="en-US" sz="1800" cap="none" dirty="0">
                <a:solidFill>
                  <a:schemeClr val="tx1"/>
                </a:solidFill>
                <a:latin typeface="roboto" panose="02000000000000000000" pitchFamily="2" charset="0"/>
              </a:rPr>
              <a:t>JavaScript</a:t>
            </a:r>
            <a:r>
              <a:rPr lang="en-US" sz="1800" b="0" i="0" cap="none" dirty="0">
                <a:solidFill>
                  <a:schemeClr val="tx1"/>
                </a:solidFill>
                <a:effectLst/>
                <a:latin typeface="roboto" panose="02000000000000000000" pitchFamily="2" charset="0"/>
              </a:rPr>
              <a:t> (</a:t>
            </a:r>
            <a:r>
              <a:rPr lang="en-US" sz="1800" cap="none" dirty="0">
                <a:solidFill>
                  <a:schemeClr val="tx1"/>
                </a:solidFill>
                <a:latin typeface="roboto" panose="02000000000000000000" pitchFamily="2" charset="0"/>
              </a:rPr>
              <a:t>jQuery</a:t>
            </a:r>
            <a:r>
              <a:rPr lang="en-US" sz="1800" b="0" i="0" cap="none" dirty="0">
                <a:solidFill>
                  <a:schemeClr val="tx1"/>
                </a:solidFill>
                <a:effectLst/>
                <a:latin typeface="roboto" panose="02000000000000000000" pitchFamily="2" charset="0"/>
              </a:rPr>
              <a:t>) </a:t>
            </a:r>
            <a:br>
              <a:rPr lang="en-US" sz="1800" b="0" i="0" cap="none" dirty="0">
                <a:solidFill>
                  <a:schemeClr val="tx1"/>
                </a:solidFill>
                <a:effectLst/>
                <a:latin typeface="roboto" panose="02000000000000000000" pitchFamily="2" charset="0"/>
              </a:rPr>
            </a:br>
            <a:r>
              <a:rPr lang="en-US" sz="1100" b="0" i="0" dirty="0">
                <a:solidFill>
                  <a:srgbClr val="4C4C4C"/>
                </a:solidFill>
                <a:effectLst/>
                <a:latin typeface="HelveticaNeue-Light"/>
              </a:rPr>
              <a:t>•</a:t>
            </a:r>
            <a:r>
              <a:rPr lang="en-US" sz="1800" cap="none" dirty="0">
                <a:solidFill>
                  <a:schemeClr val="tx1"/>
                </a:solidFill>
                <a:latin typeface="roboto" panose="02000000000000000000" pitchFamily="2" charset="0"/>
              </a:rPr>
              <a:t>B</a:t>
            </a:r>
            <a:r>
              <a:rPr lang="en-US" sz="1800" b="0" i="0" cap="none" dirty="0">
                <a:solidFill>
                  <a:schemeClr val="tx1"/>
                </a:solidFill>
                <a:effectLst/>
                <a:latin typeface="roboto" panose="02000000000000000000" pitchFamily="2" charset="0"/>
              </a:rPr>
              <a:t>ootstrap </a:t>
            </a:r>
            <a:r>
              <a:rPr lang="en-US" sz="1800" cap="none" dirty="0">
                <a:solidFill>
                  <a:schemeClr val="tx1"/>
                </a:solidFill>
                <a:latin typeface="roboto" panose="02000000000000000000" pitchFamily="2" charset="0"/>
              </a:rPr>
              <a:t>F</a:t>
            </a:r>
            <a:r>
              <a:rPr lang="en-US" sz="1800" b="0" i="0" cap="none" dirty="0">
                <a:solidFill>
                  <a:schemeClr val="tx1"/>
                </a:solidFill>
                <a:effectLst/>
                <a:latin typeface="roboto" panose="02000000000000000000" pitchFamily="2" charset="0"/>
              </a:rPr>
              <a:t>ramework</a:t>
            </a:r>
            <a:endParaRPr lang="en-US" sz="1800" dirty="0">
              <a:solidFill>
                <a:schemeClr val="tx1"/>
              </a:solidFill>
            </a:endParaRPr>
          </a:p>
        </p:txBody>
      </p:sp>
      <p:sp>
        <p:nvSpPr>
          <p:cNvPr id="16" name="Text Placeholder 15">
            <a:extLst>
              <a:ext uri="{FF2B5EF4-FFF2-40B4-BE49-F238E27FC236}">
                <a16:creationId xmlns="" xmlns:a16="http://schemas.microsoft.com/office/drawing/2014/main" id="{56E7A249-5611-42FD-975D-23A8754CDE38}"/>
              </a:ext>
            </a:extLst>
          </p:cNvPr>
          <p:cNvSpPr>
            <a:spLocks noGrp="1"/>
          </p:cNvSpPr>
          <p:nvPr>
            <p:ph type="body" sz="quarter" idx="15"/>
          </p:nvPr>
        </p:nvSpPr>
        <p:spPr>
          <a:xfrm>
            <a:off x="4541407" y="699461"/>
            <a:ext cx="6547507" cy="1552015"/>
          </a:xfrm>
        </p:spPr>
        <p:txBody>
          <a:bodyPr/>
          <a:lstStyle/>
          <a:p>
            <a:endParaRPr lang="en-US" dirty="0"/>
          </a:p>
        </p:txBody>
      </p:sp>
      <p:pic>
        <p:nvPicPr>
          <p:cNvPr id="12" name="Picture Placeholder 11">
            <a:extLst>
              <a:ext uri="{FF2B5EF4-FFF2-40B4-BE49-F238E27FC236}">
                <a16:creationId xmlns="" xmlns:a16="http://schemas.microsoft.com/office/drawing/2014/main" id="{60C07711-F0BA-F205-1807-58011D29C9A5}"/>
              </a:ext>
            </a:extLst>
          </p:cNvPr>
          <p:cNvPicPr>
            <a:picLocks noGrp="1" noChangeAspect="1"/>
          </p:cNvPicPr>
          <p:nvPr>
            <p:ph type="pic" sz="quarter" idx="13"/>
          </p:nvPr>
        </p:nvPicPr>
        <p:blipFill rotWithShape="1">
          <a:blip r:embed="rId2"/>
          <a:srcRect t="34245" b="15048"/>
          <a:stretch/>
        </p:blipFill>
        <p:spPr>
          <a:xfrm>
            <a:off x="0" y="-82854"/>
            <a:ext cx="12192000" cy="3295900"/>
          </a:xfrm>
        </p:spPr>
      </p:pic>
      <p:sp>
        <p:nvSpPr>
          <p:cNvPr id="13" name="TextBox 12">
            <a:extLst>
              <a:ext uri="{FF2B5EF4-FFF2-40B4-BE49-F238E27FC236}">
                <a16:creationId xmlns="" xmlns:a16="http://schemas.microsoft.com/office/drawing/2014/main" id="{87893190-DD4A-9CDE-04A5-8105F153DCE8}"/>
              </a:ext>
            </a:extLst>
          </p:cNvPr>
          <p:cNvSpPr txBox="1"/>
          <p:nvPr/>
        </p:nvSpPr>
        <p:spPr>
          <a:xfrm>
            <a:off x="208638" y="398250"/>
            <a:ext cx="5887361" cy="1077218"/>
          </a:xfrm>
          <a:prstGeom prst="rect">
            <a:avLst/>
          </a:prstGeom>
          <a:noFill/>
        </p:spPr>
        <p:txBody>
          <a:bodyPr wrap="square" rtlCol="0">
            <a:spAutoFit/>
          </a:bodyPr>
          <a:lstStyle/>
          <a:p>
            <a:r>
              <a:rPr lang="en-US" sz="3200" dirty="0">
                <a:solidFill>
                  <a:srgbClr val="E5C606"/>
                </a:solidFill>
                <a:latin typeface="+mj-lt"/>
              </a:rPr>
              <a:t>TECHNOLOGIES</a:t>
            </a:r>
            <a:br>
              <a:rPr lang="en-US" sz="3200" dirty="0">
                <a:solidFill>
                  <a:srgbClr val="E5C606"/>
                </a:solidFill>
                <a:latin typeface="+mj-lt"/>
              </a:rPr>
            </a:br>
            <a:r>
              <a:rPr lang="en-US" sz="3200" dirty="0">
                <a:solidFill>
                  <a:srgbClr val="E5C606"/>
                </a:solidFill>
                <a:latin typeface="+mj-lt"/>
              </a:rPr>
              <a:t>USED</a:t>
            </a:r>
          </a:p>
        </p:txBody>
      </p:sp>
      <p:cxnSp>
        <p:nvCxnSpPr>
          <p:cNvPr id="14" name="Straight Connector 13">
            <a:extLst>
              <a:ext uri="{FF2B5EF4-FFF2-40B4-BE49-F238E27FC236}">
                <a16:creationId xmlns="" xmlns:a16="http://schemas.microsoft.com/office/drawing/2014/main" id="{5FA11BAA-525F-8D3A-0002-92257FED9689}"/>
              </a:ext>
            </a:extLst>
          </p:cNvPr>
          <p:cNvCxnSpPr>
            <a:cxnSpLocks/>
          </p:cNvCxnSpPr>
          <p:nvPr/>
        </p:nvCxnSpPr>
        <p:spPr>
          <a:xfrm>
            <a:off x="0" y="4064052"/>
            <a:ext cx="2855167" cy="0"/>
          </a:xfrm>
          <a:prstGeom prst="line">
            <a:avLst/>
          </a:prstGeom>
          <a:ln w="47625" cmpd="sng">
            <a:solidFill>
              <a:srgbClr val="E5C606"/>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CEB83AB-7E5E-8E33-BB68-7CAAADEF92EC}"/>
              </a:ext>
            </a:extLst>
          </p:cNvPr>
          <p:cNvCxnSpPr>
            <a:cxnSpLocks/>
          </p:cNvCxnSpPr>
          <p:nvPr/>
        </p:nvCxnSpPr>
        <p:spPr>
          <a:xfrm>
            <a:off x="4668415" y="4064052"/>
            <a:ext cx="2855167" cy="0"/>
          </a:xfrm>
          <a:prstGeom prst="line">
            <a:avLst/>
          </a:prstGeom>
          <a:ln w="47625" cmpd="sng">
            <a:solidFill>
              <a:srgbClr val="E5C606"/>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9B12B161-F88F-5920-B850-C64FEE0D36D7}"/>
              </a:ext>
            </a:extLst>
          </p:cNvPr>
          <p:cNvCxnSpPr>
            <a:cxnSpLocks/>
          </p:cNvCxnSpPr>
          <p:nvPr/>
        </p:nvCxnSpPr>
        <p:spPr>
          <a:xfrm>
            <a:off x="9336833" y="4064052"/>
            <a:ext cx="2855167" cy="0"/>
          </a:xfrm>
          <a:prstGeom prst="line">
            <a:avLst/>
          </a:prstGeom>
          <a:ln w="47625" cmpd="sng">
            <a:solidFill>
              <a:srgbClr val="E5C606"/>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66742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8A5692D9-2AB9-539C-2DF1-13843818D0F3}"/>
              </a:ext>
            </a:extLst>
          </p:cNvPr>
          <p:cNvSpPr>
            <a:spLocks noGrp="1"/>
          </p:cNvSpPr>
          <p:nvPr>
            <p:ph type="pic" sz="quarter" idx="13"/>
          </p:nvPr>
        </p:nvSpPr>
        <p:spPr>
          <a:xfrm>
            <a:off x="0" y="0"/>
            <a:ext cx="12192000" cy="6858000"/>
          </a:xfrm>
          <a:blipFill>
            <a:blip r:embed="rId2"/>
            <a:stretch>
              <a:fillRect l="-52500" r="52500"/>
            </a:stretch>
          </a:blipFill>
          <a:ln>
            <a:noFill/>
          </a:ln>
        </p:spPr>
      </p:sp>
      <p:sp>
        <p:nvSpPr>
          <p:cNvPr id="4" name="Text Placeholder 3">
            <a:extLst>
              <a:ext uri="{FF2B5EF4-FFF2-40B4-BE49-F238E27FC236}">
                <a16:creationId xmlns="" xmlns:a16="http://schemas.microsoft.com/office/drawing/2014/main" id="{09D3BFF9-C072-846B-3FF2-2493854B428D}"/>
              </a:ext>
            </a:extLst>
          </p:cNvPr>
          <p:cNvSpPr>
            <a:spLocks noGrp="1"/>
          </p:cNvSpPr>
          <p:nvPr>
            <p:ph type="body" sz="quarter" idx="15"/>
          </p:nvPr>
        </p:nvSpPr>
        <p:spPr>
          <a:xfrm>
            <a:off x="3769567" y="0"/>
            <a:ext cx="8422433" cy="6858000"/>
          </a:xfrm>
          <a:solidFill>
            <a:schemeClr val="bg1"/>
          </a:solidFill>
        </p:spPr>
        <p:txBody>
          <a:bodyPr/>
          <a:lstStyle/>
          <a:p>
            <a:endParaRPr lang="en-US" dirty="0"/>
          </a:p>
        </p:txBody>
      </p:sp>
      <p:sp>
        <p:nvSpPr>
          <p:cNvPr id="6" name="TextBox 5">
            <a:extLst>
              <a:ext uri="{FF2B5EF4-FFF2-40B4-BE49-F238E27FC236}">
                <a16:creationId xmlns="" xmlns:a16="http://schemas.microsoft.com/office/drawing/2014/main" id="{FFEE96F4-477A-6B5D-85E1-F37A052F35E2}"/>
              </a:ext>
            </a:extLst>
          </p:cNvPr>
          <p:cNvSpPr txBox="1"/>
          <p:nvPr/>
        </p:nvSpPr>
        <p:spPr>
          <a:xfrm flipH="1">
            <a:off x="-139960" y="316520"/>
            <a:ext cx="11709918" cy="3724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Bahnschrift SemiLight" panose="020B0502040204020203" pitchFamily="34" charset="0"/>
                <a:ea typeface="+mn-ea"/>
                <a:cs typeface="+mn-cs"/>
              </a:rPr>
              <a:t>    </a:t>
            </a:r>
            <a:r>
              <a:rPr kumimoji="0" lang="en-US" sz="5400" b="1" i="0" u="none" strike="noStrike" kern="1200" cap="none" spc="0" normalizeH="0" baseline="0" noProof="0" dirty="0">
                <a:ln>
                  <a:noFill/>
                </a:ln>
                <a:solidFill>
                  <a:prstClr val="white"/>
                </a:solidFill>
                <a:effectLst/>
                <a:uLnTx/>
                <a:uFillTx/>
                <a:latin typeface="Bahnschrift SemiLight" panose="020B0502040204020203" pitchFamily="34" charset="0"/>
                <a:ea typeface="+mn-ea"/>
                <a:cs typeface="+mn-cs"/>
              </a:rPr>
              <a:t>CONCLUS</a:t>
            </a:r>
            <a:r>
              <a:rPr kumimoji="0" lang="en-US" sz="5400" b="1" i="0" u="none" strike="noStrike" kern="1200" cap="none" spc="0" normalizeH="0" baseline="0" noProof="0" dirty="0">
                <a:ln>
                  <a:noFill/>
                </a:ln>
                <a:solidFill>
                  <a:srgbClr val="E5C606"/>
                </a:solidFill>
                <a:effectLst/>
                <a:uLnTx/>
                <a:uFillTx/>
                <a:latin typeface="Bahnschrift SemiLight" panose="020B0502040204020203" pitchFamily="34" charset="0"/>
                <a:ea typeface="+mn-ea"/>
                <a:cs typeface="+mn-cs"/>
              </a:rPr>
              <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r>
              <a:rPr kumimoji="0" lang="en-US" sz="2000" b="0" i="0" u="none" strike="noStrike" kern="1200" cap="none" spc="0" normalizeH="0" baseline="0" noProof="0" dirty="0">
                <a:ln>
                  <a:noFill/>
                </a:ln>
                <a:solidFill>
                  <a:prstClr val="white"/>
                </a:solidFill>
                <a:effectLst/>
                <a:uLnTx/>
                <a:uFillTx/>
                <a:latin typeface="Univers Light"/>
                <a:ea typeface="+mn-ea"/>
                <a:cs typeface="+mn-cs"/>
              </a:rPr>
              <a:t> </a:t>
            </a: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endParaRPr kumimoji="0" lang="en-US" sz="2000" b="0" i="0" u="none" strike="noStrike" kern="1200" cap="none" spc="0" normalizeH="0" baseline="0" noProof="0" dirty="0">
              <a:ln>
                <a:noFill/>
              </a:ln>
              <a:solidFill>
                <a:prstClr val="black"/>
              </a:solidFill>
              <a:effectLst/>
              <a:uLnTx/>
              <a:uFillTx/>
              <a:latin typeface="Univers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Univers Light"/>
                <a:ea typeface="+mn-ea"/>
                <a:cs typeface="+mn-cs"/>
              </a:rPr>
              <a:t>			 </a:t>
            </a:r>
            <a:r>
              <a:rPr kumimoji="0" lang="en-US" sz="2000" b="0" i="0" u="none" strike="noStrike" kern="1200" cap="none" spc="0" normalizeH="0" baseline="0" noProof="0" dirty="0">
                <a:ln>
                  <a:noFill/>
                </a:ln>
                <a:solidFill>
                  <a:prstClr val="white"/>
                </a:solidFill>
                <a:effectLst/>
                <a:uLnTx/>
                <a:uFillTx/>
                <a:latin typeface="Univers Light"/>
                <a:ea typeface="+mn-ea"/>
                <a:cs typeface="+mn-cs"/>
              </a:rPr>
              <a:t>			 ………..</a:t>
            </a:r>
            <a:endParaRPr kumimoji="0" lang="en-US" sz="2000" b="0" i="0" u="none" strike="noStrike" kern="1200" cap="none" spc="0" normalizeH="0" baseline="0" noProof="0" dirty="0">
              <a:ln>
                <a:noFill/>
              </a:ln>
              <a:solidFill>
                <a:prstClr val="black"/>
              </a:solidFill>
              <a:effectLst/>
              <a:uLnTx/>
              <a:uFillTx/>
              <a:latin typeface="Univers Light"/>
              <a:ea typeface="+mn-ea"/>
              <a:cs typeface="+mn-cs"/>
            </a:endParaRPr>
          </a:p>
        </p:txBody>
      </p:sp>
      <p:sp>
        <p:nvSpPr>
          <p:cNvPr id="8" name="TextBox 7">
            <a:extLst>
              <a:ext uri="{FF2B5EF4-FFF2-40B4-BE49-F238E27FC236}">
                <a16:creationId xmlns="" xmlns:a16="http://schemas.microsoft.com/office/drawing/2014/main" id="{6FB9A4E3-1AE3-566A-D32F-E7562D41E391}"/>
              </a:ext>
            </a:extLst>
          </p:cNvPr>
          <p:cNvSpPr txBox="1"/>
          <p:nvPr/>
        </p:nvSpPr>
        <p:spPr>
          <a:xfrm>
            <a:off x="3769567" y="2402320"/>
            <a:ext cx="6904140" cy="424731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The project titled “Police Crime Record Management System ”is a web based application. The framework provides facility for reporting online crimes, complaints of missing individuals.</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The need for a computerized platform for crime record management cannot be overemphasized. </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CRMS enhances proper and efficient management of criminal records by the police department thereby helping in making informed decisions and improving reliability thus improving law enforcement operations. </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This results in lower crime rate in the country thereby increasing national security</a:t>
            </a:r>
            <a:endParaRPr kumimoji="0" lang="en-US" sz="1800" b="0" i="0" u="none" strike="noStrike" kern="1200" cap="none" spc="0" normalizeH="0" baseline="0" noProof="0" dirty="0">
              <a:ln>
                <a:noFill/>
              </a:ln>
              <a:solidFill>
                <a:prstClr val="black"/>
              </a:solidFill>
              <a:effectLst/>
              <a:uLnTx/>
              <a:uFillTx/>
              <a:latin typeface="Univers Light"/>
              <a:ea typeface="+mn-ea"/>
              <a:cs typeface="+mn-cs"/>
            </a:endParaRPr>
          </a:p>
        </p:txBody>
      </p:sp>
    </p:spTree>
    <p:extLst>
      <p:ext uri="{BB962C8B-B14F-4D97-AF65-F5344CB8AC3E}">
        <p14:creationId xmlns="" xmlns:p14="http://schemas.microsoft.com/office/powerpoint/2010/main" val="198283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8A5692D9-2AB9-539C-2DF1-13843818D0F3}"/>
              </a:ext>
            </a:extLst>
          </p:cNvPr>
          <p:cNvSpPr>
            <a:spLocks noGrp="1"/>
          </p:cNvSpPr>
          <p:nvPr>
            <p:ph type="pic" sz="quarter" idx="13"/>
          </p:nvPr>
        </p:nvSpPr>
        <p:spPr>
          <a:xfrm>
            <a:off x="0" y="0"/>
            <a:ext cx="12192000" cy="6858000"/>
          </a:xfrm>
          <a:blipFill>
            <a:blip r:embed="rId2"/>
            <a:stretch>
              <a:fillRect l="-52500" r="52500"/>
            </a:stretch>
          </a:blipFill>
          <a:ln>
            <a:noFill/>
          </a:ln>
        </p:spPr>
      </p:sp>
      <p:sp>
        <p:nvSpPr>
          <p:cNvPr id="4" name="Text Placeholder 3">
            <a:extLst>
              <a:ext uri="{FF2B5EF4-FFF2-40B4-BE49-F238E27FC236}">
                <a16:creationId xmlns="" xmlns:a16="http://schemas.microsoft.com/office/drawing/2014/main" id="{09D3BFF9-C072-846B-3FF2-2493854B428D}"/>
              </a:ext>
            </a:extLst>
          </p:cNvPr>
          <p:cNvSpPr>
            <a:spLocks noGrp="1"/>
          </p:cNvSpPr>
          <p:nvPr>
            <p:ph type="body" sz="quarter" idx="15"/>
          </p:nvPr>
        </p:nvSpPr>
        <p:spPr>
          <a:xfrm>
            <a:off x="3769567" y="0"/>
            <a:ext cx="8422433" cy="6858000"/>
          </a:xfrm>
          <a:solidFill>
            <a:schemeClr val="bg1"/>
          </a:solidFill>
        </p:spPr>
        <p:txBody>
          <a:bodyPr/>
          <a:lstStyle/>
          <a:p>
            <a:endParaRPr lang="en-US" dirty="0"/>
          </a:p>
        </p:txBody>
      </p:sp>
      <p:sp>
        <p:nvSpPr>
          <p:cNvPr id="6" name="TextBox 5">
            <a:extLst>
              <a:ext uri="{FF2B5EF4-FFF2-40B4-BE49-F238E27FC236}">
                <a16:creationId xmlns="" xmlns:a16="http://schemas.microsoft.com/office/drawing/2014/main" id="{FFEE96F4-477A-6B5D-85E1-F37A052F35E2}"/>
              </a:ext>
            </a:extLst>
          </p:cNvPr>
          <p:cNvSpPr txBox="1"/>
          <p:nvPr/>
        </p:nvSpPr>
        <p:spPr>
          <a:xfrm flipH="1">
            <a:off x="-261258" y="331909"/>
            <a:ext cx="11709918" cy="3724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Bahnschrift SemiLight" panose="020B0502040204020203" pitchFamily="34" charset="0"/>
                <a:ea typeface="+mn-ea"/>
                <a:cs typeface="+mn-cs"/>
              </a:rPr>
              <a:t>          REFER</a:t>
            </a:r>
            <a:r>
              <a:rPr kumimoji="0" lang="en-US" sz="5400" b="0" i="0" u="none" strike="noStrike" kern="1200" cap="none" spc="0" normalizeH="0" baseline="0" noProof="0" dirty="0">
                <a:ln>
                  <a:noFill/>
                </a:ln>
                <a:solidFill>
                  <a:srgbClr val="E5C606"/>
                </a:solidFill>
                <a:effectLst/>
                <a:uLnTx/>
                <a:uFillTx/>
                <a:latin typeface="Bahnschrift SemiLight" panose="020B0502040204020203" pitchFamily="34" charset="0"/>
                <a:ea typeface="+mn-ea"/>
                <a:cs typeface="+mn-cs"/>
              </a:rPr>
              <a:t>ENCES (BIBLIOGRAPHY)</a:t>
            </a:r>
            <a:endParaRPr kumimoji="0" lang="en-US" sz="5400" b="1" i="0" u="none" strike="noStrike" kern="1200" cap="none" spc="0" normalizeH="0" baseline="0" noProof="0" dirty="0">
              <a:ln>
                <a:noFill/>
              </a:ln>
              <a:solidFill>
                <a:srgbClr val="E5C606"/>
              </a:solidFill>
              <a:effectLst/>
              <a:uLnTx/>
              <a:uFillTx/>
              <a:latin typeface="Bahnschrift SemiLigh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r>
              <a:rPr kumimoji="0" lang="en-US" sz="2000" b="0" i="0" u="none" strike="noStrike" kern="1200" cap="none" spc="0" normalizeH="0" baseline="0" noProof="0" dirty="0">
                <a:ln>
                  <a:noFill/>
                </a:ln>
                <a:solidFill>
                  <a:prstClr val="white"/>
                </a:solidFill>
                <a:effectLst/>
                <a:uLnTx/>
                <a:uFillTx/>
                <a:latin typeface="Univers Light"/>
                <a:ea typeface="+mn-ea"/>
                <a:cs typeface="+mn-cs"/>
              </a:rPr>
              <a:t> </a:t>
            </a:r>
            <a:r>
              <a:rPr kumimoji="0" lang="en-US" sz="5400" b="0" i="0" u="none" strike="noStrike" kern="1200" cap="none" spc="0" normalizeH="0" baseline="0" noProof="0" dirty="0">
                <a:ln>
                  <a:noFill/>
                </a:ln>
                <a:solidFill>
                  <a:prstClr val="white"/>
                </a:solidFill>
                <a:effectLst/>
                <a:uLnTx/>
                <a:uFillTx/>
                <a:latin typeface="Univers Light"/>
                <a:ea typeface="+mn-ea"/>
                <a:cs typeface="+mn-cs"/>
              </a:rPr>
              <a:t> </a:t>
            </a:r>
            <a:endParaRPr kumimoji="0" lang="en-US" sz="2000" b="0" i="0" u="none" strike="noStrike" kern="1200" cap="none" spc="0" normalizeH="0" baseline="0" noProof="0" dirty="0">
              <a:ln>
                <a:noFill/>
              </a:ln>
              <a:solidFill>
                <a:prstClr val="black"/>
              </a:solidFill>
              <a:effectLst/>
              <a:uLnTx/>
              <a:uFillTx/>
              <a:latin typeface="Univers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Univers Light"/>
                <a:ea typeface="+mn-ea"/>
                <a:cs typeface="+mn-cs"/>
              </a:rPr>
              <a:t>			 </a:t>
            </a:r>
            <a:r>
              <a:rPr kumimoji="0" lang="en-US" sz="2000" b="0" i="0" u="none" strike="noStrike" kern="1200" cap="none" spc="0" normalizeH="0" baseline="0" noProof="0" dirty="0">
                <a:ln>
                  <a:noFill/>
                </a:ln>
                <a:solidFill>
                  <a:prstClr val="white"/>
                </a:solidFill>
                <a:effectLst/>
                <a:uLnTx/>
                <a:uFillTx/>
                <a:latin typeface="Univers Light"/>
                <a:ea typeface="+mn-ea"/>
                <a:cs typeface="+mn-cs"/>
              </a:rPr>
              <a:t>			 ………..</a:t>
            </a:r>
            <a:endParaRPr kumimoji="0" lang="en-US" sz="2000" b="0" i="0" u="none" strike="noStrike" kern="1200" cap="none" spc="0" normalizeH="0" baseline="0" noProof="0" dirty="0">
              <a:ln>
                <a:noFill/>
              </a:ln>
              <a:solidFill>
                <a:prstClr val="black"/>
              </a:solidFill>
              <a:effectLst/>
              <a:uLnTx/>
              <a:uFillTx/>
              <a:latin typeface="Univers Light"/>
              <a:ea typeface="+mn-ea"/>
              <a:cs typeface="+mn-cs"/>
            </a:endParaRPr>
          </a:p>
        </p:txBody>
      </p:sp>
      <p:sp>
        <p:nvSpPr>
          <p:cNvPr id="8" name="TextBox 7">
            <a:extLst>
              <a:ext uri="{FF2B5EF4-FFF2-40B4-BE49-F238E27FC236}">
                <a16:creationId xmlns="" xmlns:a16="http://schemas.microsoft.com/office/drawing/2014/main" id="{6FB9A4E3-1AE3-566A-D32F-E7562D41E391}"/>
              </a:ext>
            </a:extLst>
          </p:cNvPr>
          <p:cNvSpPr txBox="1"/>
          <p:nvPr/>
        </p:nvSpPr>
        <p:spPr>
          <a:xfrm>
            <a:off x="3796003" y="2274838"/>
            <a:ext cx="8024327" cy="34163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t>criminal justice information management system. (2010). Retrieved from www.replaceportal.com: http://www.replaceportal.com/what-we-do/criminal-justiceinformation-system-(crimsys).html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err="1"/>
              <a:t>Falaye</a:t>
            </a:r>
            <a:r>
              <a:rPr lang="en-US" dirty="0"/>
              <a:t>, A., </a:t>
            </a:r>
            <a:r>
              <a:rPr lang="en-US" dirty="0" err="1"/>
              <a:t>Adama</a:t>
            </a:r>
            <a:r>
              <a:rPr lang="en-US" dirty="0"/>
              <a:t>, N., &amp; </a:t>
            </a:r>
            <a:r>
              <a:rPr lang="en-US" dirty="0" err="1"/>
              <a:t>Agemerien</a:t>
            </a:r>
            <a:r>
              <a:rPr lang="en-US" dirty="0"/>
              <a:t>, F. (2013, November). Design And Implementation Of Crime Investigation System Using Biometric Approach(Nigeria Police Force). The </a:t>
            </a:r>
            <a:r>
              <a:rPr lang="en-US" dirty="0" err="1"/>
              <a:t>pacicific</a:t>
            </a:r>
            <a:r>
              <a:rPr lang="en-US" dirty="0"/>
              <a:t> journal of science and </a:t>
            </a:r>
            <a:r>
              <a:rPr lang="en-US" dirty="0" err="1"/>
              <a:t>technlogy</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1800" b="0" i="0" u="none" strike="noStrike" kern="1200" cap="none" spc="0" normalizeH="0" baseline="0" noProof="0" dirty="0">
              <a:ln>
                <a:noFill/>
              </a:ln>
              <a:solidFill>
                <a:prstClr val="black"/>
              </a:solidFill>
              <a:effectLst/>
              <a:uLnTx/>
              <a:uFillTx/>
              <a:latin typeface="Univers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t>Kawai, D., &amp; Samson, D. (2011). Development Of A Criminals Record Management System. Information Technology for People </a:t>
            </a:r>
            <a:r>
              <a:rPr lang="en-US" dirty="0" err="1"/>
              <a:t>Centred</a:t>
            </a:r>
            <a:r>
              <a:rPr lang="en-US" dirty="0"/>
              <a:t> Development, 1-8. </a:t>
            </a:r>
            <a:endParaRPr kumimoji="0" lang="en-US" sz="1800" b="0" i="0" u="none" strike="noStrike" kern="1200" cap="none" spc="0" normalizeH="0" baseline="0" noProof="0" dirty="0">
              <a:ln>
                <a:noFill/>
              </a:ln>
              <a:solidFill>
                <a:prstClr val="black"/>
              </a:solidFill>
              <a:effectLst/>
              <a:uLnTx/>
              <a:uFillTx/>
              <a:latin typeface="Univers Light"/>
              <a:ea typeface="+mn-ea"/>
              <a:cs typeface="+mn-cs"/>
            </a:endParaRPr>
          </a:p>
        </p:txBody>
      </p:sp>
    </p:spTree>
    <p:extLst>
      <p:ext uri="{BB962C8B-B14F-4D97-AF65-F5344CB8AC3E}">
        <p14:creationId xmlns="" xmlns:p14="http://schemas.microsoft.com/office/powerpoint/2010/main" val="386114885"/>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2.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623</TotalTime>
  <Words>433</Words>
  <Application>Microsoft Office PowerPoint</Application>
  <PresentationFormat>Custom</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POLICE CRIME RECORD MANAGEMENT</vt:lpstr>
      <vt:lpstr>Slide 2</vt:lpstr>
      <vt:lpstr> Introduction</vt:lpstr>
      <vt:lpstr>Slide 4</vt:lpstr>
      <vt:lpstr>Slide 5</vt:lpstr>
      <vt:lpstr>Slide 6</vt:lpstr>
      <vt:lpstr> Front end        Database    Back-end •HTML                 MySQL                                   PHP •CSS          •JavaScript (jQuery)  •Bootstrap Framework</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CRIME RECORD MANAGEMENT</dc:title>
  <dc:creator>darsh jain</dc:creator>
  <cp:lastModifiedBy>sony</cp:lastModifiedBy>
  <cp:revision>25</cp:revision>
  <dcterms:created xsi:type="dcterms:W3CDTF">2022-12-12T02:58:21Z</dcterms:created>
  <dcterms:modified xsi:type="dcterms:W3CDTF">2023-01-10T12:02:33Z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