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1" r:id="rId7"/>
    <p:sldId id="260"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20"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 dongre" userId="53b59e58eb27b594" providerId="LiveId" clId="{B909E61C-948F-46DC-B764-5B28CA678E7E}"/>
    <pc:docChg chg="modSld">
      <pc:chgData name="aishwary dongre" userId="53b59e58eb27b594" providerId="LiveId" clId="{B909E61C-948F-46DC-B764-5B28CA678E7E}" dt="2022-09-25T06:38:35.792" v="77" actId="255"/>
      <pc:docMkLst>
        <pc:docMk/>
      </pc:docMkLst>
      <pc:sldChg chg="modSp mod">
        <pc:chgData name="aishwary dongre" userId="53b59e58eb27b594" providerId="LiveId" clId="{B909E61C-948F-46DC-B764-5B28CA678E7E}" dt="2022-09-25T06:38:35.792" v="77" actId="255"/>
        <pc:sldMkLst>
          <pc:docMk/>
          <pc:sldMk cId="2953835575" sldId="256"/>
        </pc:sldMkLst>
        <pc:spChg chg="mod">
          <ac:chgData name="aishwary dongre" userId="53b59e58eb27b594" providerId="LiveId" clId="{B909E61C-948F-46DC-B764-5B28CA678E7E}" dt="2022-09-25T06:38:35.792" v="77" actId="255"/>
          <ac:spMkLst>
            <pc:docMk/>
            <pc:sldMk cId="2953835575" sldId="256"/>
            <ac:spMk id="2" creationId="{BA2DDF9E-5ADB-A9A1-7A8B-611DAE0CC159}"/>
          </ac:spMkLst>
        </pc:spChg>
        <pc:spChg chg="mod">
          <ac:chgData name="aishwary dongre" userId="53b59e58eb27b594" providerId="LiveId" clId="{B909E61C-948F-46DC-B764-5B28CA678E7E}" dt="2022-09-25T06:33:50.164" v="15" actId="20577"/>
          <ac:spMkLst>
            <pc:docMk/>
            <pc:sldMk cId="2953835575" sldId="256"/>
            <ac:spMk id="3" creationId="{DA6BAA6A-8EF2-3A47-7E33-2157CA3453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9/25/2022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9/25/2022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9/25/2022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DF9E-5ADB-A9A1-7A8B-611DAE0CC159}"/>
              </a:ext>
            </a:extLst>
          </p:cNvPr>
          <p:cNvSpPr>
            <a:spLocks noGrp="1"/>
          </p:cNvSpPr>
          <p:nvPr>
            <p:ph type="ctrTitle"/>
          </p:nvPr>
        </p:nvSpPr>
        <p:spPr/>
        <p:txBody>
          <a:bodyPr/>
          <a:lstStyle/>
          <a:p>
            <a:r>
              <a:rPr lang="en-US" dirty="0"/>
              <a:t>Minor project-</a:t>
            </a:r>
            <a:br>
              <a:rPr lang="en-US" dirty="0"/>
            </a:br>
            <a:r>
              <a:rPr lang="en-US" dirty="0"/>
              <a:t>ai interviewer(m</a:t>
            </a:r>
            <a:r>
              <a:rPr lang="en-US" sz="4400" b="1" dirty="0"/>
              <a:t>od</a:t>
            </a:r>
            <a:r>
              <a:rPr lang="en-US" dirty="0"/>
              <a:t>genix-</a:t>
            </a:r>
            <a:r>
              <a:rPr lang="en-US" sz="6600" dirty="0"/>
              <a:t>1</a:t>
            </a:r>
            <a:r>
              <a:rPr lang="en-US" dirty="0"/>
              <a:t>)</a:t>
            </a:r>
          </a:p>
        </p:txBody>
      </p:sp>
      <p:sp>
        <p:nvSpPr>
          <p:cNvPr id="3" name="Subtitle 2">
            <a:extLst>
              <a:ext uri="{FF2B5EF4-FFF2-40B4-BE49-F238E27FC236}">
                <a16:creationId xmlns:a16="http://schemas.microsoft.com/office/drawing/2014/main" id="{DA6BAA6A-8EF2-3A47-7E33-2157CA34536A}"/>
              </a:ext>
            </a:extLst>
          </p:cNvPr>
          <p:cNvSpPr>
            <a:spLocks noGrp="1"/>
          </p:cNvSpPr>
          <p:nvPr>
            <p:ph type="subTitle" idx="1"/>
          </p:nvPr>
        </p:nvSpPr>
        <p:spPr>
          <a:xfrm>
            <a:off x="1524000" y="3996250"/>
            <a:ext cx="9144000" cy="1739347"/>
          </a:xfrm>
        </p:spPr>
        <p:txBody>
          <a:bodyPr>
            <a:normAutofit fontScale="85000" lnSpcReduction="20000"/>
          </a:bodyPr>
          <a:lstStyle/>
          <a:p>
            <a:r>
              <a:rPr lang="en-US" dirty="0"/>
              <a:t>Presented by:</a:t>
            </a:r>
          </a:p>
          <a:p>
            <a:r>
              <a:rPr lang="en-US" dirty="0"/>
              <a:t> </a:t>
            </a:r>
            <a:r>
              <a:rPr lang="en-US" sz="3000" dirty="0"/>
              <a:t>Aayush Kumar Singh</a:t>
            </a:r>
          </a:p>
          <a:p>
            <a:r>
              <a:rPr lang="en-US" sz="3000" dirty="0"/>
              <a:t>Aman Uttam</a:t>
            </a:r>
          </a:p>
          <a:p>
            <a:r>
              <a:rPr lang="en-US" sz="3000" dirty="0"/>
              <a:t>Aishwary Dongre</a:t>
            </a:r>
          </a:p>
        </p:txBody>
      </p:sp>
    </p:spTree>
    <p:extLst>
      <p:ext uri="{BB962C8B-B14F-4D97-AF65-F5344CB8AC3E}">
        <p14:creationId xmlns:p14="http://schemas.microsoft.com/office/powerpoint/2010/main" val="295383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B82412-B8C4-C634-7E87-466FB474E336}"/>
              </a:ext>
            </a:extLst>
          </p:cNvPr>
          <p:cNvSpPr txBox="1"/>
          <p:nvPr/>
        </p:nvSpPr>
        <p:spPr>
          <a:xfrm>
            <a:off x="802105" y="982122"/>
            <a:ext cx="7138737" cy="1200329"/>
          </a:xfrm>
          <a:prstGeom prst="rect">
            <a:avLst/>
          </a:prstGeom>
          <a:noFill/>
        </p:spPr>
        <p:txBody>
          <a:bodyPr wrap="square">
            <a:spAutoFit/>
          </a:bodyPr>
          <a:lstStyle/>
          <a:p>
            <a:r>
              <a:rPr lang="en-IN" sz="2400" b="0" dirty="0">
                <a:solidFill>
                  <a:srgbClr val="C586C0"/>
                </a:solidFill>
                <a:effectLst/>
                <a:latin typeface="Consolas" panose="020B0609020204030204" pitchFamily="49" charset="0"/>
              </a:rPr>
              <a:t>import</a:t>
            </a:r>
            <a:r>
              <a:rPr lang="en-IN" sz="2400" b="0" dirty="0">
                <a:solidFill>
                  <a:srgbClr val="D4D4D4"/>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nltk</a:t>
            </a:r>
            <a:endParaRPr lang="en-IN" sz="2400" b="0" dirty="0">
              <a:solidFill>
                <a:srgbClr val="D4D4D4"/>
              </a:solidFill>
              <a:effectLst/>
              <a:latin typeface="Consolas" panose="020B0609020204030204" pitchFamily="49" charset="0"/>
            </a:endParaRPr>
          </a:p>
          <a:p>
            <a:r>
              <a:rPr lang="en-IN" sz="2400" b="0" dirty="0">
                <a:solidFill>
                  <a:srgbClr val="C586C0"/>
                </a:solidFill>
                <a:effectLst/>
                <a:latin typeface="Consolas" panose="020B0609020204030204" pitchFamily="49" charset="0"/>
              </a:rPr>
              <a:t>from</a:t>
            </a:r>
            <a:r>
              <a:rPr lang="en-IN" sz="2400" b="0" dirty="0">
                <a:solidFill>
                  <a:srgbClr val="D4D4D4"/>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nltk</a:t>
            </a:r>
            <a:r>
              <a:rPr lang="en-IN" sz="2400" b="0" dirty="0" err="1">
                <a:solidFill>
                  <a:srgbClr val="D4D4D4"/>
                </a:solidFill>
                <a:effectLst/>
                <a:latin typeface="Consolas" panose="020B0609020204030204" pitchFamily="49" charset="0"/>
              </a:rPr>
              <a:t>.</a:t>
            </a:r>
            <a:r>
              <a:rPr lang="en-IN" sz="2400" b="0" dirty="0" err="1">
                <a:solidFill>
                  <a:srgbClr val="4EC9B0"/>
                </a:solidFill>
                <a:effectLst/>
                <a:latin typeface="Consolas" panose="020B0609020204030204" pitchFamily="49" charset="0"/>
              </a:rPr>
              <a:t>stem</a:t>
            </a:r>
            <a:r>
              <a:rPr lang="en-IN" sz="2400" b="0" dirty="0">
                <a:solidFill>
                  <a:srgbClr val="D4D4D4"/>
                </a:solidFill>
                <a:effectLst/>
                <a:latin typeface="Consolas" panose="020B0609020204030204" pitchFamily="49" charset="0"/>
              </a:rPr>
              <a:t> </a:t>
            </a:r>
            <a:r>
              <a:rPr lang="en-IN" sz="2400" b="0" dirty="0">
                <a:solidFill>
                  <a:srgbClr val="C586C0"/>
                </a:solidFill>
                <a:effectLst/>
                <a:latin typeface="Consolas" panose="020B0609020204030204" pitchFamily="49" charset="0"/>
              </a:rPr>
              <a:t>import</a:t>
            </a:r>
            <a:r>
              <a:rPr lang="en-IN" sz="2400" b="0" dirty="0">
                <a:solidFill>
                  <a:srgbClr val="D4D4D4"/>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WordNetLemmatizer</a:t>
            </a:r>
            <a:endParaRPr lang="en-IN" sz="2400" b="0" dirty="0">
              <a:solidFill>
                <a:srgbClr val="D4D4D4"/>
              </a:solidFill>
              <a:effectLst/>
              <a:latin typeface="Consolas" panose="020B0609020204030204" pitchFamily="49" charset="0"/>
            </a:endParaRPr>
          </a:p>
          <a:p>
            <a:r>
              <a:rPr lang="en-IN" sz="2400" b="0" dirty="0" err="1">
                <a:solidFill>
                  <a:srgbClr val="4EC9B0"/>
                </a:solidFill>
                <a:effectLst/>
                <a:latin typeface="Consolas" panose="020B0609020204030204" pitchFamily="49" charset="0"/>
              </a:rPr>
              <a:t>nltk</a:t>
            </a:r>
            <a:r>
              <a:rPr lang="en-IN" sz="2400" b="0" dirty="0" err="1">
                <a:solidFill>
                  <a:srgbClr val="D4D4D4"/>
                </a:solidFill>
                <a:effectLst/>
                <a:latin typeface="Consolas" panose="020B0609020204030204" pitchFamily="49" charset="0"/>
              </a:rPr>
              <a:t>.</a:t>
            </a:r>
            <a:r>
              <a:rPr lang="en-IN" sz="2400" b="0" dirty="0" err="1">
                <a:solidFill>
                  <a:srgbClr val="9CDCFE"/>
                </a:solidFill>
                <a:effectLst/>
                <a:latin typeface="Consolas" panose="020B0609020204030204" pitchFamily="49" charset="0"/>
              </a:rPr>
              <a:t>download</a:t>
            </a:r>
            <a:r>
              <a:rPr lang="en-IN" sz="2400" b="0" dirty="0">
                <a:solidFill>
                  <a:srgbClr val="D4D4D4"/>
                </a:solidFill>
                <a:effectLst/>
                <a:latin typeface="Consolas" panose="020B0609020204030204" pitchFamily="49" charset="0"/>
              </a:rPr>
              <a:t>(</a:t>
            </a:r>
            <a:r>
              <a:rPr lang="en-IN" sz="2400" b="0" dirty="0">
                <a:solidFill>
                  <a:srgbClr val="CE9178"/>
                </a:solidFill>
                <a:effectLst/>
                <a:latin typeface="Consolas" panose="020B0609020204030204" pitchFamily="49" charset="0"/>
              </a:rPr>
              <a:t>'popular'</a:t>
            </a:r>
            <a:r>
              <a:rPr lang="en-IN" sz="2400" b="0" dirty="0">
                <a:solidFill>
                  <a:srgbClr val="D4D4D4"/>
                </a:solidFill>
                <a:effectLst/>
                <a:latin typeface="Consolas" panose="020B0609020204030204" pitchFamily="49" charset="0"/>
              </a:rPr>
              <a:t>, </a:t>
            </a:r>
            <a:r>
              <a:rPr lang="en-IN" sz="2400" b="0" dirty="0">
                <a:solidFill>
                  <a:srgbClr val="9CDCFE"/>
                </a:solidFill>
                <a:effectLst/>
                <a:latin typeface="Consolas" panose="020B0609020204030204" pitchFamily="49" charset="0"/>
              </a:rPr>
              <a:t>quiet</a:t>
            </a:r>
            <a:r>
              <a:rPr lang="en-IN" sz="2400" b="0" dirty="0">
                <a:solidFill>
                  <a:srgbClr val="D4D4D4"/>
                </a:solidFill>
                <a:effectLst/>
                <a:latin typeface="Consolas" panose="020B0609020204030204" pitchFamily="49" charset="0"/>
              </a:rPr>
              <a:t>=</a:t>
            </a:r>
            <a:r>
              <a:rPr lang="en-IN" sz="2400" b="0" dirty="0">
                <a:solidFill>
                  <a:srgbClr val="569CD6"/>
                </a:solidFill>
                <a:effectLst/>
                <a:latin typeface="Consolas" panose="020B0609020204030204" pitchFamily="49" charset="0"/>
              </a:rPr>
              <a:t>True</a:t>
            </a:r>
            <a:r>
              <a:rPr lang="en-IN" sz="2400" b="0" dirty="0">
                <a:solidFill>
                  <a:srgbClr val="D4D4D4"/>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44546524-3DC4-DBA6-357E-39196F06A617}"/>
              </a:ext>
            </a:extLst>
          </p:cNvPr>
          <p:cNvSpPr txBox="1"/>
          <p:nvPr/>
        </p:nvSpPr>
        <p:spPr>
          <a:xfrm>
            <a:off x="802105" y="2967335"/>
            <a:ext cx="8165432" cy="1200329"/>
          </a:xfrm>
          <a:prstGeom prst="rect">
            <a:avLst/>
          </a:prstGeom>
          <a:noFill/>
        </p:spPr>
        <p:txBody>
          <a:bodyPr wrap="square">
            <a:spAutoFit/>
          </a:bodyPr>
          <a:lstStyle/>
          <a:p>
            <a:r>
              <a:rPr lang="en-IN" sz="2400" b="0" dirty="0">
                <a:solidFill>
                  <a:srgbClr val="9CDCFE"/>
                </a:solidFill>
                <a:effectLst/>
                <a:latin typeface="Consolas" panose="020B0609020204030204" pitchFamily="49" charset="0"/>
              </a:rPr>
              <a:t>f</a:t>
            </a:r>
            <a:r>
              <a:rPr lang="en-IN" sz="2400" b="0" dirty="0">
                <a:solidFill>
                  <a:srgbClr val="D4D4D4"/>
                </a:solidFill>
                <a:effectLst/>
                <a:latin typeface="Consolas" panose="020B0609020204030204" pitchFamily="49" charset="0"/>
              </a:rPr>
              <a:t>=</a:t>
            </a:r>
            <a:r>
              <a:rPr lang="en-IN" sz="2400" b="0" dirty="0">
                <a:solidFill>
                  <a:srgbClr val="DCDCAA"/>
                </a:solidFill>
                <a:effectLst/>
                <a:latin typeface="Consolas" panose="020B0609020204030204" pitchFamily="49" charset="0"/>
              </a:rPr>
              <a:t>open</a:t>
            </a:r>
            <a:r>
              <a:rPr lang="en-IN" sz="2400" b="0" dirty="0">
                <a:solidFill>
                  <a:srgbClr val="D4D4D4"/>
                </a:solidFill>
                <a:effectLst/>
                <a:latin typeface="Consolas" panose="020B0609020204030204" pitchFamily="49" charset="0"/>
              </a:rPr>
              <a:t>(</a:t>
            </a:r>
            <a:r>
              <a:rPr lang="en-IN" sz="2400" b="0" dirty="0">
                <a:solidFill>
                  <a:srgbClr val="CE9178"/>
                </a:solidFill>
                <a:effectLst/>
                <a:latin typeface="Consolas" panose="020B0609020204030204" pitchFamily="49" charset="0"/>
              </a:rPr>
              <a:t>'</a:t>
            </a:r>
            <a:r>
              <a:rPr lang="en-IN" sz="2400" b="0" dirty="0" err="1">
                <a:solidFill>
                  <a:srgbClr val="CE9178"/>
                </a:solidFill>
                <a:effectLst/>
                <a:latin typeface="Consolas" panose="020B0609020204030204" pitchFamily="49" charset="0"/>
              </a:rPr>
              <a:t>dataset.txt'</a:t>
            </a:r>
            <a:r>
              <a:rPr lang="en-IN" sz="2400" b="0" dirty="0" err="1">
                <a:solidFill>
                  <a:srgbClr val="D4D4D4"/>
                </a:solidFill>
                <a:effectLst/>
                <a:latin typeface="Consolas" panose="020B0609020204030204" pitchFamily="49" charset="0"/>
              </a:rPr>
              <a:t>,</a:t>
            </a:r>
            <a:r>
              <a:rPr lang="en-IN" sz="2400" b="0" dirty="0" err="1">
                <a:solidFill>
                  <a:srgbClr val="CE9178"/>
                </a:solidFill>
                <a:effectLst/>
                <a:latin typeface="Consolas" panose="020B0609020204030204" pitchFamily="49" charset="0"/>
              </a:rPr>
              <a:t>'r'</a:t>
            </a:r>
            <a:r>
              <a:rPr lang="en-IN" sz="2400" b="0" dirty="0" err="1">
                <a:solidFill>
                  <a:srgbClr val="D4D4D4"/>
                </a:solidFill>
                <a:effectLst/>
                <a:latin typeface="Consolas" panose="020B0609020204030204" pitchFamily="49" charset="0"/>
              </a:rPr>
              <a:t>,</a:t>
            </a:r>
            <a:r>
              <a:rPr lang="en-IN" sz="2400" b="0" dirty="0" err="1">
                <a:solidFill>
                  <a:srgbClr val="9CDCFE"/>
                </a:solidFill>
                <a:effectLst/>
                <a:latin typeface="Consolas" panose="020B0609020204030204" pitchFamily="49" charset="0"/>
              </a:rPr>
              <a:t>errors</a:t>
            </a:r>
            <a:r>
              <a:rPr lang="en-IN" sz="2400" b="0" dirty="0">
                <a:solidFill>
                  <a:srgbClr val="D4D4D4"/>
                </a:solidFill>
                <a:effectLst/>
                <a:latin typeface="Consolas" panose="020B0609020204030204" pitchFamily="49" charset="0"/>
              </a:rPr>
              <a:t> = </a:t>
            </a:r>
            <a:r>
              <a:rPr lang="en-IN" sz="2400" b="0" dirty="0">
                <a:solidFill>
                  <a:srgbClr val="CE9178"/>
                </a:solidFill>
                <a:effectLst/>
                <a:latin typeface="Consolas" panose="020B0609020204030204" pitchFamily="49" charset="0"/>
              </a:rPr>
              <a:t>'ignore'</a:t>
            </a:r>
            <a:r>
              <a:rPr lang="en-IN" sz="2400" b="0" dirty="0">
                <a:solidFill>
                  <a:srgbClr val="D4D4D4"/>
                </a:solidFill>
                <a:effectLst/>
                <a:latin typeface="Consolas" panose="020B0609020204030204" pitchFamily="49" charset="0"/>
              </a:rPr>
              <a:t>)</a:t>
            </a:r>
          </a:p>
          <a:p>
            <a:r>
              <a:rPr lang="en-IN" sz="2400" b="0" dirty="0">
                <a:solidFill>
                  <a:srgbClr val="9CDCFE"/>
                </a:solidFill>
                <a:effectLst/>
                <a:latin typeface="Consolas" panose="020B0609020204030204" pitchFamily="49" charset="0"/>
              </a:rPr>
              <a:t>raw</a:t>
            </a:r>
            <a:r>
              <a:rPr lang="en-IN" sz="2400" b="0" dirty="0">
                <a:solidFill>
                  <a:srgbClr val="D4D4D4"/>
                </a:solidFill>
                <a:effectLst/>
                <a:latin typeface="Consolas" panose="020B0609020204030204" pitchFamily="49" charset="0"/>
              </a:rPr>
              <a:t>=</a:t>
            </a:r>
            <a:r>
              <a:rPr lang="en-IN" sz="2400" b="0" dirty="0" err="1">
                <a:solidFill>
                  <a:srgbClr val="9CDCFE"/>
                </a:solidFill>
                <a:effectLst/>
                <a:latin typeface="Consolas" panose="020B0609020204030204" pitchFamily="49" charset="0"/>
              </a:rPr>
              <a:t>f</a:t>
            </a:r>
            <a:r>
              <a:rPr lang="en-IN" sz="2400" b="0" dirty="0" err="1">
                <a:solidFill>
                  <a:srgbClr val="D4D4D4"/>
                </a:solidFill>
                <a:effectLst/>
                <a:latin typeface="Consolas" panose="020B0609020204030204" pitchFamily="49" charset="0"/>
              </a:rPr>
              <a:t>.</a:t>
            </a:r>
            <a:r>
              <a:rPr lang="en-IN" sz="2400" b="0" dirty="0" err="1">
                <a:solidFill>
                  <a:srgbClr val="DCDCAA"/>
                </a:solidFill>
                <a:effectLst/>
                <a:latin typeface="Consolas" panose="020B0609020204030204" pitchFamily="49" charset="0"/>
              </a:rPr>
              <a:t>read</a:t>
            </a:r>
            <a:r>
              <a:rPr lang="en-IN" sz="2400" b="0" dirty="0">
                <a:solidFill>
                  <a:srgbClr val="D4D4D4"/>
                </a:solidFill>
                <a:effectLst/>
                <a:latin typeface="Consolas" panose="020B0609020204030204" pitchFamily="49" charset="0"/>
              </a:rPr>
              <a:t>()</a:t>
            </a:r>
          </a:p>
          <a:p>
            <a:r>
              <a:rPr lang="en-IN" sz="2400" b="0" dirty="0">
                <a:solidFill>
                  <a:srgbClr val="9CDCFE"/>
                </a:solidFill>
                <a:effectLst/>
                <a:latin typeface="Consolas" panose="020B0609020204030204" pitchFamily="49" charset="0"/>
              </a:rPr>
              <a:t>raw</a:t>
            </a:r>
            <a:r>
              <a:rPr lang="en-IN" sz="2400" b="0" dirty="0">
                <a:solidFill>
                  <a:srgbClr val="D4D4D4"/>
                </a:solidFill>
                <a:effectLst/>
                <a:latin typeface="Consolas" panose="020B0609020204030204" pitchFamily="49" charset="0"/>
              </a:rPr>
              <a:t> = </a:t>
            </a:r>
            <a:r>
              <a:rPr lang="en-IN" sz="2400" b="0" dirty="0" err="1">
                <a:solidFill>
                  <a:srgbClr val="9CDCFE"/>
                </a:solidFill>
                <a:effectLst/>
                <a:latin typeface="Consolas" panose="020B0609020204030204" pitchFamily="49" charset="0"/>
              </a:rPr>
              <a:t>raw</a:t>
            </a:r>
            <a:r>
              <a:rPr lang="en-IN" sz="2400" b="0" dirty="0" err="1">
                <a:solidFill>
                  <a:srgbClr val="D4D4D4"/>
                </a:solidFill>
                <a:effectLst/>
                <a:latin typeface="Consolas" panose="020B0609020204030204" pitchFamily="49" charset="0"/>
              </a:rPr>
              <a:t>.</a:t>
            </a:r>
            <a:r>
              <a:rPr lang="en-IN" sz="2400" b="0" dirty="0" err="1">
                <a:solidFill>
                  <a:srgbClr val="DCDCAA"/>
                </a:solidFill>
                <a:effectLst/>
                <a:latin typeface="Consolas" panose="020B0609020204030204" pitchFamily="49" charset="0"/>
              </a:rPr>
              <a:t>lower</a:t>
            </a:r>
            <a:r>
              <a:rPr lang="en-IN" sz="24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96FF072-5943-D586-8BA7-FE9ADB6CF2E7}"/>
              </a:ext>
            </a:extLst>
          </p:cNvPr>
          <p:cNvSpPr txBox="1"/>
          <p:nvPr/>
        </p:nvSpPr>
        <p:spPr>
          <a:xfrm>
            <a:off x="802105" y="4675549"/>
            <a:ext cx="7251032" cy="1569660"/>
          </a:xfrm>
          <a:prstGeom prst="rect">
            <a:avLst/>
          </a:prstGeom>
          <a:noFill/>
        </p:spPr>
        <p:txBody>
          <a:bodyPr wrap="square">
            <a:spAutoFit/>
          </a:bodyPr>
          <a:lstStyle/>
          <a:p>
            <a:r>
              <a:rPr lang="en-IN" sz="2400" b="0" dirty="0">
                <a:solidFill>
                  <a:srgbClr val="C586C0"/>
                </a:solidFill>
                <a:effectLst/>
                <a:latin typeface="Consolas" panose="020B0609020204030204" pitchFamily="49" charset="0"/>
              </a:rPr>
              <a:t>from</a:t>
            </a:r>
            <a:r>
              <a:rPr lang="en-IN" sz="2400" b="0" dirty="0">
                <a:solidFill>
                  <a:srgbClr val="D4D4D4"/>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sklearn</a:t>
            </a:r>
            <a:r>
              <a:rPr lang="en-IN" sz="2400" b="0" dirty="0" err="1">
                <a:solidFill>
                  <a:srgbClr val="D4D4D4"/>
                </a:solidFill>
                <a:effectLst/>
                <a:latin typeface="Consolas" panose="020B0609020204030204" pitchFamily="49" charset="0"/>
              </a:rPr>
              <a:t>.</a:t>
            </a:r>
            <a:r>
              <a:rPr lang="en-IN" sz="2400" b="0" dirty="0" err="1">
                <a:solidFill>
                  <a:srgbClr val="4EC9B0"/>
                </a:solidFill>
                <a:effectLst/>
                <a:latin typeface="Consolas" panose="020B0609020204030204" pitchFamily="49" charset="0"/>
              </a:rPr>
              <a:t>feature_extraction</a:t>
            </a:r>
            <a:r>
              <a:rPr lang="en-IN" sz="2400" b="0" dirty="0" err="1">
                <a:solidFill>
                  <a:srgbClr val="D4D4D4"/>
                </a:solidFill>
                <a:effectLst/>
                <a:latin typeface="Consolas" panose="020B0609020204030204" pitchFamily="49" charset="0"/>
              </a:rPr>
              <a:t>.</a:t>
            </a:r>
            <a:r>
              <a:rPr lang="en-IN" sz="2400" b="0" dirty="0" err="1">
                <a:solidFill>
                  <a:srgbClr val="4EC9B0"/>
                </a:solidFill>
                <a:effectLst/>
                <a:latin typeface="Consolas" panose="020B0609020204030204" pitchFamily="49" charset="0"/>
              </a:rPr>
              <a:t>text</a:t>
            </a:r>
            <a:r>
              <a:rPr lang="en-IN" sz="2400" b="0" dirty="0">
                <a:solidFill>
                  <a:srgbClr val="D4D4D4"/>
                </a:solidFill>
                <a:effectLst/>
                <a:latin typeface="Consolas" panose="020B0609020204030204" pitchFamily="49" charset="0"/>
              </a:rPr>
              <a:t> </a:t>
            </a:r>
            <a:r>
              <a:rPr lang="en-IN" sz="2400" b="0" dirty="0">
                <a:solidFill>
                  <a:srgbClr val="C586C0"/>
                </a:solidFill>
                <a:effectLst/>
                <a:latin typeface="Consolas" panose="020B0609020204030204" pitchFamily="49" charset="0"/>
              </a:rPr>
              <a:t>import</a:t>
            </a:r>
            <a:r>
              <a:rPr lang="en-IN" sz="2400" b="0" dirty="0">
                <a:solidFill>
                  <a:srgbClr val="D4D4D4"/>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TfidfVectorizer</a:t>
            </a:r>
            <a:endParaRPr lang="en-IN" sz="2400" b="0" dirty="0">
              <a:solidFill>
                <a:srgbClr val="D4D4D4"/>
              </a:solidFill>
              <a:effectLst/>
              <a:latin typeface="Consolas" panose="020B0609020204030204" pitchFamily="49" charset="0"/>
            </a:endParaRPr>
          </a:p>
          <a:p>
            <a:r>
              <a:rPr lang="en-IN" sz="2400" b="0" dirty="0">
                <a:solidFill>
                  <a:srgbClr val="C586C0"/>
                </a:solidFill>
                <a:effectLst/>
                <a:latin typeface="Consolas" panose="020B0609020204030204" pitchFamily="49" charset="0"/>
              </a:rPr>
              <a:t>from</a:t>
            </a:r>
            <a:r>
              <a:rPr lang="en-IN" sz="2400" b="0" dirty="0">
                <a:solidFill>
                  <a:srgbClr val="D4D4D4"/>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sklearn</a:t>
            </a:r>
            <a:r>
              <a:rPr lang="en-IN" sz="2400" b="0" dirty="0" err="1">
                <a:solidFill>
                  <a:srgbClr val="D4D4D4"/>
                </a:solidFill>
                <a:effectLst/>
                <a:latin typeface="Consolas" panose="020B0609020204030204" pitchFamily="49" charset="0"/>
              </a:rPr>
              <a:t>.</a:t>
            </a:r>
            <a:r>
              <a:rPr lang="en-IN" sz="2400" b="0" dirty="0" err="1">
                <a:solidFill>
                  <a:srgbClr val="4EC9B0"/>
                </a:solidFill>
                <a:effectLst/>
                <a:latin typeface="Consolas" panose="020B0609020204030204" pitchFamily="49" charset="0"/>
              </a:rPr>
              <a:t>metrics</a:t>
            </a:r>
            <a:r>
              <a:rPr lang="en-IN" sz="2400" b="0" dirty="0" err="1">
                <a:solidFill>
                  <a:srgbClr val="D4D4D4"/>
                </a:solidFill>
                <a:effectLst/>
                <a:latin typeface="Consolas" panose="020B0609020204030204" pitchFamily="49" charset="0"/>
              </a:rPr>
              <a:t>.</a:t>
            </a:r>
            <a:r>
              <a:rPr lang="en-IN" sz="2400" b="0" dirty="0" err="1">
                <a:solidFill>
                  <a:srgbClr val="4EC9B0"/>
                </a:solidFill>
                <a:effectLst/>
                <a:latin typeface="Consolas" panose="020B0609020204030204" pitchFamily="49" charset="0"/>
              </a:rPr>
              <a:t>pairwise</a:t>
            </a:r>
            <a:r>
              <a:rPr lang="en-IN" sz="2400" b="0" dirty="0">
                <a:solidFill>
                  <a:srgbClr val="D4D4D4"/>
                </a:solidFill>
                <a:effectLst/>
                <a:latin typeface="Consolas" panose="020B0609020204030204" pitchFamily="49" charset="0"/>
              </a:rPr>
              <a:t> </a:t>
            </a:r>
            <a:r>
              <a:rPr lang="en-IN" sz="2400" b="0" dirty="0">
                <a:solidFill>
                  <a:srgbClr val="C586C0"/>
                </a:solidFill>
                <a:effectLst/>
                <a:latin typeface="Consolas" panose="020B0609020204030204" pitchFamily="49" charset="0"/>
              </a:rPr>
              <a:t>import</a:t>
            </a:r>
            <a:r>
              <a:rPr lang="en-IN" sz="2400" b="0" dirty="0">
                <a:solidFill>
                  <a:srgbClr val="D4D4D4"/>
                </a:solidFill>
                <a:effectLst/>
                <a:latin typeface="Consolas" panose="020B0609020204030204" pitchFamily="49" charset="0"/>
              </a:rPr>
              <a:t> </a:t>
            </a:r>
            <a:r>
              <a:rPr lang="en-IN" sz="2400" b="0" dirty="0" err="1">
                <a:solidFill>
                  <a:srgbClr val="DCDCAA"/>
                </a:solidFill>
                <a:effectLst/>
                <a:latin typeface="Consolas" panose="020B0609020204030204" pitchFamily="49" charset="0"/>
              </a:rPr>
              <a:t>cosine_similarity</a:t>
            </a:r>
            <a:endParaRPr lang="en-IN"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1624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6D214-2F50-62EB-81FB-F69AAA3323A5}"/>
              </a:ext>
            </a:extLst>
          </p:cNvPr>
          <p:cNvSpPr txBox="1"/>
          <p:nvPr/>
        </p:nvSpPr>
        <p:spPr>
          <a:xfrm>
            <a:off x="577516" y="1056456"/>
            <a:ext cx="6994358" cy="830997"/>
          </a:xfrm>
          <a:prstGeom prst="rect">
            <a:avLst/>
          </a:prstGeom>
          <a:noFill/>
        </p:spPr>
        <p:txBody>
          <a:bodyPr wrap="square">
            <a:spAutoFit/>
          </a:bodyPr>
          <a:lstStyle/>
          <a:p>
            <a:r>
              <a:rPr lang="en-IN" sz="2400" b="0" dirty="0" err="1">
                <a:solidFill>
                  <a:srgbClr val="9CDCFE"/>
                </a:solidFill>
                <a:effectLst/>
                <a:latin typeface="Consolas" panose="020B0609020204030204" pitchFamily="49" charset="0"/>
              </a:rPr>
              <a:t>sent_tokens</a:t>
            </a:r>
            <a:r>
              <a:rPr lang="en-IN" sz="2400" b="0" dirty="0">
                <a:solidFill>
                  <a:srgbClr val="D4D4D4"/>
                </a:solidFill>
                <a:effectLst/>
                <a:latin typeface="Consolas" panose="020B0609020204030204" pitchFamily="49" charset="0"/>
              </a:rPr>
              <a:t> = </a:t>
            </a:r>
            <a:r>
              <a:rPr lang="en-IN" sz="2400" b="0" dirty="0" err="1">
                <a:solidFill>
                  <a:srgbClr val="4EC9B0"/>
                </a:solidFill>
                <a:effectLst/>
                <a:latin typeface="Consolas" panose="020B0609020204030204" pitchFamily="49" charset="0"/>
              </a:rPr>
              <a:t>nltk</a:t>
            </a:r>
            <a:r>
              <a:rPr lang="en-IN" sz="2400" b="0" dirty="0" err="1">
                <a:solidFill>
                  <a:srgbClr val="D4D4D4"/>
                </a:solidFill>
                <a:effectLst/>
                <a:latin typeface="Consolas" panose="020B0609020204030204" pitchFamily="49" charset="0"/>
              </a:rPr>
              <a:t>.</a:t>
            </a:r>
            <a:r>
              <a:rPr lang="en-IN" sz="2400" b="0" dirty="0" err="1">
                <a:solidFill>
                  <a:srgbClr val="DCDCAA"/>
                </a:solidFill>
                <a:effectLst/>
                <a:latin typeface="Consolas" panose="020B0609020204030204" pitchFamily="49" charset="0"/>
              </a:rPr>
              <a:t>sent_tokenize</a:t>
            </a:r>
            <a:r>
              <a:rPr lang="en-IN" sz="2400" b="0" dirty="0">
                <a:solidFill>
                  <a:srgbClr val="D4D4D4"/>
                </a:solidFill>
                <a:effectLst/>
                <a:latin typeface="Consolas" panose="020B0609020204030204" pitchFamily="49" charset="0"/>
              </a:rPr>
              <a:t>(</a:t>
            </a:r>
            <a:r>
              <a:rPr lang="en-IN" sz="2400" b="0" dirty="0">
                <a:solidFill>
                  <a:srgbClr val="9CDCFE"/>
                </a:solidFill>
                <a:effectLst/>
                <a:latin typeface="Consolas" panose="020B0609020204030204" pitchFamily="49" charset="0"/>
              </a:rPr>
              <a:t>raw</a:t>
            </a:r>
            <a:r>
              <a:rPr lang="en-IN" sz="2400" b="0" dirty="0">
                <a:solidFill>
                  <a:srgbClr val="D4D4D4"/>
                </a:solidFill>
                <a:effectLst/>
                <a:latin typeface="Consolas" panose="020B0609020204030204" pitchFamily="49" charset="0"/>
              </a:rPr>
              <a:t>)</a:t>
            </a:r>
          </a:p>
          <a:p>
            <a:r>
              <a:rPr lang="en-IN" sz="2400" b="0" dirty="0" err="1">
                <a:solidFill>
                  <a:srgbClr val="9CDCFE"/>
                </a:solidFill>
                <a:effectLst/>
                <a:latin typeface="Consolas" panose="020B0609020204030204" pitchFamily="49" charset="0"/>
              </a:rPr>
              <a:t>word_tokens</a:t>
            </a:r>
            <a:r>
              <a:rPr lang="en-IN" sz="2400" b="0" dirty="0">
                <a:solidFill>
                  <a:srgbClr val="D4D4D4"/>
                </a:solidFill>
                <a:effectLst/>
                <a:latin typeface="Consolas" panose="020B0609020204030204" pitchFamily="49" charset="0"/>
              </a:rPr>
              <a:t> = </a:t>
            </a:r>
            <a:r>
              <a:rPr lang="en-IN" sz="2400" b="0" dirty="0" err="1">
                <a:solidFill>
                  <a:srgbClr val="4EC9B0"/>
                </a:solidFill>
                <a:effectLst/>
                <a:latin typeface="Consolas" panose="020B0609020204030204" pitchFamily="49" charset="0"/>
              </a:rPr>
              <a:t>nltk</a:t>
            </a:r>
            <a:r>
              <a:rPr lang="en-IN" sz="2400" b="0" dirty="0" err="1">
                <a:solidFill>
                  <a:srgbClr val="D4D4D4"/>
                </a:solidFill>
                <a:effectLst/>
                <a:latin typeface="Consolas" panose="020B0609020204030204" pitchFamily="49" charset="0"/>
              </a:rPr>
              <a:t>.</a:t>
            </a:r>
            <a:r>
              <a:rPr lang="en-IN" sz="2400" b="0" dirty="0" err="1">
                <a:solidFill>
                  <a:srgbClr val="DCDCAA"/>
                </a:solidFill>
                <a:effectLst/>
                <a:latin typeface="Consolas" panose="020B0609020204030204" pitchFamily="49" charset="0"/>
              </a:rPr>
              <a:t>word_tokenize</a:t>
            </a:r>
            <a:r>
              <a:rPr lang="en-IN" sz="2400" b="0" dirty="0">
                <a:solidFill>
                  <a:srgbClr val="D4D4D4"/>
                </a:solidFill>
                <a:effectLst/>
                <a:latin typeface="Consolas" panose="020B0609020204030204" pitchFamily="49" charset="0"/>
              </a:rPr>
              <a:t>(</a:t>
            </a:r>
            <a:r>
              <a:rPr lang="en-IN" sz="2400" b="0" dirty="0">
                <a:solidFill>
                  <a:srgbClr val="9CDCFE"/>
                </a:solidFill>
                <a:effectLst/>
                <a:latin typeface="Consolas" panose="020B0609020204030204" pitchFamily="49" charset="0"/>
              </a:rPr>
              <a:t>raw</a:t>
            </a:r>
            <a:r>
              <a:rPr lang="en-IN" sz="24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996BBEC6-3210-20D3-4A4E-64A53782749E}"/>
              </a:ext>
            </a:extLst>
          </p:cNvPr>
          <p:cNvSpPr txBox="1"/>
          <p:nvPr/>
        </p:nvSpPr>
        <p:spPr>
          <a:xfrm>
            <a:off x="577516" y="2517845"/>
            <a:ext cx="10363199" cy="2862322"/>
          </a:xfrm>
          <a:prstGeom prst="rect">
            <a:avLst/>
          </a:prstGeom>
          <a:noFill/>
        </p:spPr>
        <p:txBody>
          <a:bodyPr wrap="square">
            <a:spAutoFit/>
          </a:bodyPr>
          <a:lstStyle/>
          <a:p>
            <a:r>
              <a:rPr lang="en-IN" sz="2000" b="0" dirty="0">
                <a:solidFill>
                  <a:srgbClr val="9CDCFE"/>
                </a:solidFill>
                <a:effectLst/>
                <a:latin typeface="Consolas" panose="020B0609020204030204" pitchFamily="49" charset="0"/>
              </a:rPr>
              <a:t>lemmer</a:t>
            </a:r>
            <a:r>
              <a:rPr lang="en-IN" sz="2000" b="0" dirty="0">
                <a:solidFill>
                  <a:srgbClr val="D4D4D4"/>
                </a:solidFill>
                <a:effectLst/>
                <a:latin typeface="Consolas" panose="020B0609020204030204" pitchFamily="49" charset="0"/>
              </a:rPr>
              <a:t> = </a:t>
            </a:r>
            <a:r>
              <a:rPr lang="en-IN" sz="2000" b="0" dirty="0" err="1">
                <a:solidFill>
                  <a:srgbClr val="4EC9B0"/>
                </a:solidFill>
                <a:effectLst/>
                <a:latin typeface="Consolas" panose="020B0609020204030204" pitchFamily="49" charset="0"/>
              </a:rPr>
              <a:t>nltk</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stem</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WordNetLemmatizer</a:t>
            </a:r>
            <a:r>
              <a:rPr lang="en-IN" sz="2000" b="0" dirty="0">
                <a:solidFill>
                  <a:srgbClr val="D4D4D4"/>
                </a:solidFill>
                <a:effectLst/>
                <a:latin typeface="Consolas" panose="020B0609020204030204" pitchFamily="49" charset="0"/>
              </a:rPr>
              <a:t>()</a:t>
            </a:r>
          </a:p>
          <a:p>
            <a:r>
              <a:rPr lang="en-IN" sz="2000" b="0" dirty="0">
                <a:solidFill>
                  <a:srgbClr val="569CD6"/>
                </a:solidFill>
                <a:effectLst/>
                <a:latin typeface="Consolas" panose="020B0609020204030204" pitchFamily="49" charset="0"/>
              </a:rPr>
              <a:t>def</a:t>
            </a:r>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LemTokens</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tokens</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lemmer</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lemmatize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token</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token</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tokens</a:t>
            </a:r>
            <a:r>
              <a:rPr lang="en-IN" sz="2000" b="0" dirty="0">
                <a:solidFill>
                  <a:srgbClr val="D4D4D4"/>
                </a:solidFill>
                <a:effectLst/>
                <a:latin typeface="Consolas" panose="020B0609020204030204" pitchFamily="49" charset="0"/>
              </a:rPr>
              <a:t>]</a:t>
            </a:r>
          </a:p>
          <a:p>
            <a:r>
              <a:rPr lang="en-IN" sz="2000" b="0" dirty="0" err="1">
                <a:solidFill>
                  <a:srgbClr val="9CDCFE"/>
                </a:solidFill>
                <a:effectLst/>
                <a:latin typeface="Consolas" panose="020B0609020204030204" pitchFamily="49" charset="0"/>
              </a:rPr>
              <a:t>remove_punct_dict</a:t>
            </a:r>
            <a:r>
              <a:rPr lang="en-IN" sz="2000" b="0" dirty="0">
                <a:solidFill>
                  <a:srgbClr val="D4D4D4"/>
                </a:solidFill>
                <a:effectLst/>
                <a:latin typeface="Consolas" panose="020B0609020204030204" pitchFamily="49" charset="0"/>
              </a:rPr>
              <a:t> = </a:t>
            </a:r>
            <a:r>
              <a:rPr lang="en-IN" sz="2000" b="0" dirty="0" err="1">
                <a:solidFill>
                  <a:srgbClr val="4EC9B0"/>
                </a:solidFill>
                <a:effectLst/>
                <a:latin typeface="Consolas" panose="020B0609020204030204" pitchFamily="49" charset="0"/>
              </a:rPr>
              <a:t>dict</a:t>
            </a:r>
            <a:r>
              <a:rPr lang="en-IN" sz="2000" b="0" dirty="0">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ord</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punct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None</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punct</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a:t>
            </a:r>
            <a:r>
              <a:rPr lang="en-IN" sz="2000" b="0" dirty="0">
                <a:solidFill>
                  <a:srgbClr val="D4D4D4"/>
                </a:solidFill>
                <a:effectLst/>
                <a:latin typeface="Consolas" panose="020B0609020204030204" pitchFamily="49" charset="0"/>
              </a:rPr>
              <a:t> </a:t>
            </a:r>
            <a:r>
              <a:rPr lang="en-IN" sz="2000" b="0" dirty="0" err="1">
                <a:solidFill>
                  <a:srgbClr val="4EC9B0"/>
                </a:solidFill>
                <a:effectLst/>
                <a:latin typeface="Consolas" panose="020B0609020204030204" pitchFamily="49" charset="0"/>
              </a:rPr>
              <a:t>string</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punctuation</a:t>
            </a:r>
            <a:r>
              <a:rPr lang="en-IN" sz="2000" b="0" dirty="0">
                <a:solidFill>
                  <a:srgbClr val="D4D4D4"/>
                </a:solidFill>
                <a:effectLst/>
                <a:latin typeface="Consolas" panose="020B0609020204030204" pitchFamily="49" charset="0"/>
              </a:rPr>
              <a:t>)</a:t>
            </a:r>
          </a:p>
          <a:p>
            <a:br>
              <a:rPr lang="en-IN" sz="2000" b="0" dirty="0">
                <a:solidFill>
                  <a:srgbClr val="D4D4D4"/>
                </a:solidFill>
                <a:effectLst/>
                <a:latin typeface="Consolas" panose="020B0609020204030204" pitchFamily="49" charset="0"/>
              </a:rPr>
            </a:br>
            <a:r>
              <a:rPr lang="en-IN" sz="2000" b="0" dirty="0">
                <a:solidFill>
                  <a:srgbClr val="569CD6"/>
                </a:solidFill>
                <a:effectLst/>
                <a:latin typeface="Consolas" panose="020B0609020204030204" pitchFamily="49" charset="0"/>
              </a:rPr>
              <a:t>def</a:t>
            </a:r>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LemNormalize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text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LemTokens</a:t>
            </a:r>
            <a:r>
              <a:rPr lang="en-IN" sz="2000" b="0" dirty="0">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nltk</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word_tokenize</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text</a:t>
            </a:r>
            <a:r>
              <a:rPr lang="en-IN" sz="2000" b="0" dirty="0" err="1">
                <a:solidFill>
                  <a:srgbClr val="D4D4D4"/>
                </a:solidFill>
                <a:effectLst/>
                <a:latin typeface="Consolas" panose="020B0609020204030204" pitchFamily="49" charset="0"/>
              </a:rPr>
              <a:t>.lower</a:t>
            </a:r>
            <a:r>
              <a:rPr lang="en-IN" sz="2000" b="0" dirty="0">
                <a:solidFill>
                  <a:srgbClr val="D4D4D4"/>
                </a:solidFill>
                <a:effectLst/>
                <a:latin typeface="Consolas" panose="020B0609020204030204" pitchFamily="49" charset="0"/>
              </a:rPr>
              <a:t>().translate(</a:t>
            </a:r>
            <a:r>
              <a:rPr lang="en-IN" sz="2000" b="0" dirty="0" err="1">
                <a:solidFill>
                  <a:srgbClr val="9CDCFE"/>
                </a:solidFill>
                <a:effectLst/>
                <a:latin typeface="Consolas" panose="020B0609020204030204" pitchFamily="49" charset="0"/>
              </a:rPr>
              <a:t>remove_punct_dict</a:t>
            </a:r>
            <a:r>
              <a:rPr lang="en-IN" sz="2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7508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820B0-931A-54B0-20AA-32C2DEB6A02C}"/>
              </a:ext>
            </a:extLst>
          </p:cNvPr>
          <p:cNvSpPr txBox="1"/>
          <p:nvPr/>
        </p:nvSpPr>
        <p:spPr>
          <a:xfrm>
            <a:off x="705852" y="612064"/>
            <a:ext cx="11197390" cy="3416320"/>
          </a:xfrm>
          <a:prstGeom prst="rect">
            <a:avLst/>
          </a:prstGeom>
          <a:noFill/>
        </p:spPr>
        <p:txBody>
          <a:bodyPr wrap="square">
            <a:spAutoFit/>
          </a:bodyPr>
          <a:lstStyle/>
          <a:p>
            <a:r>
              <a:rPr lang="en-US" sz="2400" b="0" dirty="0">
                <a:solidFill>
                  <a:srgbClr val="4FC1FF"/>
                </a:solidFill>
                <a:effectLst/>
                <a:latin typeface="Consolas" panose="020B0609020204030204" pitchFamily="49" charset="0"/>
              </a:rPr>
              <a:t>GREETING_INPUTS</a:t>
            </a:r>
            <a:r>
              <a:rPr lang="en-US" sz="2400" b="0" dirty="0">
                <a:solidFill>
                  <a:srgbClr val="D4D4D4"/>
                </a:solidFill>
                <a:effectLst/>
                <a:latin typeface="Consolas" panose="020B0609020204030204" pitchFamily="49" charset="0"/>
              </a:rPr>
              <a:t> = (</a:t>
            </a:r>
            <a:r>
              <a:rPr lang="en-US" sz="2400" b="0" dirty="0">
                <a:solidFill>
                  <a:srgbClr val="CE9178"/>
                </a:solidFill>
                <a:effectLst/>
                <a:latin typeface="Consolas" panose="020B0609020204030204" pitchFamily="49" charset="0"/>
              </a:rPr>
              <a:t>"hello"</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"hi"</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"greetings"</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"sup"</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"what's </a:t>
            </a:r>
            <a:r>
              <a:rPr lang="en-US" sz="2400" b="0" dirty="0" err="1">
                <a:solidFill>
                  <a:srgbClr val="CE9178"/>
                </a:solidFill>
                <a:effectLst/>
                <a:latin typeface="Consolas" panose="020B0609020204030204" pitchFamily="49" charset="0"/>
              </a:rPr>
              <a:t>up"</a:t>
            </a:r>
            <a:r>
              <a:rPr lang="en-US" sz="2400" b="0" dirty="0" err="1">
                <a:solidFill>
                  <a:srgbClr val="D4D4D4"/>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"hey</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b="0" dirty="0">
                <a:solidFill>
                  <a:srgbClr val="4FC1FF"/>
                </a:solidFill>
                <a:effectLst/>
                <a:latin typeface="Consolas" panose="020B0609020204030204" pitchFamily="49" charset="0"/>
              </a:rPr>
              <a:t>GREETING_RESPONSES</a:t>
            </a:r>
            <a:r>
              <a:rPr lang="en-US" sz="2400" b="0" dirty="0">
                <a:solidFill>
                  <a:srgbClr val="D4D4D4"/>
                </a:solidFill>
                <a:effectLst/>
                <a:latin typeface="Consolas" panose="020B0609020204030204" pitchFamily="49" charset="0"/>
              </a:rPr>
              <a:t> = [</a:t>
            </a:r>
            <a:r>
              <a:rPr lang="en-US" sz="2400" b="0" dirty="0">
                <a:solidFill>
                  <a:srgbClr val="CE9178"/>
                </a:solidFill>
                <a:effectLst/>
                <a:latin typeface="Consolas" panose="020B0609020204030204" pitchFamily="49" charset="0"/>
              </a:rPr>
              <a:t>"hi"</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"hey"</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"*nods*"</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"hi there"</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"hello"</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"I am glad! You are talking to me"</a:t>
            </a:r>
            <a:r>
              <a:rPr lang="en-US" sz="2400" b="0" dirty="0">
                <a:solidFill>
                  <a:srgbClr val="D4D4D4"/>
                </a:solidFill>
                <a:effectLst/>
                <a:latin typeface="Consolas" panose="020B0609020204030204" pitchFamily="49" charset="0"/>
              </a:rPr>
              <a:t>]</a:t>
            </a:r>
          </a:p>
          <a:p>
            <a:r>
              <a:rPr lang="en-US" sz="2400" b="0" dirty="0">
                <a:solidFill>
                  <a:srgbClr val="569CD6"/>
                </a:solidFill>
                <a:effectLst/>
                <a:latin typeface="Consolas" panose="020B0609020204030204" pitchFamily="49" charset="0"/>
              </a:rPr>
              <a:t>def</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greeting</a:t>
            </a:r>
            <a:r>
              <a:rPr lang="en-US" sz="2400" b="0" dirty="0">
                <a:solidFill>
                  <a:srgbClr val="D4D4D4"/>
                </a:solidFill>
                <a:effectLst/>
                <a:latin typeface="Consolas" panose="020B0609020204030204" pitchFamily="49" charset="0"/>
              </a:rPr>
              <a:t>(</a:t>
            </a:r>
            <a:r>
              <a:rPr lang="en-US" sz="2400" b="0" dirty="0">
                <a:solidFill>
                  <a:srgbClr val="9CDCFE"/>
                </a:solidFill>
                <a:effectLst/>
                <a:latin typeface="Consolas" panose="020B0609020204030204" pitchFamily="49" charset="0"/>
              </a:rPr>
              <a:t>sentence</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for</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word</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in</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sentence</a:t>
            </a:r>
            <a:r>
              <a:rPr lang="en-US" sz="2400" b="0" dirty="0" err="1">
                <a:solidFill>
                  <a:srgbClr val="D4D4D4"/>
                </a:solidFill>
                <a:effectLst/>
                <a:latin typeface="Consolas" panose="020B0609020204030204" pitchFamily="49" charset="0"/>
              </a:rPr>
              <a:t>.split</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if</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word</a:t>
            </a:r>
            <a:r>
              <a:rPr lang="en-US" sz="2400" b="0" dirty="0" err="1">
                <a:solidFill>
                  <a:srgbClr val="D4D4D4"/>
                </a:solidFill>
                <a:effectLst/>
                <a:latin typeface="Consolas" panose="020B0609020204030204" pitchFamily="49" charset="0"/>
              </a:rPr>
              <a:t>.lower</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in</a:t>
            </a:r>
            <a:r>
              <a:rPr lang="en-US" sz="2400" b="0" dirty="0">
                <a:solidFill>
                  <a:srgbClr val="D4D4D4"/>
                </a:solidFill>
                <a:effectLst/>
                <a:latin typeface="Consolas" panose="020B0609020204030204" pitchFamily="49" charset="0"/>
              </a:rPr>
              <a:t> </a:t>
            </a:r>
            <a:r>
              <a:rPr lang="en-US" sz="2400" b="0" dirty="0">
                <a:solidFill>
                  <a:srgbClr val="4FC1FF"/>
                </a:solidFill>
                <a:effectLst/>
                <a:latin typeface="Consolas" panose="020B0609020204030204" pitchFamily="49" charset="0"/>
              </a:rPr>
              <a:t>GREETING_INPUTS</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random</a:t>
            </a:r>
            <a:r>
              <a:rPr lang="en-US" sz="2400" b="0" dirty="0" err="1">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choice</a:t>
            </a:r>
            <a:r>
              <a:rPr lang="en-US" sz="2400" b="0" dirty="0">
                <a:solidFill>
                  <a:srgbClr val="D4D4D4"/>
                </a:solidFill>
                <a:effectLst/>
                <a:latin typeface="Consolas" panose="020B0609020204030204" pitchFamily="49" charset="0"/>
              </a:rPr>
              <a:t>(</a:t>
            </a:r>
            <a:r>
              <a:rPr lang="en-US" sz="2400" b="0" dirty="0">
                <a:solidFill>
                  <a:srgbClr val="4FC1FF"/>
                </a:solidFill>
                <a:effectLst/>
                <a:latin typeface="Consolas" panose="020B0609020204030204" pitchFamily="49" charset="0"/>
              </a:rPr>
              <a:t>GREETING_RESPONSES</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23678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1CE728-E41D-A37E-49F5-F601331D6E85}"/>
              </a:ext>
            </a:extLst>
          </p:cNvPr>
          <p:cNvSpPr txBox="1"/>
          <p:nvPr/>
        </p:nvSpPr>
        <p:spPr>
          <a:xfrm>
            <a:off x="1106905" y="612844"/>
            <a:ext cx="10603832" cy="5324535"/>
          </a:xfrm>
          <a:prstGeom prst="rect">
            <a:avLst/>
          </a:prstGeom>
          <a:noFill/>
        </p:spPr>
        <p:txBody>
          <a:bodyPr wrap="square">
            <a:spAutoFit/>
          </a:bodyPr>
          <a:lstStyle/>
          <a:p>
            <a:r>
              <a:rPr lang="en-IN" sz="2000" b="0" dirty="0">
                <a:solidFill>
                  <a:srgbClr val="569CD6"/>
                </a:solidFill>
                <a:effectLst/>
                <a:latin typeface="Consolas" panose="020B0609020204030204" pitchFamily="49" charset="0"/>
              </a:rPr>
              <a:t>def</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response</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user_response</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robo_response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sent_tokens</a:t>
            </a:r>
            <a:r>
              <a:rPr lang="en-IN" sz="2000" b="0" dirty="0" err="1">
                <a:solidFill>
                  <a:srgbClr val="D4D4D4"/>
                </a:solidFill>
                <a:effectLst/>
                <a:latin typeface="Consolas" panose="020B0609020204030204" pitchFamily="49" charset="0"/>
              </a:rPr>
              <a:t>.append</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user_response</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TfidfVec</a:t>
            </a:r>
            <a:r>
              <a:rPr lang="en-IN" sz="2000" b="0" dirty="0">
                <a:solidFill>
                  <a:srgbClr val="D4D4D4"/>
                </a:solidFill>
                <a:effectLst/>
                <a:latin typeface="Consolas" panose="020B0609020204030204" pitchFamily="49" charset="0"/>
              </a:rPr>
              <a:t> = </a:t>
            </a:r>
            <a:r>
              <a:rPr lang="en-IN" sz="2000" b="0" dirty="0" err="1">
                <a:solidFill>
                  <a:srgbClr val="4EC9B0"/>
                </a:solidFill>
                <a:effectLst/>
                <a:latin typeface="Consolas" panose="020B0609020204030204" pitchFamily="49" charset="0"/>
              </a:rPr>
              <a:t>TfidfVectorizer</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tokenizer</a:t>
            </a:r>
            <a:r>
              <a:rPr lang="en-IN" sz="2000" b="0" dirty="0">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LemNormalize</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stop_words</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english</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tfidf</a:t>
            </a:r>
            <a:r>
              <a:rPr lang="en-IN" sz="2000" b="0" dirty="0">
                <a:solidFill>
                  <a:srgbClr val="D4D4D4"/>
                </a:solidFill>
                <a:effectLst/>
                <a:latin typeface="Consolas" panose="020B0609020204030204" pitchFamily="49" charset="0"/>
              </a:rPr>
              <a:t> = </a:t>
            </a:r>
            <a:r>
              <a:rPr lang="en-IN" sz="2000" b="0" dirty="0" err="1">
                <a:solidFill>
                  <a:srgbClr val="9CDCFE"/>
                </a:solidFill>
                <a:effectLst/>
                <a:latin typeface="Consolas" panose="020B0609020204030204" pitchFamily="49" charset="0"/>
              </a:rPr>
              <a:t>TfidfVec</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fit_transform</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sent_tokens</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vals</a:t>
            </a:r>
            <a:r>
              <a:rPr lang="en-IN" sz="2000" b="0" dirty="0">
                <a:solidFill>
                  <a:srgbClr val="D4D4D4"/>
                </a:solidFill>
                <a:effectLst/>
                <a:latin typeface="Consolas" panose="020B0609020204030204" pitchFamily="49" charset="0"/>
              </a:rPr>
              <a:t> = </a:t>
            </a:r>
            <a:r>
              <a:rPr lang="en-IN" sz="2000" b="0" dirty="0" err="1">
                <a:solidFill>
                  <a:srgbClr val="DCDCAA"/>
                </a:solidFill>
                <a:effectLst/>
                <a:latin typeface="Consolas" panose="020B0609020204030204" pitchFamily="49" charset="0"/>
              </a:rPr>
              <a:t>cosine_similarity</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tfidf</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tfidf</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idx</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vals</a:t>
            </a:r>
            <a:r>
              <a:rPr lang="en-IN" sz="2000" b="0" dirty="0" err="1">
                <a:solidFill>
                  <a:srgbClr val="D4D4D4"/>
                </a:solidFill>
                <a:effectLst/>
                <a:latin typeface="Consolas" panose="020B0609020204030204" pitchFamily="49" charset="0"/>
              </a:rPr>
              <a:t>.argsort</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2</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flat</a:t>
            </a:r>
            <a:r>
              <a:rPr lang="en-IN" sz="2000" b="0" dirty="0">
                <a:solidFill>
                  <a:srgbClr val="D4D4D4"/>
                </a:solidFill>
                <a:effectLst/>
                <a:latin typeface="Consolas" panose="020B0609020204030204" pitchFamily="49" charset="0"/>
              </a:rPr>
              <a:t> = </a:t>
            </a:r>
            <a:r>
              <a:rPr lang="en-IN" sz="2000" b="0" dirty="0" err="1">
                <a:solidFill>
                  <a:srgbClr val="9CDCFE"/>
                </a:solidFill>
                <a:effectLst/>
                <a:latin typeface="Consolas" panose="020B0609020204030204" pitchFamily="49" charset="0"/>
              </a:rPr>
              <a:t>vals</a:t>
            </a:r>
            <a:r>
              <a:rPr lang="en-IN" sz="2000" b="0" dirty="0" err="1">
                <a:solidFill>
                  <a:srgbClr val="D4D4D4"/>
                </a:solidFill>
                <a:effectLst/>
                <a:latin typeface="Consolas" panose="020B0609020204030204" pitchFamily="49" charset="0"/>
              </a:rPr>
              <a:t>.flatten</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flat</a:t>
            </a:r>
            <a:r>
              <a:rPr lang="en-IN" sz="2000" b="0" dirty="0" err="1">
                <a:solidFill>
                  <a:srgbClr val="D4D4D4"/>
                </a:solidFill>
                <a:effectLst/>
                <a:latin typeface="Consolas" panose="020B0609020204030204" pitchFamily="49" charset="0"/>
              </a:rPr>
              <a:t>.sort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req_tfidf</a:t>
            </a:r>
            <a:r>
              <a:rPr lang="en-IN" sz="2000" b="0" dirty="0">
                <a:solidFill>
                  <a:srgbClr val="D4D4D4"/>
                </a:solidFill>
                <a:effectLst/>
                <a:latin typeface="Consolas" panose="020B0609020204030204" pitchFamily="49" charset="0"/>
              </a:rPr>
              <a:t> = </a:t>
            </a:r>
            <a:r>
              <a:rPr lang="en-IN" sz="2000" b="0" dirty="0">
                <a:solidFill>
                  <a:srgbClr val="9CDCFE"/>
                </a:solidFill>
                <a:effectLst/>
                <a:latin typeface="Consolas" panose="020B0609020204030204" pitchFamily="49" charset="0"/>
              </a:rPr>
              <a:t>flat</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2</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if</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req_tfidf</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robo_response</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robo_response</a:t>
            </a:r>
            <a:r>
              <a:rPr lang="en-IN" sz="2000" b="0" dirty="0" err="1">
                <a:solidFill>
                  <a:srgbClr val="D4D4D4"/>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"I</a:t>
            </a:r>
            <a:r>
              <a:rPr lang="en-IN" sz="2000" b="0" dirty="0">
                <a:solidFill>
                  <a:srgbClr val="CE9178"/>
                </a:solidFill>
                <a:effectLst/>
                <a:latin typeface="Consolas" panose="020B0609020204030204" pitchFamily="49" charset="0"/>
              </a:rPr>
              <a:t> am sorry! I don't understand you"</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robo_response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else</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robo_response</a:t>
            </a:r>
            <a:r>
              <a:rPr lang="en-IN" sz="2000" b="0" dirty="0">
                <a:solidFill>
                  <a:srgbClr val="D4D4D4"/>
                </a:solidFill>
                <a:effectLst/>
                <a:latin typeface="Consolas" panose="020B0609020204030204" pitchFamily="49" charset="0"/>
              </a:rPr>
              <a:t> = </a:t>
            </a:r>
            <a:r>
              <a:rPr lang="en-IN" sz="2000" b="0" dirty="0" err="1">
                <a:solidFill>
                  <a:srgbClr val="9CDCFE"/>
                </a:solidFill>
                <a:effectLst/>
                <a:latin typeface="Consolas" panose="020B0609020204030204" pitchFamily="49" charset="0"/>
              </a:rPr>
              <a:t>robo_response</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sent_tokens</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idx</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robo_response</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7181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49C47-A7C7-A04E-9104-9B57DF73027C}"/>
              </a:ext>
            </a:extLst>
          </p:cNvPr>
          <p:cNvSpPr txBox="1"/>
          <p:nvPr/>
        </p:nvSpPr>
        <p:spPr>
          <a:xfrm>
            <a:off x="657726" y="341452"/>
            <a:ext cx="10876548" cy="5632311"/>
          </a:xfrm>
          <a:prstGeom prst="rect">
            <a:avLst/>
          </a:prstGeom>
          <a:noFill/>
        </p:spPr>
        <p:txBody>
          <a:bodyPr wrap="square">
            <a:spAutoFit/>
          </a:bodyPr>
          <a:lstStyle/>
          <a:p>
            <a:r>
              <a:rPr lang="en-US" b="0" dirty="0">
                <a:solidFill>
                  <a:srgbClr val="9CDCFE"/>
                </a:solidFill>
                <a:effectLst/>
                <a:latin typeface="Consolas" panose="020B0609020204030204" pitchFamily="49" charset="0"/>
              </a:rPr>
              <a:t>flag</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"Interviewer: My name is Interviewer. I will be interviewing you for the next 10 minutes. If you want to exit, type </a:t>
            </a:r>
            <a:r>
              <a:rPr lang="en-US" b="0" dirty="0" err="1">
                <a:solidFill>
                  <a:srgbClr val="CE9178"/>
                </a:solidFill>
                <a:effectLst/>
                <a:latin typeface="Consolas" panose="020B0609020204030204" pitchFamily="49" charset="0"/>
              </a:rPr>
              <a:t>fireexit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flag</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input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user_response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lower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fireexit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'thanks'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'thank you'</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flag</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False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"Interviewer: You are welcome.."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greeting</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None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"Interviewer: "</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greeting</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"Interviewer: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end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response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sent_tokens</a:t>
            </a:r>
            <a:r>
              <a:rPr lang="en-US" b="0" dirty="0" err="1">
                <a:solidFill>
                  <a:srgbClr val="D4D4D4"/>
                </a:solidFill>
                <a:effectLst/>
                <a:latin typeface="Consolas" panose="020B0609020204030204" pitchFamily="49" charset="0"/>
              </a:rPr>
              <a:t>.remove</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user_response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flag</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False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"Interviewer: Bye! take care.."</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970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429D0-D461-A49E-A725-B72841507221}"/>
              </a:ext>
            </a:extLst>
          </p:cNvPr>
          <p:cNvPicPr>
            <a:picLocks noChangeAspect="1"/>
          </p:cNvPicPr>
          <p:nvPr/>
        </p:nvPicPr>
        <p:blipFill>
          <a:blip r:embed="rId2"/>
          <a:stretch>
            <a:fillRect/>
          </a:stretch>
        </p:blipFill>
        <p:spPr>
          <a:xfrm>
            <a:off x="114458" y="1310612"/>
            <a:ext cx="11963084" cy="5117897"/>
          </a:xfrm>
          <a:prstGeom prst="rect">
            <a:avLst/>
          </a:prstGeom>
        </p:spPr>
      </p:pic>
    </p:spTree>
    <p:extLst>
      <p:ext uri="{BB962C8B-B14F-4D97-AF65-F5344CB8AC3E}">
        <p14:creationId xmlns:p14="http://schemas.microsoft.com/office/powerpoint/2010/main" val="8172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BA4D-CB9C-789D-63F3-AF3FC6FE71DF}"/>
              </a:ext>
            </a:extLst>
          </p:cNvPr>
          <p:cNvSpPr>
            <a:spLocks noGrp="1"/>
          </p:cNvSpPr>
          <p:nvPr>
            <p:ph type="title"/>
          </p:nvPr>
        </p:nvSpPr>
        <p:spPr/>
        <p:txBody>
          <a:bodyPr/>
          <a:lstStyle/>
          <a:p>
            <a:pPr algn="ctr"/>
            <a:r>
              <a:rPr lang="en-US" dirty="0"/>
              <a:t>Natural language toolkit(NLTK)</a:t>
            </a:r>
          </a:p>
        </p:txBody>
      </p:sp>
      <p:sp>
        <p:nvSpPr>
          <p:cNvPr id="3" name="Content Placeholder 2">
            <a:extLst>
              <a:ext uri="{FF2B5EF4-FFF2-40B4-BE49-F238E27FC236}">
                <a16:creationId xmlns:a16="http://schemas.microsoft.com/office/drawing/2014/main" id="{D4B56CF9-4902-E9A4-418B-F9FE857A887F}"/>
              </a:ext>
            </a:extLst>
          </p:cNvPr>
          <p:cNvSpPr>
            <a:spLocks noGrp="1"/>
          </p:cNvSpPr>
          <p:nvPr>
            <p:ph idx="1"/>
          </p:nvPr>
        </p:nvSpPr>
        <p:spPr/>
        <p:txBody>
          <a:bodyPr>
            <a:noAutofit/>
          </a:bodyPr>
          <a:lstStyle/>
          <a:p>
            <a:r>
              <a:rPr lang="en-US" sz="2800" dirty="0"/>
              <a:t>The Natural Language Toolkit (NLTK) is a platform used for building Python programs that work with human language data for applying in statistical natural language processing (NLP).</a:t>
            </a:r>
          </a:p>
          <a:p>
            <a:endParaRPr lang="en-US" sz="2800" dirty="0"/>
          </a:p>
          <a:p>
            <a:r>
              <a:rPr lang="en-US" sz="2800" dirty="0"/>
              <a:t>It contains text processing libraries for tokenization, parsing, classification, stemming, tagging and semantic reasoning. It also includes graphical demonstrations and sample data sets as well as accompanied by a cook book and a book which explains the principles behind the underlying language processing tasks that NLTK supports.</a:t>
            </a:r>
          </a:p>
        </p:txBody>
      </p:sp>
    </p:spTree>
    <p:extLst>
      <p:ext uri="{BB962C8B-B14F-4D97-AF65-F5344CB8AC3E}">
        <p14:creationId xmlns:p14="http://schemas.microsoft.com/office/powerpoint/2010/main" val="149241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2A62-6172-E2BF-E98E-37077042C522}"/>
              </a:ext>
            </a:extLst>
          </p:cNvPr>
          <p:cNvSpPr>
            <a:spLocks noGrp="1"/>
          </p:cNvSpPr>
          <p:nvPr>
            <p:ph type="title"/>
          </p:nvPr>
        </p:nvSpPr>
        <p:spPr/>
        <p:txBody>
          <a:bodyPr/>
          <a:lstStyle/>
          <a:p>
            <a:r>
              <a:rPr lang="en-US" dirty="0"/>
              <a:t>What is scikit-learn(</a:t>
            </a:r>
            <a:r>
              <a:rPr lang="en-US" dirty="0" err="1"/>
              <a:t>sklearn</a:t>
            </a:r>
            <a:r>
              <a:rPr lang="en-US" dirty="0"/>
              <a:t>)???</a:t>
            </a:r>
          </a:p>
        </p:txBody>
      </p:sp>
      <p:sp>
        <p:nvSpPr>
          <p:cNvPr id="3" name="Content Placeholder 2">
            <a:extLst>
              <a:ext uri="{FF2B5EF4-FFF2-40B4-BE49-F238E27FC236}">
                <a16:creationId xmlns:a16="http://schemas.microsoft.com/office/drawing/2014/main" id="{6023BF45-086E-D4AD-6F0D-CD59CD35917E}"/>
              </a:ext>
            </a:extLst>
          </p:cNvPr>
          <p:cNvSpPr>
            <a:spLocks noGrp="1"/>
          </p:cNvSpPr>
          <p:nvPr>
            <p:ph idx="1"/>
          </p:nvPr>
        </p:nvSpPr>
        <p:spPr/>
        <p:txBody>
          <a:bodyPr>
            <a:normAutofit/>
          </a:bodyPr>
          <a:lstStyle/>
          <a:p>
            <a:r>
              <a:rPr lang="en-US" sz="2800" dirty="0"/>
              <a:t>Scikit-learn (</a:t>
            </a:r>
            <a:r>
              <a:rPr lang="en-US" sz="2800" dirty="0" err="1"/>
              <a:t>Sklearn</a:t>
            </a:r>
            <a:r>
              <a:rPr lang="en-US" sz="2800"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 </a:t>
            </a:r>
          </a:p>
          <a:p>
            <a:r>
              <a:rPr lang="en-US" sz="2800" dirty="0"/>
              <a:t>This library, which is largely written in Python, is built upon NumPy, SciPy and Matplotlib.</a:t>
            </a:r>
          </a:p>
          <a:p>
            <a:endParaRPr lang="en-US" dirty="0"/>
          </a:p>
        </p:txBody>
      </p:sp>
    </p:spTree>
    <p:extLst>
      <p:ext uri="{BB962C8B-B14F-4D97-AF65-F5344CB8AC3E}">
        <p14:creationId xmlns:p14="http://schemas.microsoft.com/office/powerpoint/2010/main" val="20340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73F1-9474-298E-FB0C-8938B1B26A85}"/>
              </a:ext>
            </a:extLst>
          </p:cNvPr>
          <p:cNvSpPr>
            <a:spLocks noGrp="1"/>
          </p:cNvSpPr>
          <p:nvPr>
            <p:ph type="title"/>
          </p:nvPr>
        </p:nvSpPr>
        <p:spPr/>
        <p:txBody>
          <a:bodyPr/>
          <a:lstStyle/>
          <a:p>
            <a:r>
              <a:rPr lang="en-US" dirty="0"/>
              <a:t>Features of scikit-learn</a:t>
            </a:r>
          </a:p>
        </p:txBody>
      </p:sp>
      <p:sp>
        <p:nvSpPr>
          <p:cNvPr id="3" name="Content Placeholder 2">
            <a:extLst>
              <a:ext uri="{FF2B5EF4-FFF2-40B4-BE49-F238E27FC236}">
                <a16:creationId xmlns:a16="http://schemas.microsoft.com/office/drawing/2014/main" id="{449AC0D2-24AF-D1DF-B58D-ED3379CB96F5}"/>
              </a:ext>
            </a:extLst>
          </p:cNvPr>
          <p:cNvSpPr>
            <a:spLocks noGrp="1"/>
          </p:cNvSpPr>
          <p:nvPr>
            <p:ph idx="1"/>
          </p:nvPr>
        </p:nvSpPr>
        <p:spPr>
          <a:xfrm>
            <a:off x="1097041" y="1896177"/>
            <a:ext cx="9784080" cy="4206240"/>
          </a:xfrm>
        </p:spPr>
        <p:txBody>
          <a:bodyPr>
            <a:normAutofit fontScale="55000" lnSpcReduction="20000"/>
          </a:bodyPr>
          <a:lstStyle/>
          <a:p>
            <a:pPr marL="0" indent="0">
              <a:buNone/>
            </a:pPr>
            <a:endParaRPr lang="en-US" dirty="0"/>
          </a:p>
          <a:p>
            <a:r>
              <a:rPr lang="en-US" sz="4400" dirty="0"/>
              <a:t>Some of the most popular groups of models provided by </a:t>
            </a:r>
            <a:r>
              <a:rPr lang="en-US" sz="4400" dirty="0" err="1"/>
              <a:t>Sklearn</a:t>
            </a:r>
            <a:r>
              <a:rPr lang="en-US" sz="4400" dirty="0"/>
              <a:t> are as follows −</a:t>
            </a:r>
          </a:p>
          <a:p>
            <a:r>
              <a:rPr lang="en-US" sz="4400" dirty="0"/>
              <a:t>Supervised Learning algorithms − Almost all the popular supervised learning algorithms, like Linear Regression, Support Vector Machine (SVM), Decision Tree etc., are the part of scikit-learn.</a:t>
            </a:r>
          </a:p>
          <a:p>
            <a:r>
              <a:rPr lang="en-US" sz="4400" dirty="0"/>
              <a:t>Unsupervised Learning algorithms − On the other hand, it also has all the popular unsupervised learning algorithms from clustering, factor analysis, PCA (Principal Component Analysis) to unsupervised neural networks.</a:t>
            </a:r>
          </a:p>
          <a:p>
            <a:r>
              <a:rPr lang="en-US" sz="4400" dirty="0"/>
              <a:t>Clustering − This model is used for grouping unlabeled data.</a:t>
            </a:r>
          </a:p>
          <a:p>
            <a:r>
              <a:rPr lang="en-US" sz="4400" dirty="0"/>
              <a:t>Cross Validation − It is used to check the accuracy of supervised models on unseen data.</a:t>
            </a:r>
          </a:p>
          <a:p>
            <a:endParaRPr lang="en-US" dirty="0"/>
          </a:p>
        </p:txBody>
      </p:sp>
    </p:spTree>
    <p:extLst>
      <p:ext uri="{BB962C8B-B14F-4D97-AF65-F5344CB8AC3E}">
        <p14:creationId xmlns:p14="http://schemas.microsoft.com/office/powerpoint/2010/main" val="46242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5861-AE4C-93EA-D3E6-6F66D7D526C4}"/>
              </a:ext>
            </a:extLst>
          </p:cNvPr>
          <p:cNvSpPr>
            <a:spLocks noGrp="1"/>
          </p:cNvSpPr>
          <p:nvPr>
            <p:ph type="title"/>
          </p:nvPr>
        </p:nvSpPr>
        <p:spPr/>
        <p:txBody>
          <a:bodyPr/>
          <a:lstStyle/>
          <a:p>
            <a:r>
              <a:rPr lang="en-US" dirty="0"/>
              <a:t>What is N</a:t>
            </a:r>
            <a:r>
              <a:rPr lang="en-US" sz="3200" dirty="0"/>
              <a:t>UM</a:t>
            </a:r>
            <a:r>
              <a:rPr lang="en-US" dirty="0"/>
              <a:t>p</a:t>
            </a:r>
            <a:r>
              <a:rPr lang="en-US" sz="3200" dirty="0"/>
              <a:t>y </a:t>
            </a:r>
            <a:r>
              <a:rPr lang="en-US" dirty="0"/>
              <a:t>?</a:t>
            </a:r>
          </a:p>
        </p:txBody>
      </p:sp>
      <p:sp>
        <p:nvSpPr>
          <p:cNvPr id="3" name="Content Placeholder 2">
            <a:extLst>
              <a:ext uri="{FF2B5EF4-FFF2-40B4-BE49-F238E27FC236}">
                <a16:creationId xmlns:a16="http://schemas.microsoft.com/office/drawing/2014/main" id="{C6776C3B-D647-7CBC-24AE-D6DA31C1A6CF}"/>
              </a:ext>
            </a:extLst>
          </p:cNvPr>
          <p:cNvSpPr>
            <a:spLocks noGrp="1"/>
          </p:cNvSpPr>
          <p:nvPr>
            <p:ph idx="1"/>
          </p:nvPr>
        </p:nvSpPr>
        <p:spPr/>
        <p:txBody>
          <a:bodyPr>
            <a:normAutofit/>
          </a:bodyPr>
          <a:lstStyle/>
          <a:p>
            <a:r>
              <a:rPr lang="en-US" sz="2800" dirty="0"/>
              <a:t>NumPy is a Python library used for working with arrays. It also has functions for working in domain of linear algebra, </a:t>
            </a:r>
            <a:r>
              <a:rPr lang="en-US" sz="2800" dirty="0" err="1"/>
              <a:t>fourier</a:t>
            </a:r>
            <a:r>
              <a:rPr lang="en-US" sz="2800" dirty="0"/>
              <a:t> transform, and matrices.</a:t>
            </a:r>
          </a:p>
          <a:p>
            <a:endParaRPr lang="en-US" sz="2800" dirty="0"/>
          </a:p>
          <a:p>
            <a:r>
              <a:rPr lang="en-US" sz="2800" dirty="0"/>
              <a:t>NumPy was created in 2005 by Travis Oliphant. It is an open source project and you can use it freely .NumPy stands for Numerical Python.</a:t>
            </a:r>
          </a:p>
        </p:txBody>
      </p:sp>
    </p:spTree>
    <p:extLst>
      <p:ext uri="{BB962C8B-B14F-4D97-AF65-F5344CB8AC3E}">
        <p14:creationId xmlns:p14="http://schemas.microsoft.com/office/powerpoint/2010/main" val="101801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6790-5011-69C1-179B-D1B9268164F1}"/>
              </a:ext>
            </a:extLst>
          </p:cNvPr>
          <p:cNvSpPr>
            <a:spLocks noGrp="1"/>
          </p:cNvSpPr>
          <p:nvPr>
            <p:ph type="title"/>
          </p:nvPr>
        </p:nvSpPr>
        <p:spPr/>
        <p:txBody>
          <a:bodyPr/>
          <a:lstStyle/>
          <a:p>
            <a:r>
              <a:rPr lang="en-US" dirty="0"/>
              <a:t>Why Use N</a:t>
            </a:r>
            <a:r>
              <a:rPr lang="en-US" sz="3200" dirty="0"/>
              <a:t>um</a:t>
            </a:r>
            <a:r>
              <a:rPr lang="en-US" dirty="0"/>
              <a:t>p</a:t>
            </a:r>
            <a:r>
              <a:rPr lang="en-US" sz="3200" dirty="0"/>
              <a:t>y</a:t>
            </a:r>
            <a:r>
              <a:rPr lang="en-US" dirty="0"/>
              <a:t> ?</a:t>
            </a:r>
          </a:p>
        </p:txBody>
      </p:sp>
      <p:sp>
        <p:nvSpPr>
          <p:cNvPr id="6" name="Content Placeholder 5">
            <a:extLst>
              <a:ext uri="{FF2B5EF4-FFF2-40B4-BE49-F238E27FC236}">
                <a16:creationId xmlns:a16="http://schemas.microsoft.com/office/drawing/2014/main" id="{F0628361-C3C0-4836-E791-A2CC232717E2}"/>
              </a:ext>
            </a:extLst>
          </p:cNvPr>
          <p:cNvSpPr>
            <a:spLocks noGrp="1"/>
          </p:cNvSpPr>
          <p:nvPr>
            <p:ph idx="1"/>
          </p:nvPr>
        </p:nvSpPr>
        <p:spPr/>
        <p:txBody>
          <a:bodyPr>
            <a:normAutofit/>
          </a:bodyPr>
          <a:lstStyle/>
          <a:p>
            <a:r>
              <a:rPr lang="en-US" sz="2800" dirty="0"/>
              <a:t>In Python we have lists that serve the purpose of arrays, but they are slow to process .NumPy aims to provide an array object that is up to 50x faster than traditional Python lists.</a:t>
            </a:r>
          </a:p>
          <a:p>
            <a:endParaRPr lang="en-US" sz="2800" dirty="0"/>
          </a:p>
          <a:p>
            <a:r>
              <a:rPr lang="en-US" sz="2800" dirty="0"/>
              <a:t>The array object in NumPy is called </a:t>
            </a:r>
            <a:r>
              <a:rPr lang="en-US" sz="2800" dirty="0" err="1"/>
              <a:t>ndarray</a:t>
            </a:r>
            <a:r>
              <a:rPr lang="en-US" sz="2800" dirty="0"/>
              <a:t>, it provides a lot of supporting functions that make working with </a:t>
            </a:r>
            <a:r>
              <a:rPr lang="en-US" sz="2800" dirty="0" err="1"/>
              <a:t>ndarray</a:t>
            </a:r>
            <a:r>
              <a:rPr lang="en-US" sz="2800" dirty="0"/>
              <a:t> very </a:t>
            </a:r>
            <a:r>
              <a:rPr lang="en-US" sz="2800" dirty="0" err="1"/>
              <a:t>easy.Arrays</a:t>
            </a:r>
            <a:r>
              <a:rPr lang="en-US" sz="2800" dirty="0"/>
              <a:t> are very frequently used in data science, where speed and resources are very important.</a:t>
            </a:r>
          </a:p>
        </p:txBody>
      </p:sp>
    </p:spTree>
    <p:extLst>
      <p:ext uri="{BB962C8B-B14F-4D97-AF65-F5344CB8AC3E}">
        <p14:creationId xmlns:p14="http://schemas.microsoft.com/office/powerpoint/2010/main" val="111819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3A2E-54FA-E749-4769-E33C6742F685}"/>
              </a:ext>
            </a:extLst>
          </p:cNvPr>
          <p:cNvSpPr>
            <a:spLocks noGrp="1"/>
          </p:cNvSpPr>
          <p:nvPr>
            <p:ph type="title"/>
          </p:nvPr>
        </p:nvSpPr>
        <p:spPr/>
        <p:txBody>
          <a:bodyPr/>
          <a:lstStyle/>
          <a:p>
            <a:r>
              <a:rPr lang="en-US" dirty="0"/>
              <a:t>Selenium framework</a:t>
            </a:r>
          </a:p>
        </p:txBody>
      </p:sp>
      <p:sp>
        <p:nvSpPr>
          <p:cNvPr id="3" name="Content Placeholder 2">
            <a:extLst>
              <a:ext uri="{FF2B5EF4-FFF2-40B4-BE49-F238E27FC236}">
                <a16:creationId xmlns:a16="http://schemas.microsoft.com/office/drawing/2014/main" id="{5D470F11-B529-81E8-A8B0-FDDA7B2CE43E}"/>
              </a:ext>
            </a:extLst>
          </p:cNvPr>
          <p:cNvSpPr>
            <a:spLocks noGrp="1"/>
          </p:cNvSpPr>
          <p:nvPr>
            <p:ph idx="1"/>
          </p:nvPr>
        </p:nvSpPr>
        <p:spPr>
          <a:xfrm>
            <a:off x="866034" y="1792935"/>
            <a:ext cx="10204919" cy="4843817"/>
          </a:xfrm>
        </p:spPr>
        <p:txBody>
          <a:bodyPr>
            <a:normAutofit/>
          </a:bodyPr>
          <a:lstStyle/>
          <a:p>
            <a:r>
              <a:rPr lang="en-US" sz="2800" dirty="0"/>
              <a:t>The Selenium Framework is a code structure that makes code maintenance easy and efficient. Without frameworks, users may place the “code” and “data” at the same location which is neither reusable nor readable. Frameworks produce beneficial outcomes like increased code reusability, higher portability, reduced cost of script maintenance, better code readability, etc.</a:t>
            </a:r>
          </a:p>
          <a:p>
            <a:endParaRPr lang="en-US" sz="2800" dirty="0"/>
          </a:p>
        </p:txBody>
      </p:sp>
      <p:pic>
        <p:nvPicPr>
          <p:cNvPr id="2050" name="Picture 2" descr="Selenium Framework: Keyword Driven &amp; Hybrid">
            <a:extLst>
              <a:ext uri="{FF2B5EF4-FFF2-40B4-BE49-F238E27FC236}">
                <a16:creationId xmlns:a16="http://schemas.microsoft.com/office/drawing/2014/main" id="{DCA702B6-4A2F-3F80-0EBD-5644AD28C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444" y="4437246"/>
            <a:ext cx="6410537" cy="2136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89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10D4-302C-35DC-EAF7-D97DEB954E07}"/>
              </a:ext>
            </a:extLst>
          </p:cNvPr>
          <p:cNvSpPr>
            <a:spLocks noGrp="1"/>
          </p:cNvSpPr>
          <p:nvPr>
            <p:ph type="title"/>
          </p:nvPr>
        </p:nvSpPr>
        <p:spPr/>
        <p:txBody>
          <a:bodyPr/>
          <a:lstStyle/>
          <a:p>
            <a:r>
              <a:rPr lang="en-IN" dirty="0"/>
              <a:t>Source Code:</a:t>
            </a:r>
          </a:p>
        </p:txBody>
      </p:sp>
      <p:sp>
        <p:nvSpPr>
          <p:cNvPr id="3" name="Content Placeholder 2">
            <a:extLst>
              <a:ext uri="{FF2B5EF4-FFF2-40B4-BE49-F238E27FC236}">
                <a16:creationId xmlns:a16="http://schemas.microsoft.com/office/drawing/2014/main" id="{9B89DAE5-56B7-2005-CFCE-BF6E83A251C0}"/>
              </a:ext>
            </a:extLst>
          </p:cNvPr>
          <p:cNvSpPr>
            <a:spLocks noGrp="1"/>
          </p:cNvSpPr>
          <p:nvPr>
            <p:ph idx="1"/>
          </p:nvPr>
        </p:nvSpPr>
        <p:spPr/>
        <p:txBody>
          <a:bodyPr>
            <a:normAutofit lnSpcReduction="10000"/>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io</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random</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string</a:t>
            </a:r>
            <a:r>
              <a:rPr lang="en-IN" b="0" dirty="0">
                <a:solidFill>
                  <a:srgbClr val="D4D4D4"/>
                </a:solidFill>
                <a:effectLst/>
                <a:latin typeface="Consolas" panose="020B0609020204030204" pitchFamily="49" charset="0"/>
              </a:rPr>
              <a:t> </a:t>
            </a: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warnings</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numpy</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as</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np</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sklearn</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feature_extraction</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text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TfidfVectorizer</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sklearn</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metrics</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pairwise</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cosine_similarity</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warnings</a:t>
            </a:r>
            <a:endParaRPr lang="en-IN" b="0" dirty="0">
              <a:solidFill>
                <a:srgbClr val="D4D4D4"/>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warnings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filterwarnings</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'ignore'</a:t>
            </a:r>
            <a:r>
              <a:rPr lang="en-IN"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59857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85</TotalTime>
  <Words>1118</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Consolas</vt:lpstr>
      <vt:lpstr>Corbel</vt:lpstr>
      <vt:lpstr>Wingdings</vt:lpstr>
      <vt:lpstr>Banded</vt:lpstr>
      <vt:lpstr>Minor project- ai interviewer(modgenix-1)</vt:lpstr>
      <vt:lpstr>PowerPoint Presentation</vt:lpstr>
      <vt:lpstr>Natural language toolkit(NLTK)</vt:lpstr>
      <vt:lpstr>What is scikit-learn(sklearn)???</vt:lpstr>
      <vt:lpstr>Features of scikit-learn</vt:lpstr>
      <vt:lpstr>What is NUMpy ?</vt:lpstr>
      <vt:lpstr>Why Use Numpy ?</vt:lpstr>
      <vt:lpstr>Selenium framework</vt:lpstr>
      <vt:lpstr>Source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aishwary dongre</dc:creator>
  <cp:lastModifiedBy>aman uttam</cp:lastModifiedBy>
  <cp:revision>8</cp:revision>
  <dcterms:created xsi:type="dcterms:W3CDTF">2022-09-25T05:51:24Z</dcterms:created>
  <dcterms:modified xsi:type="dcterms:W3CDTF">2022-09-25T07:25:30Z</dcterms:modified>
</cp:coreProperties>
</file>