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pitchFamily="1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9675" cy="410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F180375A-F924-4DC9-872E-9366F211B3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ACCC14-1C17-4CC7-9A3A-3CAC3C3B86B8}" type="slidenum">
              <a:rPr lang="en-US"/>
              <a:pPr/>
              <a:t>1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6BF5C2E-185A-4E6B-A309-9EA5702A6F5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30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2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main improvement: decrease-key is now O(1)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we'll emphasize the first 5 ops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F1477-2D20-46B1-A87D-4310D081F9D8}" type="slidenum">
              <a:rPr lang="en-US"/>
              <a:pPr/>
              <a:t>10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4AF2AE-D04A-4F2C-B9E8-3E34C55E21D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lazy insert - don't consolidate trees when inserting into Fibonacci heap. If k consecutive inserts, the k 1-node trees are created.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963479-B74E-4BBB-B8CC-BB00C72D424D}" type="slidenum">
              <a:rPr lang="en-US"/>
              <a:pPr/>
              <a:t>11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81B5B3-E403-4519-A175-C0877A107F17}" type="slidenum">
              <a:rPr lang="en-US"/>
              <a:pPr/>
              <a:t>12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D632CD4-2FE0-461C-95C2-1F8C6FE7258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0C6A3-6FD2-43F2-BB9E-BC812784832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b="1">
                <a:latin typeface="Lucida Sans" pitchFamily="1" charset="0"/>
                <a:ea typeface="ＭＳ Ｐゴシック" pitchFamily="1" charset="-128"/>
              </a:rPr>
              <a:t>extracting min is where the deferred work of consolidating the roots takes place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3799EE-0C3E-4EF4-81FF-5F2E7780A769}" type="slidenum">
              <a:rPr lang="en-US"/>
              <a:pPr/>
              <a:t>14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961C79C-3393-4D14-B8BB-4FA17C19473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4D0A5-55BB-4B37-83C1-0E28B728C796}" type="slidenum">
              <a:rPr lang="en-US"/>
              <a:pPr/>
              <a:t>15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5110C4-4225-4CCD-BC33-CD2BCD1F92B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E197D2-F67F-47CC-8DD5-6DDF2CF93C2A}" type="slidenum">
              <a:rPr lang="en-US"/>
              <a:pPr/>
              <a:t>16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D24979-E05D-4622-B46C-CA22ADF03AC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6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E034BE-6AC6-4EA3-B3BE-F68D1B6DDD21}" type="slidenum">
              <a:rPr lang="en-US"/>
              <a:pPr/>
              <a:t>17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22D8BD-4994-40D8-BA6F-3636367C89D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6A213F-A2A3-4CF1-9FBA-E9512240B9C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A90887-D505-4A0E-8187-BBC5D446D14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8DC68-E617-4811-B34A-0714AE12264F}" type="slidenum">
              <a:rPr lang="en-US"/>
              <a:pPr/>
              <a:t>19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13C0A2A-96B4-4C35-8DC2-A59C32FB6D9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F0402-4F64-4CBC-B1A9-7C54D2DBE2AF}" type="slidenum">
              <a:rPr lang="en-US"/>
              <a:pPr/>
              <a:t>2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6DF493-F865-4C73-8D82-6223EE5A84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6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also led to faster algorithms for Prim's MST algorithm and weighted bipartite matching (assignment problem)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less rigid structure to support more efficient delete-min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D16DD-54D9-4A21-8DDE-9E1C52ABF5CA}" type="slidenum">
              <a:rPr lang="en-US"/>
              <a:pPr/>
              <a:t>20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643FA3-95F6-4DDE-A52E-B6BDDEE1CA2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5D253-8033-4934-8B71-B8086F0AA1B1}" type="slidenum">
              <a:rPr lang="en-US"/>
              <a:pPr/>
              <a:t>21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B3E789-357C-4C89-AAB6-8C1C2A4C993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8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B18AB-2919-4360-BF06-30B7031DA70C}" type="slidenum">
              <a:rPr lang="en-US"/>
              <a:pPr/>
              <a:t>22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4D14955-B163-4A5D-A23A-0E687FF8FAD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2A8A75-669D-4E45-AE22-C535B5AE03B2}" type="slidenum">
              <a:rPr lang="en-US"/>
              <a:pPr/>
              <a:t>23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EA96F74-47BD-4E6F-B438-B0603A5C5C3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3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8DE90A-7AEE-48EC-A442-199C5653C207}" type="slidenum">
              <a:rPr lang="en-US"/>
              <a:pPr/>
              <a:t>24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D4A00A-EFDE-4793-A852-58C16BB4153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EF1EA-8BD2-4640-A132-8D32FFB44D3C}" type="slidenum">
              <a:rPr lang="en-US"/>
              <a:pPr/>
              <a:t>25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623148D-D4B5-4A4E-A519-C2733538B06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71EB79-0A70-4679-ACE6-32E4A4BF3805}" type="slidenum">
              <a:rPr lang="en-US"/>
              <a:pPr/>
              <a:t>26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47260CA-1FED-40EC-A2A8-644F8695E3D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90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2A3D2C-B170-4AFC-B47B-FE88B93DF9D8}" type="slidenum">
              <a:rPr lang="en-US"/>
              <a:pPr/>
              <a:t>27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4086A1-0DC5-4D8D-B43F-46DD003F1C1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90CF0D-EFED-4B73-9416-4C58EEE6D428}" type="slidenum">
              <a:rPr lang="en-US"/>
              <a:pPr/>
              <a:t>28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CC1B5FD-6484-4A71-944E-169191C7723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5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AFF6FC-4124-4BC8-B3EA-8CC31C2AAAC3}" type="slidenum">
              <a:rPr lang="en-US"/>
              <a:pPr/>
              <a:t>29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1920D6-BEB8-4ABA-931B-B63F5E7B94D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6D246-C6EE-44A8-BEC6-48D96009F11E}" type="slidenum">
              <a:rPr lang="en-US"/>
              <a:pPr/>
              <a:t>3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FC1CB0D-8554-493D-9D67-10F25451D5B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50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7F5D1-4B74-4200-A8ED-5C17BAE7E276}" type="slidenum">
              <a:rPr lang="en-US"/>
              <a:pPr/>
              <a:t>30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8D9567-0318-4247-BA96-40DD3A5C3BF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O(rank(H)) work adding min's children since at most rank(H) children of min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O(rank(H) + trees(H)) work updating min since at most this many resulting root nodes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O(rank(H) + trees(H)) to consolidate trees since number of roots decreases by 1 after each merging, and there at most rank(H) + trees(H) roots at beginning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trees(H') &lt;= rank(H) + 1 since at worst the roots have degrees 0, 1, 2, …, rank(H)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can scale units in potential function to dominate cost hidden in O(trees(H))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number of marked nodes marked(H) does not increase  [Note: you unmark a root y when it is linked to another root, though this case does not arise in the example]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052F34-B6C8-4506-AFD8-7C2573B145B3}" type="slidenum">
              <a:rPr lang="en-US"/>
              <a:pPr/>
              <a:t>31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="1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7093D-C289-42DE-A0DF-0218252E7BBA}" type="slidenum">
              <a:rPr lang="en-US"/>
              <a:pPr/>
              <a:t>32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BBF4A61-EC03-4B93-93AC-4AC549D1BF9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6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If decreasing the key of node i makes it violate heap order property, we can cutout subtree rooted at i and </a:t>
            </a:r>
            <a:r>
              <a:rPr lang="en-US">
                <a:latin typeface="Lucida Sans Italic" pitchFamily="1" charset="0"/>
                <a:ea typeface="ＭＳ Ｐゴシック" pitchFamily="1" charset="-128"/>
              </a:rPr>
              <a:t>meld</a:t>
            </a:r>
            <a:r>
              <a:rPr lang="en-US">
                <a:latin typeface="Lucida Sans" pitchFamily="1" charset="0"/>
                <a:ea typeface="ＭＳ Ｐゴシック" pitchFamily="1" charset="-128"/>
              </a:rPr>
              <a:t> it into heap.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To keep trees bushy, we limit the number of cuts among the children of any vertex to 2.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Use the mark of a node to designate whether or not it has had one child cut off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6AF33B-19DC-46F8-902F-00363F2A8E4E}" type="slidenum">
              <a:rPr lang="en-US"/>
              <a:pPr/>
              <a:t>33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3C8CD1F-62B2-407B-B593-DB4F7B53510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7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1BB989-BC97-4864-8EB4-B3B04E4A52FC}" type="slidenum">
              <a:rPr lang="en-US"/>
              <a:pPr/>
              <a:t>34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31A53D-4B90-4254-A2F8-3A3D27D3A32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A04596-812E-4761-A75E-A845BF212A0B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2DD07FD-ADDA-4C92-95E0-C967C02A23A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A8B7B7-518C-4443-9198-09EC06CE2335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FFB148-65BA-43EA-818A-5BF36E393DA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4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E5347C-FD0D-4C93-81CF-6DA58A93ACE3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03EF0AE-A839-4B86-8A7B-F66E008A5A7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196E15-7665-4164-AA7A-0D827C3DB01E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333DC38-28EC-4AF8-B153-AB88387B717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9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CD087B-E371-408C-A939-C8DD0FB9818B}" type="slidenum">
              <a:rPr lang="en-US"/>
              <a:pPr/>
              <a:t>39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EFDC7E-6A50-4C44-9882-53B6A7F55C1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F4032F-AA8E-4325-B9D2-1A156A9365DF}" type="slidenum">
              <a:rPr lang="en-US"/>
              <a:pPr/>
              <a:t>4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CD2037-95C9-43B4-9ADF-A487177ECD0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DF1C1-E17F-4AAA-BB65-B165F6E37D6C}" type="slidenum">
              <a:rPr lang="en-US"/>
              <a:pPr/>
              <a:t>40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0A63D82-B5AB-45F0-AEAE-49DCFF928FD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2A14E1-4FD0-4803-963D-44436D117007}" type="slidenum">
              <a:rPr lang="en-US"/>
              <a:pPr/>
              <a:t>41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DF8C4E-C8FD-4FD8-B0C5-DCF1673E08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6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190D2B-1E81-4F40-97B4-14088B57A785}" type="slidenum">
              <a:rPr lang="en-US"/>
              <a:pPr/>
              <a:t>42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2BCA57-24AC-47B6-82E2-BC7C8D87651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A2BA1-734C-45FD-9ED9-49F5A7C7E0C6}" type="slidenum">
              <a:rPr lang="en-US"/>
              <a:pPr/>
              <a:t>43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4CB3A7-36E3-42FE-A0AE-DE9292F2258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2DE7A3-C324-4E11-9A0E-94E12A69F0BF}" type="slidenum">
              <a:rPr lang="en-US"/>
              <a:pPr/>
              <a:t>44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3953A68-4D30-4A59-BC49-654D98C9706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50A51-D11F-4315-AD87-A329F003F478}" type="slidenum">
              <a:rPr lang="en-US"/>
              <a:pPr/>
              <a:t>45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4AB5D3-466A-41C5-B53C-20536E198E6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Note: when a root is linked into another root (in delete-min consolidation phase), we unmark it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Q. How can a root node ever be marked?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A. In delete-min we delete a root node, but promote all of its (potentially) marked children to be roots.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999E2-F7CD-4878-8E1E-16804FC7D1E4}" type="slidenum">
              <a:rPr lang="en-US"/>
              <a:pPr/>
              <a:t>46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56297D-5946-47F7-B841-A118F1543844}" type="slidenum">
              <a:rPr lang="en-US"/>
              <a:pPr/>
              <a:t>47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F9BA605-725C-45E0-944C-FBB19E435E2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6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when yi was linked into x, x could have had more than i-1 children since some of them may have since been cut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D4B98-A547-4450-9C33-107EB60FAAD1}" type="slidenum">
              <a:rPr lang="en-US"/>
              <a:pPr/>
              <a:t>48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E5B811-6536-4C1A-A85E-56D2F22FB9F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30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Lucida Sans" pitchFamily="1" charset="0"/>
                <a:ea typeface="ＭＳ Ｐゴシック" pitchFamily="1" charset="-128"/>
              </a:rPr>
              <a:t>slightly non-standard definition of fibonacci with f0 = 1, f1 = 2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EA18A6-D9B7-4BD6-AF8D-98E12BCB3006}" type="slidenum">
              <a:rPr lang="en-US"/>
              <a:pPr/>
              <a:t>49</a:t>
            </a:fld>
            <a:endParaRPr 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502D5D-F3F0-49ED-8136-8FF26CCAAC8B}" type="slidenum">
              <a:rPr lang="en-US"/>
              <a:pPr/>
              <a:t>5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843C811-7204-43D0-A6AA-20CB9139B19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8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ABDBFD-2C4E-44C3-8039-0DFB632C4CC1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0211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BAE3E6-3D94-4311-929C-B5E2FC3F4ABE}" type="slidenum">
              <a:rPr lang="en-US"/>
              <a:pPr/>
              <a:t>6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D300C5A-BFDC-42B2-80C9-EFC69CAA19B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1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2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>
                <a:solidFill>
                  <a:srgbClr val="004000"/>
                </a:solidFill>
                <a:latin typeface="Lucida Sans" pitchFamily="1" charset="0"/>
                <a:ea typeface="ＭＳ Ｐゴシック" pitchFamily="1" charset="-128"/>
              </a:rPr>
              <a:t>recall: with binomial heap, at most one tree of rank 0, 1, 2, 3, 4, …</a:t>
            </a:r>
          </a:p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>
                <a:solidFill>
                  <a:srgbClr val="004000"/>
                </a:solidFill>
                <a:latin typeface="Lucida Sans" pitchFamily="1" charset="0"/>
                <a:ea typeface="ＭＳ Ｐゴシック" pitchFamily="1" charset="-128"/>
              </a:rPr>
              <a:t>nodes only change mark in Decrease-Key Can basically ignore marks until then.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latin typeface="Lucida Sans" pitchFamily="1" charset="0"/>
                <a:ea typeface="ＭＳ Ｐゴシック" pitchFamily="1" charset="-128"/>
              </a:rPr>
              <a:t>marks are used to ensure size of heap is exponential in rank</a:t>
            </a:r>
          </a:p>
          <a:p>
            <a:pPr eaLnBrk="1" hangingPunct="1">
              <a:spcBef>
                <a:spcPts val="1125"/>
              </a:spcBef>
              <a:buClrTx/>
              <a:buSzPct val="8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800">
              <a:latin typeface="Lucida Sans" pitchFamily="1" charset="0"/>
              <a:ea typeface="ＭＳ Ｐゴシック" pitchFamily="1" charset="-128"/>
            </a:endParaRPr>
          </a:p>
          <a:p>
            <a:pPr eaLnBrk="1" hangingPunct="1">
              <a:spcBef>
                <a:spcPts val="6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800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51D81-74A7-4D31-BE4B-B9AFED9E9A54}" type="slidenum">
              <a:rPr lang="en-US"/>
              <a:pPr/>
              <a:t>7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0B3D86C-E656-4710-A06C-402677E417E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F1B33B-8CB6-4E4B-9956-D0C0C7E04711}" type="slidenum">
              <a:rPr lang="en-US"/>
              <a:pPr/>
              <a:t>8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="1">
              <a:latin typeface="Lucida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5E5739-42D2-4D0D-B0DF-0CA2AF9B7D7E}" type="slidenum">
              <a:rPr lang="en-US"/>
              <a:pPr/>
              <a:t>9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428D4CD-BA24-4C22-9011-757E5248C81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eaLnBrk="1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3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386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2174FB-D460-4E10-B3B0-E2E8CA761B4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D1CA0BC-D557-4064-8524-A1A6185C657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152400"/>
            <a:ext cx="2282825" cy="6162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699250" cy="6162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8620A2F-682A-4612-8D0C-8ACFDD17C36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3B0C7A-7EB5-4503-BC83-B7569B2118B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0"/>
            <a:ext cx="228282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699250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007BC5-EF10-4FB5-87E0-33E90099FE7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3338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338" y="914400"/>
            <a:ext cx="3843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4660472-D408-4925-BA3E-70E71A79453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BC398A-17BA-4636-92A9-FBF5ABA69F6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219EDA-736E-4320-981E-53B934670C3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4FCA2D-5371-421C-BD43-93DFE180C4B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1163E1-28FA-42CB-A515-576C3EFB838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BEAFD0-9E8B-45DD-932A-2B0AFD5E43D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344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39075" cy="5400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513513"/>
            <a:ext cx="1895475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9028A75-FB1D-4057-92DE-BC61ADD9440F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0" y="1708150"/>
            <a:ext cx="9147175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4475" cy="151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 algn="ctr">
              <a:spcBef>
                <a:spcPts val="6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000">
                <a:solidFill>
                  <a:srgbClr val="000000"/>
                </a:solidFill>
              </a:rPr>
              <a:t>COS 423 Theory of Algorithms   •   Kevin Wayne   •   Spring 2007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4516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D4D4D"/>
          </a:solidFill>
          <a:latin typeface="Lucida Sans" pitchFamily="1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ts val="256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3BC3BBD-A471-475F-86D2-1F7ECA7E7E34}" type="slidenum">
              <a:rPr lang="en-IN"/>
              <a:pPr/>
              <a:t>1</a:t>
            </a:fld>
            <a:endParaRPr lang="en-IN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79500" y="1800225"/>
            <a:ext cx="1547813" cy="539750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insert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find-min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delete-min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union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decrease-key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delete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600450" y="1800225"/>
            <a:ext cx="1025525" cy="539750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Binary</a:t>
            </a:r>
            <a:br>
              <a:rPr lang="en-IN" sz="1400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log </a:t>
            </a: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</a:rPr>
              <a:t>1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log </a:t>
            </a: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log </a:t>
            </a:r>
            <a:r>
              <a:rPr lang="en-IN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</a:rPr>
              <a:t>log </a:t>
            </a: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4633913" y="1800225"/>
            <a:ext cx="1090612" cy="709613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Binomial</a:t>
            </a:r>
            <a:br>
              <a:rPr lang="en-IN" sz="1400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log </a:t>
            </a: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1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log </a:t>
            </a: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</a:rPr>
              <a:t>log </a:t>
            </a: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dirty="0">
                <a:solidFill>
                  <a:srgbClr val="FFFFFF"/>
                </a:solidFill>
              </a:rPr>
              <a:t>log </a:t>
            </a:r>
            <a:r>
              <a:rPr lang="en-IN" sz="1400" dirty="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</a:rPr>
              <a:t>log </a:t>
            </a: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5759450" y="1716088"/>
            <a:ext cx="1076325" cy="623887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Fibonacci</a:t>
            </a:r>
            <a:br>
              <a:rPr lang="en-IN" sz="1400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Heap </a:t>
            </a:r>
            <a:r>
              <a:rPr lang="en-IN" sz="1400" baseline="30000">
                <a:solidFill>
                  <a:srgbClr val="FFFFFF"/>
                </a:solidFill>
                <a:cs typeface="Arial" charset="0"/>
              </a:rPr>
              <a:t>†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rgbClr val="003399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log </a:t>
            </a:r>
            <a:r>
              <a:rPr lang="en-IN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log </a:t>
            </a:r>
            <a:r>
              <a:rPr lang="en-IN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2617788" y="1800225"/>
            <a:ext cx="973137" cy="735013"/>
          </a:xfrm>
          <a:prstGeom prst="rect">
            <a:avLst/>
          </a:prstGeom>
          <a:solidFill>
            <a:srgbClr val="4D4D4D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Linked</a:t>
            </a:r>
            <a:br>
              <a:rPr lang="en-IN" sz="1400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</a:rPr>
              <a:t>1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777777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Priority Queues Performance Cost 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73FF89-22EE-4921-8B72-E9ED22FEE7B3}" type="slidenum">
              <a:rPr lang="en-IN"/>
              <a:pPr/>
              <a:t>10</a:t>
            </a:fld>
            <a:endParaRPr lang="en-IN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Insert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Insert.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Create a new singleton tree.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Add to root list; update min pointer (if necessary).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3316" name="AutoShape 4"/>
          <p:cNvCxnSpPr>
            <a:cxnSpLocks noChangeShapeType="1"/>
            <a:stCxn id="13315" idx="0"/>
            <a:endCxn id="13323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3318" name="AutoShape 6"/>
          <p:cNvCxnSpPr>
            <a:cxnSpLocks noChangeShapeType="1"/>
            <a:stCxn id="13317" idx="0"/>
            <a:endCxn id="13325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3320" name="AutoShape 8"/>
          <p:cNvCxnSpPr>
            <a:cxnSpLocks noChangeShapeType="1"/>
            <a:stCxn id="13325" idx="2"/>
            <a:endCxn id="13319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3322" name="AutoShape 10"/>
          <p:cNvCxnSpPr>
            <a:cxnSpLocks noChangeShapeType="1"/>
            <a:stCxn id="13319" idx="2"/>
            <a:endCxn id="13321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3328" name="AutoShape 16"/>
          <p:cNvCxnSpPr>
            <a:cxnSpLocks noChangeShapeType="1"/>
            <a:stCxn id="13326" idx="0"/>
            <a:endCxn id="13327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3329" name="AutoShape 17"/>
          <p:cNvCxnSpPr>
            <a:cxnSpLocks noChangeShapeType="1"/>
            <a:stCxn id="13336" idx="2"/>
            <a:endCxn id="13327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3332" name="AutoShape 20"/>
          <p:cNvCxnSpPr>
            <a:cxnSpLocks noChangeShapeType="1"/>
            <a:stCxn id="13330" idx="0"/>
            <a:endCxn id="13331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3334" name="AutoShape 22"/>
          <p:cNvCxnSpPr>
            <a:cxnSpLocks noChangeShapeType="1"/>
            <a:stCxn id="13333" idx="0"/>
            <a:endCxn id="13336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3335" name="AutoShape 23"/>
          <p:cNvCxnSpPr>
            <a:cxnSpLocks noChangeShapeType="1"/>
            <a:stCxn id="13331" idx="7"/>
            <a:endCxn id="13336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3337" name="AutoShape 25"/>
          <p:cNvCxnSpPr>
            <a:cxnSpLocks noChangeShapeType="1"/>
            <a:stCxn id="13336" idx="6"/>
            <a:endCxn id="13321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13338" name="AutoShape 26"/>
          <p:cNvCxnSpPr>
            <a:cxnSpLocks noChangeShapeType="1"/>
            <a:stCxn id="13324" idx="0"/>
            <a:endCxn id="13325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3339" name="AutoShape 27"/>
          <p:cNvCxnSpPr>
            <a:cxnSpLocks noChangeShapeType="1"/>
            <a:stCxn id="13323" idx="7"/>
            <a:endCxn id="13325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3341" name="AutoShape 29"/>
          <p:cNvCxnSpPr>
            <a:cxnSpLocks noChangeShapeType="1"/>
            <a:stCxn id="13340" idx="0"/>
            <a:endCxn id="13317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>
                <a:solidFill>
                  <a:srgbClr val="CC0000"/>
                </a:solidFill>
                <a:latin typeface="Lucida Sans Italic" pitchFamily="1" charset="0"/>
              </a:rPr>
              <a:t>insert 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EABBED3-0598-4AEE-B9D4-09ABE4750916}" type="slidenum">
              <a:rPr lang="en-IN"/>
              <a:pPr/>
              <a:t>11</a:t>
            </a:fld>
            <a:endParaRPr lang="en-IN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Union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B084EE3-EE46-4BAB-A7AB-7A73903F655C}" type="slidenum">
              <a:rPr lang="en-IN"/>
              <a:pPr/>
              <a:t>12</a:t>
            </a:fld>
            <a:endParaRPr lang="en-IN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Union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Union.  </a:t>
            </a:r>
            <a:r>
              <a:rPr lang="en-US">
                <a:solidFill>
                  <a:srgbClr val="000000"/>
                </a:solidFill>
              </a:rPr>
              <a:t>Combine two Fibonacci heaps.</a:t>
            </a:r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Representation.  </a:t>
            </a:r>
            <a:r>
              <a:rPr lang="en-US">
                <a:solidFill>
                  <a:srgbClr val="000000"/>
                </a:solidFill>
              </a:rPr>
              <a:t>Root lists are circular, doubly linked lists.</a:t>
            </a:r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5364" name="AutoShape 4"/>
          <p:cNvCxnSpPr>
            <a:cxnSpLocks noChangeShapeType="1"/>
            <a:stCxn id="15363" idx="0"/>
            <a:endCxn id="15370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5366" name="AutoShape 6"/>
          <p:cNvCxnSpPr>
            <a:cxnSpLocks noChangeShapeType="1"/>
            <a:stCxn id="15365" idx="0"/>
            <a:endCxn id="15372" idx="5"/>
          </p:cNvCxnSpPr>
          <p:nvPr/>
        </p:nvCxnSpPr>
        <p:spPr bwMode="auto">
          <a:xfrm rot="16200000" flipV="1">
            <a:off x="7510017" y="4944617"/>
            <a:ext cx="591209" cy="635234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3</a:t>
            </a:r>
            <a:endParaRPr lang="en-IN" sz="1400" dirty="0">
              <a:solidFill>
                <a:srgbClr val="000000"/>
              </a:solidFill>
            </a:endParaRPr>
          </a:p>
        </p:txBody>
      </p:sp>
      <p:cxnSp>
        <p:nvCxnSpPr>
          <p:cNvPr id="15368" name="AutoShape 8"/>
          <p:cNvCxnSpPr>
            <a:cxnSpLocks noChangeShapeType="1"/>
            <a:stCxn id="15372" idx="2"/>
            <a:endCxn id="15367" idx="6"/>
          </p:cNvCxnSpPr>
          <p:nvPr/>
        </p:nvCxnSpPr>
        <p:spPr bwMode="auto">
          <a:xfrm rot="10800000">
            <a:off x="6035676" y="4834732"/>
            <a:ext cx="1127125" cy="1588"/>
          </a:xfrm>
          <a:prstGeom prst="straightConnector1">
            <a:avLst/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7162800" y="4648200"/>
            <a:ext cx="381000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7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5375" name="AutoShape 15"/>
          <p:cNvCxnSpPr>
            <a:cxnSpLocks noChangeShapeType="1"/>
            <a:stCxn id="15373" idx="0"/>
            <a:endCxn id="15374" idx="4"/>
          </p:cNvCxnSpPr>
          <p:nvPr/>
        </p:nvCxnSpPr>
        <p:spPr bwMode="auto">
          <a:xfrm flipV="1">
            <a:off x="1409700" y="50212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6" name="AutoShape 16"/>
          <p:cNvCxnSpPr>
            <a:cxnSpLocks noChangeShapeType="1"/>
            <a:stCxn id="15383" idx="2"/>
            <a:endCxn id="15374" idx="6"/>
          </p:cNvCxnSpPr>
          <p:nvPr/>
        </p:nvCxnSpPr>
        <p:spPr bwMode="auto">
          <a:xfrm flipH="1">
            <a:off x="1592263" y="4835525"/>
            <a:ext cx="1006475" cy="1588"/>
          </a:xfrm>
          <a:prstGeom prst="straightConnector1">
            <a:avLst/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5379" name="AutoShape 19"/>
          <p:cNvCxnSpPr>
            <a:cxnSpLocks noChangeShapeType="1"/>
            <a:stCxn id="15377" idx="0"/>
            <a:endCxn id="15378" idx="4"/>
          </p:cNvCxnSpPr>
          <p:nvPr/>
        </p:nvCxnSpPr>
        <p:spPr bwMode="auto">
          <a:xfrm flipV="1">
            <a:off x="21796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5381" name="AutoShape 21"/>
          <p:cNvCxnSpPr>
            <a:cxnSpLocks noChangeShapeType="1"/>
            <a:stCxn id="15380" idx="0"/>
            <a:endCxn id="15383" idx="4"/>
          </p:cNvCxnSpPr>
          <p:nvPr/>
        </p:nvCxnSpPr>
        <p:spPr bwMode="auto">
          <a:xfrm flipV="1">
            <a:off x="2781300" y="5021263"/>
            <a:ext cx="1588" cy="3968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82" name="AutoShape 22"/>
          <p:cNvCxnSpPr>
            <a:cxnSpLocks noChangeShapeType="1"/>
            <a:stCxn id="15378" idx="7"/>
            <a:endCxn id="15383" idx="3"/>
          </p:cNvCxnSpPr>
          <p:nvPr/>
        </p:nvCxnSpPr>
        <p:spPr bwMode="auto">
          <a:xfrm flipV="1">
            <a:off x="2309813" y="4967288"/>
            <a:ext cx="342900" cy="504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5384" name="AutoShape 24"/>
          <p:cNvCxnSpPr>
            <a:cxnSpLocks noChangeShapeType="1"/>
            <a:stCxn id="15383" idx="6"/>
            <a:endCxn id="15369" idx="2"/>
          </p:cNvCxnSpPr>
          <p:nvPr/>
        </p:nvCxnSpPr>
        <p:spPr bwMode="auto">
          <a:xfrm>
            <a:off x="2963863" y="4835525"/>
            <a:ext cx="709612" cy="1588"/>
          </a:xfrm>
          <a:prstGeom prst="straightConnector1">
            <a:avLst/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5385" name="AutoShape 25"/>
          <p:cNvCxnSpPr>
            <a:cxnSpLocks noChangeShapeType="1"/>
            <a:stCxn id="15371" idx="0"/>
            <a:endCxn id="15372" idx="4"/>
          </p:cNvCxnSpPr>
          <p:nvPr/>
        </p:nvCxnSpPr>
        <p:spPr bwMode="auto">
          <a:xfrm rot="5400000" flipH="1" flipV="1">
            <a:off x="7082631" y="5283995"/>
            <a:ext cx="533400" cy="7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86" name="AutoShape 26"/>
          <p:cNvCxnSpPr>
            <a:cxnSpLocks noChangeShapeType="1"/>
            <a:stCxn id="15370" idx="7"/>
            <a:endCxn id="15372" idx="3"/>
          </p:cNvCxnSpPr>
          <p:nvPr/>
        </p:nvCxnSpPr>
        <p:spPr bwMode="auto">
          <a:xfrm rot="5400000" flipH="1" flipV="1">
            <a:off x="6614028" y="5004730"/>
            <a:ext cx="642668" cy="56646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5388" name="AutoShape 28"/>
          <p:cNvCxnSpPr>
            <a:cxnSpLocks noChangeShapeType="1"/>
            <a:stCxn id="15387" idx="0"/>
            <a:endCxn id="15365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21</a:t>
            </a:r>
          </a:p>
        </p:txBody>
      </p:sp>
      <p:cxnSp>
        <p:nvCxnSpPr>
          <p:cNvPr id="15390" name="AutoShape 30"/>
          <p:cNvCxnSpPr>
            <a:cxnSpLocks noChangeShapeType="1"/>
            <a:stCxn id="15372" idx="6"/>
            <a:endCxn id="15389" idx="2"/>
          </p:cNvCxnSpPr>
          <p:nvPr/>
        </p:nvCxnSpPr>
        <p:spPr bwMode="auto">
          <a:xfrm>
            <a:off x="7543800" y="4834732"/>
            <a:ext cx="854075" cy="1588"/>
          </a:xfrm>
          <a:prstGeom prst="straightConnector1">
            <a:avLst/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69" idx="1"/>
            <a:endCxn id="15374" idx="7"/>
          </p:cNvCxnSpPr>
          <p:nvPr/>
        </p:nvCxnSpPr>
        <p:spPr bwMode="auto">
          <a:xfrm flipH="1">
            <a:off x="1538288" y="4702175"/>
            <a:ext cx="2187575" cy="15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</p:cNvCxnSpPr>
          <p:nvPr/>
        </p:nvCxnSpPr>
        <p:spPr bwMode="auto">
          <a:xfrm flipH="1" flipV="1">
            <a:off x="6019800" y="4724400"/>
            <a:ext cx="2597150" cy="53975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777777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3632200" y="3811588"/>
            <a:ext cx="458788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3857625" y="4178300"/>
            <a:ext cx="1588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5638800" y="3810000"/>
            <a:ext cx="458787" cy="2777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 dirty="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5791200" y="41910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195263" y="6156325"/>
            <a:ext cx="931862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Heap H'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4881563" y="6156325"/>
            <a:ext cx="103822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Heap H''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A1A2157-6EA2-4E95-B37F-01EA37E76E78}" type="slidenum">
              <a:rPr lang="en-IN"/>
              <a:pPr/>
              <a:t>13</a:t>
            </a:fld>
            <a:endParaRPr lang="en-IN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Delete Min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3417724-98FC-4F21-B5DF-08BF9B3206C6}" type="slidenum">
              <a:rPr lang="en-IN"/>
              <a:pPr/>
              <a:t>14</a:t>
            </a:fld>
            <a:endParaRPr lang="en-IN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Consolidate trees so that no two roots have same rank.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7412" name="AutoShape 4"/>
          <p:cNvCxnSpPr>
            <a:cxnSpLocks noChangeShapeType="1"/>
            <a:stCxn id="17411" idx="0"/>
            <a:endCxn id="17416" idx="4"/>
          </p:cNvCxnSpPr>
          <p:nvPr/>
        </p:nvCxnSpPr>
        <p:spPr bwMode="auto">
          <a:xfrm flipV="1">
            <a:off x="5608638" y="54102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7414" name="AutoShape 6"/>
          <p:cNvCxnSpPr>
            <a:cxnSpLocks noChangeShapeType="1"/>
            <a:stCxn id="17413" idx="0"/>
            <a:endCxn id="17418" idx="5"/>
          </p:cNvCxnSpPr>
          <p:nvPr/>
        </p:nvCxnSpPr>
        <p:spPr bwMode="auto">
          <a:xfrm flipH="1" flipV="1">
            <a:off x="6559550" y="4365625"/>
            <a:ext cx="647700" cy="6715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15" name="AutoShape 7"/>
          <p:cNvCxnSpPr>
            <a:cxnSpLocks noChangeShapeType="1"/>
            <a:stCxn id="17418" idx="2"/>
            <a:endCxn id="17423" idx="6"/>
          </p:cNvCxnSpPr>
          <p:nvPr/>
        </p:nvCxnSpPr>
        <p:spPr bwMode="auto">
          <a:xfrm flipH="1">
            <a:off x="5181600" y="4232275"/>
            <a:ext cx="10668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17419" name="AutoShape 11"/>
          <p:cNvCxnSpPr>
            <a:cxnSpLocks noChangeShapeType="1"/>
            <a:stCxn id="17417" idx="0"/>
            <a:endCxn id="17418" idx="4"/>
          </p:cNvCxnSpPr>
          <p:nvPr/>
        </p:nvCxnSpPr>
        <p:spPr bwMode="auto">
          <a:xfrm flipV="1">
            <a:off x="6430963" y="4419600"/>
            <a:ext cx="1587" cy="6175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0" name="AutoShape 12"/>
          <p:cNvCxnSpPr>
            <a:cxnSpLocks noChangeShapeType="1"/>
            <a:stCxn id="17416" idx="7"/>
            <a:endCxn id="17418" idx="3"/>
          </p:cNvCxnSpPr>
          <p:nvPr/>
        </p:nvCxnSpPr>
        <p:spPr bwMode="auto">
          <a:xfrm flipV="1">
            <a:off x="5738813" y="4365625"/>
            <a:ext cx="563562" cy="7254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7422" name="AutoShape 14"/>
          <p:cNvCxnSpPr>
            <a:cxnSpLocks noChangeShapeType="1"/>
            <a:stCxn id="17421" idx="0"/>
            <a:endCxn id="17413" idx="4"/>
          </p:cNvCxnSpPr>
          <p:nvPr/>
        </p:nvCxnSpPr>
        <p:spPr bwMode="auto">
          <a:xfrm flipV="1">
            <a:off x="7208838" y="54102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7425" name="AutoShape 17"/>
          <p:cNvCxnSpPr>
            <a:cxnSpLocks noChangeShapeType="1"/>
            <a:stCxn id="17423" idx="2"/>
            <a:endCxn id="17424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7428" name="AutoShape 20"/>
          <p:cNvCxnSpPr>
            <a:cxnSpLocks noChangeShapeType="1"/>
            <a:stCxn id="17426" idx="0"/>
            <a:endCxn id="17427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36" idx="2"/>
            <a:endCxn id="17427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7432" name="AutoShape 24"/>
          <p:cNvCxnSpPr>
            <a:cxnSpLocks noChangeShapeType="1"/>
            <a:stCxn id="17430" idx="0"/>
            <a:endCxn id="17431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7434" name="AutoShape 26"/>
          <p:cNvCxnSpPr>
            <a:cxnSpLocks noChangeShapeType="1"/>
            <a:stCxn id="17433" idx="0"/>
            <a:endCxn id="17436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35" name="AutoShape 27"/>
          <p:cNvCxnSpPr>
            <a:cxnSpLocks noChangeShapeType="1"/>
            <a:stCxn id="17431" idx="7"/>
            <a:endCxn id="17436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7437" name="AutoShape 29"/>
          <p:cNvCxnSpPr>
            <a:cxnSpLocks noChangeShapeType="1"/>
            <a:stCxn id="17436" idx="6"/>
            <a:endCxn id="17424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6199188" y="3176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6424613" y="3543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5232400" y="4822825"/>
            <a:ext cx="2328863" cy="1516063"/>
            <a:chOff x="3296" y="3038"/>
            <a:chExt cx="1467" cy="955"/>
          </a:xfrm>
        </p:grpSpPr>
        <p:sp>
          <p:nvSpPr>
            <p:cNvPr id="17441" name="Freeform 33"/>
            <p:cNvSpPr>
              <a:spLocks noChangeArrowheads="1"/>
            </p:cNvSpPr>
            <p:nvPr/>
          </p:nvSpPr>
          <p:spPr bwMode="auto">
            <a:xfrm>
              <a:off x="3296" y="3038"/>
              <a:ext cx="475" cy="955"/>
            </a:xfrm>
            <a:custGeom>
              <a:avLst/>
              <a:gdLst/>
              <a:ahLst/>
              <a:cxnLst>
                <a:cxn ang="0">
                  <a:pos x="50" y="28"/>
                </a:cxn>
                <a:cxn ang="0">
                  <a:pos x="307" y="28"/>
                </a:cxn>
                <a:cxn ang="0">
                  <a:pos x="360" y="51"/>
                </a:cxn>
                <a:cxn ang="0">
                  <a:pos x="407" y="116"/>
                </a:cxn>
                <a:cxn ang="0">
                  <a:pos x="424" y="215"/>
                </a:cxn>
                <a:cxn ang="0">
                  <a:pos x="442" y="408"/>
                </a:cxn>
                <a:cxn ang="0">
                  <a:pos x="477" y="554"/>
                </a:cxn>
                <a:cxn ang="0">
                  <a:pos x="471" y="653"/>
                </a:cxn>
                <a:cxn ang="0">
                  <a:pos x="447" y="700"/>
                </a:cxn>
                <a:cxn ang="0">
                  <a:pos x="418" y="776"/>
                </a:cxn>
                <a:cxn ang="0">
                  <a:pos x="395" y="811"/>
                </a:cxn>
                <a:cxn ang="0">
                  <a:pos x="366" y="863"/>
                </a:cxn>
                <a:cxn ang="0">
                  <a:pos x="354" y="887"/>
                </a:cxn>
                <a:cxn ang="0">
                  <a:pos x="313" y="910"/>
                </a:cxn>
                <a:cxn ang="0">
                  <a:pos x="226" y="957"/>
                </a:cxn>
                <a:cxn ang="0">
                  <a:pos x="132" y="892"/>
                </a:cxn>
                <a:cxn ang="0">
                  <a:pos x="115" y="851"/>
                </a:cxn>
                <a:cxn ang="0">
                  <a:pos x="85" y="811"/>
                </a:cxn>
                <a:cxn ang="0">
                  <a:pos x="4" y="384"/>
                </a:cxn>
                <a:cxn ang="0">
                  <a:pos x="27" y="145"/>
                </a:cxn>
                <a:cxn ang="0">
                  <a:pos x="33" y="81"/>
                </a:cxn>
                <a:cxn ang="0">
                  <a:pos x="50" y="28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Freeform 34"/>
            <p:cNvSpPr>
              <a:spLocks noChangeArrowheads="1"/>
            </p:cNvSpPr>
            <p:nvPr/>
          </p:nvSpPr>
          <p:spPr bwMode="auto">
            <a:xfrm>
              <a:off x="3865" y="3065"/>
              <a:ext cx="351" cy="489"/>
            </a:xfrm>
            <a:custGeom>
              <a:avLst/>
              <a:gdLst/>
              <a:ahLst/>
              <a:cxnLst>
                <a:cxn ang="0">
                  <a:pos x="12" y="53"/>
                </a:cxn>
                <a:cxn ang="0">
                  <a:pos x="158" y="18"/>
                </a:cxn>
                <a:cxn ang="0">
                  <a:pos x="316" y="53"/>
                </a:cxn>
                <a:cxn ang="0">
                  <a:pos x="345" y="152"/>
                </a:cxn>
                <a:cxn ang="0">
                  <a:pos x="351" y="217"/>
                </a:cxn>
                <a:cxn ang="0">
                  <a:pos x="345" y="409"/>
                </a:cxn>
                <a:cxn ang="0">
                  <a:pos x="205" y="491"/>
                </a:cxn>
                <a:cxn ang="0">
                  <a:pos x="106" y="474"/>
                </a:cxn>
                <a:cxn ang="0">
                  <a:pos x="59" y="439"/>
                </a:cxn>
                <a:cxn ang="0">
                  <a:pos x="30" y="368"/>
                </a:cxn>
                <a:cxn ang="0">
                  <a:pos x="12" y="316"/>
                </a:cxn>
                <a:cxn ang="0">
                  <a:pos x="12" y="5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Freeform 35"/>
            <p:cNvSpPr>
              <a:spLocks noChangeArrowheads="1"/>
            </p:cNvSpPr>
            <p:nvPr/>
          </p:nvSpPr>
          <p:spPr bwMode="auto">
            <a:xfrm>
              <a:off x="4338" y="3043"/>
              <a:ext cx="425" cy="906"/>
            </a:xfrm>
            <a:custGeom>
              <a:avLst/>
              <a:gdLst/>
              <a:ahLst/>
              <a:cxnLst>
                <a:cxn ang="0">
                  <a:pos x="6" y="105"/>
                </a:cxn>
                <a:cxn ang="0">
                  <a:pos x="30" y="81"/>
                </a:cxn>
                <a:cxn ang="0">
                  <a:pos x="76" y="46"/>
                </a:cxn>
                <a:cxn ang="0">
                  <a:pos x="164" y="29"/>
                </a:cxn>
                <a:cxn ang="0">
                  <a:pos x="240" y="5"/>
                </a:cxn>
                <a:cxn ang="0">
                  <a:pos x="327" y="11"/>
                </a:cxn>
                <a:cxn ang="0">
                  <a:pos x="374" y="87"/>
                </a:cxn>
                <a:cxn ang="0">
                  <a:pos x="397" y="151"/>
                </a:cxn>
                <a:cxn ang="0">
                  <a:pos x="427" y="327"/>
                </a:cxn>
                <a:cxn ang="0">
                  <a:pos x="403" y="718"/>
                </a:cxn>
                <a:cxn ang="0">
                  <a:pos x="380" y="817"/>
                </a:cxn>
                <a:cxn ang="0">
                  <a:pos x="234" y="893"/>
                </a:cxn>
                <a:cxn ang="0">
                  <a:pos x="30" y="852"/>
                </a:cxn>
                <a:cxn ang="0">
                  <a:pos x="0" y="770"/>
                </a:cxn>
                <a:cxn ang="0">
                  <a:pos x="18" y="438"/>
                </a:cxn>
                <a:cxn ang="0">
                  <a:pos x="0" y="134"/>
                </a:cxn>
                <a:cxn ang="0">
                  <a:pos x="6" y="105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rgbClr val="CC0000">
                <a:alpha val="25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356D4A7-63D9-4D50-9EAE-0E1A2B1F6BF6}" type="slidenum">
              <a:rPr lang="en-IN"/>
              <a:pPr/>
              <a:t>15</a:t>
            </a:fld>
            <a:endParaRPr lang="en-IN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>
              <a:solidFill>
                <a:srgbClr val="C0C0C0"/>
              </a:solidFill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8436" name="AutoShape 4"/>
          <p:cNvCxnSpPr>
            <a:cxnSpLocks noChangeShapeType="1"/>
            <a:stCxn id="18435" idx="0"/>
            <a:endCxn id="18442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8439" name="AutoShape 7"/>
          <p:cNvCxnSpPr>
            <a:cxnSpLocks noChangeShapeType="1"/>
            <a:stCxn id="18442" idx="2"/>
            <a:endCxn id="18438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8441" name="AutoShape 9"/>
          <p:cNvCxnSpPr>
            <a:cxnSpLocks noChangeShapeType="1"/>
            <a:stCxn id="18438" idx="2"/>
            <a:endCxn id="18440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8446" name="AutoShape 14"/>
          <p:cNvCxnSpPr>
            <a:cxnSpLocks noChangeShapeType="1"/>
            <a:stCxn id="18444" idx="0"/>
            <a:endCxn id="18445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8447" name="AutoShape 15"/>
          <p:cNvCxnSpPr>
            <a:cxnSpLocks noChangeShapeType="1"/>
            <a:stCxn id="18454" idx="2"/>
            <a:endCxn id="18445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8450" name="AutoShape 18"/>
          <p:cNvCxnSpPr>
            <a:cxnSpLocks noChangeShapeType="1"/>
            <a:stCxn id="18448" idx="0"/>
            <a:endCxn id="18449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8452" name="AutoShape 20"/>
          <p:cNvCxnSpPr>
            <a:cxnSpLocks noChangeShapeType="1"/>
            <a:stCxn id="18451" idx="0"/>
            <a:endCxn id="18454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8453" name="AutoShape 21"/>
          <p:cNvCxnSpPr>
            <a:cxnSpLocks noChangeShapeType="1"/>
            <a:stCxn id="18449" idx="7"/>
            <a:endCxn id="18454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8455" name="AutoShape 23"/>
          <p:cNvCxnSpPr>
            <a:cxnSpLocks noChangeShapeType="1"/>
            <a:stCxn id="18454" idx="6"/>
            <a:endCxn id="18440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18456" name="AutoShape 24"/>
          <p:cNvCxnSpPr>
            <a:cxnSpLocks noChangeShapeType="1"/>
            <a:stCxn id="18443" idx="6"/>
            <a:endCxn id="18437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18457" name="AutoShape 25"/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8459" name="AutoShape 27"/>
          <p:cNvCxnSpPr>
            <a:cxnSpLocks noChangeShapeType="1"/>
            <a:stCxn id="18458" idx="0"/>
            <a:endCxn id="18437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2" name="Freeform 30"/>
          <p:cNvSpPr>
            <a:spLocks noChangeArrowheads="1"/>
          </p:cNvSpPr>
          <p:nvPr/>
        </p:nvSpPr>
        <p:spPr bwMode="auto">
          <a:xfrm>
            <a:off x="5848350" y="3962400"/>
            <a:ext cx="757238" cy="1519238"/>
          </a:xfrm>
          <a:custGeom>
            <a:avLst/>
            <a:gdLst/>
            <a:ahLst/>
            <a:cxnLst>
              <a:cxn ang="0">
                <a:pos x="50" y="28"/>
              </a:cxn>
              <a:cxn ang="0">
                <a:pos x="307" y="28"/>
              </a:cxn>
              <a:cxn ang="0">
                <a:pos x="360" y="51"/>
              </a:cxn>
              <a:cxn ang="0">
                <a:pos x="407" y="116"/>
              </a:cxn>
              <a:cxn ang="0">
                <a:pos x="424" y="215"/>
              </a:cxn>
              <a:cxn ang="0">
                <a:pos x="442" y="408"/>
              </a:cxn>
              <a:cxn ang="0">
                <a:pos x="477" y="554"/>
              </a:cxn>
              <a:cxn ang="0">
                <a:pos x="471" y="653"/>
              </a:cxn>
              <a:cxn ang="0">
                <a:pos x="447" y="700"/>
              </a:cxn>
              <a:cxn ang="0">
                <a:pos x="418" y="776"/>
              </a:cxn>
              <a:cxn ang="0">
                <a:pos x="395" y="811"/>
              </a:cxn>
              <a:cxn ang="0">
                <a:pos x="366" y="863"/>
              </a:cxn>
              <a:cxn ang="0">
                <a:pos x="354" y="887"/>
              </a:cxn>
              <a:cxn ang="0">
                <a:pos x="313" y="910"/>
              </a:cxn>
              <a:cxn ang="0">
                <a:pos x="226" y="957"/>
              </a:cxn>
              <a:cxn ang="0">
                <a:pos x="132" y="892"/>
              </a:cxn>
              <a:cxn ang="0">
                <a:pos x="115" y="851"/>
              </a:cxn>
              <a:cxn ang="0">
                <a:pos x="85" y="811"/>
              </a:cxn>
              <a:cxn ang="0">
                <a:pos x="4" y="384"/>
              </a:cxn>
              <a:cxn ang="0">
                <a:pos x="27" y="145"/>
              </a:cxn>
              <a:cxn ang="0">
                <a:pos x="33" y="81"/>
              </a:cxn>
              <a:cxn ang="0">
                <a:pos x="50" y="28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Freeform 31"/>
          <p:cNvSpPr>
            <a:spLocks noChangeArrowheads="1"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/>
            <a:ahLst/>
            <a:cxnLst>
              <a:cxn ang="0">
                <a:pos x="12" y="53"/>
              </a:cxn>
              <a:cxn ang="0">
                <a:pos x="158" y="18"/>
              </a:cxn>
              <a:cxn ang="0">
                <a:pos x="316" y="53"/>
              </a:cxn>
              <a:cxn ang="0">
                <a:pos x="345" y="152"/>
              </a:cxn>
              <a:cxn ang="0">
                <a:pos x="351" y="217"/>
              </a:cxn>
              <a:cxn ang="0">
                <a:pos x="345" y="409"/>
              </a:cxn>
              <a:cxn ang="0">
                <a:pos x="205" y="491"/>
              </a:cxn>
              <a:cxn ang="0">
                <a:pos x="106" y="474"/>
              </a:cxn>
              <a:cxn ang="0">
                <a:pos x="59" y="439"/>
              </a:cxn>
              <a:cxn ang="0">
                <a:pos x="30" y="368"/>
              </a:cxn>
              <a:cxn ang="0">
                <a:pos x="12" y="316"/>
              </a:cxn>
              <a:cxn ang="0">
                <a:pos x="12" y="5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Freeform 32"/>
          <p:cNvSpPr>
            <a:spLocks noChangeArrowheads="1"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/>
            <a:ahLst/>
            <a:cxnLst>
              <a:cxn ang="0">
                <a:pos x="6" y="105"/>
              </a:cxn>
              <a:cxn ang="0">
                <a:pos x="30" y="81"/>
              </a:cxn>
              <a:cxn ang="0">
                <a:pos x="76" y="46"/>
              </a:cxn>
              <a:cxn ang="0">
                <a:pos x="164" y="29"/>
              </a:cxn>
              <a:cxn ang="0">
                <a:pos x="240" y="5"/>
              </a:cxn>
              <a:cxn ang="0">
                <a:pos x="327" y="11"/>
              </a:cxn>
              <a:cxn ang="0">
                <a:pos x="374" y="87"/>
              </a:cxn>
              <a:cxn ang="0">
                <a:pos x="397" y="151"/>
              </a:cxn>
              <a:cxn ang="0">
                <a:pos x="427" y="327"/>
              </a:cxn>
              <a:cxn ang="0">
                <a:pos x="403" y="718"/>
              </a:cxn>
              <a:cxn ang="0">
                <a:pos x="380" y="817"/>
              </a:cxn>
              <a:cxn ang="0">
                <a:pos x="234" y="893"/>
              </a:cxn>
              <a:cxn ang="0">
                <a:pos x="30" y="852"/>
              </a:cxn>
              <a:cxn ang="0">
                <a:pos x="0" y="770"/>
              </a:cxn>
              <a:cxn ang="0">
                <a:pos x="18" y="438"/>
              </a:cxn>
              <a:cxn ang="0">
                <a:pos x="0" y="134"/>
              </a:cxn>
              <a:cxn ang="0">
                <a:pos x="6" y="105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E1DAC99-AC15-4CBC-91A9-187E7F679B35}" type="slidenum">
              <a:rPr lang="en-IN"/>
              <a:pPr/>
              <a:t>16</a:t>
            </a:fld>
            <a:endParaRPr lang="en-IN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9460" name="AutoShape 4"/>
          <p:cNvCxnSpPr>
            <a:cxnSpLocks noChangeShapeType="1"/>
            <a:stCxn id="19459" idx="0"/>
            <a:endCxn id="19466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9463" name="AutoShape 7"/>
          <p:cNvCxnSpPr>
            <a:cxnSpLocks noChangeShapeType="1"/>
            <a:stCxn id="19466" idx="2"/>
            <a:endCxn id="19462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9465" name="AutoShape 9"/>
          <p:cNvCxnSpPr>
            <a:cxnSpLocks noChangeShapeType="1"/>
            <a:stCxn id="19462" idx="2"/>
            <a:endCxn id="19464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9470" name="AutoShape 14"/>
          <p:cNvCxnSpPr>
            <a:cxnSpLocks noChangeShapeType="1"/>
            <a:stCxn id="19468" idx="0"/>
            <a:endCxn id="19469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9471" name="AutoShape 15"/>
          <p:cNvCxnSpPr>
            <a:cxnSpLocks noChangeShapeType="1"/>
            <a:stCxn id="19478" idx="2"/>
            <a:endCxn id="19469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9474" name="AutoShape 18"/>
          <p:cNvCxnSpPr>
            <a:cxnSpLocks noChangeShapeType="1"/>
            <a:stCxn id="19472" idx="0"/>
            <a:endCxn id="19473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9476" name="AutoShape 20"/>
          <p:cNvCxnSpPr>
            <a:cxnSpLocks noChangeShapeType="1"/>
            <a:stCxn id="19475" idx="0"/>
            <a:endCxn id="19478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9477" name="AutoShape 21"/>
          <p:cNvCxnSpPr>
            <a:cxnSpLocks noChangeShapeType="1"/>
            <a:stCxn id="19473" idx="7"/>
            <a:endCxn id="19478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9479" name="AutoShape 23"/>
          <p:cNvCxnSpPr>
            <a:cxnSpLocks noChangeShapeType="1"/>
            <a:stCxn id="19478" idx="6"/>
            <a:endCxn id="19464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19480" name="AutoShape 24"/>
          <p:cNvCxnSpPr>
            <a:cxnSpLocks noChangeShapeType="1"/>
            <a:stCxn id="19467" idx="6"/>
            <a:endCxn id="19461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19481" name="AutoShape 25"/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9483" name="AutoShape 27"/>
          <p:cNvCxnSpPr>
            <a:cxnSpLocks noChangeShapeType="1"/>
            <a:stCxn id="19482" idx="0"/>
            <a:endCxn id="19461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H="1">
            <a:off x="1262063" y="3851275"/>
            <a:ext cx="409575" cy="2143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08BC3B8-86CA-4158-AD7E-A10BD0B32360}" type="slidenum">
              <a:rPr lang="en-IN"/>
              <a:pPr/>
              <a:t>17</a:t>
            </a:fld>
            <a:endParaRPr lang="en-IN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0484" name="AutoShape 4"/>
          <p:cNvCxnSpPr>
            <a:cxnSpLocks noChangeShapeType="1"/>
            <a:stCxn id="20483" idx="0"/>
            <a:endCxn id="20490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0487" name="AutoShape 7"/>
          <p:cNvCxnSpPr>
            <a:cxnSpLocks noChangeShapeType="1"/>
            <a:stCxn id="20490" idx="2"/>
            <a:endCxn id="20486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0489" name="AutoShape 9"/>
          <p:cNvCxnSpPr>
            <a:cxnSpLocks noChangeShapeType="1"/>
            <a:stCxn id="20486" idx="2"/>
            <a:endCxn id="20488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0494" name="AutoShape 14"/>
          <p:cNvCxnSpPr>
            <a:cxnSpLocks noChangeShapeType="1"/>
            <a:stCxn id="20492" idx="0"/>
            <a:endCxn id="20493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0495" name="AutoShape 15"/>
          <p:cNvCxnSpPr>
            <a:cxnSpLocks noChangeShapeType="1"/>
            <a:stCxn id="20502" idx="2"/>
            <a:endCxn id="20493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0498" name="AutoShape 18"/>
          <p:cNvCxnSpPr>
            <a:cxnSpLocks noChangeShapeType="1"/>
            <a:stCxn id="20496" idx="0"/>
            <a:endCxn id="20497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0500" name="AutoShape 20"/>
          <p:cNvCxnSpPr>
            <a:cxnSpLocks noChangeShapeType="1"/>
            <a:stCxn id="20499" idx="0"/>
            <a:endCxn id="20502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0501" name="AutoShape 21"/>
          <p:cNvCxnSpPr>
            <a:cxnSpLocks noChangeShapeType="1"/>
            <a:stCxn id="20497" idx="7"/>
            <a:endCxn id="20502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0503" name="AutoShape 23"/>
          <p:cNvCxnSpPr>
            <a:cxnSpLocks noChangeShapeType="1"/>
            <a:stCxn id="20502" idx="6"/>
            <a:endCxn id="20488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0504" name="AutoShape 24"/>
          <p:cNvCxnSpPr>
            <a:cxnSpLocks noChangeShapeType="1"/>
            <a:stCxn id="20491" idx="6"/>
            <a:endCxn id="20485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0505" name="AutoShape 25"/>
          <p:cNvCxnSpPr>
            <a:cxnSpLocks noChangeShapeType="1"/>
            <a:stCxn id="20490" idx="6"/>
            <a:endCxn id="20491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0507" name="AutoShape 27"/>
          <p:cNvCxnSpPr>
            <a:cxnSpLocks noChangeShapeType="1"/>
            <a:stCxn id="20506" idx="0"/>
            <a:endCxn id="20485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0508" name="Group 28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H="1">
            <a:off x="1262063" y="3851275"/>
            <a:ext cx="409575" cy="2143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524" name="AutoShape 44"/>
          <p:cNvCxnSpPr>
            <a:cxnSpLocks noChangeShapeType="1"/>
          </p:cNvCxnSpPr>
          <p:nvPr/>
        </p:nvCxnSpPr>
        <p:spPr bwMode="auto">
          <a:xfrm flipH="1">
            <a:off x="42863" y="2990850"/>
            <a:ext cx="1055687" cy="32194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C3ED2A8-9758-4919-B943-CF387A00C9E4}" type="slidenum">
              <a:rPr lang="en-IN"/>
              <a:pPr/>
              <a:t>18</a:t>
            </a:fld>
            <a:endParaRPr lang="en-IN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1508" name="AutoShape 4"/>
          <p:cNvCxnSpPr>
            <a:cxnSpLocks noChangeShapeType="1"/>
            <a:stCxn id="21507" idx="0"/>
            <a:endCxn id="21514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1511" name="AutoShape 7"/>
          <p:cNvCxnSpPr>
            <a:cxnSpLocks noChangeShapeType="1"/>
            <a:stCxn id="21514" idx="2"/>
            <a:endCxn id="21510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1513" name="AutoShape 9"/>
          <p:cNvCxnSpPr>
            <a:cxnSpLocks noChangeShapeType="1"/>
            <a:stCxn id="21510" idx="2"/>
            <a:endCxn id="21512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1518" name="AutoShape 14"/>
          <p:cNvCxnSpPr>
            <a:cxnSpLocks noChangeShapeType="1"/>
            <a:stCxn id="21516" idx="0"/>
            <a:endCxn id="21517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1519" name="AutoShape 15"/>
          <p:cNvCxnSpPr>
            <a:cxnSpLocks noChangeShapeType="1"/>
            <a:stCxn id="21526" idx="2"/>
            <a:endCxn id="21517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1522" name="AutoShape 18"/>
          <p:cNvCxnSpPr>
            <a:cxnSpLocks noChangeShapeType="1"/>
            <a:stCxn id="21520" idx="0"/>
            <a:endCxn id="21521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1524" name="AutoShape 20"/>
          <p:cNvCxnSpPr>
            <a:cxnSpLocks noChangeShapeType="1"/>
            <a:stCxn id="21523" idx="0"/>
            <a:endCxn id="21526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1525" name="AutoShape 21"/>
          <p:cNvCxnSpPr>
            <a:cxnSpLocks noChangeShapeType="1"/>
            <a:stCxn id="21521" idx="7"/>
            <a:endCxn id="21526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1527" name="AutoShape 23"/>
          <p:cNvCxnSpPr>
            <a:cxnSpLocks noChangeShapeType="1"/>
            <a:stCxn id="21526" idx="6"/>
            <a:endCxn id="21512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1528" name="AutoShape 24"/>
          <p:cNvCxnSpPr>
            <a:cxnSpLocks noChangeShapeType="1"/>
            <a:stCxn id="21515" idx="6"/>
            <a:endCxn id="21509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1529" name="AutoShape 25"/>
          <p:cNvCxnSpPr>
            <a:cxnSpLocks noChangeShapeType="1"/>
            <a:stCxn id="21514" idx="6"/>
            <a:endCxn id="21515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1531" name="AutoShape 27"/>
          <p:cNvCxnSpPr>
            <a:cxnSpLocks noChangeShapeType="1"/>
            <a:stCxn id="21530" idx="0"/>
            <a:endCxn id="21509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2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1548" name="AutoShape 44"/>
          <p:cNvCxnSpPr>
            <a:cxnSpLocks noChangeShapeType="1"/>
            <a:stCxn id="21542" idx="4"/>
            <a:endCxn id="21526" idx="0"/>
          </p:cNvCxnSpPr>
          <p:nvPr/>
        </p:nvCxnSpPr>
        <p:spPr bwMode="auto">
          <a:xfrm flipH="1">
            <a:off x="2468563" y="2990850"/>
            <a:ext cx="2190750" cy="1055688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549" name="AutoShape 45"/>
          <p:cNvCxnSpPr>
            <a:cxnSpLocks noChangeShapeType="1"/>
          </p:cNvCxnSpPr>
          <p:nvPr/>
        </p:nvCxnSpPr>
        <p:spPr bwMode="auto">
          <a:xfrm flipH="1">
            <a:off x="42863" y="2990850"/>
            <a:ext cx="1055687" cy="32194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E04ED19-A8DD-4884-B465-469B6F792E70}" type="slidenum">
              <a:rPr lang="en-IN"/>
              <a:pPr/>
              <a:t>19</a:t>
            </a:fld>
            <a:endParaRPr lang="en-IN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2532" name="AutoShape 4"/>
          <p:cNvCxnSpPr>
            <a:cxnSpLocks noChangeShapeType="1"/>
            <a:stCxn id="22531" idx="0"/>
            <a:endCxn id="22538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2535" name="AutoShape 7"/>
          <p:cNvCxnSpPr>
            <a:cxnSpLocks noChangeShapeType="1"/>
            <a:stCxn id="22538" idx="2"/>
            <a:endCxn id="22534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2537" name="AutoShape 9"/>
          <p:cNvCxnSpPr>
            <a:cxnSpLocks noChangeShapeType="1"/>
            <a:stCxn id="22534" idx="2"/>
            <a:endCxn id="22536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2542" name="AutoShape 14"/>
          <p:cNvCxnSpPr>
            <a:cxnSpLocks noChangeShapeType="1"/>
            <a:stCxn id="22540" idx="0"/>
            <a:endCxn id="22541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2543" name="AutoShape 15"/>
          <p:cNvCxnSpPr>
            <a:cxnSpLocks noChangeShapeType="1"/>
            <a:stCxn id="22550" idx="2"/>
            <a:endCxn id="22541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2546" name="AutoShape 18"/>
          <p:cNvCxnSpPr>
            <a:cxnSpLocks noChangeShapeType="1"/>
            <a:stCxn id="22544" idx="0"/>
            <a:endCxn id="22545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2548" name="AutoShape 20"/>
          <p:cNvCxnSpPr>
            <a:cxnSpLocks noChangeShapeType="1"/>
            <a:stCxn id="22547" idx="0"/>
            <a:endCxn id="22550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2549" name="AutoShape 21"/>
          <p:cNvCxnSpPr>
            <a:cxnSpLocks noChangeShapeType="1"/>
            <a:stCxn id="22545" idx="7"/>
            <a:endCxn id="22550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2551" name="AutoShape 23"/>
          <p:cNvCxnSpPr>
            <a:cxnSpLocks noChangeShapeType="1"/>
            <a:stCxn id="22550" idx="6"/>
            <a:endCxn id="22536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2552" name="AutoShape 24"/>
          <p:cNvCxnSpPr>
            <a:cxnSpLocks noChangeShapeType="1"/>
            <a:stCxn id="22539" idx="6"/>
            <a:endCxn id="22533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2553" name="AutoShape 25"/>
          <p:cNvCxnSpPr>
            <a:cxnSpLocks noChangeShapeType="1"/>
            <a:stCxn id="22538" idx="6"/>
            <a:endCxn id="22539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2555" name="AutoShape 27"/>
          <p:cNvCxnSpPr>
            <a:cxnSpLocks noChangeShapeType="1"/>
            <a:stCxn id="22554" idx="0"/>
            <a:endCxn id="22533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0" name="AutoShape 42"/>
          <p:cNvCxnSpPr>
            <a:cxnSpLocks noChangeShapeType="1"/>
          </p:cNvCxnSpPr>
          <p:nvPr/>
        </p:nvCxnSpPr>
        <p:spPr bwMode="auto">
          <a:xfrm flipH="1">
            <a:off x="42863" y="2990850"/>
            <a:ext cx="1055687" cy="32194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71" name="AutoShape 43"/>
          <p:cNvCxnSpPr>
            <a:cxnSpLocks noChangeShapeType="1"/>
            <a:stCxn id="22568" idx="4"/>
            <a:endCxn id="22536" idx="0"/>
          </p:cNvCxnSpPr>
          <p:nvPr/>
        </p:nvCxnSpPr>
        <p:spPr bwMode="auto">
          <a:xfrm flipH="1">
            <a:off x="3763963" y="2987675"/>
            <a:ext cx="217487" cy="1058863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72" name="AutoShape 44"/>
          <p:cNvCxnSpPr>
            <a:cxnSpLocks noChangeShapeType="1"/>
          </p:cNvCxnSpPr>
          <p:nvPr/>
        </p:nvCxnSpPr>
        <p:spPr bwMode="auto">
          <a:xfrm flipH="1">
            <a:off x="1414463" y="2990850"/>
            <a:ext cx="1055687" cy="21907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V="1">
            <a:off x="3505200" y="4497388"/>
            <a:ext cx="182563" cy="376237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60A9CC9-8C3C-4CD3-914F-3DFA5A593340}" type="slidenum">
              <a:rPr lang="en-IN"/>
              <a:pPr/>
              <a:t>2</a:t>
            </a:fld>
            <a:endParaRPr lang="en-IN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010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Basic idea.</a:t>
            </a:r>
          </a:p>
          <a:p>
            <a:pPr marL="342900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Similar to binomial heaps, but less rigid structure.</a:t>
            </a:r>
          </a:p>
          <a:p>
            <a:pPr marL="342900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Binomial heap:  </a:t>
            </a:r>
            <a:r>
              <a:rPr lang="en-US">
                <a:solidFill>
                  <a:srgbClr val="CC0000"/>
                </a:solidFill>
              </a:rPr>
              <a:t>eagerly</a:t>
            </a:r>
            <a:r>
              <a:rPr lang="en-US"/>
              <a:t> consolidate trees after each </a:t>
            </a:r>
            <a:r>
              <a:rPr lang="en-US">
                <a:latin typeface="Lucida Sans Italic" pitchFamily="1" charset="0"/>
              </a:rPr>
              <a:t>insert</a:t>
            </a:r>
            <a:r>
              <a:rPr lang="en-US"/>
              <a:t>.</a:t>
            </a:r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2900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Fibonacci heap:  </a:t>
            </a:r>
            <a:r>
              <a:rPr lang="en-US">
                <a:solidFill>
                  <a:srgbClr val="CC0000"/>
                </a:solidFill>
              </a:rPr>
              <a:t>lazily</a:t>
            </a:r>
            <a:r>
              <a:rPr lang="en-US"/>
              <a:t> defer consolidation until next </a:t>
            </a:r>
            <a:r>
              <a:rPr lang="en-US">
                <a:latin typeface="Lucida Sans Italic" pitchFamily="1" charset="0"/>
              </a:rPr>
              <a:t>delete-min</a:t>
            </a:r>
            <a:r>
              <a:rPr lang="en-US"/>
              <a:t>.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H="1" flipV="1">
            <a:off x="5267325" y="1955800"/>
            <a:ext cx="254000" cy="231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E406668-4523-44B1-9A2D-B7A33BBA43BD}" type="slidenum">
              <a:rPr lang="en-IN"/>
              <a:pPr/>
              <a:t>20</a:t>
            </a:fld>
            <a:endParaRPr lang="en-IN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3556" name="AutoShape 4"/>
          <p:cNvCxnSpPr>
            <a:cxnSpLocks noChangeShapeType="1"/>
            <a:stCxn id="23555" idx="0"/>
            <a:endCxn id="23562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3559" name="AutoShape 7"/>
          <p:cNvCxnSpPr>
            <a:cxnSpLocks noChangeShapeType="1"/>
            <a:stCxn id="23562" idx="2"/>
            <a:endCxn id="23558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3561" name="AutoShape 9"/>
          <p:cNvCxnSpPr>
            <a:cxnSpLocks noChangeShapeType="1"/>
            <a:stCxn id="23558" idx="2"/>
            <a:endCxn id="23560" idx="6"/>
          </p:cNvCxnSpPr>
          <p:nvPr/>
        </p:nvCxnSpPr>
        <p:spPr bwMode="auto">
          <a:xfrm flipH="1">
            <a:off x="3946525" y="4232275"/>
            <a:ext cx="8699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3566" name="AutoShape 14"/>
          <p:cNvCxnSpPr>
            <a:cxnSpLocks noChangeShapeType="1"/>
            <a:stCxn id="23564" idx="0"/>
            <a:endCxn id="23565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3567" name="AutoShape 15"/>
          <p:cNvCxnSpPr>
            <a:cxnSpLocks noChangeShapeType="1"/>
            <a:stCxn id="23574" idx="2"/>
            <a:endCxn id="23565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3570" name="AutoShape 18"/>
          <p:cNvCxnSpPr>
            <a:cxnSpLocks noChangeShapeType="1"/>
            <a:stCxn id="23568" idx="0"/>
            <a:endCxn id="23569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3572" name="AutoShape 20"/>
          <p:cNvCxnSpPr>
            <a:cxnSpLocks noChangeShapeType="1"/>
            <a:stCxn id="23571" idx="0"/>
            <a:endCxn id="23574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3573" name="AutoShape 21"/>
          <p:cNvCxnSpPr>
            <a:cxnSpLocks noChangeShapeType="1"/>
            <a:stCxn id="23569" idx="7"/>
            <a:endCxn id="23574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3575" name="AutoShape 23"/>
          <p:cNvCxnSpPr>
            <a:cxnSpLocks noChangeShapeType="1"/>
            <a:stCxn id="23574" idx="6"/>
            <a:endCxn id="23560" idx="2"/>
          </p:cNvCxnSpPr>
          <p:nvPr/>
        </p:nvCxnSpPr>
        <p:spPr bwMode="auto">
          <a:xfrm>
            <a:off x="2651125" y="4232275"/>
            <a:ext cx="9302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3576" name="AutoShape 24"/>
          <p:cNvCxnSpPr>
            <a:cxnSpLocks noChangeShapeType="1"/>
            <a:stCxn id="23563" idx="6"/>
            <a:endCxn id="23557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3577" name="AutoShape 25"/>
          <p:cNvCxnSpPr>
            <a:cxnSpLocks noChangeShapeType="1"/>
            <a:stCxn id="23562" idx="6"/>
            <a:endCxn id="23563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3579" name="AutoShape 27"/>
          <p:cNvCxnSpPr>
            <a:cxnSpLocks noChangeShapeType="1"/>
            <a:stCxn id="23578" idx="0"/>
            <a:endCxn id="23557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4" name="AutoShape 42"/>
          <p:cNvCxnSpPr>
            <a:cxnSpLocks noChangeShapeType="1"/>
          </p:cNvCxnSpPr>
          <p:nvPr/>
        </p:nvCxnSpPr>
        <p:spPr bwMode="auto">
          <a:xfrm flipH="1">
            <a:off x="42863" y="2990850"/>
            <a:ext cx="1055687" cy="32194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595" name="AutoShape 43"/>
          <p:cNvCxnSpPr>
            <a:cxnSpLocks noChangeShapeType="1"/>
          </p:cNvCxnSpPr>
          <p:nvPr/>
        </p:nvCxnSpPr>
        <p:spPr bwMode="auto">
          <a:xfrm flipH="1">
            <a:off x="1414463" y="2990850"/>
            <a:ext cx="1055687" cy="21907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596" name="AutoShape 44"/>
          <p:cNvCxnSpPr>
            <a:cxnSpLocks noChangeShapeType="1"/>
          </p:cNvCxnSpPr>
          <p:nvPr/>
        </p:nvCxnSpPr>
        <p:spPr bwMode="auto">
          <a:xfrm flipH="1">
            <a:off x="2706688" y="2989263"/>
            <a:ext cx="1058862" cy="217487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4376738" y="4405313"/>
            <a:ext cx="409575" cy="490537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6294438" y="6118225"/>
            <a:ext cx="2009775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i="1">
                <a:solidFill>
                  <a:srgbClr val="CC0000"/>
                </a:solidFill>
              </a:rPr>
              <a:t>link 23 into 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AF43989-590F-4C5D-A3ED-097A43DAA96E}" type="slidenum">
              <a:rPr lang="en-IN"/>
              <a:pPr/>
              <a:t>21</a:t>
            </a:fld>
            <a:endParaRPr lang="en-IN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4580" name="AutoShape 4"/>
          <p:cNvCxnSpPr>
            <a:cxnSpLocks noChangeShapeType="1"/>
            <a:stCxn id="24579" idx="0"/>
            <a:endCxn id="24586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4583" name="AutoShape 7"/>
          <p:cNvCxnSpPr>
            <a:cxnSpLocks noChangeShapeType="1"/>
            <a:stCxn id="24586" idx="2"/>
            <a:endCxn id="24582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24585" name="AutoShape 9"/>
          <p:cNvCxnSpPr>
            <a:cxnSpLocks noChangeShapeType="1"/>
            <a:stCxn id="24582" idx="4"/>
            <a:endCxn id="24584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4590" name="AutoShape 14"/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10969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4591" name="AutoShape 15"/>
          <p:cNvCxnSpPr>
            <a:cxnSpLocks noChangeShapeType="1"/>
            <a:stCxn id="24598" idx="2"/>
            <a:endCxn id="24589" idx="6"/>
          </p:cNvCxnSpPr>
          <p:nvPr/>
        </p:nvCxnSpPr>
        <p:spPr bwMode="auto">
          <a:xfrm flipH="1">
            <a:off x="1279525" y="4232275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4594" name="AutoShape 18"/>
          <p:cNvCxnSpPr>
            <a:cxnSpLocks noChangeShapeType="1"/>
            <a:stCxn id="24592" idx="0"/>
            <a:endCxn id="24593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4596" name="AutoShape 20"/>
          <p:cNvCxnSpPr>
            <a:cxnSpLocks noChangeShapeType="1"/>
            <a:stCxn id="24595" idx="0"/>
            <a:endCxn id="24598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4597" name="AutoShape 21"/>
          <p:cNvCxnSpPr>
            <a:cxnSpLocks noChangeShapeType="1"/>
            <a:stCxn id="24593" idx="7"/>
            <a:endCxn id="24598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4599" name="AutoShape 23"/>
          <p:cNvCxnSpPr>
            <a:cxnSpLocks noChangeShapeType="1"/>
            <a:stCxn id="24598" idx="6"/>
            <a:endCxn id="24582" idx="2"/>
          </p:cNvCxnSpPr>
          <p:nvPr/>
        </p:nvCxnSpPr>
        <p:spPr bwMode="auto">
          <a:xfrm>
            <a:off x="2651125" y="4232275"/>
            <a:ext cx="2165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4600" name="AutoShape 24"/>
          <p:cNvCxnSpPr>
            <a:cxnSpLocks noChangeShapeType="1"/>
            <a:stCxn id="24587" idx="6"/>
            <a:endCxn id="24581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4601" name="AutoShape 25"/>
          <p:cNvCxnSpPr>
            <a:cxnSpLocks noChangeShapeType="1"/>
            <a:stCxn id="24586" idx="6"/>
            <a:endCxn id="24587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4603" name="AutoShape 27"/>
          <p:cNvCxnSpPr>
            <a:cxnSpLocks noChangeShapeType="1"/>
            <a:stCxn id="24602" idx="0"/>
            <a:endCxn id="24581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18" name="AutoShape 42"/>
          <p:cNvCxnSpPr>
            <a:cxnSpLocks noChangeShapeType="1"/>
          </p:cNvCxnSpPr>
          <p:nvPr/>
        </p:nvCxnSpPr>
        <p:spPr bwMode="auto">
          <a:xfrm flipH="1">
            <a:off x="42863" y="2990850"/>
            <a:ext cx="1055687" cy="32194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619" name="AutoShape 43"/>
          <p:cNvCxnSpPr>
            <a:cxnSpLocks noChangeShapeType="1"/>
          </p:cNvCxnSpPr>
          <p:nvPr/>
        </p:nvCxnSpPr>
        <p:spPr bwMode="auto">
          <a:xfrm flipH="1">
            <a:off x="1414463" y="2990850"/>
            <a:ext cx="1055687" cy="21907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77800" y="343535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22" name="Oval 46"/>
          <p:cNvSpPr>
            <a:spLocks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 flipV="1">
            <a:off x="4376738" y="4405313"/>
            <a:ext cx="409575" cy="490537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6291263" y="6118225"/>
            <a:ext cx="1887537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i="1">
                <a:solidFill>
                  <a:srgbClr val="CC0000"/>
                </a:solidFill>
              </a:rPr>
              <a:t>link 17 into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DC4F98-0B8F-40F2-8A99-A2671586A95B}" type="slidenum">
              <a:rPr lang="en-IN"/>
              <a:pPr/>
              <a:t>22</a:t>
            </a:fld>
            <a:endParaRPr lang="en-IN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5604" name="AutoShape 4"/>
          <p:cNvCxnSpPr>
            <a:cxnSpLocks noChangeShapeType="1"/>
            <a:stCxn id="25603" idx="0"/>
            <a:endCxn id="25610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5607" name="AutoShape 7"/>
          <p:cNvCxnSpPr>
            <a:cxnSpLocks noChangeShapeType="1"/>
            <a:stCxn id="25610" idx="2"/>
            <a:endCxn id="25606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5609" name="AutoShape 9"/>
          <p:cNvCxnSpPr>
            <a:cxnSpLocks noChangeShapeType="1"/>
            <a:stCxn id="25606" idx="4"/>
            <a:endCxn id="25608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5613" name="AutoShape 13"/>
          <p:cNvCxnSpPr>
            <a:cxnSpLocks noChangeShapeType="1"/>
            <a:stCxn id="25640" idx="0"/>
            <a:endCxn id="25612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5616" name="AutoShape 16"/>
          <p:cNvCxnSpPr>
            <a:cxnSpLocks noChangeShapeType="1"/>
            <a:stCxn id="25614" idx="0"/>
            <a:endCxn id="25615" idx="4"/>
          </p:cNvCxnSpPr>
          <p:nvPr/>
        </p:nvCxnSpPr>
        <p:spPr bwMode="auto">
          <a:xfrm flipV="1">
            <a:off x="1866900" y="5326063"/>
            <a:ext cx="1588" cy="3889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5618" name="AutoShape 18"/>
          <p:cNvCxnSpPr>
            <a:cxnSpLocks noChangeShapeType="1"/>
            <a:stCxn id="25617" idx="0"/>
            <a:endCxn id="25620" idx="4"/>
          </p:cNvCxnSpPr>
          <p:nvPr/>
        </p:nvCxnSpPr>
        <p:spPr bwMode="auto">
          <a:xfrm flipV="1">
            <a:off x="2468563" y="4419600"/>
            <a:ext cx="1587" cy="533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5619" name="AutoShape 19"/>
          <p:cNvCxnSpPr>
            <a:cxnSpLocks noChangeShapeType="1"/>
            <a:stCxn id="25615" idx="7"/>
            <a:endCxn id="25620" idx="3"/>
          </p:cNvCxnSpPr>
          <p:nvPr/>
        </p:nvCxnSpPr>
        <p:spPr bwMode="auto">
          <a:xfrm flipV="1">
            <a:off x="1995488" y="4365625"/>
            <a:ext cx="342900" cy="641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5621" name="AutoShape 21"/>
          <p:cNvCxnSpPr>
            <a:cxnSpLocks noChangeShapeType="1"/>
            <a:stCxn id="25620" idx="6"/>
            <a:endCxn id="25606" idx="2"/>
          </p:cNvCxnSpPr>
          <p:nvPr/>
        </p:nvCxnSpPr>
        <p:spPr bwMode="auto">
          <a:xfrm>
            <a:off x="2651125" y="4232275"/>
            <a:ext cx="2165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5622" name="AutoShape 22"/>
          <p:cNvCxnSpPr>
            <a:cxnSpLocks noChangeShapeType="1"/>
            <a:stCxn id="25611" idx="6"/>
            <a:endCxn id="25605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5623" name="AutoShape 23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5625" name="AutoShape 25"/>
          <p:cNvCxnSpPr>
            <a:cxnSpLocks noChangeShapeType="1"/>
            <a:stCxn id="25624" idx="0"/>
            <a:endCxn id="25605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5626" name="Group 26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39" name="AutoShape 39"/>
          <p:cNvCxnSpPr>
            <a:cxnSpLocks noChangeShapeType="1"/>
            <a:stCxn id="25612" idx="7"/>
            <a:endCxn id="25606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H="1">
            <a:off x="5153025" y="3740150"/>
            <a:ext cx="388938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5644" name="AutoShape 44"/>
          <p:cNvCxnSpPr>
            <a:cxnSpLocks noChangeShapeType="1"/>
          </p:cNvCxnSpPr>
          <p:nvPr/>
        </p:nvCxnSpPr>
        <p:spPr bwMode="auto">
          <a:xfrm flipH="1">
            <a:off x="1414463" y="2990850"/>
            <a:ext cx="1055687" cy="219075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291263" y="6118225"/>
            <a:ext cx="1887537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i="1">
                <a:solidFill>
                  <a:srgbClr val="CC0000"/>
                </a:solidFill>
              </a:rPr>
              <a:t>link 24 into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64CCD15-9A57-48D7-88E1-6E9EE413381D}" type="slidenum">
              <a:rPr lang="en-IN"/>
              <a:pPr/>
              <a:t>23</a:t>
            </a:fld>
            <a:endParaRPr lang="en-IN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6628" name="AutoShape 4"/>
          <p:cNvCxnSpPr>
            <a:cxnSpLocks noChangeShapeType="1"/>
            <a:stCxn id="26627" idx="0"/>
            <a:endCxn id="26634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6631" name="AutoShape 7"/>
          <p:cNvCxnSpPr>
            <a:cxnSpLocks noChangeShapeType="1"/>
            <a:stCxn id="26634" idx="2"/>
            <a:endCxn id="26630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6633" name="AutoShape 9"/>
          <p:cNvCxnSpPr>
            <a:cxnSpLocks noChangeShapeType="1"/>
            <a:stCxn id="26630" idx="4"/>
            <a:endCxn id="26632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6638" name="AutoShape 14"/>
          <p:cNvCxnSpPr>
            <a:cxnSpLocks noChangeShapeType="1"/>
            <a:stCxn id="26636" idx="0"/>
            <a:endCxn id="26637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6641" name="AutoShape 17"/>
          <p:cNvCxnSpPr>
            <a:cxnSpLocks noChangeShapeType="1"/>
            <a:stCxn id="26639" idx="0"/>
            <a:endCxn id="26640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6643" name="AutoShape 19"/>
          <p:cNvCxnSpPr>
            <a:cxnSpLocks noChangeShapeType="1"/>
            <a:stCxn id="26642" idx="0"/>
            <a:endCxn id="26645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6644" name="AutoShape 20"/>
          <p:cNvCxnSpPr>
            <a:cxnSpLocks noChangeShapeType="1"/>
            <a:stCxn id="26640" idx="7"/>
            <a:endCxn id="26645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6646" name="AutoShape 22"/>
          <p:cNvCxnSpPr>
            <a:cxnSpLocks noChangeShapeType="1"/>
            <a:stCxn id="26645" idx="7"/>
            <a:endCxn id="26630" idx="2"/>
          </p:cNvCxnSpPr>
          <p:nvPr/>
        </p:nvCxnSpPr>
        <p:spPr bwMode="auto">
          <a:xfrm flipV="1">
            <a:off x="3665538" y="4232275"/>
            <a:ext cx="1152525" cy="7064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6647" name="AutoShape 23"/>
          <p:cNvCxnSpPr>
            <a:cxnSpLocks noChangeShapeType="1"/>
            <a:stCxn id="26635" idx="6"/>
            <a:endCxn id="26629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6648" name="AutoShape 24"/>
          <p:cNvCxnSpPr>
            <a:cxnSpLocks noChangeShapeType="1"/>
            <a:stCxn id="26634" idx="6"/>
            <a:endCxn id="26635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6650" name="AutoShape 26"/>
          <p:cNvCxnSpPr>
            <a:cxnSpLocks noChangeShapeType="1"/>
            <a:stCxn id="26649" idx="0"/>
            <a:endCxn id="26629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65" name="AutoShape 41"/>
          <p:cNvCxnSpPr>
            <a:cxnSpLocks noChangeShapeType="1"/>
            <a:stCxn id="26637" idx="7"/>
            <a:endCxn id="26630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6666" name="AutoShape 42"/>
          <p:cNvCxnSpPr>
            <a:cxnSpLocks noChangeShapeType="1"/>
            <a:stCxn id="26662" idx="4"/>
            <a:endCxn id="26630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H="1">
            <a:off x="5153025" y="3740150"/>
            <a:ext cx="388938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B68ECDA-E6E5-4DC9-8904-D203917F2998}" type="slidenum">
              <a:rPr lang="en-IN"/>
              <a:pPr/>
              <a:t>24</a:t>
            </a:fld>
            <a:endParaRPr lang="en-IN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7652" name="AutoShape 4"/>
          <p:cNvCxnSpPr>
            <a:cxnSpLocks noChangeShapeType="1"/>
            <a:stCxn id="27651" idx="0"/>
            <a:endCxn id="27658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7655" name="AutoShape 7"/>
          <p:cNvCxnSpPr>
            <a:cxnSpLocks noChangeShapeType="1"/>
            <a:stCxn id="27658" idx="2"/>
            <a:endCxn id="27654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7657" name="AutoShape 9"/>
          <p:cNvCxnSpPr>
            <a:cxnSpLocks noChangeShapeType="1"/>
            <a:stCxn id="27654" idx="4"/>
            <a:endCxn id="27656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7662" name="AutoShape 14"/>
          <p:cNvCxnSpPr>
            <a:cxnSpLocks noChangeShapeType="1"/>
            <a:stCxn id="27660" idx="0"/>
            <a:endCxn id="27661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7665" name="AutoShape 17"/>
          <p:cNvCxnSpPr>
            <a:cxnSpLocks noChangeShapeType="1"/>
            <a:stCxn id="27663" idx="0"/>
            <a:endCxn id="27664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7667" name="AutoShape 19"/>
          <p:cNvCxnSpPr>
            <a:cxnSpLocks noChangeShapeType="1"/>
            <a:stCxn id="27666" idx="0"/>
            <a:endCxn id="27669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7668" name="AutoShape 20"/>
          <p:cNvCxnSpPr>
            <a:cxnSpLocks noChangeShapeType="1"/>
            <a:stCxn id="27664" idx="7"/>
            <a:endCxn id="27669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7670" name="AutoShape 22"/>
          <p:cNvCxnSpPr>
            <a:cxnSpLocks noChangeShapeType="1"/>
            <a:stCxn id="27659" idx="6"/>
            <a:endCxn id="27653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7671" name="AutoShape 23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7673" name="AutoShape 25"/>
          <p:cNvCxnSpPr>
            <a:cxnSpLocks noChangeShapeType="1"/>
            <a:stCxn id="27672" idx="0"/>
            <a:endCxn id="27653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4" name="Oval 36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7" name="AutoShape 39"/>
          <p:cNvCxnSpPr>
            <a:cxnSpLocks noChangeShapeType="1"/>
            <a:stCxn id="27661" idx="7"/>
            <a:endCxn id="27654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7688" name="AutoShape 40"/>
          <p:cNvCxnSpPr>
            <a:cxnSpLocks noChangeShapeType="1"/>
            <a:stCxn id="27689" idx="4"/>
            <a:endCxn id="27654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689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90" name="AutoShape 42"/>
          <p:cNvCxnSpPr>
            <a:cxnSpLocks noChangeShapeType="1"/>
            <a:stCxn id="27685" idx="4"/>
            <a:endCxn id="27658" idx="0"/>
          </p:cNvCxnSpPr>
          <p:nvPr/>
        </p:nvCxnSpPr>
        <p:spPr bwMode="auto">
          <a:xfrm>
            <a:off x="4316413" y="2990850"/>
            <a:ext cx="1885950" cy="1055688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6443663" y="3740150"/>
            <a:ext cx="388937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27696" name="AutoShape 48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35B4D0C-BD32-4101-83F6-362123491901}" type="slidenum">
              <a:rPr lang="en-IN"/>
              <a:pPr/>
              <a:t>25</a:t>
            </a:fld>
            <a:endParaRPr lang="en-IN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8676" name="AutoShape 4"/>
          <p:cNvCxnSpPr>
            <a:cxnSpLocks noChangeShapeType="1"/>
            <a:stCxn id="28675" idx="0"/>
            <a:endCxn id="28682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8679" name="AutoShape 7"/>
          <p:cNvCxnSpPr>
            <a:cxnSpLocks noChangeShapeType="1"/>
            <a:stCxn id="28682" idx="2"/>
            <a:endCxn id="28678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8681" name="AutoShape 9"/>
          <p:cNvCxnSpPr>
            <a:cxnSpLocks noChangeShapeType="1"/>
            <a:stCxn id="28678" idx="4"/>
            <a:endCxn id="28680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8686" name="AutoShape 14"/>
          <p:cNvCxnSpPr>
            <a:cxnSpLocks noChangeShapeType="1"/>
            <a:stCxn id="28684" idx="0"/>
            <a:endCxn id="28685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8689" name="AutoShape 17"/>
          <p:cNvCxnSpPr>
            <a:cxnSpLocks noChangeShapeType="1"/>
            <a:stCxn id="28687" idx="0"/>
            <a:endCxn id="28688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8691" name="AutoShape 19"/>
          <p:cNvCxnSpPr>
            <a:cxnSpLocks noChangeShapeType="1"/>
            <a:stCxn id="28690" idx="0"/>
            <a:endCxn id="28693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692" name="AutoShape 20"/>
          <p:cNvCxnSpPr>
            <a:cxnSpLocks noChangeShapeType="1"/>
            <a:stCxn id="28688" idx="7"/>
            <a:endCxn id="28693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8694" name="AutoShape 22"/>
          <p:cNvCxnSpPr>
            <a:cxnSpLocks noChangeShapeType="1"/>
            <a:stCxn id="28683" idx="6"/>
            <a:endCxn id="28677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8695" name="AutoShape 23"/>
          <p:cNvCxnSpPr>
            <a:cxnSpLocks noChangeShapeType="1"/>
            <a:stCxn id="28682" idx="6"/>
            <a:endCxn id="28683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8697" name="AutoShape 25"/>
          <p:cNvCxnSpPr>
            <a:cxnSpLocks noChangeShapeType="1"/>
            <a:stCxn id="28696" idx="0"/>
            <a:endCxn id="28677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8703" name="Group 31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Oval 37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Oval 38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711" name="AutoShape 39"/>
          <p:cNvCxnSpPr>
            <a:cxnSpLocks noChangeShapeType="1"/>
            <a:stCxn id="28685" idx="7"/>
            <a:endCxn id="28678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712" name="AutoShape 40"/>
          <p:cNvCxnSpPr>
            <a:cxnSpLocks noChangeShapeType="1"/>
            <a:stCxn id="28713" idx="4"/>
            <a:endCxn id="28678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714" name="AutoShape 42"/>
          <p:cNvCxnSpPr>
            <a:cxnSpLocks noChangeShapeType="1"/>
          </p:cNvCxnSpPr>
          <p:nvPr/>
        </p:nvCxnSpPr>
        <p:spPr bwMode="auto">
          <a:xfrm>
            <a:off x="3262313" y="2990850"/>
            <a:ext cx="1055687" cy="1887538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715" name="AutoShape 43"/>
          <p:cNvCxnSpPr>
            <a:cxnSpLocks noChangeShapeType="1"/>
            <a:stCxn id="28710" idx="4"/>
            <a:endCxn id="28683" idx="0"/>
          </p:cNvCxnSpPr>
          <p:nvPr/>
        </p:nvCxnSpPr>
        <p:spPr bwMode="auto">
          <a:xfrm>
            <a:off x="3981450" y="2987675"/>
            <a:ext cx="3287713" cy="1058863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 flipH="1">
            <a:off x="7488238" y="3740150"/>
            <a:ext cx="388937" cy="2952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28721" name="AutoShape 49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3B2ACB2-D839-4F09-AFD2-5216CD3CEB42}" type="slidenum">
              <a:rPr lang="en-IN"/>
              <a:pPr/>
              <a:t>26</a:t>
            </a:fld>
            <a:endParaRPr lang="en-IN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29700" name="AutoShape 4"/>
          <p:cNvCxnSpPr>
            <a:cxnSpLocks noChangeShapeType="1"/>
            <a:stCxn id="29699" idx="0"/>
            <a:endCxn id="29706" idx="4"/>
          </p:cNvCxnSpPr>
          <p:nvPr/>
        </p:nvCxnSpPr>
        <p:spPr bwMode="auto">
          <a:xfrm flipV="1">
            <a:off x="6202363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29703" name="AutoShape 7"/>
          <p:cNvCxnSpPr>
            <a:cxnSpLocks noChangeShapeType="1"/>
            <a:stCxn id="29706" idx="2"/>
            <a:endCxn id="29702" idx="6"/>
          </p:cNvCxnSpPr>
          <p:nvPr/>
        </p:nvCxnSpPr>
        <p:spPr bwMode="auto">
          <a:xfrm flipH="1">
            <a:off x="5181600" y="4232275"/>
            <a:ext cx="8382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29705" name="AutoShape 9"/>
          <p:cNvCxnSpPr>
            <a:cxnSpLocks noChangeShapeType="1"/>
            <a:stCxn id="29702" idx="4"/>
            <a:endCxn id="29704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29710" name="AutoShape 14"/>
          <p:cNvCxnSpPr>
            <a:cxnSpLocks noChangeShapeType="1"/>
            <a:stCxn id="29708" idx="0"/>
            <a:endCxn id="29709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29713" name="AutoShape 17"/>
          <p:cNvCxnSpPr>
            <a:cxnSpLocks noChangeShapeType="1"/>
            <a:stCxn id="29711" idx="0"/>
            <a:endCxn id="29712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29715" name="AutoShape 19"/>
          <p:cNvCxnSpPr>
            <a:cxnSpLocks noChangeShapeType="1"/>
            <a:stCxn id="29714" idx="0"/>
            <a:endCxn id="29717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16" name="AutoShape 20"/>
          <p:cNvCxnSpPr>
            <a:cxnSpLocks noChangeShapeType="1"/>
            <a:stCxn id="29712" idx="7"/>
            <a:endCxn id="29717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29718" name="AutoShape 22"/>
          <p:cNvCxnSpPr>
            <a:cxnSpLocks noChangeShapeType="1"/>
            <a:stCxn id="29707" idx="6"/>
            <a:endCxn id="29701" idx="2"/>
          </p:cNvCxnSpPr>
          <p:nvPr/>
        </p:nvCxnSpPr>
        <p:spPr bwMode="auto">
          <a:xfrm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29719" name="AutoShape 23"/>
          <p:cNvCxnSpPr>
            <a:cxnSpLocks noChangeShapeType="1"/>
            <a:stCxn id="29706" idx="6"/>
            <a:endCxn id="29707" idx="2"/>
          </p:cNvCxnSpPr>
          <p:nvPr/>
        </p:nvCxnSpPr>
        <p:spPr bwMode="auto">
          <a:xfrm>
            <a:off x="6384925" y="4232275"/>
            <a:ext cx="7016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29721" name="AutoShape 25"/>
          <p:cNvCxnSpPr>
            <a:cxnSpLocks noChangeShapeType="1"/>
            <a:stCxn id="29720" idx="0"/>
            <a:endCxn id="29701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32" name="Oval 36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Oval 37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Oval 38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35" name="AutoShape 39"/>
          <p:cNvCxnSpPr>
            <a:cxnSpLocks noChangeShapeType="1"/>
            <a:stCxn id="29709" idx="7"/>
            <a:endCxn id="29702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36" name="AutoShape 40"/>
          <p:cNvCxnSpPr>
            <a:cxnSpLocks noChangeShapeType="1"/>
            <a:stCxn id="29737" idx="4"/>
            <a:endCxn id="29702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37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38" name="AutoShape 42"/>
          <p:cNvCxnSpPr>
            <a:cxnSpLocks noChangeShapeType="1"/>
          </p:cNvCxnSpPr>
          <p:nvPr/>
        </p:nvCxnSpPr>
        <p:spPr bwMode="auto">
          <a:xfrm>
            <a:off x="3262313" y="2990850"/>
            <a:ext cx="1055687" cy="1887538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739" name="AutoShape 43"/>
          <p:cNvCxnSpPr>
            <a:cxnSpLocks noChangeShapeType="1"/>
          </p:cNvCxnSpPr>
          <p:nvPr/>
        </p:nvCxnSpPr>
        <p:spPr bwMode="auto">
          <a:xfrm>
            <a:off x="2925763" y="2987675"/>
            <a:ext cx="1058862" cy="328930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Oval 46"/>
          <p:cNvSpPr>
            <a:spLocks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6294438" y="6118225"/>
            <a:ext cx="2009775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i="1">
                <a:solidFill>
                  <a:srgbClr val="CC0000"/>
                </a:solidFill>
              </a:rPr>
              <a:t>link 41 into 18</a:t>
            </a:r>
          </a:p>
        </p:txBody>
      </p:sp>
      <p:cxnSp>
        <p:nvCxnSpPr>
          <p:cNvPr id="29746" name="AutoShape 50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D01BE0E-4FE1-4EDA-9085-3F70FC03F005}" type="slidenum">
              <a:rPr lang="en-IN"/>
              <a:pPr/>
              <a:t>27</a:t>
            </a:fld>
            <a:endParaRPr lang="en-IN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30724" name="AutoShape 4"/>
          <p:cNvCxnSpPr>
            <a:cxnSpLocks noChangeShapeType="1"/>
            <a:stCxn id="30723" idx="0"/>
            <a:endCxn id="30730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0727" name="AutoShape 7"/>
          <p:cNvCxnSpPr>
            <a:cxnSpLocks noChangeShapeType="1"/>
            <a:stCxn id="30730" idx="2"/>
            <a:endCxn id="30731" idx="6"/>
          </p:cNvCxnSpPr>
          <p:nvPr/>
        </p:nvCxnSpPr>
        <p:spPr bwMode="auto">
          <a:xfrm flipH="1">
            <a:off x="7451725" y="4232275"/>
            <a:ext cx="6413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0729" name="AutoShape 9"/>
          <p:cNvCxnSpPr>
            <a:cxnSpLocks noChangeShapeType="1"/>
            <a:stCxn id="30726" idx="4"/>
            <a:endCxn id="30728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30734" name="AutoShape 14"/>
          <p:cNvCxnSpPr>
            <a:cxnSpLocks noChangeShapeType="1"/>
            <a:stCxn id="30732" idx="0"/>
            <a:endCxn id="30733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0737" name="AutoShape 17"/>
          <p:cNvCxnSpPr>
            <a:cxnSpLocks noChangeShapeType="1"/>
            <a:stCxn id="30735" idx="0"/>
            <a:endCxn id="30736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0739" name="AutoShape 19"/>
          <p:cNvCxnSpPr>
            <a:cxnSpLocks noChangeShapeType="1"/>
            <a:stCxn id="30738" idx="0"/>
            <a:endCxn id="30741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0740" name="AutoShape 20"/>
          <p:cNvCxnSpPr>
            <a:cxnSpLocks noChangeShapeType="1"/>
            <a:stCxn id="30736" idx="7"/>
            <a:endCxn id="30741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30743" name="AutoShape 23"/>
          <p:cNvCxnSpPr>
            <a:cxnSpLocks noChangeShapeType="1"/>
            <a:stCxn id="30742" idx="0"/>
            <a:endCxn id="30725" idx="4"/>
          </p:cNvCxnSpPr>
          <p:nvPr/>
        </p:nvCxnSpPr>
        <p:spPr bwMode="auto">
          <a:xfrm flipV="1">
            <a:off x="7654925" y="5249863"/>
            <a:ext cx="1588" cy="465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Oval 35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Oval 36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57" name="AutoShape 37"/>
          <p:cNvCxnSpPr>
            <a:cxnSpLocks noChangeShapeType="1"/>
            <a:stCxn id="30733" idx="7"/>
            <a:endCxn id="30726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0758" name="AutoShape 38"/>
          <p:cNvCxnSpPr>
            <a:cxnSpLocks noChangeShapeType="1"/>
            <a:stCxn id="30761" idx="4"/>
            <a:endCxn id="30726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59" name="AutoShape 39"/>
          <p:cNvCxnSpPr>
            <a:cxnSpLocks noChangeShapeType="1"/>
            <a:stCxn id="30725" idx="7"/>
            <a:endCxn id="30730" idx="3"/>
          </p:cNvCxnSpPr>
          <p:nvPr/>
        </p:nvCxnSpPr>
        <p:spPr bwMode="auto">
          <a:xfrm flipV="1">
            <a:off x="7783513" y="4365625"/>
            <a:ext cx="36195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0760" name="AutoShape 40"/>
          <p:cNvCxnSpPr>
            <a:cxnSpLocks noChangeShapeType="1"/>
            <a:stCxn id="30726" idx="6"/>
            <a:endCxn id="30731" idx="2"/>
          </p:cNvCxnSpPr>
          <p:nvPr/>
        </p:nvCxnSpPr>
        <p:spPr bwMode="auto">
          <a:xfrm>
            <a:off x="5181600" y="4232275"/>
            <a:ext cx="19050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0761" name="Oval 41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62" name="AutoShape 42"/>
          <p:cNvCxnSpPr>
            <a:cxnSpLocks noChangeShapeType="1"/>
          </p:cNvCxnSpPr>
          <p:nvPr/>
        </p:nvCxnSpPr>
        <p:spPr bwMode="auto">
          <a:xfrm>
            <a:off x="2925763" y="2987675"/>
            <a:ext cx="1058862" cy="328930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30768" name="AutoShape 48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FB8F938-E5F5-44FC-AD9D-A7C84FD2C0E8}" type="slidenum">
              <a:rPr lang="en-IN"/>
              <a:pPr/>
              <a:t>28</a:t>
            </a:fld>
            <a:endParaRPr lang="en-IN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1749" name="AutoShape 5"/>
          <p:cNvCxnSpPr>
            <a:cxnSpLocks noChangeShapeType="1"/>
            <a:stCxn id="31747" idx="4"/>
            <a:endCxn id="31748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31753" name="AutoShape 9"/>
          <p:cNvCxnSpPr>
            <a:cxnSpLocks noChangeShapeType="1"/>
            <a:stCxn id="31751" idx="0"/>
            <a:endCxn id="31752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1756" name="AutoShape 12"/>
          <p:cNvCxnSpPr>
            <a:cxnSpLocks noChangeShapeType="1"/>
            <a:stCxn id="31754" idx="0"/>
            <a:endCxn id="31755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1758" name="AutoShape 14"/>
          <p:cNvCxnSpPr>
            <a:cxnSpLocks noChangeShapeType="1"/>
            <a:stCxn id="31757" idx="0"/>
            <a:endCxn id="31760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1759" name="AutoShape 15"/>
          <p:cNvCxnSpPr>
            <a:cxnSpLocks noChangeShapeType="1"/>
            <a:stCxn id="31755" idx="7"/>
            <a:endCxn id="31760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grpSp>
        <p:nvGrpSpPr>
          <p:cNvPr id="31761" name="Group 17"/>
          <p:cNvGrpSpPr>
            <a:grpSpLocks/>
          </p:cNvGrpSpPr>
          <p:nvPr/>
        </p:nvGrpSpPr>
        <p:grpSpPr bwMode="auto">
          <a:xfrm>
            <a:off x="3810000" y="2590800"/>
            <a:ext cx="1357313" cy="239713"/>
            <a:chOff x="2400" y="1632"/>
            <a:chExt cx="855" cy="151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400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2614" y="1632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2829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043" y="1632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160" tIns="46080" rIns="92160" bIns="4608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1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3810000" y="2827338"/>
            <a:ext cx="1357313" cy="239712"/>
            <a:chOff x="2400" y="1781"/>
            <a:chExt cx="855" cy="151"/>
          </a:xfrm>
        </p:grpSpPr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2400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2614" y="1781"/>
              <a:ext cx="213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2829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3043" y="1781"/>
              <a:ext cx="212" cy="151"/>
            </a:xfrm>
            <a:prstGeom prst="rect">
              <a:avLst/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4" name="AutoShape 30"/>
          <p:cNvCxnSpPr>
            <a:cxnSpLocks noChangeShapeType="1"/>
            <a:stCxn id="31752" idx="7"/>
            <a:endCxn id="31747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1775" name="AutoShape 31"/>
          <p:cNvCxnSpPr>
            <a:cxnSpLocks noChangeShapeType="1"/>
            <a:stCxn id="31777" idx="4"/>
            <a:endCxn id="31747" idx="0"/>
          </p:cNvCxnSpPr>
          <p:nvPr/>
        </p:nvCxnSpPr>
        <p:spPr bwMode="auto">
          <a:xfrm>
            <a:off x="4997450" y="2990850"/>
            <a:ext cx="1588" cy="10556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776" name="AutoShape 32"/>
          <p:cNvCxnSpPr>
            <a:cxnSpLocks noChangeShapeType="1"/>
            <a:stCxn id="31747" idx="6"/>
            <a:endCxn id="31750" idx="2"/>
          </p:cNvCxnSpPr>
          <p:nvPr/>
        </p:nvCxnSpPr>
        <p:spPr bwMode="auto">
          <a:xfrm>
            <a:off x="5181600" y="4232275"/>
            <a:ext cx="19050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8" name="AutoShape 34"/>
          <p:cNvCxnSpPr>
            <a:cxnSpLocks noChangeShapeType="1"/>
          </p:cNvCxnSpPr>
          <p:nvPr/>
        </p:nvCxnSpPr>
        <p:spPr bwMode="auto">
          <a:xfrm>
            <a:off x="2925763" y="2987675"/>
            <a:ext cx="1058862" cy="3289300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779" name="AutoShape 35"/>
          <p:cNvCxnSpPr>
            <a:cxnSpLocks noChangeShapeType="1"/>
            <a:stCxn id="31771" idx="4"/>
            <a:endCxn id="31787" idx="0"/>
          </p:cNvCxnSpPr>
          <p:nvPr/>
        </p:nvCxnSpPr>
        <p:spPr bwMode="auto">
          <a:xfrm>
            <a:off x="4659313" y="2990850"/>
            <a:ext cx="3616325" cy="1055688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4198938" y="2255838"/>
            <a:ext cx="550862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31784" name="AutoShape 40"/>
          <p:cNvCxnSpPr>
            <a:cxnSpLocks noChangeShapeType="1"/>
            <a:stCxn id="31783" idx="0"/>
            <a:endCxn id="31787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31786" name="AutoShape 42"/>
          <p:cNvCxnSpPr>
            <a:cxnSpLocks noChangeShapeType="1"/>
            <a:stCxn id="31787" idx="2"/>
          </p:cNvCxnSpPr>
          <p:nvPr/>
        </p:nvCxnSpPr>
        <p:spPr bwMode="auto">
          <a:xfrm flipH="1">
            <a:off x="7451725" y="4232275"/>
            <a:ext cx="641350" cy="793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31789" name="AutoShape 45"/>
          <p:cNvCxnSpPr>
            <a:cxnSpLocks noChangeShapeType="1"/>
            <a:stCxn id="31788" idx="0"/>
            <a:endCxn id="31785" idx="4"/>
          </p:cNvCxnSpPr>
          <p:nvPr/>
        </p:nvCxnSpPr>
        <p:spPr bwMode="auto">
          <a:xfrm flipV="1">
            <a:off x="7654925" y="5249863"/>
            <a:ext cx="1588" cy="465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1790" name="AutoShape 46"/>
          <p:cNvCxnSpPr>
            <a:cxnSpLocks noChangeShapeType="1"/>
            <a:stCxn id="31785" idx="7"/>
            <a:endCxn id="31787" idx="3"/>
          </p:cNvCxnSpPr>
          <p:nvPr/>
        </p:nvCxnSpPr>
        <p:spPr bwMode="auto">
          <a:xfrm flipV="1">
            <a:off x="7783513" y="4365625"/>
            <a:ext cx="36195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1793" name="AutoShape 49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181CDE-3AE0-4A04-8638-9BD894E469B1}" type="slidenum">
              <a:rPr lang="en-IN"/>
              <a:pPr/>
              <a:t>29</a:t>
            </a:fld>
            <a:endParaRPr lang="en-IN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Delete Min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Delete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Delete min; meld its children into root list; update min.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Consolidate trees so that no two roots have same rank.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2772" name="AutoShape 4"/>
          <p:cNvCxnSpPr>
            <a:cxnSpLocks noChangeShapeType="1"/>
            <a:endCxn id="32775" idx="6"/>
          </p:cNvCxnSpPr>
          <p:nvPr/>
        </p:nvCxnSpPr>
        <p:spPr bwMode="auto">
          <a:xfrm flipH="1" flipV="1">
            <a:off x="7451725" y="4232275"/>
            <a:ext cx="79375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2774" name="AutoShape 6"/>
          <p:cNvCxnSpPr>
            <a:cxnSpLocks noChangeShapeType="1"/>
            <a:stCxn id="32771" idx="4"/>
            <a:endCxn id="32773" idx="0"/>
          </p:cNvCxnSpPr>
          <p:nvPr/>
        </p:nvCxnSpPr>
        <p:spPr bwMode="auto">
          <a:xfrm>
            <a:off x="49990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32778" name="AutoShape 10"/>
          <p:cNvCxnSpPr>
            <a:cxnSpLocks noChangeShapeType="1"/>
            <a:stCxn id="32776" idx="0"/>
            <a:endCxn id="32777" idx="4"/>
          </p:cNvCxnSpPr>
          <p:nvPr/>
        </p:nvCxnSpPr>
        <p:spPr bwMode="auto">
          <a:xfrm flipV="1">
            <a:off x="4297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2781" name="AutoShape 13"/>
          <p:cNvCxnSpPr>
            <a:cxnSpLocks noChangeShapeType="1"/>
            <a:stCxn id="32779" idx="0"/>
            <a:endCxn id="32780" idx="4"/>
          </p:cNvCxnSpPr>
          <p:nvPr/>
        </p:nvCxnSpPr>
        <p:spPr bwMode="auto">
          <a:xfrm flipV="1">
            <a:off x="2933700" y="6088063"/>
            <a:ext cx="1588" cy="244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2783" name="AutoShape 15"/>
          <p:cNvCxnSpPr>
            <a:cxnSpLocks noChangeShapeType="1"/>
            <a:stCxn id="32782" idx="0"/>
            <a:endCxn id="32785" idx="4"/>
          </p:cNvCxnSpPr>
          <p:nvPr/>
        </p:nvCxnSpPr>
        <p:spPr bwMode="auto">
          <a:xfrm flipV="1">
            <a:off x="3535363" y="52578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84" name="AutoShape 16"/>
          <p:cNvCxnSpPr>
            <a:cxnSpLocks noChangeShapeType="1"/>
            <a:stCxn id="32780" idx="7"/>
            <a:endCxn id="32785" idx="3"/>
          </p:cNvCxnSpPr>
          <p:nvPr/>
        </p:nvCxnSpPr>
        <p:spPr bwMode="auto">
          <a:xfrm flipV="1">
            <a:off x="3062288" y="5203825"/>
            <a:ext cx="34290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32786" name="AutoShape 18"/>
          <p:cNvCxnSpPr>
            <a:cxnSpLocks noChangeShapeType="1"/>
            <a:stCxn id="32777" idx="7"/>
            <a:endCxn id="32771" idx="3"/>
          </p:cNvCxnSpPr>
          <p:nvPr/>
        </p:nvCxnSpPr>
        <p:spPr bwMode="auto">
          <a:xfrm flipV="1">
            <a:off x="4425950" y="4365625"/>
            <a:ext cx="442913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87" name="AutoShape 19"/>
          <p:cNvCxnSpPr>
            <a:cxnSpLocks noChangeShapeType="1"/>
            <a:stCxn id="32771" idx="6"/>
            <a:endCxn id="32775" idx="2"/>
          </p:cNvCxnSpPr>
          <p:nvPr/>
        </p:nvCxnSpPr>
        <p:spPr bwMode="auto">
          <a:xfrm>
            <a:off x="5181600" y="4232275"/>
            <a:ext cx="1905000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940175" y="3835400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32791" name="AutoShape 23"/>
          <p:cNvCxnSpPr>
            <a:cxnSpLocks noChangeShapeType="1"/>
            <a:stCxn id="32790" idx="0"/>
            <a:endCxn id="32794" idx="4"/>
          </p:cNvCxnSpPr>
          <p:nvPr/>
        </p:nvCxnSpPr>
        <p:spPr bwMode="auto">
          <a:xfrm flipV="1">
            <a:off x="8275638" y="4419600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32793" name="AutoShape 25"/>
          <p:cNvCxnSpPr>
            <a:cxnSpLocks noChangeShapeType="1"/>
            <a:stCxn id="32794" idx="2"/>
          </p:cNvCxnSpPr>
          <p:nvPr/>
        </p:nvCxnSpPr>
        <p:spPr bwMode="auto">
          <a:xfrm flipH="1">
            <a:off x="7451725" y="4232275"/>
            <a:ext cx="641350" cy="793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32796" name="AutoShape 28"/>
          <p:cNvCxnSpPr>
            <a:cxnSpLocks noChangeShapeType="1"/>
            <a:stCxn id="32795" idx="0"/>
            <a:endCxn id="32792" idx="4"/>
          </p:cNvCxnSpPr>
          <p:nvPr/>
        </p:nvCxnSpPr>
        <p:spPr bwMode="auto">
          <a:xfrm flipV="1">
            <a:off x="7654925" y="5249863"/>
            <a:ext cx="1588" cy="4651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97" name="AutoShape 29"/>
          <p:cNvCxnSpPr>
            <a:cxnSpLocks noChangeShapeType="1"/>
            <a:stCxn id="32792" idx="7"/>
            <a:endCxn id="32794" idx="3"/>
          </p:cNvCxnSpPr>
          <p:nvPr/>
        </p:nvCxnSpPr>
        <p:spPr bwMode="auto">
          <a:xfrm flipV="1">
            <a:off x="7783513" y="4365625"/>
            <a:ext cx="361950" cy="565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040438" y="6118225"/>
            <a:ext cx="668337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i="1">
                <a:solidFill>
                  <a:srgbClr val="CC0000"/>
                </a:solidFill>
              </a:rPr>
              <a:t>stop</a:t>
            </a:r>
          </a:p>
        </p:txBody>
      </p:sp>
      <p:cxnSp>
        <p:nvCxnSpPr>
          <p:cNvPr id="32799" name="AutoShape 3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065511E-33A3-441E-B607-A3AB365C44D2}" type="slidenum">
              <a:rPr lang="en-IN"/>
              <a:pPr/>
              <a:t>3</a:t>
            </a:fld>
            <a:endParaRPr lang="en-IN"/>
          </a:p>
        </p:txBody>
      </p:sp>
      <p:sp>
        <p:nvSpPr>
          <p:cNvPr id="6145" name="Oval 1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6146" name="AutoShape 2"/>
          <p:cNvCxnSpPr>
            <a:cxnSpLocks noChangeShapeType="1"/>
            <a:stCxn id="6168" idx="2"/>
            <a:endCxn id="6145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6148" name="AutoShape 4"/>
          <p:cNvCxnSpPr>
            <a:cxnSpLocks noChangeShapeType="1"/>
            <a:stCxn id="6145" idx="2"/>
            <a:endCxn id="6147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6151" name="AutoShape 7"/>
          <p:cNvCxnSpPr>
            <a:cxnSpLocks noChangeShapeType="1"/>
            <a:stCxn id="6149" idx="0"/>
            <a:endCxn id="6150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6152" name="AutoShape 8"/>
          <p:cNvCxnSpPr>
            <a:cxnSpLocks noChangeShapeType="1"/>
            <a:stCxn id="6159" idx="2"/>
            <a:endCxn id="6150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26</a:t>
            </a:r>
          </a:p>
        </p:txBody>
      </p:sp>
      <p:cxnSp>
        <p:nvCxnSpPr>
          <p:cNvPr id="6155" name="AutoShape 11"/>
          <p:cNvCxnSpPr>
            <a:cxnSpLocks noChangeShapeType="1"/>
            <a:stCxn id="6153" idx="0"/>
            <a:endCxn id="6154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6157" name="AutoShape 13"/>
          <p:cNvCxnSpPr>
            <a:cxnSpLocks noChangeShapeType="1"/>
            <a:stCxn id="6156" idx="0"/>
            <a:endCxn id="6159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6158" name="AutoShape 14"/>
          <p:cNvCxnSpPr>
            <a:cxnSpLocks noChangeShapeType="1"/>
            <a:stCxn id="6154" idx="7"/>
            <a:endCxn id="6159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6160" name="AutoShape 16"/>
          <p:cNvCxnSpPr>
            <a:cxnSpLocks noChangeShapeType="1"/>
            <a:stCxn id="6159" idx="6"/>
            <a:endCxn id="6147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39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6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6165" name="AutoShape 21"/>
          <p:cNvCxnSpPr>
            <a:cxnSpLocks noChangeShapeType="1"/>
            <a:stCxn id="6164" idx="0"/>
            <a:endCxn id="6168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6169" name="AutoShape 25"/>
          <p:cNvCxnSpPr>
            <a:cxnSpLocks noChangeShapeType="1"/>
            <a:stCxn id="6167" idx="0"/>
            <a:endCxn id="6168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6170" name="AutoShape 26"/>
          <p:cNvCxnSpPr>
            <a:cxnSpLocks noChangeShapeType="1"/>
            <a:stCxn id="6166" idx="7"/>
            <a:endCxn id="6168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71" name="Oval 27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6172" name="AutoShape 28"/>
          <p:cNvCxnSpPr>
            <a:cxnSpLocks noChangeShapeType="1"/>
            <a:stCxn id="6171" idx="0"/>
            <a:endCxn id="6164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73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Structure</a:t>
            </a:r>
          </a:p>
        </p:txBody>
      </p:sp>
      <p:sp>
        <p:nvSpPr>
          <p:cNvPr id="6174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Fibonacci heap.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Set of </a:t>
            </a:r>
            <a:r>
              <a:rPr lang="en-IN">
                <a:solidFill>
                  <a:srgbClr val="CC0000"/>
                </a:solidFill>
              </a:rPr>
              <a:t>heap-ordered</a:t>
            </a:r>
            <a:r>
              <a:rPr lang="en-IN"/>
              <a:t> trees.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Maintain pointer to minimum element.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Set of marked nodes.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3121025" y="3763963"/>
            <a:ext cx="642938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roots</a:t>
            </a: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2989263" y="4114800"/>
            <a:ext cx="438150" cy="5032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1657350" y="4114800"/>
            <a:ext cx="1749425" cy="531813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9" name="Freeform 35"/>
          <p:cNvSpPr>
            <a:spLocks noChangeArrowheads="1"/>
          </p:cNvSpPr>
          <p:nvPr/>
        </p:nvSpPr>
        <p:spPr bwMode="auto">
          <a:xfrm>
            <a:off x="6091238" y="4373563"/>
            <a:ext cx="2552700" cy="2452687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841" y="38"/>
              </a:cxn>
              <a:cxn ang="0">
                <a:pos x="989" y="109"/>
              </a:cxn>
              <a:cxn ang="0">
                <a:pos x="1125" y="200"/>
              </a:cxn>
              <a:cxn ang="0">
                <a:pos x="1267" y="361"/>
              </a:cxn>
              <a:cxn ang="0">
                <a:pos x="1279" y="380"/>
              </a:cxn>
              <a:cxn ang="0">
                <a:pos x="1305" y="406"/>
              </a:cxn>
              <a:cxn ang="0">
                <a:pos x="1325" y="484"/>
              </a:cxn>
              <a:cxn ang="0">
                <a:pos x="1363" y="638"/>
              </a:cxn>
              <a:cxn ang="0">
                <a:pos x="1486" y="806"/>
              </a:cxn>
              <a:cxn ang="0">
                <a:pos x="1557" y="955"/>
              </a:cxn>
              <a:cxn ang="0">
                <a:pos x="1596" y="1051"/>
              </a:cxn>
              <a:cxn ang="0">
                <a:pos x="1608" y="1090"/>
              </a:cxn>
              <a:cxn ang="0">
                <a:pos x="1589" y="1148"/>
              </a:cxn>
              <a:cxn ang="0">
                <a:pos x="1570" y="1167"/>
              </a:cxn>
              <a:cxn ang="0">
                <a:pos x="1550" y="1206"/>
              </a:cxn>
              <a:cxn ang="0">
                <a:pos x="1531" y="1309"/>
              </a:cxn>
              <a:cxn ang="0">
                <a:pos x="1512" y="1329"/>
              </a:cxn>
              <a:cxn ang="0">
                <a:pos x="1499" y="1348"/>
              </a:cxn>
              <a:cxn ang="0">
                <a:pos x="1434" y="1438"/>
              </a:cxn>
              <a:cxn ang="0">
                <a:pos x="1350" y="1471"/>
              </a:cxn>
              <a:cxn ang="0">
                <a:pos x="1208" y="1484"/>
              </a:cxn>
              <a:cxn ang="0">
                <a:pos x="808" y="1503"/>
              </a:cxn>
              <a:cxn ang="0">
                <a:pos x="350" y="1509"/>
              </a:cxn>
              <a:cxn ang="0">
                <a:pos x="221" y="1484"/>
              </a:cxn>
              <a:cxn ang="0">
                <a:pos x="202" y="1477"/>
              </a:cxn>
              <a:cxn ang="0">
                <a:pos x="163" y="1471"/>
              </a:cxn>
              <a:cxn ang="0">
                <a:pos x="66" y="1413"/>
              </a:cxn>
              <a:cxn ang="0">
                <a:pos x="47" y="1355"/>
              </a:cxn>
              <a:cxn ang="0">
                <a:pos x="28" y="1135"/>
              </a:cxn>
              <a:cxn ang="0">
                <a:pos x="73" y="567"/>
              </a:cxn>
              <a:cxn ang="0">
                <a:pos x="112" y="522"/>
              </a:cxn>
              <a:cxn ang="0">
                <a:pos x="215" y="406"/>
              </a:cxn>
              <a:cxn ang="0">
                <a:pos x="279" y="348"/>
              </a:cxn>
              <a:cxn ang="0">
                <a:pos x="318" y="322"/>
              </a:cxn>
              <a:cxn ang="0">
                <a:pos x="370" y="264"/>
              </a:cxn>
              <a:cxn ang="0">
                <a:pos x="415" y="206"/>
              </a:cxn>
              <a:cxn ang="0">
                <a:pos x="473" y="103"/>
              </a:cxn>
              <a:cxn ang="0">
                <a:pos x="499" y="71"/>
              </a:cxn>
              <a:cxn ang="0">
                <a:pos x="525" y="0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rgbClr val="003399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6467475" y="3810000"/>
            <a:ext cx="1739900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heap-ordered tree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F3218E3-E90A-4B44-8C65-3B8C471E0946}" type="slidenum">
              <a:rPr lang="en-IN"/>
              <a:pPr/>
              <a:t>30</a:t>
            </a:fld>
            <a:endParaRPr lang="en-IN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lnSpc>
                <a:spcPct val="7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000">
                <a:solidFill>
                  <a:srgbClr val="4D4D4D"/>
                </a:solidFill>
              </a:rPr>
              <a:t>Fibonacci Heaps:  Delete Min Analysis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924425" y="1009650"/>
            <a:ext cx="3924300" cy="833438"/>
          </a:xfrm>
          <a:prstGeom prst="rect">
            <a:avLst/>
          </a:prstGeom>
          <a:solidFill>
            <a:srgbClr val="003399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E98616-92B8-49EA-9249-95EB3E8528BD}" type="slidenum">
              <a:rPr lang="en-IN"/>
              <a:pPr/>
              <a:t>31</a:t>
            </a:fld>
            <a:endParaRPr lang="en-IN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Decrease Key</a:t>
            </a:r>
          </a:p>
        </p:txBody>
      </p:sp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4AB3774-4369-49BE-804D-65DE3B99B53C}" type="slidenum">
              <a:rPr lang="en-IN"/>
              <a:pPr/>
              <a:t>32</a:t>
            </a:fld>
            <a:endParaRPr lang="en-IN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Intuition for deceasing the key of node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If heap-order is not violated, just decrease the key of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Otherwise, cut tree rooted at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 and meld into root list.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To keep trees flat:  as soon as a node has its second child cut,</a:t>
            </a:r>
            <a:br>
              <a:rPr lang="en-US"/>
            </a:br>
            <a:r>
              <a:rPr lang="en-US"/>
              <a:t>cut it off and meld into root list (and unmark it).</a:t>
            </a:r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5844" name="AutoShape 4"/>
          <p:cNvCxnSpPr>
            <a:cxnSpLocks noChangeShapeType="1"/>
            <a:stCxn id="35842" idx="4"/>
            <a:endCxn id="35843" idx="0"/>
          </p:cNvCxnSpPr>
          <p:nvPr/>
        </p:nvCxnSpPr>
        <p:spPr bwMode="auto">
          <a:xfrm>
            <a:off x="3922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5847" name="AutoShape 7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5850" name="AutoShape 10"/>
          <p:cNvCxnSpPr>
            <a:cxnSpLocks noChangeShapeType="1"/>
            <a:stCxn id="35849" idx="4"/>
            <a:endCxn id="35845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5851" name="AutoShape 11"/>
          <p:cNvCxnSpPr>
            <a:cxnSpLocks noChangeShapeType="1"/>
            <a:stCxn id="35849" idx="5"/>
            <a:endCxn id="35848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5852" name="AutoShape 12"/>
          <p:cNvCxnSpPr>
            <a:cxnSpLocks noChangeShapeType="1"/>
            <a:stCxn id="35849" idx="3"/>
            <a:endCxn id="35842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5855" name="AutoShape 15"/>
          <p:cNvCxnSpPr>
            <a:cxnSpLocks noChangeShapeType="1"/>
            <a:stCxn id="35854" idx="4"/>
            <a:endCxn id="35853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5856" name="AutoShape 16"/>
          <p:cNvCxnSpPr>
            <a:cxnSpLocks noChangeShapeType="1"/>
            <a:stCxn id="35842" idx="3"/>
            <a:endCxn id="35854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5859" name="AutoShape 19"/>
          <p:cNvCxnSpPr>
            <a:cxnSpLocks noChangeShapeType="1"/>
            <a:stCxn id="35857" idx="4"/>
            <a:endCxn id="35858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5862" name="AutoShape 22"/>
          <p:cNvCxnSpPr>
            <a:cxnSpLocks noChangeShapeType="1"/>
            <a:stCxn id="35861" idx="4"/>
            <a:endCxn id="35860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5863" name="AutoShape 23"/>
          <p:cNvCxnSpPr>
            <a:cxnSpLocks noChangeShapeType="1"/>
            <a:stCxn id="35861" idx="6"/>
            <a:endCxn id="35867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5864" name="AutoShape 24"/>
          <p:cNvCxnSpPr>
            <a:cxnSpLocks noChangeShapeType="1"/>
            <a:stCxn id="35861" idx="3"/>
            <a:endCxn id="35857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5865" name="AutoShape 25"/>
          <p:cNvCxnSpPr>
            <a:cxnSpLocks noChangeShapeType="1"/>
            <a:stCxn id="35861" idx="2"/>
            <a:endCxn id="35849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5866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5868" name="AutoShape 28"/>
          <p:cNvCxnSpPr>
            <a:cxnSpLocks noChangeShapeType="1"/>
            <a:stCxn id="35867" idx="4"/>
            <a:endCxn id="35866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69" name="Oval 29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5870" name="AutoShape 30"/>
          <p:cNvCxnSpPr>
            <a:cxnSpLocks noChangeShapeType="1"/>
            <a:stCxn id="35843" idx="4"/>
            <a:endCxn id="35869" idx="0"/>
          </p:cNvCxnSpPr>
          <p:nvPr/>
        </p:nvCxnSpPr>
        <p:spPr bwMode="auto">
          <a:xfrm>
            <a:off x="3922713" y="58705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7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35872" name="AutoShape 32"/>
          <p:cNvCxnSpPr>
            <a:cxnSpLocks noChangeShapeType="1"/>
            <a:stCxn id="35854" idx="3"/>
            <a:endCxn id="35873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5873" name="Oval 33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992188" y="4418013"/>
            <a:ext cx="2100262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</a:rPr>
              <a:t>marked node:</a:t>
            </a:r>
            <a:br>
              <a:rPr lang="en-IN" sz="1200">
                <a:solidFill>
                  <a:srgbClr val="CC0000"/>
                </a:solidFill>
              </a:rPr>
            </a:br>
            <a:r>
              <a:rPr lang="en-IN" sz="1200">
                <a:solidFill>
                  <a:srgbClr val="CC0000"/>
                </a:solidFill>
              </a:rPr>
              <a:t>one child already cut</a:t>
            </a: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3EF8E4-D0A3-462D-9CFF-E65CF3EE9499}" type="slidenum">
              <a:rPr lang="en-IN"/>
              <a:pPr/>
              <a:t>33</a:t>
            </a:fld>
            <a:endParaRPr lang="en-IN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1.  </a:t>
            </a:r>
            <a:r>
              <a:rPr lang="en-US">
                <a:solidFill>
                  <a:srgbClr val="4D4D4D"/>
                </a:solidFill>
              </a:rPr>
              <a:t>[heap order not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Decrease key of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Change heap min pointer (if necessary).</a:t>
            </a:r>
          </a:p>
        </p:txBody>
      </p:sp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36868" name="AutoShape 4"/>
          <p:cNvCxnSpPr>
            <a:cxnSpLocks noChangeShapeType="1"/>
            <a:stCxn id="36866" idx="4"/>
            <a:endCxn id="36867" idx="0"/>
          </p:cNvCxnSpPr>
          <p:nvPr/>
        </p:nvCxnSpPr>
        <p:spPr bwMode="auto">
          <a:xfrm>
            <a:off x="3922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6871" name="AutoShape 7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6874" name="AutoShape 10"/>
          <p:cNvCxnSpPr>
            <a:cxnSpLocks noChangeShapeType="1"/>
            <a:stCxn id="36873" idx="4"/>
            <a:endCxn id="36869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6875" name="AutoShape 11"/>
          <p:cNvCxnSpPr>
            <a:cxnSpLocks noChangeShapeType="1"/>
            <a:stCxn id="36873" idx="5"/>
            <a:endCxn id="36872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6876" name="AutoShape 12"/>
          <p:cNvCxnSpPr>
            <a:cxnSpLocks noChangeShapeType="1"/>
            <a:stCxn id="36873" idx="3"/>
            <a:endCxn id="36866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6879" name="AutoShape 15"/>
          <p:cNvCxnSpPr>
            <a:cxnSpLocks noChangeShapeType="1"/>
            <a:stCxn id="36878" idx="4"/>
            <a:endCxn id="36877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6880" name="AutoShape 16"/>
          <p:cNvCxnSpPr>
            <a:cxnSpLocks noChangeShapeType="1"/>
            <a:stCxn id="36866" idx="3"/>
            <a:endCxn id="36878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6883" name="AutoShape 19"/>
          <p:cNvCxnSpPr>
            <a:cxnSpLocks noChangeShapeType="1"/>
            <a:stCxn id="36881" idx="4"/>
            <a:endCxn id="36882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6886" name="AutoShape 22"/>
          <p:cNvCxnSpPr>
            <a:cxnSpLocks noChangeShapeType="1"/>
            <a:stCxn id="36885" idx="4"/>
            <a:endCxn id="36884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6887" name="AutoShape 23"/>
          <p:cNvCxnSpPr>
            <a:cxnSpLocks noChangeShapeType="1"/>
            <a:stCxn id="36885" idx="6"/>
            <a:endCxn id="36891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6888" name="AutoShape 24"/>
          <p:cNvCxnSpPr>
            <a:cxnSpLocks noChangeShapeType="1"/>
            <a:stCxn id="36885" idx="3"/>
            <a:endCxn id="36881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6889" name="AutoShape 25"/>
          <p:cNvCxnSpPr>
            <a:cxnSpLocks noChangeShapeType="1"/>
            <a:stCxn id="36885" idx="2"/>
            <a:endCxn id="36873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6892" name="AutoShape 28"/>
          <p:cNvCxnSpPr>
            <a:cxnSpLocks noChangeShapeType="1"/>
            <a:stCxn id="36891" idx="4"/>
            <a:endCxn id="36890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6894" name="AutoShape 30"/>
          <p:cNvCxnSpPr>
            <a:cxnSpLocks noChangeShapeType="1"/>
            <a:stCxn id="36867" idx="4"/>
            <a:endCxn id="36893" idx="0"/>
          </p:cNvCxnSpPr>
          <p:nvPr/>
        </p:nvCxnSpPr>
        <p:spPr bwMode="auto">
          <a:xfrm>
            <a:off x="3922713" y="58705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9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6897" name="AutoShape 33"/>
          <p:cNvCxnSpPr>
            <a:cxnSpLocks noChangeShapeType="1"/>
            <a:stCxn id="36878" idx="3"/>
            <a:endCxn id="36898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6898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01" name="Freeform 37"/>
          <p:cNvSpPr>
            <a:spLocks noChangeArrowheads="1"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4070350" y="587851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46 to 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5482B73-D1F8-4BFE-AE36-349B15416BB3}" type="slidenum">
              <a:rPr lang="en-IN"/>
              <a:pPr/>
              <a:t>34</a:t>
            </a:fld>
            <a:endParaRPr lang="en-IN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1.  </a:t>
            </a:r>
            <a:r>
              <a:rPr lang="en-US">
                <a:solidFill>
                  <a:srgbClr val="4D4D4D"/>
                </a:solidFill>
              </a:rPr>
              <a:t>[heap order not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Change heap min pointer (if necessary).</a:t>
            </a:r>
          </a:p>
        </p:txBody>
      </p:sp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7892" name="AutoShape 4"/>
          <p:cNvCxnSpPr>
            <a:cxnSpLocks noChangeShapeType="1"/>
            <a:stCxn id="37890" idx="4"/>
            <a:endCxn id="37891" idx="0"/>
          </p:cNvCxnSpPr>
          <p:nvPr/>
        </p:nvCxnSpPr>
        <p:spPr bwMode="auto">
          <a:xfrm>
            <a:off x="3922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7895" name="AutoShape 7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7898" name="AutoShape 10"/>
          <p:cNvCxnSpPr>
            <a:cxnSpLocks noChangeShapeType="1"/>
            <a:stCxn id="37897" idx="4"/>
            <a:endCxn id="37893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7899" name="AutoShape 11"/>
          <p:cNvCxnSpPr>
            <a:cxnSpLocks noChangeShapeType="1"/>
            <a:stCxn id="37897" idx="5"/>
            <a:endCxn id="37896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7900" name="AutoShape 12"/>
          <p:cNvCxnSpPr>
            <a:cxnSpLocks noChangeShapeType="1"/>
            <a:stCxn id="37897" idx="3"/>
            <a:endCxn id="37890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7903" name="AutoShape 15"/>
          <p:cNvCxnSpPr>
            <a:cxnSpLocks noChangeShapeType="1"/>
            <a:stCxn id="37902" idx="4"/>
            <a:endCxn id="37901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7904" name="AutoShape 16"/>
          <p:cNvCxnSpPr>
            <a:cxnSpLocks noChangeShapeType="1"/>
            <a:stCxn id="37890" idx="3"/>
            <a:endCxn id="37902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7907" name="AutoShape 19"/>
          <p:cNvCxnSpPr>
            <a:cxnSpLocks noChangeShapeType="1"/>
            <a:stCxn id="37905" idx="4"/>
            <a:endCxn id="37906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7910" name="AutoShape 22"/>
          <p:cNvCxnSpPr>
            <a:cxnSpLocks noChangeShapeType="1"/>
            <a:stCxn id="37909" idx="4"/>
            <a:endCxn id="37908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7911" name="AutoShape 23"/>
          <p:cNvCxnSpPr>
            <a:cxnSpLocks noChangeShapeType="1"/>
            <a:stCxn id="37909" idx="6"/>
            <a:endCxn id="37915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7912" name="AutoShape 24"/>
          <p:cNvCxnSpPr>
            <a:cxnSpLocks noChangeShapeType="1"/>
            <a:stCxn id="37909" idx="3"/>
            <a:endCxn id="37905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7913" name="AutoShape 25"/>
          <p:cNvCxnSpPr>
            <a:cxnSpLocks noChangeShapeType="1"/>
            <a:stCxn id="37909" idx="2"/>
            <a:endCxn id="37897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7916" name="AutoShape 28"/>
          <p:cNvCxnSpPr>
            <a:cxnSpLocks noChangeShapeType="1"/>
            <a:stCxn id="37915" idx="4"/>
            <a:endCxn id="37914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7918" name="AutoShape 30"/>
          <p:cNvCxnSpPr>
            <a:cxnSpLocks noChangeShapeType="1"/>
            <a:stCxn id="37891" idx="4"/>
            <a:endCxn id="37917" idx="0"/>
          </p:cNvCxnSpPr>
          <p:nvPr/>
        </p:nvCxnSpPr>
        <p:spPr bwMode="auto">
          <a:xfrm>
            <a:off x="3922713" y="58705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1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37920" name="AutoShape 32"/>
          <p:cNvCxnSpPr>
            <a:cxnSpLocks noChangeShapeType="1"/>
            <a:stCxn id="37902" idx="3"/>
            <a:endCxn id="37921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4070350" y="587851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46 to 29</a:t>
            </a:r>
          </a:p>
        </p:txBody>
      </p:sp>
      <p:sp>
        <p:nvSpPr>
          <p:cNvPr id="37926" name="Freeform 38"/>
          <p:cNvSpPr>
            <a:spLocks noChangeArrowheads="1"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50BE4C-0F9D-4BAA-9E80-482D4B07EFE3}" type="slidenum">
              <a:rPr lang="en-IN"/>
              <a:pPr/>
              <a:t>35</a:t>
            </a:fld>
            <a:endParaRPr lang="en-IN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2a.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Decrease key of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29</a:t>
            </a:r>
          </a:p>
        </p:txBody>
      </p:sp>
      <p:cxnSp>
        <p:nvCxnSpPr>
          <p:cNvPr id="38916" name="AutoShape 4"/>
          <p:cNvCxnSpPr>
            <a:cxnSpLocks noChangeShapeType="1"/>
            <a:stCxn id="38914" idx="4"/>
            <a:endCxn id="38915" idx="0"/>
          </p:cNvCxnSpPr>
          <p:nvPr/>
        </p:nvCxnSpPr>
        <p:spPr bwMode="auto">
          <a:xfrm>
            <a:off x="3922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8919" name="AutoShape 7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8922" name="AutoShape 10"/>
          <p:cNvCxnSpPr>
            <a:cxnSpLocks noChangeShapeType="1"/>
            <a:stCxn id="38921" idx="4"/>
            <a:endCxn id="38917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8923" name="AutoShape 11"/>
          <p:cNvCxnSpPr>
            <a:cxnSpLocks noChangeShapeType="1"/>
            <a:stCxn id="38921" idx="5"/>
            <a:endCxn id="38920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8924" name="AutoShape 12"/>
          <p:cNvCxnSpPr>
            <a:cxnSpLocks noChangeShapeType="1"/>
            <a:stCxn id="38921" idx="3"/>
            <a:endCxn id="38914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8927" name="AutoShape 15"/>
          <p:cNvCxnSpPr>
            <a:cxnSpLocks noChangeShapeType="1"/>
            <a:stCxn id="38926" idx="4"/>
            <a:endCxn id="38925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8928" name="AutoShape 16"/>
          <p:cNvCxnSpPr>
            <a:cxnSpLocks noChangeShapeType="1"/>
            <a:stCxn id="38914" idx="3"/>
            <a:endCxn id="38926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8931" name="AutoShape 19"/>
          <p:cNvCxnSpPr>
            <a:cxnSpLocks noChangeShapeType="1"/>
            <a:stCxn id="38929" idx="4"/>
            <a:endCxn id="38930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8934" name="AutoShape 22"/>
          <p:cNvCxnSpPr>
            <a:cxnSpLocks noChangeShapeType="1"/>
            <a:stCxn id="38933" idx="4"/>
            <a:endCxn id="38932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8935" name="AutoShape 23"/>
          <p:cNvCxnSpPr>
            <a:cxnSpLocks noChangeShapeType="1"/>
            <a:stCxn id="38933" idx="6"/>
            <a:endCxn id="38939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8936" name="AutoShape 24"/>
          <p:cNvCxnSpPr>
            <a:cxnSpLocks noChangeShapeType="1"/>
            <a:stCxn id="38933" idx="3"/>
            <a:endCxn id="38929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8937" name="AutoShape 25"/>
          <p:cNvCxnSpPr>
            <a:cxnSpLocks noChangeShapeType="1"/>
            <a:stCxn id="38933" idx="2"/>
            <a:endCxn id="38921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8940" name="AutoShape 28"/>
          <p:cNvCxnSpPr>
            <a:cxnSpLocks noChangeShapeType="1"/>
            <a:stCxn id="38939" idx="4"/>
            <a:endCxn id="38938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8942" name="AutoShape 30"/>
          <p:cNvCxnSpPr>
            <a:cxnSpLocks noChangeShapeType="1"/>
            <a:stCxn id="38915" idx="4"/>
            <a:endCxn id="38941" idx="0"/>
          </p:cNvCxnSpPr>
          <p:nvPr/>
        </p:nvCxnSpPr>
        <p:spPr bwMode="auto">
          <a:xfrm>
            <a:off x="3922713" y="58705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4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38945" name="AutoShape 33"/>
          <p:cNvCxnSpPr>
            <a:cxnSpLocks noChangeShapeType="1"/>
            <a:stCxn id="38926" idx="3"/>
            <a:endCxn id="38946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4087813" y="4938713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4070350" y="587851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8952" name="Freeform 40"/>
          <p:cNvSpPr>
            <a:spLocks noChangeArrowheads="1"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FE17349-C253-4E76-A6E0-A39D66E97F40}" type="slidenum">
              <a:rPr lang="en-IN"/>
              <a:pPr/>
              <a:t>36</a:t>
            </a:fld>
            <a:endParaRPr lang="en-IN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2a.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Cut tree rooted at </a:t>
            </a:r>
            <a:r>
              <a:rPr lang="en-US">
                <a:latin typeface="Lucida Sans Italic" pitchFamily="1" charset="0"/>
              </a:rPr>
              <a:t>x, </a:t>
            </a:r>
            <a:r>
              <a:rPr lang="en-US"/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39940" name="AutoShape 4"/>
          <p:cNvCxnSpPr>
            <a:cxnSpLocks noChangeShapeType="1"/>
            <a:stCxn id="39938" idx="4"/>
            <a:endCxn id="39939" idx="0"/>
          </p:cNvCxnSpPr>
          <p:nvPr/>
        </p:nvCxnSpPr>
        <p:spPr bwMode="auto">
          <a:xfrm>
            <a:off x="3922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9943" name="AutoShape 7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39946" name="AutoShape 10"/>
          <p:cNvCxnSpPr>
            <a:cxnSpLocks noChangeShapeType="1"/>
            <a:stCxn id="39945" idx="4"/>
            <a:endCxn id="39941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7" name="AutoShape 11"/>
          <p:cNvCxnSpPr>
            <a:cxnSpLocks noChangeShapeType="1"/>
            <a:stCxn id="39945" idx="5"/>
            <a:endCxn id="39944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8" name="AutoShape 12"/>
          <p:cNvCxnSpPr>
            <a:cxnSpLocks noChangeShapeType="1"/>
            <a:stCxn id="39945" idx="3"/>
            <a:endCxn id="39938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39951" name="AutoShape 15"/>
          <p:cNvCxnSpPr>
            <a:cxnSpLocks noChangeShapeType="1"/>
            <a:stCxn id="39950" idx="4"/>
            <a:endCxn id="39949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38" idx="3"/>
            <a:endCxn id="39950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39955" name="AutoShape 19"/>
          <p:cNvCxnSpPr>
            <a:cxnSpLocks noChangeShapeType="1"/>
            <a:stCxn id="39953" idx="4"/>
            <a:endCxn id="39954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39958" name="AutoShape 22"/>
          <p:cNvCxnSpPr>
            <a:cxnSpLocks noChangeShapeType="1"/>
            <a:stCxn id="39957" idx="4"/>
            <a:endCxn id="39956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57" idx="6"/>
            <a:endCxn id="39963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7" idx="3"/>
            <a:endCxn id="39953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57" idx="2"/>
            <a:endCxn id="39945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39964" name="AutoShape 28"/>
          <p:cNvCxnSpPr>
            <a:cxnSpLocks noChangeShapeType="1"/>
            <a:stCxn id="39963" idx="4"/>
            <a:endCxn id="39962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39966" name="AutoShape 30"/>
          <p:cNvCxnSpPr>
            <a:cxnSpLocks noChangeShapeType="1"/>
            <a:stCxn id="39939" idx="4"/>
            <a:endCxn id="39965" idx="0"/>
          </p:cNvCxnSpPr>
          <p:nvPr/>
        </p:nvCxnSpPr>
        <p:spPr bwMode="auto">
          <a:xfrm>
            <a:off x="3922713" y="5870575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6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39968" name="AutoShape 32"/>
          <p:cNvCxnSpPr>
            <a:cxnSpLocks noChangeShapeType="1"/>
            <a:stCxn id="39950" idx="3"/>
            <a:endCxn id="39969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087813" y="4938713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070350" y="587851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39975" name="Freeform 39"/>
          <p:cNvSpPr>
            <a:spLocks noChangeArrowheads="1"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8B162D-E697-4CBF-B6DF-B8579E847FA5}" type="slidenum">
              <a:rPr lang="en-IN"/>
              <a:pPr/>
              <a:t>37</a:t>
            </a:fld>
            <a:endParaRPr lang="en-IN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2a.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Cut tree rooted at </a:t>
            </a:r>
            <a:r>
              <a:rPr lang="en-US">
                <a:latin typeface="Lucida Sans Italic" pitchFamily="1" charset="0"/>
              </a:rPr>
              <a:t>x, </a:t>
            </a:r>
            <a:r>
              <a:rPr lang="en-US"/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0965" name="AutoShape 5"/>
          <p:cNvCxnSpPr>
            <a:cxnSpLocks noChangeShapeType="1"/>
            <a:stCxn id="40963" idx="4"/>
            <a:endCxn id="40964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0968" name="AutoShape 8"/>
          <p:cNvCxnSpPr>
            <a:cxnSpLocks noChangeShapeType="1"/>
            <a:stCxn id="40967" idx="4"/>
            <a:endCxn id="40963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69" name="AutoShape 9"/>
          <p:cNvCxnSpPr>
            <a:cxnSpLocks noChangeShapeType="1"/>
            <a:stCxn id="40967" idx="5"/>
            <a:endCxn id="40966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70" name="AutoShape 10"/>
          <p:cNvCxnSpPr>
            <a:cxnSpLocks noChangeShapeType="1"/>
            <a:stCxn id="40967" idx="3"/>
            <a:endCxn id="40962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0973" name="AutoShape 13"/>
          <p:cNvCxnSpPr>
            <a:cxnSpLocks noChangeShapeType="1"/>
            <a:stCxn id="40972" idx="4"/>
            <a:endCxn id="40971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74" name="AutoShape 14"/>
          <p:cNvCxnSpPr>
            <a:cxnSpLocks noChangeShapeType="1"/>
            <a:stCxn id="40962" idx="3"/>
            <a:endCxn id="40972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0977" name="AutoShape 17"/>
          <p:cNvCxnSpPr>
            <a:cxnSpLocks noChangeShapeType="1"/>
            <a:stCxn id="40975" idx="4"/>
            <a:endCxn id="40976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0980" name="AutoShape 20"/>
          <p:cNvCxnSpPr>
            <a:cxnSpLocks noChangeShapeType="1"/>
            <a:stCxn id="40979" idx="4"/>
            <a:endCxn id="40978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81" name="AutoShape 21"/>
          <p:cNvCxnSpPr>
            <a:cxnSpLocks noChangeShapeType="1"/>
            <a:stCxn id="40979" idx="6"/>
            <a:endCxn id="40985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0982" name="AutoShape 22"/>
          <p:cNvCxnSpPr>
            <a:cxnSpLocks noChangeShapeType="1"/>
            <a:stCxn id="40979" idx="3"/>
            <a:endCxn id="40975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83" name="AutoShape 23"/>
          <p:cNvCxnSpPr>
            <a:cxnSpLocks noChangeShapeType="1"/>
            <a:stCxn id="40979" idx="2"/>
            <a:endCxn id="40967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0986" name="AutoShape 26"/>
          <p:cNvCxnSpPr>
            <a:cxnSpLocks noChangeShapeType="1"/>
            <a:stCxn id="40985" idx="4"/>
            <a:endCxn id="40984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87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0988" name="AutoShape 28"/>
          <p:cNvCxnSpPr>
            <a:cxnSpLocks noChangeShapeType="1"/>
            <a:stCxn id="40972" idx="3"/>
            <a:endCxn id="40989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4087813" y="4938713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0996" name="AutoShape 36"/>
          <p:cNvCxnSpPr>
            <a:cxnSpLocks noChangeShapeType="1"/>
            <a:endCxn id="40995" idx="0"/>
          </p:cNvCxnSpPr>
          <p:nvPr/>
        </p:nvCxnSpPr>
        <p:spPr bwMode="auto">
          <a:xfrm>
            <a:off x="1030288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97" name="AutoShape 37"/>
          <p:cNvCxnSpPr>
            <a:cxnSpLocks noChangeShapeType="1"/>
          </p:cNvCxnSpPr>
          <p:nvPr/>
        </p:nvCxnSpPr>
        <p:spPr bwMode="auto">
          <a:xfrm>
            <a:off x="1230313" y="3998913"/>
            <a:ext cx="3254375" cy="3175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0998" name="Freeform 38"/>
          <p:cNvSpPr>
            <a:spLocks noChangeArrowheads="1"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884238" y="3292475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51131D-926F-4FD5-AB89-72B97BBFB5C7}" type="slidenum">
              <a:rPr lang="en-IN"/>
              <a:pPr/>
              <a:t>38</a:t>
            </a:fld>
            <a:endParaRPr lang="en-IN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2a.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If parent </a:t>
            </a:r>
            <a:r>
              <a:rPr lang="en-US">
                <a:latin typeface="Lucida Sans Italic" pitchFamily="1" charset="0"/>
              </a:rPr>
              <a:t>p</a:t>
            </a:r>
            <a:r>
              <a:rPr lang="en-US"/>
              <a:t> of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 is unmarked (hasn't yet lost a child), mark it;</a:t>
            </a:r>
            <a:br>
              <a:rPr lang="en-US"/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1989" name="AutoShape 5"/>
          <p:cNvCxnSpPr>
            <a:cxnSpLocks noChangeShapeType="1"/>
            <a:stCxn id="41987" idx="4"/>
            <a:endCxn id="41988" idx="0"/>
          </p:cNvCxnSpPr>
          <p:nvPr/>
        </p:nvCxnSpPr>
        <p:spPr bwMode="auto">
          <a:xfrm>
            <a:off x="4684713" y="50323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1992" name="AutoShape 8"/>
          <p:cNvCxnSpPr>
            <a:cxnSpLocks noChangeShapeType="1"/>
            <a:stCxn id="41991" idx="4"/>
            <a:endCxn id="41987" idx="0"/>
          </p:cNvCxnSpPr>
          <p:nvPr/>
        </p:nvCxnSpPr>
        <p:spPr bwMode="auto">
          <a:xfrm>
            <a:off x="4684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1993" name="AutoShape 9"/>
          <p:cNvCxnSpPr>
            <a:cxnSpLocks noChangeShapeType="1"/>
            <a:stCxn id="41991" idx="5"/>
            <a:endCxn id="41990" idx="1"/>
          </p:cNvCxnSpPr>
          <p:nvPr/>
        </p:nvCxnSpPr>
        <p:spPr bwMode="auto">
          <a:xfrm>
            <a:off x="4821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1994" name="AutoShape 10"/>
          <p:cNvCxnSpPr>
            <a:cxnSpLocks noChangeShapeType="1"/>
            <a:stCxn id="41991" idx="3"/>
            <a:endCxn id="41986" idx="7"/>
          </p:cNvCxnSpPr>
          <p:nvPr/>
        </p:nvCxnSpPr>
        <p:spPr bwMode="auto">
          <a:xfrm flipH="1">
            <a:off x="4059238" y="4138613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1997" name="AutoShape 13"/>
          <p:cNvCxnSpPr>
            <a:cxnSpLocks noChangeShapeType="1"/>
            <a:stCxn id="41996" idx="4"/>
            <a:endCxn id="41995" idx="0"/>
          </p:cNvCxnSpPr>
          <p:nvPr/>
        </p:nvCxnSpPr>
        <p:spPr bwMode="auto">
          <a:xfrm>
            <a:off x="3155950" y="58674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1998" name="AutoShape 14"/>
          <p:cNvCxnSpPr>
            <a:cxnSpLocks noChangeShapeType="1"/>
            <a:stCxn id="41986" idx="3"/>
            <a:endCxn id="41996" idx="7"/>
          </p:cNvCxnSpPr>
          <p:nvPr/>
        </p:nvCxnSpPr>
        <p:spPr bwMode="auto">
          <a:xfrm flipH="1">
            <a:off x="3292475" y="4976813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2001" name="AutoShape 17"/>
          <p:cNvCxnSpPr>
            <a:cxnSpLocks noChangeShapeType="1"/>
            <a:stCxn id="41999" idx="4"/>
            <a:endCxn id="42000" idx="0"/>
          </p:cNvCxnSpPr>
          <p:nvPr/>
        </p:nvCxnSpPr>
        <p:spPr bwMode="auto">
          <a:xfrm>
            <a:off x="6232525" y="50323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2004" name="AutoShape 20"/>
          <p:cNvCxnSpPr>
            <a:cxnSpLocks noChangeShapeType="1"/>
            <a:stCxn id="42003" idx="4"/>
            <a:endCxn id="42002" idx="0"/>
          </p:cNvCxnSpPr>
          <p:nvPr/>
        </p:nvCxnSpPr>
        <p:spPr bwMode="auto">
          <a:xfrm>
            <a:off x="6994525" y="419417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2005" name="AutoShape 21"/>
          <p:cNvCxnSpPr>
            <a:cxnSpLocks noChangeShapeType="1"/>
            <a:stCxn id="42003" idx="6"/>
            <a:endCxn id="42009" idx="2"/>
          </p:cNvCxnSpPr>
          <p:nvPr/>
        </p:nvCxnSpPr>
        <p:spPr bwMode="auto">
          <a:xfrm>
            <a:off x="7186613" y="4002088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2006" name="AutoShape 22"/>
          <p:cNvCxnSpPr>
            <a:cxnSpLocks noChangeShapeType="1"/>
            <a:stCxn id="42003" idx="3"/>
            <a:endCxn id="41999" idx="7"/>
          </p:cNvCxnSpPr>
          <p:nvPr/>
        </p:nvCxnSpPr>
        <p:spPr bwMode="auto">
          <a:xfrm flipH="1">
            <a:off x="6369050" y="4138613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2007" name="AutoShape 23"/>
          <p:cNvCxnSpPr>
            <a:cxnSpLocks noChangeShapeType="1"/>
            <a:stCxn id="42003" idx="2"/>
            <a:endCxn id="41991" idx="6"/>
          </p:cNvCxnSpPr>
          <p:nvPr/>
        </p:nvCxnSpPr>
        <p:spPr bwMode="auto">
          <a:xfrm flipH="1">
            <a:off x="4876800" y="4002088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2010" name="AutoShape 26"/>
          <p:cNvCxnSpPr>
            <a:cxnSpLocks noChangeShapeType="1"/>
            <a:stCxn id="42009" idx="4"/>
            <a:endCxn id="42008" idx="0"/>
          </p:cNvCxnSpPr>
          <p:nvPr/>
        </p:nvCxnSpPr>
        <p:spPr bwMode="auto">
          <a:xfrm>
            <a:off x="8113713" y="4194175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201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2012" name="AutoShape 28"/>
          <p:cNvCxnSpPr>
            <a:cxnSpLocks noChangeShapeType="1"/>
            <a:stCxn id="41996" idx="3"/>
            <a:endCxn id="42013" idx="7"/>
          </p:cNvCxnSpPr>
          <p:nvPr/>
        </p:nvCxnSpPr>
        <p:spPr bwMode="auto">
          <a:xfrm flipH="1">
            <a:off x="2538413" y="5811838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5372100" y="6273800"/>
            <a:ext cx="34877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087813" y="4938713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2020" name="AutoShape 36"/>
          <p:cNvCxnSpPr>
            <a:cxnSpLocks noChangeShapeType="1"/>
            <a:endCxn id="42019" idx="0"/>
          </p:cNvCxnSpPr>
          <p:nvPr/>
        </p:nvCxnSpPr>
        <p:spPr bwMode="auto">
          <a:xfrm>
            <a:off x="1030288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2021" name="AutoShape 37"/>
          <p:cNvCxnSpPr>
            <a:cxnSpLocks noChangeShapeType="1"/>
          </p:cNvCxnSpPr>
          <p:nvPr/>
        </p:nvCxnSpPr>
        <p:spPr bwMode="auto">
          <a:xfrm>
            <a:off x="1230313" y="3998913"/>
            <a:ext cx="3254375" cy="3175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2022" name="Freeform 38"/>
          <p:cNvSpPr>
            <a:spLocks noChangeArrowheads="1"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84238" y="3292475"/>
            <a:ext cx="271462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1773238" y="5051425"/>
            <a:ext cx="1190625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</a:rPr>
              <a:t>mark parent</a:t>
            </a: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2965450" y="4818063"/>
            <a:ext cx="614363" cy="265112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6" name="Oval 42"/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10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6C79A07-EA15-4FC8-872E-9BDD474C57EC}" type="slidenum">
              <a:rPr lang="en-IN"/>
              <a:pPr/>
              <a:t>39</a:t>
            </a:fld>
            <a:endParaRPr lang="en-IN"/>
          </a:p>
        </p:txBody>
      </p:sp>
      <p:sp>
        <p:nvSpPr>
          <p:cNvPr id="43009" name="Oval 1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1661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Decrease key of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3015" name="AutoShape 7"/>
          <p:cNvCxnSpPr>
            <a:cxnSpLocks noChangeShapeType="1"/>
            <a:stCxn id="43013" idx="4"/>
            <a:endCxn id="43014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3018" name="AutoShape 10"/>
          <p:cNvCxnSpPr>
            <a:cxnSpLocks noChangeShapeType="1"/>
            <a:stCxn id="43017" idx="4"/>
            <a:endCxn id="43013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19" name="AutoShape 11"/>
          <p:cNvCxnSpPr>
            <a:cxnSpLocks noChangeShapeType="1"/>
            <a:stCxn id="43017" idx="5"/>
            <a:endCxn id="43016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20" name="AutoShape 12"/>
          <p:cNvCxnSpPr>
            <a:cxnSpLocks noChangeShapeType="1"/>
            <a:stCxn id="43017" idx="3"/>
            <a:endCxn id="43011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3023" name="AutoShape 15"/>
          <p:cNvCxnSpPr>
            <a:cxnSpLocks noChangeShapeType="1"/>
            <a:stCxn id="43022" idx="4"/>
            <a:endCxn id="43021" idx="0"/>
          </p:cNvCxnSpPr>
          <p:nvPr/>
        </p:nvCxnSpPr>
        <p:spPr bwMode="auto">
          <a:xfrm>
            <a:off x="3155950" y="586422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24" name="AutoShape 16"/>
          <p:cNvCxnSpPr>
            <a:cxnSpLocks noChangeShapeType="1"/>
            <a:stCxn id="43011" idx="3"/>
            <a:endCxn id="43022" idx="7"/>
          </p:cNvCxnSpPr>
          <p:nvPr/>
        </p:nvCxnSpPr>
        <p:spPr bwMode="auto">
          <a:xfrm flipH="1">
            <a:off x="3292475" y="4973638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3027" name="AutoShape 19"/>
          <p:cNvCxnSpPr>
            <a:cxnSpLocks noChangeShapeType="1"/>
            <a:stCxn id="43025" idx="4"/>
            <a:endCxn id="43026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3030" name="AutoShape 22"/>
          <p:cNvCxnSpPr>
            <a:cxnSpLocks noChangeShapeType="1"/>
            <a:stCxn id="43029" idx="4"/>
            <a:endCxn id="43028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31" name="AutoShape 23"/>
          <p:cNvCxnSpPr>
            <a:cxnSpLocks noChangeShapeType="1"/>
            <a:stCxn id="43029" idx="6"/>
            <a:endCxn id="43035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3032" name="AutoShape 24"/>
          <p:cNvCxnSpPr>
            <a:cxnSpLocks noChangeShapeType="1"/>
            <a:stCxn id="43029" idx="3"/>
            <a:endCxn id="43025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33" name="AutoShape 25"/>
          <p:cNvCxnSpPr>
            <a:cxnSpLocks noChangeShapeType="1"/>
            <a:stCxn id="43029" idx="2"/>
            <a:endCxn id="43017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3036" name="AutoShape 28"/>
          <p:cNvCxnSpPr>
            <a:cxnSpLocks noChangeShapeType="1"/>
            <a:stCxn id="43035" idx="4"/>
            <a:endCxn id="43034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3038" name="AutoShape 30"/>
          <p:cNvCxnSpPr>
            <a:cxnSpLocks noChangeShapeType="1"/>
            <a:stCxn id="43012" idx="4"/>
            <a:endCxn id="43037" idx="0"/>
          </p:cNvCxnSpPr>
          <p:nvPr/>
        </p:nvCxnSpPr>
        <p:spPr bwMode="auto">
          <a:xfrm>
            <a:off x="1030288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3040" name="AutoShape 32"/>
          <p:cNvCxnSpPr>
            <a:cxnSpLocks noChangeShapeType="1"/>
            <a:stCxn id="43012" idx="6"/>
            <a:endCxn id="43017" idx="2"/>
          </p:cNvCxnSpPr>
          <p:nvPr/>
        </p:nvCxnSpPr>
        <p:spPr bwMode="auto">
          <a:xfrm>
            <a:off x="1222375" y="3998913"/>
            <a:ext cx="32702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304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43043" name="AutoShape 35"/>
          <p:cNvCxnSpPr>
            <a:cxnSpLocks noChangeShapeType="1"/>
            <a:stCxn id="43022" idx="3"/>
            <a:endCxn id="43009" idx="7"/>
          </p:cNvCxnSpPr>
          <p:nvPr/>
        </p:nvCxnSpPr>
        <p:spPr bwMode="auto">
          <a:xfrm flipH="1">
            <a:off x="2538413" y="5808663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6" name="Freeform 38"/>
          <p:cNvSpPr>
            <a:spLocks noChangeArrowheads="1"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1704975" y="63706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2FB032-4DDC-4186-A41A-094CF53BE31E}" type="slidenum">
              <a:rPr lang="en-IN"/>
              <a:pPr/>
              <a:t>4</a:t>
            </a:fld>
            <a:endParaRPr lang="en-IN"/>
          </a:p>
        </p:txBody>
      </p:sp>
      <p:sp>
        <p:nvSpPr>
          <p:cNvPr id="7169" name="Oval 1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7170" name="AutoShape 2"/>
          <p:cNvCxnSpPr>
            <a:cxnSpLocks noChangeShapeType="1"/>
            <a:stCxn id="7192" idx="2"/>
            <a:endCxn id="7169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7172" name="AutoShape 4"/>
          <p:cNvCxnSpPr>
            <a:cxnSpLocks noChangeShapeType="1"/>
            <a:stCxn id="7169" idx="2"/>
            <a:endCxn id="7171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7175" name="AutoShape 7"/>
          <p:cNvCxnSpPr>
            <a:cxnSpLocks noChangeShapeType="1"/>
            <a:stCxn id="7173" idx="0"/>
            <a:endCxn id="7174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6" name="AutoShape 8"/>
          <p:cNvCxnSpPr>
            <a:cxnSpLocks noChangeShapeType="1"/>
            <a:stCxn id="7183" idx="2"/>
            <a:endCxn id="7174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26</a:t>
            </a:r>
          </a:p>
        </p:txBody>
      </p:sp>
      <p:cxnSp>
        <p:nvCxnSpPr>
          <p:cNvPr id="7179" name="AutoShape 11"/>
          <p:cNvCxnSpPr>
            <a:cxnSpLocks noChangeShapeType="1"/>
            <a:stCxn id="7177" idx="0"/>
            <a:endCxn id="7178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7181" name="AutoShape 13"/>
          <p:cNvCxnSpPr>
            <a:cxnSpLocks noChangeShapeType="1"/>
            <a:stCxn id="7180" idx="0"/>
            <a:endCxn id="7183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2" name="AutoShape 14"/>
          <p:cNvCxnSpPr>
            <a:cxnSpLocks noChangeShapeType="1"/>
            <a:stCxn id="7178" idx="7"/>
            <a:endCxn id="7183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7184" name="AutoShape 16"/>
          <p:cNvCxnSpPr>
            <a:cxnSpLocks noChangeShapeType="1"/>
            <a:stCxn id="7183" idx="6"/>
            <a:endCxn id="7171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39</a:t>
            </a:r>
          </a:p>
        </p:txBody>
      </p:sp>
      <p:cxnSp>
        <p:nvCxnSpPr>
          <p:cNvPr id="7187" name="AutoShape 19"/>
          <p:cNvCxnSpPr>
            <a:cxnSpLocks noChangeShapeType="1"/>
            <a:stCxn id="7186" idx="0"/>
            <a:endCxn id="7190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7189" name="AutoShape 21"/>
          <p:cNvCxnSpPr>
            <a:cxnSpLocks noChangeShapeType="1"/>
            <a:stCxn id="7188" idx="0"/>
            <a:endCxn id="7192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7193" name="AutoShape 25"/>
          <p:cNvCxnSpPr>
            <a:cxnSpLocks noChangeShapeType="1"/>
            <a:stCxn id="7191" idx="0"/>
            <a:endCxn id="7192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94" name="AutoShape 26"/>
          <p:cNvCxnSpPr>
            <a:cxnSpLocks noChangeShapeType="1"/>
            <a:stCxn id="7190" idx="7"/>
            <a:endCxn id="7192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7196" name="AutoShape 28"/>
          <p:cNvCxnSpPr>
            <a:cxnSpLocks noChangeShapeType="1"/>
            <a:stCxn id="7195" idx="0"/>
            <a:endCxn id="7188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97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Structure</a:t>
            </a:r>
          </a:p>
        </p:txBody>
      </p:sp>
      <p:sp>
        <p:nvSpPr>
          <p:cNvPr id="7198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Fibonacci heap.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Set of heap-ordered trees.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Maintain pointer to minimum element.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Set of marked nodes.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4B29801-5D45-461F-B04A-B72AAC7F8692}" type="slidenum">
              <a:rPr lang="en-IN"/>
              <a:pPr/>
              <a:t>40</a:t>
            </a:fld>
            <a:endParaRPr lang="en-IN"/>
          </a:p>
        </p:txBody>
      </p:sp>
      <p:sp>
        <p:nvSpPr>
          <p:cNvPr id="44033" name="Oval 1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1661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Cut tree rooted at </a:t>
            </a:r>
            <a:r>
              <a:rPr lang="en-US">
                <a:latin typeface="Lucida Sans Italic" pitchFamily="1" charset="0"/>
              </a:rPr>
              <a:t>x, </a:t>
            </a:r>
            <a:r>
              <a:rPr lang="en-US"/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039" name="AutoShape 7"/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4042" name="AutoShape 10"/>
          <p:cNvCxnSpPr>
            <a:cxnSpLocks noChangeShapeType="1"/>
            <a:stCxn id="44041" idx="4"/>
            <a:endCxn id="44037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4043" name="AutoShape 11"/>
          <p:cNvCxnSpPr>
            <a:cxnSpLocks noChangeShapeType="1"/>
            <a:stCxn id="44041" idx="5"/>
            <a:endCxn id="44040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4044" name="AutoShape 12"/>
          <p:cNvCxnSpPr>
            <a:cxnSpLocks noChangeShapeType="1"/>
            <a:stCxn id="44041" idx="3"/>
            <a:endCxn id="44035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4047" name="AutoShape 15"/>
          <p:cNvCxnSpPr>
            <a:cxnSpLocks noChangeShapeType="1"/>
            <a:stCxn id="44046" idx="4"/>
            <a:endCxn id="44045" idx="0"/>
          </p:cNvCxnSpPr>
          <p:nvPr/>
        </p:nvCxnSpPr>
        <p:spPr bwMode="auto">
          <a:xfrm>
            <a:off x="3155950" y="5864225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4048" name="AutoShape 16"/>
          <p:cNvCxnSpPr>
            <a:cxnSpLocks noChangeShapeType="1"/>
            <a:stCxn id="44035" idx="3"/>
            <a:endCxn id="44046" idx="7"/>
          </p:cNvCxnSpPr>
          <p:nvPr/>
        </p:nvCxnSpPr>
        <p:spPr bwMode="auto">
          <a:xfrm flipH="1">
            <a:off x="3292475" y="4973638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4050" name="Oval 18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4051" name="AutoShape 19"/>
          <p:cNvCxnSpPr>
            <a:cxnSpLocks noChangeShapeType="1"/>
            <a:stCxn id="44049" idx="4"/>
            <a:endCxn id="44050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4054" name="AutoShape 22"/>
          <p:cNvCxnSpPr>
            <a:cxnSpLocks noChangeShapeType="1"/>
            <a:stCxn id="44053" idx="4"/>
            <a:endCxn id="44052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4055" name="AutoShape 23"/>
          <p:cNvCxnSpPr>
            <a:cxnSpLocks noChangeShapeType="1"/>
            <a:stCxn id="44053" idx="6"/>
            <a:endCxn id="44059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4056" name="AutoShape 24"/>
          <p:cNvCxnSpPr>
            <a:cxnSpLocks noChangeShapeType="1"/>
            <a:stCxn id="44053" idx="3"/>
            <a:endCxn id="44049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4057" name="AutoShape 25"/>
          <p:cNvCxnSpPr>
            <a:cxnSpLocks noChangeShapeType="1"/>
            <a:stCxn id="44053" idx="2"/>
            <a:endCxn id="44041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4058" name="Oval 26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4060" name="AutoShape 28"/>
          <p:cNvCxnSpPr>
            <a:cxnSpLocks noChangeShapeType="1"/>
            <a:stCxn id="44059" idx="4"/>
            <a:endCxn id="44058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4062" name="AutoShape 30"/>
          <p:cNvCxnSpPr>
            <a:cxnSpLocks noChangeShapeType="1"/>
            <a:stCxn id="44036" idx="4"/>
            <a:endCxn id="44061" idx="0"/>
          </p:cNvCxnSpPr>
          <p:nvPr/>
        </p:nvCxnSpPr>
        <p:spPr bwMode="auto">
          <a:xfrm>
            <a:off x="1030288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63" name="Oval 31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4064" name="AutoShape 32"/>
          <p:cNvCxnSpPr>
            <a:cxnSpLocks noChangeShapeType="1"/>
            <a:stCxn id="44036" idx="6"/>
            <a:endCxn id="44041" idx="2"/>
          </p:cNvCxnSpPr>
          <p:nvPr/>
        </p:nvCxnSpPr>
        <p:spPr bwMode="auto">
          <a:xfrm>
            <a:off x="1222375" y="3998913"/>
            <a:ext cx="32702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406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4066" name="AutoShape 34"/>
          <p:cNvCxnSpPr>
            <a:cxnSpLocks noChangeShapeType="1"/>
            <a:stCxn id="44046" idx="3"/>
            <a:endCxn id="44033" idx="7"/>
          </p:cNvCxnSpPr>
          <p:nvPr/>
        </p:nvCxnSpPr>
        <p:spPr bwMode="auto">
          <a:xfrm flipH="1">
            <a:off x="2538413" y="5808663"/>
            <a:ext cx="482600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5143500" y="3362325"/>
            <a:ext cx="458788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4832350" y="3595688"/>
            <a:ext cx="315913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1704975" y="63706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4072" name="Freeform 40"/>
          <p:cNvSpPr>
            <a:spLocks noChangeArrowheads="1"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/>
            <a:ahLst/>
            <a:cxnLst>
              <a:cxn ang="0">
                <a:pos x="52" y="76"/>
              </a:cxn>
              <a:cxn ang="0">
                <a:pos x="136" y="38"/>
              </a:cxn>
              <a:cxn ang="0">
                <a:pos x="194" y="6"/>
              </a:cxn>
              <a:cxn ang="0">
                <a:pos x="362" y="31"/>
              </a:cxn>
              <a:cxn ang="0">
                <a:pos x="407" y="115"/>
              </a:cxn>
              <a:cxn ang="0">
                <a:pos x="342" y="360"/>
              </a:cxn>
              <a:cxn ang="0">
                <a:pos x="155" y="412"/>
              </a:cxn>
              <a:cxn ang="0">
                <a:pos x="26" y="380"/>
              </a:cxn>
              <a:cxn ang="0">
                <a:pos x="0" y="251"/>
              </a:cxn>
              <a:cxn ang="0">
                <a:pos x="33" y="122"/>
              </a:cxn>
              <a:cxn ang="0">
                <a:pos x="52" y="76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rgbClr val="CC0000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038511C-B01F-4255-A334-74CA1B4B7FA4}" type="slidenum">
              <a:rPr lang="en-IN"/>
              <a:pPr/>
              <a:t>41</a:t>
            </a:fld>
            <a:endParaRPr lang="en-IN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5061" name="AutoShape 5"/>
          <p:cNvCxnSpPr>
            <a:cxnSpLocks noChangeShapeType="1"/>
            <a:stCxn id="45059" idx="4"/>
            <a:endCxn id="45060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5064" name="AutoShape 8"/>
          <p:cNvCxnSpPr>
            <a:cxnSpLocks noChangeShapeType="1"/>
            <a:stCxn id="45063" idx="4"/>
            <a:endCxn id="45059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5065" name="AutoShape 9"/>
          <p:cNvCxnSpPr>
            <a:cxnSpLocks noChangeShapeType="1"/>
            <a:stCxn id="45063" idx="5"/>
            <a:endCxn id="45062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5066" name="AutoShape 10"/>
          <p:cNvCxnSpPr>
            <a:cxnSpLocks noChangeShapeType="1"/>
            <a:stCxn id="45063" idx="3"/>
            <a:endCxn id="45058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5068" name="AutoShape 12"/>
          <p:cNvCxnSpPr>
            <a:cxnSpLocks noChangeShapeType="1"/>
            <a:stCxn id="45058" idx="3"/>
            <a:endCxn id="45067" idx="7"/>
          </p:cNvCxnSpPr>
          <p:nvPr/>
        </p:nvCxnSpPr>
        <p:spPr bwMode="auto">
          <a:xfrm flipH="1">
            <a:off x="3292475" y="4973638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5071" name="AutoShape 15"/>
          <p:cNvCxnSpPr>
            <a:cxnSpLocks noChangeShapeType="1"/>
            <a:stCxn id="45069" idx="4"/>
            <a:endCxn id="45070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5074" name="AutoShape 18"/>
          <p:cNvCxnSpPr>
            <a:cxnSpLocks noChangeShapeType="1"/>
            <a:stCxn id="45073" idx="4"/>
            <a:endCxn id="45072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5075" name="AutoShape 19"/>
          <p:cNvCxnSpPr>
            <a:cxnSpLocks noChangeShapeType="1"/>
            <a:stCxn id="45073" idx="6"/>
            <a:endCxn id="45079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5076" name="AutoShape 20"/>
          <p:cNvCxnSpPr>
            <a:cxnSpLocks noChangeShapeType="1"/>
            <a:stCxn id="45073" idx="3"/>
            <a:endCxn id="45069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5077" name="AutoShape 21"/>
          <p:cNvCxnSpPr>
            <a:cxnSpLocks noChangeShapeType="1"/>
            <a:stCxn id="45073" idx="2"/>
            <a:endCxn id="45063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5080" name="AutoShape 24"/>
          <p:cNvCxnSpPr>
            <a:cxnSpLocks noChangeShapeType="1"/>
            <a:stCxn id="45079" idx="4"/>
            <a:endCxn id="45078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5082" name="AutoShape 26"/>
          <p:cNvCxnSpPr>
            <a:cxnSpLocks noChangeShapeType="1"/>
            <a:stCxn id="45083" idx="6"/>
            <a:endCxn id="45063" idx="2"/>
          </p:cNvCxnSpPr>
          <p:nvPr/>
        </p:nvCxnSpPr>
        <p:spPr bwMode="auto">
          <a:xfrm>
            <a:off x="2136775" y="3998913"/>
            <a:ext cx="23558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5085" name="AutoShape 29"/>
          <p:cNvCxnSpPr>
            <a:cxnSpLocks noChangeShapeType="1"/>
            <a:endCxn id="45084" idx="0"/>
          </p:cNvCxnSpPr>
          <p:nvPr/>
        </p:nvCxnSpPr>
        <p:spPr bwMode="auto">
          <a:xfrm>
            <a:off x="3155950" y="5880100"/>
            <a:ext cx="1588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5088" name="AutoShape 32"/>
          <p:cNvCxnSpPr>
            <a:cxnSpLocks noChangeShapeType="1"/>
            <a:stCxn id="45086" idx="4"/>
            <a:endCxn id="45087" idx="0"/>
          </p:cNvCxnSpPr>
          <p:nvPr/>
        </p:nvCxnSpPr>
        <p:spPr bwMode="auto">
          <a:xfrm>
            <a:off x="1030288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5089" name="AutoShape 33"/>
          <p:cNvCxnSpPr>
            <a:cxnSpLocks noChangeShapeType="1"/>
            <a:stCxn id="45083" idx="2"/>
            <a:endCxn id="45086" idx="6"/>
          </p:cNvCxnSpPr>
          <p:nvPr/>
        </p:nvCxnSpPr>
        <p:spPr bwMode="auto">
          <a:xfrm flipH="1">
            <a:off x="1222375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1793875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1163638" y="3276600"/>
            <a:ext cx="458787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95" name="Rectangle 39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Cut tree rooted at </a:t>
            </a:r>
            <a:r>
              <a:rPr lang="en-US">
                <a:latin typeface="Lucida Sans Italic" pitchFamily="1" charset="0"/>
              </a:rPr>
              <a:t>x, </a:t>
            </a:r>
            <a:r>
              <a:rPr lang="en-US"/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931F837-AA98-4B0C-9616-20A812D4084A}" type="slidenum">
              <a:rPr lang="en-IN"/>
              <a:pPr/>
              <a:t>42</a:t>
            </a:fld>
            <a:endParaRPr lang="en-IN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93075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/>
              <a:t>Otherwise, cut </a:t>
            </a:r>
            <a:r>
              <a:rPr lang="en-US">
                <a:latin typeface="Lucida Sans Italic" pitchFamily="1" charset="0"/>
              </a:rPr>
              <a:t>p,</a:t>
            </a:r>
            <a:r>
              <a:rPr lang="en-US"/>
              <a:t> meld into root list, and unmark</a:t>
            </a:r>
            <a:br>
              <a:rPr lang="en-US"/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</p:txBody>
      </p:sp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6085" name="AutoShape 5"/>
          <p:cNvCxnSpPr>
            <a:cxnSpLocks noChangeShapeType="1"/>
            <a:stCxn id="46083" idx="4"/>
            <a:endCxn id="46084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6088" name="AutoShape 8"/>
          <p:cNvCxnSpPr>
            <a:cxnSpLocks noChangeShapeType="1"/>
            <a:stCxn id="46087" idx="4"/>
            <a:endCxn id="46083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6089" name="AutoShape 9"/>
          <p:cNvCxnSpPr>
            <a:cxnSpLocks noChangeShapeType="1"/>
            <a:stCxn id="46087" idx="5"/>
            <a:endCxn id="46086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6090" name="AutoShape 10"/>
          <p:cNvCxnSpPr>
            <a:cxnSpLocks noChangeShapeType="1"/>
            <a:stCxn id="46087" idx="3"/>
            <a:endCxn id="46082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46092" name="AutoShape 12"/>
          <p:cNvCxnSpPr>
            <a:cxnSpLocks noChangeShapeType="1"/>
            <a:stCxn id="46082" idx="3"/>
            <a:endCxn id="46091" idx="7"/>
          </p:cNvCxnSpPr>
          <p:nvPr/>
        </p:nvCxnSpPr>
        <p:spPr bwMode="auto">
          <a:xfrm flipH="1">
            <a:off x="3292475" y="4973638"/>
            <a:ext cx="495300" cy="5635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6095" name="AutoShape 15"/>
          <p:cNvCxnSpPr>
            <a:cxnSpLocks noChangeShapeType="1"/>
            <a:stCxn id="46093" idx="4"/>
            <a:endCxn id="46094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6098" name="AutoShape 18"/>
          <p:cNvCxnSpPr>
            <a:cxnSpLocks noChangeShapeType="1"/>
            <a:stCxn id="46097" idx="4"/>
            <a:endCxn id="46096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6099" name="AutoShape 19"/>
          <p:cNvCxnSpPr>
            <a:cxnSpLocks noChangeShapeType="1"/>
            <a:stCxn id="46097" idx="6"/>
            <a:endCxn id="46103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6100" name="AutoShape 20"/>
          <p:cNvCxnSpPr>
            <a:cxnSpLocks noChangeShapeType="1"/>
            <a:stCxn id="46097" idx="3"/>
            <a:endCxn id="46093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6101" name="AutoShape 21"/>
          <p:cNvCxnSpPr>
            <a:cxnSpLocks noChangeShapeType="1"/>
            <a:stCxn id="46097" idx="2"/>
            <a:endCxn id="46087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6104" name="AutoShape 24"/>
          <p:cNvCxnSpPr>
            <a:cxnSpLocks noChangeShapeType="1"/>
            <a:stCxn id="46103" idx="4"/>
            <a:endCxn id="46102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6106" name="AutoShape 26"/>
          <p:cNvCxnSpPr>
            <a:cxnSpLocks noChangeShapeType="1"/>
            <a:stCxn id="46107" idx="6"/>
            <a:endCxn id="46087" idx="2"/>
          </p:cNvCxnSpPr>
          <p:nvPr/>
        </p:nvCxnSpPr>
        <p:spPr bwMode="auto">
          <a:xfrm>
            <a:off x="2136775" y="3998913"/>
            <a:ext cx="23558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10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6110" name="AutoShape 30"/>
          <p:cNvCxnSpPr>
            <a:cxnSpLocks noChangeShapeType="1"/>
            <a:endCxn id="46109" idx="0"/>
          </p:cNvCxnSpPr>
          <p:nvPr/>
        </p:nvCxnSpPr>
        <p:spPr bwMode="auto">
          <a:xfrm>
            <a:off x="3155950" y="5880100"/>
            <a:ext cx="1588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6112" name="Oval 32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6113" name="AutoShape 33"/>
          <p:cNvCxnSpPr>
            <a:cxnSpLocks noChangeShapeType="1"/>
            <a:stCxn id="46111" idx="4"/>
            <a:endCxn id="46112" idx="0"/>
          </p:cNvCxnSpPr>
          <p:nvPr/>
        </p:nvCxnSpPr>
        <p:spPr bwMode="auto">
          <a:xfrm>
            <a:off x="1030288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6114" name="AutoShape 34"/>
          <p:cNvCxnSpPr>
            <a:cxnSpLocks noChangeShapeType="1"/>
            <a:stCxn id="46107" idx="2"/>
            <a:endCxn id="46111" idx="6"/>
          </p:cNvCxnSpPr>
          <p:nvPr/>
        </p:nvCxnSpPr>
        <p:spPr bwMode="auto">
          <a:xfrm flipH="1">
            <a:off x="1222375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1793875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1574800" y="4814888"/>
            <a:ext cx="16478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</a:rPr>
              <a:t>second child cut</a:t>
            </a:r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1163638" y="3276600"/>
            <a:ext cx="458787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1619305-0DE6-47A1-A91A-A30D1BD91276}" type="slidenum">
              <a:rPr lang="en-IN"/>
              <a:pPr/>
              <a:t>43</a:t>
            </a:fld>
            <a:endParaRPr lang="en-IN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8355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/>
              <a:t>Otherwise, cut </a:t>
            </a:r>
            <a:r>
              <a:rPr lang="en-US">
                <a:latin typeface="Lucida Sans Italic" pitchFamily="1" charset="0"/>
              </a:rPr>
              <a:t>p,</a:t>
            </a:r>
            <a:r>
              <a:rPr lang="en-US"/>
              <a:t> meld into root list, and unmark</a:t>
            </a:r>
            <a:br>
              <a:rPr lang="en-US"/>
            </a:br>
            <a:r>
              <a:rPr lang="en-US">
                <a:solidFill>
                  <a:srgbClr val="C0C0C0"/>
                </a:solidFill>
              </a:rPr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>
              <a:solidFill>
                <a:srgbClr val="C0C0C0"/>
              </a:solidFill>
            </a:endParaRPr>
          </a:p>
        </p:txBody>
      </p:sp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7110" name="AutoShape 6"/>
          <p:cNvCxnSpPr>
            <a:cxnSpLocks noChangeShapeType="1"/>
            <a:stCxn id="47108" idx="4"/>
            <a:endCxn id="47109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7113" name="AutoShape 9"/>
          <p:cNvCxnSpPr>
            <a:cxnSpLocks noChangeShapeType="1"/>
            <a:stCxn id="47112" idx="4"/>
            <a:endCxn id="47108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7114" name="AutoShape 10"/>
          <p:cNvCxnSpPr>
            <a:cxnSpLocks noChangeShapeType="1"/>
            <a:stCxn id="47112" idx="5"/>
            <a:endCxn id="47111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7115" name="AutoShape 11"/>
          <p:cNvCxnSpPr>
            <a:cxnSpLocks noChangeShapeType="1"/>
            <a:stCxn id="47112" idx="3"/>
            <a:endCxn id="47106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7118" name="AutoShape 14"/>
          <p:cNvCxnSpPr>
            <a:cxnSpLocks noChangeShapeType="1"/>
            <a:stCxn id="47116" idx="4"/>
            <a:endCxn id="47117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7121" name="AutoShape 17"/>
          <p:cNvCxnSpPr>
            <a:cxnSpLocks noChangeShapeType="1"/>
            <a:stCxn id="47120" idx="4"/>
            <a:endCxn id="47119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7122" name="AutoShape 18"/>
          <p:cNvCxnSpPr>
            <a:cxnSpLocks noChangeShapeType="1"/>
            <a:stCxn id="47120" idx="6"/>
            <a:endCxn id="47126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7123" name="AutoShape 19"/>
          <p:cNvCxnSpPr>
            <a:cxnSpLocks noChangeShapeType="1"/>
            <a:stCxn id="47120" idx="3"/>
            <a:endCxn id="47116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7124" name="AutoShape 20"/>
          <p:cNvCxnSpPr>
            <a:cxnSpLocks noChangeShapeType="1"/>
            <a:stCxn id="47120" idx="2"/>
            <a:endCxn id="47112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7127" name="AutoShape 23"/>
          <p:cNvCxnSpPr>
            <a:cxnSpLocks noChangeShapeType="1"/>
            <a:stCxn id="47126" idx="4"/>
            <a:endCxn id="47125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7129" name="AutoShape 25"/>
          <p:cNvCxnSpPr>
            <a:cxnSpLocks noChangeShapeType="1"/>
            <a:stCxn id="47107" idx="4"/>
            <a:endCxn id="47128" idx="0"/>
          </p:cNvCxnSpPr>
          <p:nvPr/>
        </p:nvCxnSpPr>
        <p:spPr bwMode="auto">
          <a:xfrm>
            <a:off x="2855913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7130" name="Oval 2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7131" name="AutoShape 27"/>
          <p:cNvCxnSpPr>
            <a:cxnSpLocks noChangeShapeType="1"/>
            <a:stCxn id="47107" idx="6"/>
            <a:endCxn id="47112" idx="2"/>
          </p:cNvCxnSpPr>
          <p:nvPr/>
        </p:nvCxnSpPr>
        <p:spPr bwMode="auto">
          <a:xfrm>
            <a:off x="3048000" y="3998913"/>
            <a:ext cx="14446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7134" name="AutoShape 30"/>
          <p:cNvCxnSpPr>
            <a:cxnSpLocks noChangeShapeType="1"/>
            <a:stCxn id="47132" idx="6"/>
            <a:endCxn id="47107" idx="2"/>
          </p:cNvCxnSpPr>
          <p:nvPr/>
        </p:nvCxnSpPr>
        <p:spPr bwMode="auto">
          <a:xfrm>
            <a:off x="2133600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7137" name="AutoShape 33"/>
          <p:cNvCxnSpPr>
            <a:cxnSpLocks noChangeShapeType="1"/>
            <a:endCxn id="47136" idx="0"/>
          </p:cNvCxnSpPr>
          <p:nvPr/>
        </p:nvCxnSpPr>
        <p:spPr bwMode="auto">
          <a:xfrm>
            <a:off x="1030288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7138" name="AutoShape 34"/>
          <p:cNvCxnSpPr>
            <a:cxnSpLocks noChangeShapeType="1"/>
            <a:stCxn id="47135" idx="6"/>
            <a:endCxn id="47132" idx="2"/>
          </p:cNvCxnSpPr>
          <p:nvPr/>
        </p:nvCxnSpPr>
        <p:spPr bwMode="auto">
          <a:xfrm>
            <a:off x="1222375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1793875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1163638" y="3276600"/>
            <a:ext cx="458787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0D18446-A4F9-4757-982A-5F4142975EE9}" type="slidenum">
              <a:rPr lang="en-IN"/>
              <a:pPr/>
              <a:t>44</a:t>
            </a:fld>
            <a:endParaRPr lang="en-IN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8355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/>
              <a:t>(and do so recursively for all ancestors that lose a second child).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</p:txBody>
      </p:sp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8134" name="AutoShape 6"/>
          <p:cNvCxnSpPr>
            <a:cxnSpLocks noChangeShapeType="1"/>
            <a:stCxn id="48132" idx="4"/>
            <a:endCxn id="48133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8137" name="AutoShape 9"/>
          <p:cNvCxnSpPr>
            <a:cxnSpLocks noChangeShapeType="1"/>
            <a:stCxn id="48136" idx="4"/>
            <a:endCxn id="48132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8138" name="AutoShape 10"/>
          <p:cNvCxnSpPr>
            <a:cxnSpLocks noChangeShapeType="1"/>
            <a:stCxn id="48136" idx="5"/>
            <a:endCxn id="48135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8139" name="AutoShape 11"/>
          <p:cNvCxnSpPr>
            <a:cxnSpLocks noChangeShapeType="1"/>
            <a:stCxn id="48136" idx="3"/>
            <a:endCxn id="48130" idx="7"/>
          </p:cNvCxnSpPr>
          <p:nvPr/>
        </p:nvCxnSpPr>
        <p:spPr bwMode="auto">
          <a:xfrm flipH="1">
            <a:off x="4059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8142" name="AutoShape 14"/>
          <p:cNvCxnSpPr>
            <a:cxnSpLocks noChangeShapeType="1"/>
            <a:stCxn id="48140" idx="4"/>
            <a:endCxn id="48141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8145" name="AutoShape 17"/>
          <p:cNvCxnSpPr>
            <a:cxnSpLocks noChangeShapeType="1"/>
            <a:stCxn id="48144" idx="4"/>
            <a:endCxn id="48143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44" idx="6"/>
            <a:endCxn id="48150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44" idx="3"/>
            <a:endCxn id="48140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44" idx="2"/>
            <a:endCxn id="48136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8151" name="AutoShape 23"/>
          <p:cNvCxnSpPr>
            <a:cxnSpLocks noChangeShapeType="1"/>
            <a:stCxn id="48150" idx="4"/>
            <a:endCxn id="48149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8153" name="AutoShape 25"/>
          <p:cNvCxnSpPr>
            <a:cxnSpLocks noChangeShapeType="1"/>
            <a:stCxn id="48131" idx="4"/>
            <a:endCxn id="48152" idx="0"/>
          </p:cNvCxnSpPr>
          <p:nvPr/>
        </p:nvCxnSpPr>
        <p:spPr bwMode="auto">
          <a:xfrm>
            <a:off x="2855913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24</a:t>
            </a:r>
          </a:p>
        </p:txBody>
      </p:sp>
      <p:cxnSp>
        <p:nvCxnSpPr>
          <p:cNvPr id="48155" name="AutoShape 27"/>
          <p:cNvCxnSpPr>
            <a:cxnSpLocks noChangeShapeType="1"/>
            <a:stCxn id="48131" idx="6"/>
            <a:endCxn id="48136" idx="2"/>
          </p:cNvCxnSpPr>
          <p:nvPr/>
        </p:nvCxnSpPr>
        <p:spPr bwMode="auto">
          <a:xfrm>
            <a:off x="3048000" y="3998913"/>
            <a:ext cx="14446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8157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8158" name="AutoShape 30"/>
          <p:cNvCxnSpPr>
            <a:cxnSpLocks noChangeShapeType="1"/>
            <a:stCxn id="48156" idx="6"/>
            <a:endCxn id="48131" idx="2"/>
          </p:cNvCxnSpPr>
          <p:nvPr/>
        </p:nvCxnSpPr>
        <p:spPr bwMode="auto">
          <a:xfrm>
            <a:off x="2133600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8161" name="AutoShape 33"/>
          <p:cNvCxnSpPr>
            <a:cxnSpLocks noChangeShapeType="1"/>
            <a:endCxn id="48160" idx="0"/>
          </p:cNvCxnSpPr>
          <p:nvPr/>
        </p:nvCxnSpPr>
        <p:spPr bwMode="auto">
          <a:xfrm>
            <a:off x="1030288" y="4210050"/>
            <a:ext cx="1587" cy="438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8162" name="AutoShape 34"/>
          <p:cNvCxnSpPr>
            <a:cxnSpLocks noChangeShapeType="1"/>
            <a:stCxn id="48159" idx="6"/>
            <a:endCxn id="48156" idx="2"/>
          </p:cNvCxnSpPr>
          <p:nvPr/>
        </p:nvCxnSpPr>
        <p:spPr bwMode="auto">
          <a:xfrm>
            <a:off x="1222375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1793875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3268663" y="4679950"/>
            <a:ext cx="368300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2281238" y="5643563"/>
            <a:ext cx="16478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</a:rPr>
              <a:t>second child cut</a:t>
            </a: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V="1">
            <a:off x="3406775" y="5072063"/>
            <a:ext cx="358775" cy="53022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1163638" y="3276600"/>
            <a:ext cx="458787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441C32-3809-453E-93EA-4C16CF69AE58}" type="slidenum">
              <a:rPr lang="en-IN"/>
              <a:pPr/>
              <a:t>45</a:t>
            </a:fld>
            <a:endParaRPr lang="en-IN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74025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Case 2b.  </a:t>
            </a:r>
            <a:r>
              <a:rPr lang="en-US">
                <a:solidFill>
                  <a:srgbClr val="4D4D4D"/>
                </a:solidFill>
              </a:rPr>
              <a:t>[heap order violated]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Decrease key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Cut tree rooted at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x, </a:t>
            </a:r>
            <a:r>
              <a:rPr lang="en-US">
                <a:solidFill>
                  <a:srgbClr val="C0C0C0"/>
                </a:solidFill>
              </a:rPr>
              <a:t>meld into root list, and unmark.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C0C0C0"/>
                </a:solidFill>
              </a:rPr>
              <a:t>If parent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</a:t>
            </a:r>
            <a:r>
              <a:rPr lang="en-US">
                <a:solidFill>
                  <a:srgbClr val="C0C0C0"/>
                </a:solidFill>
              </a:rPr>
              <a:t> of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C0C0C0"/>
                </a:solidFill>
              </a:rPr>
              <a:t> is unmarked (hasn't yet lost a child), mark it;</a:t>
            </a:r>
            <a:br>
              <a:rPr lang="en-US">
                <a:solidFill>
                  <a:srgbClr val="C0C0C0"/>
                </a:solidFill>
              </a:rPr>
            </a:br>
            <a:r>
              <a:rPr lang="en-US">
                <a:solidFill>
                  <a:srgbClr val="C0C0C0"/>
                </a:solidFill>
              </a:rPr>
              <a:t>Otherwise, cut </a:t>
            </a:r>
            <a:r>
              <a:rPr lang="en-US">
                <a:solidFill>
                  <a:srgbClr val="C0C0C0"/>
                </a:solidFill>
                <a:latin typeface="Lucida Sans Italic" pitchFamily="1" charset="0"/>
              </a:rPr>
              <a:t>p,</a:t>
            </a:r>
            <a:r>
              <a:rPr lang="en-US">
                <a:solidFill>
                  <a:srgbClr val="C0C0C0"/>
                </a:solidFill>
              </a:rPr>
              <a:t> meld into root list, and unmark</a:t>
            </a:r>
            <a:br>
              <a:rPr lang="en-US">
                <a:solidFill>
                  <a:srgbClr val="C0C0C0"/>
                </a:solidFill>
              </a:rPr>
            </a:br>
            <a:r>
              <a:rPr lang="en-US"/>
              <a:t>(and do so recursively for all ancestors that lose a second child).</a:t>
            </a:r>
          </a:p>
        </p:txBody>
      </p:sp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9157" name="AutoShape 5"/>
          <p:cNvCxnSpPr>
            <a:cxnSpLocks noChangeShapeType="1"/>
            <a:stCxn id="49155" idx="4"/>
            <a:endCxn id="49156" idx="0"/>
          </p:cNvCxnSpPr>
          <p:nvPr/>
        </p:nvCxnSpPr>
        <p:spPr bwMode="auto">
          <a:xfrm>
            <a:off x="4684713" y="50292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49160" name="AutoShape 8"/>
          <p:cNvCxnSpPr>
            <a:cxnSpLocks noChangeShapeType="1"/>
            <a:stCxn id="49159" idx="4"/>
            <a:endCxn id="49155" idx="0"/>
          </p:cNvCxnSpPr>
          <p:nvPr/>
        </p:nvCxnSpPr>
        <p:spPr bwMode="auto">
          <a:xfrm>
            <a:off x="4684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9161" name="AutoShape 9"/>
          <p:cNvCxnSpPr>
            <a:cxnSpLocks noChangeShapeType="1"/>
            <a:stCxn id="49159" idx="5"/>
            <a:endCxn id="49158" idx="1"/>
          </p:cNvCxnSpPr>
          <p:nvPr/>
        </p:nvCxnSpPr>
        <p:spPr bwMode="auto">
          <a:xfrm>
            <a:off x="4821238" y="4135438"/>
            <a:ext cx="490537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52</a:t>
            </a:r>
          </a:p>
        </p:txBody>
      </p:sp>
      <p:cxnSp>
        <p:nvCxnSpPr>
          <p:cNvPr id="49164" name="AutoShape 12"/>
          <p:cNvCxnSpPr>
            <a:cxnSpLocks noChangeShapeType="1"/>
            <a:stCxn id="49162" idx="4"/>
            <a:endCxn id="49163" idx="0"/>
          </p:cNvCxnSpPr>
          <p:nvPr/>
        </p:nvCxnSpPr>
        <p:spPr bwMode="auto">
          <a:xfrm>
            <a:off x="6232525" y="50292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FFFFFF"/>
                </a:solidFill>
              </a:rPr>
              <a:t>18</a:t>
            </a:r>
          </a:p>
        </p:txBody>
      </p:sp>
      <p:cxnSp>
        <p:nvCxnSpPr>
          <p:cNvPr id="49167" name="AutoShape 15"/>
          <p:cNvCxnSpPr>
            <a:cxnSpLocks noChangeShapeType="1"/>
            <a:stCxn id="49166" idx="4"/>
            <a:endCxn id="49165" idx="0"/>
          </p:cNvCxnSpPr>
          <p:nvPr/>
        </p:nvCxnSpPr>
        <p:spPr bwMode="auto">
          <a:xfrm>
            <a:off x="6994525" y="4191000"/>
            <a:ext cx="1588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9168" name="AutoShape 16"/>
          <p:cNvCxnSpPr>
            <a:cxnSpLocks noChangeShapeType="1"/>
            <a:stCxn id="49166" idx="6"/>
            <a:endCxn id="49172" idx="2"/>
          </p:cNvCxnSpPr>
          <p:nvPr/>
        </p:nvCxnSpPr>
        <p:spPr bwMode="auto">
          <a:xfrm>
            <a:off x="7186613" y="3998913"/>
            <a:ext cx="735012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49169" name="AutoShape 17"/>
          <p:cNvCxnSpPr>
            <a:cxnSpLocks noChangeShapeType="1"/>
            <a:stCxn id="49166" idx="3"/>
            <a:endCxn id="49162" idx="7"/>
          </p:cNvCxnSpPr>
          <p:nvPr/>
        </p:nvCxnSpPr>
        <p:spPr bwMode="auto">
          <a:xfrm flipH="1">
            <a:off x="6369050" y="4135438"/>
            <a:ext cx="490538" cy="5667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9170" name="AutoShape 18"/>
          <p:cNvCxnSpPr>
            <a:cxnSpLocks noChangeShapeType="1"/>
            <a:stCxn id="49166" idx="2"/>
            <a:endCxn id="49159" idx="6"/>
          </p:cNvCxnSpPr>
          <p:nvPr/>
        </p:nvCxnSpPr>
        <p:spPr bwMode="auto">
          <a:xfrm flipH="1">
            <a:off x="4876800" y="3998913"/>
            <a:ext cx="1925638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38</a:t>
            </a:r>
          </a:p>
        </p:txBody>
      </p:sp>
      <p:cxnSp>
        <p:nvCxnSpPr>
          <p:cNvPr id="49173" name="AutoShape 21"/>
          <p:cNvCxnSpPr>
            <a:cxnSpLocks noChangeShapeType="1"/>
            <a:stCxn id="49172" idx="4"/>
            <a:endCxn id="49171" idx="0"/>
          </p:cNvCxnSpPr>
          <p:nvPr/>
        </p:nvCxnSpPr>
        <p:spPr bwMode="auto">
          <a:xfrm>
            <a:off x="8113713" y="4191000"/>
            <a:ext cx="1587" cy="454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88</a:t>
            </a:r>
          </a:p>
        </p:txBody>
      </p:sp>
      <p:cxnSp>
        <p:nvCxnSpPr>
          <p:cNvPr id="49175" name="AutoShape 23"/>
          <p:cNvCxnSpPr>
            <a:cxnSpLocks noChangeShapeType="1"/>
            <a:stCxn id="49154" idx="4"/>
            <a:endCxn id="49174" idx="0"/>
          </p:cNvCxnSpPr>
          <p:nvPr/>
        </p:nvCxnSpPr>
        <p:spPr bwMode="auto">
          <a:xfrm>
            <a:off x="2855913" y="4191000"/>
            <a:ext cx="1587" cy="4508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9176" name="AutoShape 24"/>
          <p:cNvCxnSpPr>
            <a:cxnSpLocks noChangeShapeType="1"/>
            <a:stCxn id="49154" idx="6"/>
            <a:endCxn id="49159" idx="2"/>
          </p:cNvCxnSpPr>
          <p:nvPr/>
        </p:nvCxnSpPr>
        <p:spPr bwMode="auto">
          <a:xfrm>
            <a:off x="3048000" y="3998913"/>
            <a:ext cx="14446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9178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Decrease Key</a:t>
            </a:r>
          </a:p>
        </p:txBody>
      </p:sp>
      <p:cxnSp>
        <p:nvCxnSpPr>
          <p:cNvPr id="49179" name="AutoShape 27"/>
          <p:cNvCxnSpPr>
            <a:cxnSpLocks noChangeShapeType="1"/>
            <a:stCxn id="49177" idx="6"/>
            <a:endCxn id="49154" idx="2"/>
          </p:cNvCxnSpPr>
          <p:nvPr/>
        </p:nvCxnSpPr>
        <p:spPr bwMode="auto">
          <a:xfrm>
            <a:off x="2133600" y="3998913"/>
            <a:ext cx="530225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15</a:t>
            </a:r>
          </a:p>
        </p:txBody>
      </p:sp>
      <p:cxnSp>
        <p:nvCxnSpPr>
          <p:cNvPr id="49181" name="AutoShape 29"/>
          <p:cNvCxnSpPr>
            <a:cxnSpLocks noChangeShapeType="1"/>
            <a:stCxn id="49180" idx="6"/>
            <a:endCxn id="49177" idx="2"/>
          </p:cNvCxnSpPr>
          <p:nvPr/>
        </p:nvCxnSpPr>
        <p:spPr bwMode="auto">
          <a:xfrm>
            <a:off x="1222375" y="3998913"/>
            <a:ext cx="527050" cy="1587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>
                <a:solidFill>
                  <a:srgbClr val="000000"/>
                </a:solidFill>
              </a:rPr>
              <a:t>72</a:t>
            </a:r>
          </a:p>
        </p:txBody>
      </p:sp>
      <p:cxnSp>
        <p:nvCxnSpPr>
          <p:cNvPr id="49184" name="AutoShape 32"/>
          <p:cNvCxnSpPr>
            <a:cxnSpLocks noChangeShapeType="1"/>
            <a:stCxn id="49180" idx="4"/>
            <a:endCxn id="49183" idx="0"/>
          </p:cNvCxnSpPr>
          <p:nvPr/>
        </p:nvCxnSpPr>
        <p:spPr bwMode="auto">
          <a:xfrm>
            <a:off x="1030288" y="4191000"/>
            <a:ext cx="1587" cy="457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5368925" y="6273800"/>
            <a:ext cx="338137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1793875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3611563" y="3436938"/>
            <a:ext cx="368300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1163638" y="3276600"/>
            <a:ext cx="458787" cy="274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</a:rPr>
              <a:t>min</a:t>
            </a: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3122613" y="4676775"/>
            <a:ext cx="1190625" cy="639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</a:rPr>
              <a:t>don't mark</a:t>
            </a:r>
            <a:br>
              <a:rPr lang="en-IN" sz="1200">
                <a:solidFill>
                  <a:srgbClr val="CC0000"/>
                </a:solidFill>
              </a:rPr>
            </a:br>
            <a:r>
              <a:rPr lang="en-IN" sz="1200">
                <a:solidFill>
                  <a:srgbClr val="CC0000"/>
                </a:solidFill>
              </a:rPr>
              <a:t>parent if</a:t>
            </a:r>
            <a:br>
              <a:rPr lang="en-IN" sz="1200">
                <a:solidFill>
                  <a:srgbClr val="CC0000"/>
                </a:solidFill>
              </a:rPr>
            </a:br>
            <a:r>
              <a:rPr lang="en-IN" sz="1200">
                <a:solidFill>
                  <a:srgbClr val="CC0000"/>
                </a:solidFill>
              </a:rPr>
              <a:t>it's a root</a:t>
            </a: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V="1">
            <a:off x="3959225" y="4130675"/>
            <a:ext cx="525463" cy="56038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4476750" y="3436938"/>
            <a:ext cx="458788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</a:rPr>
              <a:t>p''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5D39D55-7DBC-4775-A5CB-047EB14D2DA9}" type="slidenum">
              <a:rPr lang="en-IN"/>
              <a:pPr/>
              <a:t>46</a:t>
            </a:fld>
            <a:endParaRPr lang="en-IN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Analysis</a:t>
            </a: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DD106E8-8C99-431F-B0BE-CBCAA2D58E43}" type="slidenum">
              <a:rPr lang="en-IN"/>
              <a:pPr/>
              <a:t>47</a:t>
            </a:fld>
            <a:endParaRPr lang="en-IN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Bounding the Rank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305800" cy="5624513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Lemma.  </a:t>
            </a:r>
            <a:r>
              <a:rPr lang="en-US">
                <a:solidFill>
                  <a:srgbClr val="000000"/>
                </a:solidFill>
              </a:rPr>
              <a:t>Fix a point in time. Let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000000"/>
                </a:solidFill>
              </a:rPr>
              <a:t> be a node, and let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…,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denote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its children in the order in which they were linked to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000000"/>
                </a:solidFill>
              </a:rPr>
              <a:t>.  Then:</a:t>
            </a:r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Pf.  </a:t>
            </a:r>
          </a:p>
          <a:p>
            <a:pPr marL="344488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When 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i</a:t>
            </a:r>
            <a:r>
              <a:rPr lang="en-US"/>
              <a:t> was linked into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,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 had at least </a:t>
            </a:r>
            <a:r>
              <a:rPr lang="en-US">
                <a:latin typeface="Lucida Sans Italic" pitchFamily="1" charset="0"/>
              </a:rPr>
              <a:t>i</a:t>
            </a:r>
            <a:r>
              <a:rPr lang="en-US" baseline="30000">
                <a:latin typeface="Lucida Sans Italic" pitchFamily="1" charset="0"/>
              </a:rPr>
              <a:t> </a:t>
            </a:r>
            <a:r>
              <a:rPr lang="en-US"/>
              <a:t>-1 children 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i-1</a:t>
            </a:r>
            <a:r>
              <a:rPr lang="en-US"/>
              <a:t>.</a:t>
            </a:r>
          </a:p>
          <a:p>
            <a:pPr marL="344488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Since only trees of equal rank are linked, at that time</a:t>
            </a:r>
            <a:br>
              <a:rPr lang="en-US"/>
            </a:br>
            <a:r>
              <a:rPr lang="en-US">
                <a:latin typeface="Lucida Sans Italic" pitchFamily="1" charset="0"/>
              </a:rPr>
              <a:t>rank</a:t>
            </a:r>
            <a:r>
              <a:rPr lang="en-US"/>
              <a:t>(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i</a:t>
            </a:r>
            <a:r>
              <a:rPr lang="en-US"/>
              <a:t>)</a:t>
            </a:r>
            <a:r>
              <a:rPr lang="en-US">
                <a:latin typeface="Lucida Grande" pitchFamily="1" charset="0"/>
              </a:rPr>
              <a:t> =</a:t>
            </a:r>
            <a:r>
              <a:rPr lang="en-US"/>
              <a:t> </a:t>
            </a:r>
            <a:r>
              <a:rPr lang="en-US">
                <a:latin typeface="Lucida Sans Italic" pitchFamily="1" charset="0"/>
              </a:rPr>
              <a:t>rank</a:t>
            </a:r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) </a:t>
            </a:r>
            <a:r>
              <a:rPr lang="en-US">
                <a:latin typeface="Symbol" pitchFamily="1" charset="2"/>
              </a:rPr>
              <a:t></a:t>
            </a:r>
            <a:r>
              <a:rPr lang="en-US"/>
              <a:t> </a:t>
            </a:r>
            <a:r>
              <a:rPr lang="en-US">
                <a:latin typeface="Lucida Sans Italic" pitchFamily="1" charset="0"/>
              </a:rPr>
              <a:t>i</a:t>
            </a:r>
            <a:r>
              <a:rPr lang="en-US"/>
              <a:t> - 1.</a:t>
            </a:r>
          </a:p>
          <a:p>
            <a:pPr marL="344488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Since then, 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i  </a:t>
            </a:r>
            <a:r>
              <a:rPr lang="en-US"/>
              <a:t>has lost at most one child.</a:t>
            </a:r>
          </a:p>
          <a:p>
            <a:pPr marL="344488" lvl="1" indent="-223838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Thus, right now </a:t>
            </a:r>
            <a:r>
              <a:rPr lang="en-US">
                <a:latin typeface="Lucida Sans Italic" pitchFamily="1" charset="0"/>
              </a:rPr>
              <a:t>rank</a:t>
            </a:r>
            <a:r>
              <a:rPr lang="en-US"/>
              <a:t>(</a:t>
            </a:r>
            <a:r>
              <a:rPr lang="en-US">
                <a:latin typeface="Lucida Sans Italic" pitchFamily="1" charset="0"/>
              </a:rPr>
              <a:t>y</a:t>
            </a:r>
            <a:r>
              <a:rPr lang="en-US" baseline="-25000"/>
              <a:t>i</a:t>
            </a:r>
            <a:r>
              <a:rPr lang="en-US"/>
              <a:t>) </a:t>
            </a:r>
            <a:r>
              <a:rPr lang="en-US">
                <a:latin typeface="Symbol" pitchFamily="1" charset="2"/>
              </a:rPr>
              <a:t></a:t>
            </a:r>
            <a:r>
              <a:rPr lang="en-US"/>
              <a:t>  </a:t>
            </a:r>
            <a:r>
              <a:rPr lang="en-US">
                <a:latin typeface="Lucida Sans Italic" pitchFamily="1" charset="0"/>
              </a:rPr>
              <a:t>i</a:t>
            </a:r>
            <a:r>
              <a:rPr lang="en-US"/>
              <a:t> - 2.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724400" y="5416550"/>
            <a:ext cx="76200" cy="76200"/>
          </a:xfrm>
          <a:prstGeom prst="rect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260975" y="5448300"/>
            <a:ext cx="2428875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4D4D4D"/>
                </a:solidFill>
              </a:rPr>
              <a:t>or </a:t>
            </a:r>
            <a:r>
              <a:rPr lang="en-US" sz="1200">
                <a:solidFill>
                  <a:srgbClr val="4D4D4D"/>
                </a:solidFill>
                <a:latin typeface="Lucida Sans Italic" pitchFamily="1" charset="0"/>
              </a:rPr>
              <a:t>y</a:t>
            </a:r>
            <a:r>
              <a:rPr lang="en-US" sz="1200" baseline="-25000">
                <a:solidFill>
                  <a:srgbClr val="4D4D4D"/>
                </a:solidFill>
                <a:latin typeface="Lucida Sans Italic" pitchFamily="1" charset="0"/>
              </a:rPr>
              <a:t>i</a:t>
            </a:r>
            <a:r>
              <a:rPr lang="en-US" sz="1200">
                <a:solidFill>
                  <a:srgbClr val="4D4D4D"/>
                </a:solidFill>
              </a:rPr>
              <a:t> would have been cut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 flipV="1">
            <a:off x="5291138" y="5260975"/>
            <a:ext cx="176212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IN" sz="1200" baseline="-25000">
                <a:solidFill>
                  <a:srgbClr val="000000"/>
                </a:solidFill>
                <a:latin typeface="Lucida Sans Italic" pitchFamily="1" charset="0"/>
              </a:rPr>
              <a:t>1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IN" sz="1200" baseline="-25000">
                <a:solidFill>
                  <a:srgbClr val="000000"/>
                </a:solidFill>
                <a:latin typeface="Lucida Sans Italic" pitchFamily="1" charset="0"/>
              </a:rPr>
              <a:t>2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</a:rPr>
              <a:t>k</a:t>
            </a:r>
          </a:p>
        </p:txBody>
      </p:sp>
      <p:cxnSp>
        <p:nvCxnSpPr>
          <p:cNvPr id="51211" name="AutoShape 11"/>
          <p:cNvCxnSpPr>
            <a:cxnSpLocks noChangeShapeType="1"/>
            <a:stCxn id="51207" idx="4"/>
            <a:endCxn id="51208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1212" name="AutoShape 12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1213" name="AutoShape 13"/>
          <p:cNvCxnSpPr>
            <a:cxnSpLocks noChangeShapeType="1"/>
            <a:stCxn id="51207" idx="4"/>
            <a:endCxn id="51210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7261225" y="263366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3D228E3-20B7-4244-8F56-B1FEF1C6B826}" type="slidenum">
              <a:rPr lang="en-IN"/>
              <a:pPr/>
              <a:t>48</a:t>
            </a:fld>
            <a:endParaRPr lang="en-IN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Bounding the Rank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3058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Lemma.  </a:t>
            </a:r>
            <a:r>
              <a:rPr lang="en-US">
                <a:solidFill>
                  <a:srgbClr val="000000"/>
                </a:solidFill>
              </a:rPr>
              <a:t>Fix a point in time. Let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000000"/>
                </a:solidFill>
              </a:rPr>
              <a:t> be a node, and let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…,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denote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its children in the order in which they were linked to </a:t>
            </a:r>
            <a:r>
              <a:rPr lang="en-US">
                <a:solidFill>
                  <a:srgbClr val="000000"/>
                </a:solidFill>
                <a:latin typeface="Lucida Sans Italic" pitchFamily="1" charset="0"/>
              </a:rPr>
              <a:t>x</a:t>
            </a:r>
            <a:r>
              <a:rPr lang="en-US">
                <a:solidFill>
                  <a:srgbClr val="000000"/>
                </a:solidFill>
              </a:rPr>
              <a:t>.  Then:</a:t>
            </a:r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44488" lvl="1" indent="-223838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solidFill>
                  <a:srgbClr val="003399"/>
                </a:solidFill>
              </a:rPr>
              <a:t>Def.  </a:t>
            </a:r>
            <a:r>
              <a:rPr lang="en-US"/>
              <a:t>Let S</a:t>
            </a:r>
            <a:r>
              <a:rPr lang="en-US" baseline="-25000">
                <a:latin typeface="Lucida Sans Italic" pitchFamily="1" charset="0"/>
              </a:rPr>
              <a:t>k</a:t>
            </a:r>
            <a:r>
              <a:rPr lang="en-US"/>
              <a:t> be smallest possible tree of rank </a:t>
            </a:r>
            <a:r>
              <a:rPr lang="en-US">
                <a:latin typeface="Lucida Sans Italic" pitchFamily="1" charset="0"/>
              </a:rPr>
              <a:t>k</a:t>
            </a:r>
            <a:r>
              <a:rPr lang="en-US"/>
              <a:t> satisfying property.  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676400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438400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0" name="AutoShape 6"/>
          <p:cNvCxnSpPr>
            <a:cxnSpLocks noChangeShapeType="1"/>
            <a:stCxn id="52228" idx="4"/>
            <a:endCxn id="52229" idx="0"/>
          </p:cNvCxnSpPr>
          <p:nvPr/>
        </p:nvCxnSpPr>
        <p:spPr bwMode="auto">
          <a:xfrm>
            <a:off x="2476500" y="4724400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125913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1259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3" name="AutoShape 9"/>
          <p:cNvCxnSpPr>
            <a:cxnSpLocks noChangeShapeType="1"/>
            <a:stCxn id="52231" idx="4"/>
            <a:endCxn id="52232" idx="0"/>
          </p:cNvCxnSpPr>
          <p:nvPr/>
        </p:nvCxnSpPr>
        <p:spPr bwMode="auto">
          <a:xfrm>
            <a:off x="4164013" y="4724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45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4354513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6" name="AutoShape 12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4392613" y="5105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8973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8" name="AutoShape 14"/>
          <p:cNvCxnSpPr>
            <a:cxnSpLocks noChangeShapeType="1"/>
            <a:stCxn id="52231" idx="4"/>
            <a:endCxn id="52237" idx="7"/>
          </p:cNvCxnSpPr>
          <p:nvPr/>
        </p:nvCxnSpPr>
        <p:spPr bwMode="auto">
          <a:xfrm flipH="1">
            <a:off x="3962400" y="4724400"/>
            <a:ext cx="201613" cy="315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239" name="AutoShape 15"/>
          <p:cNvCxnSpPr>
            <a:cxnSpLocks noChangeShapeType="1"/>
            <a:stCxn id="52231" idx="4"/>
            <a:endCxn id="52234" idx="0"/>
          </p:cNvCxnSpPr>
          <p:nvPr/>
        </p:nvCxnSpPr>
        <p:spPr bwMode="auto">
          <a:xfrm>
            <a:off x="4164013" y="4724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92713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1927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42" name="AutoShape 18"/>
          <p:cNvCxnSpPr>
            <a:cxnSpLocks noChangeShapeType="1"/>
            <a:stCxn id="52240" idx="4"/>
            <a:endCxn id="52241" idx="0"/>
          </p:cNvCxnSpPr>
          <p:nvPr/>
        </p:nvCxnSpPr>
        <p:spPr bwMode="auto">
          <a:xfrm>
            <a:off x="5230813" y="4724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54213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5421313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45" name="AutoShape 21"/>
          <p:cNvCxnSpPr>
            <a:cxnSpLocks noChangeShapeType="1"/>
            <a:stCxn id="52243" idx="4"/>
            <a:endCxn id="52244" idx="0"/>
          </p:cNvCxnSpPr>
          <p:nvPr/>
        </p:nvCxnSpPr>
        <p:spPr bwMode="auto">
          <a:xfrm>
            <a:off x="5459413" y="5105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49641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47" name="AutoShape 23"/>
          <p:cNvCxnSpPr>
            <a:cxnSpLocks noChangeShapeType="1"/>
            <a:stCxn id="52240" idx="4"/>
            <a:endCxn id="52246" idx="7"/>
          </p:cNvCxnSpPr>
          <p:nvPr/>
        </p:nvCxnSpPr>
        <p:spPr bwMode="auto">
          <a:xfrm flipH="1">
            <a:off x="5029200" y="4724400"/>
            <a:ext cx="201613" cy="315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248" name="AutoShape 24"/>
          <p:cNvCxnSpPr>
            <a:cxnSpLocks noChangeShapeType="1"/>
            <a:stCxn id="52240" idx="4"/>
            <a:endCxn id="52243" idx="0"/>
          </p:cNvCxnSpPr>
          <p:nvPr/>
        </p:nvCxnSpPr>
        <p:spPr bwMode="auto">
          <a:xfrm>
            <a:off x="5230813" y="4724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5726113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0" name="AutoShape 26"/>
          <p:cNvCxnSpPr>
            <a:cxnSpLocks noChangeShapeType="1"/>
            <a:stCxn id="52240" idx="4"/>
            <a:endCxn id="52249" idx="0"/>
          </p:cNvCxnSpPr>
          <p:nvPr/>
        </p:nvCxnSpPr>
        <p:spPr bwMode="auto">
          <a:xfrm>
            <a:off x="5230813" y="4724400"/>
            <a:ext cx="5334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3390900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3" name="AutoShape 29"/>
          <p:cNvCxnSpPr>
            <a:cxnSpLocks noChangeShapeType="1"/>
            <a:stCxn id="52251" idx="4"/>
            <a:endCxn id="52252" idx="0"/>
          </p:cNvCxnSpPr>
          <p:nvPr/>
        </p:nvCxnSpPr>
        <p:spPr bwMode="auto">
          <a:xfrm>
            <a:off x="3314700" y="4724400"/>
            <a:ext cx="1143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3162300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5" name="AutoShape 31"/>
          <p:cNvCxnSpPr>
            <a:cxnSpLocks noChangeShapeType="1"/>
            <a:stCxn id="52251" idx="4"/>
            <a:endCxn id="52254" idx="0"/>
          </p:cNvCxnSpPr>
          <p:nvPr/>
        </p:nvCxnSpPr>
        <p:spPr bwMode="auto">
          <a:xfrm flipH="1">
            <a:off x="3200400" y="4724400"/>
            <a:ext cx="1143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5954713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7" name="AutoShape 33"/>
          <p:cNvCxnSpPr>
            <a:cxnSpLocks noChangeShapeType="1"/>
            <a:stCxn id="52249" idx="4"/>
            <a:endCxn id="52256" idx="0"/>
          </p:cNvCxnSpPr>
          <p:nvPr/>
        </p:nvCxnSpPr>
        <p:spPr bwMode="auto">
          <a:xfrm>
            <a:off x="5764213" y="5105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5726113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9" name="AutoShape 35"/>
          <p:cNvCxnSpPr>
            <a:cxnSpLocks noChangeShapeType="1"/>
            <a:stCxn id="52249" idx="4"/>
            <a:endCxn id="52258" idx="0"/>
          </p:cNvCxnSpPr>
          <p:nvPr/>
        </p:nvCxnSpPr>
        <p:spPr bwMode="auto">
          <a:xfrm>
            <a:off x="5764213" y="5105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6618288" y="4648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Oval 37"/>
          <p:cNvSpPr>
            <a:spLocks noChangeArrowheads="1"/>
          </p:cNvSpPr>
          <p:nvPr/>
        </p:nvSpPr>
        <p:spPr bwMode="auto">
          <a:xfrm>
            <a:off x="6618288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62" name="AutoShape 38"/>
          <p:cNvCxnSpPr>
            <a:cxnSpLocks noChangeShapeType="1"/>
            <a:stCxn id="52260" idx="4"/>
            <a:endCxn id="52261" idx="0"/>
          </p:cNvCxnSpPr>
          <p:nvPr/>
        </p:nvCxnSpPr>
        <p:spPr bwMode="auto">
          <a:xfrm>
            <a:off x="6656388" y="4724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63" name="Oval 39"/>
          <p:cNvSpPr>
            <a:spLocks noChangeArrowheads="1"/>
          </p:cNvSpPr>
          <p:nvPr/>
        </p:nvSpPr>
        <p:spPr bwMode="auto">
          <a:xfrm>
            <a:off x="6846888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6846888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65" name="AutoShape 41"/>
          <p:cNvCxnSpPr>
            <a:cxnSpLocks noChangeShapeType="1"/>
            <a:stCxn id="52263" idx="4"/>
            <a:endCxn id="52264" idx="0"/>
          </p:cNvCxnSpPr>
          <p:nvPr/>
        </p:nvCxnSpPr>
        <p:spPr bwMode="auto">
          <a:xfrm>
            <a:off x="6884988" y="5105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6389688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67" name="AutoShape 43"/>
          <p:cNvCxnSpPr>
            <a:cxnSpLocks noChangeShapeType="1"/>
            <a:stCxn id="52260" idx="4"/>
            <a:endCxn id="52266" idx="7"/>
          </p:cNvCxnSpPr>
          <p:nvPr/>
        </p:nvCxnSpPr>
        <p:spPr bwMode="auto">
          <a:xfrm flipH="1">
            <a:off x="6454775" y="4724400"/>
            <a:ext cx="201613" cy="315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268" name="AutoShape 44"/>
          <p:cNvCxnSpPr>
            <a:cxnSpLocks noChangeShapeType="1"/>
            <a:stCxn id="52260" idx="4"/>
            <a:endCxn id="52263" idx="0"/>
          </p:cNvCxnSpPr>
          <p:nvPr/>
        </p:nvCxnSpPr>
        <p:spPr bwMode="auto">
          <a:xfrm>
            <a:off x="6656388" y="4724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7151688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70" name="AutoShape 46"/>
          <p:cNvCxnSpPr>
            <a:cxnSpLocks noChangeShapeType="1"/>
            <a:stCxn id="52260" idx="4"/>
            <a:endCxn id="52269" idx="0"/>
          </p:cNvCxnSpPr>
          <p:nvPr/>
        </p:nvCxnSpPr>
        <p:spPr bwMode="auto">
          <a:xfrm>
            <a:off x="6656388" y="4724400"/>
            <a:ext cx="5334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7380288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72" name="AutoShape 48"/>
          <p:cNvCxnSpPr>
            <a:cxnSpLocks noChangeShapeType="1"/>
            <a:stCxn id="52269" idx="4"/>
            <a:endCxn id="52271" idx="0"/>
          </p:cNvCxnSpPr>
          <p:nvPr/>
        </p:nvCxnSpPr>
        <p:spPr bwMode="auto">
          <a:xfrm>
            <a:off x="7189788" y="5105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73" name="Oval 49"/>
          <p:cNvSpPr>
            <a:spLocks noChangeArrowheads="1"/>
          </p:cNvSpPr>
          <p:nvPr/>
        </p:nvSpPr>
        <p:spPr bwMode="auto">
          <a:xfrm>
            <a:off x="7151688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74" name="AutoShape 50"/>
          <p:cNvCxnSpPr>
            <a:cxnSpLocks noChangeShapeType="1"/>
            <a:stCxn id="52269" idx="4"/>
            <a:endCxn id="52273" idx="0"/>
          </p:cNvCxnSpPr>
          <p:nvPr/>
        </p:nvCxnSpPr>
        <p:spPr bwMode="auto">
          <a:xfrm>
            <a:off x="7189788" y="5105400"/>
            <a:ext cx="1587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75" name="Oval 51"/>
          <p:cNvSpPr>
            <a:spLocks noChangeArrowheads="1"/>
          </p:cNvSpPr>
          <p:nvPr/>
        </p:nvSpPr>
        <p:spPr bwMode="auto">
          <a:xfrm>
            <a:off x="7924800" y="5029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/>
          <p:cNvSpPr>
            <a:spLocks noChangeArrowheads="1"/>
          </p:cNvSpPr>
          <p:nvPr/>
        </p:nvSpPr>
        <p:spPr bwMode="auto">
          <a:xfrm>
            <a:off x="7924800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77" name="AutoShape 53"/>
          <p:cNvCxnSpPr>
            <a:cxnSpLocks noChangeShapeType="1"/>
            <a:stCxn id="52275" idx="4"/>
            <a:endCxn id="52276" idx="0"/>
          </p:cNvCxnSpPr>
          <p:nvPr/>
        </p:nvCxnSpPr>
        <p:spPr bwMode="auto">
          <a:xfrm>
            <a:off x="7962900" y="5105400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78" name="Oval 54"/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79" name="Oval 55"/>
          <p:cNvSpPr>
            <a:spLocks noChangeArrowheads="1"/>
          </p:cNvSpPr>
          <p:nvPr/>
        </p:nvSpPr>
        <p:spPr bwMode="auto">
          <a:xfrm>
            <a:off x="8153400" y="5791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80" name="AutoShape 56"/>
          <p:cNvCxnSpPr>
            <a:cxnSpLocks noChangeShapeType="1"/>
            <a:stCxn id="52278" idx="4"/>
            <a:endCxn id="52279" idx="0"/>
          </p:cNvCxnSpPr>
          <p:nvPr/>
        </p:nvCxnSpPr>
        <p:spPr bwMode="auto">
          <a:xfrm>
            <a:off x="8191500" y="5486400"/>
            <a:ext cx="1588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81" name="Oval 57"/>
          <p:cNvSpPr>
            <a:spLocks noChangeArrowheads="1"/>
          </p:cNvSpPr>
          <p:nvPr/>
        </p:nvSpPr>
        <p:spPr bwMode="auto">
          <a:xfrm>
            <a:off x="7696200" y="5410200"/>
            <a:ext cx="76200" cy="76200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82" name="AutoShape 58"/>
          <p:cNvCxnSpPr>
            <a:cxnSpLocks noChangeShapeType="1"/>
            <a:stCxn id="52275" idx="4"/>
            <a:endCxn id="52281" idx="7"/>
          </p:cNvCxnSpPr>
          <p:nvPr/>
        </p:nvCxnSpPr>
        <p:spPr bwMode="auto">
          <a:xfrm flipH="1">
            <a:off x="7761288" y="5105400"/>
            <a:ext cx="201612" cy="3159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283" name="AutoShape 59"/>
          <p:cNvCxnSpPr>
            <a:cxnSpLocks noChangeShapeType="1"/>
            <a:stCxn id="52275" idx="4"/>
            <a:endCxn id="52278" idx="0"/>
          </p:cNvCxnSpPr>
          <p:nvPr/>
        </p:nvCxnSpPr>
        <p:spPr bwMode="auto">
          <a:xfrm>
            <a:off x="7962900" y="5105400"/>
            <a:ext cx="228600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284" name="AutoShape 60"/>
          <p:cNvCxnSpPr>
            <a:cxnSpLocks noChangeShapeType="1"/>
            <a:stCxn id="52260" idx="4"/>
            <a:endCxn id="52275" idx="0"/>
          </p:cNvCxnSpPr>
          <p:nvPr/>
        </p:nvCxnSpPr>
        <p:spPr bwMode="auto">
          <a:xfrm>
            <a:off x="6656388" y="4724400"/>
            <a:ext cx="1306512" cy="3048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285" name="Rectangle 61"/>
          <p:cNvSpPr>
            <a:spLocks noChangeArrowheads="1"/>
          </p:cNvSpPr>
          <p:nvPr/>
        </p:nvSpPr>
        <p:spPr bwMode="auto">
          <a:xfrm>
            <a:off x="1527175" y="4267200"/>
            <a:ext cx="325438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2286" name="Rectangle 62"/>
          <p:cNvSpPr>
            <a:spLocks noChangeArrowheads="1"/>
          </p:cNvSpPr>
          <p:nvPr/>
        </p:nvSpPr>
        <p:spPr bwMode="auto">
          <a:xfrm>
            <a:off x="2301875" y="4267200"/>
            <a:ext cx="325438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287" name="Rectangle 63"/>
          <p:cNvSpPr>
            <a:spLocks noChangeArrowheads="1"/>
          </p:cNvSpPr>
          <p:nvPr/>
        </p:nvSpPr>
        <p:spPr bwMode="auto">
          <a:xfrm>
            <a:off x="3138488" y="4267200"/>
            <a:ext cx="325437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2288" name="Rectangle 64"/>
          <p:cNvSpPr>
            <a:spLocks noChangeArrowheads="1"/>
          </p:cNvSpPr>
          <p:nvPr/>
        </p:nvSpPr>
        <p:spPr bwMode="auto">
          <a:xfrm>
            <a:off x="3997325" y="4267200"/>
            <a:ext cx="325438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5070475" y="4267200"/>
            <a:ext cx="325438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6480175" y="4267200"/>
            <a:ext cx="325438" cy="30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F</a:t>
            </a:r>
            <a:r>
              <a:rPr lang="en-IN" sz="12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1538288" y="5949950"/>
            <a:ext cx="287337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2312988" y="5949950"/>
            <a:ext cx="287337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3151188" y="5949950"/>
            <a:ext cx="287337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4010025" y="5949950"/>
            <a:ext cx="2873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5083175" y="5949950"/>
            <a:ext cx="2873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6496050" y="5949950"/>
            <a:ext cx="3937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</a:rPr>
              <a:t>13</a:t>
            </a:r>
          </a:p>
        </p:txBody>
      </p:sp>
      <p:sp>
        <p:nvSpPr>
          <p:cNvPr id="52298" name="Oval 74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2299" name="Oval 75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IN" sz="1200" baseline="-25000">
                <a:solidFill>
                  <a:srgbClr val="000000"/>
                </a:solidFill>
                <a:latin typeface="Lucida Sans Italic" pitchFamily="1" charset="0"/>
              </a:rPr>
              <a:t>1</a:t>
            </a:r>
          </a:p>
        </p:txBody>
      </p:sp>
      <p:sp>
        <p:nvSpPr>
          <p:cNvPr id="52300" name="Oval 76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IN" sz="1200" baseline="-25000">
                <a:solidFill>
                  <a:srgbClr val="000000"/>
                </a:solidFill>
                <a:latin typeface="Lucida Sans Italic" pitchFamily="1" charset="0"/>
              </a:rPr>
              <a:t>2</a:t>
            </a:r>
          </a:p>
        </p:txBody>
      </p:sp>
      <p:sp>
        <p:nvSpPr>
          <p:cNvPr id="52301" name="Oval 77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</a:rPr>
              <a:t>k</a:t>
            </a:r>
          </a:p>
        </p:txBody>
      </p:sp>
      <p:cxnSp>
        <p:nvCxnSpPr>
          <p:cNvPr id="52302" name="AutoShape 78"/>
          <p:cNvCxnSpPr>
            <a:cxnSpLocks noChangeShapeType="1"/>
            <a:stCxn id="52298" idx="4"/>
            <a:endCxn id="52299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303" name="AutoShape 79"/>
          <p:cNvCxnSpPr>
            <a:cxnSpLocks noChangeShapeType="1"/>
            <a:stCxn id="52298" idx="4"/>
            <a:endCxn id="52300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52304" name="AutoShape 80"/>
          <p:cNvCxnSpPr>
            <a:cxnSpLocks noChangeShapeType="1"/>
            <a:stCxn id="52298" idx="4"/>
            <a:endCxn id="52301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7261225" y="2633663"/>
            <a:ext cx="271463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0EEE2E7-0CB6-4024-ADD8-07C6C1E7A95C}" type="slidenum">
              <a:rPr lang="en-IN"/>
              <a:pPr/>
              <a:t>49</a:t>
            </a:fld>
            <a:endParaRPr lang="en-IN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Analysis</a:t>
            </a:r>
          </a:p>
        </p:txBody>
      </p:sp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A89D287-95EE-4DEE-8654-C204A397627F}" type="slidenum">
              <a:rPr lang="en-IN"/>
              <a:pPr/>
              <a:t>5</a:t>
            </a:fld>
            <a:endParaRPr lang="en-IN"/>
          </a:p>
        </p:txBody>
      </p:sp>
      <p:sp>
        <p:nvSpPr>
          <p:cNvPr id="8193" name="Oval 1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8194" name="AutoShape 2"/>
          <p:cNvCxnSpPr>
            <a:cxnSpLocks noChangeShapeType="1"/>
            <a:stCxn id="8216" idx="2"/>
            <a:endCxn id="8193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8196" name="AutoShape 4"/>
          <p:cNvCxnSpPr>
            <a:cxnSpLocks noChangeShapeType="1"/>
            <a:stCxn id="8193" idx="2"/>
            <a:endCxn id="8195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8199" name="AutoShape 7"/>
          <p:cNvCxnSpPr>
            <a:cxnSpLocks noChangeShapeType="1"/>
            <a:stCxn id="8197" idx="0"/>
            <a:endCxn id="8198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00" name="AutoShape 8"/>
          <p:cNvCxnSpPr>
            <a:cxnSpLocks noChangeShapeType="1"/>
            <a:stCxn id="8207" idx="2"/>
            <a:endCxn id="8198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8203" name="AutoShape 11"/>
          <p:cNvCxnSpPr>
            <a:cxnSpLocks noChangeShapeType="1"/>
            <a:stCxn id="8201" idx="0"/>
            <a:endCxn id="8202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8205" name="AutoShape 13"/>
          <p:cNvCxnSpPr>
            <a:cxnSpLocks noChangeShapeType="1"/>
            <a:stCxn id="8204" idx="0"/>
            <a:endCxn id="8207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06" name="AutoShape 14"/>
          <p:cNvCxnSpPr>
            <a:cxnSpLocks noChangeShapeType="1"/>
            <a:stCxn id="8202" idx="7"/>
            <a:endCxn id="8207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8208" name="AutoShape 16"/>
          <p:cNvCxnSpPr>
            <a:cxnSpLocks noChangeShapeType="1"/>
            <a:stCxn id="8207" idx="6"/>
            <a:endCxn id="8195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8211" name="AutoShape 19"/>
          <p:cNvCxnSpPr>
            <a:cxnSpLocks noChangeShapeType="1"/>
            <a:stCxn id="8210" idx="0"/>
            <a:endCxn id="8214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8213" name="AutoShape 21"/>
          <p:cNvCxnSpPr>
            <a:cxnSpLocks noChangeShapeType="1"/>
            <a:stCxn id="8212" idx="0"/>
            <a:endCxn id="8216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8217" name="AutoShape 25"/>
          <p:cNvCxnSpPr>
            <a:cxnSpLocks noChangeShapeType="1"/>
            <a:stCxn id="8215" idx="0"/>
            <a:endCxn id="8216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18" name="AutoShape 26"/>
          <p:cNvCxnSpPr>
            <a:cxnSpLocks noChangeShapeType="1"/>
            <a:stCxn id="8214" idx="7"/>
            <a:endCxn id="8216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8220" name="AutoShape 28"/>
          <p:cNvCxnSpPr>
            <a:cxnSpLocks noChangeShapeType="1"/>
            <a:stCxn id="8219" idx="0"/>
            <a:endCxn id="8212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2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Structure</a:t>
            </a:r>
          </a:p>
        </p:txBody>
      </p:sp>
      <p:sp>
        <p:nvSpPr>
          <p:cNvPr id="8222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Fibonacci heap.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Set of heap-ordered trees.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Maintain pointer to minimum element.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Set of marked nodes.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IN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5153025" y="6157913"/>
            <a:ext cx="7334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CC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flipV="1">
            <a:off x="5776913" y="5826125"/>
            <a:ext cx="498475" cy="312738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A6D3FCF-C01A-4A45-B1A6-38E522B8E80A}" type="slidenum">
              <a:rPr lang="en-IN"/>
              <a:pPr/>
              <a:t>50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62AA41D-4CDB-4A2D-A462-A729A592FC05}" type="slidenum">
              <a:rPr lang="en-IN"/>
              <a:pPr/>
              <a:t>6</a:t>
            </a:fld>
            <a:endParaRPr lang="en-IN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Notation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/>
              <a:t>Notation.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latin typeface="Lucida Sans Italic" pitchFamily="1" charset="0"/>
              </a:rPr>
              <a:t>n             </a:t>
            </a:r>
            <a:r>
              <a:rPr lang="en-US"/>
              <a:t>= number of nodes in heap.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latin typeface="Lucida Sans Italic" pitchFamily="1" charset="0"/>
              </a:rPr>
              <a:t>rank(x)</a:t>
            </a:r>
            <a:r>
              <a:rPr lang="en-US"/>
              <a:t>    = number of children of node </a:t>
            </a:r>
            <a:r>
              <a:rPr lang="en-US">
                <a:latin typeface="Lucida Sans Italic" pitchFamily="1" charset="0"/>
              </a:rPr>
              <a:t>x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latin typeface="Lucida Sans Italic" pitchFamily="1" charset="0"/>
              </a:rPr>
              <a:t>rank(H)</a:t>
            </a:r>
            <a:r>
              <a:rPr lang="en-US"/>
              <a:t>    = max rank of any node in heap </a:t>
            </a:r>
            <a:r>
              <a:rPr lang="en-US">
                <a:latin typeface="Lucida Sans Italic" pitchFamily="1" charset="0"/>
              </a:rPr>
              <a:t>H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latin typeface="Lucida Sans Italic" pitchFamily="1" charset="0"/>
              </a:rPr>
              <a:t>trees(H)</a:t>
            </a:r>
            <a:r>
              <a:rPr lang="en-US"/>
              <a:t>   = number of trees in heap </a:t>
            </a:r>
            <a:r>
              <a:rPr lang="en-US">
                <a:latin typeface="Lucida Sans Italic" pitchFamily="1" charset="0"/>
              </a:rPr>
              <a:t>H</a:t>
            </a:r>
            <a:r>
              <a:rPr lang="en-US"/>
              <a:t>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>
                <a:latin typeface="Lucida Sans Italic" pitchFamily="1" charset="0"/>
              </a:rPr>
              <a:t>marks(H)</a:t>
            </a:r>
            <a:r>
              <a:rPr lang="en-US"/>
              <a:t> = number of marked nodes in heap </a:t>
            </a:r>
            <a:r>
              <a:rPr lang="en-US">
                <a:latin typeface="Lucida Sans Italic" pitchFamily="1" charset="0"/>
              </a:rPr>
              <a:t>H</a:t>
            </a:r>
            <a:r>
              <a:rPr lang="en-US"/>
              <a:t>.</a:t>
            </a:r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336550" lvl="1" indent="-227013">
              <a:buClrTx/>
              <a:buSzPct val="3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9220" name="AutoShape 4"/>
          <p:cNvCxnSpPr>
            <a:cxnSpLocks noChangeShapeType="1"/>
            <a:stCxn id="9241" idx="2"/>
            <a:endCxn id="9219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9222" name="AutoShape 6"/>
          <p:cNvCxnSpPr>
            <a:cxnSpLocks noChangeShapeType="1"/>
            <a:stCxn id="9219" idx="2"/>
            <a:endCxn id="9221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9225" name="AutoShape 9"/>
          <p:cNvCxnSpPr>
            <a:cxnSpLocks noChangeShapeType="1"/>
            <a:stCxn id="9223" idx="0"/>
            <a:endCxn id="9224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9226" name="AutoShape 10"/>
          <p:cNvCxnSpPr>
            <a:cxnSpLocks noChangeShapeType="1"/>
            <a:stCxn id="9233" idx="2"/>
            <a:endCxn id="9224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9229" name="AutoShape 13"/>
          <p:cNvCxnSpPr>
            <a:cxnSpLocks noChangeShapeType="1"/>
            <a:stCxn id="9227" idx="0"/>
            <a:endCxn id="9228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9231" name="AutoShape 15"/>
          <p:cNvCxnSpPr>
            <a:cxnSpLocks noChangeShapeType="1"/>
            <a:stCxn id="9230" idx="0"/>
            <a:endCxn id="9233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9232" name="AutoShape 16"/>
          <p:cNvCxnSpPr>
            <a:cxnSpLocks noChangeShapeType="1"/>
            <a:stCxn id="9228" idx="7"/>
            <a:endCxn id="9233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9234" name="AutoShape 18"/>
          <p:cNvCxnSpPr>
            <a:cxnSpLocks noChangeShapeType="1"/>
            <a:stCxn id="9233" idx="6"/>
            <a:endCxn id="9221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9236" name="AutoShape 20"/>
          <p:cNvCxnSpPr>
            <a:cxnSpLocks noChangeShapeType="1"/>
            <a:stCxn id="9235" idx="0"/>
            <a:endCxn id="9239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9238" name="AutoShape 22"/>
          <p:cNvCxnSpPr>
            <a:cxnSpLocks noChangeShapeType="1"/>
            <a:stCxn id="9237" idx="0"/>
            <a:endCxn id="9241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9242" name="AutoShape 26"/>
          <p:cNvCxnSpPr>
            <a:cxnSpLocks noChangeShapeType="1"/>
            <a:stCxn id="9240" idx="0"/>
            <a:endCxn id="9241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9243" name="AutoShape 27"/>
          <p:cNvCxnSpPr>
            <a:cxnSpLocks noChangeShapeType="1"/>
            <a:stCxn id="9239" idx="7"/>
            <a:endCxn id="9241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9245" name="AutoShape 29"/>
          <p:cNvCxnSpPr>
            <a:cxnSpLocks noChangeShapeType="1"/>
            <a:stCxn id="9244" idx="0"/>
            <a:endCxn id="9237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rank = 3    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360" cap="sq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1" name="Oval 35"/>
          <p:cNvSpPr>
            <a:spLocks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trees(H) = 5</a:t>
            </a:r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marks(H) = 3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5153025" y="6157913"/>
            <a:ext cx="7334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5776913" y="5826125"/>
            <a:ext cx="498475" cy="3127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</a:rPr>
              <a:t>n = 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D54F6A1-CDAF-415A-BA8F-2D8C8575D08B}" type="slidenum">
              <a:rPr lang="en-IN"/>
              <a:pPr/>
              <a:t>7</a:t>
            </a:fld>
            <a:endParaRPr lang="en-IN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Potential Function</a:t>
            </a:r>
          </a:p>
        </p:txBody>
      </p:sp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0243" name="AutoShape 3"/>
          <p:cNvCxnSpPr>
            <a:cxnSpLocks noChangeShapeType="1"/>
            <a:stCxn id="10265" idx="2"/>
            <a:endCxn id="10242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0245" name="AutoShape 5"/>
          <p:cNvCxnSpPr>
            <a:cxnSpLocks noChangeShapeType="1"/>
            <a:stCxn id="10242" idx="2"/>
            <a:endCxn id="10244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0248" name="AutoShape 8"/>
          <p:cNvCxnSpPr>
            <a:cxnSpLocks noChangeShapeType="1"/>
            <a:stCxn id="10246" idx="0"/>
            <a:endCxn id="10247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49" name="AutoShape 9"/>
          <p:cNvCxnSpPr>
            <a:cxnSpLocks noChangeShapeType="1"/>
            <a:stCxn id="10256" idx="2"/>
            <a:endCxn id="10247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0252" name="AutoShape 12"/>
          <p:cNvCxnSpPr>
            <a:cxnSpLocks noChangeShapeType="1"/>
            <a:stCxn id="10250" idx="0"/>
            <a:endCxn id="10251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0254" name="AutoShape 14"/>
          <p:cNvCxnSpPr>
            <a:cxnSpLocks noChangeShapeType="1"/>
            <a:stCxn id="10253" idx="0"/>
            <a:endCxn id="10256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5" name="AutoShape 15"/>
          <p:cNvCxnSpPr>
            <a:cxnSpLocks noChangeShapeType="1"/>
            <a:stCxn id="10251" idx="7"/>
            <a:endCxn id="10256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0257" name="AutoShape 17"/>
          <p:cNvCxnSpPr>
            <a:cxnSpLocks noChangeShapeType="1"/>
            <a:stCxn id="10256" idx="6"/>
            <a:endCxn id="10244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389438" y="3843338"/>
            <a:ext cx="2178050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Symbol" pitchFamily="1" charset="2"/>
              </a:rPr>
              <a:t></a:t>
            </a:r>
            <a:r>
              <a:rPr lang="en-IN" sz="1400">
                <a:solidFill>
                  <a:srgbClr val="CC0000"/>
                </a:solidFill>
              </a:rPr>
              <a:t>(</a:t>
            </a: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H</a:t>
            </a:r>
            <a:r>
              <a:rPr lang="en-IN" sz="1400">
                <a:solidFill>
                  <a:srgbClr val="CC0000"/>
                </a:solidFill>
              </a:rPr>
              <a:t>) = 5 + 2</a:t>
            </a:r>
            <a:r>
              <a:rPr lang="en-IN" sz="1400">
                <a:solidFill>
                  <a:srgbClr val="CC0000"/>
                </a:solidFill>
                <a:latin typeface="Symbol" pitchFamily="1" charset="2"/>
              </a:rPr>
              <a:t></a:t>
            </a:r>
            <a:r>
              <a:rPr lang="en-IN" sz="1400">
                <a:solidFill>
                  <a:srgbClr val="CC0000"/>
                </a:solidFill>
              </a:rPr>
              <a:t>3 = 11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0262" name="AutoShape 22"/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0266" name="AutoShape 26"/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7" name="AutoShape 27"/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0269" name="AutoShape 29"/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2341563" y="1419225"/>
            <a:ext cx="3924300" cy="833438"/>
          </a:xfrm>
          <a:prstGeom prst="rect">
            <a:avLst/>
          </a:prstGeom>
          <a:solidFill>
            <a:srgbClr val="003399">
              <a:alpha val="25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lIns="182880" tIns="91440" rIns="228600" bIns="91440">
            <a:spAutoFit/>
          </a:bodyPr>
          <a:lstStyle/>
          <a:p>
            <a:pPr>
              <a:lnSpc>
                <a:spcPts val="2563"/>
              </a:lnSpc>
              <a:buClrTx/>
              <a:buSzPct val="5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003399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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</a:t>
            </a:r>
            <a:r>
              <a:rPr lang="en-US" sz="1800">
                <a:solidFill>
                  <a:srgbClr val="000000"/>
                </a:solidFill>
                <a:latin typeface="Lucida Grande" pitchFamily="1" charset="0"/>
              </a:rPr>
              <a:t> = 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trees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 + 2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" charset="2"/>
              </a:rPr>
              <a:t></a:t>
            </a:r>
            <a:r>
              <a:rPr lang="en-US" sz="1800" baseline="300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marks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  <a:latin typeface="Lucida Sans Italic" pitchFamily="1" charset="0"/>
              </a:rPr>
              <a:t>H</a:t>
            </a:r>
            <a:r>
              <a:rPr 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trees(H) = 5</a:t>
            </a: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CC0000"/>
                </a:solidFill>
                <a:latin typeface="Lucida Sans Italic" pitchFamily="1" charset="0"/>
              </a:rPr>
              <a:t>marks(H) = 3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5153025" y="6157913"/>
            <a:ext cx="733425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000000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5776913" y="5826125"/>
            <a:ext cx="498475" cy="3127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91A751-555E-4559-8E8B-FF79DE4A6D62}" type="slidenum">
              <a:rPr lang="en-IN"/>
              <a:pPr/>
              <a:t>8</a:t>
            </a:fld>
            <a:endParaRPr lang="en-IN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b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2800">
                <a:solidFill>
                  <a:srgbClr val="003399"/>
                </a:solidFill>
              </a:rPr>
              <a:t>Insert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41275" y="1708150"/>
            <a:ext cx="9050338" cy="1588"/>
          </a:xfrm>
          <a:prstGeom prst="line">
            <a:avLst/>
          </a:prstGeom>
          <a:noFill/>
          <a:ln w="12600" cap="sq">
            <a:solidFill>
              <a:srgbClr val="01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146683-3805-4F43-A3FB-D38018137CF0}" type="slidenum">
              <a:rPr lang="en-IN"/>
              <a:pPr/>
              <a:t>9</a:t>
            </a:fld>
            <a:endParaRPr lang="en-IN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4572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/>
              <a:t>Fibonacci Heaps:  Insert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5410200"/>
          </a:xfrm>
          <a:ln/>
        </p:spPr>
        <p:txBody>
          <a:bodyPr/>
          <a:lstStyle/>
          <a:p>
            <a:pPr marL="0" indent="0">
              <a:buClrTx/>
              <a:buSzPct val="50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Insert.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/>
              <a:t>Create a new singleton tree.</a:t>
            </a:r>
          </a:p>
          <a:p>
            <a:pPr marL="336550" lvl="1" indent="-227013">
              <a:buSzPct val="35000"/>
              <a:buFont typeface="Monotype Sorts" pitchFamily="1" charset="2"/>
              <a:buChar char="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>
                <a:solidFill>
                  <a:srgbClr val="C0C0C0"/>
                </a:solidFill>
              </a:rPr>
              <a:t>Add to root list; update min pointer (if necessary).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2292" name="AutoShape 4"/>
          <p:cNvCxnSpPr>
            <a:cxnSpLocks noChangeShapeType="1"/>
            <a:stCxn id="12313" idx="2"/>
            <a:endCxn id="12291" idx="6"/>
          </p:cNvCxnSpPr>
          <p:nvPr/>
        </p:nvCxnSpPr>
        <p:spPr bwMode="auto">
          <a:xfrm flipH="1">
            <a:off x="5273675" y="4902200"/>
            <a:ext cx="188912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23</a:t>
            </a:r>
          </a:p>
        </p:txBody>
      </p:sp>
      <p:cxnSp>
        <p:nvCxnSpPr>
          <p:cNvPr id="12294" name="AutoShape 6"/>
          <p:cNvCxnSpPr>
            <a:cxnSpLocks noChangeShapeType="1"/>
            <a:stCxn id="12291" idx="2"/>
            <a:endCxn id="12293" idx="6"/>
          </p:cNvCxnSpPr>
          <p:nvPr/>
        </p:nvCxnSpPr>
        <p:spPr bwMode="auto">
          <a:xfrm flipH="1">
            <a:off x="4130675" y="4902200"/>
            <a:ext cx="7778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17</a:t>
            </a:r>
          </a:p>
        </p:txBody>
      </p:sp>
      <p:cxnSp>
        <p:nvCxnSpPr>
          <p:cNvPr id="12297" name="AutoShape 9"/>
          <p:cNvCxnSpPr>
            <a:cxnSpLocks noChangeShapeType="1"/>
            <a:stCxn id="12295" idx="0"/>
            <a:endCxn id="12296" idx="4"/>
          </p:cNvCxnSpPr>
          <p:nvPr/>
        </p:nvCxnSpPr>
        <p:spPr bwMode="auto">
          <a:xfrm flipV="1">
            <a:off x="1562100" y="5089525"/>
            <a:ext cx="1588" cy="3206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2298" name="AutoShape 10"/>
          <p:cNvCxnSpPr>
            <a:cxnSpLocks noChangeShapeType="1"/>
            <a:stCxn id="12305" idx="2"/>
            <a:endCxn id="12296" idx="6"/>
          </p:cNvCxnSpPr>
          <p:nvPr/>
        </p:nvCxnSpPr>
        <p:spPr bwMode="auto">
          <a:xfrm flipH="1">
            <a:off x="1744663" y="4902200"/>
            <a:ext cx="1006475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26</a:t>
            </a:r>
          </a:p>
        </p:txBody>
      </p:sp>
      <p:cxnSp>
        <p:nvCxnSpPr>
          <p:cNvPr id="12301" name="AutoShape 13"/>
          <p:cNvCxnSpPr>
            <a:cxnSpLocks noChangeShapeType="1"/>
            <a:stCxn id="12299" idx="0"/>
            <a:endCxn id="12300" idx="4"/>
          </p:cNvCxnSpPr>
          <p:nvPr/>
        </p:nvCxnSpPr>
        <p:spPr bwMode="auto">
          <a:xfrm flipV="1">
            <a:off x="2332038" y="579120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46</a:t>
            </a:r>
          </a:p>
        </p:txBody>
      </p:sp>
      <p:cxnSp>
        <p:nvCxnSpPr>
          <p:cNvPr id="12303" name="AutoShape 15"/>
          <p:cNvCxnSpPr>
            <a:cxnSpLocks noChangeShapeType="1"/>
            <a:stCxn id="12302" idx="0"/>
            <a:endCxn id="12305" idx="4"/>
          </p:cNvCxnSpPr>
          <p:nvPr/>
        </p:nvCxnSpPr>
        <p:spPr bwMode="auto">
          <a:xfrm flipV="1">
            <a:off x="2933700" y="5089525"/>
            <a:ext cx="1588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2304" name="AutoShape 16"/>
          <p:cNvCxnSpPr>
            <a:cxnSpLocks noChangeShapeType="1"/>
            <a:stCxn id="12300" idx="7"/>
            <a:endCxn id="12305" idx="3"/>
          </p:cNvCxnSpPr>
          <p:nvPr/>
        </p:nvCxnSpPr>
        <p:spPr bwMode="auto">
          <a:xfrm flipV="1">
            <a:off x="2460625" y="5035550"/>
            <a:ext cx="342900" cy="436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24</a:t>
            </a:r>
          </a:p>
        </p:txBody>
      </p:sp>
      <p:cxnSp>
        <p:nvCxnSpPr>
          <p:cNvPr id="12306" name="AutoShape 18"/>
          <p:cNvCxnSpPr>
            <a:cxnSpLocks noChangeShapeType="1"/>
            <a:stCxn id="12305" idx="6"/>
            <a:endCxn id="12293" idx="2"/>
          </p:cNvCxnSpPr>
          <p:nvPr/>
        </p:nvCxnSpPr>
        <p:spPr bwMode="auto">
          <a:xfrm>
            <a:off x="3116263" y="4902200"/>
            <a:ext cx="649287" cy="1588"/>
          </a:xfrm>
          <a:prstGeom prst="straightConnector1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39</a:t>
            </a:r>
          </a:p>
        </p:txBody>
      </p:sp>
      <p:cxnSp>
        <p:nvCxnSpPr>
          <p:cNvPr id="12308" name="AutoShape 20"/>
          <p:cNvCxnSpPr>
            <a:cxnSpLocks noChangeShapeType="1"/>
            <a:stCxn id="12307" idx="0"/>
            <a:endCxn id="12311" idx="4"/>
          </p:cNvCxnSpPr>
          <p:nvPr/>
        </p:nvCxnSpPr>
        <p:spPr bwMode="auto">
          <a:xfrm flipV="1">
            <a:off x="6523038" y="5927725"/>
            <a:ext cx="1587" cy="32861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41</a:t>
            </a:r>
          </a:p>
        </p:txBody>
      </p:sp>
      <p:cxnSp>
        <p:nvCxnSpPr>
          <p:cNvPr id="12310" name="AutoShape 22"/>
          <p:cNvCxnSpPr>
            <a:cxnSpLocks noChangeShapeType="1"/>
            <a:stCxn id="12309" idx="0"/>
            <a:endCxn id="12313" idx="5"/>
          </p:cNvCxnSpPr>
          <p:nvPr/>
        </p:nvCxnSpPr>
        <p:spPr bwMode="auto">
          <a:xfrm flipH="1" flipV="1">
            <a:off x="7473950" y="5035550"/>
            <a:ext cx="647700" cy="522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rgbClr val="01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2314" name="AutoShape 26"/>
          <p:cNvCxnSpPr>
            <a:cxnSpLocks noChangeShapeType="1"/>
            <a:stCxn id="12312" idx="0"/>
            <a:endCxn id="12313" idx="4"/>
          </p:cNvCxnSpPr>
          <p:nvPr/>
        </p:nvCxnSpPr>
        <p:spPr bwMode="auto">
          <a:xfrm flipV="1">
            <a:off x="7345363" y="5089525"/>
            <a:ext cx="1587" cy="465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2315" name="AutoShape 27"/>
          <p:cNvCxnSpPr>
            <a:cxnSpLocks noChangeShapeType="1"/>
            <a:stCxn id="12311" idx="7"/>
            <a:endCxn id="12313" idx="3"/>
          </p:cNvCxnSpPr>
          <p:nvPr/>
        </p:nvCxnSpPr>
        <p:spPr bwMode="auto">
          <a:xfrm flipV="1">
            <a:off x="6653213" y="5035550"/>
            <a:ext cx="563562" cy="5730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</a:rPr>
              <a:t>44</a:t>
            </a:r>
          </a:p>
        </p:txBody>
      </p:sp>
      <p:cxnSp>
        <p:nvCxnSpPr>
          <p:cNvPr id="12317" name="AutoShape 29"/>
          <p:cNvCxnSpPr>
            <a:cxnSpLocks noChangeShapeType="1"/>
            <a:stCxn id="12316" idx="0"/>
            <a:endCxn id="12309" idx="4"/>
          </p:cNvCxnSpPr>
          <p:nvPr/>
        </p:nvCxnSpPr>
        <p:spPr bwMode="auto">
          <a:xfrm flipV="1">
            <a:off x="8123238" y="5930900"/>
            <a:ext cx="1587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rgbClr val="CC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>
                <a:solidFill>
                  <a:srgbClr val="CC0000"/>
                </a:solidFill>
                <a:latin typeface="Lucida Sans Italic" pitchFamily="1" charset="0"/>
              </a:rPr>
              <a:t>insert 21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7119938" y="3811588"/>
            <a:ext cx="458787" cy="274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4D4D4D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228600" y="6156325"/>
            <a:ext cx="8255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>
                <a:solidFill>
                  <a:srgbClr val="000000"/>
                </a:solidFill>
                <a:latin typeface="Lucida Sans Italic" pitchFamily="1" charset="0"/>
              </a:rPr>
              <a:t>Heap H</a:t>
            </a: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7345363" y="4178300"/>
            <a:ext cx="1587" cy="4206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"/>
        <a:ea typeface="DejaVu Sans"/>
        <a:cs typeface="DejaVu Sans"/>
      </a:majorFont>
      <a:minorFont>
        <a:latin typeface="Lucida San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"/>
        <a:ea typeface="DejaVu Sans"/>
        <a:cs typeface="DejaVu Sans"/>
      </a:majorFont>
      <a:minorFont>
        <a:latin typeface="Lucida San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3002</Words>
  <PresentationFormat>On-screen Show (4:3)</PresentationFormat>
  <Paragraphs>1192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Office Theme</vt:lpstr>
      <vt:lpstr>Priority Queues Performance Cost Summary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 Potential Function</vt:lpstr>
      <vt:lpstr>Slide 8</vt:lpstr>
      <vt:lpstr>Fibonacci Heaps:  Insert</vt:lpstr>
      <vt:lpstr>Fibonacci Heaps:  Insert</vt:lpstr>
      <vt:lpstr>Slide 11</vt:lpstr>
      <vt:lpstr>Fibonacci Heaps:  Union</vt:lpstr>
      <vt:lpstr>Slide 13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Slide 30</vt:lpstr>
      <vt:lpstr>Slide 31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Slide 46</vt:lpstr>
      <vt:lpstr>Fibonacci Heaps:  Bounding the Rank</vt:lpstr>
      <vt:lpstr>Fibonacci Heaps:  Bounding the Rank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Wayne</dc:creator>
  <cp:lastModifiedBy>Prof.Murali</cp:lastModifiedBy>
  <cp:revision>35</cp:revision>
  <cp:lastPrinted>2007-02-21T18:57:29Z</cp:lastPrinted>
  <dcterms:created xsi:type="dcterms:W3CDTF">2007-02-14T16:42:49Z</dcterms:created>
  <dcterms:modified xsi:type="dcterms:W3CDTF">2015-10-08T03:43:00Z</dcterms:modified>
</cp:coreProperties>
</file>