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7"/>
  </p:notesMasterIdLst>
  <p:handoutMasterIdLst>
    <p:handoutMasterId r:id="rId8"/>
  </p:handoutMasterIdLst>
  <p:sldIdLst>
    <p:sldId id="270" r:id="rId2"/>
    <p:sldId id="275" r:id="rId3"/>
    <p:sldId id="268" r:id="rId4"/>
    <p:sldId id="285" r:id="rId5"/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4488" autoAdjust="0"/>
  </p:normalViewPr>
  <p:slideViewPr>
    <p:cSldViewPr snapToGrid="0" snapToObjects="1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242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AFDF8-D9B6-4676-9E62-D9FAD1BF1630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3F44BF0-885B-4034-B851-9AFCAA6FDA5C}">
      <dgm:prSet/>
      <dgm:spPr/>
      <dgm:t>
        <a:bodyPr/>
        <a:lstStyle/>
        <a:p>
          <a:r>
            <a:rPr lang="en-US" baseline="0"/>
            <a:t>Interns analyze a hotel aggregator dataset using Power BI to visualize trends and factors affecting listing</a:t>
          </a:r>
          <a:endParaRPr lang="en-US"/>
        </a:p>
      </dgm:t>
    </dgm:pt>
    <dgm:pt modelId="{8FD4FC78-56E0-4325-8647-EC0B1EACA722}" type="parTrans" cxnId="{A3EED0ED-B7CB-483C-AB8A-44617A55E943}">
      <dgm:prSet/>
      <dgm:spPr/>
      <dgm:t>
        <a:bodyPr/>
        <a:lstStyle/>
        <a:p>
          <a:endParaRPr lang="en-US"/>
        </a:p>
      </dgm:t>
    </dgm:pt>
    <dgm:pt modelId="{074C8EC4-C31D-4A10-A296-CDB00EF349F7}" type="sibTrans" cxnId="{A3EED0ED-B7CB-483C-AB8A-44617A55E943}">
      <dgm:prSet/>
      <dgm:spPr/>
      <dgm:t>
        <a:bodyPr/>
        <a:lstStyle/>
        <a:p>
          <a:endParaRPr lang="en-US"/>
        </a:p>
      </dgm:t>
    </dgm:pt>
    <dgm:pt modelId="{D64D120E-A4B8-4A69-A81B-020817709D2E}">
      <dgm:prSet/>
      <dgm:spPr/>
      <dgm:t>
        <a:bodyPr/>
        <a:lstStyle/>
        <a:p>
          <a:r>
            <a:rPr lang="en-US" baseline="0"/>
            <a:t>performance. Tasks include geographical insights, pricing analysis, host evaluation, review scores</a:t>
          </a:r>
          <a:endParaRPr lang="en-US"/>
        </a:p>
      </dgm:t>
    </dgm:pt>
    <dgm:pt modelId="{0795022D-67D7-4359-AA46-97ED698FB7F2}" type="parTrans" cxnId="{F6F88C28-76E2-4DA6-B047-503E2ABB9C2D}">
      <dgm:prSet/>
      <dgm:spPr/>
      <dgm:t>
        <a:bodyPr/>
        <a:lstStyle/>
        <a:p>
          <a:endParaRPr lang="en-US"/>
        </a:p>
      </dgm:t>
    </dgm:pt>
    <dgm:pt modelId="{61895BB3-A88C-402F-80F1-EC0BA5017E66}" type="sibTrans" cxnId="{F6F88C28-76E2-4DA6-B047-503E2ABB9C2D}">
      <dgm:prSet/>
      <dgm:spPr/>
      <dgm:t>
        <a:bodyPr/>
        <a:lstStyle/>
        <a:p>
          <a:endParaRPr lang="en-US"/>
        </a:p>
      </dgm:t>
    </dgm:pt>
    <dgm:pt modelId="{CD3375E4-F33E-44CC-AE82-E3E321F8791B}">
      <dgm:prSet/>
      <dgm:spPr/>
      <dgm:t>
        <a:bodyPr/>
        <a:lstStyle/>
        <a:p>
          <a:r>
            <a:rPr lang="en-US" baseline="0"/>
            <a:t>examination, and property/room type analysis. Deliverables include interactive dashboards and reports</a:t>
          </a:r>
          <a:endParaRPr lang="en-US"/>
        </a:p>
      </dgm:t>
    </dgm:pt>
    <dgm:pt modelId="{B054B187-5C88-4E50-803F-523A394033D3}" type="parTrans" cxnId="{9C5F1859-8086-4822-9EDC-5F95AE8C1121}">
      <dgm:prSet/>
      <dgm:spPr/>
      <dgm:t>
        <a:bodyPr/>
        <a:lstStyle/>
        <a:p>
          <a:endParaRPr lang="en-US"/>
        </a:p>
      </dgm:t>
    </dgm:pt>
    <dgm:pt modelId="{DE6CD42B-82D4-4FDE-BEB3-A3D7ACB49A80}" type="sibTrans" cxnId="{9C5F1859-8086-4822-9EDC-5F95AE8C1121}">
      <dgm:prSet/>
      <dgm:spPr/>
      <dgm:t>
        <a:bodyPr/>
        <a:lstStyle/>
        <a:p>
          <a:endParaRPr lang="en-US"/>
        </a:p>
      </dgm:t>
    </dgm:pt>
    <dgm:pt modelId="{6C009C73-8E09-4668-9EF4-3050C494FA10}">
      <dgm:prSet/>
      <dgm:spPr/>
      <dgm:t>
        <a:bodyPr/>
        <a:lstStyle/>
        <a:p>
          <a:r>
            <a:rPr lang="en-US" baseline="0"/>
            <a:t>with recommendations for hosts and the platform.</a:t>
          </a:r>
          <a:endParaRPr lang="en-US"/>
        </a:p>
      </dgm:t>
    </dgm:pt>
    <dgm:pt modelId="{61C69CA0-6C63-4121-9C85-B121459DDC60}" type="parTrans" cxnId="{9A6A2FA2-9971-4E0C-99BC-3EF52A383831}">
      <dgm:prSet/>
      <dgm:spPr/>
      <dgm:t>
        <a:bodyPr/>
        <a:lstStyle/>
        <a:p>
          <a:endParaRPr lang="en-US"/>
        </a:p>
      </dgm:t>
    </dgm:pt>
    <dgm:pt modelId="{E0195E20-78C2-46D0-9F68-7F23FD972CEC}" type="sibTrans" cxnId="{9A6A2FA2-9971-4E0C-99BC-3EF52A383831}">
      <dgm:prSet/>
      <dgm:spPr/>
      <dgm:t>
        <a:bodyPr/>
        <a:lstStyle/>
        <a:p>
          <a:endParaRPr lang="en-US"/>
        </a:p>
      </dgm:t>
    </dgm:pt>
    <dgm:pt modelId="{FEF05A25-A96E-4356-9267-6C1AC4147791}" type="pres">
      <dgm:prSet presAssocID="{B53AFDF8-D9B6-4676-9E62-D9FAD1BF1630}" presName="root" presStyleCnt="0">
        <dgm:presLayoutVars>
          <dgm:dir/>
          <dgm:resizeHandles val="exact"/>
        </dgm:presLayoutVars>
      </dgm:prSet>
      <dgm:spPr/>
    </dgm:pt>
    <dgm:pt modelId="{26B79B65-DC18-42FF-87AF-2A002A857D85}" type="pres">
      <dgm:prSet presAssocID="{B53AFDF8-D9B6-4676-9E62-D9FAD1BF1630}" presName="container" presStyleCnt="0">
        <dgm:presLayoutVars>
          <dgm:dir/>
          <dgm:resizeHandles val="exact"/>
        </dgm:presLayoutVars>
      </dgm:prSet>
      <dgm:spPr/>
    </dgm:pt>
    <dgm:pt modelId="{5AE7EAB0-556A-4721-B572-1920A993C9B5}" type="pres">
      <dgm:prSet presAssocID="{53F44BF0-885B-4034-B851-9AFCAA6FDA5C}" presName="compNode" presStyleCnt="0"/>
      <dgm:spPr/>
    </dgm:pt>
    <dgm:pt modelId="{42FAC24F-CE27-42D8-B3E0-1F5D652D8CDA}" type="pres">
      <dgm:prSet presAssocID="{53F44BF0-885B-4034-B851-9AFCAA6FDA5C}" presName="iconBgRect" presStyleLbl="bgShp" presStyleIdx="0" presStyleCnt="4"/>
      <dgm:spPr/>
    </dgm:pt>
    <dgm:pt modelId="{FCB5A394-2B87-4FC6-87F9-ACE2F4DF3B76}" type="pres">
      <dgm:prSet presAssocID="{53F44BF0-885B-4034-B851-9AFCAA6FDA5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2F6F3FF-405C-4663-858C-6269657B7D2A}" type="pres">
      <dgm:prSet presAssocID="{53F44BF0-885B-4034-B851-9AFCAA6FDA5C}" presName="spaceRect" presStyleCnt="0"/>
      <dgm:spPr/>
    </dgm:pt>
    <dgm:pt modelId="{A58F87BC-4B76-4D71-8DDC-4ED9F7771225}" type="pres">
      <dgm:prSet presAssocID="{53F44BF0-885B-4034-B851-9AFCAA6FDA5C}" presName="textRect" presStyleLbl="revTx" presStyleIdx="0" presStyleCnt="4">
        <dgm:presLayoutVars>
          <dgm:chMax val="1"/>
          <dgm:chPref val="1"/>
        </dgm:presLayoutVars>
      </dgm:prSet>
      <dgm:spPr/>
    </dgm:pt>
    <dgm:pt modelId="{DDF1AAEC-E49B-4CC2-9743-7006B45B85CA}" type="pres">
      <dgm:prSet presAssocID="{074C8EC4-C31D-4A10-A296-CDB00EF349F7}" presName="sibTrans" presStyleLbl="sibTrans2D1" presStyleIdx="0" presStyleCnt="0"/>
      <dgm:spPr/>
    </dgm:pt>
    <dgm:pt modelId="{F52813E4-12AD-49EC-B7CC-1D0BE0F80E90}" type="pres">
      <dgm:prSet presAssocID="{D64D120E-A4B8-4A69-A81B-020817709D2E}" presName="compNode" presStyleCnt="0"/>
      <dgm:spPr/>
    </dgm:pt>
    <dgm:pt modelId="{AD1AF1E7-22B8-449C-95FA-BF6816ED9AC6}" type="pres">
      <dgm:prSet presAssocID="{D64D120E-A4B8-4A69-A81B-020817709D2E}" presName="iconBgRect" presStyleLbl="bgShp" presStyleIdx="1" presStyleCnt="4"/>
      <dgm:spPr/>
    </dgm:pt>
    <dgm:pt modelId="{5D61E867-AD7F-4B0D-90E7-629BF4E2BB03}" type="pres">
      <dgm:prSet presAssocID="{D64D120E-A4B8-4A69-A81B-020817709D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3480178-CA1C-4892-85D0-97DD43B30B70}" type="pres">
      <dgm:prSet presAssocID="{D64D120E-A4B8-4A69-A81B-020817709D2E}" presName="spaceRect" presStyleCnt="0"/>
      <dgm:spPr/>
    </dgm:pt>
    <dgm:pt modelId="{A93703B7-338F-457C-A21B-74F276045DAA}" type="pres">
      <dgm:prSet presAssocID="{D64D120E-A4B8-4A69-A81B-020817709D2E}" presName="textRect" presStyleLbl="revTx" presStyleIdx="1" presStyleCnt="4">
        <dgm:presLayoutVars>
          <dgm:chMax val="1"/>
          <dgm:chPref val="1"/>
        </dgm:presLayoutVars>
      </dgm:prSet>
      <dgm:spPr/>
    </dgm:pt>
    <dgm:pt modelId="{23F1A5DE-1002-47F1-908D-2989CCC55EFC}" type="pres">
      <dgm:prSet presAssocID="{61895BB3-A88C-402F-80F1-EC0BA5017E66}" presName="sibTrans" presStyleLbl="sibTrans2D1" presStyleIdx="0" presStyleCnt="0"/>
      <dgm:spPr/>
    </dgm:pt>
    <dgm:pt modelId="{DF5B8663-52C6-4DD3-8D17-63501A64A2EF}" type="pres">
      <dgm:prSet presAssocID="{CD3375E4-F33E-44CC-AE82-E3E321F8791B}" presName="compNode" presStyleCnt="0"/>
      <dgm:spPr/>
    </dgm:pt>
    <dgm:pt modelId="{969AE9B8-12A2-4BD5-B671-5779654CEC98}" type="pres">
      <dgm:prSet presAssocID="{CD3375E4-F33E-44CC-AE82-E3E321F8791B}" presName="iconBgRect" presStyleLbl="bgShp" presStyleIdx="2" presStyleCnt="4"/>
      <dgm:spPr/>
    </dgm:pt>
    <dgm:pt modelId="{A33ADFF9-AF95-4A96-A3C4-239EE8A7A262}" type="pres">
      <dgm:prSet presAssocID="{CD3375E4-F33E-44CC-AE82-E3E321F879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3F7B4B3C-CDB6-46FB-AF19-8BBD3744A01F}" type="pres">
      <dgm:prSet presAssocID="{CD3375E4-F33E-44CC-AE82-E3E321F8791B}" presName="spaceRect" presStyleCnt="0"/>
      <dgm:spPr/>
    </dgm:pt>
    <dgm:pt modelId="{3127D0FE-9D5D-480A-8B27-E66CF9E11A50}" type="pres">
      <dgm:prSet presAssocID="{CD3375E4-F33E-44CC-AE82-E3E321F8791B}" presName="textRect" presStyleLbl="revTx" presStyleIdx="2" presStyleCnt="4">
        <dgm:presLayoutVars>
          <dgm:chMax val="1"/>
          <dgm:chPref val="1"/>
        </dgm:presLayoutVars>
      </dgm:prSet>
      <dgm:spPr/>
    </dgm:pt>
    <dgm:pt modelId="{4386CE48-D102-48DD-A94E-EA96610E54CB}" type="pres">
      <dgm:prSet presAssocID="{DE6CD42B-82D4-4FDE-BEB3-A3D7ACB49A80}" presName="sibTrans" presStyleLbl="sibTrans2D1" presStyleIdx="0" presStyleCnt="0"/>
      <dgm:spPr/>
    </dgm:pt>
    <dgm:pt modelId="{BBC5961F-A06B-4F1E-BF5C-30D88F669417}" type="pres">
      <dgm:prSet presAssocID="{6C009C73-8E09-4668-9EF4-3050C494FA10}" presName="compNode" presStyleCnt="0"/>
      <dgm:spPr/>
    </dgm:pt>
    <dgm:pt modelId="{28B4B9B2-06BE-4B8E-B3CC-B433B335AAAF}" type="pres">
      <dgm:prSet presAssocID="{6C009C73-8E09-4668-9EF4-3050C494FA10}" presName="iconBgRect" presStyleLbl="bgShp" presStyleIdx="3" presStyleCnt="4"/>
      <dgm:spPr/>
    </dgm:pt>
    <dgm:pt modelId="{56C9ED23-AC0B-4D47-A9F9-E9ED7A85E882}" type="pres">
      <dgm:prSet presAssocID="{6C009C73-8E09-4668-9EF4-3050C494FA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C10C589-0FC6-4B0F-8549-C1726EA98A4F}" type="pres">
      <dgm:prSet presAssocID="{6C009C73-8E09-4668-9EF4-3050C494FA10}" presName="spaceRect" presStyleCnt="0"/>
      <dgm:spPr/>
    </dgm:pt>
    <dgm:pt modelId="{F380CCC2-8719-4F61-B9A3-388EB2C045FF}" type="pres">
      <dgm:prSet presAssocID="{6C009C73-8E09-4668-9EF4-3050C494FA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622C102-FDFF-44EE-B487-DA0EF9140167}" type="presOf" srcId="{B53AFDF8-D9B6-4676-9E62-D9FAD1BF1630}" destId="{FEF05A25-A96E-4356-9267-6C1AC4147791}" srcOrd="0" destOrd="0" presId="urn:microsoft.com/office/officeart/2018/2/layout/IconCircleList"/>
    <dgm:cxn modelId="{E557CE0C-45B2-45E5-A12E-B60D6EE303C7}" type="presOf" srcId="{61895BB3-A88C-402F-80F1-EC0BA5017E66}" destId="{23F1A5DE-1002-47F1-908D-2989CCC55EFC}" srcOrd="0" destOrd="0" presId="urn:microsoft.com/office/officeart/2018/2/layout/IconCircleList"/>
    <dgm:cxn modelId="{F6F88C28-76E2-4DA6-B047-503E2ABB9C2D}" srcId="{B53AFDF8-D9B6-4676-9E62-D9FAD1BF1630}" destId="{D64D120E-A4B8-4A69-A81B-020817709D2E}" srcOrd="1" destOrd="0" parTransId="{0795022D-67D7-4359-AA46-97ED698FB7F2}" sibTransId="{61895BB3-A88C-402F-80F1-EC0BA5017E66}"/>
    <dgm:cxn modelId="{A88F383B-0A27-432E-B37B-5F45C6E5D094}" type="presOf" srcId="{53F44BF0-885B-4034-B851-9AFCAA6FDA5C}" destId="{A58F87BC-4B76-4D71-8DDC-4ED9F7771225}" srcOrd="0" destOrd="0" presId="urn:microsoft.com/office/officeart/2018/2/layout/IconCircleList"/>
    <dgm:cxn modelId="{6B2CC13B-353C-463E-8AB6-F3BCE7A748AD}" type="presOf" srcId="{074C8EC4-C31D-4A10-A296-CDB00EF349F7}" destId="{DDF1AAEC-E49B-4CC2-9743-7006B45B85CA}" srcOrd="0" destOrd="0" presId="urn:microsoft.com/office/officeart/2018/2/layout/IconCircleList"/>
    <dgm:cxn modelId="{9C5F1859-8086-4822-9EDC-5F95AE8C1121}" srcId="{B53AFDF8-D9B6-4676-9E62-D9FAD1BF1630}" destId="{CD3375E4-F33E-44CC-AE82-E3E321F8791B}" srcOrd="2" destOrd="0" parTransId="{B054B187-5C88-4E50-803F-523A394033D3}" sibTransId="{DE6CD42B-82D4-4FDE-BEB3-A3D7ACB49A80}"/>
    <dgm:cxn modelId="{9A6A2FA2-9971-4E0C-99BC-3EF52A383831}" srcId="{B53AFDF8-D9B6-4676-9E62-D9FAD1BF1630}" destId="{6C009C73-8E09-4668-9EF4-3050C494FA10}" srcOrd="3" destOrd="0" parTransId="{61C69CA0-6C63-4121-9C85-B121459DDC60}" sibTransId="{E0195E20-78C2-46D0-9F68-7F23FD972CEC}"/>
    <dgm:cxn modelId="{D8F730C5-3631-4141-90E2-4A30C5D32C5E}" type="presOf" srcId="{DE6CD42B-82D4-4FDE-BEB3-A3D7ACB49A80}" destId="{4386CE48-D102-48DD-A94E-EA96610E54CB}" srcOrd="0" destOrd="0" presId="urn:microsoft.com/office/officeart/2018/2/layout/IconCircleList"/>
    <dgm:cxn modelId="{26FB1DCA-6EC9-4042-A99F-1C50C3F529B6}" type="presOf" srcId="{D64D120E-A4B8-4A69-A81B-020817709D2E}" destId="{A93703B7-338F-457C-A21B-74F276045DAA}" srcOrd="0" destOrd="0" presId="urn:microsoft.com/office/officeart/2018/2/layout/IconCircleList"/>
    <dgm:cxn modelId="{9CC145CB-0042-41CA-8DC3-684F5F3367DD}" type="presOf" srcId="{6C009C73-8E09-4668-9EF4-3050C494FA10}" destId="{F380CCC2-8719-4F61-B9A3-388EB2C045FF}" srcOrd="0" destOrd="0" presId="urn:microsoft.com/office/officeart/2018/2/layout/IconCircleList"/>
    <dgm:cxn modelId="{ECE333E4-E411-47AA-9B3B-287225161D76}" type="presOf" srcId="{CD3375E4-F33E-44CC-AE82-E3E321F8791B}" destId="{3127D0FE-9D5D-480A-8B27-E66CF9E11A50}" srcOrd="0" destOrd="0" presId="urn:microsoft.com/office/officeart/2018/2/layout/IconCircleList"/>
    <dgm:cxn modelId="{A3EED0ED-B7CB-483C-AB8A-44617A55E943}" srcId="{B53AFDF8-D9B6-4676-9E62-D9FAD1BF1630}" destId="{53F44BF0-885B-4034-B851-9AFCAA6FDA5C}" srcOrd="0" destOrd="0" parTransId="{8FD4FC78-56E0-4325-8647-EC0B1EACA722}" sibTransId="{074C8EC4-C31D-4A10-A296-CDB00EF349F7}"/>
    <dgm:cxn modelId="{848636B4-13FE-4986-91E5-5ABBF0AE1090}" type="presParOf" srcId="{FEF05A25-A96E-4356-9267-6C1AC4147791}" destId="{26B79B65-DC18-42FF-87AF-2A002A857D85}" srcOrd="0" destOrd="0" presId="urn:microsoft.com/office/officeart/2018/2/layout/IconCircleList"/>
    <dgm:cxn modelId="{07CA6F43-6AF5-4C9E-9C36-9FAE6C8BEF30}" type="presParOf" srcId="{26B79B65-DC18-42FF-87AF-2A002A857D85}" destId="{5AE7EAB0-556A-4721-B572-1920A993C9B5}" srcOrd="0" destOrd="0" presId="urn:microsoft.com/office/officeart/2018/2/layout/IconCircleList"/>
    <dgm:cxn modelId="{72809424-2C67-4043-B7AA-8CA12E896EBD}" type="presParOf" srcId="{5AE7EAB0-556A-4721-B572-1920A993C9B5}" destId="{42FAC24F-CE27-42D8-B3E0-1F5D652D8CDA}" srcOrd="0" destOrd="0" presId="urn:microsoft.com/office/officeart/2018/2/layout/IconCircleList"/>
    <dgm:cxn modelId="{5CC87B54-FBFE-443F-AC0E-B4D31E854A1D}" type="presParOf" srcId="{5AE7EAB0-556A-4721-B572-1920A993C9B5}" destId="{FCB5A394-2B87-4FC6-87F9-ACE2F4DF3B76}" srcOrd="1" destOrd="0" presId="urn:microsoft.com/office/officeart/2018/2/layout/IconCircleList"/>
    <dgm:cxn modelId="{0FDE7CB5-83BF-4EB5-8466-0DB1899DE799}" type="presParOf" srcId="{5AE7EAB0-556A-4721-B572-1920A993C9B5}" destId="{92F6F3FF-405C-4663-858C-6269657B7D2A}" srcOrd="2" destOrd="0" presId="urn:microsoft.com/office/officeart/2018/2/layout/IconCircleList"/>
    <dgm:cxn modelId="{DE82D36B-2426-4F07-9F3D-C6F07B5DBF9E}" type="presParOf" srcId="{5AE7EAB0-556A-4721-B572-1920A993C9B5}" destId="{A58F87BC-4B76-4D71-8DDC-4ED9F7771225}" srcOrd="3" destOrd="0" presId="urn:microsoft.com/office/officeart/2018/2/layout/IconCircleList"/>
    <dgm:cxn modelId="{9D77E28E-C898-48EF-9F05-8B8DF57F80BC}" type="presParOf" srcId="{26B79B65-DC18-42FF-87AF-2A002A857D85}" destId="{DDF1AAEC-E49B-4CC2-9743-7006B45B85CA}" srcOrd="1" destOrd="0" presId="urn:microsoft.com/office/officeart/2018/2/layout/IconCircleList"/>
    <dgm:cxn modelId="{ACD643A4-8C68-4A00-A346-874B6A592813}" type="presParOf" srcId="{26B79B65-DC18-42FF-87AF-2A002A857D85}" destId="{F52813E4-12AD-49EC-B7CC-1D0BE0F80E90}" srcOrd="2" destOrd="0" presId="urn:microsoft.com/office/officeart/2018/2/layout/IconCircleList"/>
    <dgm:cxn modelId="{319999BC-412C-4BAE-A2BA-3F8DCD5D7A5B}" type="presParOf" srcId="{F52813E4-12AD-49EC-B7CC-1D0BE0F80E90}" destId="{AD1AF1E7-22B8-449C-95FA-BF6816ED9AC6}" srcOrd="0" destOrd="0" presId="urn:microsoft.com/office/officeart/2018/2/layout/IconCircleList"/>
    <dgm:cxn modelId="{8BE5F9A4-BA4A-4C16-A563-939521301E7E}" type="presParOf" srcId="{F52813E4-12AD-49EC-B7CC-1D0BE0F80E90}" destId="{5D61E867-AD7F-4B0D-90E7-629BF4E2BB03}" srcOrd="1" destOrd="0" presId="urn:microsoft.com/office/officeart/2018/2/layout/IconCircleList"/>
    <dgm:cxn modelId="{0E7ED279-5B36-47D8-9CDB-85E4EC4840FA}" type="presParOf" srcId="{F52813E4-12AD-49EC-B7CC-1D0BE0F80E90}" destId="{53480178-CA1C-4892-85D0-97DD43B30B70}" srcOrd="2" destOrd="0" presId="urn:microsoft.com/office/officeart/2018/2/layout/IconCircleList"/>
    <dgm:cxn modelId="{94FDECDD-3057-4412-B6AE-0BED6BE2C90D}" type="presParOf" srcId="{F52813E4-12AD-49EC-B7CC-1D0BE0F80E90}" destId="{A93703B7-338F-457C-A21B-74F276045DAA}" srcOrd="3" destOrd="0" presId="urn:microsoft.com/office/officeart/2018/2/layout/IconCircleList"/>
    <dgm:cxn modelId="{72E25859-A4CE-4454-B153-D9DEFC7AC674}" type="presParOf" srcId="{26B79B65-DC18-42FF-87AF-2A002A857D85}" destId="{23F1A5DE-1002-47F1-908D-2989CCC55EFC}" srcOrd="3" destOrd="0" presId="urn:microsoft.com/office/officeart/2018/2/layout/IconCircleList"/>
    <dgm:cxn modelId="{0DE05B6F-98AF-4FF9-A2FA-A0FFC1FF1989}" type="presParOf" srcId="{26B79B65-DC18-42FF-87AF-2A002A857D85}" destId="{DF5B8663-52C6-4DD3-8D17-63501A64A2EF}" srcOrd="4" destOrd="0" presId="urn:microsoft.com/office/officeart/2018/2/layout/IconCircleList"/>
    <dgm:cxn modelId="{5C8F2518-E2DE-4B54-B08D-F1CA35464FE3}" type="presParOf" srcId="{DF5B8663-52C6-4DD3-8D17-63501A64A2EF}" destId="{969AE9B8-12A2-4BD5-B671-5779654CEC98}" srcOrd="0" destOrd="0" presId="urn:microsoft.com/office/officeart/2018/2/layout/IconCircleList"/>
    <dgm:cxn modelId="{CE1ACDB0-755A-414B-9FC0-1E76B2E07D0F}" type="presParOf" srcId="{DF5B8663-52C6-4DD3-8D17-63501A64A2EF}" destId="{A33ADFF9-AF95-4A96-A3C4-239EE8A7A262}" srcOrd="1" destOrd="0" presId="urn:microsoft.com/office/officeart/2018/2/layout/IconCircleList"/>
    <dgm:cxn modelId="{B3ED81BE-956D-4BF2-ACCC-896B6372ED3F}" type="presParOf" srcId="{DF5B8663-52C6-4DD3-8D17-63501A64A2EF}" destId="{3F7B4B3C-CDB6-46FB-AF19-8BBD3744A01F}" srcOrd="2" destOrd="0" presId="urn:microsoft.com/office/officeart/2018/2/layout/IconCircleList"/>
    <dgm:cxn modelId="{1862771F-DFD9-40DF-9859-7F76D0BE283B}" type="presParOf" srcId="{DF5B8663-52C6-4DD3-8D17-63501A64A2EF}" destId="{3127D0FE-9D5D-480A-8B27-E66CF9E11A50}" srcOrd="3" destOrd="0" presId="urn:microsoft.com/office/officeart/2018/2/layout/IconCircleList"/>
    <dgm:cxn modelId="{9CE654DC-1FDB-4886-9853-EFEE5C6295B5}" type="presParOf" srcId="{26B79B65-DC18-42FF-87AF-2A002A857D85}" destId="{4386CE48-D102-48DD-A94E-EA96610E54CB}" srcOrd="5" destOrd="0" presId="urn:microsoft.com/office/officeart/2018/2/layout/IconCircleList"/>
    <dgm:cxn modelId="{F356FB1A-1A1A-4582-807A-4CBB9DF50F16}" type="presParOf" srcId="{26B79B65-DC18-42FF-87AF-2A002A857D85}" destId="{BBC5961F-A06B-4F1E-BF5C-30D88F669417}" srcOrd="6" destOrd="0" presId="urn:microsoft.com/office/officeart/2018/2/layout/IconCircleList"/>
    <dgm:cxn modelId="{5554EE10-09BA-4BC6-AB0D-63B87B5D5DBD}" type="presParOf" srcId="{BBC5961F-A06B-4F1E-BF5C-30D88F669417}" destId="{28B4B9B2-06BE-4B8E-B3CC-B433B335AAAF}" srcOrd="0" destOrd="0" presId="urn:microsoft.com/office/officeart/2018/2/layout/IconCircleList"/>
    <dgm:cxn modelId="{2367FC33-D704-491E-A3C7-97FB2DD743BD}" type="presParOf" srcId="{BBC5961F-A06B-4F1E-BF5C-30D88F669417}" destId="{56C9ED23-AC0B-4D47-A9F9-E9ED7A85E882}" srcOrd="1" destOrd="0" presId="urn:microsoft.com/office/officeart/2018/2/layout/IconCircleList"/>
    <dgm:cxn modelId="{CFE91BE4-6817-4E4E-9C9B-6876FFA74FF5}" type="presParOf" srcId="{BBC5961F-A06B-4F1E-BF5C-30D88F669417}" destId="{9C10C589-0FC6-4B0F-8549-C1726EA98A4F}" srcOrd="2" destOrd="0" presId="urn:microsoft.com/office/officeart/2018/2/layout/IconCircleList"/>
    <dgm:cxn modelId="{6A7D355A-0C75-4CE2-9162-B4390A061A70}" type="presParOf" srcId="{BBC5961F-A06B-4F1E-BF5C-30D88F669417}" destId="{F380CCC2-8719-4F61-B9A3-388EB2C045F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AC24F-CE27-42D8-B3E0-1F5D652D8CDA}">
      <dsp:nvSpPr>
        <dsp:cNvPr id="0" name=""/>
        <dsp:cNvSpPr/>
      </dsp:nvSpPr>
      <dsp:spPr>
        <a:xfrm>
          <a:off x="213817" y="701685"/>
          <a:ext cx="1336680" cy="133668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5A394-2B87-4FC6-87F9-ACE2F4DF3B76}">
      <dsp:nvSpPr>
        <dsp:cNvPr id="0" name=""/>
        <dsp:cNvSpPr/>
      </dsp:nvSpPr>
      <dsp:spPr>
        <a:xfrm>
          <a:off x="494520" y="982388"/>
          <a:ext cx="775274" cy="7752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F87BC-4B76-4D71-8DDC-4ED9F7771225}">
      <dsp:nvSpPr>
        <dsp:cNvPr id="0" name=""/>
        <dsp:cNvSpPr/>
      </dsp:nvSpPr>
      <dsp:spPr>
        <a:xfrm>
          <a:off x="1836929" y="701685"/>
          <a:ext cx="3150745" cy="1336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Interns analyze a hotel aggregator dataset using Power BI to visualize trends and factors affecting listing</a:t>
          </a:r>
          <a:endParaRPr lang="en-US" sz="1600" kern="1200"/>
        </a:p>
      </dsp:txBody>
      <dsp:txXfrm>
        <a:off x="1836929" y="701685"/>
        <a:ext cx="3150745" cy="1336680"/>
      </dsp:txXfrm>
    </dsp:sp>
    <dsp:sp modelId="{AD1AF1E7-22B8-449C-95FA-BF6816ED9AC6}">
      <dsp:nvSpPr>
        <dsp:cNvPr id="0" name=""/>
        <dsp:cNvSpPr/>
      </dsp:nvSpPr>
      <dsp:spPr>
        <a:xfrm>
          <a:off x="5536668" y="701685"/>
          <a:ext cx="1336680" cy="133668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1E867-AD7F-4B0D-90E7-629BF4E2BB03}">
      <dsp:nvSpPr>
        <dsp:cNvPr id="0" name=""/>
        <dsp:cNvSpPr/>
      </dsp:nvSpPr>
      <dsp:spPr>
        <a:xfrm>
          <a:off x="5817371" y="982388"/>
          <a:ext cx="775274" cy="7752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703B7-338F-457C-A21B-74F276045DAA}">
      <dsp:nvSpPr>
        <dsp:cNvPr id="0" name=""/>
        <dsp:cNvSpPr/>
      </dsp:nvSpPr>
      <dsp:spPr>
        <a:xfrm>
          <a:off x="7159780" y="701685"/>
          <a:ext cx="3150745" cy="1336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performance. Tasks include geographical insights, pricing analysis, host evaluation, review scores</a:t>
          </a:r>
          <a:endParaRPr lang="en-US" sz="1600" kern="1200"/>
        </a:p>
      </dsp:txBody>
      <dsp:txXfrm>
        <a:off x="7159780" y="701685"/>
        <a:ext cx="3150745" cy="1336680"/>
      </dsp:txXfrm>
    </dsp:sp>
    <dsp:sp modelId="{969AE9B8-12A2-4BD5-B671-5779654CEC98}">
      <dsp:nvSpPr>
        <dsp:cNvPr id="0" name=""/>
        <dsp:cNvSpPr/>
      </dsp:nvSpPr>
      <dsp:spPr>
        <a:xfrm>
          <a:off x="213817" y="2873359"/>
          <a:ext cx="1336680" cy="133668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ADFF9-AF95-4A96-A3C4-239EE8A7A262}">
      <dsp:nvSpPr>
        <dsp:cNvPr id="0" name=""/>
        <dsp:cNvSpPr/>
      </dsp:nvSpPr>
      <dsp:spPr>
        <a:xfrm>
          <a:off x="494520" y="3154061"/>
          <a:ext cx="775274" cy="7752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7D0FE-9D5D-480A-8B27-E66CF9E11A50}">
      <dsp:nvSpPr>
        <dsp:cNvPr id="0" name=""/>
        <dsp:cNvSpPr/>
      </dsp:nvSpPr>
      <dsp:spPr>
        <a:xfrm>
          <a:off x="1836929" y="2873359"/>
          <a:ext cx="3150745" cy="1336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examination, and property/room type analysis. Deliverables include interactive dashboards and reports</a:t>
          </a:r>
          <a:endParaRPr lang="en-US" sz="1600" kern="1200"/>
        </a:p>
      </dsp:txBody>
      <dsp:txXfrm>
        <a:off x="1836929" y="2873359"/>
        <a:ext cx="3150745" cy="1336680"/>
      </dsp:txXfrm>
    </dsp:sp>
    <dsp:sp modelId="{28B4B9B2-06BE-4B8E-B3CC-B433B335AAAF}">
      <dsp:nvSpPr>
        <dsp:cNvPr id="0" name=""/>
        <dsp:cNvSpPr/>
      </dsp:nvSpPr>
      <dsp:spPr>
        <a:xfrm>
          <a:off x="5536668" y="2873359"/>
          <a:ext cx="1336680" cy="133668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9ED23-AC0B-4D47-A9F9-E9ED7A85E882}">
      <dsp:nvSpPr>
        <dsp:cNvPr id="0" name=""/>
        <dsp:cNvSpPr/>
      </dsp:nvSpPr>
      <dsp:spPr>
        <a:xfrm>
          <a:off x="5817371" y="3154061"/>
          <a:ext cx="775274" cy="7752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0CCC2-8719-4F61-B9A3-388EB2C045FF}">
      <dsp:nvSpPr>
        <dsp:cNvPr id="0" name=""/>
        <dsp:cNvSpPr/>
      </dsp:nvSpPr>
      <dsp:spPr>
        <a:xfrm>
          <a:off x="7159780" y="2873359"/>
          <a:ext cx="3150745" cy="1336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with recommendations for hosts and the platform.</a:t>
          </a:r>
          <a:endParaRPr lang="en-US" sz="1600" kern="1200"/>
        </a:p>
      </dsp:txBody>
      <dsp:txXfrm>
        <a:off x="7159780" y="2873359"/>
        <a:ext cx="3150745" cy="1336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138B2-18CD-1D41-89B0-ADB5F3BA92A3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7D167-9BB5-2048-9DDA-7DF8E5D94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7A355-8776-CB43-838E-ED9EE2F8390B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FA8-A3F3-7640-B13D-36C73B3E5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20">
            <a:extLst>
              <a:ext uri="{FF2B5EF4-FFF2-40B4-BE49-F238E27FC236}">
                <a16:creationId xmlns:a16="http://schemas.microsoft.com/office/drawing/2014/main" id="{63B165D0-0594-9843-A653-74260F146AE5}"/>
              </a:ext>
            </a:extLst>
          </p:cNvPr>
          <p:cNvSpPr/>
          <p:nvPr userDrawn="1"/>
        </p:nvSpPr>
        <p:spPr>
          <a:xfrm rot="10800000">
            <a:off x="4516427" y="1"/>
            <a:ext cx="7675573" cy="2322894"/>
          </a:xfrm>
          <a:custGeom>
            <a:avLst/>
            <a:gdLst>
              <a:gd name="connsiteX0" fmla="*/ 3447958 w 5216859"/>
              <a:gd name="connsiteY0" fmla="*/ 463 h 1478847"/>
              <a:gd name="connsiteX1" fmla="*/ 3570648 w 5216859"/>
              <a:gd name="connsiteY1" fmla="*/ 11997 h 1478847"/>
              <a:gd name="connsiteX2" fmla="*/ 4142148 w 5216859"/>
              <a:gd name="connsiteY2" fmla="*/ 850197 h 1478847"/>
              <a:gd name="connsiteX3" fmla="*/ 4942248 w 5216859"/>
              <a:gd name="connsiteY3" fmla="*/ 1174047 h 1478847"/>
              <a:gd name="connsiteX4" fmla="*/ 5164151 w 5216859"/>
              <a:gd name="connsiteY4" fmla="*/ 1405605 h 1478847"/>
              <a:gd name="connsiteX5" fmla="*/ 5216859 w 5216859"/>
              <a:gd name="connsiteY5" fmla="*/ 1478847 h 1478847"/>
              <a:gd name="connsiteX6" fmla="*/ 0 w 5216859"/>
              <a:gd name="connsiteY6" fmla="*/ 1478847 h 1478847"/>
              <a:gd name="connsiteX7" fmla="*/ 28985 w 5216859"/>
              <a:gd name="connsiteY7" fmla="*/ 1403243 h 1478847"/>
              <a:gd name="connsiteX8" fmla="*/ 560748 w 5216859"/>
              <a:gd name="connsiteY8" fmla="*/ 640647 h 1478847"/>
              <a:gd name="connsiteX9" fmla="*/ 2294298 w 5216859"/>
              <a:gd name="connsiteY9" fmla="*/ 373947 h 1478847"/>
              <a:gd name="connsiteX10" fmla="*/ 3447958 w 5216859"/>
              <a:gd name="connsiteY10" fmla="*/ 463 h 1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16859" h="1478847">
                <a:moveTo>
                  <a:pt x="3447958" y="463"/>
                </a:moveTo>
                <a:cubicBezTo>
                  <a:pt x="3491174" y="-1348"/>
                  <a:pt x="3532151" y="2075"/>
                  <a:pt x="3570648" y="11997"/>
                </a:cubicBezTo>
                <a:cubicBezTo>
                  <a:pt x="3878623" y="91372"/>
                  <a:pt x="3913548" y="656522"/>
                  <a:pt x="4142148" y="850197"/>
                </a:cubicBezTo>
                <a:cubicBezTo>
                  <a:pt x="4370748" y="1043872"/>
                  <a:pt x="4739048" y="1031172"/>
                  <a:pt x="4942248" y="1174047"/>
                </a:cubicBezTo>
                <a:cubicBezTo>
                  <a:pt x="5018448" y="1227625"/>
                  <a:pt x="5096434" y="1316029"/>
                  <a:pt x="5164151" y="1405605"/>
                </a:cubicBezTo>
                <a:lnTo>
                  <a:pt x="5216859" y="1478847"/>
                </a:lnTo>
                <a:lnTo>
                  <a:pt x="0" y="1478847"/>
                </a:lnTo>
                <a:lnTo>
                  <a:pt x="28985" y="1403243"/>
                </a:lnTo>
                <a:cubicBezTo>
                  <a:pt x="121408" y="1159760"/>
                  <a:pt x="267854" y="793047"/>
                  <a:pt x="560748" y="640647"/>
                </a:cubicBezTo>
                <a:cubicBezTo>
                  <a:pt x="951273" y="437447"/>
                  <a:pt x="1792648" y="478722"/>
                  <a:pt x="2294298" y="373947"/>
                </a:cubicBezTo>
                <a:cubicBezTo>
                  <a:pt x="2733242" y="282269"/>
                  <a:pt x="3145446" y="13138"/>
                  <a:pt x="3447958" y="46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31F8B615-0030-2047-8652-146BCEF22564}"/>
              </a:ext>
            </a:extLst>
          </p:cNvPr>
          <p:cNvSpPr/>
          <p:nvPr userDrawn="1"/>
        </p:nvSpPr>
        <p:spPr>
          <a:xfrm>
            <a:off x="0" y="3232602"/>
            <a:ext cx="7674963" cy="3625398"/>
          </a:xfrm>
          <a:custGeom>
            <a:avLst/>
            <a:gdLst>
              <a:gd name="connsiteX0" fmla="*/ 333366 w 2058995"/>
              <a:gd name="connsiteY0" fmla="*/ 940 h 972601"/>
              <a:gd name="connsiteX1" fmla="*/ 400050 w 2058995"/>
              <a:gd name="connsiteY1" fmla="*/ 1051 h 972601"/>
              <a:gd name="connsiteX2" fmla="*/ 952500 w 2058995"/>
              <a:gd name="connsiteY2" fmla="*/ 534451 h 972601"/>
              <a:gd name="connsiteX3" fmla="*/ 1924050 w 2058995"/>
              <a:gd name="connsiteY3" fmla="*/ 686851 h 972601"/>
              <a:gd name="connsiteX4" fmla="*/ 2054591 w 2058995"/>
              <a:gd name="connsiteY4" fmla="*/ 942966 h 972601"/>
              <a:gd name="connsiteX5" fmla="*/ 2058995 w 2058995"/>
              <a:gd name="connsiteY5" fmla="*/ 972601 h 972601"/>
              <a:gd name="connsiteX6" fmla="*/ 0 w 2058995"/>
              <a:gd name="connsiteY6" fmla="*/ 972601 h 972601"/>
              <a:gd name="connsiteX7" fmla="*/ 0 w 2058995"/>
              <a:gd name="connsiteY7" fmla="*/ 61952 h 972601"/>
              <a:gd name="connsiteX8" fmla="*/ 75605 w 2058995"/>
              <a:gd name="connsiteY8" fmla="*/ 42128 h 972601"/>
              <a:gd name="connsiteX9" fmla="*/ 333366 w 2058995"/>
              <a:gd name="connsiteY9" fmla="*/ 940 h 9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8995" h="972601">
                <a:moveTo>
                  <a:pt x="333366" y="940"/>
                </a:moveTo>
                <a:cubicBezTo>
                  <a:pt x="357485" y="-326"/>
                  <a:pt x="379809" y="-338"/>
                  <a:pt x="400050" y="1051"/>
                </a:cubicBezTo>
                <a:cubicBezTo>
                  <a:pt x="723900" y="23276"/>
                  <a:pt x="698500" y="420151"/>
                  <a:pt x="952500" y="534451"/>
                </a:cubicBezTo>
                <a:cubicBezTo>
                  <a:pt x="1206500" y="648751"/>
                  <a:pt x="1736725" y="556676"/>
                  <a:pt x="1924050" y="686851"/>
                </a:cubicBezTo>
                <a:cubicBezTo>
                  <a:pt x="1994297" y="735667"/>
                  <a:pt x="2033290" y="836275"/>
                  <a:pt x="2054591" y="942966"/>
                </a:cubicBezTo>
                <a:lnTo>
                  <a:pt x="2058995" y="972601"/>
                </a:lnTo>
                <a:lnTo>
                  <a:pt x="0" y="972601"/>
                </a:lnTo>
                <a:lnTo>
                  <a:pt x="0" y="61952"/>
                </a:lnTo>
                <a:lnTo>
                  <a:pt x="75605" y="42128"/>
                </a:lnTo>
                <a:cubicBezTo>
                  <a:pt x="172492" y="19804"/>
                  <a:pt x="261007" y="4735"/>
                  <a:pt x="333366" y="94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05C21D6A-A628-2443-8075-ACD2B911C6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4338" y="481013"/>
            <a:ext cx="11368087" cy="58753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2BB51D-E7C1-3746-85E9-889CCB24F7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01383" y="2552298"/>
            <a:ext cx="8789234" cy="1220477"/>
          </a:xfrm>
        </p:spPr>
        <p:txBody>
          <a:bodyPr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1" i="0">
                <a:solidFill>
                  <a:schemeClr val="bg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E016467-0564-6D4C-BF17-F4FA3991C1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01383" y="3919840"/>
            <a:ext cx="8789234" cy="846381"/>
          </a:xfrm>
        </p:spPr>
        <p:txBody>
          <a:bodyPr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bg1"/>
                </a:solidFill>
                <a:latin typeface="+mn-lt"/>
                <a:ea typeface="Meiryo UI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768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852ED6-B7AC-5148-BC43-09B76E856F9F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76AF7-97C9-4365-B2B5-E20C6BB04B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265238"/>
            <a:ext cx="10524344" cy="4911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514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168214-BA64-4247-995E-0238E9E404F7}"/>
              </a:ext>
            </a:extLst>
          </p:cNvPr>
          <p:cNvSpPr/>
          <p:nvPr userDrawn="1"/>
        </p:nvSpPr>
        <p:spPr>
          <a:xfrm>
            <a:off x="413824" y="483781"/>
            <a:ext cx="5682176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745AAA3-09E3-4504-B3FD-611C81F416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55634" y="37553"/>
            <a:ext cx="5536366" cy="6820447"/>
          </a:xfrm>
          <a:custGeom>
            <a:avLst/>
            <a:gdLst>
              <a:gd name="connsiteX0" fmla="*/ 4141175 w 5285281"/>
              <a:gd name="connsiteY0" fmla="*/ 950 h 6525434"/>
              <a:gd name="connsiteX1" fmla="*/ 5222879 w 5285281"/>
              <a:gd name="connsiteY1" fmla="*/ 82101 h 6525434"/>
              <a:gd name="connsiteX2" fmla="*/ 5285281 w 5285281"/>
              <a:gd name="connsiteY2" fmla="*/ 86253 h 6525434"/>
              <a:gd name="connsiteX3" fmla="*/ 5285281 w 5285281"/>
              <a:gd name="connsiteY3" fmla="*/ 6525434 h 6525434"/>
              <a:gd name="connsiteX4" fmla="*/ 338864 w 5285281"/>
              <a:gd name="connsiteY4" fmla="*/ 6525434 h 6525434"/>
              <a:gd name="connsiteX5" fmla="*/ 355504 w 5285281"/>
              <a:gd name="connsiteY5" fmla="*/ 6284640 h 6525434"/>
              <a:gd name="connsiteX6" fmla="*/ 122536 w 5285281"/>
              <a:gd name="connsiteY6" fmla="*/ 5603772 h 6525434"/>
              <a:gd name="connsiteX7" fmla="*/ 197419 w 5285281"/>
              <a:gd name="connsiteY7" fmla="*/ 4013697 h 6525434"/>
              <a:gd name="connsiteX8" fmla="*/ 1395542 w 5285281"/>
              <a:gd name="connsiteY8" fmla="*/ 2963334 h 6525434"/>
              <a:gd name="connsiteX9" fmla="*/ 2431419 w 5285281"/>
              <a:gd name="connsiteY9" fmla="*/ 2618748 h 6525434"/>
              <a:gd name="connsiteX10" fmla="*/ 2868234 w 5285281"/>
              <a:gd name="connsiteY10" fmla="*/ 1805029 h 6525434"/>
              <a:gd name="connsiteX11" fmla="*/ 2780871 w 5285281"/>
              <a:gd name="connsiteY11" fmla="*/ 941489 h 6525434"/>
              <a:gd name="connsiteX12" fmla="*/ 3783467 w 5285281"/>
              <a:gd name="connsiteY12" fmla="*/ 36433 h 6525434"/>
              <a:gd name="connsiteX13" fmla="*/ 4141175 w 5285281"/>
              <a:gd name="connsiteY13" fmla="*/ 950 h 652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85281" h="6525434">
                <a:moveTo>
                  <a:pt x="4141175" y="950"/>
                </a:moveTo>
                <a:cubicBezTo>
                  <a:pt x="4500573" y="-8197"/>
                  <a:pt x="4864065" y="50964"/>
                  <a:pt x="5222879" y="82101"/>
                </a:cubicBezTo>
                <a:cubicBezTo>
                  <a:pt x="5243679" y="82101"/>
                  <a:pt x="5264481" y="82101"/>
                  <a:pt x="5285281" y="86253"/>
                </a:cubicBezTo>
                <a:lnTo>
                  <a:pt x="5285281" y="6525434"/>
                </a:lnTo>
                <a:cubicBezTo>
                  <a:pt x="5285281" y="6525434"/>
                  <a:pt x="5285281" y="6525434"/>
                  <a:pt x="338864" y="6525434"/>
                </a:cubicBezTo>
                <a:cubicBezTo>
                  <a:pt x="355504" y="6446553"/>
                  <a:pt x="363825" y="6363521"/>
                  <a:pt x="355504" y="6284640"/>
                </a:cubicBezTo>
                <a:cubicBezTo>
                  <a:pt x="330543" y="6043845"/>
                  <a:pt x="205739" y="5827960"/>
                  <a:pt x="122536" y="5603772"/>
                </a:cubicBezTo>
                <a:cubicBezTo>
                  <a:pt x="-64671" y="5093121"/>
                  <a:pt x="-35550" y="4503589"/>
                  <a:pt x="197419" y="4013697"/>
                </a:cubicBezTo>
                <a:cubicBezTo>
                  <a:pt x="434547" y="3523804"/>
                  <a:pt x="875523" y="3137703"/>
                  <a:pt x="1395542" y="2963334"/>
                </a:cubicBezTo>
                <a:cubicBezTo>
                  <a:pt x="1740834" y="2851240"/>
                  <a:pt x="2127728" y="2822178"/>
                  <a:pt x="2431419" y="2618748"/>
                </a:cubicBezTo>
                <a:cubicBezTo>
                  <a:pt x="2693508" y="2436077"/>
                  <a:pt x="2864074" y="2124704"/>
                  <a:pt x="2868234" y="1805029"/>
                </a:cubicBezTo>
                <a:cubicBezTo>
                  <a:pt x="2872395" y="1514414"/>
                  <a:pt x="2747590" y="1232103"/>
                  <a:pt x="2780871" y="941489"/>
                </a:cubicBezTo>
                <a:cubicBezTo>
                  <a:pt x="2834953" y="464051"/>
                  <a:pt x="3309210" y="127769"/>
                  <a:pt x="3783467" y="36433"/>
                </a:cubicBezTo>
                <a:cubicBezTo>
                  <a:pt x="3902031" y="14637"/>
                  <a:pt x="4021376" y="3999"/>
                  <a:pt x="4141175" y="95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703B7C-2DC4-C14C-A9CA-F1D21E7F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4791637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28B953-BDF8-6C47-ADCD-D3EAF78963C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64837"/>
            <a:ext cx="479163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0C521-A2C1-48E6-B26C-DFF1B4FD42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265238"/>
            <a:ext cx="4791637" cy="4911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85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8">
            <a:extLst>
              <a:ext uri="{FF2B5EF4-FFF2-40B4-BE49-F238E27FC236}">
                <a16:creationId xmlns:a16="http://schemas.microsoft.com/office/drawing/2014/main" id="{94B2908E-04B3-4B40-8DDD-1667E3F93DAE}"/>
              </a:ext>
            </a:extLst>
          </p:cNvPr>
          <p:cNvSpPr/>
          <p:nvPr userDrawn="1"/>
        </p:nvSpPr>
        <p:spPr>
          <a:xfrm rot="10800000">
            <a:off x="0" y="4362449"/>
            <a:ext cx="12192000" cy="2495550"/>
          </a:xfrm>
          <a:custGeom>
            <a:avLst/>
            <a:gdLst>
              <a:gd name="connsiteX0" fmla="*/ 0 w 12192000"/>
              <a:gd name="connsiteY0" fmla="*/ 0 h 2539624"/>
              <a:gd name="connsiteX1" fmla="*/ 12192000 w 12192000"/>
              <a:gd name="connsiteY1" fmla="*/ 0 h 2539624"/>
              <a:gd name="connsiteX2" fmla="*/ 12192000 w 12192000"/>
              <a:gd name="connsiteY2" fmla="*/ 1784674 h 2539624"/>
              <a:gd name="connsiteX3" fmla="*/ 12052232 w 12192000"/>
              <a:gd name="connsiteY3" fmla="*/ 1825247 h 2539624"/>
              <a:gd name="connsiteX4" fmla="*/ 10344150 w 12192000"/>
              <a:gd name="connsiteY4" fmla="*/ 2133600 h 2539624"/>
              <a:gd name="connsiteX5" fmla="*/ 7181850 w 12192000"/>
              <a:gd name="connsiteY5" fmla="*/ 1809750 h 2539624"/>
              <a:gd name="connsiteX6" fmla="*/ 2724150 w 12192000"/>
              <a:gd name="connsiteY6" fmla="*/ 2533650 h 2539624"/>
              <a:gd name="connsiteX7" fmla="*/ 64443 w 12192000"/>
              <a:gd name="connsiteY7" fmla="*/ 1610320 h 2539624"/>
              <a:gd name="connsiteX8" fmla="*/ 0 w 12192000"/>
              <a:gd name="connsiteY8" fmla="*/ 1575868 h 253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539624">
                <a:moveTo>
                  <a:pt x="0" y="0"/>
                </a:moveTo>
                <a:lnTo>
                  <a:pt x="12192000" y="0"/>
                </a:lnTo>
                <a:lnTo>
                  <a:pt x="12192000" y="1784674"/>
                </a:lnTo>
                <a:lnTo>
                  <a:pt x="12052232" y="1825247"/>
                </a:lnTo>
                <a:cubicBezTo>
                  <a:pt x="11558836" y="1963688"/>
                  <a:pt x="10923588" y="2113756"/>
                  <a:pt x="10344150" y="2133600"/>
                </a:cubicBezTo>
                <a:cubicBezTo>
                  <a:pt x="9417050" y="2165350"/>
                  <a:pt x="8451850" y="1743075"/>
                  <a:pt x="7181850" y="1809750"/>
                </a:cubicBezTo>
                <a:cubicBezTo>
                  <a:pt x="5911850" y="1876425"/>
                  <a:pt x="3997325" y="2613025"/>
                  <a:pt x="2724150" y="2533650"/>
                </a:cubicBezTo>
                <a:cubicBezTo>
                  <a:pt x="1769269" y="2474119"/>
                  <a:pt x="728663" y="1962746"/>
                  <a:pt x="64443" y="1610320"/>
                </a:cubicBezTo>
                <a:lnTo>
                  <a:pt x="0" y="157586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838822" y="1721223"/>
            <a:ext cx="4857421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5A7DB0-14F0-B341-AEBA-0DC92D001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3197" y="2038570"/>
            <a:ext cx="4086146" cy="70313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D42B85-1179-7D46-AE33-2B64EEFC44B2}"/>
              </a:ext>
            </a:extLst>
          </p:cNvPr>
          <p:cNvSpPr/>
          <p:nvPr userDrawn="1"/>
        </p:nvSpPr>
        <p:spPr>
          <a:xfrm>
            <a:off x="6495759" y="1721223"/>
            <a:ext cx="4858040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197AEE6-BBEC-494F-985F-3855AE4B14B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854754" y="2038570"/>
            <a:ext cx="4086666" cy="70313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2E270DF-A15A-D547-8882-6E5797B2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B3613A-9294-EA43-9505-F156E86E6E10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E4B45-6E8A-44C6-9117-DF2BA981288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63195" y="2885581"/>
            <a:ext cx="4086147" cy="3102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29B9FA-7273-4615-BD56-12D6427D02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61067" y="2885581"/>
            <a:ext cx="4086667" cy="3102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93508-506F-4731-B6DA-F6E8F8B095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6A8E3A-8DBF-0542-BC99-444DCA0CC2C2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CFF9F-3D1C-430B-BECE-49D87C7AE9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95F5F-990E-4917-82C6-FBFD4547AF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6">
            <a:extLst>
              <a:ext uri="{FF2B5EF4-FFF2-40B4-BE49-F238E27FC236}">
                <a16:creationId xmlns:a16="http://schemas.microsoft.com/office/drawing/2014/main" id="{E0728D6F-9DC1-CD49-A2D6-834724E8AF3F}"/>
              </a:ext>
            </a:extLst>
          </p:cNvPr>
          <p:cNvSpPr/>
          <p:nvPr userDrawn="1"/>
        </p:nvSpPr>
        <p:spPr>
          <a:xfrm>
            <a:off x="0" y="0"/>
            <a:ext cx="12181097" cy="4981942"/>
          </a:xfrm>
          <a:custGeom>
            <a:avLst/>
            <a:gdLst>
              <a:gd name="connsiteX0" fmla="*/ 0 w 2412595"/>
              <a:gd name="connsiteY0" fmla="*/ 0 h 1044036"/>
              <a:gd name="connsiteX1" fmla="*/ 2412595 w 2412595"/>
              <a:gd name="connsiteY1" fmla="*/ 0 h 1044036"/>
              <a:gd name="connsiteX2" fmla="*/ 2328863 w 2412595"/>
              <a:gd name="connsiteY2" fmla="*/ 69540 h 1044036"/>
              <a:gd name="connsiteX3" fmla="*/ 2000250 w 2412595"/>
              <a:gd name="connsiteY3" fmla="*/ 285750 h 1044036"/>
              <a:gd name="connsiteX4" fmla="*/ 1162050 w 2412595"/>
              <a:gd name="connsiteY4" fmla="*/ 400050 h 1044036"/>
              <a:gd name="connsiteX5" fmla="*/ 552450 w 2412595"/>
              <a:gd name="connsiteY5" fmla="*/ 952500 h 1044036"/>
              <a:gd name="connsiteX6" fmla="*/ 107640 w 2412595"/>
              <a:gd name="connsiteY6" fmla="*/ 1035825 h 1044036"/>
              <a:gd name="connsiteX7" fmla="*/ 0 w 2412595"/>
              <a:gd name="connsiteY7" fmla="*/ 1044036 h 104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2595" h="1044036">
                <a:moveTo>
                  <a:pt x="0" y="0"/>
                </a:moveTo>
                <a:lnTo>
                  <a:pt x="2412595" y="0"/>
                </a:lnTo>
                <a:lnTo>
                  <a:pt x="2328863" y="69540"/>
                </a:lnTo>
                <a:cubicBezTo>
                  <a:pt x="2215753" y="160139"/>
                  <a:pt x="2095500" y="245269"/>
                  <a:pt x="2000250" y="285750"/>
                </a:cubicBezTo>
                <a:cubicBezTo>
                  <a:pt x="1746250" y="393700"/>
                  <a:pt x="1403350" y="288925"/>
                  <a:pt x="1162050" y="400050"/>
                </a:cubicBezTo>
                <a:cubicBezTo>
                  <a:pt x="920750" y="511175"/>
                  <a:pt x="844550" y="841375"/>
                  <a:pt x="552450" y="952500"/>
                </a:cubicBezTo>
                <a:cubicBezTo>
                  <a:pt x="442913" y="994172"/>
                  <a:pt x="278904" y="1019770"/>
                  <a:pt x="107640" y="1035825"/>
                </a:cubicBezTo>
                <a:lnTo>
                  <a:pt x="0" y="104403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120EC90-BDC2-0E4B-9A3F-97CA90AA39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298096" cy="6858000"/>
          </a:xfrm>
          <a:custGeom>
            <a:avLst/>
            <a:gdLst>
              <a:gd name="connsiteX0" fmla="*/ 0 w 9298096"/>
              <a:gd name="connsiteY0" fmla="*/ 0 h 6858000"/>
              <a:gd name="connsiteX1" fmla="*/ 8705997 w 9298096"/>
              <a:gd name="connsiteY1" fmla="*/ 0 h 6858000"/>
              <a:gd name="connsiteX2" fmla="*/ 8676710 w 9298096"/>
              <a:gd name="connsiteY2" fmla="*/ 366601 h 6858000"/>
              <a:gd name="connsiteX3" fmla="*/ 9086747 w 9298096"/>
              <a:gd name="connsiteY3" fmla="*/ 1403199 h 6858000"/>
              <a:gd name="connsiteX4" fmla="*/ 9297958 w 9298096"/>
              <a:gd name="connsiteY4" fmla="*/ 2314162 h 6858000"/>
              <a:gd name="connsiteX5" fmla="*/ 9298096 w 9298096"/>
              <a:gd name="connsiteY5" fmla="*/ 2513013 h 6858000"/>
              <a:gd name="connsiteX6" fmla="*/ 6405563 w 9298096"/>
              <a:gd name="connsiteY6" fmla="*/ 2513013 h 6858000"/>
              <a:gd name="connsiteX7" fmla="*/ 6405563 w 9298096"/>
              <a:gd name="connsiteY7" fmla="*/ 5528005 h 6858000"/>
              <a:gd name="connsiteX8" fmla="*/ 6380081 w 9298096"/>
              <a:gd name="connsiteY8" fmla="*/ 5533593 h 6858000"/>
              <a:gd name="connsiteX9" fmla="*/ 5022973 w 9298096"/>
              <a:gd name="connsiteY9" fmla="*/ 5947798 h 6858000"/>
              <a:gd name="connsiteX10" fmla="*/ 4312498 w 9298096"/>
              <a:gd name="connsiteY10" fmla="*/ 6826871 h 6858000"/>
              <a:gd name="connsiteX11" fmla="*/ 4305141 w 9298096"/>
              <a:gd name="connsiteY11" fmla="*/ 6858000 h 6858000"/>
              <a:gd name="connsiteX12" fmla="*/ 0 w 9298096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98096" h="6858000">
                <a:moveTo>
                  <a:pt x="0" y="0"/>
                </a:moveTo>
                <a:cubicBezTo>
                  <a:pt x="0" y="0"/>
                  <a:pt x="0" y="0"/>
                  <a:pt x="8705997" y="0"/>
                </a:cubicBezTo>
                <a:cubicBezTo>
                  <a:pt x="8676710" y="120093"/>
                  <a:pt x="8662063" y="246508"/>
                  <a:pt x="8676710" y="366601"/>
                </a:cubicBezTo>
                <a:cubicBezTo>
                  <a:pt x="8720642" y="733203"/>
                  <a:pt x="8940304" y="1061881"/>
                  <a:pt x="9086747" y="1403199"/>
                </a:cubicBezTo>
                <a:cubicBezTo>
                  <a:pt x="9210308" y="1694743"/>
                  <a:pt x="9280326" y="2003174"/>
                  <a:pt x="9297958" y="2314162"/>
                </a:cubicBezTo>
                <a:lnTo>
                  <a:pt x="9298096" y="2513013"/>
                </a:lnTo>
                <a:lnTo>
                  <a:pt x="6405563" y="2513013"/>
                </a:lnTo>
                <a:lnTo>
                  <a:pt x="6405563" y="5528005"/>
                </a:lnTo>
                <a:lnTo>
                  <a:pt x="6380081" y="5533593"/>
                </a:lnTo>
                <a:cubicBezTo>
                  <a:pt x="5907118" y="5632552"/>
                  <a:pt x="5423859" y="5715512"/>
                  <a:pt x="5022973" y="5947798"/>
                </a:cubicBezTo>
                <a:cubicBezTo>
                  <a:pt x="4677003" y="6156381"/>
                  <a:pt x="4421644" y="6475183"/>
                  <a:pt x="4312498" y="6826871"/>
                </a:cubicBezTo>
                <a:lnTo>
                  <a:pt x="430514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985295-F0BC-9B4D-981C-D474C9EDECD0}"/>
              </a:ext>
            </a:extLst>
          </p:cNvPr>
          <p:cNvSpPr/>
          <p:nvPr userDrawn="1"/>
        </p:nvSpPr>
        <p:spPr>
          <a:xfrm>
            <a:off x="6405102" y="2512661"/>
            <a:ext cx="5284607" cy="4345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CB02C94-6046-2E46-BE22-98A994B1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867" y="2763704"/>
            <a:ext cx="4559075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0620B5-CD54-A44A-A690-BB5E58FBDA77}"/>
              </a:ext>
            </a:extLst>
          </p:cNvPr>
          <p:cNvCxnSpPr>
            <a:cxnSpLocks/>
          </p:cNvCxnSpPr>
          <p:nvPr userDrawn="1"/>
        </p:nvCxnSpPr>
        <p:spPr>
          <a:xfrm>
            <a:off x="6767867" y="3347504"/>
            <a:ext cx="444369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D35FF-5668-47B8-A93C-30923509CC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7513" y="3348038"/>
            <a:ext cx="4559074" cy="30083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714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4EB4B-30F5-5541-B2A0-6BD04D01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8E3A-8DBF-0542-BC99-444DCA0CC2C2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97956-7D4F-5346-B8DD-3653B600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AB29D-BA7D-E743-8CA0-6953FF72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02F-D6EA-CF48-8F44-2316036B2B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B7248-6025-0744-9C6E-BC6F9FDB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367D3-6495-C045-872D-F4C6CB656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C2195-E771-AB42-B5A7-7832D8F41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A8E3A-8DBF-0542-BC99-444DCA0CC2C2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28BA-DFC0-3946-9FE9-DE388CB02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F77CB-EF35-DF4C-95FE-31419B6CA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6940" y="6492875"/>
            <a:ext cx="4168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82" r:id="rId3"/>
    <p:sldLayoutId id="2147483687" r:id="rId4"/>
    <p:sldLayoutId id="2147483693" r:id="rId5"/>
    <p:sldLayoutId id="214748367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spc="150" baseline="0">
          <a:solidFill>
            <a:schemeClr val="accent1"/>
          </a:solidFill>
          <a:latin typeface="+mj-lt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close up of a flowers">
            <a:extLst>
              <a:ext uri="{FF2B5EF4-FFF2-40B4-BE49-F238E27FC236}">
                <a16:creationId xmlns:a16="http://schemas.microsoft.com/office/drawing/2014/main" id="{5A8C014E-25AF-4B1A-85C4-1B34CBEC7E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A2D73A5-4430-0F47-84CE-C3324CEBA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Hotel Aggregator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107CE13-DFD5-424B-B4BF-ADF75F397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Power bi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165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64837"/>
            <a:ext cx="10524344" cy="49121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1. id: Unique identifier for each listing.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listing_url</a:t>
            </a:r>
            <a:r>
              <a:rPr lang="en-US" dirty="0"/>
              <a:t>: URL of the listing on the hotel aggregator platform.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scrape_id</a:t>
            </a:r>
            <a:r>
              <a:rPr lang="en-US" dirty="0"/>
              <a:t>: Identifier for the data scraping event.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last_scraped</a:t>
            </a:r>
            <a:r>
              <a:rPr lang="en-US" dirty="0"/>
              <a:t>: Date of the last data scrape.</a:t>
            </a:r>
          </a:p>
          <a:p>
            <a:pPr marL="0" indent="0">
              <a:buNone/>
            </a:pPr>
            <a:r>
              <a:rPr lang="en-US" dirty="0"/>
              <a:t>5. source: Source of the listing information.</a:t>
            </a:r>
          </a:p>
          <a:p>
            <a:pPr marL="0" indent="0">
              <a:buNone/>
            </a:pPr>
            <a:r>
              <a:rPr lang="en-US" dirty="0"/>
              <a:t>6. name: Name of the listing.</a:t>
            </a:r>
          </a:p>
          <a:p>
            <a:pPr marL="0" indent="0">
              <a:buNone/>
            </a:pPr>
            <a:r>
              <a:rPr lang="en-US" dirty="0"/>
              <a:t>7. description: Description of the listing.</a:t>
            </a:r>
          </a:p>
          <a:p>
            <a:pPr marL="0" indent="0">
              <a:buNone/>
            </a:pPr>
            <a:r>
              <a:rPr lang="en-US" dirty="0"/>
              <a:t>8. </a:t>
            </a:r>
            <a:r>
              <a:rPr lang="en-US" dirty="0" err="1"/>
              <a:t>neighborhood_overview</a:t>
            </a:r>
            <a:r>
              <a:rPr lang="en-US" dirty="0"/>
              <a:t>: Overview of the neighborhood where the listing is located.</a:t>
            </a:r>
          </a:p>
          <a:p>
            <a:pPr marL="0" indent="0">
              <a:buNone/>
            </a:pPr>
            <a:r>
              <a:rPr lang="en-US" dirty="0"/>
              <a:t>9. </a:t>
            </a:r>
            <a:r>
              <a:rPr lang="en-US" dirty="0" err="1"/>
              <a:t>picture_url</a:t>
            </a:r>
            <a:r>
              <a:rPr lang="en-US" dirty="0"/>
              <a:t>: URL of the listing's picture.</a:t>
            </a:r>
          </a:p>
          <a:p>
            <a:pPr marL="0" indent="0">
              <a:buNone/>
            </a:pPr>
            <a:r>
              <a:rPr lang="en-US" dirty="0"/>
              <a:t>10. </a:t>
            </a:r>
            <a:r>
              <a:rPr lang="en-US" dirty="0" err="1"/>
              <a:t>host_id</a:t>
            </a:r>
            <a:r>
              <a:rPr lang="en-US" dirty="0"/>
              <a:t>: Unique identifier for the host.</a:t>
            </a:r>
          </a:p>
          <a:p>
            <a:pPr marL="0" indent="0">
              <a:buNone/>
            </a:pPr>
            <a:r>
              <a:rPr lang="en-US" dirty="0"/>
              <a:t>11. ... (and many more columns capturing details about hosts, location, property type, room details,</a:t>
            </a:r>
          </a:p>
          <a:p>
            <a:pPr marL="0" indent="0">
              <a:buNone/>
            </a:pPr>
            <a:r>
              <a:rPr lang="en-US" dirty="0"/>
              <a:t>amenities, pricing, availability, reviews, and other relevant information)</a:t>
            </a:r>
          </a:p>
          <a:p>
            <a:endParaRPr lang="ja-JP" alt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</a:t>
            </a:r>
          </a:p>
        </p:txBody>
      </p:sp>
    </p:spTree>
    <p:extLst>
      <p:ext uri="{BB962C8B-B14F-4D97-AF65-F5344CB8AC3E}">
        <p14:creationId xmlns:p14="http://schemas.microsoft.com/office/powerpoint/2010/main" val="234823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360A1163-2F4E-8A42-A7D1-C12E13D8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45" name="Content Placeholder 17">
            <a:extLst>
              <a:ext uri="{FF2B5EF4-FFF2-40B4-BE49-F238E27FC236}">
                <a16:creationId xmlns:a16="http://schemas.microsoft.com/office/drawing/2014/main" id="{8F0C5D79-6566-B1B9-B7B8-18E00A7B9B90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89782229"/>
              </p:ext>
            </p:extLst>
          </p:nvPr>
        </p:nvGraphicFramePr>
        <p:xfrm>
          <a:off x="838200" y="1265238"/>
          <a:ext cx="10524344" cy="4911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470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1B03BC3-3F18-9B8B-C0EA-3CC96C3FB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88" r="1" b="2941"/>
          <a:stretch/>
        </p:blipFill>
        <p:spPr>
          <a:xfrm>
            <a:off x="838200" y="1265238"/>
            <a:ext cx="10524344" cy="4911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002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2D73A5-4430-0F47-84CE-C3324CEBA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383" y="2552298"/>
            <a:ext cx="8789234" cy="1220477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4734986"/>
      </p:ext>
    </p:extLst>
  </p:cSld>
  <p:clrMapOvr>
    <a:masterClrMapping/>
  </p:clrMapOvr>
</p:sld>
</file>

<file path=ppt/theme/theme1.xml><?xml version="1.0" encoding="utf-8"?>
<a:theme xmlns:a="http://schemas.openxmlformats.org/drawingml/2006/main" name="Creative Gradient ">
  <a:themeElements>
    <a:clrScheme name="Japan 1">
      <a:dk1>
        <a:srgbClr val="000000"/>
      </a:dk1>
      <a:lt1>
        <a:srgbClr val="FFFFFF"/>
      </a:lt1>
      <a:dk2>
        <a:srgbClr val="073A4B"/>
      </a:dk2>
      <a:lt2>
        <a:srgbClr val="E7E6E6"/>
      </a:lt2>
      <a:accent1>
        <a:srgbClr val="EE476E"/>
      </a:accent1>
      <a:accent2>
        <a:srgbClr val="E3B95A"/>
      </a:accent2>
      <a:accent3>
        <a:srgbClr val="07D69F"/>
      </a:accent3>
      <a:accent4>
        <a:srgbClr val="118AB1"/>
      </a:accent4>
      <a:accent5>
        <a:srgbClr val="073A4B"/>
      </a:accent5>
      <a:accent6>
        <a:srgbClr val="E7ECF2"/>
      </a:accent6>
      <a:hlink>
        <a:srgbClr val="E7456B"/>
      </a:hlink>
      <a:folHlink>
        <a:srgbClr val="F0C55F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ED9C639-84DE-47D6-9311-DE22D096325C}" vid="{8897FD28-C2C5-4A9F-A28F-BC63F57A39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Cherry blossom petals presentation</Template>
  <TotalTime>10</TotalTime>
  <Words>218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Meiryo UI</vt:lpstr>
      <vt:lpstr>Arial</vt:lpstr>
      <vt:lpstr>Calibri</vt:lpstr>
      <vt:lpstr>Creative Gradient </vt:lpstr>
      <vt:lpstr>Hotel Aggregator Analysis</vt:lpstr>
      <vt:lpstr>Data set </vt:lpstr>
      <vt:lpstr>introduction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Aggregator Analysis</dc:title>
  <dc:creator>Amany ahmed mhran</dc:creator>
  <cp:lastModifiedBy>Amany ahmed mhran</cp:lastModifiedBy>
  <cp:revision>1</cp:revision>
  <dcterms:created xsi:type="dcterms:W3CDTF">2024-05-15T17:27:01Z</dcterms:created>
  <dcterms:modified xsi:type="dcterms:W3CDTF">2024-05-15T17:37:27Z</dcterms:modified>
</cp:coreProperties>
</file>