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6" r:id="rId6"/>
    <p:sldId id="288" r:id="rId7"/>
    <p:sldId id="289" r:id="rId8"/>
    <p:sldId id="296" r:id="rId9"/>
    <p:sldId id="295" r:id="rId10"/>
    <p:sldId id="298" r:id="rId11"/>
    <p:sldId id="290" r:id="rId12"/>
    <p:sldId id="299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27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2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6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392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32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5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204-8FD0-4D49-9052-165F8A44653F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B764-C21D-47A4-AFA2-4F022052BE91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1FA-1A7C-43AE-AA73-2F05D64317B1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39DB-2636-49B5-AC62-FBA0122F1C43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EC4B-C65F-4194-9DC6-3C6DFFBF8854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4EA-A653-44FD-B343-B1336906C969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19D4-A136-43CC-9CBD-7710AF1F9003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2C11-3272-4D6E-A231-3B11D584397A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0C36-4AC7-413F-8E91-4BC55058B1BF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F7B4-017E-4030-A1B7-3BABDFDC19E9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18-1D03-4766-9590-3A8440F9C0A4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911D-888A-4F38-BA9C-12AFCD504C47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54362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Think Green Investing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Project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586422"/>
            <a:ext cx="489958" cy="492680"/>
            <a:chOff x="2025650" y="4212620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212620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269770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0D61FEB-02FB-A534-3F21-107E0F470652}"/>
              </a:ext>
            </a:extLst>
          </p:cNvPr>
          <p:cNvSpPr txBox="1"/>
          <p:nvPr/>
        </p:nvSpPr>
        <p:spPr>
          <a:xfrm>
            <a:off x="3023502" y="554936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Katharine Zenta, Amany El Gouhary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Al Bakomito, Nicolas Hernandez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4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Think Green Investing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2. PROJECT 2</a:t>
            </a:r>
          </a:p>
          <a:p>
            <a:pPr algn="ctr"/>
            <a:r>
              <a:rPr lang="en-US" sz="1600" dirty="0"/>
              <a:t>HYPOTHESIS 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71537" y="33230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4. ALGORITHMIC </a:t>
            </a:r>
          </a:p>
          <a:p>
            <a:pPr algn="ctr"/>
            <a:r>
              <a:rPr lang="en-US" sz="1600" dirty="0"/>
              <a:t>TRADING &amp; FINDINGS </a:t>
            </a:r>
          </a:p>
          <a:p>
            <a:pPr algn="ctr"/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0436" y="324823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1600" dirty="0"/>
              <a:t>PROJECT 1 RECAP 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08328" y="150714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3. DATA DISCOVERY </a:t>
            </a:r>
          </a:p>
          <a:p>
            <a:pPr algn="ctr"/>
            <a:r>
              <a:rPr lang="en-US" sz="1600" dirty="0"/>
              <a:t>AND ANALYSIS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31807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048250"/>
            <a:ext cx="3660775" cy="84772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marL="342900" indent="-342900">
              <a:buAutoNum type="arabicPeriod" startAt="5"/>
            </a:pPr>
            <a:r>
              <a:rPr lang="en-US" sz="1600" dirty="0"/>
              <a:t>MACHINE LEARNING</a:t>
            </a:r>
          </a:p>
          <a:p>
            <a:r>
              <a:rPr lang="en-US" sz="1600" dirty="0"/>
              <a:t>&amp; FINDINGS 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1" y="49561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588788" y="351966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5622AA-D807-BFDF-18B3-E12689AA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090EC04-43FC-8244-9E88-6A41EE9A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54850" y="50555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6. KEY TAKEAWAYS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E38E3B1-B5BC-7475-E512-C21837F08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49561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 descr="Icon of human being and gear. ">
            <a:extLst>
              <a:ext uri="{FF2B5EF4-FFF2-40B4-BE49-F238E27FC236}">
                <a16:creationId xmlns:a16="http://schemas.microsoft.com/office/drawing/2014/main" id="{60B7CE40-5FE2-063B-9EB9-FAD89B04DADF}"/>
              </a:ext>
            </a:extLst>
          </p:cNvPr>
          <p:cNvGrpSpPr/>
          <p:nvPr/>
        </p:nvGrpSpPr>
        <p:grpSpPr>
          <a:xfrm>
            <a:off x="7244589" y="5256077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6" name="Freeform 3673">
              <a:extLst>
                <a:ext uri="{FF2B5EF4-FFF2-40B4-BE49-F238E27FC236}">
                  <a16:creationId xmlns:a16="http://schemas.microsoft.com/office/drawing/2014/main" id="{82E33411-4D5E-6722-1564-6180462B1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674">
              <a:extLst>
                <a:ext uri="{FF2B5EF4-FFF2-40B4-BE49-F238E27FC236}">
                  <a16:creationId xmlns:a16="http://schemas.microsoft.com/office/drawing/2014/main" id="{14E25BBD-FC56-A8DA-BC32-E955452E6D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8E86607-2DD7-5356-86EA-8EF2DED2FF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260" y="1619368"/>
            <a:ext cx="5181602" cy="2724530"/>
          </a:xfrm>
          <a:prstGeom prst="rect">
            <a:avLst/>
          </a:prstGeom>
          <a:noFill/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1 Recap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963" y="4745622"/>
            <a:ext cx="1513353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SOLAR ENERGY STOCKS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2674" y="4745622"/>
            <a:ext cx="1513353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D9C932-C5B6-667C-660A-A44E02F165BC}"/>
              </a:ext>
            </a:extLst>
          </p:cNvPr>
          <p:cNvSpPr txBox="1"/>
          <p:nvPr/>
        </p:nvSpPr>
        <p:spPr>
          <a:xfrm>
            <a:off x="1903717" y="4841236"/>
            <a:ext cx="330259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cs typeface="Biome Light" panose="020B0303030204020804" pitchFamily="34" charset="0"/>
              </a:defRPr>
            </a:lvl1pPr>
          </a:lstStyle>
          <a:p>
            <a:r>
              <a:rPr lang="en-US" dirty="0"/>
              <a:t>Portfolio outperformed the market during all time frames analyzed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4BFC63-0574-EFD1-F610-46D3D43065E6}"/>
              </a:ext>
            </a:extLst>
          </p:cNvPr>
          <p:cNvSpPr txBox="1"/>
          <p:nvPr/>
        </p:nvSpPr>
        <p:spPr>
          <a:xfrm>
            <a:off x="7918428" y="4895339"/>
            <a:ext cx="380609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600" dirty="0">
                <a:cs typeface="Biome Light" panose="020B0303030204020804" pitchFamily="34" charset="0"/>
              </a:rPr>
              <a:t>&gt; volatility than SPY and NASDAQ but more profitable on risk-adj. basis.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273EE23-4F53-E49A-0CF7-6693FCAB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7942" y="5743624"/>
            <a:ext cx="152337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9B86D9-D295-5060-553E-34C255AA33E6}"/>
              </a:ext>
            </a:extLst>
          </p:cNvPr>
          <p:cNvSpPr txBox="1"/>
          <p:nvPr/>
        </p:nvSpPr>
        <p:spPr>
          <a:xfrm>
            <a:off x="1945574" y="5846356"/>
            <a:ext cx="3639843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cs typeface="Biome Light" panose="020B0303030204020804" pitchFamily="34" charset="0"/>
              </a:rPr>
              <a:t>&gt; correlated to SPY than NASDAQ – area to explore in next phase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20D518-CE91-A0F8-BDAD-69786F3A40D5}"/>
              </a:ext>
            </a:extLst>
          </p:cNvPr>
          <p:cNvGrpSpPr/>
          <p:nvPr/>
        </p:nvGrpSpPr>
        <p:grpSpPr>
          <a:xfrm>
            <a:off x="3356387" y="634896"/>
            <a:ext cx="5254213" cy="984472"/>
            <a:chOff x="2604655" y="708556"/>
            <a:chExt cx="6812099" cy="154258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8D9A6D-7AB2-B11E-3153-47E3A18AE551}"/>
                </a:ext>
              </a:extLst>
            </p:cNvPr>
            <p:cNvSpPr/>
            <p:nvPr/>
          </p:nvSpPr>
          <p:spPr>
            <a:xfrm>
              <a:off x="2604655" y="909603"/>
              <a:ext cx="6812099" cy="10027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pic>
          <p:nvPicPr>
            <p:cNvPr id="57" name="Picture 4" descr="SolarEdge Technologies (SEDG) Stock Price, News &amp; Info | The Motley Fool">
              <a:extLst>
                <a:ext uri="{FF2B5EF4-FFF2-40B4-BE49-F238E27FC236}">
                  <a16:creationId xmlns:a16="http://schemas.microsoft.com/office/drawing/2014/main" id="{30CF178D-E0A1-0658-1745-5B5FA0887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2897" y="708556"/>
              <a:ext cx="1542583" cy="154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0" descr="Daqo New Energy Announces Three-Year High-Purity Polysilicon Supply  Agreement with Zhonghuan Semiconductor – The Leading Solar Magazine In India">
              <a:extLst>
                <a:ext uri="{FF2B5EF4-FFF2-40B4-BE49-F238E27FC236}">
                  <a16:creationId xmlns:a16="http://schemas.microsoft.com/office/drawing/2014/main" id="{7DB84227-CD40-8F9F-AB6D-EC31E2747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4393" y="1064224"/>
              <a:ext cx="1109696" cy="801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2" descr="Canadian Solar – PV Technology Inc.">
              <a:extLst>
                <a:ext uri="{FF2B5EF4-FFF2-40B4-BE49-F238E27FC236}">
                  <a16:creationId xmlns:a16="http://schemas.microsoft.com/office/drawing/2014/main" id="{C9E4840F-F853-6C76-70D1-877319320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853" y="1035091"/>
              <a:ext cx="1661994" cy="83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0" descr="First Solar (FSLR) Stock Price, News &amp; Info | The Motley Fool">
              <a:extLst>
                <a:ext uri="{FF2B5EF4-FFF2-40B4-BE49-F238E27FC236}">
                  <a16:creationId xmlns:a16="http://schemas.microsoft.com/office/drawing/2014/main" id="{274603B7-B787-E471-F8F2-C8D035145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69" y="933561"/>
              <a:ext cx="978805" cy="97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2589C2-3988-E3F4-D3C9-12AF51EA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7915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0AA9FE9-8951-C433-A07F-100D2A56418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9118" y="1736667"/>
            <a:ext cx="5367645" cy="2608884"/>
          </a:xfrm>
          <a:prstGeom prst="rect">
            <a:avLst/>
          </a:prstGeom>
          <a:noFill/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0E3D076-D45C-E61B-4BE9-5433C8073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2674" y="5748056"/>
            <a:ext cx="1513353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COVID-19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95AFC3-6D1A-89D9-3FD3-8DEEACE6E4B8}"/>
              </a:ext>
            </a:extLst>
          </p:cNvPr>
          <p:cNvSpPr txBox="1"/>
          <p:nvPr/>
        </p:nvSpPr>
        <p:spPr>
          <a:xfrm>
            <a:off x="8016433" y="5831855"/>
            <a:ext cx="385762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cs typeface="Biome Light" panose="020B0303030204020804" pitchFamily="34" charset="0"/>
              </a:rPr>
              <a:t>Accelerated growth following markets recovery post Q1’20 – all stocks. </a:t>
            </a:r>
          </a:p>
        </p:txBody>
      </p:sp>
    </p:spTree>
    <p:extLst>
      <p:ext uri="{BB962C8B-B14F-4D97-AF65-F5344CB8AC3E}">
        <p14:creationId xmlns:p14="http://schemas.microsoft.com/office/powerpoint/2010/main" val="212299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80BCC7-0D7F-E7A0-AA55-3957DD1893C2}"/>
              </a:ext>
            </a:extLst>
          </p:cNvPr>
          <p:cNvSpPr/>
          <p:nvPr/>
        </p:nvSpPr>
        <p:spPr>
          <a:xfrm>
            <a:off x="3564589" y="3767250"/>
            <a:ext cx="4613564" cy="1002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2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Questions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81A14C-B7C3-806B-6F10-D126E79274F4}"/>
              </a:ext>
            </a:extLst>
          </p:cNvPr>
          <p:cNvSpPr txBox="1"/>
          <p:nvPr/>
        </p:nvSpPr>
        <p:spPr>
          <a:xfrm>
            <a:off x="1003590" y="1069475"/>
            <a:ext cx="1036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Does our portfolio outperform S&amp;P500(‘SPY’) using historical data ? </a:t>
            </a:r>
            <a:endParaRPr lang="en-AE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E7D36C-18A5-3DEF-FBAC-0E13CACD31C5}"/>
              </a:ext>
            </a:extLst>
          </p:cNvPr>
          <p:cNvGrpSpPr/>
          <p:nvPr/>
        </p:nvGrpSpPr>
        <p:grpSpPr>
          <a:xfrm>
            <a:off x="2779139" y="1627680"/>
            <a:ext cx="6812099" cy="1542583"/>
            <a:chOff x="2604655" y="708556"/>
            <a:chExt cx="6812099" cy="154258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52BDBAF-25F2-27AE-1FDA-6E29558FE195}"/>
                </a:ext>
              </a:extLst>
            </p:cNvPr>
            <p:cNvSpPr/>
            <p:nvPr/>
          </p:nvSpPr>
          <p:spPr>
            <a:xfrm>
              <a:off x="2604655" y="909603"/>
              <a:ext cx="6812099" cy="10027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pic>
          <p:nvPicPr>
            <p:cNvPr id="29" name="Picture 4" descr="SolarEdge Technologies (SEDG) Stock Price, News &amp; Info | The Motley Fool">
              <a:extLst>
                <a:ext uri="{FF2B5EF4-FFF2-40B4-BE49-F238E27FC236}">
                  <a16:creationId xmlns:a16="http://schemas.microsoft.com/office/drawing/2014/main" id="{121E067E-1F64-2F06-C882-5548E703B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2897" y="708556"/>
              <a:ext cx="1542583" cy="154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Daqo New Energy Announces Three-Year High-Purity Polysilicon Supply  Agreement with Zhonghuan Semiconductor – The Leading Solar Magazine In India">
              <a:extLst>
                <a:ext uri="{FF2B5EF4-FFF2-40B4-BE49-F238E27FC236}">
                  <a16:creationId xmlns:a16="http://schemas.microsoft.com/office/drawing/2014/main" id="{1DC2B49E-6945-0386-D888-4DCB284687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4393" y="1064224"/>
              <a:ext cx="1109696" cy="801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2" descr="Canadian Solar – PV Technology Inc.">
              <a:extLst>
                <a:ext uri="{FF2B5EF4-FFF2-40B4-BE49-F238E27FC236}">
                  <a16:creationId xmlns:a16="http://schemas.microsoft.com/office/drawing/2014/main" id="{90A49ED8-9310-33CF-05C6-F9E48019C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853" y="1035091"/>
              <a:ext cx="1661994" cy="83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First Solar (FSLR) Stock Price, News &amp; Info | The Motley Fool">
              <a:extLst>
                <a:ext uri="{FF2B5EF4-FFF2-40B4-BE49-F238E27FC236}">
                  <a16:creationId xmlns:a16="http://schemas.microsoft.com/office/drawing/2014/main" id="{8322CD7C-FE4A-504D-2263-1561EA39E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69" y="933561"/>
              <a:ext cx="978805" cy="97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6839B8F-D201-61DA-9818-13C67BC7ECE0}"/>
              </a:ext>
            </a:extLst>
          </p:cNvPr>
          <p:cNvSpPr txBox="1"/>
          <p:nvPr/>
        </p:nvSpPr>
        <p:spPr>
          <a:xfrm>
            <a:off x="-554183" y="3206871"/>
            <a:ext cx="8950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What other companies we can explore for the Portfolio? </a:t>
            </a:r>
            <a:endParaRPr lang="en-AE" dirty="0"/>
          </a:p>
        </p:txBody>
      </p:sp>
      <p:pic>
        <p:nvPicPr>
          <p:cNvPr id="1028" name="Picture 4" descr="Algonquin Power &amp; Utilities Corp. to Provide Update on Strategic  Initiatives at Investor Day">
            <a:extLst>
              <a:ext uri="{FF2B5EF4-FFF2-40B4-BE49-F238E27FC236}">
                <a16:creationId xmlns:a16="http://schemas.microsoft.com/office/drawing/2014/main" id="{53F4817F-ACFC-505C-5E8A-1D6207B40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659" y="3844854"/>
            <a:ext cx="1833134" cy="9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AECF3-86AE-BB99-A592-94143E0A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8AECD-C161-47CF-B05B-2651B29046EB}"/>
              </a:ext>
            </a:extLst>
          </p:cNvPr>
          <p:cNvSpPr txBox="1"/>
          <p:nvPr/>
        </p:nvSpPr>
        <p:spPr>
          <a:xfrm>
            <a:off x="1003590" y="5149640"/>
            <a:ext cx="8312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Diversified wind and solar producer (and utility) in US mid-west. Inclusion of stocks across the value chain. </a:t>
            </a:r>
            <a:endParaRPr lang="en-AE" sz="1800" dirty="0"/>
          </a:p>
        </p:txBody>
      </p:sp>
    </p:spTree>
    <p:extLst>
      <p:ext uri="{BB962C8B-B14F-4D97-AF65-F5344CB8AC3E}">
        <p14:creationId xmlns:p14="http://schemas.microsoft.com/office/powerpoint/2010/main" val="238809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Discovery &amp;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89943" y="265992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76856" y="2659929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43654" y="265992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110452" y="2617833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92328" y="2873132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Sourcing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59127" y="2873132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7600120" y="289876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5424846" y="2845422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Algorithmic Trading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902107" y="3640175"/>
            <a:ext cx="1752042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Function pulls daily closing prices for tickers in the given time period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68906" y="3640175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Different timeframes for training and testing of models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7409898" y="3665807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LSTM 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30-day prediction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5234625" y="3612465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Bollinger bands and RSI 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Generate trading Signals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57929" y="2286915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21557" y="2282690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87301" y="2282690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8" name="Picture 2" descr="Fintech Startup Alpaca Unveils World's First Commission Free API Stock  Broker For Automated Investing And Trading | Business Wire">
            <a:extLst>
              <a:ext uri="{FF2B5EF4-FFF2-40B4-BE49-F238E27FC236}">
                <a16:creationId xmlns:a16="http://schemas.microsoft.com/office/drawing/2014/main" id="{72923242-CC4C-D9B5-AF79-A91080DF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40" y="2503664"/>
            <a:ext cx="1190313" cy="34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Slide Number Placeholder 1">
            <a:extLst>
              <a:ext uri="{FF2B5EF4-FFF2-40B4-BE49-F238E27FC236}">
                <a16:creationId xmlns:a16="http://schemas.microsoft.com/office/drawing/2014/main" id="{C0281F70-66AE-F9DF-38AB-6AB3BD5F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2937D01F-F67E-00D1-3203-6754C148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4D46AB-88AD-E814-B53F-7F57BD252641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943BF6-FD80-19DE-9B9A-279E33B921A0}"/>
              </a:ext>
            </a:extLst>
          </p:cNvPr>
          <p:cNvSpPr/>
          <p:nvPr/>
        </p:nvSpPr>
        <p:spPr>
          <a:xfrm>
            <a:off x="9555735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Deploy both Algorithmic Trading and ML code into a .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py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to navigate in Streamlit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689F09E-99AE-6578-1292-FF2AD7F0E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514" y="2400564"/>
            <a:ext cx="874900" cy="51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4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Algorithmic Trading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91693-B07F-2456-1720-617D6936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Picture 11" descr="A picture containing map&#10;&#10;Description automatically generated">
            <a:extLst>
              <a:ext uri="{FF2B5EF4-FFF2-40B4-BE49-F238E27FC236}">
                <a16:creationId xmlns:a16="http://schemas.microsoft.com/office/drawing/2014/main" id="{5A02376D-CC4A-E5AE-CEBE-B8AF42F37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55297"/>
            <a:ext cx="5581648" cy="2557549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7D6AF16A-05BC-207D-5B6E-51A0B3F7A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6" y="3412846"/>
            <a:ext cx="5581648" cy="2765367"/>
          </a:xfrm>
          <a:prstGeom prst="rect">
            <a:avLst/>
          </a:prstGeom>
        </p:spPr>
      </p:pic>
      <p:pic>
        <p:nvPicPr>
          <p:cNvPr id="19" name="Picture 18" descr="Chart&#10;&#10;Description automatically generated with medium confidence">
            <a:extLst>
              <a:ext uri="{FF2B5EF4-FFF2-40B4-BE49-F238E27FC236}">
                <a16:creationId xmlns:a16="http://schemas.microsoft.com/office/drawing/2014/main" id="{DD5388B8-F2C6-4FB0-BB9A-5B27F3818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56" y="3526453"/>
            <a:ext cx="5581648" cy="26517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3C852AF-E1A9-17F3-4C1D-59C096856262}"/>
              </a:ext>
            </a:extLst>
          </p:cNvPr>
          <p:cNvSpPr txBox="1"/>
          <p:nvPr/>
        </p:nvSpPr>
        <p:spPr>
          <a:xfrm>
            <a:off x="6788726" y="3962400"/>
            <a:ext cx="1821873" cy="5788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Portfolio Total: $104078</a:t>
            </a:r>
            <a:endParaRPr lang="en-AE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8AF87E-2850-6985-14F6-7D74274F034E}"/>
              </a:ext>
            </a:extLst>
          </p:cNvPr>
          <p:cNvSpPr txBox="1"/>
          <p:nvPr/>
        </p:nvSpPr>
        <p:spPr>
          <a:xfrm>
            <a:off x="789708" y="3962400"/>
            <a:ext cx="1821873" cy="5788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Portfolio Total</a:t>
            </a:r>
            <a:r>
              <a:rPr lang="en-US"/>
              <a:t>: $100361</a:t>
            </a:r>
            <a:endParaRPr lang="en-AE" dirty="0"/>
          </a:p>
        </p:txBody>
      </p:sp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E7E82C1F-813D-249A-37ED-78222BD870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55" y="910695"/>
            <a:ext cx="5581649" cy="24208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C2F324-7479-C126-2F70-F151200FA49E}"/>
              </a:ext>
            </a:extLst>
          </p:cNvPr>
          <p:cNvSpPr txBox="1"/>
          <p:nvPr/>
        </p:nvSpPr>
        <p:spPr>
          <a:xfrm>
            <a:off x="6788726" y="1310640"/>
            <a:ext cx="1821873" cy="5788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Portfolio Total: </a:t>
            </a:r>
            <a:r>
              <a:rPr lang="en-US"/>
              <a:t>$100616</a:t>
            </a:r>
            <a:endParaRPr lang="en-A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422116-53F5-21F8-0C46-00100EC593CD}"/>
              </a:ext>
            </a:extLst>
          </p:cNvPr>
          <p:cNvSpPr txBox="1"/>
          <p:nvPr/>
        </p:nvSpPr>
        <p:spPr>
          <a:xfrm>
            <a:off x="789707" y="1277389"/>
            <a:ext cx="1821873" cy="5788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Portfolio Total: $106960</a:t>
            </a:r>
            <a:endParaRPr lang="en-AE" sz="1400" dirty="0"/>
          </a:p>
        </p:txBody>
      </p:sp>
    </p:spTree>
    <p:extLst>
      <p:ext uri="{BB962C8B-B14F-4D97-AF65-F5344CB8AC3E}">
        <p14:creationId xmlns:p14="http://schemas.microsoft.com/office/powerpoint/2010/main" val="21967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Algorithmic Trading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91693-B07F-2456-1720-617D6936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422116-53F5-21F8-0C46-00100EC593CD}"/>
              </a:ext>
            </a:extLst>
          </p:cNvPr>
          <p:cNvSpPr txBox="1"/>
          <p:nvPr/>
        </p:nvSpPr>
        <p:spPr>
          <a:xfrm>
            <a:off x="789707" y="1277389"/>
            <a:ext cx="1821873" cy="5788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Portfolio Total: $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2816781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4C679B4-F3C6-11DE-CFE9-F292A418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7" y="2007222"/>
            <a:ext cx="9837075" cy="3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2534E01-5DC5-8016-4D61-DEE816281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7261" y="6002703"/>
            <a:ext cx="10403596" cy="514211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LSTM  I One level Sequential Model I Window of 10 days</a:t>
            </a:r>
          </a:p>
        </p:txBody>
      </p:sp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B7089AF8-8747-B9DF-70AD-6733EC52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478F9-73F8-93B0-32D7-9DD5D113D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" t="7947" r="1691" b="15693"/>
          <a:stretch/>
        </p:blipFill>
        <p:spPr>
          <a:xfrm>
            <a:off x="1361208" y="847829"/>
            <a:ext cx="6102927" cy="2007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3F4F97-E25D-D085-2794-0F14F164FD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5" t="5393" b="13059"/>
          <a:stretch/>
        </p:blipFill>
        <p:spPr>
          <a:xfrm>
            <a:off x="363681" y="3425722"/>
            <a:ext cx="5832764" cy="23377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4B9790-451D-8C26-72F6-DD9918AAC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778" y="3352801"/>
            <a:ext cx="5340927" cy="24106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EE99CA-C3F7-B1AB-CD32-A23043AA7B50}"/>
              </a:ext>
            </a:extLst>
          </p:cNvPr>
          <p:cNvSpPr txBox="1"/>
          <p:nvPr/>
        </p:nvSpPr>
        <p:spPr>
          <a:xfrm>
            <a:off x="7762876" y="1561977"/>
            <a:ext cx="2219324" cy="5788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Green Stocks outperforming SP500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8A796C-F854-194A-E41B-A81DBC3177E0}"/>
              </a:ext>
            </a:extLst>
          </p:cNvPr>
          <p:cNvCxnSpPr/>
          <p:nvPr/>
        </p:nvCxnSpPr>
        <p:spPr>
          <a:xfrm>
            <a:off x="363681" y="3175952"/>
            <a:ext cx="11149446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46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Takeaways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AECF3-86AE-BB99-A592-94143E0A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0251A1-8C92-6AEC-D059-F0DD7696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393" y="1011384"/>
            <a:ext cx="1789865" cy="740997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8D23C8-3F5B-20F9-ACFE-65CE0CCA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394" y="3618054"/>
            <a:ext cx="1797870" cy="740997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6E5D35-88C6-97B1-2148-AD7420CAAFE4}"/>
              </a:ext>
            </a:extLst>
          </p:cNvPr>
          <p:cNvSpPr txBox="1"/>
          <p:nvPr/>
        </p:nvSpPr>
        <p:spPr>
          <a:xfrm>
            <a:off x="2496458" y="1083432"/>
            <a:ext cx="909816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cs typeface="Biome Light" panose="020B0303030204020804" pitchFamily="34" charset="0"/>
              </a:defRPr>
            </a:lvl1pPr>
          </a:lstStyle>
          <a:p>
            <a:r>
              <a:rPr lang="en-AE" sz="1800" dirty="0"/>
              <a:t>Since 2019 green stocks perform better than SP500. </a:t>
            </a:r>
            <a:r>
              <a:rPr lang="es-AR" sz="1800" dirty="0"/>
              <a:t>Key</a:t>
            </a:r>
            <a:r>
              <a:rPr lang="en-AE" sz="1800" dirty="0"/>
              <a:t> drivers: increase in projects in the solar industry, post covid recovery, impact of Russia – Ukraine conflict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608E8-2914-F727-46B9-024A01BB69AB}"/>
              </a:ext>
            </a:extLst>
          </p:cNvPr>
          <p:cNvSpPr txBox="1"/>
          <p:nvPr/>
        </p:nvSpPr>
        <p:spPr>
          <a:xfrm>
            <a:off x="2496457" y="3712700"/>
            <a:ext cx="901667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AE" dirty="0"/>
              <a:t>Based on the LSTM simple model that was implemented, Green Stocks are expected to continue to outperform the SP500</a:t>
            </a:r>
            <a:endParaRPr lang="en-US" dirty="0">
              <a:cs typeface="Biome Light" panose="020B03030302040208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8341A23-D9B7-BA45-743A-12F46BAC9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400" y="2314719"/>
            <a:ext cx="1789864" cy="740997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 </a:t>
            </a:r>
          </a:p>
          <a:p>
            <a:pPr algn="ctr"/>
            <a:r>
              <a:rPr lang="en-US" dirty="0"/>
              <a:t>TRADING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A1F3E7-B299-8DAC-F3B4-AEB84416C22C}"/>
              </a:ext>
            </a:extLst>
          </p:cNvPr>
          <p:cNvSpPr txBox="1"/>
          <p:nvPr/>
        </p:nvSpPr>
        <p:spPr>
          <a:xfrm>
            <a:off x="2496457" y="2508695"/>
            <a:ext cx="903052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dirty="0"/>
              <a:t>Green E</a:t>
            </a:r>
            <a:r>
              <a:rPr lang="es-AR" dirty="0"/>
              <a:t>n</a:t>
            </a:r>
            <a:r>
              <a:rPr lang="en-AE" dirty="0"/>
              <a:t>ergy stocks double the profit vs SP500 driven by SEDG</a:t>
            </a:r>
            <a:endParaRPr lang="en-US" dirty="0">
              <a:cs typeface="Biome Light" panose="020B03030302040208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84975FD-EEA6-28C8-01EE-DCFC2EBE4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9759" y="4921390"/>
            <a:ext cx="1755499" cy="740997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AE5AD4-F8D3-83BA-2BD6-81E63370FEB6}"/>
              </a:ext>
            </a:extLst>
          </p:cNvPr>
          <p:cNvSpPr txBox="1"/>
          <p:nvPr/>
        </p:nvSpPr>
        <p:spPr>
          <a:xfrm>
            <a:off x="2496457" y="5039772"/>
            <a:ext cx="8857343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cs typeface="Biome Light" panose="020B0303030204020804" pitchFamily="34" charset="0"/>
              </a:rPr>
              <a:t>Consider more variables for this LSTM model and explore alternatives ML models to predict the performance of the portfolio vs SP500</a:t>
            </a:r>
          </a:p>
        </p:txBody>
      </p:sp>
    </p:spTree>
    <p:extLst>
      <p:ext uri="{BB962C8B-B14F-4D97-AF65-F5344CB8AC3E}">
        <p14:creationId xmlns:p14="http://schemas.microsoft.com/office/powerpoint/2010/main" val="191280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710</TotalTime>
  <Words>407</Words>
  <Application>Microsoft Office PowerPoint</Application>
  <PresentationFormat>Widescreen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 Theme</vt:lpstr>
      <vt:lpstr>Think Green Investing Project 2</vt:lpstr>
      <vt:lpstr>Project analysis slide 2</vt:lpstr>
      <vt:lpstr>Project analysis slide 2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Nicolas Hernandez</dc:creator>
  <cp:lastModifiedBy>Nicolas Hernandez</cp:lastModifiedBy>
  <cp:revision>53</cp:revision>
  <dcterms:created xsi:type="dcterms:W3CDTF">2022-06-18T02:18:28Z</dcterms:created>
  <dcterms:modified xsi:type="dcterms:W3CDTF">2022-06-22T01:57:01Z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