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88" r:id="rId7"/>
    <p:sldId id="289" r:id="rId8"/>
    <p:sldId id="296" r:id="rId9"/>
    <p:sldId id="303" r:id="rId10"/>
    <p:sldId id="302" r:id="rId11"/>
    <p:sldId id="298" r:id="rId12"/>
    <p:sldId id="301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504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6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2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39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0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204-8FD0-4D49-9052-165F8A44653F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764-C21D-47A4-AFA2-4F022052BE91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1FA-1A7C-43AE-AA73-2F05D64317B1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39DB-2636-49B5-AC62-FBA0122F1C43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EC4B-C65F-4194-9DC6-3C6DFFBF8854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4EA-A653-44FD-B343-B1336906C969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19D4-A136-43CC-9CBD-7710AF1F9003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2C11-3272-4D6E-A231-3B11D584397A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C36-4AC7-413F-8E91-4BC55058B1BF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F7B4-017E-4030-A1B7-3BABDFDC19E9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18-1D03-4766-9590-3A8440F9C0A4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911D-888A-4F38-BA9C-12AFCD504C47}" type="datetime1">
              <a:rPr lang="en-US" smtClean="0"/>
              <a:t>8/13/22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4362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Think Green Investing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Project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586422"/>
            <a:ext cx="489958" cy="492680"/>
            <a:chOff x="2025650" y="4212620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212620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269770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D61FEB-02FB-A534-3F21-107E0F470652}"/>
              </a:ext>
            </a:extLst>
          </p:cNvPr>
          <p:cNvSpPr txBox="1"/>
          <p:nvPr/>
        </p:nvSpPr>
        <p:spPr>
          <a:xfrm>
            <a:off x="3023502" y="554936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Amany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El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Gouhary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, Nicolas Hernandez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Al Bakomito, 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entury Gothic"/>
                <a:ea typeface="+mj-ea"/>
                <a:cs typeface="+mj-cs"/>
              </a:rPr>
              <a:t>Katharine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entury Gothic"/>
                <a:ea typeface="+mj-ea"/>
                <a:cs typeface="+mj-cs"/>
              </a:rPr>
              <a:t>Zenta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  <a:alpha val="48854"/>
              </a:schemeClr>
            </a:gs>
            <a:gs pos="75000">
              <a:schemeClr val="accent2">
                <a:lumMod val="40000"/>
                <a:lumOff val="60000"/>
                <a:alpha val="49511"/>
              </a:schemeClr>
            </a:gs>
            <a:gs pos="87000">
              <a:schemeClr val="accent2">
                <a:lumMod val="60000"/>
                <a:lumOff val="40000"/>
                <a:alpha val="56000"/>
              </a:schemeClr>
            </a:gs>
            <a:gs pos="100000">
              <a:schemeClr val="accent2">
                <a:alpha val="5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1779" y="1699949"/>
            <a:ext cx="3968750" cy="3968750"/>
          </a:xfrm>
          <a:prstGeom prst="ellipse">
            <a:avLst/>
          </a:prstGeom>
          <a:solidFill>
            <a:schemeClr val="bg1"/>
          </a:solidFill>
          <a:ln w="257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02625" y="16302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3</a:t>
            </a:r>
          </a:p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HYPOTHESIS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2056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5499" y="37458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MACHINE LEARNING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FINDINGS </a:t>
            </a:r>
          </a:p>
          <a:p>
            <a:pPr algn="ctr"/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6197" y="3684324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9834" y="163682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2 RECAP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1378" y="1537427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79" y="361793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DATA DISCOVERY 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SENTIMENT ANALYSIS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0574" y="347126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3722004" y="178668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8103427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8487425" y="394246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588183" y="3783505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622AA-D807-BFDF-18B3-E12689A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090EC04-43FC-8244-9E88-6A41EE9A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2709" y="577118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KEY TAKEAWAYS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38E3B1-B5BC-7475-E512-C21837F08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8953" y="562874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 descr="Icon of human being and gear. ">
            <a:extLst>
              <a:ext uri="{FF2B5EF4-FFF2-40B4-BE49-F238E27FC236}">
                <a16:creationId xmlns:a16="http://schemas.microsoft.com/office/drawing/2014/main" id="{60B7CE40-5FE2-063B-9EB9-FAD89B04DADF}"/>
              </a:ext>
            </a:extLst>
          </p:cNvPr>
          <p:cNvGrpSpPr/>
          <p:nvPr/>
        </p:nvGrpSpPr>
        <p:grpSpPr>
          <a:xfrm>
            <a:off x="4346050" y="589597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6" name="Freeform 3673">
              <a:extLst>
                <a:ext uri="{FF2B5EF4-FFF2-40B4-BE49-F238E27FC236}">
                  <a16:creationId xmlns:a16="http://schemas.microsoft.com/office/drawing/2014/main" id="{82E33411-4D5E-6722-1564-6180462B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674">
              <a:extLst>
                <a:ext uri="{FF2B5EF4-FFF2-40B4-BE49-F238E27FC236}">
                  <a16:creationId xmlns:a16="http://schemas.microsoft.com/office/drawing/2014/main" id="{14E25BBD-FC56-A8DA-BC32-E955452E6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2" name="Picture 4" descr="Think Green Logo by dub on DeviantArt">
            <a:extLst>
              <a:ext uri="{FF2B5EF4-FFF2-40B4-BE49-F238E27FC236}">
                <a16:creationId xmlns:a16="http://schemas.microsoft.com/office/drawing/2014/main" id="{157077E8-F066-9C99-8D2C-B60D87BA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5" b="89831" l="4211" r="93333">
                        <a14:foregroundMark x1="4561" y1="33333" x2="4561" y2="33333"/>
                        <a14:foregroundMark x1="6316" y1="55367" x2="6316" y2="55367"/>
                        <a14:foregroundMark x1="20351" y1="65537" x2="20351" y2="65537"/>
                        <a14:foregroundMark x1="24912" y1="59887" x2="24912" y2="59887"/>
                        <a14:foregroundMark x1="54737" y1="71751" x2="54737" y2="71751"/>
                        <a14:foregroundMark x1="92281" y1="73446" x2="92281" y2="73446"/>
                        <a14:foregroundMark x1="93333" y1="80226" x2="93333" y2="80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14" y="2486624"/>
            <a:ext cx="2466976" cy="154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924A72-D7C1-466B-BD55-D8089A9AA493}"/>
              </a:ext>
            </a:extLst>
          </p:cNvPr>
          <p:cNvSpPr/>
          <p:nvPr/>
        </p:nvSpPr>
        <p:spPr>
          <a:xfrm>
            <a:off x="4921195" y="3685613"/>
            <a:ext cx="27677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Investing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2 Recap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963" y="4745622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EXPLORATION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674" y="4745622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ALGO </a:t>
            </a:r>
          </a:p>
          <a:p>
            <a:pPr algn="ctr"/>
            <a:r>
              <a:rPr lang="en-US" sz="1400" dirty="0"/>
              <a:t>TRADING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D9C932-C5B6-667C-660A-A44E02F165BC}"/>
              </a:ext>
            </a:extLst>
          </p:cNvPr>
          <p:cNvSpPr txBox="1"/>
          <p:nvPr/>
        </p:nvSpPr>
        <p:spPr>
          <a:xfrm>
            <a:off x="1903716" y="4841236"/>
            <a:ext cx="392514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cs typeface="Biome Light" panose="020B0303030204020804" pitchFamily="34" charset="0"/>
              </a:defRPr>
            </a:lvl1pPr>
          </a:lstStyle>
          <a:p>
            <a:r>
              <a:rPr lang="en-AE" sz="1600" dirty="0"/>
              <a:t>Green stocks ou</a:t>
            </a:r>
            <a:r>
              <a:rPr lang="en-CA" sz="1600" dirty="0" err="1"/>
              <a:t>tp</a:t>
            </a:r>
            <a:r>
              <a:rPr lang="en-AE" dirty="0" err="1"/>
              <a:t>erformed</a:t>
            </a:r>
            <a:r>
              <a:rPr lang="en-AE" sz="1600" dirty="0"/>
              <a:t> SP500 since 2019: </a:t>
            </a:r>
            <a:r>
              <a:rPr lang="en-US" sz="1600" dirty="0"/>
              <a:t>increased solar </a:t>
            </a:r>
            <a:r>
              <a:rPr lang="en-AE" sz="1600" dirty="0"/>
              <a:t>projects, post covid recovery, Russia – Ukraine war.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4BFC63-0574-EFD1-F610-46D3D43065E6}"/>
              </a:ext>
            </a:extLst>
          </p:cNvPr>
          <p:cNvSpPr txBox="1"/>
          <p:nvPr/>
        </p:nvSpPr>
        <p:spPr>
          <a:xfrm>
            <a:off x="7918428" y="4895339"/>
            <a:ext cx="380609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sz="1600" dirty="0"/>
              <a:t>Green E</a:t>
            </a:r>
            <a:r>
              <a:rPr lang="es-AR" sz="1600" dirty="0"/>
              <a:t>n</a:t>
            </a:r>
            <a:r>
              <a:rPr lang="en-AE" sz="1600" dirty="0" err="1"/>
              <a:t>ergy</a:t>
            </a:r>
            <a:r>
              <a:rPr lang="en-AE" sz="1600" dirty="0"/>
              <a:t> stocks double the profit vs SP500 driven by SEDG. </a:t>
            </a:r>
            <a:endParaRPr lang="en-US" sz="1600" dirty="0">
              <a:cs typeface="Biome Light" panose="020B03030302040208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273EE23-4F53-E49A-0CF7-6693FCAB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942" y="5743624"/>
            <a:ext cx="152337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 LEARNING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B86D9-D295-5060-553E-34C255AA33E6}"/>
              </a:ext>
            </a:extLst>
          </p:cNvPr>
          <p:cNvSpPr txBox="1"/>
          <p:nvPr/>
        </p:nvSpPr>
        <p:spPr>
          <a:xfrm>
            <a:off x="1945574" y="5846356"/>
            <a:ext cx="363984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AE" sz="1600" dirty="0"/>
              <a:t>Based on our LSTM simple model, Green Stocks were expected to continue to outperform the SP500</a:t>
            </a:r>
            <a:endParaRPr lang="en-US" sz="1600" dirty="0">
              <a:cs typeface="Biome Light" panose="020B03030302040208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20D518-CE91-A0F8-BDAD-69786F3A40D5}"/>
              </a:ext>
            </a:extLst>
          </p:cNvPr>
          <p:cNvGrpSpPr/>
          <p:nvPr/>
        </p:nvGrpSpPr>
        <p:grpSpPr>
          <a:xfrm>
            <a:off x="3356387" y="634896"/>
            <a:ext cx="5254213" cy="984472"/>
            <a:chOff x="2604655" y="708556"/>
            <a:chExt cx="6812099" cy="154258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8D9A6D-7AB2-B11E-3153-47E3A18AE551}"/>
                </a:ext>
              </a:extLst>
            </p:cNvPr>
            <p:cNvSpPr/>
            <p:nvPr/>
          </p:nvSpPr>
          <p:spPr>
            <a:xfrm>
              <a:off x="2604655" y="909603"/>
              <a:ext cx="6812099" cy="10027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pic>
          <p:nvPicPr>
            <p:cNvPr id="57" name="Picture 4" descr="SolarEdge Technologies (SEDG) Stock Price, News &amp; Info | The Motley Fool">
              <a:extLst>
                <a:ext uri="{FF2B5EF4-FFF2-40B4-BE49-F238E27FC236}">
                  <a16:creationId xmlns:a16="http://schemas.microsoft.com/office/drawing/2014/main" id="{30CF178D-E0A1-0658-1745-5B5FA0887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897" y="708556"/>
              <a:ext cx="1542583" cy="154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Daqo New Energy Announces Three-Year High-Purity Polysilicon Supply  Agreement with Zhonghuan Semiconductor – The Leading Solar Magazine In India">
              <a:extLst>
                <a:ext uri="{FF2B5EF4-FFF2-40B4-BE49-F238E27FC236}">
                  <a16:creationId xmlns:a16="http://schemas.microsoft.com/office/drawing/2014/main" id="{7DB84227-CD40-8F9F-AB6D-EC31E2747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393" y="1064224"/>
              <a:ext cx="1109696" cy="80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2" descr="Canadian Solar – PV Technology Inc.">
              <a:extLst>
                <a:ext uri="{FF2B5EF4-FFF2-40B4-BE49-F238E27FC236}">
                  <a16:creationId xmlns:a16="http://schemas.microsoft.com/office/drawing/2014/main" id="{C9E4840F-F853-6C76-70D1-877319320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853" y="1035091"/>
              <a:ext cx="1661994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First Solar (FSLR) Stock Price, News &amp; Info | The Motley Fool">
              <a:extLst>
                <a:ext uri="{FF2B5EF4-FFF2-40B4-BE49-F238E27FC236}">
                  <a16:creationId xmlns:a16="http://schemas.microsoft.com/office/drawing/2014/main" id="{274603B7-B787-E471-F8F2-C8D035145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9" y="933561"/>
              <a:ext cx="978805" cy="97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589C2-3988-E3F4-D3C9-12AF51E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7915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E3D076-D45C-E61B-4BE9-5433C8073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674" y="5748056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STEPS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5AFC3-6D1A-89D9-3FD3-8DEEACE6E4B8}"/>
              </a:ext>
            </a:extLst>
          </p:cNvPr>
          <p:cNvSpPr txBox="1"/>
          <p:nvPr/>
        </p:nvSpPr>
        <p:spPr>
          <a:xfrm>
            <a:off x="7918428" y="5688771"/>
            <a:ext cx="3857625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Consider more variables for this LSTM model and explore alternatives ML models to predict the performance of the portfolio vs SP500</a:t>
            </a:r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86B31E14-3D3E-C0B6-E2A7-F6E466DC6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" y="1796379"/>
            <a:ext cx="6256318" cy="2502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E06B2A-CF9C-ACF6-7A77-9AE556D89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3332" y="1799897"/>
            <a:ext cx="5947019" cy="26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  <a:alpha val="48854"/>
              </a:schemeClr>
            </a:gs>
            <a:gs pos="75000">
              <a:schemeClr val="accent2">
                <a:lumMod val="40000"/>
                <a:lumOff val="60000"/>
                <a:alpha val="49511"/>
              </a:schemeClr>
            </a:gs>
            <a:gs pos="87000">
              <a:schemeClr val="accent2">
                <a:lumMod val="60000"/>
                <a:lumOff val="40000"/>
                <a:alpha val="56000"/>
              </a:schemeClr>
            </a:gs>
            <a:gs pos="100000">
              <a:schemeClr val="accent2">
                <a:alpha val="5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3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Questions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81A14C-B7C3-806B-6F10-D126E79274F4}"/>
              </a:ext>
            </a:extLst>
          </p:cNvPr>
          <p:cNvSpPr txBox="1"/>
          <p:nvPr/>
        </p:nvSpPr>
        <p:spPr>
          <a:xfrm>
            <a:off x="1003590" y="1069475"/>
            <a:ext cx="10363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use historical Revenue, EPS and closing prices to predict future performance?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create an interactive dashboard allowing under-served retail investors to use fundamental data (EPS, P/E, Revenue) to help inform their investment decisions? 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2BDBAF-25F2-27AE-1FDA-6E29558FE195}"/>
              </a:ext>
            </a:extLst>
          </p:cNvPr>
          <p:cNvSpPr/>
          <p:nvPr/>
        </p:nvSpPr>
        <p:spPr>
          <a:xfrm>
            <a:off x="1940815" y="3886600"/>
            <a:ext cx="8839200" cy="1002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839B8F-D201-61DA-9818-13C67BC7ECE0}"/>
              </a:ext>
            </a:extLst>
          </p:cNvPr>
          <p:cNvSpPr txBox="1"/>
          <p:nvPr/>
        </p:nvSpPr>
        <p:spPr>
          <a:xfrm>
            <a:off x="1429927" y="3272311"/>
            <a:ext cx="895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What other companies can we compare our Portfolio to? </a:t>
            </a:r>
            <a:endParaRPr lang="en-AE" dirty="0"/>
          </a:p>
        </p:txBody>
      </p:sp>
      <p:pic>
        <p:nvPicPr>
          <p:cNvPr id="1028" name="Picture 4" descr="Algonquin Power &amp; Utilities Corp. to Provide Update on Strategic  Initiatives at Investor Day">
            <a:extLst>
              <a:ext uri="{FF2B5EF4-FFF2-40B4-BE49-F238E27FC236}">
                <a16:creationId xmlns:a16="http://schemas.microsoft.com/office/drawing/2014/main" id="{53F4817F-ACFC-505C-5E8A-1D6207B4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890" y="2026498"/>
            <a:ext cx="1349074" cy="70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AECF3-86AE-BB99-A592-94143E0A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8AECD-C161-47CF-B05B-2651B29046EB}"/>
              </a:ext>
            </a:extLst>
          </p:cNvPr>
          <p:cNvSpPr txBox="1"/>
          <p:nvPr/>
        </p:nvSpPr>
        <p:spPr>
          <a:xfrm>
            <a:off x="2067237" y="5247017"/>
            <a:ext cx="831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Major fossil fuel companies with strong revenues and profits. </a:t>
            </a:r>
            <a:endParaRPr lang="en-AE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BCD277-1835-1B63-1C64-AA51E7D1801A}"/>
              </a:ext>
            </a:extLst>
          </p:cNvPr>
          <p:cNvGrpSpPr/>
          <p:nvPr/>
        </p:nvGrpSpPr>
        <p:grpSpPr>
          <a:xfrm>
            <a:off x="1765589" y="1976243"/>
            <a:ext cx="8839200" cy="1542583"/>
            <a:chOff x="2604655" y="710730"/>
            <a:chExt cx="6812099" cy="154258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14E7152-1022-B73F-48E2-FDD73E881D62}"/>
                </a:ext>
              </a:extLst>
            </p:cNvPr>
            <p:cNvSpPr/>
            <p:nvPr/>
          </p:nvSpPr>
          <p:spPr>
            <a:xfrm>
              <a:off x="2604655" y="909603"/>
              <a:ext cx="6812099" cy="10027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pic>
          <p:nvPicPr>
            <p:cNvPr id="17" name="Picture 4" descr="SolarEdge Technologies (SEDG) Stock Price, News &amp; Info | The Motley Fool">
              <a:extLst>
                <a:ext uri="{FF2B5EF4-FFF2-40B4-BE49-F238E27FC236}">
                  <a16:creationId xmlns:a16="http://schemas.microsoft.com/office/drawing/2014/main" id="{C8243680-DAFB-0C1C-45FD-44CD1BFF4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886" y="710730"/>
              <a:ext cx="1542583" cy="154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Daqo New Energy Announces Three-Year High-Purity Polysilicon Supply  Agreement with Zhonghuan Semiconductor – The Leading Solar Magazine In India">
              <a:extLst>
                <a:ext uri="{FF2B5EF4-FFF2-40B4-BE49-F238E27FC236}">
                  <a16:creationId xmlns:a16="http://schemas.microsoft.com/office/drawing/2014/main" id="{F6CB3DB0-FA8D-1849-8A4E-454436269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922" y="1049657"/>
              <a:ext cx="1109696" cy="80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Canadian Solar – PV Technology Inc.">
              <a:extLst>
                <a:ext uri="{FF2B5EF4-FFF2-40B4-BE49-F238E27FC236}">
                  <a16:creationId xmlns:a16="http://schemas.microsoft.com/office/drawing/2014/main" id="{2F3173D5-0239-48A0-7879-60C4799E5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890" y="933561"/>
              <a:ext cx="1661994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First Solar (FSLR) Stock Price, News &amp; Info | The Motley Fool">
              <a:extLst>
                <a:ext uri="{FF2B5EF4-FFF2-40B4-BE49-F238E27FC236}">
                  <a16:creationId xmlns:a16="http://schemas.microsoft.com/office/drawing/2014/main" id="{FD31D6B4-EED2-B053-799A-C0893CD42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838" y="824691"/>
              <a:ext cx="978805" cy="97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Image result for chevron logo">
            <a:extLst>
              <a:ext uri="{FF2B5EF4-FFF2-40B4-BE49-F238E27FC236}">
                <a16:creationId xmlns:a16="http://schemas.microsoft.com/office/drawing/2014/main" id="{9CDB2C1D-22CB-9590-1B58-8C7F4494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75" y="3988937"/>
            <a:ext cx="792570" cy="8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xon mobil logo">
            <a:extLst>
              <a:ext uri="{FF2B5EF4-FFF2-40B4-BE49-F238E27FC236}">
                <a16:creationId xmlns:a16="http://schemas.microsoft.com/office/drawing/2014/main" id="{78B56F26-A71F-229A-3214-545D2B51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15" y="3997362"/>
            <a:ext cx="1283142" cy="7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gonquin Power &amp; Utilities Corp. to Provide Update on Strategic  Initiatives at Investor Day">
            <a:extLst>
              <a:ext uri="{FF2B5EF4-FFF2-40B4-BE49-F238E27FC236}">
                <a16:creationId xmlns:a16="http://schemas.microsoft.com/office/drawing/2014/main" id="{181E0494-2B67-20C3-6ECB-E2348912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20" y="2165096"/>
            <a:ext cx="1222258" cy="103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0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Discovery &amp;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89943" y="265992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76856" y="26599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43654" y="265992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10452" y="261783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92328" y="287313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Sourcing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59127" y="287313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600120" y="289876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5424846" y="2845422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902107" y="3640175"/>
            <a:ext cx="1752042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Function pulls daily closing prices, PEs, EPS and Revenue  for tickers in the given time period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68906" y="3640175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Different timeframes for training and testing of models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7409899" y="347572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LSTM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Data pulled from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Google News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5234625" y="3612465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Challenges with deep learning…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Solution: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Classification model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57929" y="2286915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21557" y="228269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87301" y="2282690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id="{C0281F70-66AE-F9DF-38AB-6AB3BD5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2937D01F-F67E-00D1-3203-6754C148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4D46AB-88AD-E814-B53F-7F57BD252641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943BF6-FD80-19DE-9B9A-279E33B921A0}"/>
              </a:ext>
            </a:extLst>
          </p:cNvPr>
          <p:cNvSpPr/>
          <p:nvPr/>
        </p:nvSpPr>
        <p:spPr>
          <a:xfrm>
            <a:off x="9555735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Deploy Classification code into a .py to navigate in Streamlit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689F09E-99AE-6578-1292-FF2AD7F0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514" y="2400564"/>
            <a:ext cx="874900" cy="511628"/>
          </a:xfrm>
          <a:prstGeom prst="rect">
            <a:avLst/>
          </a:prstGeom>
        </p:spPr>
      </p:pic>
      <p:pic>
        <p:nvPicPr>
          <p:cNvPr id="1030" name="Picture 6" descr="How to Track Stocks With Google Sheets">
            <a:extLst>
              <a:ext uri="{FF2B5EF4-FFF2-40B4-BE49-F238E27FC236}">
                <a16:creationId xmlns:a16="http://schemas.microsoft.com/office/drawing/2014/main" id="{07CB5AD0-3CC9-0DBE-8012-94D3AF10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69" y="2238823"/>
            <a:ext cx="1164830" cy="5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llow Google's (@Google) latest Tweets / Twitter">
            <a:extLst>
              <a:ext uri="{FF2B5EF4-FFF2-40B4-BE49-F238E27FC236}">
                <a16:creationId xmlns:a16="http://schemas.microsoft.com/office/drawing/2014/main" id="{23E95DD0-E3A4-DED9-634A-46A39C3E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56" y="4602148"/>
            <a:ext cx="681415" cy="6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4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  <a:alpha val="48854"/>
              </a:schemeClr>
            </a:gs>
            <a:gs pos="75000">
              <a:schemeClr val="accent2">
                <a:lumMod val="40000"/>
                <a:lumOff val="60000"/>
                <a:alpha val="49511"/>
              </a:schemeClr>
            </a:gs>
            <a:gs pos="87000">
              <a:schemeClr val="accent2">
                <a:lumMod val="60000"/>
                <a:lumOff val="40000"/>
                <a:alpha val="56000"/>
              </a:schemeClr>
            </a:gs>
            <a:gs pos="100000">
              <a:schemeClr val="accent2">
                <a:alpha val="5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Classification model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683C80-EF0E-FA6F-D717-105AA2E241EC}"/>
              </a:ext>
            </a:extLst>
          </p:cNvPr>
          <p:cNvSpPr/>
          <p:nvPr/>
        </p:nvSpPr>
        <p:spPr>
          <a:xfrm>
            <a:off x="1655619" y="1110337"/>
            <a:ext cx="5290998" cy="2286000"/>
          </a:xfrm>
          <a:prstGeom prst="roundRect">
            <a:avLst/>
          </a:prstGeom>
          <a:noFill/>
          <a:ln w="139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3BDE1DE9-0DE0-A7DA-1867-B2D21312F0B2}"/>
              </a:ext>
            </a:extLst>
          </p:cNvPr>
          <p:cNvSpPr/>
          <p:nvPr/>
        </p:nvSpPr>
        <p:spPr>
          <a:xfrm>
            <a:off x="1655619" y="4291445"/>
            <a:ext cx="5290998" cy="2286000"/>
          </a:xfrm>
          <a:prstGeom prst="roundRect">
            <a:avLst/>
          </a:prstGeom>
          <a:noFill/>
          <a:ln w="139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C72EA7-5444-135B-A617-9E196FE2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68" y="1486466"/>
            <a:ext cx="3943900" cy="15337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D82B3D-910A-10E7-C6A9-61E739113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431" y="4634534"/>
            <a:ext cx="4115374" cy="134321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4E678480-8E9B-ACB2-D1E7-261A86765230}"/>
              </a:ext>
            </a:extLst>
          </p:cNvPr>
          <p:cNvSpPr txBox="1">
            <a:spLocks/>
          </p:cNvSpPr>
          <p:nvPr/>
        </p:nvSpPr>
        <p:spPr>
          <a:xfrm>
            <a:off x="2493817" y="3875064"/>
            <a:ext cx="39624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W/O Fundamentals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C229A87-57E0-6911-8C09-B1499F179022}"/>
              </a:ext>
            </a:extLst>
          </p:cNvPr>
          <p:cNvSpPr txBox="1">
            <a:spLocks/>
          </p:cNvSpPr>
          <p:nvPr/>
        </p:nvSpPr>
        <p:spPr>
          <a:xfrm>
            <a:off x="2329168" y="747269"/>
            <a:ext cx="39624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Including Fundamentals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DA9B0A-C08C-9367-727B-7B962D1F6207}"/>
              </a:ext>
            </a:extLst>
          </p:cNvPr>
          <p:cNvSpPr/>
          <p:nvPr/>
        </p:nvSpPr>
        <p:spPr>
          <a:xfrm>
            <a:off x="4835237" y="1418008"/>
            <a:ext cx="734291" cy="17131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87A5F7-2C42-9486-9E6B-281A79F1C09F}"/>
              </a:ext>
            </a:extLst>
          </p:cNvPr>
          <p:cNvSpPr/>
          <p:nvPr/>
        </p:nvSpPr>
        <p:spPr>
          <a:xfrm>
            <a:off x="4821382" y="4449580"/>
            <a:ext cx="734291" cy="17131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274F3E4-CC12-06F9-64B6-8DF013ACA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375" y="1738295"/>
            <a:ext cx="1619476" cy="3458058"/>
          </a:xfrm>
          <a:prstGeom prst="rect">
            <a:avLst/>
          </a:prstGeom>
        </p:spPr>
      </p:pic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A682925-75CD-5A2E-5E02-297D3FDD07B7}"/>
              </a:ext>
            </a:extLst>
          </p:cNvPr>
          <p:cNvSpPr/>
          <p:nvPr/>
        </p:nvSpPr>
        <p:spPr>
          <a:xfrm>
            <a:off x="8382000" y="1418008"/>
            <a:ext cx="2154382" cy="4096100"/>
          </a:xfrm>
          <a:prstGeom prst="roundRect">
            <a:avLst/>
          </a:prstGeom>
          <a:noFill/>
          <a:ln w="139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19ABCA5-655C-8F63-147C-0DE90427D113}"/>
              </a:ext>
            </a:extLst>
          </p:cNvPr>
          <p:cNvSpPr txBox="1">
            <a:spLocks/>
          </p:cNvSpPr>
          <p:nvPr/>
        </p:nvSpPr>
        <p:spPr>
          <a:xfrm>
            <a:off x="7391400" y="1024268"/>
            <a:ext cx="39624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Last 12 Weeks</a:t>
            </a:r>
          </a:p>
        </p:txBody>
      </p:sp>
    </p:spTree>
    <p:extLst>
      <p:ext uri="{BB962C8B-B14F-4D97-AF65-F5344CB8AC3E}">
        <p14:creationId xmlns:p14="http://schemas.microsoft.com/office/powerpoint/2010/main" val="8385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  <a:alpha val="48854"/>
              </a:schemeClr>
            </a:gs>
            <a:gs pos="75000">
              <a:schemeClr val="accent2">
                <a:lumMod val="40000"/>
                <a:lumOff val="60000"/>
                <a:alpha val="49511"/>
              </a:schemeClr>
            </a:gs>
            <a:gs pos="87000">
              <a:schemeClr val="accent2">
                <a:lumMod val="60000"/>
                <a:lumOff val="40000"/>
                <a:alpha val="56000"/>
              </a:schemeClr>
            </a:gs>
            <a:gs pos="100000">
              <a:schemeClr val="accent2">
                <a:alpha val="5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F504B1-A299-7279-3672-3E76E44F309D}"/>
              </a:ext>
            </a:extLst>
          </p:cNvPr>
          <p:cNvSpPr txBox="1">
            <a:spLocks/>
          </p:cNvSpPr>
          <p:nvPr/>
        </p:nvSpPr>
        <p:spPr>
          <a:xfrm>
            <a:off x="381000" y="3429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Sentimental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D4642-05CB-D44C-D86D-42EBCDED2FCC}"/>
              </a:ext>
            </a:extLst>
          </p:cNvPr>
          <p:cNvSpPr txBox="1"/>
          <p:nvPr/>
        </p:nvSpPr>
        <p:spPr>
          <a:xfrm>
            <a:off x="4516244" y="786825"/>
            <a:ext cx="3769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First Solar Inc. FSLR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3EA39-D929-19ED-5208-DE50C15D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48745"/>
            <a:ext cx="9209869" cy="3289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EC368E-2D8A-42F9-902E-DC954BBBF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349" y="1649025"/>
            <a:ext cx="2148608" cy="4488677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05B802-9ED4-8D0C-5C4A-7E0A69A7D1E1}"/>
              </a:ext>
            </a:extLst>
          </p:cNvPr>
          <p:cNvSpPr/>
          <p:nvPr/>
        </p:nvSpPr>
        <p:spPr>
          <a:xfrm>
            <a:off x="249043" y="1985005"/>
            <a:ext cx="9441367" cy="3778082"/>
          </a:xfrm>
          <a:prstGeom prst="roundRect">
            <a:avLst/>
          </a:prstGeom>
          <a:noFill/>
          <a:ln w="139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6319A1A-CD7D-8B33-357B-9E7E9BFAEC5C}"/>
              </a:ext>
            </a:extLst>
          </p:cNvPr>
          <p:cNvSpPr/>
          <p:nvPr/>
        </p:nvSpPr>
        <p:spPr>
          <a:xfrm>
            <a:off x="9794348" y="1407518"/>
            <a:ext cx="2148608" cy="4927584"/>
          </a:xfrm>
          <a:prstGeom prst="roundRect">
            <a:avLst/>
          </a:prstGeom>
          <a:noFill/>
          <a:ln w="139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18810" y="522898"/>
            <a:ext cx="38731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45472" y="934941"/>
            <a:ext cx="520238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Think Green vs. Fossil Fuels vs. Indices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F504B1-A299-7279-3672-3E76E44F309D}"/>
              </a:ext>
            </a:extLst>
          </p:cNvPr>
          <p:cNvSpPr txBox="1">
            <a:spLocks/>
          </p:cNvSpPr>
          <p:nvPr/>
        </p:nvSpPr>
        <p:spPr>
          <a:xfrm>
            <a:off x="381000" y="3429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Fundamental Analysis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F68A80C-BC2F-2ABC-557A-2158A237D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1388483"/>
            <a:ext cx="6188421" cy="2646559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222F3E9B-8EAF-2483-6CAB-B7E91E536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1388483"/>
            <a:ext cx="5991225" cy="25622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887FAB-7386-31CD-CA0D-ACDC49C00EC5}"/>
              </a:ext>
            </a:extLst>
          </p:cNvPr>
          <p:cNvSpPr txBox="1">
            <a:spLocks/>
          </p:cNvSpPr>
          <p:nvPr/>
        </p:nvSpPr>
        <p:spPr>
          <a:xfrm>
            <a:off x="6096000" y="962399"/>
            <a:ext cx="520238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PEs high, but justified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FC2D08-1CA9-EF95-E4AF-BE347340F88E}"/>
              </a:ext>
            </a:extLst>
          </p:cNvPr>
          <p:cNvSpPr txBox="1">
            <a:spLocks/>
          </p:cNvSpPr>
          <p:nvPr/>
        </p:nvSpPr>
        <p:spPr>
          <a:xfrm>
            <a:off x="1427884" y="4004583"/>
            <a:ext cx="939338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/>
              </a:rPr>
              <a:t>TFG achieved double SP500 cumulative returns through the cycle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pic>
        <p:nvPicPr>
          <p:cNvPr id="17" name="Picture 1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D9D2812F-FE76-5559-FB2B-80F9AF130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" y="4272090"/>
            <a:ext cx="5991225" cy="256222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13D9FB43-1BA2-8ED4-57C4-E8083E14E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6022"/>
            <a:ext cx="5991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  <a:alpha val="48854"/>
              </a:schemeClr>
            </a:gs>
            <a:gs pos="75000">
              <a:schemeClr val="accent2">
                <a:lumMod val="40000"/>
                <a:lumOff val="60000"/>
                <a:alpha val="49511"/>
              </a:schemeClr>
            </a:gs>
            <a:gs pos="87000">
              <a:schemeClr val="accent2">
                <a:lumMod val="60000"/>
                <a:lumOff val="40000"/>
                <a:alpha val="56000"/>
              </a:schemeClr>
            </a:gs>
            <a:gs pos="100000">
              <a:schemeClr val="accent2">
                <a:alpha val="5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Streamlit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Deployment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074" name="Picture 2" descr="Introduction to Streamlit for Machine Learning Web App | by Hasan Ersan  YAĞCI | Medium">
            <a:extLst>
              <a:ext uri="{FF2B5EF4-FFF2-40B4-BE49-F238E27FC236}">
                <a16:creationId xmlns:a16="http://schemas.microsoft.com/office/drawing/2014/main" id="{A56A57F6-11CF-AAF9-D6F8-7DF429F6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582349"/>
            <a:ext cx="6436946" cy="3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Renewable Energy outline">
            <a:extLst>
              <a:ext uri="{FF2B5EF4-FFF2-40B4-BE49-F238E27FC236}">
                <a16:creationId xmlns:a16="http://schemas.microsoft.com/office/drawing/2014/main" id="{BED2B7B7-A2E0-B2E7-9239-EA89A69BF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245" y="4538490"/>
            <a:ext cx="2319510" cy="23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854</TotalTime>
  <Words>364</Words>
  <Application>Microsoft Macintosh PowerPoint</Application>
  <PresentationFormat>Widescreen</PresentationFormat>
  <Paragraphs>84</Paragraphs>
  <Slides>10</Slides>
  <Notes>10</Notes>
  <HiddenSlides>0</HiddenSlides>
  <MMClips>0</MMClips>
  <ScaleCrop>false</ScaleCrop>
  <HeadingPairs>
    <vt:vector size="6" baseType="variant">
      <vt:variant>
        <vt:lpstr>Links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Think Green Investing Project 3</vt:lpstr>
      <vt:lpstr>Project analysis slide 2</vt:lpstr>
      <vt:lpstr>Project analysis slide 2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Nicolas Hernandez</dc:creator>
  <cp:lastModifiedBy>Katharine Zenta</cp:lastModifiedBy>
  <cp:revision>85</cp:revision>
  <dcterms:created xsi:type="dcterms:W3CDTF">2022-06-18T02:18:28Z</dcterms:created>
  <dcterms:modified xsi:type="dcterms:W3CDTF">2022-08-13T15:02:01Z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