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2"/>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260" r:id="rId9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9820" autoAdjust="0"/>
  </p:normalViewPr>
  <p:slideViewPr>
    <p:cSldViewPr snapToGrid="0">
      <p:cViewPr>
        <p:scale>
          <a:sx n="48" d="100"/>
          <a:sy n="48" d="100"/>
        </p:scale>
        <p:origin x="-72" y="-5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8089C7-3E4B-4054-A6C7-F23D14A2FCA1}" type="datetimeFigureOut">
              <a:rPr lang="en-US" smtClean="0"/>
              <a:t>10/21/2021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A1FCCB-9511-4A1F-A92D-35A94A4DAE93}" type="slidenum">
              <a:rPr lang="en-US" smtClean="0"/>
              <a:t>‹#›</a:t>
            </a:fld>
            <a:endParaRPr lang="en-US" dirty="0"/>
          </a:p>
        </p:txBody>
      </p:sp>
    </p:spTree>
    <p:extLst>
      <p:ext uri="{BB962C8B-B14F-4D97-AF65-F5344CB8AC3E}">
        <p14:creationId xmlns:p14="http://schemas.microsoft.com/office/powerpoint/2010/main" val="2495450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5" name="Group 4"/>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 name="Rectangle 8"/>
            <p:cNvSpPr>
              <a:spLocks noChangeArrowheads="1"/>
            </p:cNvSpPr>
            <p:nvPr/>
          </p:nvSpPr>
          <p:spPr bwMode="auto">
            <a:xfrm>
              <a:off x="414338" y="9525"/>
              <a:ext cx="28575" cy="4481513"/>
            </a:xfrm>
            <a:prstGeom prst="rect">
              <a:avLst/>
            </a:prstGeom>
            <a:grpFill/>
            <a:ln>
              <a:noFill/>
            </a:ln>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4" name="Rectangle 33"/>
            <p:cNvSpPr>
              <a:spLocks noChangeArrowheads="1"/>
            </p:cNvSpPr>
            <p:nvPr/>
          </p:nvSpPr>
          <p:spPr bwMode="auto">
            <a:xfrm>
              <a:off x="642938" y="6610350"/>
              <a:ext cx="23813" cy="242888"/>
            </a:xfrm>
            <a:prstGeom prst="rect">
              <a:avLst/>
            </a:prstGeom>
            <a:grpFill/>
            <a:ln>
              <a:noFill/>
            </a:ln>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6" name="Rectangle 45"/>
            <p:cNvSpPr>
              <a:spLocks noChangeArrowheads="1"/>
            </p:cNvSpPr>
            <p:nvPr/>
          </p:nvSpPr>
          <p:spPr bwMode="auto">
            <a:xfrm>
              <a:off x="1228725" y="4662488"/>
              <a:ext cx="23813" cy="2181225"/>
            </a:xfrm>
            <a:prstGeom prst="rect">
              <a:avLst/>
            </a:prstGeom>
            <a:grpFill/>
            <a:ln>
              <a:noFill/>
            </a:ln>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0" name="Date Placeholder 3"/>
          <p:cNvSpPr>
            <a:spLocks noGrp="1"/>
          </p:cNvSpPr>
          <p:nvPr>
            <p:ph type="dt" sz="half" idx="10"/>
          </p:nvPr>
        </p:nvSpPr>
        <p:spPr>
          <a:xfrm>
            <a:off x="7077075" y="5410200"/>
            <a:ext cx="2743200" cy="365125"/>
          </a:xfrm>
        </p:spPr>
        <p:txBody>
          <a:bodyPr/>
          <a:lstStyle>
            <a:lvl1pPr>
              <a:defRPr/>
            </a:lvl1pPr>
          </a:lstStyle>
          <a:p>
            <a:pPr>
              <a:defRPr/>
            </a:pPr>
            <a:fld id="{BF68D511-35CE-47B3-99FF-A2A4B958E902}" type="datetimeFigureOut">
              <a:rPr lang="en-US"/>
              <a:pPr>
                <a:defRPr/>
              </a:pPr>
              <a:t>10/21/2021</a:t>
            </a:fld>
            <a:endParaRPr lang="en-US" dirty="0"/>
          </a:p>
        </p:txBody>
      </p:sp>
      <p:sp>
        <p:nvSpPr>
          <p:cNvPr id="61" name="Footer Placeholder 4"/>
          <p:cNvSpPr>
            <a:spLocks noGrp="1"/>
          </p:cNvSpPr>
          <p:nvPr>
            <p:ph type="ftr" sz="quarter" idx="11"/>
          </p:nvPr>
        </p:nvSpPr>
        <p:spPr>
          <a:xfrm>
            <a:off x="1876425" y="5410200"/>
            <a:ext cx="5124450" cy="365125"/>
          </a:xfrm>
        </p:spPr>
        <p:txBody>
          <a:bodyPr/>
          <a:lstStyle>
            <a:lvl1pPr>
              <a:defRPr/>
            </a:lvl1pPr>
          </a:lstStyle>
          <a:p>
            <a:pPr>
              <a:defRPr/>
            </a:pPr>
            <a:endParaRPr lang="en-US" dirty="0"/>
          </a:p>
        </p:txBody>
      </p:sp>
      <p:sp>
        <p:nvSpPr>
          <p:cNvPr id="62" name="Slide Number Placeholder 5"/>
          <p:cNvSpPr>
            <a:spLocks noGrp="1"/>
          </p:cNvSpPr>
          <p:nvPr>
            <p:ph type="sldNum" sz="quarter" idx="12"/>
          </p:nvPr>
        </p:nvSpPr>
        <p:spPr>
          <a:xfrm>
            <a:off x="9896475" y="5410200"/>
            <a:ext cx="771525" cy="365125"/>
          </a:xfrm>
        </p:spPr>
        <p:txBody>
          <a:bodyPr/>
          <a:lstStyle>
            <a:lvl1pPr>
              <a:defRPr/>
            </a:lvl1pPr>
          </a:lstStyle>
          <a:p>
            <a:fld id="{74D1855D-2732-477A-9E43-508A8C379856}" type="slidenum">
              <a:rPr lang="en-US"/>
              <a:pPr/>
              <a:t>‹#›</a:t>
            </a:fld>
            <a:endParaRPr lang="en-US" dirty="0"/>
          </a:p>
        </p:txBody>
      </p:sp>
    </p:spTree>
    <p:extLst>
      <p:ext uri="{BB962C8B-B14F-4D97-AF65-F5344CB8AC3E}">
        <p14:creationId xmlns:p14="http://schemas.microsoft.com/office/powerpoint/2010/main" val="53256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C3D16C-3F95-4305-8B37-732411A4283C}" type="datetimeFigureOut">
              <a:rPr lang="en-US"/>
              <a:pPr>
                <a:defRPr/>
              </a:pPr>
              <a:t>10/21/2021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B2C2031D-8053-4FC9-A238-9BDF2890C568}" type="slidenum">
              <a:rPr lang="en-US"/>
              <a:pPr/>
              <a:t>‹#›</a:t>
            </a:fld>
            <a:endParaRPr lang="en-US" dirty="0"/>
          </a:p>
        </p:txBody>
      </p:sp>
    </p:spTree>
    <p:extLst>
      <p:ext uri="{BB962C8B-B14F-4D97-AF65-F5344CB8AC3E}">
        <p14:creationId xmlns:p14="http://schemas.microsoft.com/office/powerpoint/2010/main" val="175147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AEE20CE-F58A-4EF3-95B5-D3CEEF841B0D}" type="datetimeFigureOut">
              <a:rPr lang="en-US"/>
              <a:pPr>
                <a:defRPr/>
              </a:pPr>
              <a:t>10/21/2021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F0F8B1DC-20AB-4807-AB77-AFEE996D384F}" type="slidenum">
              <a:rPr lang="en-US"/>
              <a:pPr/>
              <a:t>‹#›</a:t>
            </a:fld>
            <a:endParaRPr lang="en-US" dirty="0"/>
          </a:p>
        </p:txBody>
      </p:sp>
    </p:spTree>
    <p:extLst>
      <p:ext uri="{BB962C8B-B14F-4D97-AF65-F5344CB8AC3E}">
        <p14:creationId xmlns:p14="http://schemas.microsoft.com/office/powerpoint/2010/main" val="306239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03288" y="731838"/>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6" name="TextBox 5"/>
          <p:cNvSpPr txBox="1"/>
          <p:nvPr/>
        </p:nvSpPr>
        <p:spPr>
          <a:xfrm>
            <a:off x="10537825" y="27654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2" name="Title 1"/>
          <p:cNvSpPr>
            <a:spLocks noGrp="1"/>
          </p:cNvSpPr>
          <p:nvPr>
            <p:ph type="title"/>
          </p:nvPr>
        </p:nvSpPr>
        <p:spPr>
          <a:xfrm>
            <a:off x="1446212" y="609599"/>
            <a:ext cx="9302752" cy="2748429"/>
          </a:xfrm>
        </p:spPr>
        <p:txBody>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Date Placeholder 4"/>
          <p:cNvSpPr>
            <a:spLocks noGrp="1"/>
          </p:cNvSpPr>
          <p:nvPr>
            <p:ph type="dt" sz="half" idx="14"/>
          </p:nvPr>
        </p:nvSpPr>
        <p:spPr/>
        <p:txBody>
          <a:bodyPr/>
          <a:lstStyle>
            <a:lvl1pPr>
              <a:defRPr/>
            </a:lvl1pPr>
          </a:lstStyle>
          <a:p>
            <a:pPr>
              <a:defRPr/>
            </a:pPr>
            <a:fld id="{C875087B-3028-4746-B163-477BB93B6C02}" type="datetimeFigureOut">
              <a:rPr lang="en-US"/>
              <a:pPr>
                <a:defRPr/>
              </a:pPr>
              <a:t>10/21/2021</a:t>
            </a:fld>
            <a:endParaRPr lang="en-US" dirty="0"/>
          </a:p>
        </p:txBody>
      </p:sp>
      <p:sp>
        <p:nvSpPr>
          <p:cNvPr id="8" name="Footer Placeholder 5"/>
          <p:cNvSpPr>
            <a:spLocks noGrp="1"/>
          </p:cNvSpPr>
          <p:nvPr>
            <p:ph type="ftr" sz="quarter" idx="15"/>
          </p:nvPr>
        </p:nvSpPr>
        <p:spPr/>
        <p:txBody>
          <a:bodyPr/>
          <a:lstStyle>
            <a:lvl1pPr>
              <a:defRPr/>
            </a:lvl1pPr>
          </a:lstStyle>
          <a:p>
            <a:pPr>
              <a:defRPr/>
            </a:pPr>
            <a:endParaRPr lang="en-US" dirty="0"/>
          </a:p>
        </p:txBody>
      </p:sp>
      <p:sp>
        <p:nvSpPr>
          <p:cNvPr id="9" name="Slide Number Placeholder 6"/>
          <p:cNvSpPr>
            <a:spLocks noGrp="1"/>
          </p:cNvSpPr>
          <p:nvPr>
            <p:ph type="sldNum" sz="quarter" idx="16"/>
          </p:nvPr>
        </p:nvSpPr>
        <p:spPr/>
        <p:txBody>
          <a:bodyPr/>
          <a:lstStyle>
            <a:lvl1pPr>
              <a:defRPr/>
            </a:lvl1pPr>
          </a:lstStyle>
          <a:p>
            <a:fld id="{5D3A5D4D-29EB-4864-9F45-8549A3EDF6C1}" type="slidenum">
              <a:rPr lang="en-US"/>
              <a:pPr/>
              <a:t>‹#›</a:t>
            </a:fld>
            <a:endParaRPr lang="en-US" dirty="0"/>
          </a:p>
        </p:txBody>
      </p:sp>
    </p:spTree>
    <p:extLst>
      <p:ext uri="{BB962C8B-B14F-4D97-AF65-F5344CB8AC3E}">
        <p14:creationId xmlns:p14="http://schemas.microsoft.com/office/powerpoint/2010/main" val="317695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A1225FD-ACD0-4170-949B-DE6D126744F4}" type="datetimeFigureOut">
              <a:rPr lang="en-US"/>
              <a:pPr>
                <a:defRPr/>
              </a:pPr>
              <a:t>10/21/2021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5BEDFE98-F3E4-481F-BC35-E5299B2236FA}" type="slidenum">
              <a:rPr lang="en-US"/>
              <a:pPr/>
              <a:t>‹#›</a:t>
            </a:fld>
            <a:endParaRPr lang="en-US" dirty="0"/>
          </a:p>
        </p:txBody>
      </p:sp>
    </p:spTree>
    <p:extLst>
      <p:ext uri="{BB962C8B-B14F-4D97-AF65-F5344CB8AC3E}">
        <p14:creationId xmlns:p14="http://schemas.microsoft.com/office/powerpoint/2010/main" val="2044403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8"/>
          </p:nvPr>
        </p:nvSpPr>
        <p:spPr/>
        <p:txBody>
          <a:bodyPr/>
          <a:lstStyle>
            <a:lvl1pPr>
              <a:defRPr/>
            </a:lvl1pPr>
          </a:lstStyle>
          <a:p>
            <a:pPr>
              <a:defRPr/>
            </a:pPr>
            <a:fld id="{07A3C6D8-22B7-43E7-B19D-117D9C0E6CD2}" type="datetimeFigureOut">
              <a:rPr lang="en-US"/>
              <a:pPr>
                <a:defRPr/>
              </a:pPr>
              <a:t>10/21/2021</a:t>
            </a:fld>
            <a:endParaRPr lang="en-US" dirty="0"/>
          </a:p>
        </p:txBody>
      </p:sp>
      <p:sp>
        <p:nvSpPr>
          <p:cNvPr id="14" name="Footer Placeholder 4"/>
          <p:cNvSpPr>
            <a:spLocks noGrp="1"/>
          </p:cNvSpPr>
          <p:nvPr>
            <p:ph type="ftr" sz="quarter" idx="19"/>
          </p:nvPr>
        </p:nvSpPr>
        <p:spPr/>
        <p:txBody>
          <a:bodyPr/>
          <a:lstStyle>
            <a:lvl1pPr>
              <a:defRPr/>
            </a:lvl1pPr>
          </a:lstStyle>
          <a:p>
            <a:pPr>
              <a:defRPr/>
            </a:pPr>
            <a:endParaRPr lang="en-US" dirty="0"/>
          </a:p>
        </p:txBody>
      </p:sp>
      <p:sp>
        <p:nvSpPr>
          <p:cNvPr id="16" name="Slide Number Placeholder 5"/>
          <p:cNvSpPr>
            <a:spLocks noGrp="1"/>
          </p:cNvSpPr>
          <p:nvPr>
            <p:ph type="sldNum" sz="quarter" idx="20"/>
          </p:nvPr>
        </p:nvSpPr>
        <p:spPr/>
        <p:txBody>
          <a:bodyPr/>
          <a:lstStyle>
            <a:lvl1pPr>
              <a:defRPr/>
            </a:lvl1pPr>
          </a:lstStyle>
          <a:p>
            <a:fld id="{5ED14252-FA31-44DB-9ECF-1EBECD2F1D8B}" type="slidenum">
              <a:rPr lang="en-US"/>
              <a:pPr/>
              <a:t>‹#›</a:t>
            </a:fld>
            <a:endParaRPr lang="en-US" dirty="0"/>
          </a:p>
        </p:txBody>
      </p:sp>
    </p:spTree>
    <p:extLst>
      <p:ext uri="{BB962C8B-B14F-4D97-AF65-F5344CB8AC3E}">
        <p14:creationId xmlns:p14="http://schemas.microsoft.com/office/powerpoint/2010/main" val="3285215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dirty="0" smtClean="0"/>
              <a:t>Click icon to add picture</a:t>
            </a:r>
            <a:endParaRPr lang="en-US" noProof="0" dirty="0"/>
          </a:p>
        </p:txBody>
      </p:sp>
      <p:sp>
        <p:nvSpPr>
          <p:cNvPr id="21" name="Text Placeholder 3"/>
          <p:cNvSpPr>
            <a:spLocks noGrp="1"/>
          </p:cNvSpPr>
          <p:nvPr>
            <p:ph type="body" sz="half" idx="18"/>
          </p:nvPr>
        </p:nvSpPr>
        <p:spPr>
          <a:xfrm>
            <a:off x="1141413" y="4980858"/>
            <a:ext cx="319524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dirty="0" smtClean="0"/>
              <a:t>Click icon to add picture</a:t>
            </a:r>
            <a:endParaRPr lang="en-US" noProof="0" dirty="0"/>
          </a:p>
        </p:txBody>
      </p:sp>
      <p:sp>
        <p:nvSpPr>
          <p:cNvPr id="24" name="Text Placeholder 3"/>
          <p:cNvSpPr>
            <a:spLocks noGrp="1"/>
          </p:cNvSpPr>
          <p:nvPr>
            <p:ph type="body" sz="half" idx="19"/>
          </p:nvPr>
        </p:nvSpPr>
        <p:spPr>
          <a:xfrm>
            <a:off x="4487593" y="4980857"/>
            <a:ext cx="32004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dirty="0" smtClean="0"/>
              <a:t>Click icon to add picture</a:t>
            </a:r>
            <a:endParaRPr lang="en-US" noProof="0" dirty="0"/>
          </a:p>
        </p:txBody>
      </p:sp>
      <p:sp>
        <p:nvSpPr>
          <p:cNvPr id="27" name="Text Placeholder 3"/>
          <p:cNvSpPr>
            <a:spLocks noGrp="1"/>
          </p:cNvSpPr>
          <p:nvPr>
            <p:ph type="body" sz="half" idx="20"/>
          </p:nvPr>
        </p:nvSpPr>
        <p:spPr>
          <a:xfrm>
            <a:off x="7852442" y="4980854"/>
            <a:ext cx="3194968"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3"/>
          <p:cNvSpPr>
            <a:spLocks noGrp="1"/>
          </p:cNvSpPr>
          <p:nvPr>
            <p:ph type="dt" sz="half" idx="23"/>
          </p:nvPr>
        </p:nvSpPr>
        <p:spPr/>
        <p:txBody>
          <a:bodyPr/>
          <a:lstStyle>
            <a:lvl1pPr>
              <a:defRPr/>
            </a:lvl1pPr>
          </a:lstStyle>
          <a:p>
            <a:pPr>
              <a:defRPr/>
            </a:pPr>
            <a:fld id="{5651D0FC-7FDA-4FA2-9666-A889B566F328}" type="datetimeFigureOut">
              <a:rPr lang="en-US"/>
              <a:pPr>
                <a:defRPr/>
              </a:pPr>
              <a:t>10/21/2021</a:t>
            </a:fld>
            <a:endParaRPr lang="en-US" dirty="0"/>
          </a:p>
        </p:txBody>
      </p:sp>
      <p:sp>
        <p:nvSpPr>
          <p:cNvPr id="13" name="Footer Placeholder 4"/>
          <p:cNvSpPr>
            <a:spLocks noGrp="1"/>
          </p:cNvSpPr>
          <p:nvPr>
            <p:ph type="ftr" sz="quarter" idx="24"/>
          </p:nvPr>
        </p:nvSpPr>
        <p:spPr/>
        <p:txBody>
          <a:bodyPr/>
          <a:lstStyle>
            <a:lvl1pPr>
              <a:defRPr/>
            </a:lvl1pPr>
          </a:lstStyle>
          <a:p>
            <a:pPr>
              <a:defRPr/>
            </a:pPr>
            <a:endParaRPr lang="en-US" dirty="0"/>
          </a:p>
        </p:txBody>
      </p:sp>
      <p:sp>
        <p:nvSpPr>
          <p:cNvPr id="14" name="Slide Number Placeholder 5"/>
          <p:cNvSpPr>
            <a:spLocks noGrp="1"/>
          </p:cNvSpPr>
          <p:nvPr>
            <p:ph type="sldNum" sz="quarter" idx="25"/>
          </p:nvPr>
        </p:nvSpPr>
        <p:spPr/>
        <p:txBody>
          <a:bodyPr/>
          <a:lstStyle>
            <a:lvl1pPr>
              <a:defRPr/>
            </a:lvl1pPr>
          </a:lstStyle>
          <a:p>
            <a:fld id="{418072AF-2633-4CFE-B378-5FD7E4F8401C}" type="slidenum">
              <a:rPr lang="en-US"/>
              <a:pPr/>
              <a:t>‹#›</a:t>
            </a:fld>
            <a:endParaRPr lang="en-US" dirty="0"/>
          </a:p>
        </p:txBody>
      </p:sp>
    </p:spTree>
    <p:extLst>
      <p:ext uri="{BB962C8B-B14F-4D97-AF65-F5344CB8AC3E}">
        <p14:creationId xmlns:p14="http://schemas.microsoft.com/office/powerpoint/2010/main" val="282233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493B78C-5BEA-476A-AB39-CE4C8E396CAC}" type="datetimeFigureOut">
              <a:rPr lang="en-US"/>
              <a:pPr>
                <a:defRPr/>
              </a:pPr>
              <a:t>10/21/2021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5E314868-0F46-43AB-AA3B-E324DD6E2330}" type="slidenum">
              <a:rPr lang="en-US"/>
              <a:pPr/>
              <a:t>‹#›</a:t>
            </a:fld>
            <a:endParaRPr lang="en-US" dirty="0"/>
          </a:p>
        </p:txBody>
      </p:sp>
    </p:spTree>
    <p:extLst>
      <p:ext uri="{BB962C8B-B14F-4D97-AF65-F5344CB8AC3E}">
        <p14:creationId xmlns:p14="http://schemas.microsoft.com/office/powerpoint/2010/main" val="1529572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AA20AE2-361A-4832-A72A-45C73CFE12A0}" type="datetimeFigureOut">
              <a:rPr lang="en-US"/>
              <a:pPr>
                <a:defRPr/>
              </a:pPr>
              <a:t>10/21/2021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60AC0348-EA08-4EF3-9C19-471203B26C21}" type="slidenum">
              <a:rPr lang="en-US"/>
              <a:pPr/>
              <a:t>‹#›</a:t>
            </a:fld>
            <a:endParaRPr lang="en-US" dirty="0"/>
          </a:p>
        </p:txBody>
      </p:sp>
    </p:spTree>
    <p:extLst>
      <p:ext uri="{BB962C8B-B14F-4D97-AF65-F5344CB8AC3E}">
        <p14:creationId xmlns:p14="http://schemas.microsoft.com/office/powerpoint/2010/main" val="413293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618791E-1974-4085-BA7A-0B4B44413FB3}" type="datetimeFigureOut">
              <a:rPr lang="en-US"/>
              <a:pPr>
                <a:defRPr/>
              </a:pPr>
              <a:t>10/21/2021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3DBC90C3-DB45-4EFD-AB8B-18ACD9B9BF93}" type="slidenum">
              <a:rPr lang="en-US"/>
              <a:pPr/>
              <a:t>‹#›</a:t>
            </a:fld>
            <a:endParaRPr lang="en-US" dirty="0"/>
          </a:p>
        </p:txBody>
      </p:sp>
    </p:spTree>
    <p:extLst>
      <p:ext uri="{BB962C8B-B14F-4D97-AF65-F5344CB8AC3E}">
        <p14:creationId xmlns:p14="http://schemas.microsoft.com/office/powerpoint/2010/main" val="38039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D129BE-7225-4E91-9C41-4EAFEBE51D7C}" type="datetimeFigureOut">
              <a:rPr lang="en-US"/>
              <a:pPr>
                <a:defRPr/>
              </a:pPr>
              <a:t>10/21/2021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E172E9F8-560B-4FD0-9360-4AC1FEBAE84B}" type="slidenum">
              <a:rPr lang="en-US"/>
              <a:pPr/>
              <a:t>‹#›</a:t>
            </a:fld>
            <a:endParaRPr lang="en-US" dirty="0"/>
          </a:p>
        </p:txBody>
      </p:sp>
    </p:spTree>
    <p:extLst>
      <p:ext uri="{BB962C8B-B14F-4D97-AF65-F5344CB8AC3E}">
        <p14:creationId xmlns:p14="http://schemas.microsoft.com/office/powerpoint/2010/main" val="285271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9AF3800-8C37-4DFB-9B97-EA48C4FAF1C5}" type="datetimeFigureOut">
              <a:rPr lang="en-US"/>
              <a:pPr>
                <a:defRPr/>
              </a:pPr>
              <a:t>10/21/2021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3AEBBA9B-D863-44FE-B186-BBC21E0D780F}" type="slidenum">
              <a:rPr lang="en-US"/>
              <a:pPr/>
              <a:t>‹#›</a:t>
            </a:fld>
            <a:endParaRPr lang="en-US" dirty="0"/>
          </a:p>
        </p:txBody>
      </p:sp>
    </p:spTree>
    <p:extLst>
      <p:ext uri="{BB962C8B-B14F-4D97-AF65-F5344CB8AC3E}">
        <p14:creationId xmlns:p14="http://schemas.microsoft.com/office/powerpoint/2010/main" val="295363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424AB2-65EC-4A01-8DAB-0AC5E6A59083}" type="datetimeFigureOut">
              <a:rPr lang="en-US"/>
              <a:pPr>
                <a:defRPr/>
              </a:pPr>
              <a:t>10/21/2021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7CB58B35-1666-4B5B-83BC-B0F086B1EDDA}" type="slidenum">
              <a:rPr lang="en-US"/>
              <a:pPr/>
              <a:t>‹#›</a:t>
            </a:fld>
            <a:endParaRPr lang="en-US" dirty="0"/>
          </a:p>
        </p:txBody>
      </p:sp>
    </p:spTree>
    <p:extLst>
      <p:ext uri="{BB962C8B-B14F-4D97-AF65-F5344CB8AC3E}">
        <p14:creationId xmlns:p14="http://schemas.microsoft.com/office/powerpoint/2010/main" val="416640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81DC3B5C-9E69-4452-B23C-4D5DF363C60B}" type="datetimeFigureOut">
              <a:rPr lang="en-US"/>
              <a:pPr>
                <a:defRPr/>
              </a:pPr>
              <a:t>10/21/2021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B94815E7-00FA-4296-A1DE-F64607668423}" type="slidenum">
              <a:rPr lang="en-US"/>
              <a:pPr/>
              <a:t>‹#›</a:t>
            </a:fld>
            <a:endParaRPr lang="en-US" dirty="0"/>
          </a:p>
        </p:txBody>
      </p:sp>
    </p:spTree>
    <p:extLst>
      <p:ext uri="{BB962C8B-B14F-4D97-AF65-F5344CB8AC3E}">
        <p14:creationId xmlns:p14="http://schemas.microsoft.com/office/powerpoint/2010/main" val="51390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ADE33C1-AC4F-4213-A240-84909D7A6C15}" type="datetimeFigureOut">
              <a:rPr lang="en-US"/>
              <a:pPr>
                <a:defRPr/>
              </a:pPr>
              <a:t>10/21/2021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3720FCCA-77DC-45E6-B401-FF7645F7FDDE}" type="slidenum">
              <a:rPr lang="en-US"/>
              <a:pPr/>
              <a:t>‹#›</a:t>
            </a:fld>
            <a:endParaRPr lang="en-US" dirty="0"/>
          </a:p>
        </p:txBody>
      </p:sp>
    </p:spTree>
    <p:extLst>
      <p:ext uri="{BB962C8B-B14F-4D97-AF65-F5344CB8AC3E}">
        <p14:creationId xmlns:p14="http://schemas.microsoft.com/office/powerpoint/2010/main" val="290895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213A9D-E561-4BE9-ABE5-18AF40E51E4B}" type="datetimeFigureOut">
              <a:rPr lang="en-US"/>
              <a:pPr>
                <a:defRPr/>
              </a:pPr>
              <a:t>10/21/2021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21E6B940-FAB6-4FF6-97A7-F0D44E0B0DA4}" type="slidenum">
              <a:rPr lang="en-US"/>
              <a:pPr/>
              <a:t>‹#›</a:t>
            </a:fld>
            <a:endParaRPr lang="en-US" dirty="0"/>
          </a:p>
        </p:txBody>
      </p:sp>
    </p:spTree>
    <p:extLst>
      <p:ext uri="{BB962C8B-B14F-4D97-AF65-F5344CB8AC3E}">
        <p14:creationId xmlns:p14="http://schemas.microsoft.com/office/powerpoint/2010/main" val="42837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FA81184-D655-461B-8990-54BC3086B156}" type="datetimeFigureOut">
              <a:rPr lang="en-US"/>
              <a:pPr>
                <a:defRPr/>
              </a:pPr>
              <a:t>10/21/2021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4C902D85-7E65-4539-B66E-BC5E9F04CF27}" type="slidenum">
              <a:rPr lang="en-US"/>
              <a:pPr/>
              <a:t>‹#›</a:t>
            </a:fld>
            <a:endParaRPr lang="en-US" dirty="0"/>
          </a:p>
        </p:txBody>
      </p:sp>
    </p:spTree>
    <p:extLst>
      <p:ext uri="{BB962C8B-B14F-4D97-AF65-F5344CB8AC3E}">
        <p14:creationId xmlns:p14="http://schemas.microsoft.com/office/powerpoint/2010/main" val="76190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9125"/>
            <a:ext cx="9906000" cy="1477963"/>
          </a:xfrm>
          <a:prstGeom prst="rect">
            <a:avLst/>
          </a:prstGeom>
        </p:spPr>
        <p:txBody>
          <a:bodyPr vert="horz" lIns="91440" tIns="45720" rIns="91440" bIns="45720" rtlCol="0" anchor="ctr">
            <a:normAutofit/>
          </a:bodyPr>
          <a:lstStyle/>
          <a:p>
            <a:endParaRPr lang="en-US" dirty="0"/>
          </a:p>
        </p:txBody>
      </p:sp>
      <p:sp>
        <p:nvSpPr>
          <p:cNvPr id="1029" name="Text Placeholder 2"/>
          <p:cNvSpPr>
            <a:spLocks noGrp="1" noChangeArrowheads="1"/>
          </p:cNvSpPr>
          <p:nvPr>
            <p:ph type="body" idx="1"/>
          </p:nvPr>
        </p:nvSpPr>
        <p:spPr bwMode="auto">
          <a:xfrm>
            <a:off x="1141413" y="2249488"/>
            <a:ext cx="99060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7456488" y="5883275"/>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dirty="0">
                <a:solidFill>
                  <a:schemeClr val="tx1">
                    <a:tint val="75000"/>
                  </a:schemeClr>
                </a:solidFill>
                <a:latin typeface="+mn-lt"/>
              </a:defRPr>
            </a:lvl1pPr>
          </a:lstStyle>
          <a:p>
            <a:pPr>
              <a:defRPr/>
            </a:pPr>
            <a:fld id="{D9B1991B-1823-4859-BC95-F7CBF74F7074}" type="datetimeFigureOut">
              <a:rPr lang="en-US"/>
              <a:pPr>
                <a:defRPr/>
              </a:pPr>
              <a:t>10/21/2021</a:t>
            </a:fld>
            <a:endParaRPr lang="en-US" dirty="0"/>
          </a:p>
        </p:txBody>
      </p:sp>
      <p:sp>
        <p:nvSpPr>
          <p:cNvPr id="5" name="Footer Placeholder 4"/>
          <p:cNvSpPr>
            <a:spLocks noGrp="1"/>
          </p:cNvSpPr>
          <p:nvPr>
            <p:ph type="ftr" sz="quarter" idx="3"/>
          </p:nvPr>
        </p:nvSpPr>
        <p:spPr>
          <a:xfrm>
            <a:off x="1141413" y="5883275"/>
            <a:ext cx="6238875" cy="365125"/>
          </a:xfrm>
          <a:prstGeom prst="rect">
            <a:avLst/>
          </a:prstGeom>
        </p:spPr>
        <p:txBody>
          <a:bodyPr vert="horz" lIns="91440" tIns="45720" rIns="91440" bIns="45720" rtlCol="0" anchor="ctr"/>
          <a:lstStyle>
            <a:lvl1pPr algn="l" eaLnBrk="1" fontAlgn="auto" hangingPunct="1">
              <a:spcBef>
                <a:spcPts val="0"/>
              </a:spcBef>
              <a:spcAft>
                <a:spcPts val="0"/>
              </a:spcAft>
              <a:defRPr sz="1050" cap="all" baseline="0" dirty="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0275888" y="5883275"/>
            <a:ext cx="771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fld id="{4267B03C-67AC-4D93-BE65-78A0AD77421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7" r:id="rId12"/>
    <p:sldLayoutId id="2147483681" r:id="rId13"/>
    <p:sldLayoutId id="2147483682" r:id="rId14"/>
    <p:sldLayoutId id="2147483683" r:id="rId15"/>
    <p:sldLayoutId id="2147483684" r:id="rId16"/>
    <p:sldLayoutId id="2147483685" r:id="rId17"/>
  </p:sldLayoutIdLst>
  <p:txStyles>
    <p:titleStyle>
      <a:lvl1pPr algn="l" rtl="0" eaLnBrk="1" fontAlgn="base" hangingPunct="1">
        <a:lnSpc>
          <a:spcPct val="90000"/>
        </a:lnSpc>
        <a:spcBef>
          <a:spcPct val="0"/>
        </a:spcBef>
        <a:spcAft>
          <a:spcPct val="0"/>
        </a:spcAft>
        <a:defRPr sz="3600" kern="1200" cap="all">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w Cen MT" pitchFamily="34" charset="0"/>
        </a:defRPr>
      </a:lvl2pPr>
      <a:lvl3pPr algn="l" rtl="0" eaLnBrk="1" fontAlgn="base" hangingPunct="1">
        <a:lnSpc>
          <a:spcPct val="90000"/>
        </a:lnSpc>
        <a:spcBef>
          <a:spcPct val="0"/>
        </a:spcBef>
        <a:spcAft>
          <a:spcPct val="0"/>
        </a:spcAft>
        <a:defRPr sz="3600">
          <a:solidFill>
            <a:schemeClr val="tx1"/>
          </a:solidFill>
          <a:latin typeface="Tw Cen MT" pitchFamily="34" charset="0"/>
        </a:defRPr>
      </a:lvl3pPr>
      <a:lvl4pPr algn="l" rtl="0" eaLnBrk="1" fontAlgn="base" hangingPunct="1">
        <a:lnSpc>
          <a:spcPct val="90000"/>
        </a:lnSpc>
        <a:spcBef>
          <a:spcPct val="0"/>
        </a:spcBef>
        <a:spcAft>
          <a:spcPct val="0"/>
        </a:spcAft>
        <a:defRPr sz="3600">
          <a:solidFill>
            <a:schemeClr val="tx1"/>
          </a:solidFill>
          <a:latin typeface="Tw Cen MT" pitchFamily="34" charset="0"/>
        </a:defRPr>
      </a:lvl4pPr>
      <a:lvl5pPr algn="l" rtl="0" eaLnBrk="1" fontAlgn="base" hangingPunct="1">
        <a:lnSpc>
          <a:spcPct val="90000"/>
        </a:lnSpc>
        <a:spcBef>
          <a:spcPct val="0"/>
        </a:spcBef>
        <a:spcAft>
          <a:spcPct val="0"/>
        </a:spcAft>
        <a:defRPr sz="3600">
          <a:solidFill>
            <a:schemeClr val="tx1"/>
          </a:solidFill>
          <a:latin typeface="Tw Cen MT" pitchFamily="34" charset="0"/>
        </a:defRPr>
      </a:lvl5pPr>
      <a:lvl6pPr marL="457200" algn="l" rtl="0" eaLnBrk="1" fontAlgn="base" hangingPunct="1">
        <a:lnSpc>
          <a:spcPct val="90000"/>
        </a:lnSpc>
        <a:spcBef>
          <a:spcPct val="0"/>
        </a:spcBef>
        <a:spcAft>
          <a:spcPct val="0"/>
        </a:spcAft>
        <a:defRPr sz="3600">
          <a:solidFill>
            <a:schemeClr val="tx1"/>
          </a:solidFill>
          <a:latin typeface="Tw Cen MT" pitchFamily="34" charset="0"/>
        </a:defRPr>
      </a:lvl6pPr>
      <a:lvl7pPr marL="914400" algn="l" rtl="0" eaLnBrk="1" fontAlgn="base" hangingPunct="1">
        <a:lnSpc>
          <a:spcPct val="90000"/>
        </a:lnSpc>
        <a:spcBef>
          <a:spcPct val="0"/>
        </a:spcBef>
        <a:spcAft>
          <a:spcPct val="0"/>
        </a:spcAft>
        <a:defRPr sz="3600">
          <a:solidFill>
            <a:schemeClr val="tx1"/>
          </a:solidFill>
          <a:latin typeface="Tw Cen MT" pitchFamily="34" charset="0"/>
        </a:defRPr>
      </a:lvl7pPr>
      <a:lvl8pPr marL="1371600" algn="l" rtl="0" eaLnBrk="1" fontAlgn="base" hangingPunct="1">
        <a:lnSpc>
          <a:spcPct val="90000"/>
        </a:lnSpc>
        <a:spcBef>
          <a:spcPct val="0"/>
        </a:spcBef>
        <a:spcAft>
          <a:spcPct val="0"/>
        </a:spcAft>
        <a:defRPr sz="3600">
          <a:solidFill>
            <a:schemeClr val="tx1"/>
          </a:solidFill>
          <a:latin typeface="Tw Cen MT" pitchFamily="34" charset="0"/>
        </a:defRPr>
      </a:lvl8pPr>
      <a:lvl9pPr marL="1828800" algn="l" rtl="0" eaLnBrk="1" fontAlgn="base" hangingPunct="1">
        <a:lnSpc>
          <a:spcPct val="90000"/>
        </a:lnSpc>
        <a:spcBef>
          <a:spcPct val="0"/>
        </a:spcBef>
        <a:spcAft>
          <a:spcPct val="0"/>
        </a:spcAft>
        <a:defRPr sz="3600">
          <a:solidFill>
            <a:schemeClr val="tx1"/>
          </a:solidFill>
          <a:latin typeface="Tw Cen MT" pitchFamily="34" charset="0"/>
        </a:defRPr>
      </a:lvl9pPr>
    </p:titleStyle>
    <p:bodyStyle>
      <a:lvl1pPr marL="228600" indent="-228600" algn="l" rtl="0" eaLnBrk="1" fontAlgn="base" hangingPunct="1">
        <a:lnSpc>
          <a:spcPct val="120000"/>
        </a:lnSpc>
        <a:spcBef>
          <a:spcPts val="1000"/>
        </a:spcBef>
        <a:spcAft>
          <a:spcPct val="0"/>
        </a:spcAft>
        <a:buSzPct val="125000"/>
        <a:buFont typeface="Arial" charset="0"/>
        <a:buChar char="•"/>
        <a:defRPr sz="2400" kern="1200">
          <a:solidFill>
            <a:schemeClr val="tx1"/>
          </a:solidFill>
          <a:latin typeface="+mn-lt"/>
          <a:ea typeface="+mn-ea"/>
          <a:cs typeface="+mn-cs"/>
        </a:defRPr>
      </a:lvl1pPr>
      <a:lvl2pPr marL="685800" indent="-228600" algn="l" rtl="0" eaLnBrk="1" fontAlgn="base" hangingPunct="1">
        <a:lnSpc>
          <a:spcPct val="120000"/>
        </a:lnSpc>
        <a:spcBef>
          <a:spcPts val="500"/>
        </a:spcBef>
        <a:spcAft>
          <a:spcPct val="0"/>
        </a:spcAft>
        <a:buSzPct val="125000"/>
        <a:buFont typeface="Arial" charset="0"/>
        <a:buChar char="•"/>
        <a:defRPr sz="2000" kern="1200">
          <a:solidFill>
            <a:schemeClr val="tx1"/>
          </a:solidFill>
          <a:latin typeface="+mn-lt"/>
          <a:ea typeface="+mn-ea"/>
          <a:cs typeface="+mn-cs"/>
        </a:defRPr>
      </a:lvl2pPr>
      <a:lvl3pPr marL="1143000" indent="-228600" algn="l" rtl="0" eaLnBrk="1" fontAlgn="base" hangingPunct="1">
        <a:lnSpc>
          <a:spcPct val="120000"/>
        </a:lnSpc>
        <a:spcBef>
          <a:spcPts val="500"/>
        </a:spcBef>
        <a:spcAft>
          <a:spcPct val="0"/>
        </a:spcAft>
        <a:buSzPct val="125000"/>
        <a:buFont typeface="Arial" charset="0"/>
        <a:buChar char="•"/>
        <a:defRPr kern="1200">
          <a:solidFill>
            <a:schemeClr val="tx1"/>
          </a:solidFill>
          <a:latin typeface="+mn-lt"/>
          <a:ea typeface="+mn-ea"/>
          <a:cs typeface="+mn-cs"/>
        </a:defRPr>
      </a:lvl3pPr>
      <a:lvl4pPr marL="1600200" indent="-228600" algn="l" rtl="0" eaLnBrk="1" fontAlgn="base" hangingPunct="1">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4pPr>
      <a:lvl5pPr marL="2057400" indent="-228600" algn="l" rtl="0" eaLnBrk="1" fontAlgn="base" hangingPunct="1">
        <a:lnSpc>
          <a:spcPct val="120000"/>
        </a:lnSpc>
        <a:spcBef>
          <a:spcPts val="500"/>
        </a:spcBef>
        <a:spcAft>
          <a:spcPct val="0"/>
        </a:spcAft>
        <a:buSzPct val="125000"/>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frontend.projects-amit-learning.com/"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3.jpg"/></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8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8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5" y="3602038"/>
            <a:ext cx="8791575" cy="1655762"/>
          </a:xfrm>
        </p:spPr>
        <p:txBody>
          <a:bodyPr rtlCol="0"/>
          <a:lstStyle/>
          <a:p>
            <a:pPr fontAlgn="auto">
              <a:spcAft>
                <a:spcPts val="0"/>
              </a:spcAft>
              <a:buFont typeface="Arial" panose="020B0604020202020204" pitchFamily="34" charset="0"/>
              <a:buNone/>
              <a:defRPr/>
            </a:pPr>
            <a:r>
              <a:rPr lang="en-US" sz="2800" dirty="0" smtClean="0">
                <a:latin typeface="Arial Rounded MT Bold" panose="020F0704030504030204" pitchFamily="34" charset="0"/>
              </a:rPr>
              <a:t>JavaScript</a:t>
            </a:r>
            <a:endParaRPr lang="en-US" sz="2800" dirty="0">
              <a:latin typeface="Arial Rounded MT Bold" panose="020F0704030504030204" pitchFamily="34" charset="0"/>
            </a:endParaRPr>
          </a:p>
        </p:txBody>
      </p:sp>
      <p:pic>
        <p:nvPicPr>
          <p:cNvPr id="40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113" y="5349875"/>
            <a:ext cx="22637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ctrTitle"/>
          </p:nvPr>
        </p:nvSpPr>
        <p:spPr>
          <a:xfrm>
            <a:off x="1876425" y="1122363"/>
            <a:ext cx="8791575" cy="2387600"/>
          </a:xfrm>
        </p:spPr>
        <p:txBody>
          <a:bodyPr/>
          <a:lstStyle/>
          <a:p>
            <a:pPr fontAlgn="auto">
              <a:spcAft>
                <a:spcPts val="0"/>
              </a:spcAft>
              <a:defRPr/>
            </a:pPr>
            <a:r>
              <a:rPr lang="en-US" dirty="0" smtClean="0"/>
              <a:t>Full stack diploma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Variables defined with </a:t>
            </a:r>
            <a:r>
              <a:rPr lang="en-US" sz="2000" b="1" dirty="0" smtClean="0">
                <a:solidFill>
                  <a:schemeClr val="bg1"/>
                </a:solidFill>
                <a:latin typeface="Calibri" pitchFamily="34" charset="0"/>
                <a:cs typeface="Calibri" pitchFamily="34" charset="0"/>
              </a:rPr>
              <a:t>const</a:t>
            </a:r>
            <a:r>
              <a:rPr lang="en-US" sz="2000" dirty="0" smtClean="0">
                <a:solidFill>
                  <a:schemeClr val="bg1"/>
                </a:solidFill>
                <a:latin typeface="Calibri" pitchFamily="34" charset="0"/>
                <a:cs typeface="Calibri" pitchFamily="34" charset="0"/>
              </a:rPr>
              <a:t> cannot be Re-declared.</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Variables defined with </a:t>
            </a:r>
            <a:r>
              <a:rPr lang="en-US" sz="2000" b="1" dirty="0" smtClean="0">
                <a:solidFill>
                  <a:schemeClr val="bg1"/>
                </a:solidFill>
                <a:latin typeface="Calibri" pitchFamily="34" charset="0"/>
                <a:cs typeface="Calibri" pitchFamily="34" charset="0"/>
              </a:rPr>
              <a:t>const</a:t>
            </a:r>
            <a:r>
              <a:rPr lang="en-US" sz="2000" dirty="0" smtClean="0">
                <a:solidFill>
                  <a:schemeClr val="bg1"/>
                </a:solidFill>
                <a:latin typeface="Calibri" pitchFamily="34" charset="0"/>
                <a:cs typeface="Calibri" pitchFamily="34" charset="0"/>
              </a:rPr>
              <a:t> cannot be Reassigned.</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Variables defined with </a:t>
            </a:r>
            <a:r>
              <a:rPr lang="en-US" sz="2000" b="1" dirty="0" smtClean="0">
                <a:solidFill>
                  <a:schemeClr val="bg1"/>
                </a:solidFill>
                <a:latin typeface="Calibri" pitchFamily="34" charset="0"/>
                <a:cs typeface="Calibri" pitchFamily="34" charset="0"/>
              </a:rPr>
              <a:t>const</a:t>
            </a:r>
            <a:r>
              <a:rPr lang="en-US" sz="2000" dirty="0" smtClean="0">
                <a:solidFill>
                  <a:schemeClr val="bg1"/>
                </a:solidFill>
                <a:latin typeface="Calibri" pitchFamily="34" charset="0"/>
                <a:cs typeface="Calibri" pitchFamily="34" charset="0"/>
              </a:rPr>
              <a:t> have Block Scope.</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Lets see what does it mean:</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Const</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348398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1- Variables defined with const cannot be Re-declared.</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Re-declaring a variable with const, in another scope, or in another block, is allowed:</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Const</a:t>
            </a:r>
            <a:endParaRPr lang="en-US" sz="2400" b="1" dirty="0">
              <a:solidFill>
                <a:srgbClr val="FF0000"/>
              </a:solidFill>
              <a:latin typeface="Arial Rounded MT Bold"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306554"/>
            <a:ext cx="3048000" cy="1962424"/>
          </a:xfrm>
          <a:prstGeom prst="rect">
            <a:avLst/>
          </a:prstGeom>
          <a:ln>
            <a:solidFill>
              <a:schemeClr val="bg1"/>
            </a:solidFill>
          </a:ln>
        </p:spPr>
      </p:pic>
    </p:spTree>
    <p:extLst>
      <p:ext uri="{BB962C8B-B14F-4D97-AF65-F5344CB8AC3E}">
        <p14:creationId xmlns:p14="http://schemas.microsoft.com/office/powerpoint/2010/main" val="25215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1- Variables defined with const cannot be Re-declared.</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Re-declaring an existing </a:t>
            </a:r>
            <a:r>
              <a:rPr lang="en-US" sz="2000" b="1" dirty="0" smtClean="0">
                <a:solidFill>
                  <a:schemeClr val="bg1"/>
                </a:solidFill>
                <a:latin typeface="Calibri" pitchFamily="34" charset="0"/>
                <a:cs typeface="Calibri" pitchFamily="34" charset="0"/>
              </a:rPr>
              <a:t>var</a:t>
            </a:r>
            <a:r>
              <a:rPr lang="en-US" sz="2000" dirty="0" smtClean="0">
                <a:solidFill>
                  <a:schemeClr val="bg1"/>
                </a:solidFill>
                <a:latin typeface="Calibri" pitchFamily="34" charset="0"/>
                <a:cs typeface="Calibri" pitchFamily="34" charset="0"/>
              </a:rPr>
              <a:t> or </a:t>
            </a:r>
            <a:r>
              <a:rPr lang="en-US" sz="2000" b="1" dirty="0" smtClean="0">
                <a:solidFill>
                  <a:schemeClr val="bg1"/>
                </a:solidFill>
                <a:latin typeface="Calibri" pitchFamily="34" charset="0"/>
                <a:cs typeface="Calibri" pitchFamily="34" charset="0"/>
              </a:rPr>
              <a:t>let</a:t>
            </a:r>
            <a:r>
              <a:rPr lang="en-US" sz="2000" dirty="0" smtClean="0">
                <a:solidFill>
                  <a:schemeClr val="bg1"/>
                </a:solidFill>
                <a:latin typeface="Calibri" pitchFamily="34" charset="0"/>
                <a:cs typeface="Calibri" pitchFamily="34" charset="0"/>
              </a:rPr>
              <a:t> variable to </a:t>
            </a:r>
            <a:r>
              <a:rPr lang="en-US" sz="2000" b="1" dirty="0" smtClean="0">
                <a:solidFill>
                  <a:schemeClr val="bg1"/>
                </a:solidFill>
                <a:latin typeface="Calibri" pitchFamily="34" charset="0"/>
                <a:cs typeface="Calibri" pitchFamily="34" charset="0"/>
              </a:rPr>
              <a:t>const</a:t>
            </a:r>
            <a:r>
              <a:rPr lang="en-US" sz="2000" dirty="0" smtClean="0">
                <a:solidFill>
                  <a:schemeClr val="bg1"/>
                </a:solidFill>
                <a:latin typeface="Calibri" pitchFamily="34" charset="0"/>
                <a:cs typeface="Calibri" pitchFamily="34" charset="0"/>
              </a:rPr>
              <a:t>, in the same scope, is not allowed:</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Const</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902162"/>
            <a:ext cx="2448267" cy="2591162"/>
          </a:xfrm>
          <a:prstGeom prst="rect">
            <a:avLst/>
          </a:prstGeom>
          <a:ln>
            <a:solidFill>
              <a:schemeClr val="bg1"/>
            </a:solidFill>
          </a:ln>
        </p:spPr>
      </p:pic>
    </p:spTree>
    <p:extLst>
      <p:ext uri="{BB962C8B-B14F-4D97-AF65-F5344CB8AC3E}">
        <p14:creationId xmlns:p14="http://schemas.microsoft.com/office/powerpoint/2010/main" val="395145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Variables defined with const cannot be Reassigned.</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Variables defined with const have Block Scope.</a:t>
            </a:r>
          </a:p>
          <a:p>
            <a:r>
              <a:rPr lang="en-US" sz="2000" dirty="0" smtClean="0">
                <a:solidFill>
                  <a:schemeClr val="bg1"/>
                </a:solidFill>
                <a:latin typeface="Calibri" pitchFamily="34" charset="0"/>
                <a:cs typeface="Calibri" pitchFamily="34" charset="0"/>
              </a:rPr>
              <a:t>Declaring a variable with </a:t>
            </a:r>
            <a:r>
              <a:rPr lang="en-US" sz="2000" b="1" dirty="0" smtClean="0">
                <a:solidFill>
                  <a:schemeClr val="bg1"/>
                </a:solidFill>
                <a:latin typeface="Calibri" pitchFamily="34" charset="0"/>
                <a:cs typeface="Calibri" pitchFamily="34" charset="0"/>
              </a:rPr>
              <a:t>const</a:t>
            </a:r>
            <a:r>
              <a:rPr lang="en-US" sz="2000" dirty="0" smtClean="0">
                <a:solidFill>
                  <a:schemeClr val="bg1"/>
                </a:solidFill>
                <a:latin typeface="Calibri" pitchFamily="34" charset="0"/>
                <a:cs typeface="Calibri" pitchFamily="34" charset="0"/>
              </a:rPr>
              <a:t> is similar to </a:t>
            </a:r>
            <a:r>
              <a:rPr lang="en-US" sz="2000" b="1" dirty="0" smtClean="0">
                <a:solidFill>
                  <a:schemeClr val="bg1"/>
                </a:solidFill>
                <a:latin typeface="Calibri" pitchFamily="34" charset="0"/>
                <a:cs typeface="Calibri" pitchFamily="34" charset="0"/>
              </a:rPr>
              <a:t>let</a:t>
            </a:r>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when it comes to </a:t>
            </a:r>
            <a:r>
              <a:rPr lang="en-US" sz="2000" b="1" dirty="0" smtClean="0">
                <a:solidFill>
                  <a:schemeClr val="bg1"/>
                </a:solidFill>
                <a:latin typeface="Calibri" pitchFamily="34" charset="0"/>
                <a:cs typeface="Calibri" pitchFamily="34" charset="0"/>
              </a:rPr>
              <a:t>Block Scope</a:t>
            </a:r>
            <a:r>
              <a:rPr lang="en-US" sz="2000" dirty="0" smtClean="0">
                <a:solidFill>
                  <a:schemeClr val="bg1"/>
                </a:solidFill>
                <a:latin typeface="Calibri" pitchFamily="34" charset="0"/>
                <a:cs typeface="Calibri" pitchFamily="34" charset="0"/>
              </a:rPr>
              <a:t>.</a:t>
            </a: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Const</a:t>
            </a:r>
            <a:endParaRPr lang="en-US" sz="2400" b="1" dirty="0">
              <a:solidFill>
                <a:srgbClr val="FF0000"/>
              </a:solidFill>
              <a:latin typeface="Arial Rounded MT Bold"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911" y="2428573"/>
            <a:ext cx="3762900" cy="704948"/>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711" y="3133521"/>
            <a:ext cx="2286000" cy="2000854"/>
          </a:xfrm>
          <a:prstGeom prst="rect">
            <a:avLst/>
          </a:prstGeom>
          <a:ln>
            <a:solidFill>
              <a:schemeClr val="bg1"/>
            </a:solidFill>
          </a:ln>
        </p:spPr>
      </p:pic>
    </p:spTree>
    <p:extLst>
      <p:ext uri="{BB962C8B-B14F-4D97-AF65-F5344CB8AC3E}">
        <p14:creationId xmlns:p14="http://schemas.microsoft.com/office/powerpoint/2010/main" val="176237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JavaScript has only one type of numbers.</a:t>
            </a:r>
          </a:p>
          <a:p>
            <a:r>
              <a:rPr lang="en-US" sz="2000" dirty="0" smtClean="0">
                <a:solidFill>
                  <a:schemeClr val="bg1"/>
                </a:solidFill>
                <a:latin typeface="Calibri" pitchFamily="34" charset="0"/>
                <a:cs typeface="Calibri" pitchFamily="34" charset="0"/>
              </a:rPr>
              <a:t>Numbers can be written with, or without decimals:</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Numbers</a:t>
            </a:r>
            <a:endParaRPr lang="en-US" sz="2400" b="1" dirty="0">
              <a:solidFill>
                <a:srgbClr val="FF0000"/>
              </a:solidFill>
              <a:latin typeface="Arial Rounded MT Bold"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594385"/>
            <a:ext cx="4648200" cy="943043"/>
          </a:xfrm>
          <a:prstGeom prst="rect">
            <a:avLst/>
          </a:prstGeom>
          <a:ln>
            <a:solidFill>
              <a:schemeClr val="bg1"/>
            </a:solidFill>
          </a:ln>
        </p:spPr>
      </p:pic>
    </p:spTree>
    <p:extLst>
      <p:ext uri="{BB962C8B-B14F-4D97-AF65-F5344CB8AC3E}">
        <p14:creationId xmlns:p14="http://schemas.microsoft.com/office/powerpoint/2010/main" val="259179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Booleans can only have two values: true or false:</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Boolean</a:t>
            </a:r>
            <a:endParaRPr lang="en-US" sz="2400" b="1" dirty="0">
              <a:solidFill>
                <a:srgbClr val="FF0000"/>
              </a:solidFill>
              <a:latin typeface="Arial Rounded MT Bold"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979" y="2454964"/>
            <a:ext cx="3927764" cy="1447801"/>
          </a:xfrm>
          <a:prstGeom prst="rect">
            <a:avLst/>
          </a:prstGeom>
          <a:ln>
            <a:solidFill>
              <a:schemeClr val="bg1"/>
            </a:solidFill>
          </a:ln>
        </p:spPr>
      </p:pic>
    </p:spTree>
    <p:extLst>
      <p:ext uri="{BB962C8B-B14F-4D97-AF65-F5344CB8AC3E}">
        <p14:creationId xmlns:p14="http://schemas.microsoft.com/office/powerpoint/2010/main" val="37659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JavaScript arrays are written with square brackets.</a:t>
            </a:r>
          </a:p>
          <a:p>
            <a:r>
              <a:rPr lang="en-US" sz="2000" dirty="0" smtClean="0">
                <a:solidFill>
                  <a:schemeClr val="bg1"/>
                </a:solidFill>
                <a:latin typeface="Calibri" pitchFamily="34" charset="0"/>
                <a:cs typeface="Calibri" pitchFamily="34" charset="0"/>
              </a:rPr>
              <a:t>Array items are separated by commas.</a:t>
            </a:r>
          </a:p>
          <a:p>
            <a:r>
              <a:rPr lang="en-US" sz="2000" dirty="0" smtClean="0">
                <a:solidFill>
                  <a:schemeClr val="bg1"/>
                </a:solidFill>
                <a:latin typeface="Calibri" pitchFamily="34" charset="0"/>
                <a:cs typeface="Calibri" pitchFamily="34" charset="0"/>
              </a:rPr>
              <a:t>Array indexes are zero-based, which means the first item is [0], second is [1], and so on.</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Arrays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438525"/>
            <a:ext cx="3709276" cy="638222"/>
          </a:xfrm>
          <a:prstGeom prst="rect">
            <a:avLst/>
          </a:prstGeom>
          <a:ln>
            <a:solidFill>
              <a:schemeClr val="bg1"/>
            </a:solidFill>
          </a:ln>
        </p:spPr>
      </p:pic>
    </p:spTree>
    <p:extLst>
      <p:ext uri="{BB962C8B-B14F-4D97-AF65-F5344CB8AC3E}">
        <p14:creationId xmlns:p14="http://schemas.microsoft.com/office/powerpoint/2010/main" val="167710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JavaScript objects are written with curly braces {}.</a:t>
            </a:r>
          </a:p>
          <a:p>
            <a:r>
              <a:rPr lang="en-US" sz="2000" dirty="0" smtClean="0">
                <a:solidFill>
                  <a:schemeClr val="bg1"/>
                </a:solidFill>
                <a:latin typeface="Calibri" pitchFamily="34" charset="0"/>
                <a:cs typeface="Calibri" pitchFamily="34" charset="0"/>
              </a:rPr>
              <a:t>Object properties are written as name:value pairs, separated by commas.</a:t>
            </a:r>
          </a:p>
          <a:p>
            <a:r>
              <a:rPr lang="en-US" sz="2000" dirty="0" smtClean="0">
                <a:solidFill>
                  <a:schemeClr val="bg1"/>
                </a:solidFill>
                <a:latin typeface="Calibri" pitchFamily="34" charset="0"/>
                <a:cs typeface="Calibri" pitchFamily="34" charset="0"/>
              </a:rPr>
              <a:t>The object (person) in the example above has 4 properties: firstName, lastName, age, and eyeColor.</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Objects</a:t>
            </a:r>
            <a:endParaRPr lang="en-US" sz="2400" b="1" dirty="0">
              <a:solidFill>
                <a:srgbClr val="FF0000"/>
              </a:solidFill>
              <a:latin typeface="Arial Rounded MT Bold"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763617"/>
            <a:ext cx="6115813" cy="762000"/>
          </a:xfrm>
          <a:prstGeom prst="rect">
            <a:avLst/>
          </a:prstGeom>
          <a:ln>
            <a:solidFill>
              <a:schemeClr val="bg1"/>
            </a:solidFill>
          </a:ln>
        </p:spPr>
      </p:pic>
    </p:spTree>
    <p:extLst>
      <p:ext uri="{BB962C8B-B14F-4D97-AF65-F5344CB8AC3E}">
        <p14:creationId xmlns:p14="http://schemas.microsoft.com/office/powerpoint/2010/main" val="1070335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You can use the JavaScript typeof operator to find the type of a JavaScript variable.</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Typeof</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867025"/>
            <a:ext cx="3429000" cy="1143000"/>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561" y="2867025"/>
            <a:ext cx="1404539" cy="1143000"/>
          </a:xfrm>
          <a:prstGeom prst="rect">
            <a:avLst/>
          </a:prstGeom>
          <a:ln>
            <a:solidFill>
              <a:schemeClr val="bg1"/>
            </a:solidFill>
          </a:ln>
        </p:spPr>
      </p:pic>
      <p:cxnSp>
        <p:nvCxnSpPr>
          <p:cNvPr id="12" name="Straight Arrow Connector 11"/>
          <p:cNvCxnSpPr/>
          <p:nvPr/>
        </p:nvCxnSpPr>
        <p:spPr>
          <a:xfrm>
            <a:off x="4000500" y="3095625"/>
            <a:ext cx="167640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a:off x="3086100" y="3781425"/>
            <a:ext cx="259080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4838700" y="3438525"/>
            <a:ext cx="99060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1446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JavaScript comments can be used to explain JavaScript code, and to make it more readable.</a:t>
            </a:r>
          </a:p>
          <a:p>
            <a:r>
              <a:rPr lang="en-US" sz="2000" dirty="0" smtClean="0">
                <a:solidFill>
                  <a:schemeClr val="bg1"/>
                </a:solidFill>
                <a:latin typeface="Calibri" pitchFamily="34" charset="0"/>
                <a:cs typeface="Calibri" pitchFamily="34" charset="0"/>
              </a:rPr>
              <a:t>JavaScript comments can also be used to prevent execution, when testing alternative code.</a:t>
            </a:r>
          </a:p>
          <a:p>
            <a:endParaRPr lang="en-US" sz="2000" dirty="0" smtClean="0">
              <a:solidFill>
                <a:schemeClr val="bg1"/>
              </a:solidFill>
              <a:latin typeface="Calibri" pitchFamily="34" charset="0"/>
              <a:cs typeface="Calibri" pitchFamily="34" charset="0"/>
            </a:endParaRP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Single Line Comments</a:t>
            </a:r>
          </a:p>
          <a:p>
            <a:r>
              <a:rPr lang="en-US" sz="2000" dirty="0" smtClean="0">
                <a:solidFill>
                  <a:schemeClr val="bg1"/>
                </a:solidFill>
                <a:latin typeface="Calibri" pitchFamily="34" charset="0"/>
                <a:cs typeface="Calibri" pitchFamily="34" charset="0"/>
              </a:rPr>
              <a:t>Single line comments start with </a:t>
            </a:r>
            <a:r>
              <a:rPr lang="en-US" sz="2000" dirty="0" smtClean="0">
                <a:solidFill>
                  <a:srgbClr val="002060"/>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Any text between</a:t>
            </a:r>
            <a:r>
              <a:rPr lang="en-US" sz="2000" dirty="0">
                <a:solidFill>
                  <a:srgbClr val="002060"/>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 and the end of the line will be ignored by JavaScript (will not be executed).</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Comments</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396738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7"/>
          <p:cNvSpPr txBox="1">
            <a:spLocks noChangeArrowheads="1"/>
          </p:cNvSpPr>
          <p:nvPr/>
        </p:nvSpPr>
        <p:spPr bwMode="auto">
          <a:xfrm>
            <a:off x="1069975" y="1187665"/>
            <a:ext cx="503475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hlinkClick r:id="rId3"/>
              </a:rPr>
              <a:t>http://frontend.projects-amit-learning.com/</a:t>
            </a:r>
            <a:r>
              <a:rPr lang="en-US" sz="2000" dirty="0" smtClean="0">
                <a:solidFill>
                  <a:schemeClr val="bg1"/>
                </a:solidFill>
                <a:latin typeface="Calibri" pitchFamily="34" charset="0"/>
                <a:cs typeface="Calibri" pitchFamily="34" charset="0"/>
              </a:rPr>
              <a:t> </a:t>
            </a:r>
          </a:p>
          <a:p>
            <a:r>
              <a:rPr lang="en-US" sz="2000" dirty="0" smtClean="0">
                <a:solidFill>
                  <a:schemeClr val="bg1"/>
                </a:solidFill>
                <a:latin typeface="Calibri" pitchFamily="34" charset="0"/>
                <a:cs typeface="Calibri" pitchFamily="34" charset="0"/>
              </a:rPr>
              <a:t>Try to open this link on your phone and tap on menu icon then close it.</a:t>
            </a:r>
          </a:p>
          <a:p>
            <a:r>
              <a:rPr lang="en-US" sz="2000" dirty="0" smtClean="0">
                <a:solidFill>
                  <a:schemeClr val="bg1"/>
                </a:solidFill>
                <a:latin typeface="Calibri" pitchFamily="34" charset="0"/>
                <a:cs typeface="Calibri" pitchFamily="34" charset="0"/>
              </a:rPr>
              <a:t>Are you wondering how this is happing?</a:t>
            </a:r>
          </a:p>
          <a:p>
            <a:r>
              <a:rPr lang="en-US" sz="2000" dirty="0" smtClean="0">
                <a:solidFill>
                  <a:schemeClr val="bg1"/>
                </a:solidFill>
                <a:latin typeface="Calibri" pitchFamily="34" charset="0"/>
                <a:cs typeface="Calibri" pitchFamily="34" charset="0"/>
              </a:rPr>
              <a:t>We got the answer for you. It is the power of JavaScript and in this material we are going to talk about :</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what is JavaScript? ,</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what does it offer to us? and </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how to deal with it?</a:t>
            </a:r>
            <a:endParaRPr lang="en-US" sz="2000" dirty="0">
              <a:solidFill>
                <a:schemeClr val="bg1"/>
              </a:solidFill>
              <a:latin typeface="Calibri" pitchFamily="34" charset="0"/>
              <a:cs typeface="Calibri" pitchFamily="34" charset="0"/>
            </a:endParaRPr>
          </a:p>
        </p:txBody>
      </p:sp>
      <p:pic>
        <p:nvPicPr>
          <p:cNvPr id="7" name="Picture 2" descr="C:\Users\AMIT\AppData\Local\Microsoft\Windows\INetCache\IE\PW2TP55Y\wonderin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5243" y="1557333"/>
            <a:ext cx="1905000" cy="24307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Comments</a:t>
            </a:r>
            <a:endParaRPr lang="en-US" sz="2400" b="1" dirty="0">
              <a:solidFill>
                <a:srgbClr val="FF0000"/>
              </a:solidFill>
              <a:latin typeface="Arial Rounded MT Bold"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66" y="2441504"/>
            <a:ext cx="4744112" cy="790685"/>
          </a:xfrm>
          <a:prstGeom prst="rect">
            <a:avLst/>
          </a:prstGeom>
          <a:ln>
            <a:solidFill>
              <a:schemeClr val="bg1"/>
            </a:solid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756" y="2434577"/>
            <a:ext cx="2448022" cy="797612"/>
          </a:xfrm>
          <a:prstGeom prst="rect">
            <a:avLst/>
          </a:prstGeom>
          <a:ln>
            <a:solidFill>
              <a:schemeClr val="bg1"/>
            </a:solidFill>
          </a:ln>
        </p:spPr>
      </p:pic>
    </p:spTree>
    <p:extLst>
      <p:ext uri="{BB962C8B-B14F-4D97-AF65-F5344CB8AC3E}">
        <p14:creationId xmlns:p14="http://schemas.microsoft.com/office/powerpoint/2010/main" val="175574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Datatypes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b="1" dirty="0" smtClean="0">
                <a:solidFill>
                  <a:schemeClr val="bg1"/>
                </a:solidFill>
                <a:latin typeface="Calibri" pitchFamily="34" charset="0"/>
                <a:cs typeface="Calibri" pitchFamily="34" charset="0"/>
              </a:rPr>
              <a:t>Multi-line Comments</a:t>
            </a:r>
          </a:p>
          <a:p>
            <a:r>
              <a:rPr lang="en-US" sz="2000" dirty="0" smtClean="0">
                <a:solidFill>
                  <a:schemeClr val="bg1"/>
                </a:solidFill>
                <a:latin typeface="Calibri" pitchFamily="34" charset="0"/>
                <a:cs typeface="Calibri" pitchFamily="34" charset="0"/>
              </a:rPr>
              <a:t>Multi-line comments start with</a:t>
            </a:r>
            <a:r>
              <a:rPr lang="en-US" sz="2000" dirty="0">
                <a:solidFill>
                  <a:srgbClr val="0070C0"/>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 and end with </a:t>
            </a:r>
            <a:r>
              <a:rPr lang="en-US" sz="2000" dirty="0" smtClean="0">
                <a:solidFill>
                  <a:srgbClr val="0070C0"/>
                </a:solidFill>
                <a:latin typeface="Calibri" pitchFamily="34" charset="0"/>
                <a:cs typeface="Calibri" pitchFamily="34" charset="0"/>
              </a:rPr>
              <a:t>*/</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Any text between</a:t>
            </a:r>
            <a:r>
              <a:rPr lang="en-US" sz="2000" dirty="0">
                <a:solidFill>
                  <a:srgbClr val="0070C0"/>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 and </a:t>
            </a:r>
            <a:r>
              <a:rPr lang="en-US" sz="2000" dirty="0">
                <a:solidFill>
                  <a:srgbClr val="0070C0"/>
                </a:solidFill>
                <a:latin typeface="Calibri" pitchFamily="34" charset="0"/>
                <a:cs typeface="Calibri" pitchFamily="34" charset="0"/>
              </a:rPr>
              <a:t>*/</a:t>
            </a:r>
            <a:r>
              <a:rPr lang="en-US" sz="2000" dirty="0">
                <a:solidFill>
                  <a:schemeClr val="bg1"/>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will be ignored by JavaScript.</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Comments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981103"/>
            <a:ext cx="4744112" cy="1590897"/>
          </a:xfrm>
          <a:prstGeom prst="rect">
            <a:avLst/>
          </a:prstGeom>
          <a:ln>
            <a:solidFill>
              <a:schemeClr val="bg1"/>
            </a:solidFill>
          </a:ln>
        </p:spPr>
      </p:pic>
    </p:spTree>
    <p:extLst>
      <p:ext uri="{BB962C8B-B14F-4D97-AF65-F5344CB8AC3E}">
        <p14:creationId xmlns:p14="http://schemas.microsoft.com/office/powerpoint/2010/main" val="144189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404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Arithmetic Operators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5615009"/>
              </p:ext>
            </p:extLst>
          </p:nvPr>
        </p:nvGraphicFramePr>
        <p:xfrm>
          <a:off x="1208781" y="1736504"/>
          <a:ext cx="7772400" cy="3169920"/>
        </p:xfrm>
        <a:graphic>
          <a:graphicData uri="http://schemas.openxmlformats.org/drawingml/2006/table">
            <a:tbl>
              <a:tblPr firstRow="1" bandRow="1">
                <a:tableStyleId>{69012ECD-51FC-41F1-AA8D-1B2483CD663E}</a:tableStyleId>
              </a:tblPr>
              <a:tblGrid>
                <a:gridCol w="1143000"/>
                <a:gridCol w="6629400"/>
              </a:tblGrid>
              <a:tr h="370840">
                <a:tc>
                  <a:txBody>
                    <a:bodyPr/>
                    <a:lstStyle/>
                    <a:p>
                      <a:r>
                        <a:rPr lang="en-US" sz="2000" dirty="0" smtClean="0">
                          <a:solidFill>
                            <a:schemeClr val="bg1"/>
                          </a:solidFill>
                          <a:latin typeface="Calibri" pitchFamily="34" charset="0"/>
                          <a:cs typeface="Calibri" pitchFamily="34" charset="0"/>
                        </a:rPr>
                        <a:t>Operator</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Addition  (1+1 = 2)</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Subtraction  (4-2 = 2)</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Multiplication  (2*2 = 4)</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Division (25/5 = 5)</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Reminder (12 % 5 = 2)</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Increment (1++ = 2)</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Decrement (4--  = 3)</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18400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Comparison Operators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45082672"/>
              </p:ext>
            </p:extLst>
          </p:nvPr>
        </p:nvGraphicFramePr>
        <p:xfrm>
          <a:off x="1266311" y="1769745"/>
          <a:ext cx="7772400" cy="3870960"/>
        </p:xfrm>
        <a:graphic>
          <a:graphicData uri="http://schemas.openxmlformats.org/drawingml/2006/table">
            <a:tbl>
              <a:tblPr firstRow="1" bandRow="1">
                <a:tableStyleId>{69012ECD-51FC-41F1-AA8D-1B2483CD663E}</a:tableStyleId>
              </a:tblPr>
              <a:tblGrid>
                <a:gridCol w="3886200"/>
                <a:gridCol w="3886200"/>
              </a:tblGrid>
              <a:tr h="370840">
                <a:tc>
                  <a:txBody>
                    <a:bodyPr/>
                    <a:lstStyle/>
                    <a:p>
                      <a:r>
                        <a:rPr lang="en-US" sz="2000" dirty="0" smtClean="0">
                          <a:solidFill>
                            <a:schemeClr val="bg1"/>
                          </a:solidFill>
                          <a:latin typeface="Calibri" pitchFamily="34" charset="0"/>
                          <a:cs typeface="Calibri" pitchFamily="34" charset="0"/>
                        </a:rPr>
                        <a:t>Operator (x=5)</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 +</a:t>
                      </a:r>
                      <a:r>
                        <a:rPr lang="en-US" sz="2000" baseline="0" dirty="0" smtClean="0">
                          <a:solidFill>
                            <a:schemeClr val="bg1"/>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Result</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 (</a:t>
                      </a:r>
                      <a:r>
                        <a:rPr lang="en-US" sz="2000" kern="1200" dirty="0" smtClean="0">
                          <a:solidFill>
                            <a:schemeClr val="bg1"/>
                          </a:solidFill>
                          <a:effectLst/>
                          <a:latin typeface="Calibri" pitchFamily="34" charset="0"/>
                          <a:cs typeface="Calibri" pitchFamily="34" charset="0"/>
                        </a:rPr>
                        <a:t>equal to)</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 == 8 -&gt; false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 (</a:t>
                      </a:r>
                      <a:r>
                        <a:rPr lang="en-US" sz="2000" kern="1200" dirty="0" smtClean="0">
                          <a:solidFill>
                            <a:schemeClr val="bg1"/>
                          </a:solidFill>
                          <a:effectLst/>
                          <a:latin typeface="Calibri" pitchFamily="34" charset="0"/>
                          <a:cs typeface="Calibri" pitchFamily="34" charset="0"/>
                        </a:rPr>
                        <a:t>equal value and equal type)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 === 5 -&gt; true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 (not equal)</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 != 8 -&gt; true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 (</a:t>
                      </a:r>
                      <a:r>
                        <a:rPr lang="en-US" sz="2000" kern="1200" dirty="0" smtClean="0">
                          <a:solidFill>
                            <a:schemeClr val="bg1"/>
                          </a:solidFill>
                          <a:effectLst/>
                          <a:latin typeface="Calibri" pitchFamily="34" charset="0"/>
                          <a:cs typeface="Calibri" pitchFamily="34" charset="0"/>
                        </a:rPr>
                        <a:t>not equal value or not equal type)</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a:t>
                      </a:r>
                      <a:r>
                        <a:rPr lang="en-US" sz="2000" baseline="0" dirty="0" smtClean="0">
                          <a:solidFill>
                            <a:schemeClr val="bg1"/>
                          </a:solidFill>
                          <a:latin typeface="Calibri" pitchFamily="34" charset="0"/>
                          <a:cs typeface="Calibri" pitchFamily="34" charset="0"/>
                        </a:rPr>
                        <a:t> !== 5 -&gt; false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&gt; (greater than)</a:t>
                      </a:r>
                      <a:r>
                        <a:rPr lang="en-US" sz="2000" baseline="0" dirty="0" smtClean="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 &gt; 8 -&gt; false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&lt; (less than)</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 &lt; 8 -&gt; true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&gt;= (greater than or equal)</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 &gt;= 5 -&gt; true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&lt;= (less than or equal)</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X &lt;= 8 -&gt; true</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445682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Logical Operators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181225633"/>
              </p:ext>
            </p:extLst>
          </p:nvPr>
        </p:nvGraphicFramePr>
        <p:xfrm>
          <a:off x="1266311" y="1683026"/>
          <a:ext cx="7772400" cy="1645920"/>
        </p:xfrm>
        <a:graphic>
          <a:graphicData uri="http://schemas.openxmlformats.org/drawingml/2006/table">
            <a:tbl>
              <a:tblPr firstRow="1" bandRow="1">
                <a:tableStyleId>{69012ECD-51FC-41F1-AA8D-1B2483CD663E}</a:tableStyleId>
              </a:tblPr>
              <a:tblGrid>
                <a:gridCol w="2819400"/>
                <a:gridCol w="4953000"/>
              </a:tblGrid>
              <a:tr h="370840">
                <a:tc>
                  <a:txBody>
                    <a:bodyPr/>
                    <a:lstStyle/>
                    <a:p>
                      <a:r>
                        <a:rPr lang="en-US" sz="2000" dirty="0" smtClean="0">
                          <a:solidFill>
                            <a:schemeClr val="bg1"/>
                          </a:solidFill>
                          <a:latin typeface="Calibri" pitchFamily="34" charset="0"/>
                          <a:cs typeface="Calibri" pitchFamily="34" charset="0"/>
                        </a:rPr>
                        <a:t>Operator (x=6</a:t>
                      </a:r>
                      <a:r>
                        <a:rPr lang="en-US" sz="2000" baseline="0" dirty="0" smtClean="0">
                          <a:solidFill>
                            <a:schemeClr val="bg1"/>
                          </a:solidFill>
                          <a:latin typeface="Calibri" pitchFamily="34" charset="0"/>
                          <a:cs typeface="Calibri" pitchFamily="34" charset="0"/>
                        </a:rPr>
                        <a:t> and y=3</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a:txBody>
                  <a:tcPr/>
                </a:tc>
                <a:tc>
                  <a:txBody>
                    <a:bodyPr/>
                    <a:lstStyle/>
                    <a:p>
                      <a:r>
                        <a:rPr lang="en-US" sz="2000" dirty="0" smtClean="0">
                          <a:solidFill>
                            <a:schemeClr val="bg1"/>
                          </a:solidFill>
                          <a:latin typeface="Calibri" pitchFamily="34" charset="0"/>
                          <a:cs typeface="Calibri" pitchFamily="34" charset="0"/>
                        </a:rPr>
                        <a:t>Description +</a:t>
                      </a:r>
                      <a:r>
                        <a:rPr lang="en-US" sz="2000" baseline="0" dirty="0" smtClean="0">
                          <a:solidFill>
                            <a:schemeClr val="bg1"/>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Result</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&amp;&amp; (and)</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(x &lt; 10 &amp;&amp; y &gt; 1) is true</a:t>
                      </a:r>
                      <a:endParaRPr lang="en-US" sz="2000" dirty="0">
                        <a:solidFill>
                          <a:schemeClr val="bg1"/>
                        </a:solidFill>
                        <a:latin typeface="Calibri" pitchFamily="34" charset="0"/>
                        <a:cs typeface="Calibri" pitchFamily="34" charset="0"/>
                      </a:endParaRPr>
                    </a:p>
                  </a:txBody>
                  <a:tcPr/>
                </a:tc>
              </a:tr>
              <a:tr h="370840">
                <a:tc>
                  <a:txBody>
                    <a:bodyPr/>
                    <a:lstStyle/>
                    <a:p>
                      <a:r>
                        <a:rPr lang="en-US" sz="2000" dirty="0" smtClean="0">
                          <a:solidFill>
                            <a:schemeClr val="bg1"/>
                          </a:solidFill>
                          <a:latin typeface="Calibri" pitchFamily="34" charset="0"/>
                          <a:cs typeface="Calibri" pitchFamily="34" charset="0"/>
                        </a:rPr>
                        <a:t>|| (or)</a:t>
                      </a:r>
                    </a:p>
                  </a:txBody>
                  <a:tcPr/>
                </a:tc>
                <a:tc>
                  <a:txBody>
                    <a:bodyPr/>
                    <a:lstStyle/>
                    <a:p>
                      <a:pPr algn="l" fontAlgn="t"/>
                      <a:r>
                        <a:rPr lang="en-US" sz="2000" dirty="0" smtClean="0">
                          <a:solidFill>
                            <a:schemeClr val="bg1"/>
                          </a:solidFill>
                          <a:effectLst/>
                          <a:latin typeface="Calibri" pitchFamily="34" charset="0"/>
                          <a:cs typeface="Calibri" pitchFamily="34" charset="0"/>
                        </a:rPr>
                        <a:t>(</a:t>
                      </a:r>
                      <a:r>
                        <a:rPr lang="en-US" sz="2000" dirty="0">
                          <a:solidFill>
                            <a:schemeClr val="bg1"/>
                          </a:solidFill>
                          <a:effectLst/>
                          <a:latin typeface="Calibri" pitchFamily="34" charset="0"/>
                          <a:cs typeface="Calibri" pitchFamily="34" charset="0"/>
                        </a:rPr>
                        <a:t>x == 5 || y == 5) is false</a:t>
                      </a:r>
                    </a:p>
                  </a:txBody>
                  <a:tcPr marL="76200" marR="76200" marT="76200" marB="76200"/>
                </a:tc>
              </a:tr>
              <a:tr h="370840">
                <a:tc>
                  <a:txBody>
                    <a:bodyPr/>
                    <a:lstStyle/>
                    <a:p>
                      <a:r>
                        <a:rPr lang="en-US" sz="2000" dirty="0" smtClean="0">
                          <a:solidFill>
                            <a:schemeClr val="bg1"/>
                          </a:solidFill>
                          <a:latin typeface="Calibri" pitchFamily="34" charset="0"/>
                          <a:cs typeface="Calibri" pitchFamily="34" charset="0"/>
                        </a:rPr>
                        <a:t>! (not)</a:t>
                      </a:r>
                      <a:endParaRPr lang="en-US" sz="2000" dirty="0">
                        <a:solidFill>
                          <a:schemeClr val="bg1"/>
                        </a:solidFill>
                        <a:latin typeface="Calibri" pitchFamily="34" charset="0"/>
                        <a:cs typeface="Calibri" pitchFamily="34" charset="0"/>
                      </a:endParaRPr>
                    </a:p>
                  </a:txBody>
                  <a:tcPr/>
                </a:tc>
                <a:tc>
                  <a:txBody>
                    <a:bodyPr/>
                    <a:lstStyle/>
                    <a:p>
                      <a:r>
                        <a:rPr lang="en-US" sz="2000" kern="1200" dirty="0" smtClean="0">
                          <a:solidFill>
                            <a:schemeClr val="bg1"/>
                          </a:solidFill>
                          <a:effectLst/>
                          <a:latin typeface="Calibri" pitchFamily="34" charset="0"/>
                          <a:cs typeface="Calibri" pitchFamily="34" charset="0"/>
                        </a:rPr>
                        <a:t>!(x == y) is true</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1550874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If…else Statement</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7"/>
          <p:cNvSpPr txBox="1">
            <a:spLocks noChangeArrowheads="1"/>
          </p:cNvSpPr>
          <p:nvPr/>
        </p:nvSpPr>
        <p:spPr bwMode="auto">
          <a:xfrm>
            <a:off x="1067357" y="1886499"/>
            <a:ext cx="752005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if/else statement executes a block of code if a specified condition is true. If the condition is false, another block of code can be executed.</a:t>
            </a:r>
          </a:p>
          <a:p>
            <a:r>
              <a:rPr lang="en-US" sz="2000" dirty="0" smtClean="0">
                <a:solidFill>
                  <a:schemeClr val="bg1"/>
                </a:solidFill>
                <a:latin typeface="Calibri" pitchFamily="34" charset="0"/>
                <a:cs typeface="Calibri" pitchFamily="34" charset="0"/>
              </a:rPr>
              <a:t>The if/else statement is a part of JavaScript's "Conditional" Statements, which are used to perform different actions based on different conditions.</a:t>
            </a:r>
          </a:p>
          <a:p>
            <a:r>
              <a:rPr lang="en-US" sz="2000" dirty="0" smtClean="0">
                <a:solidFill>
                  <a:schemeClr val="bg1"/>
                </a:solidFill>
                <a:latin typeface="Calibri" pitchFamily="34" charset="0"/>
                <a:cs typeface="Calibri" pitchFamily="34" charset="0"/>
              </a:rPr>
              <a:t>In JavaScript we have the following conditional statements:</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Use</a:t>
            </a:r>
            <a:r>
              <a:rPr lang="en-US" sz="2000" b="1" dirty="0" smtClean="0">
                <a:solidFill>
                  <a:schemeClr val="bg1"/>
                </a:solidFill>
                <a:latin typeface="Calibri" pitchFamily="34" charset="0"/>
                <a:cs typeface="Calibri" pitchFamily="34" charset="0"/>
              </a:rPr>
              <a:t> if </a:t>
            </a:r>
            <a:r>
              <a:rPr lang="en-US" sz="2000" dirty="0" smtClean="0">
                <a:solidFill>
                  <a:schemeClr val="bg1"/>
                </a:solidFill>
                <a:latin typeface="Calibri" pitchFamily="34" charset="0"/>
                <a:cs typeface="Calibri" pitchFamily="34" charset="0"/>
              </a:rPr>
              <a:t>to specify a block of code to be executed,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if a specified condition is true</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Use </a:t>
            </a:r>
            <a:r>
              <a:rPr lang="en-US" sz="2000" b="1" dirty="0" smtClean="0">
                <a:solidFill>
                  <a:schemeClr val="bg1"/>
                </a:solidFill>
                <a:latin typeface="Calibri" pitchFamily="34" charset="0"/>
                <a:cs typeface="Calibri" pitchFamily="34" charset="0"/>
              </a:rPr>
              <a:t>else</a:t>
            </a:r>
            <a:r>
              <a:rPr lang="en-US" sz="2000" dirty="0" smtClean="0">
                <a:solidFill>
                  <a:schemeClr val="bg1"/>
                </a:solidFill>
                <a:latin typeface="Calibri" pitchFamily="34" charset="0"/>
                <a:cs typeface="Calibri" pitchFamily="34" charset="0"/>
              </a:rPr>
              <a:t> to specify a block of code to be executed,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if the same condition is false</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Use </a:t>
            </a:r>
            <a:r>
              <a:rPr lang="en-US" sz="2000" b="1" dirty="0" smtClean="0">
                <a:solidFill>
                  <a:schemeClr val="bg1"/>
                </a:solidFill>
                <a:latin typeface="Calibri" pitchFamily="34" charset="0"/>
                <a:cs typeface="Calibri" pitchFamily="34" charset="0"/>
              </a:rPr>
              <a:t>else if</a:t>
            </a:r>
            <a:r>
              <a:rPr lang="en-US" sz="2000" dirty="0" smtClean="0">
                <a:solidFill>
                  <a:schemeClr val="bg1"/>
                </a:solidFill>
                <a:latin typeface="Calibri" pitchFamily="34" charset="0"/>
                <a:cs typeface="Calibri" pitchFamily="34" charset="0"/>
              </a:rPr>
              <a:t> to specify a new condition to test,</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if the first condition is false</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Use </a:t>
            </a:r>
            <a:r>
              <a:rPr lang="en-US" sz="2000" b="1" dirty="0" smtClean="0">
                <a:solidFill>
                  <a:schemeClr val="bg1"/>
                </a:solidFill>
                <a:latin typeface="Calibri" pitchFamily="34" charset="0"/>
                <a:cs typeface="Calibri" pitchFamily="34" charset="0"/>
              </a:rPr>
              <a:t>switch</a:t>
            </a:r>
            <a:r>
              <a:rPr lang="en-US" sz="2000" dirty="0" smtClean="0">
                <a:solidFill>
                  <a:schemeClr val="bg1"/>
                </a:solidFill>
                <a:latin typeface="Calibri" pitchFamily="34" charset="0"/>
                <a:cs typeface="Calibri" pitchFamily="34" charset="0"/>
              </a:rPr>
              <a:t> to select one of many blocks of code to be executed</a:t>
            </a:r>
            <a:endParaRPr lang="en-US" sz="2000" dirty="0">
              <a:solidFill>
                <a:schemeClr val="bg1"/>
              </a:solidFill>
              <a:latin typeface="Calibri" pitchFamily="34" charset="0"/>
              <a:cs typeface="Calibri" pitchFamily="34" charset="0"/>
            </a:endParaRPr>
          </a:p>
        </p:txBody>
      </p:sp>
      <p:pic>
        <p:nvPicPr>
          <p:cNvPr id="10" name="Picture 9">
            <a:extLst>
              <a:ext uri="{FF2B5EF4-FFF2-40B4-BE49-F238E27FC236}">
                <a16:creationId xmlns:a16="http://schemas.microsoft.com/office/drawing/2014/main" xmlns="" id="{65ECC5A0-779D-4035-99C5-0226A976D89B}"/>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947991" y="3438525"/>
            <a:ext cx="1618429" cy="1738928"/>
          </a:xfrm>
          <a:prstGeom prst="rect">
            <a:avLst/>
          </a:prstGeom>
        </p:spPr>
      </p:pic>
    </p:spTree>
    <p:extLst>
      <p:ext uri="{BB962C8B-B14F-4D97-AF65-F5344CB8AC3E}">
        <p14:creationId xmlns:p14="http://schemas.microsoft.com/office/powerpoint/2010/main" val="986996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If…else Statement</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7"/>
          <p:cNvSpPr txBox="1">
            <a:spLocks noChangeArrowheads="1"/>
          </p:cNvSpPr>
          <p:nvPr/>
        </p:nvSpPr>
        <p:spPr bwMode="auto">
          <a:xfrm>
            <a:off x="1067357" y="1886499"/>
            <a:ext cx="752005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if</a:t>
            </a:r>
            <a:r>
              <a:rPr lang="en-US" sz="2000" dirty="0" smtClean="0">
                <a:solidFill>
                  <a:schemeClr val="bg1"/>
                </a:solidFill>
                <a:latin typeface="Calibri" pitchFamily="34" charset="0"/>
                <a:cs typeface="Calibri" pitchFamily="34" charset="0"/>
              </a:rPr>
              <a:t> statement specifies a block of code to be executed if a condition is true:</a:t>
            </a:r>
            <a:endParaRPr lang="ar-EG"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if (</a:t>
            </a:r>
            <a:r>
              <a:rPr lang="en-US" sz="2000" i="1" dirty="0" smtClean="0">
                <a:solidFill>
                  <a:schemeClr val="bg1"/>
                </a:solidFill>
                <a:latin typeface="Calibri" pitchFamily="34" charset="0"/>
                <a:cs typeface="Calibri" pitchFamily="34" charset="0"/>
              </a:rPr>
              <a:t>condition</a:t>
            </a:r>
            <a:r>
              <a:rPr lang="en-US" sz="2000" dirty="0" smtClean="0">
                <a:solidFill>
                  <a:schemeClr val="bg1"/>
                </a:solidFill>
                <a:latin typeface="Calibri" pitchFamily="34" charset="0"/>
                <a:cs typeface="Calibri" pitchFamily="34" charset="0"/>
              </a:rPr>
              <a:t>) {</a:t>
            </a:r>
            <a:br>
              <a:rPr lang="en-US" sz="2000" dirty="0" smtClean="0">
                <a:solidFill>
                  <a:schemeClr val="bg1"/>
                </a:solidFill>
                <a:latin typeface="Calibri" pitchFamily="34" charset="0"/>
                <a:cs typeface="Calibri" pitchFamily="34" charset="0"/>
              </a:rPr>
            </a:br>
            <a:r>
              <a:rPr lang="en-US" sz="2000" i="1" dirty="0" smtClean="0">
                <a:solidFill>
                  <a:schemeClr val="bg1"/>
                </a:solidFill>
                <a:latin typeface="Calibri" pitchFamily="34" charset="0"/>
                <a:cs typeface="Calibri" pitchFamily="34" charset="0"/>
              </a:rPr>
              <a:t>  </a:t>
            </a:r>
            <a:r>
              <a:rPr lang="en-US" sz="2000" b="1" i="1" dirty="0" smtClean="0">
                <a:solidFill>
                  <a:srgbClr val="0070C0"/>
                </a:solidFill>
                <a:latin typeface="Calibri" pitchFamily="34" charset="0"/>
                <a:cs typeface="Calibri" pitchFamily="34" charset="0"/>
              </a:rPr>
              <a:t>// block of code to be executed if the condition is true</a:t>
            </a:r>
            <a:r>
              <a:rPr lang="en-US" sz="2000" i="1" dirty="0" smtClean="0">
                <a:solidFill>
                  <a:schemeClr val="bg1"/>
                </a:solidFill>
                <a:latin typeface="Calibri" pitchFamily="34" charset="0"/>
                <a:cs typeface="Calibri" pitchFamily="34" charset="0"/>
              </a:rPr>
              <a:t/>
            </a:r>
            <a:br>
              <a:rPr lang="en-US" sz="2000" i="1"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p>
          <a:p>
            <a:endParaRPr lang="ar-EG" sz="2000" dirty="0" smtClean="0">
              <a:solidFill>
                <a:schemeClr val="bg1"/>
              </a:solidFill>
              <a:latin typeface="Calibri" pitchFamily="34" charset="0"/>
              <a:cs typeface="Calibri" pitchFamily="34" charset="0"/>
            </a:endParaRPr>
          </a:p>
          <a:p>
            <a:r>
              <a:rPr lang="en-US" sz="2000" i="1" u="sng" dirty="0" smtClean="0">
                <a:solidFill>
                  <a:schemeClr val="bg1"/>
                </a:solidFill>
                <a:latin typeface="Calibri" pitchFamily="34" charset="0"/>
                <a:cs typeface="Calibri" pitchFamily="34" charset="0"/>
              </a:rPr>
              <a:t>Example:</a:t>
            </a:r>
          </a:p>
          <a:p>
            <a:r>
              <a:rPr lang="en-US" sz="2000" dirty="0" smtClean="0">
                <a:solidFill>
                  <a:schemeClr val="bg1"/>
                </a:solidFill>
                <a:latin typeface="Calibri" pitchFamily="34" charset="0"/>
                <a:ea typeface="Segoe UI Black" panose="020B0A02040204020203" pitchFamily="34" charset="0"/>
                <a:cs typeface="Calibri" pitchFamily="34" charset="0"/>
              </a:rPr>
              <a:t>if( hour &lt; 10) {</a:t>
            </a:r>
          </a:p>
          <a:p>
            <a:r>
              <a:rPr lang="en-US" sz="2000" dirty="0" smtClean="0">
                <a:solidFill>
                  <a:schemeClr val="bg1"/>
                </a:solidFill>
                <a:latin typeface="Calibri" pitchFamily="34" charset="0"/>
                <a:ea typeface="Segoe UI Black" panose="020B0A02040204020203" pitchFamily="34" charset="0"/>
                <a:cs typeface="Calibri" pitchFamily="34" charset="0"/>
              </a:rPr>
              <a:t>   greeting = “Good morning”;</a:t>
            </a:r>
          </a:p>
          <a:p>
            <a:r>
              <a:rPr lang="en-US" sz="2000" dirty="0" smtClean="0">
                <a:solidFill>
                  <a:schemeClr val="bg1"/>
                </a:solidFill>
                <a:latin typeface="Calibri" pitchFamily="34" charset="0"/>
                <a:ea typeface="Segoe UI Black" panose="020B0A02040204020203" pitchFamily="34" charset="0"/>
                <a:cs typeface="Calibri" pitchFamily="34" charset="0"/>
              </a:rPr>
              <a:t>  }</a:t>
            </a:r>
            <a:endParaRPr lang="en-US" sz="2000" dirty="0">
              <a:solidFill>
                <a:schemeClr val="bg1"/>
              </a:solidFill>
              <a:latin typeface="Calibri" pitchFamily="34" charset="0"/>
              <a:ea typeface="Segoe UI Black" panose="020B0A02040204020203" pitchFamily="34" charset="0"/>
              <a:cs typeface="Calibri" pitchFamily="34" charset="0"/>
            </a:endParaRPr>
          </a:p>
        </p:txBody>
      </p:sp>
      <p:sp>
        <p:nvSpPr>
          <p:cNvPr id="9" name="TextBox 5"/>
          <p:cNvSpPr txBox="1">
            <a:spLocks noChangeArrowheads="1"/>
          </p:cNvSpPr>
          <p:nvPr/>
        </p:nvSpPr>
        <p:spPr bwMode="auto">
          <a:xfrm>
            <a:off x="1069974" y="142524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Syntax</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269883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If…else Statement</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7"/>
          <p:cNvSpPr txBox="1">
            <a:spLocks noChangeArrowheads="1"/>
          </p:cNvSpPr>
          <p:nvPr/>
        </p:nvSpPr>
        <p:spPr bwMode="auto">
          <a:xfrm>
            <a:off x="1067357" y="1886499"/>
            <a:ext cx="752005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else</a:t>
            </a:r>
            <a:r>
              <a:rPr lang="en-US" sz="2000" dirty="0" smtClean="0">
                <a:solidFill>
                  <a:schemeClr val="bg1"/>
                </a:solidFill>
                <a:latin typeface="Calibri" pitchFamily="34" charset="0"/>
                <a:cs typeface="Calibri" pitchFamily="34" charset="0"/>
              </a:rPr>
              <a:t> statement specifies a block of code to be executed if the condition is false:</a:t>
            </a:r>
          </a:p>
          <a:p>
            <a:r>
              <a:rPr lang="en-US" sz="2000" dirty="0" smtClean="0">
                <a:solidFill>
                  <a:schemeClr val="bg1"/>
                </a:solidFill>
                <a:latin typeface="Calibri" pitchFamily="34" charset="0"/>
                <a:cs typeface="Calibri" pitchFamily="34" charset="0"/>
              </a:rPr>
              <a:t>if (condition)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t>
            </a:r>
            <a:r>
              <a:rPr lang="en-US" sz="2000" b="1" i="1" dirty="0">
                <a:solidFill>
                  <a:srgbClr val="0070C0"/>
                </a:solidFill>
                <a:latin typeface="Calibri" pitchFamily="34" charset="0"/>
                <a:cs typeface="Calibri" pitchFamily="34" charset="0"/>
              </a:rPr>
              <a:t>// block of code to be executed if the condition is true</a:t>
            </a: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else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t>
            </a:r>
            <a:r>
              <a:rPr lang="en-US" sz="2000" b="1" i="1" dirty="0" smtClean="0">
                <a:solidFill>
                  <a:srgbClr val="0070C0"/>
                </a:solidFill>
                <a:latin typeface="Calibri" pitchFamily="34" charset="0"/>
                <a:cs typeface="Calibri" pitchFamily="34" charset="0"/>
              </a:rPr>
              <a:t>// block of code to be executed if the condition is false</a:t>
            </a: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p>
          <a:p>
            <a:endParaRPr lang="en-US" sz="2000" dirty="0" smtClean="0">
              <a:solidFill>
                <a:schemeClr val="bg1"/>
              </a:solidFill>
              <a:latin typeface="Calibri" pitchFamily="34" charset="0"/>
              <a:cs typeface="Calibri" pitchFamily="34" charset="0"/>
            </a:endParaRPr>
          </a:p>
          <a:p>
            <a:r>
              <a:rPr lang="en-US" sz="2000" i="1" u="sng" dirty="0" smtClean="0">
                <a:solidFill>
                  <a:schemeClr val="bg1"/>
                </a:solidFill>
                <a:latin typeface="Calibri" pitchFamily="34" charset="0"/>
                <a:cs typeface="Calibri" pitchFamily="34" charset="0"/>
              </a:rPr>
              <a:t>Example:</a:t>
            </a:r>
          </a:p>
          <a:p>
            <a:r>
              <a:rPr lang="en-US" sz="2000" dirty="0" smtClean="0">
                <a:solidFill>
                  <a:schemeClr val="bg1"/>
                </a:solidFill>
                <a:latin typeface="Calibri" pitchFamily="34" charset="0"/>
                <a:ea typeface="Segoe UI Black" panose="020B0A02040204020203" pitchFamily="34" charset="0"/>
                <a:cs typeface="Calibri" pitchFamily="34" charset="0"/>
              </a:rPr>
              <a:t>if( hour &lt; 10) {</a:t>
            </a:r>
          </a:p>
          <a:p>
            <a:r>
              <a:rPr lang="en-US" sz="2000" dirty="0" smtClean="0">
                <a:solidFill>
                  <a:schemeClr val="bg1"/>
                </a:solidFill>
                <a:latin typeface="Calibri" pitchFamily="34" charset="0"/>
                <a:ea typeface="Segoe UI Black" panose="020B0A02040204020203" pitchFamily="34" charset="0"/>
                <a:cs typeface="Calibri" pitchFamily="34" charset="0"/>
              </a:rPr>
              <a:t>   greeting = “Good morning”;</a:t>
            </a:r>
          </a:p>
          <a:p>
            <a:r>
              <a:rPr lang="en-US" sz="2000" dirty="0" smtClean="0">
                <a:solidFill>
                  <a:schemeClr val="bg1"/>
                </a:solidFill>
                <a:latin typeface="Calibri" pitchFamily="34" charset="0"/>
                <a:ea typeface="Segoe UI Black" panose="020B0A02040204020203" pitchFamily="34" charset="0"/>
                <a:cs typeface="Calibri" pitchFamily="34" charset="0"/>
              </a:rPr>
              <a:t>  }</a:t>
            </a:r>
          </a:p>
          <a:p>
            <a:r>
              <a:rPr lang="en-US" sz="2000" dirty="0" smtClean="0">
                <a:solidFill>
                  <a:schemeClr val="bg1"/>
                </a:solidFill>
                <a:latin typeface="Calibri" pitchFamily="34" charset="0"/>
                <a:ea typeface="Segoe UI Black" panose="020B0A02040204020203" pitchFamily="34" charset="0"/>
                <a:cs typeface="Calibri" pitchFamily="34" charset="0"/>
              </a:rPr>
              <a:t>else (time &lt; 20) {</a:t>
            </a:r>
          </a:p>
          <a:p>
            <a:r>
              <a:rPr lang="en-US" sz="2000" dirty="0" smtClean="0">
                <a:solidFill>
                  <a:schemeClr val="bg1"/>
                </a:solidFill>
                <a:latin typeface="Calibri" pitchFamily="34" charset="0"/>
                <a:ea typeface="Segoe UI Black" panose="020B0A02040204020203" pitchFamily="34" charset="0"/>
                <a:cs typeface="Calibri" pitchFamily="34" charset="0"/>
              </a:rPr>
              <a:t>Greeting = ‘’Good day”;</a:t>
            </a:r>
          </a:p>
          <a:p>
            <a:r>
              <a:rPr lang="en-US" sz="2000" dirty="0" smtClean="0">
                <a:solidFill>
                  <a:schemeClr val="bg1"/>
                </a:solidFill>
                <a:latin typeface="Calibri" pitchFamily="34" charset="0"/>
                <a:ea typeface="Segoe UI Black" panose="020B0A02040204020203" pitchFamily="34" charset="0"/>
                <a:cs typeface="Calibri" pitchFamily="34" charset="0"/>
              </a:rPr>
              <a:t>}</a:t>
            </a:r>
            <a:endParaRPr lang="en-US" sz="2000" dirty="0">
              <a:solidFill>
                <a:schemeClr val="bg1"/>
              </a:solidFill>
              <a:latin typeface="Calibri" pitchFamily="34" charset="0"/>
              <a:ea typeface="Segoe UI Black" panose="020B0A02040204020203" pitchFamily="34" charset="0"/>
              <a:cs typeface="Calibri" pitchFamily="34" charset="0"/>
            </a:endParaRPr>
          </a:p>
        </p:txBody>
      </p:sp>
      <p:sp>
        <p:nvSpPr>
          <p:cNvPr id="9" name="TextBox 5"/>
          <p:cNvSpPr txBox="1">
            <a:spLocks noChangeArrowheads="1"/>
          </p:cNvSpPr>
          <p:nvPr/>
        </p:nvSpPr>
        <p:spPr bwMode="auto">
          <a:xfrm>
            <a:off x="1069974" y="142524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Syntax</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899430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If…else Statement</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7"/>
          <p:cNvSpPr txBox="1">
            <a:spLocks noChangeArrowheads="1"/>
          </p:cNvSpPr>
          <p:nvPr/>
        </p:nvSpPr>
        <p:spPr bwMode="auto">
          <a:xfrm>
            <a:off x="1067357" y="1886499"/>
            <a:ext cx="752005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else if</a:t>
            </a:r>
            <a:r>
              <a:rPr lang="en-US" sz="2000" dirty="0" smtClean="0">
                <a:solidFill>
                  <a:schemeClr val="bg1"/>
                </a:solidFill>
                <a:latin typeface="Calibri" pitchFamily="34" charset="0"/>
                <a:cs typeface="Calibri" pitchFamily="34" charset="0"/>
              </a:rPr>
              <a:t> statement specifies a new condition if the first condition is false:</a:t>
            </a:r>
          </a:p>
          <a:p>
            <a:r>
              <a:rPr lang="en-US" sz="2000" dirty="0" smtClean="0">
                <a:solidFill>
                  <a:schemeClr val="bg1"/>
                </a:solidFill>
                <a:latin typeface="Calibri" pitchFamily="34" charset="0"/>
                <a:cs typeface="Calibri" pitchFamily="34" charset="0"/>
              </a:rPr>
              <a:t>if (</a:t>
            </a:r>
            <a:r>
              <a:rPr lang="en-US" sz="2000" i="1" dirty="0" smtClean="0">
                <a:solidFill>
                  <a:schemeClr val="bg1"/>
                </a:solidFill>
                <a:latin typeface="Calibri" pitchFamily="34" charset="0"/>
                <a:cs typeface="Calibri" pitchFamily="34" charset="0"/>
              </a:rPr>
              <a:t>condition1</a:t>
            </a:r>
            <a:r>
              <a:rPr lang="en-US" sz="2000" dirty="0" smtClean="0">
                <a:solidFill>
                  <a:schemeClr val="bg1"/>
                </a:solidFill>
                <a:latin typeface="Calibri" pitchFamily="34" charset="0"/>
                <a:cs typeface="Calibri" pitchFamily="34" charset="0"/>
              </a:rPr>
              <a:t>) {</a:t>
            </a:r>
            <a:br>
              <a:rPr lang="en-US" sz="2000" dirty="0" smtClean="0">
                <a:solidFill>
                  <a:schemeClr val="bg1"/>
                </a:solidFill>
                <a:latin typeface="Calibri" pitchFamily="34" charset="0"/>
                <a:cs typeface="Calibri" pitchFamily="34" charset="0"/>
              </a:rPr>
            </a:br>
            <a:r>
              <a:rPr lang="en-US" sz="2000" i="1" dirty="0" smtClean="0">
                <a:solidFill>
                  <a:schemeClr val="bg1"/>
                </a:solidFill>
                <a:latin typeface="Calibri" pitchFamily="34" charset="0"/>
                <a:cs typeface="Calibri" pitchFamily="34" charset="0"/>
              </a:rPr>
              <a:t>  </a:t>
            </a:r>
            <a:r>
              <a:rPr lang="en-US" sz="2000" b="1" i="1" dirty="0" smtClean="0">
                <a:solidFill>
                  <a:srgbClr val="0070C0"/>
                </a:solidFill>
                <a:latin typeface="Calibri" pitchFamily="34" charset="0"/>
                <a:cs typeface="Calibri" pitchFamily="34" charset="0"/>
              </a:rPr>
              <a:t>// block of code to be executed if condition1 is true</a:t>
            </a:r>
            <a:r>
              <a:rPr lang="en-US" sz="2000" i="1" dirty="0" smtClean="0">
                <a:solidFill>
                  <a:schemeClr val="bg1"/>
                </a:solidFill>
                <a:latin typeface="Calibri" pitchFamily="34" charset="0"/>
                <a:cs typeface="Calibri" pitchFamily="34" charset="0"/>
              </a:rPr>
              <a:t/>
            </a:r>
            <a:br>
              <a:rPr lang="en-US" sz="2000" i="1"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else if (</a:t>
            </a:r>
            <a:r>
              <a:rPr lang="en-US" sz="2000" i="1" dirty="0" smtClean="0">
                <a:solidFill>
                  <a:schemeClr val="bg1"/>
                </a:solidFill>
                <a:latin typeface="Calibri" pitchFamily="34" charset="0"/>
                <a:cs typeface="Calibri" pitchFamily="34" charset="0"/>
              </a:rPr>
              <a:t>condition2</a:t>
            </a:r>
            <a:r>
              <a:rPr lang="en-US" sz="2000" dirty="0" smtClean="0">
                <a:solidFill>
                  <a:schemeClr val="bg1"/>
                </a:solidFill>
                <a:latin typeface="Calibri" pitchFamily="34" charset="0"/>
                <a:cs typeface="Calibri" pitchFamily="34" charset="0"/>
              </a:rPr>
              <a:t>) {</a:t>
            </a:r>
            <a:br>
              <a:rPr lang="en-US" sz="2000" dirty="0" smtClean="0">
                <a:solidFill>
                  <a:schemeClr val="bg1"/>
                </a:solidFill>
                <a:latin typeface="Calibri" pitchFamily="34" charset="0"/>
                <a:cs typeface="Calibri" pitchFamily="34" charset="0"/>
              </a:rPr>
            </a:br>
            <a:r>
              <a:rPr lang="en-US" sz="2000" b="1" i="1" dirty="0" smtClean="0">
                <a:solidFill>
                  <a:schemeClr val="bg1"/>
                </a:solidFill>
                <a:latin typeface="Calibri" pitchFamily="34" charset="0"/>
                <a:cs typeface="Calibri" pitchFamily="34" charset="0"/>
              </a:rPr>
              <a:t>  </a:t>
            </a:r>
            <a:r>
              <a:rPr lang="en-US" sz="2000" b="1" i="1" dirty="0">
                <a:solidFill>
                  <a:srgbClr val="0070C0"/>
                </a:solidFill>
                <a:latin typeface="Calibri" pitchFamily="34" charset="0"/>
                <a:cs typeface="Calibri" pitchFamily="34" charset="0"/>
              </a:rPr>
              <a:t>// block of code to be executed if the condition1 is false and condition2 is true</a:t>
            </a:r>
            <a:r>
              <a:rPr lang="en-US" sz="2000" b="1" dirty="0" smtClean="0">
                <a:solidFill>
                  <a:schemeClr val="bg1"/>
                </a:solidFill>
                <a:latin typeface="Calibri" pitchFamily="34" charset="0"/>
                <a:cs typeface="Calibri" pitchFamily="34" charset="0"/>
              </a:rPr>
              <a:t/>
            </a:r>
            <a:br>
              <a:rPr lang="en-US" sz="2000" b="1"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else {</a:t>
            </a:r>
            <a:br>
              <a:rPr lang="en-US" sz="2000" dirty="0" smtClean="0">
                <a:solidFill>
                  <a:schemeClr val="bg1"/>
                </a:solidFill>
                <a:latin typeface="Calibri" pitchFamily="34" charset="0"/>
                <a:cs typeface="Calibri" pitchFamily="34" charset="0"/>
              </a:rPr>
            </a:br>
            <a:r>
              <a:rPr lang="en-US" sz="2000" i="1" dirty="0" smtClean="0">
                <a:solidFill>
                  <a:schemeClr val="bg1"/>
                </a:solidFill>
                <a:latin typeface="Calibri" pitchFamily="34" charset="0"/>
                <a:cs typeface="Calibri" pitchFamily="34" charset="0"/>
              </a:rPr>
              <a:t>  </a:t>
            </a:r>
            <a:r>
              <a:rPr lang="en-US" sz="2000" b="1" i="1" dirty="0">
                <a:solidFill>
                  <a:srgbClr val="0070C0"/>
                </a:solidFill>
                <a:latin typeface="Calibri" pitchFamily="34" charset="0"/>
                <a:cs typeface="Calibri" pitchFamily="34" charset="0"/>
              </a:rPr>
              <a:t>// block of code to be executed if the condition1 is false and condition2 is false</a:t>
            </a:r>
            <a:r>
              <a:rPr lang="en-US" sz="2000" i="1" dirty="0" smtClean="0">
                <a:solidFill>
                  <a:schemeClr val="bg1"/>
                </a:solidFill>
                <a:latin typeface="Calibri" pitchFamily="34" charset="0"/>
                <a:cs typeface="Calibri" pitchFamily="34" charset="0"/>
              </a:rPr>
              <a:t/>
            </a:r>
            <a:br>
              <a:rPr lang="en-US" sz="2000" i="1"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endParaRPr lang="en-US" sz="2000" dirty="0" smtClean="0">
              <a:solidFill>
                <a:schemeClr val="bg1"/>
              </a:solidFill>
              <a:latin typeface="Calibri" pitchFamily="34" charset="0"/>
              <a:cs typeface="Calibri" pitchFamily="34" charset="0"/>
            </a:endParaRPr>
          </a:p>
        </p:txBody>
      </p:sp>
      <p:sp>
        <p:nvSpPr>
          <p:cNvPr id="9" name="TextBox 5"/>
          <p:cNvSpPr txBox="1">
            <a:spLocks noChangeArrowheads="1"/>
          </p:cNvSpPr>
          <p:nvPr/>
        </p:nvSpPr>
        <p:spPr bwMode="auto">
          <a:xfrm>
            <a:off x="1069974" y="142524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Syntax</a:t>
            </a:r>
            <a:endParaRPr lang="en-US" sz="2400" b="1" dirty="0">
              <a:solidFill>
                <a:srgbClr val="FF0000"/>
              </a:solidFill>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801" y="2072577"/>
            <a:ext cx="2359024" cy="2698205"/>
          </a:xfrm>
          <a:prstGeom prst="rect">
            <a:avLst/>
          </a:prstGeom>
          <a:ln>
            <a:solidFill>
              <a:schemeClr val="bg1"/>
            </a:solidFill>
          </a:ln>
        </p:spPr>
      </p:pic>
    </p:spTree>
    <p:extLst>
      <p:ext uri="{BB962C8B-B14F-4D97-AF65-F5344CB8AC3E}">
        <p14:creationId xmlns:p14="http://schemas.microsoft.com/office/powerpoint/2010/main" val="448546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Switch</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7"/>
          <p:cNvSpPr txBox="1">
            <a:spLocks noChangeArrowheads="1"/>
          </p:cNvSpPr>
          <p:nvPr/>
        </p:nvSpPr>
        <p:spPr bwMode="auto">
          <a:xfrm>
            <a:off x="1067357" y="1572279"/>
            <a:ext cx="752005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switch statement executes a block of code depending on different cases.</a:t>
            </a:r>
          </a:p>
          <a:p>
            <a:r>
              <a:rPr lang="en-US" sz="2000" dirty="0" smtClean="0">
                <a:solidFill>
                  <a:schemeClr val="bg1"/>
                </a:solidFill>
                <a:latin typeface="Calibri" pitchFamily="34" charset="0"/>
                <a:cs typeface="Calibri" pitchFamily="34" charset="0"/>
              </a:rPr>
              <a:t>The switch statement evaluates an expression. The value of the expression is then compared with the values of each case in the structure. If there is a match, the associated block of code is executed.</a:t>
            </a:r>
          </a:p>
          <a:p>
            <a:r>
              <a:rPr lang="en-US" sz="2000" dirty="0" smtClean="0">
                <a:solidFill>
                  <a:schemeClr val="bg1"/>
                </a:solidFill>
                <a:latin typeface="Calibri" pitchFamily="34" charset="0"/>
                <a:cs typeface="Calibri" pitchFamily="34" charset="0"/>
              </a:rPr>
              <a:t>The switch statement is often used together with a </a:t>
            </a:r>
            <a:r>
              <a:rPr lang="en-US" sz="2000" b="1" dirty="0" smtClean="0">
                <a:solidFill>
                  <a:schemeClr val="bg1"/>
                </a:solidFill>
                <a:latin typeface="Calibri" pitchFamily="34" charset="0"/>
                <a:cs typeface="Calibri" pitchFamily="34" charset="0"/>
              </a:rPr>
              <a:t>break</a:t>
            </a:r>
            <a:r>
              <a:rPr lang="en-US" sz="2000" dirty="0" smtClean="0">
                <a:solidFill>
                  <a:schemeClr val="bg1"/>
                </a:solidFill>
                <a:latin typeface="Calibri" pitchFamily="34" charset="0"/>
                <a:cs typeface="Calibri" pitchFamily="34" charset="0"/>
              </a:rPr>
              <a:t> or a </a:t>
            </a:r>
            <a:r>
              <a:rPr lang="en-US" sz="2000" b="1" dirty="0" smtClean="0">
                <a:solidFill>
                  <a:schemeClr val="bg1"/>
                </a:solidFill>
                <a:latin typeface="Calibri" pitchFamily="34" charset="0"/>
                <a:cs typeface="Calibri" pitchFamily="34" charset="0"/>
              </a:rPr>
              <a:t>default</a:t>
            </a:r>
            <a:r>
              <a:rPr lang="en-US" sz="2000" dirty="0" smtClean="0">
                <a:solidFill>
                  <a:schemeClr val="bg1"/>
                </a:solidFill>
                <a:latin typeface="Calibri" pitchFamily="34" charset="0"/>
                <a:cs typeface="Calibri" pitchFamily="34" charset="0"/>
              </a:rPr>
              <a:t> keyword (or both). These are both optional:</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break</a:t>
            </a:r>
            <a:r>
              <a:rPr lang="en-US" sz="2000" dirty="0" smtClean="0">
                <a:solidFill>
                  <a:schemeClr val="bg1"/>
                </a:solidFill>
                <a:latin typeface="Calibri" pitchFamily="34" charset="0"/>
                <a:cs typeface="Calibri" pitchFamily="34" charset="0"/>
              </a:rPr>
              <a:t> keyword breaks out of the switch block. This will stop the execution of more execution of code and/or case testing inside the block. If break is omitted, the next code block in the switch statement is executed.</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default</a:t>
            </a:r>
            <a:r>
              <a:rPr lang="en-US" sz="2000" dirty="0" smtClean="0">
                <a:solidFill>
                  <a:schemeClr val="bg1"/>
                </a:solidFill>
                <a:latin typeface="Calibri" pitchFamily="34" charset="0"/>
                <a:cs typeface="Calibri" pitchFamily="34" charset="0"/>
              </a:rPr>
              <a:t> keyword specifies some code to run if there is no case match. There can only be one default keyword in a switch. Although this is optional, it is recommended that you use it, as it takes care of unexpected cases.</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995926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404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What is JavaScript?</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5" y="1652588"/>
            <a:ext cx="525668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JavaScript is the world's most popular programming language.</a:t>
            </a:r>
          </a:p>
          <a:p>
            <a:r>
              <a:rPr lang="en-US" sz="2000" dirty="0" smtClean="0">
                <a:solidFill>
                  <a:schemeClr val="bg1"/>
                </a:solidFill>
                <a:latin typeface="Calibri" pitchFamily="34" charset="0"/>
                <a:cs typeface="Calibri" pitchFamily="34" charset="0"/>
              </a:rPr>
              <a:t>Also it’s the programming language of the Web.</a:t>
            </a:r>
          </a:p>
          <a:p>
            <a:r>
              <a:rPr lang="en-US" sz="2000" dirty="0" smtClean="0">
                <a:solidFill>
                  <a:schemeClr val="bg1"/>
                </a:solidFill>
                <a:latin typeface="Calibri" pitchFamily="34" charset="0"/>
                <a:cs typeface="Calibri" pitchFamily="34" charset="0"/>
              </a:rPr>
              <a:t>JavaScript helps you to program the behavior of web pages.</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797" y="3743265"/>
            <a:ext cx="3505200" cy="1728031"/>
          </a:xfrm>
          <a:prstGeom prst="rect">
            <a:avLst/>
          </a:prstGeom>
          <a:ln>
            <a:solidFill>
              <a:schemeClr val="bg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467" y="3743265"/>
            <a:ext cx="3500129" cy="1728032"/>
          </a:xfrm>
          <a:prstGeom prst="rect">
            <a:avLst/>
          </a:prstGeom>
          <a:ln>
            <a:solidFill>
              <a:schemeClr val="bg1"/>
            </a:solidFill>
          </a:ln>
        </p:spPr>
      </p:pic>
    </p:spTree>
    <p:extLst>
      <p:ext uri="{BB962C8B-B14F-4D97-AF65-F5344CB8AC3E}">
        <p14:creationId xmlns:p14="http://schemas.microsoft.com/office/powerpoint/2010/main" val="3099268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Switch</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52" y="1822337"/>
            <a:ext cx="3657600" cy="3143870"/>
          </a:xfrm>
          <a:prstGeom prst="rect">
            <a:avLst/>
          </a:prstGeom>
          <a:ln>
            <a:solidFill>
              <a:schemeClr val="bg1"/>
            </a:solid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5155" y="1826828"/>
            <a:ext cx="1047896" cy="647790"/>
          </a:xfrm>
          <a:prstGeom prst="rect">
            <a:avLst/>
          </a:prstGeom>
          <a:ln>
            <a:solidFill>
              <a:schemeClr val="bg1"/>
            </a:solidFill>
          </a:ln>
        </p:spPr>
      </p:pic>
      <p:sp>
        <p:nvSpPr>
          <p:cNvPr id="11" name="TextBox 10"/>
          <p:cNvSpPr txBox="1"/>
          <p:nvPr/>
        </p:nvSpPr>
        <p:spPr>
          <a:xfrm>
            <a:off x="4905155" y="3018013"/>
            <a:ext cx="4248296" cy="707886"/>
          </a:xfrm>
          <a:prstGeom prst="rect">
            <a:avLst/>
          </a:prstGeom>
          <a:noFill/>
          <a:ln>
            <a:solidFill>
              <a:schemeClr val="tx1"/>
            </a:solidFill>
          </a:ln>
        </p:spPr>
        <p:txBody>
          <a:bodyPr wrap="square" rtlCol="0">
            <a:spAutoFit/>
          </a:bodyPr>
          <a:lstStyle/>
          <a:p>
            <a:r>
              <a:rPr lang="en-US" sz="2000" dirty="0" smtClean="0">
                <a:solidFill>
                  <a:schemeClr val="bg1"/>
                </a:solidFill>
                <a:latin typeface="Calibri" pitchFamily="34" charset="0"/>
                <a:cs typeface="Calibri" pitchFamily="34" charset="0"/>
              </a:rPr>
              <a:t>Try this code today to know which day is today?</a:t>
            </a:r>
          </a:p>
        </p:txBody>
      </p:sp>
      <p:pic>
        <p:nvPicPr>
          <p:cNvPr id="12" name="Picture 2" descr="C:\Users\AMIT\AppData\Local\Microsoft\Windows\INetCache\IE\1RLS3AIS\1024px-Face-wink.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051" y="3348720"/>
            <a:ext cx="589930" cy="58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20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Loops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520052"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Loops are handy, if you want to run the same code over and over again, each time with a different value.</a:t>
            </a:r>
          </a:p>
          <a:p>
            <a:endParaRPr lang="en-US" sz="2000" dirty="0" smtClean="0">
              <a:solidFill>
                <a:schemeClr val="bg1"/>
              </a:solidFill>
              <a:latin typeface="Calibri" pitchFamily="34" charset="0"/>
              <a:cs typeface="Calibri" pitchFamily="34" charset="0"/>
            </a:endParaRPr>
          </a:p>
          <a:p>
            <a:r>
              <a:rPr lang="en-US" sz="2000" b="1" dirty="0" smtClean="0">
                <a:solidFill>
                  <a:schemeClr val="bg1"/>
                </a:solidFill>
                <a:latin typeface="Calibri" pitchFamily="34" charset="0"/>
                <a:cs typeface="Calibri" pitchFamily="34" charset="0"/>
              </a:rPr>
              <a:t>Different Kinds of Loops:</a:t>
            </a:r>
          </a:p>
          <a:p>
            <a:r>
              <a:rPr lang="en-US" sz="2000" dirty="0" smtClean="0">
                <a:solidFill>
                  <a:schemeClr val="bg1"/>
                </a:solidFill>
                <a:latin typeface="Calibri" pitchFamily="34" charset="0"/>
                <a:cs typeface="Calibri" pitchFamily="34" charset="0"/>
              </a:rPr>
              <a:t>JavaScript supports different kinds of loops:</a:t>
            </a: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for</a:t>
            </a:r>
            <a:r>
              <a:rPr lang="en-US" sz="2000" dirty="0" smtClean="0">
                <a:solidFill>
                  <a:schemeClr val="bg1"/>
                </a:solidFill>
                <a:latin typeface="Calibri" pitchFamily="34" charset="0"/>
                <a:cs typeface="Calibri" pitchFamily="34" charset="0"/>
              </a:rPr>
              <a:t>: loops through a block of code a number of times</a:t>
            </a: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for/in</a:t>
            </a:r>
            <a:r>
              <a:rPr lang="en-US" sz="2000" dirty="0" smtClean="0">
                <a:solidFill>
                  <a:schemeClr val="bg1"/>
                </a:solidFill>
                <a:latin typeface="Calibri" pitchFamily="34" charset="0"/>
                <a:cs typeface="Calibri" pitchFamily="34" charset="0"/>
              </a:rPr>
              <a:t> - loops through the properties of an object</a:t>
            </a: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for/of</a:t>
            </a:r>
            <a:r>
              <a:rPr lang="en-US" sz="2000" dirty="0" smtClean="0">
                <a:solidFill>
                  <a:schemeClr val="bg1"/>
                </a:solidFill>
                <a:latin typeface="Calibri" pitchFamily="34" charset="0"/>
                <a:cs typeface="Calibri" pitchFamily="34" charset="0"/>
              </a:rPr>
              <a:t> - loops through the values of an iterable object</a:t>
            </a: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while</a:t>
            </a:r>
            <a:r>
              <a:rPr lang="en-US" sz="2000" dirty="0" smtClean="0">
                <a:solidFill>
                  <a:schemeClr val="bg1"/>
                </a:solidFill>
                <a:latin typeface="Calibri" pitchFamily="34" charset="0"/>
                <a:cs typeface="Calibri" pitchFamily="34" charset="0"/>
              </a:rPr>
              <a:t>: loops through a block of code while a specified condition is true</a:t>
            </a: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do/while</a:t>
            </a:r>
            <a:r>
              <a:rPr lang="en-US" sz="2000" dirty="0" smtClean="0">
                <a:solidFill>
                  <a:schemeClr val="bg1"/>
                </a:solidFill>
                <a:latin typeface="Calibri" pitchFamily="34" charset="0"/>
                <a:cs typeface="Calibri" pitchFamily="34" charset="0"/>
              </a:rPr>
              <a:t>: also loops through a block of code while a specified condition is true</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601041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For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for</a:t>
            </a:r>
            <a:r>
              <a:rPr lang="en-US" sz="2000" dirty="0" smtClean="0">
                <a:solidFill>
                  <a:schemeClr val="bg1"/>
                </a:solidFill>
                <a:latin typeface="Calibri" pitchFamily="34" charset="0"/>
                <a:cs typeface="Calibri" pitchFamily="34" charset="0"/>
              </a:rPr>
              <a:t> loop has the following syntax:</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for (</a:t>
            </a:r>
            <a:r>
              <a:rPr lang="en-US" sz="2000" i="1" dirty="0" smtClean="0">
                <a:solidFill>
                  <a:schemeClr val="bg1"/>
                </a:solidFill>
                <a:latin typeface="Calibri" pitchFamily="34" charset="0"/>
                <a:cs typeface="Calibri" pitchFamily="34" charset="0"/>
              </a:rPr>
              <a:t>statement 1</a:t>
            </a:r>
            <a:r>
              <a:rPr lang="en-US" sz="2000" dirty="0" smtClean="0">
                <a:solidFill>
                  <a:schemeClr val="bg1"/>
                </a:solidFill>
                <a:latin typeface="Calibri" pitchFamily="34" charset="0"/>
                <a:cs typeface="Calibri" pitchFamily="34" charset="0"/>
              </a:rPr>
              <a:t>;</a:t>
            </a:r>
            <a:r>
              <a:rPr lang="en-US" sz="2000" i="1" dirty="0" smtClean="0">
                <a:solidFill>
                  <a:schemeClr val="bg1"/>
                </a:solidFill>
                <a:latin typeface="Calibri" pitchFamily="34" charset="0"/>
                <a:cs typeface="Calibri" pitchFamily="34" charset="0"/>
              </a:rPr>
              <a:t> statement 2</a:t>
            </a:r>
            <a:r>
              <a:rPr lang="en-US" sz="2000" dirty="0" smtClean="0">
                <a:solidFill>
                  <a:schemeClr val="bg1"/>
                </a:solidFill>
                <a:latin typeface="Calibri" pitchFamily="34" charset="0"/>
                <a:cs typeface="Calibri" pitchFamily="34" charset="0"/>
              </a:rPr>
              <a:t>;</a:t>
            </a:r>
            <a:r>
              <a:rPr lang="en-US" sz="2000" i="1" dirty="0" smtClean="0">
                <a:solidFill>
                  <a:schemeClr val="bg1"/>
                </a:solidFill>
                <a:latin typeface="Calibri" pitchFamily="34" charset="0"/>
                <a:cs typeface="Calibri" pitchFamily="34" charset="0"/>
              </a:rPr>
              <a:t> statement 3</a:t>
            </a:r>
            <a:r>
              <a:rPr lang="en-US" sz="2000" dirty="0" smtClean="0">
                <a:solidFill>
                  <a:schemeClr val="bg1"/>
                </a:solidFill>
                <a:latin typeface="Calibri" pitchFamily="34" charset="0"/>
                <a:cs typeface="Calibri" pitchFamily="34" charset="0"/>
              </a:rPr>
              <a:t>)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t>
            </a:r>
            <a:r>
              <a:rPr lang="en-US" sz="2000" dirty="0" smtClean="0">
                <a:solidFill>
                  <a:srgbClr val="0070C0"/>
                </a:solidFill>
                <a:latin typeface="Calibri" pitchFamily="34" charset="0"/>
                <a:cs typeface="Calibri" pitchFamily="34" charset="0"/>
              </a:rPr>
              <a:t>// </a:t>
            </a:r>
            <a:r>
              <a:rPr lang="en-US" sz="2000" i="1" dirty="0" smtClean="0">
                <a:solidFill>
                  <a:srgbClr val="0070C0"/>
                </a:solidFill>
                <a:latin typeface="Calibri" pitchFamily="34" charset="0"/>
                <a:cs typeface="Calibri" pitchFamily="34" charset="0"/>
              </a:rPr>
              <a:t>code block to be executed</a:t>
            </a: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p>
          <a:p>
            <a:endParaRPr lang="en-US" sz="2000" dirty="0" smtClean="0">
              <a:solidFill>
                <a:schemeClr val="bg1"/>
              </a:solidFill>
              <a:latin typeface="Calibri" pitchFamily="34" charset="0"/>
              <a:cs typeface="Calibri" pitchFamily="34" charset="0"/>
            </a:endParaRPr>
          </a:p>
          <a:p>
            <a:r>
              <a:rPr lang="en-US" sz="2000" b="1" dirty="0" smtClean="0">
                <a:solidFill>
                  <a:schemeClr val="bg1"/>
                </a:solidFill>
                <a:latin typeface="Calibri" pitchFamily="34" charset="0"/>
                <a:cs typeface="Calibri" pitchFamily="34" charset="0"/>
              </a:rPr>
              <a:t>Statement 1</a:t>
            </a:r>
            <a:r>
              <a:rPr lang="en-US" sz="2000" dirty="0" smtClean="0">
                <a:solidFill>
                  <a:schemeClr val="bg1"/>
                </a:solidFill>
                <a:latin typeface="Calibri" pitchFamily="34" charset="0"/>
                <a:cs typeface="Calibri" pitchFamily="34" charset="0"/>
              </a:rPr>
              <a:t> is executed (one time) before the execution of the code block.</a:t>
            </a:r>
          </a:p>
          <a:p>
            <a:r>
              <a:rPr lang="en-US" sz="2000" b="1" dirty="0" smtClean="0">
                <a:solidFill>
                  <a:schemeClr val="bg1"/>
                </a:solidFill>
                <a:latin typeface="Calibri" pitchFamily="34" charset="0"/>
                <a:cs typeface="Calibri" pitchFamily="34" charset="0"/>
              </a:rPr>
              <a:t>Statement 2</a:t>
            </a:r>
            <a:r>
              <a:rPr lang="en-US" sz="2000" dirty="0" smtClean="0">
                <a:solidFill>
                  <a:schemeClr val="bg1"/>
                </a:solidFill>
                <a:latin typeface="Calibri" pitchFamily="34" charset="0"/>
                <a:cs typeface="Calibri" pitchFamily="34" charset="0"/>
              </a:rPr>
              <a:t> defines the condition for executing the code block.</a:t>
            </a:r>
          </a:p>
          <a:p>
            <a:r>
              <a:rPr lang="en-US" sz="2000" b="1" dirty="0" smtClean="0">
                <a:solidFill>
                  <a:schemeClr val="bg1"/>
                </a:solidFill>
                <a:latin typeface="Calibri" pitchFamily="34" charset="0"/>
                <a:cs typeface="Calibri" pitchFamily="34" charset="0"/>
              </a:rPr>
              <a:t>Statement 3</a:t>
            </a:r>
            <a:r>
              <a:rPr lang="en-US" sz="2000" dirty="0" smtClean="0">
                <a:solidFill>
                  <a:schemeClr val="bg1"/>
                </a:solidFill>
                <a:latin typeface="Calibri" pitchFamily="34" charset="0"/>
                <a:cs typeface="Calibri" pitchFamily="34" charset="0"/>
              </a:rPr>
              <a:t> is executed (every time) after the code block has been executed</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08820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For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smtClean="0">
                <a:solidFill>
                  <a:schemeClr val="bg1"/>
                </a:solidFill>
                <a:latin typeface="Calibri" pitchFamily="34" charset="0"/>
                <a:cs typeface="Calibri" pitchFamily="34" charset="0"/>
              </a:rPr>
              <a:t>Example:</a:t>
            </a:r>
          </a:p>
          <a:p>
            <a:r>
              <a:rPr lang="en-US" sz="2000" dirty="0" smtClean="0">
                <a:solidFill>
                  <a:schemeClr val="bg1"/>
                </a:solidFill>
                <a:latin typeface="Calibri" pitchFamily="34" charset="0"/>
                <a:cs typeface="Calibri" pitchFamily="34" charset="0"/>
              </a:rPr>
              <a:t>for (let i = 0; i &lt; 5; i++)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text += "The number is " + i + "&lt;br&gt;";</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endParaRPr lang="en-US" sz="2000" dirty="0" smtClean="0">
              <a:solidFill>
                <a:schemeClr val="bg1"/>
              </a:solidFill>
              <a:latin typeface="Calibri" pitchFamily="34" charset="0"/>
              <a:cs typeface="Calibri" pitchFamily="34" charset="0"/>
            </a:endParaRPr>
          </a:p>
        </p:txBody>
      </p:sp>
      <p:sp>
        <p:nvSpPr>
          <p:cNvPr id="8" name="TextBox 7"/>
          <p:cNvSpPr txBox="1"/>
          <p:nvPr/>
        </p:nvSpPr>
        <p:spPr>
          <a:xfrm>
            <a:off x="3247511" y="3191039"/>
            <a:ext cx="5791200" cy="2554545"/>
          </a:xfrm>
          <a:prstGeom prst="rect">
            <a:avLst/>
          </a:prstGeom>
          <a:noFill/>
        </p:spPr>
        <p:txBody>
          <a:bodyPr wrap="square" rtlCol="0">
            <a:spAutoFit/>
          </a:bodyPr>
          <a:lstStyle/>
          <a:p>
            <a:r>
              <a:rPr lang="en-US" sz="2000" b="1" dirty="0">
                <a:solidFill>
                  <a:schemeClr val="bg1"/>
                </a:solidFill>
                <a:latin typeface="Calibri" pitchFamily="34" charset="0"/>
                <a:cs typeface="Calibri" pitchFamily="34" charset="0"/>
              </a:rPr>
              <a:t>Statement 1 </a:t>
            </a:r>
            <a:r>
              <a:rPr lang="en-US" sz="2000" dirty="0">
                <a:solidFill>
                  <a:schemeClr val="bg1"/>
                </a:solidFill>
                <a:latin typeface="Calibri" pitchFamily="34" charset="0"/>
                <a:cs typeface="Calibri" pitchFamily="34" charset="0"/>
              </a:rPr>
              <a:t>sets a variable before the loop starts (let i = 0</a:t>
            </a:r>
            <a:r>
              <a:rPr lang="en-US" sz="2000" dirty="0" smtClean="0">
                <a:solidFill>
                  <a:schemeClr val="bg1"/>
                </a:solidFill>
                <a:latin typeface="Calibri" pitchFamily="34" charset="0"/>
                <a:cs typeface="Calibri" pitchFamily="34" charset="0"/>
              </a:rPr>
              <a:t>).</a:t>
            </a:r>
          </a:p>
          <a:p>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Statement 2 </a:t>
            </a:r>
            <a:r>
              <a:rPr lang="en-US" sz="2000" dirty="0">
                <a:solidFill>
                  <a:schemeClr val="bg1"/>
                </a:solidFill>
                <a:latin typeface="Calibri" pitchFamily="34" charset="0"/>
                <a:cs typeface="Calibri" pitchFamily="34" charset="0"/>
              </a:rPr>
              <a:t>defines the condition for the loop to run (i must be less than 5</a:t>
            </a:r>
            <a:r>
              <a:rPr lang="en-US" sz="2000" dirty="0" smtClean="0">
                <a:solidFill>
                  <a:schemeClr val="bg1"/>
                </a:solidFill>
                <a:latin typeface="Calibri" pitchFamily="34" charset="0"/>
                <a:cs typeface="Calibri" pitchFamily="34" charset="0"/>
              </a:rPr>
              <a:t>).</a:t>
            </a:r>
          </a:p>
          <a:p>
            <a:endParaRPr lang="en-US" sz="2000" dirty="0">
              <a:solidFill>
                <a:schemeClr val="bg1"/>
              </a:solidFill>
              <a:latin typeface="Calibri" pitchFamily="34" charset="0"/>
              <a:cs typeface="Calibri" pitchFamily="34" charset="0"/>
            </a:endParaRPr>
          </a:p>
          <a:p>
            <a:r>
              <a:rPr lang="en-US" sz="2000" b="1" dirty="0">
                <a:solidFill>
                  <a:schemeClr val="bg1"/>
                </a:solidFill>
                <a:latin typeface="Calibri" pitchFamily="34" charset="0"/>
                <a:cs typeface="Calibri" pitchFamily="34" charset="0"/>
              </a:rPr>
              <a:t>Statement 3 </a:t>
            </a:r>
            <a:r>
              <a:rPr lang="en-US" sz="2000" dirty="0">
                <a:solidFill>
                  <a:schemeClr val="bg1"/>
                </a:solidFill>
                <a:latin typeface="Calibri" pitchFamily="34" charset="0"/>
                <a:cs typeface="Calibri" pitchFamily="34" charset="0"/>
              </a:rPr>
              <a:t>increases a value (i++) each time the code block in the loop has been executed.</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209938"/>
            <a:ext cx="1633606" cy="1506723"/>
          </a:xfrm>
          <a:prstGeom prst="rect">
            <a:avLst/>
          </a:prstGeom>
          <a:ln>
            <a:solidFill>
              <a:schemeClr val="bg1"/>
            </a:solidFill>
          </a:ln>
        </p:spPr>
      </p:pic>
    </p:spTree>
    <p:extLst>
      <p:ext uri="{BB962C8B-B14F-4D97-AF65-F5344CB8AC3E}">
        <p14:creationId xmlns:p14="http://schemas.microsoft.com/office/powerpoint/2010/main" val="319762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For/in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JavaScript for in statement loops through the properties of an Object:</a:t>
            </a:r>
          </a:p>
          <a:p>
            <a:endParaRPr lang="en-US" sz="2000" dirty="0" smtClean="0">
              <a:solidFill>
                <a:schemeClr val="bg1"/>
              </a:solidFill>
              <a:latin typeface="Calibri" pitchFamily="34" charset="0"/>
              <a:cs typeface="Calibri" pitchFamily="34" charset="0"/>
            </a:endParaRPr>
          </a:p>
          <a:p>
            <a:r>
              <a:rPr lang="en-US" sz="2000" b="1" i="1" u="sng" dirty="0" smtClean="0">
                <a:solidFill>
                  <a:schemeClr val="bg1"/>
                </a:solidFill>
                <a:latin typeface="Calibri" pitchFamily="34" charset="0"/>
                <a:cs typeface="Calibri" pitchFamily="34" charset="0"/>
              </a:rPr>
              <a:t>Syntax:</a:t>
            </a:r>
          </a:p>
          <a:p>
            <a:r>
              <a:rPr lang="en-US" sz="2000" dirty="0" smtClean="0">
                <a:solidFill>
                  <a:schemeClr val="bg1"/>
                </a:solidFill>
                <a:latin typeface="Calibri" pitchFamily="34" charset="0"/>
                <a:cs typeface="Calibri" pitchFamily="34" charset="0"/>
              </a:rPr>
              <a:t>for (key in object)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t>
            </a:r>
            <a:r>
              <a:rPr lang="en-US" sz="2000" dirty="0" smtClean="0">
                <a:solidFill>
                  <a:srgbClr val="0070C0"/>
                </a:solidFill>
                <a:latin typeface="Calibri" pitchFamily="34" charset="0"/>
                <a:cs typeface="Calibri" pitchFamily="34" charset="0"/>
              </a:rPr>
              <a:t>// </a:t>
            </a:r>
            <a:r>
              <a:rPr lang="en-US" sz="2000" i="1" dirty="0" smtClean="0">
                <a:solidFill>
                  <a:srgbClr val="0070C0"/>
                </a:solidFill>
                <a:latin typeface="Calibri" pitchFamily="34" charset="0"/>
                <a:cs typeface="Calibri" pitchFamily="34" charset="0"/>
              </a:rPr>
              <a:t>code block to be executed</a:t>
            </a: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endParaRPr lang="en-US" sz="20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111062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For/in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endParaRPr lang="en-US" sz="2000" dirty="0" smtClean="0">
              <a:solidFill>
                <a:schemeClr val="bg1"/>
              </a:solidFill>
              <a:latin typeface="Calibri" pitchFamily="34" charset="0"/>
              <a:cs typeface="Calibr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438400"/>
            <a:ext cx="4267200" cy="1143000"/>
          </a:xfrm>
          <a:prstGeom prst="rect">
            <a:avLst/>
          </a:prstGeom>
          <a:ln>
            <a:solidFill>
              <a:schemeClr val="bg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974" y="2438400"/>
            <a:ext cx="1524000" cy="681016"/>
          </a:xfrm>
          <a:prstGeom prst="rect">
            <a:avLst/>
          </a:prstGeom>
          <a:ln>
            <a:solidFill>
              <a:schemeClr val="bg1"/>
            </a:solidFill>
          </a:ln>
        </p:spPr>
      </p:pic>
    </p:spTree>
    <p:extLst>
      <p:ext uri="{BB962C8B-B14F-4D97-AF65-F5344CB8AC3E}">
        <p14:creationId xmlns:p14="http://schemas.microsoft.com/office/powerpoint/2010/main" val="3534236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While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while loop loops through a block of code as long as a specified condition is true.</a:t>
            </a:r>
          </a:p>
          <a:p>
            <a:r>
              <a:rPr lang="en-US" sz="2000" dirty="0" smtClean="0">
                <a:solidFill>
                  <a:schemeClr val="bg1"/>
                </a:solidFill>
                <a:latin typeface="Calibri" pitchFamily="34" charset="0"/>
                <a:cs typeface="Calibri" pitchFamily="34" charset="0"/>
              </a:rPr>
              <a:t>while (</a:t>
            </a:r>
            <a:r>
              <a:rPr lang="en-US" sz="2000" i="1" dirty="0" smtClean="0">
                <a:solidFill>
                  <a:schemeClr val="bg1"/>
                </a:solidFill>
                <a:latin typeface="Calibri" pitchFamily="34" charset="0"/>
                <a:cs typeface="Calibri" pitchFamily="34" charset="0"/>
              </a:rPr>
              <a:t>condition</a:t>
            </a:r>
            <a:r>
              <a:rPr lang="en-US" sz="2000" dirty="0" smtClean="0">
                <a:solidFill>
                  <a:schemeClr val="bg1"/>
                </a:solidFill>
                <a:latin typeface="Calibri" pitchFamily="34" charset="0"/>
                <a:cs typeface="Calibri" pitchFamily="34" charset="0"/>
              </a:rPr>
              <a:t>) {</a:t>
            </a:r>
            <a:br>
              <a:rPr lang="en-US" sz="2000" dirty="0" smtClean="0">
                <a:solidFill>
                  <a:schemeClr val="bg1"/>
                </a:solidFill>
                <a:latin typeface="Calibri" pitchFamily="34" charset="0"/>
                <a:cs typeface="Calibri" pitchFamily="34" charset="0"/>
              </a:rPr>
            </a:br>
            <a:r>
              <a:rPr lang="en-US" sz="2000" i="1" dirty="0" smtClean="0">
                <a:solidFill>
                  <a:schemeClr val="bg1"/>
                </a:solidFill>
                <a:latin typeface="Calibri" pitchFamily="34" charset="0"/>
                <a:cs typeface="Calibri" pitchFamily="34" charset="0"/>
              </a:rPr>
              <a:t>  </a:t>
            </a:r>
            <a:r>
              <a:rPr lang="en-US" sz="2000" i="1" dirty="0" smtClean="0">
                <a:solidFill>
                  <a:srgbClr val="0070C0"/>
                </a:solidFill>
                <a:latin typeface="Calibri" pitchFamily="34" charset="0"/>
                <a:cs typeface="Calibri" pitchFamily="34" charset="0"/>
              </a:rPr>
              <a:t>// code block to be executed</a:t>
            </a: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p>
          <a:p>
            <a:endParaRPr lang="en-US" sz="2000" dirty="0" smtClean="0">
              <a:solidFill>
                <a:schemeClr val="bg1"/>
              </a:solidFill>
              <a:latin typeface="Calibri" pitchFamily="34" charset="0"/>
              <a:cs typeface="Calibri" pitchFamily="34" charset="0"/>
            </a:endParaRPr>
          </a:p>
          <a:p>
            <a:r>
              <a:rPr lang="en-US" sz="2000" i="1" u="sng" dirty="0" smtClean="0">
                <a:solidFill>
                  <a:schemeClr val="bg1"/>
                </a:solidFill>
                <a:latin typeface="Calibri" pitchFamily="34" charset="0"/>
                <a:cs typeface="Calibri" pitchFamily="34" charset="0"/>
              </a:rPr>
              <a:t>Example:</a:t>
            </a:r>
          </a:p>
          <a:p>
            <a:r>
              <a:rPr lang="en-US" sz="2000" dirty="0" smtClean="0">
                <a:solidFill>
                  <a:schemeClr val="bg1"/>
                </a:solidFill>
                <a:latin typeface="Calibri" pitchFamily="34" charset="0"/>
                <a:cs typeface="Calibri" pitchFamily="34" charset="0"/>
              </a:rPr>
              <a:t>while (i &lt; 10)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text += "The number is " + i;</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i++;</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endParaRPr lang="en-US" sz="2000" dirty="0" smtClean="0">
              <a:solidFill>
                <a:schemeClr val="bg1"/>
              </a:solidFill>
              <a:latin typeface="Calibri" pitchFamily="34" charset="0"/>
              <a:cs typeface="Calibri"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531" y="2875721"/>
            <a:ext cx="1676400" cy="1800455"/>
          </a:xfrm>
          <a:prstGeom prst="rect">
            <a:avLst/>
          </a:prstGeom>
          <a:ln>
            <a:solidFill>
              <a:schemeClr val="bg1"/>
            </a:solidFill>
          </a:ln>
        </p:spPr>
      </p:pic>
    </p:spTree>
    <p:extLst>
      <p:ext uri="{BB962C8B-B14F-4D97-AF65-F5344CB8AC3E}">
        <p14:creationId xmlns:p14="http://schemas.microsoft.com/office/powerpoint/2010/main" val="3032230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For/of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JavaScript for of statement loops through the values of an iterable object.</a:t>
            </a:r>
          </a:p>
          <a:p>
            <a:r>
              <a:rPr lang="en-US" sz="2000" dirty="0" smtClean="0">
                <a:solidFill>
                  <a:schemeClr val="bg1"/>
                </a:solidFill>
                <a:latin typeface="Calibri" pitchFamily="34" charset="0"/>
                <a:cs typeface="Calibri" pitchFamily="34" charset="0"/>
              </a:rPr>
              <a:t>It lets you loop over iterable data structures such as Arrays, Strings, Maps, NodeLists, and more</a:t>
            </a:r>
          </a:p>
          <a:p>
            <a:endParaRPr lang="en-US" sz="2000" dirty="0" smtClean="0">
              <a:solidFill>
                <a:schemeClr val="bg1"/>
              </a:solidFill>
              <a:latin typeface="Calibri" pitchFamily="34" charset="0"/>
              <a:cs typeface="Calibri" pitchFamily="34" charset="0"/>
            </a:endParaRPr>
          </a:p>
          <a:p>
            <a:r>
              <a:rPr lang="en-US" sz="2000" b="1" i="1" u="sng" dirty="0" smtClean="0">
                <a:solidFill>
                  <a:schemeClr val="bg1"/>
                </a:solidFill>
                <a:latin typeface="Calibri" pitchFamily="34" charset="0"/>
                <a:cs typeface="Calibri" pitchFamily="34" charset="0"/>
              </a:rPr>
              <a:t>Syntax:</a:t>
            </a:r>
          </a:p>
          <a:p>
            <a:r>
              <a:rPr lang="en-US" sz="2000" dirty="0" smtClean="0">
                <a:solidFill>
                  <a:schemeClr val="bg1"/>
                </a:solidFill>
                <a:latin typeface="Calibri" pitchFamily="34" charset="0"/>
                <a:cs typeface="Calibri" pitchFamily="34" charset="0"/>
              </a:rPr>
              <a:t>for (variable of iterable)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t>
            </a:r>
            <a:r>
              <a:rPr lang="en-US" sz="2000" dirty="0" smtClean="0">
                <a:solidFill>
                  <a:srgbClr val="0070C0"/>
                </a:solidFill>
                <a:latin typeface="Calibri" pitchFamily="34" charset="0"/>
                <a:cs typeface="Calibri" pitchFamily="34" charset="0"/>
              </a:rPr>
              <a:t>// </a:t>
            </a:r>
            <a:r>
              <a:rPr lang="en-US" sz="2000" i="1" dirty="0" smtClean="0">
                <a:solidFill>
                  <a:srgbClr val="0070C0"/>
                </a:solidFill>
                <a:latin typeface="Calibri" pitchFamily="34" charset="0"/>
                <a:cs typeface="Calibri" pitchFamily="34" charset="0"/>
              </a:rPr>
              <a:t>code block to be executed</a:t>
            </a: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p>
          <a:p>
            <a:endParaRPr lang="en-US" sz="2000" dirty="0" smtClean="0">
              <a:solidFill>
                <a:schemeClr val="bg1"/>
              </a:solidFill>
              <a:latin typeface="Calibri" pitchFamily="34" charset="0"/>
              <a:cs typeface="Calibri" pitchFamily="34" charset="0"/>
            </a:endParaRPr>
          </a:p>
          <a:p>
            <a:r>
              <a:rPr lang="en-US" sz="2000" b="1" dirty="0" smtClean="0">
                <a:solidFill>
                  <a:schemeClr val="bg1"/>
                </a:solidFill>
                <a:latin typeface="Calibri" pitchFamily="34" charset="0"/>
                <a:cs typeface="Calibri" pitchFamily="34" charset="0"/>
              </a:rPr>
              <a:t>variable</a:t>
            </a:r>
            <a:r>
              <a:rPr lang="en-US" sz="2000" dirty="0" smtClean="0">
                <a:solidFill>
                  <a:schemeClr val="bg1"/>
                </a:solidFill>
                <a:latin typeface="Calibri" pitchFamily="34" charset="0"/>
                <a:cs typeface="Calibri" pitchFamily="34" charset="0"/>
              </a:rPr>
              <a:t> - For every iteration the value of the next property is assigned to the variable. </a:t>
            </a:r>
            <a:r>
              <a:rPr lang="en-US" sz="2000" i="1" dirty="0" smtClean="0">
                <a:solidFill>
                  <a:schemeClr val="bg1"/>
                </a:solidFill>
                <a:latin typeface="Calibri" pitchFamily="34" charset="0"/>
                <a:cs typeface="Calibri" pitchFamily="34" charset="0"/>
              </a:rPr>
              <a:t>Variable</a:t>
            </a:r>
            <a:r>
              <a:rPr lang="en-US" sz="2000" dirty="0" smtClean="0">
                <a:solidFill>
                  <a:schemeClr val="bg1"/>
                </a:solidFill>
                <a:latin typeface="Calibri" pitchFamily="34" charset="0"/>
                <a:cs typeface="Calibri" pitchFamily="34" charset="0"/>
              </a:rPr>
              <a:t> can be declared with const, let, or var.</a:t>
            </a:r>
          </a:p>
          <a:p>
            <a:r>
              <a:rPr lang="en-US" sz="2000" b="1" dirty="0" smtClean="0">
                <a:solidFill>
                  <a:schemeClr val="bg1"/>
                </a:solidFill>
                <a:latin typeface="Calibri" pitchFamily="34" charset="0"/>
                <a:cs typeface="Calibri" pitchFamily="34" charset="0"/>
              </a:rPr>
              <a:t>iterable</a:t>
            </a:r>
            <a:r>
              <a:rPr lang="en-US" sz="2000" dirty="0" smtClean="0">
                <a:solidFill>
                  <a:schemeClr val="bg1"/>
                </a:solidFill>
                <a:latin typeface="Calibri" pitchFamily="34" charset="0"/>
                <a:cs typeface="Calibri" pitchFamily="34" charset="0"/>
              </a:rPr>
              <a:t> - An object that has iterable properties.</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049658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For/of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endParaRPr lang="en-US" sz="2000" dirty="0">
              <a:solidFill>
                <a:schemeClr val="bg1"/>
              </a:solidFill>
              <a:latin typeface="Calibri" pitchFamily="34" charset="0"/>
              <a:cs typeface="Calibr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607" y="2426748"/>
            <a:ext cx="3953427" cy="866896"/>
          </a:xfrm>
          <a:prstGeom prst="rect">
            <a:avLst/>
          </a:prstGeom>
          <a:ln>
            <a:solidFill>
              <a:schemeClr val="bg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1922" y="2426748"/>
            <a:ext cx="1284686" cy="866896"/>
          </a:xfrm>
          <a:prstGeom prst="rect">
            <a:avLst/>
          </a:prstGeom>
          <a:ln>
            <a:solidFill>
              <a:schemeClr val="bg1"/>
            </a:solidFill>
          </a:ln>
        </p:spPr>
      </p:pic>
    </p:spTree>
    <p:extLst>
      <p:ext uri="{BB962C8B-B14F-4D97-AF65-F5344CB8AC3E}">
        <p14:creationId xmlns:p14="http://schemas.microsoft.com/office/powerpoint/2010/main" val="3661385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For/of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endParaRPr lang="en-US" sz="2000" dirty="0">
              <a:solidFill>
                <a:schemeClr val="bg1"/>
              </a:solidFill>
              <a:latin typeface="Calibri" pitchFamily="34" charset="0"/>
              <a:cs typeface="Calibri"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713" y="2438400"/>
            <a:ext cx="2971800" cy="1219200"/>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2426" y="2438400"/>
            <a:ext cx="2295845" cy="1695687"/>
          </a:xfrm>
          <a:prstGeom prst="rect">
            <a:avLst/>
          </a:prstGeom>
          <a:ln>
            <a:solidFill>
              <a:schemeClr val="bg1"/>
            </a:solidFill>
          </a:ln>
        </p:spPr>
      </p:pic>
    </p:spTree>
    <p:extLst>
      <p:ext uri="{BB962C8B-B14F-4D97-AF65-F5344CB8AC3E}">
        <p14:creationId xmlns:p14="http://schemas.microsoft.com/office/powerpoint/2010/main" val="114954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Where to write JavaScript?</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5" y="1652588"/>
            <a:ext cx="525668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There are 4 places to write JavaScript:</a:t>
            </a:r>
          </a:p>
          <a:p>
            <a:r>
              <a:rPr lang="en-US" sz="2000" dirty="0" smtClean="0">
                <a:solidFill>
                  <a:schemeClr val="bg1"/>
                </a:solidFill>
                <a:latin typeface="Calibri" pitchFamily="34" charset="0"/>
                <a:cs typeface="Calibri" pitchFamily="34" charset="0"/>
              </a:rPr>
              <a:t>1- In &lt;head&gt; tag</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2- In &lt;body&gt; tag</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3- We can write JavaScript as an external file (.js)</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and it’s better to write script in a separated file.</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602" y="2091257"/>
            <a:ext cx="2210108" cy="847843"/>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602" y="3062221"/>
            <a:ext cx="2172003" cy="876422"/>
          </a:xfrm>
          <a:prstGeom prst="rect">
            <a:avLst/>
          </a:prstGeom>
          <a:ln>
            <a:solidFill>
              <a:schemeClr val="bg1"/>
            </a:solidFill>
          </a:ln>
        </p:spPr>
      </p:pic>
      <p:pic>
        <p:nvPicPr>
          <p:cNvPr id="12" name="Picture 2" descr="C:\Users\AMIT\AppData\Local\Microsoft\Windows\INetCache\IE\67NBZZLN\icon_directions[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9511" y="1652588"/>
            <a:ext cx="24384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rot="2310941">
            <a:off x="8067880" y="2315124"/>
            <a:ext cx="1132828" cy="400110"/>
          </a:xfrm>
          <a:prstGeom prst="rect">
            <a:avLst/>
          </a:prstGeom>
          <a:noFill/>
        </p:spPr>
        <p:txBody>
          <a:bodyPr wrap="square" rtlCol="0">
            <a:spAutoFit/>
          </a:bodyPr>
          <a:lstStyle/>
          <a:p>
            <a:pPr algn="ctr"/>
            <a:r>
              <a:rPr lang="en-US" sz="2000" dirty="0" smtClean="0">
                <a:solidFill>
                  <a:srgbClr val="FF0000"/>
                </a:solidFill>
                <a:latin typeface="Calibri" pitchFamily="34" charset="0"/>
                <a:cs typeface="Calibri" pitchFamily="34" charset="0"/>
              </a:rPr>
              <a:t>File.js</a:t>
            </a:r>
            <a:endParaRPr lang="en-US" sz="2000" dirty="0">
              <a:solidFill>
                <a:srgbClr val="FF0000"/>
              </a:solidFill>
              <a:latin typeface="Calibri" pitchFamily="34" charset="0"/>
              <a:cs typeface="Calibri" pitchFamily="34" charset="0"/>
            </a:endParaRPr>
          </a:p>
        </p:txBody>
      </p:sp>
      <p:sp>
        <p:nvSpPr>
          <p:cNvPr id="14" name="TextBox 13"/>
          <p:cNvSpPr txBox="1"/>
          <p:nvPr/>
        </p:nvSpPr>
        <p:spPr>
          <a:xfrm rot="20610980">
            <a:off x="9096984" y="2923796"/>
            <a:ext cx="1132828" cy="400110"/>
          </a:xfrm>
          <a:prstGeom prst="rect">
            <a:avLst/>
          </a:prstGeom>
          <a:noFill/>
        </p:spPr>
        <p:txBody>
          <a:bodyPr wrap="square" rtlCol="0">
            <a:spAutoFit/>
          </a:bodyPr>
          <a:lstStyle/>
          <a:p>
            <a:r>
              <a:rPr lang="en-US" sz="2000" dirty="0" smtClean="0">
                <a:solidFill>
                  <a:srgbClr val="FF0000"/>
                </a:solidFill>
                <a:latin typeface="Calibri" pitchFamily="34" charset="0"/>
                <a:cs typeface="Calibri" pitchFamily="34" charset="0"/>
              </a:rPr>
              <a:t>&lt;body&gt;</a:t>
            </a:r>
            <a:endParaRPr lang="en-US" sz="2000" dirty="0">
              <a:solidFill>
                <a:srgbClr val="FF0000"/>
              </a:solidFill>
              <a:latin typeface="Calibri" pitchFamily="34" charset="0"/>
              <a:cs typeface="Calibri" pitchFamily="34" charset="0"/>
            </a:endParaRPr>
          </a:p>
        </p:txBody>
      </p:sp>
      <p:sp>
        <p:nvSpPr>
          <p:cNvPr id="15" name="TextBox 14"/>
          <p:cNvSpPr txBox="1"/>
          <p:nvPr/>
        </p:nvSpPr>
        <p:spPr>
          <a:xfrm rot="20094656">
            <a:off x="8115311" y="3738587"/>
            <a:ext cx="1132828" cy="400110"/>
          </a:xfrm>
          <a:prstGeom prst="rect">
            <a:avLst/>
          </a:prstGeom>
          <a:noFill/>
        </p:spPr>
        <p:txBody>
          <a:bodyPr wrap="square" rtlCol="0">
            <a:spAutoFit/>
          </a:bodyPr>
          <a:lstStyle/>
          <a:p>
            <a:r>
              <a:rPr lang="en-US" sz="2000" dirty="0" smtClean="0">
                <a:solidFill>
                  <a:srgbClr val="FF0000"/>
                </a:solidFill>
                <a:latin typeface="Calibri" pitchFamily="34" charset="0"/>
                <a:cs typeface="Calibri" pitchFamily="34" charset="0"/>
              </a:rPr>
              <a:t>&lt;head&gt;</a:t>
            </a:r>
            <a:endParaRPr lang="en-US" sz="2000"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81399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Do…While Loop</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do while loop is a variant of the while loop. This loop will execute the code block once, before checking if the condition is true, then it will repeat the loop as long as the condition is true.</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do {</a:t>
            </a:r>
            <a:br>
              <a:rPr lang="en-US" sz="2000" dirty="0" smtClean="0">
                <a:solidFill>
                  <a:schemeClr val="bg1"/>
                </a:solidFill>
                <a:latin typeface="Calibri" pitchFamily="34" charset="0"/>
                <a:cs typeface="Calibri" pitchFamily="34" charset="0"/>
              </a:rPr>
            </a:br>
            <a:r>
              <a:rPr lang="en-US" sz="2000" i="1" dirty="0" smtClean="0">
                <a:solidFill>
                  <a:schemeClr val="bg1"/>
                </a:solidFill>
                <a:latin typeface="Calibri" pitchFamily="34" charset="0"/>
                <a:cs typeface="Calibri" pitchFamily="34" charset="0"/>
              </a:rPr>
              <a:t>  </a:t>
            </a:r>
            <a:r>
              <a:rPr lang="en-US" sz="2000" b="1" i="1" dirty="0" smtClean="0">
                <a:solidFill>
                  <a:srgbClr val="0070C0"/>
                </a:solidFill>
                <a:latin typeface="Calibri" pitchFamily="34" charset="0"/>
                <a:cs typeface="Calibri" pitchFamily="34" charset="0"/>
              </a:rPr>
              <a:t>// code block to be executed</a:t>
            </a:r>
            <a:r>
              <a:rPr lang="en-US" sz="2000" i="1" dirty="0" smtClean="0">
                <a:solidFill>
                  <a:schemeClr val="bg1"/>
                </a:solidFill>
                <a:latin typeface="Calibri" pitchFamily="34" charset="0"/>
                <a:cs typeface="Calibri" pitchFamily="34" charset="0"/>
              </a:rPr>
              <a:t/>
            </a:r>
            <a:br>
              <a:rPr lang="en-US" sz="2000" i="1"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while (</a:t>
            </a:r>
            <a:r>
              <a:rPr lang="en-US" sz="2000" i="1" dirty="0" smtClean="0">
                <a:solidFill>
                  <a:schemeClr val="bg1"/>
                </a:solidFill>
                <a:latin typeface="Calibri" pitchFamily="34" charset="0"/>
                <a:cs typeface="Calibri" pitchFamily="34" charset="0"/>
              </a:rPr>
              <a:t>condition</a:t>
            </a:r>
            <a:r>
              <a:rPr lang="en-US" sz="2000" dirty="0" smtClean="0">
                <a:solidFill>
                  <a:schemeClr val="bg1"/>
                </a:solidFill>
                <a:latin typeface="Calibri" pitchFamily="34" charset="0"/>
                <a:cs typeface="Calibri" pitchFamily="34" charset="0"/>
              </a:rPr>
              <a:t>);</a:t>
            </a:r>
            <a:endParaRPr lang="en-US" sz="20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9052739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Function</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A JavaScript function is a block of code designed to perform a particular task.</a:t>
            </a:r>
          </a:p>
          <a:p>
            <a:r>
              <a:rPr lang="en-US" sz="2000" dirty="0" smtClean="0">
                <a:solidFill>
                  <a:schemeClr val="bg1"/>
                </a:solidFill>
                <a:latin typeface="Calibri" pitchFamily="34" charset="0"/>
                <a:cs typeface="Calibri" pitchFamily="34" charset="0"/>
              </a:rPr>
              <a:t>A JavaScript function is executed when "something" invokes it (calls it).</a:t>
            </a:r>
          </a:p>
          <a:p>
            <a:endParaRPr lang="en-US" sz="2000" dirty="0" smtClean="0">
              <a:solidFill>
                <a:schemeClr val="bg1"/>
              </a:solidFill>
              <a:latin typeface="Calibri" pitchFamily="34" charset="0"/>
              <a:cs typeface="Calibri" pitchFamily="34" charset="0"/>
            </a:endParaRPr>
          </a:p>
          <a:p>
            <a:r>
              <a:rPr lang="en-US" sz="2000" b="1" i="1" u="sng" dirty="0" smtClean="0">
                <a:solidFill>
                  <a:schemeClr val="bg1"/>
                </a:solidFill>
                <a:latin typeface="Calibri" pitchFamily="34" charset="0"/>
                <a:cs typeface="Calibri" pitchFamily="34" charset="0"/>
              </a:rPr>
              <a:t>Syntax:</a:t>
            </a:r>
          </a:p>
          <a:p>
            <a:r>
              <a:rPr lang="en-US" sz="2000" dirty="0" smtClean="0">
                <a:solidFill>
                  <a:schemeClr val="bg1"/>
                </a:solidFill>
                <a:latin typeface="Calibri" pitchFamily="34" charset="0"/>
                <a:cs typeface="Calibri" pitchFamily="34" charset="0"/>
              </a:rPr>
              <a:t>function myFunction(p1, p2)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  return p1 * p2;   </a:t>
            </a:r>
          </a:p>
          <a:p>
            <a:r>
              <a:rPr lang="en-US" sz="2000" b="1" dirty="0" smtClean="0">
                <a:solidFill>
                  <a:srgbClr val="0070C0"/>
                </a:solidFill>
                <a:latin typeface="Calibri" pitchFamily="34" charset="0"/>
                <a:cs typeface="Calibri" pitchFamily="34" charset="0"/>
              </a:rPr>
              <a:t>// The function returns the product of p1 and p2</a:t>
            </a:r>
            <a:r>
              <a:rPr lang="en-US" sz="2000" dirty="0" smtClean="0">
                <a:solidFill>
                  <a:schemeClr val="bg1"/>
                </a:solidFill>
                <a:latin typeface="Calibri" pitchFamily="34" charset="0"/>
                <a:cs typeface="Calibri" pitchFamily="34" charset="0"/>
              </a:rPr>
              <a:t/>
            </a:r>
            <a:br>
              <a:rPr lang="en-US" sz="2000" dirty="0" smtClean="0">
                <a:solidFill>
                  <a:schemeClr val="bg1"/>
                </a:solidFill>
                <a:latin typeface="Calibri" pitchFamily="34" charset="0"/>
                <a:cs typeface="Calibri" pitchFamily="34" charset="0"/>
              </a:rPr>
            </a:br>
            <a:r>
              <a:rPr lang="en-US" sz="2000" dirty="0" smtClean="0">
                <a:solidFill>
                  <a:schemeClr val="bg1"/>
                </a:solidFill>
                <a:latin typeface="Calibri" pitchFamily="34" charset="0"/>
                <a:cs typeface="Calibri" pitchFamily="34" charset="0"/>
              </a:rPr>
              <a:t>}</a:t>
            </a:r>
            <a:endParaRPr lang="en-US" sz="2000" b="1" i="1" u="sng"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9302726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Function</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886499"/>
            <a:ext cx="797135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i="1" u="sng" dirty="0" smtClean="0">
                <a:solidFill>
                  <a:schemeClr val="bg1"/>
                </a:solidFill>
                <a:latin typeface="Calibri" pitchFamily="34" charset="0"/>
                <a:cs typeface="Calibri" pitchFamily="34" charset="0"/>
              </a:rPr>
              <a:t>Example:</a:t>
            </a:r>
          </a:p>
          <a:p>
            <a:endParaRPr lang="en-US" sz="2000" b="1" i="1" u="sng" dirty="0" smtClean="0">
              <a:solidFill>
                <a:schemeClr val="bg1"/>
              </a:solidFill>
              <a:latin typeface="Calibri" pitchFamily="34" charset="0"/>
              <a:cs typeface="Calibri" pitchFamily="34" charset="0"/>
            </a:endParaRPr>
          </a:p>
          <a:p>
            <a:endParaRPr lang="en-US" sz="2000" b="1" i="1" u="sng" dirty="0" smtClean="0">
              <a:solidFill>
                <a:schemeClr val="bg1"/>
              </a:solidFill>
              <a:latin typeface="Calibri" pitchFamily="34" charset="0"/>
              <a:cs typeface="Calibri" pitchFamily="34" charset="0"/>
            </a:endParaRPr>
          </a:p>
          <a:p>
            <a:endParaRPr lang="en-US" sz="2000" b="1" i="1" u="sng" dirty="0" smtClean="0">
              <a:solidFill>
                <a:schemeClr val="bg1"/>
              </a:solidFill>
              <a:latin typeface="Calibri" pitchFamily="34" charset="0"/>
              <a:cs typeface="Calibri" pitchFamily="34" charset="0"/>
            </a:endParaRPr>
          </a:p>
          <a:p>
            <a:endParaRPr lang="en-US" sz="2000" b="1" i="1" u="sng" dirty="0" smtClean="0">
              <a:solidFill>
                <a:schemeClr val="bg1"/>
              </a:solidFill>
              <a:latin typeface="Calibri" pitchFamily="34" charset="0"/>
              <a:cs typeface="Calibri" pitchFamily="34" charset="0"/>
            </a:endParaRPr>
          </a:p>
          <a:p>
            <a:endParaRPr lang="en-US" sz="2000" b="1" i="1" u="sng"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The result is: 12</a:t>
            </a:r>
            <a:endParaRPr lang="en-US" sz="2000" dirty="0">
              <a:solidFill>
                <a:schemeClr val="bg1"/>
              </a:solidFill>
              <a:latin typeface="Calibri" pitchFamily="34" charset="0"/>
              <a:cs typeface="Calibr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08" y="2355255"/>
            <a:ext cx="3124200" cy="1309255"/>
          </a:xfrm>
          <a:prstGeom prst="rect">
            <a:avLst/>
          </a:prstGeom>
          <a:ln>
            <a:solidFill>
              <a:schemeClr val="bg1"/>
            </a:solidFill>
          </a:ln>
        </p:spPr>
      </p:pic>
    </p:spTree>
    <p:extLst>
      <p:ext uri="{BB962C8B-B14F-4D97-AF65-F5344CB8AC3E}">
        <p14:creationId xmlns:p14="http://schemas.microsoft.com/office/powerpoint/2010/main" val="3402032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Array</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976586"/>
            <a:ext cx="797135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An array is a special variable, which can hold more than one value at a time.</a:t>
            </a:r>
          </a:p>
          <a:p>
            <a:endParaRPr lang="en-US" sz="2000" dirty="0" smtClean="0">
              <a:solidFill>
                <a:schemeClr val="bg1"/>
              </a:solidFill>
              <a:latin typeface="Calibri" pitchFamily="34" charset="0"/>
              <a:cs typeface="Calibri" pitchFamily="34" charset="0"/>
            </a:endParaRPr>
          </a:p>
          <a:p>
            <a:r>
              <a:rPr lang="en-US" sz="2000" b="1" i="1" u="sng" dirty="0" smtClean="0">
                <a:solidFill>
                  <a:schemeClr val="bg1"/>
                </a:solidFill>
                <a:latin typeface="Calibri" pitchFamily="34" charset="0"/>
                <a:cs typeface="Calibri" pitchFamily="34" charset="0"/>
              </a:rPr>
              <a:t>Syntax:</a:t>
            </a:r>
          </a:p>
          <a:p>
            <a:r>
              <a:rPr lang="en-US" sz="2000" dirty="0" smtClean="0">
                <a:solidFill>
                  <a:schemeClr val="bg1"/>
                </a:solidFill>
                <a:latin typeface="Calibri" pitchFamily="34" charset="0"/>
                <a:cs typeface="Calibri" pitchFamily="34" charset="0"/>
              </a:rPr>
              <a:t>const </a:t>
            </a:r>
            <a:r>
              <a:rPr lang="en-US" sz="2000" i="1" dirty="0" smtClean="0">
                <a:solidFill>
                  <a:schemeClr val="bg1"/>
                </a:solidFill>
                <a:latin typeface="Calibri" pitchFamily="34" charset="0"/>
                <a:cs typeface="Calibri" pitchFamily="34" charset="0"/>
              </a:rPr>
              <a:t>array_name</a:t>
            </a:r>
            <a:r>
              <a:rPr lang="en-US" sz="2000" dirty="0" smtClean="0">
                <a:solidFill>
                  <a:schemeClr val="bg1"/>
                </a:solidFill>
                <a:latin typeface="Calibri" pitchFamily="34" charset="0"/>
                <a:cs typeface="Calibri" pitchFamily="34" charset="0"/>
              </a:rPr>
              <a:t> = [</a:t>
            </a:r>
            <a:r>
              <a:rPr lang="en-US" sz="2000" i="1" dirty="0" smtClean="0">
                <a:solidFill>
                  <a:schemeClr val="bg1"/>
                </a:solidFill>
                <a:latin typeface="Calibri" pitchFamily="34" charset="0"/>
                <a:cs typeface="Calibri" pitchFamily="34" charset="0"/>
              </a:rPr>
              <a:t>item1</a:t>
            </a:r>
            <a:r>
              <a:rPr lang="en-US" sz="2000" dirty="0" smtClean="0">
                <a:solidFill>
                  <a:schemeClr val="bg1"/>
                </a:solidFill>
                <a:latin typeface="Calibri" pitchFamily="34" charset="0"/>
                <a:cs typeface="Calibri" pitchFamily="34" charset="0"/>
              </a:rPr>
              <a:t>, </a:t>
            </a:r>
            <a:r>
              <a:rPr lang="en-US" sz="2000" i="1" dirty="0" smtClean="0">
                <a:solidFill>
                  <a:schemeClr val="bg1"/>
                </a:solidFill>
                <a:latin typeface="Calibri" pitchFamily="34" charset="0"/>
                <a:cs typeface="Calibri" pitchFamily="34" charset="0"/>
              </a:rPr>
              <a:t>item2</a:t>
            </a:r>
            <a:r>
              <a:rPr lang="en-US" sz="2000" dirty="0" smtClean="0">
                <a:solidFill>
                  <a:schemeClr val="bg1"/>
                </a:solidFill>
                <a:latin typeface="Calibri" pitchFamily="34" charset="0"/>
                <a:cs typeface="Calibri" pitchFamily="34" charset="0"/>
              </a:rPr>
              <a:t>, ...]; </a:t>
            </a:r>
          </a:p>
          <a:p>
            <a:endParaRPr lang="en-US" sz="2000" dirty="0" smtClean="0">
              <a:solidFill>
                <a:schemeClr val="bg1"/>
              </a:solidFill>
              <a:latin typeface="Calibri" pitchFamily="34" charset="0"/>
              <a:cs typeface="Calibri" pitchFamily="34" charset="0"/>
            </a:endParaRPr>
          </a:p>
          <a:p>
            <a:r>
              <a:rPr lang="en-US" sz="2000" i="1" u="sng" dirty="0" smtClean="0">
                <a:solidFill>
                  <a:schemeClr val="bg1"/>
                </a:solidFill>
                <a:latin typeface="Calibri" pitchFamily="34" charset="0"/>
                <a:cs typeface="Calibri" pitchFamily="34" charset="0"/>
              </a:rPr>
              <a:t>Example:</a:t>
            </a:r>
          </a:p>
          <a:p>
            <a:r>
              <a:rPr lang="en-US" sz="2000" dirty="0" smtClean="0">
                <a:solidFill>
                  <a:schemeClr val="bg1"/>
                </a:solidFill>
                <a:latin typeface="Calibri" pitchFamily="34" charset="0"/>
                <a:cs typeface="Calibri" pitchFamily="34" charset="0"/>
              </a:rPr>
              <a:t>const fullstack = [“HTML", “JS", “PHP"];</a:t>
            </a:r>
            <a:endParaRPr lang="en-US" sz="2000" i="1" u="sng" dirty="0">
              <a:solidFill>
                <a:schemeClr val="bg1"/>
              </a:solidFill>
              <a:latin typeface="Calibri" pitchFamily="34" charset="0"/>
              <a:cs typeface="Calibri" pitchFamily="34" charset="0"/>
            </a:endParaRPr>
          </a:p>
        </p:txBody>
      </p:sp>
      <p:sp>
        <p:nvSpPr>
          <p:cNvPr id="9" name="TextBox 5"/>
          <p:cNvSpPr txBox="1">
            <a:spLocks noChangeArrowheads="1"/>
          </p:cNvSpPr>
          <p:nvPr/>
        </p:nvSpPr>
        <p:spPr bwMode="auto">
          <a:xfrm>
            <a:off x="1069974" y="153445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What is an Array?</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41788136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1593727"/>
            <a:ext cx="79713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When a web page is loaded, the browser creates a </a:t>
            </a:r>
            <a:r>
              <a:rPr lang="en-US" sz="2000" b="1" dirty="0" smtClean="0">
                <a:solidFill>
                  <a:schemeClr val="bg1"/>
                </a:solidFill>
                <a:latin typeface="Calibri" pitchFamily="34" charset="0"/>
                <a:cs typeface="Calibri" pitchFamily="34" charset="0"/>
              </a:rPr>
              <a:t>D</a:t>
            </a:r>
            <a:r>
              <a:rPr lang="en-US" sz="2000" dirty="0" smtClean="0">
                <a:solidFill>
                  <a:schemeClr val="bg1"/>
                </a:solidFill>
                <a:latin typeface="Calibri" pitchFamily="34" charset="0"/>
                <a:cs typeface="Calibri" pitchFamily="34" charset="0"/>
              </a:rPr>
              <a:t>ocument </a:t>
            </a:r>
            <a:r>
              <a:rPr lang="en-US" sz="2000" b="1" dirty="0" smtClean="0">
                <a:solidFill>
                  <a:schemeClr val="bg1"/>
                </a:solidFill>
                <a:latin typeface="Calibri" pitchFamily="34" charset="0"/>
                <a:cs typeface="Calibri" pitchFamily="34" charset="0"/>
              </a:rPr>
              <a:t>O</a:t>
            </a:r>
            <a:r>
              <a:rPr lang="en-US" sz="2000" dirty="0" smtClean="0">
                <a:solidFill>
                  <a:schemeClr val="bg1"/>
                </a:solidFill>
                <a:latin typeface="Calibri" pitchFamily="34" charset="0"/>
                <a:cs typeface="Calibri" pitchFamily="34" charset="0"/>
              </a:rPr>
              <a:t>bject </a:t>
            </a:r>
            <a:r>
              <a:rPr lang="en-US" sz="2000" b="1" dirty="0" smtClean="0">
                <a:solidFill>
                  <a:schemeClr val="bg1"/>
                </a:solidFill>
                <a:latin typeface="Calibri" pitchFamily="34" charset="0"/>
                <a:cs typeface="Calibri" pitchFamily="34" charset="0"/>
              </a:rPr>
              <a:t>M</a:t>
            </a:r>
            <a:r>
              <a:rPr lang="en-US" sz="2000" dirty="0" smtClean="0">
                <a:solidFill>
                  <a:schemeClr val="bg1"/>
                </a:solidFill>
                <a:latin typeface="Calibri" pitchFamily="34" charset="0"/>
                <a:cs typeface="Calibri" pitchFamily="34" charset="0"/>
              </a:rPr>
              <a:t>odel of the page.</a:t>
            </a:r>
          </a:p>
          <a:p>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HTML DOM</a:t>
            </a:r>
            <a:r>
              <a:rPr lang="en-US" sz="2000" dirty="0" smtClean="0">
                <a:solidFill>
                  <a:schemeClr val="bg1"/>
                </a:solidFill>
                <a:latin typeface="Calibri" pitchFamily="34" charset="0"/>
                <a:cs typeface="Calibri" pitchFamily="34" charset="0"/>
              </a:rPr>
              <a:t> model is constructed as a tree of </a:t>
            </a:r>
            <a:r>
              <a:rPr lang="en-US" sz="2000" b="1" dirty="0" smtClean="0">
                <a:solidFill>
                  <a:schemeClr val="bg1"/>
                </a:solidFill>
                <a:latin typeface="Calibri" pitchFamily="34" charset="0"/>
                <a:cs typeface="Calibri" pitchFamily="34" charset="0"/>
              </a:rPr>
              <a:t>Objects</a:t>
            </a:r>
            <a:r>
              <a:rPr lang="en-US" sz="2000" dirty="0" smtClean="0">
                <a:solidFill>
                  <a:schemeClr val="bg1"/>
                </a:solidFill>
                <a:latin typeface="Calibri" pitchFamily="34" charset="0"/>
                <a:cs typeface="Calibri" pitchFamily="34" charset="0"/>
              </a:rPr>
              <a:t>:</a:t>
            </a:r>
            <a:endParaRPr lang="en-US" sz="2000" dirty="0">
              <a:solidFill>
                <a:schemeClr val="bg1"/>
              </a:solidFill>
              <a:latin typeface="Calibri" pitchFamily="34" charset="0"/>
              <a:cs typeface="Calibr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704715"/>
            <a:ext cx="6553200" cy="2251364"/>
          </a:xfrm>
          <a:prstGeom prst="rect">
            <a:avLst/>
          </a:prstGeom>
          <a:ln>
            <a:solidFill>
              <a:schemeClr val="bg1"/>
            </a:solidFill>
          </a:ln>
        </p:spPr>
      </p:pic>
    </p:spTree>
    <p:extLst>
      <p:ext uri="{BB962C8B-B14F-4D97-AF65-F5344CB8AC3E}">
        <p14:creationId xmlns:p14="http://schemas.microsoft.com/office/powerpoint/2010/main" val="1175486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7357" y="2190075"/>
            <a:ext cx="797135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HTML DOM is a standard </a:t>
            </a:r>
            <a:r>
              <a:rPr lang="en-US" sz="2000" b="1" dirty="0" smtClean="0">
                <a:solidFill>
                  <a:schemeClr val="bg1"/>
                </a:solidFill>
                <a:latin typeface="Calibri" pitchFamily="34" charset="0"/>
                <a:cs typeface="Calibri" pitchFamily="34" charset="0"/>
              </a:rPr>
              <a:t>object</a:t>
            </a:r>
            <a:r>
              <a:rPr lang="en-US" sz="2000" dirty="0" smtClean="0">
                <a:solidFill>
                  <a:schemeClr val="bg1"/>
                </a:solidFill>
                <a:latin typeface="Calibri" pitchFamily="34" charset="0"/>
                <a:cs typeface="Calibri" pitchFamily="34" charset="0"/>
              </a:rPr>
              <a:t> model and </a:t>
            </a:r>
            <a:r>
              <a:rPr lang="en-US" sz="2000" b="1" dirty="0" smtClean="0">
                <a:solidFill>
                  <a:schemeClr val="bg1"/>
                </a:solidFill>
                <a:latin typeface="Calibri" pitchFamily="34" charset="0"/>
                <a:cs typeface="Calibri" pitchFamily="34" charset="0"/>
              </a:rPr>
              <a:t>programming interface</a:t>
            </a:r>
            <a:r>
              <a:rPr lang="en-US" sz="2000" dirty="0" smtClean="0">
                <a:solidFill>
                  <a:schemeClr val="bg1"/>
                </a:solidFill>
                <a:latin typeface="Calibri" pitchFamily="34" charset="0"/>
                <a:cs typeface="Calibri" pitchFamily="34" charset="0"/>
              </a:rPr>
              <a:t> for HTML. It defines:</a:t>
            </a:r>
          </a:p>
          <a:p>
            <a:r>
              <a:rPr lang="en-US" sz="2000" dirty="0" smtClean="0">
                <a:solidFill>
                  <a:schemeClr val="bg1"/>
                </a:solidFill>
                <a:latin typeface="Calibri" pitchFamily="34" charset="0"/>
                <a:cs typeface="Calibri" pitchFamily="34" charset="0"/>
              </a:rPr>
              <a:t>The HTML elements as </a:t>
            </a:r>
            <a:r>
              <a:rPr lang="en-US" sz="2000" b="1" dirty="0" smtClean="0">
                <a:solidFill>
                  <a:schemeClr val="bg1"/>
                </a:solidFill>
                <a:latin typeface="Calibri" pitchFamily="34" charset="0"/>
                <a:cs typeface="Calibri" pitchFamily="34" charset="0"/>
              </a:rPr>
              <a:t>objects</a:t>
            </a:r>
            <a:endParaRPr lang="en-US" sz="2000" dirty="0" smtClean="0">
              <a:solidFill>
                <a:schemeClr val="bg1"/>
              </a:solidFill>
              <a:latin typeface="Calibri" pitchFamily="34" charset="0"/>
              <a:cs typeface="Calibri" pitchFamily="34" charset="0"/>
            </a:endParaRPr>
          </a:p>
          <a:p>
            <a:pPr marL="342900" indent="-342900">
              <a:buFont typeface="Arial" pitchFamily="34" charset="0"/>
              <a:buChar char="•"/>
            </a:pPr>
            <a:r>
              <a:rPr lang="en-US" sz="2000" dirty="0" smtClean="0">
                <a:solidFill>
                  <a:schemeClr val="bg1"/>
                </a:solidFill>
                <a:latin typeface="Calibri" pitchFamily="34" charset="0"/>
                <a:cs typeface="Calibri" pitchFamily="34" charset="0"/>
              </a:rPr>
              <a:t>HTML DOM </a:t>
            </a:r>
            <a:r>
              <a:rPr lang="en-US" sz="2000" b="1" dirty="0" smtClean="0">
                <a:solidFill>
                  <a:schemeClr val="bg1"/>
                </a:solidFill>
                <a:latin typeface="Calibri" pitchFamily="34" charset="0"/>
                <a:cs typeface="Calibri" pitchFamily="34" charset="0"/>
              </a:rPr>
              <a:t>methods</a:t>
            </a:r>
            <a:r>
              <a:rPr lang="en-US" sz="2000" dirty="0" smtClean="0">
                <a:solidFill>
                  <a:schemeClr val="bg1"/>
                </a:solidFill>
                <a:latin typeface="Calibri" pitchFamily="34" charset="0"/>
                <a:cs typeface="Calibri" pitchFamily="34" charset="0"/>
              </a:rPr>
              <a:t> are </a:t>
            </a:r>
            <a:r>
              <a:rPr lang="en-US" sz="2000" b="1" dirty="0" smtClean="0">
                <a:solidFill>
                  <a:schemeClr val="bg1"/>
                </a:solidFill>
                <a:latin typeface="Calibri" pitchFamily="34" charset="0"/>
                <a:cs typeface="Calibri" pitchFamily="34" charset="0"/>
              </a:rPr>
              <a:t>actions</a:t>
            </a:r>
            <a:r>
              <a:rPr lang="en-US" sz="2000" dirty="0" smtClean="0">
                <a:solidFill>
                  <a:schemeClr val="bg1"/>
                </a:solidFill>
                <a:latin typeface="Calibri" pitchFamily="34" charset="0"/>
                <a:cs typeface="Calibri" pitchFamily="34" charset="0"/>
              </a:rPr>
              <a:t> you can perform (on HTML Elements).</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HTML DOM </a:t>
            </a:r>
            <a:r>
              <a:rPr lang="en-US" sz="2000" b="1" dirty="0" smtClean="0">
                <a:solidFill>
                  <a:schemeClr val="bg1"/>
                </a:solidFill>
                <a:latin typeface="Calibri" pitchFamily="34" charset="0"/>
                <a:cs typeface="Calibri" pitchFamily="34" charset="0"/>
              </a:rPr>
              <a:t>properties</a:t>
            </a:r>
            <a:r>
              <a:rPr lang="en-US" sz="2000" dirty="0" smtClean="0">
                <a:solidFill>
                  <a:schemeClr val="bg1"/>
                </a:solidFill>
                <a:latin typeface="Calibri" pitchFamily="34" charset="0"/>
                <a:cs typeface="Calibri" pitchFamily="34" charset="0"/>
              </a:rPr>
              <a:t> are </a:t>
            </a:r>
            <a:r>
              <a:rPr lang="en-US" sz="2000" b="1" dirty="0" smtClean="0">
                <a:solidFill>
                  <a:schemeClr val="bg1"/>
                </a:solidFill>
                <a:latin typeface="Calibri" pitchFamily="34" charset="0"/>
                <a:cs typeface="Calibri" pitchFamily="34" charset="0"/>
              </a:rPr>
              <a:t>values</a:t>
            </a:r>
            <a:r>
              <a:rPr lang="en-US" sz="2000" dirty="0" smtClean="0">
                <a:solidFill>
                  <a:schemeClr val="bg1"/>
                </a:solidFill>
                <a:latin typeface="Calibri" pitchFamily="34" charset="0"/>
                <a:cs typeface="Calibri" pitchFamily="34" charset="0"/>
              </a:rPr>
              <a:t> (of HTML Elements) that you can set or change.</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events</a:t>
            </a:r>
            <a:r>
              <a:rPr lang="en-US" sz="2000" dirty="0" smtClean="0">
                <a:solidFill>
                  <a:schemeClr val="bg1"/>
                </a:solidFill>
                <a:latin typeface="Calibri" pitchFamily="34" charset="0"/>
                <a:cs typeface="Calibri" pitchFamily="34" charset="0"/>
              </a:rPr>
              <a:t> for all HTML elements</a:t>
            </a:r>
          </a:p>
          <a:p>
            <a:r>
              <a:rPr lang="en-US" sz="2000" dirty="0" smtClean="0">
                <a:solidFill>
                  <a:schemeClr val="bg1"/>
                </a:solidFill>
                <a:latin typeface="Calibri" pitchFamily="34" charset="0"/>
                <a:cs typeface="Calibri" pitchFamily="34" charset="0"/>
              </a:rPr>
              <a:t>The HTML DOM is a standard for how to get, change, add, or delete HTML elements.</a:t>
            </a:r>
            <a:endParaRPr lang="en-US" sz="2000" dirty="0">
              <a:solidFill>
                <a:schemeClr val="bg1"/>
              </a:solidFill>
              <a:latin typeface="Calibri" pitchFamily="34" charset="0"/>
              <a:cs typeface="Calibri" pitchFamily="34" charset="0"/>
            </a:endParaRPr>
          </a:p>
        </p:txBody>
      </p:sp>
      <p:sp>
        <p:nvSpPr>
          <p:cNvPr id="9" name="TextBox 5"/>
          <p:cNvSpPr txBox="1">
            <a:spLocks noChangeArrowheads="1"/>
          </p:cNvSpPr>
          <p:nvPr/>
        </p:nvSpPr>
        <p:spPr bwMode="auto">
          <a:xfrm>
            <a:off x="1069974" y="153445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What is the HTML DOM?</a:t>
            </a:r>
            <a:endParaRPr lang="en-US" sz="2800" b="1" u="sng" dirty="0">
              <a:solidFill>
                <a:srgbClr val="FF0000"/>
              </a:solidFill>
              <a:latin typeface="Arial Rounded MT Bold" pitchFamily="34" charset="0"/>
            </a:endParaRPr>
          </a:p>
        </p:txBody>
      </p:sp>
    </p:spTree>
    <p:extLst>
      <p:ext uri="{BB962C8B-B14F-4D97-AF65-F5344CB8AC3E}">
        <p14:creationId xmlns:p14="http://schemas.microsoft.com/office/powerpoint/2010/main" val="26489465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DOM Methods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9974" y="1713363"/>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HTML DOM methods are </a:t>
            </a:r>
            <a:r>
              <a:rPr lang="en-US" sz="2000" b="1" dirty="0" smtClean="0">
                <a:solidFill>
                  <a:schemeClr val="bg1"/>
                </a:solidFill>
                <a:latin typeface="Calibri" pitchFamily="34" charset="0"/>
                <a:cs typeface="Calibri" pitchFamily="34" charset="0"/>
              </a:rPr>
              <a:t>actions</a:t>
            </a:r>
            <a:r>
              <a:rPr lang="en-US" sz="2000" dirty="0" smtClean="0">
                <a:solidFill>
                  <a:schemeClr val="bg1"/>
                </a:solidFill>
                <a:latin typeface="Calibri" pitchFamily="34" charset="0"/>
                <a:cs typeface="Calibri" pitchFamily="34" charset="0"/>
              </a:rPr>
              <a:t> you can perform (on HTML Elements like add or deleting an HTML elements).</a:t>
            </a:r>
            <a:endParaRPr lang="en-US" sz="2000" dirty="0" smtClean="0">
              <a:solidFill>
                <a:schemeClr val="bg1"/>
              </a:solidFill>
              <a:latin typeface="Calibri" pitchFamily="34" charset="0"/>
              <a:cs typeface="Calibr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817102"/>
            <a:ext cx="6629400" cy="2033532"/>
          </a:xfrm>
          <a:prstGeom prst="rect">
            <a:avLst/>
          </a:prstGeom>
          <a:ln>
            <a:solidFill>
              <a:schemeClr val="bg1"/>
            </a:solidFill>
          </a:ln>
        </p:spPr>
      </p:pic>
    </p:spTree>
    <p:extLst>
      <p:ext uri="{BB962C8B-B14F-4D97-AF65-F5344CB8AC3E}">
        <p14:creationId xmlns:p14="http://schemas.microsoft.com/office/powerpoint/2010/main" val="2842230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DOM Methods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13" name="TextBox 12"/>
          <p:cNvSpPr txBox="1">
            <a:spLocks noChangeArrowheads="1"/>
          </p:cNvSpPr>
          <p:nvPr/>
        </p:nvSpPr>
        <p:spPr bwMode="auto">
          <a:xfrm>
            <a:off x="1069974" y="1713363"/>
            <a:ext cx="797135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The getElementById Method:</a:t>
            </a:r>
          </a:p>
          <a:p>
            <a:r>
              <a:rPr lang="en-US" sz="2000" dirty="0" smtClean="0">
                <a:solidFill>
                  <a:schemeClr val="bg1"/>
                </a:solidFill>
                <a:latin typeface="Calibri" pitchFamily="34" charset="0"/>
                <a:cs typeface="Calibri" pitchFamily="34" charset="0"/>
              </a:rPr>
              <a:t>The most common way to access an HTML element is to use the id of the element.</a:t>
            </a:r>
          </a:p>
          <a:p>
            <a:endParaRPr lang="en-US" sz="2000" dirty="0" smtClean="0">
              <a:solidFill>
                <a:schemeClr val="bg1"/>
              </a:solidFill>
              <a:latin typeface="Calibri" pitchFamily="34" charset="0"/>
              <a:cs typeface="Calibri" pitchFamily="34" charset="0"/>
            </a:endParaRPr>
          </a:p>
          <a:p>
            <a:pPr marL="342900" indent="-342900">
              <a:buFont typeface="Arial" pitchFamily="34" charset="0"/>
              <a:buChar char="•"/>
            </a:pPr>
            <a:r>
              <a:rPr lang="en-US" sz="2000" dirty="0" smtClean="0">
                <a:solidFill>
                  <a:schemeClr val="bg1"/>
                </a:solidFill>
                <a:latin typeface="Calibri" pitchFamily="34" charset="0"/>
                <a:cs typeface="Calibri" pitchFamily="34" charset="0"/>
              </a:rPr>
              <a:t>The innerHTML Property:</a:t>
            </a:r>
          </a:p>
          <a:p>
            <a:r>
              <a:rPr lang="en-US" sz="2000" dirty="0" smtClean="0">
                <a:solidFill>
                  <a:schemeClr val="bg1"/>
                </a:solidFill>
                <a:latin typeface="Calibri" pitchFamily="34" charset="0"/>
                <a:cs typeface="Calibri" pitchFamily="34" charset="0"/>
              </a:rPr>
              <a:t>The easiest way to get the content of an element is by using the innerHTML property.</a:t>
            </a:r>
          </a:p>
          <a:p>
            <a:r>
              <a:rPr lang="en-US" sz="2000" dirty="0" smtClean="0">
                <a:solidFill>
                  <a:schemeClr val="bg1"/>
                </a:solidFill>
                <a:latin typeface="Calibri" pitchFamily="34" charset="0"/>
                <a:cs typeface="Calibri" pitchFamily="34" charset="0"/>
              </a:rPr>
              <a:t>The innerHTML property is useful for getting or replacing the content of HTML elements.</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8053798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DOM Methods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08967740"/>
              </p:ext>
            </p:extLst>
          </p:nvPr>
        </p:nvGraphicFramePr>
        <p:xfrm>
          <a:off x="1171470" y="1808921"/>
          <a:ext cx="8001000" cy="4053840"/>
        </p:xfrm>
        <a:graphic>
          <a:graphicData uri="http://schemas.openxmlformats.org/drawingml/2006/table">
            <a:tbl>
              <a:tblPr firstRow="1" bandRow="1">
                <a:tableStyleId>{5C22544A-7EE6-4342-B048-85BDC9FD1C3A}</a:tableStyleId>
              </a:tblPr>
              <a:tblGrid>
                <a:gridCol w="4419600"/>
                <a:gridCol w="3581400"/>
              </a:tblGrid>
              <a:tr h="370840">
                <a:tc>
                  <a:txBody>
                    <a:bodyPr/>
                    <a:lstStyle/>
                    <a:p>
                      <a:r>
                        <a:rPr lang="en-US" sz="2000" kern="1200" dirty="0" smtClean="0">
                          <a:solidFill>
                            <a:schemeClr val="bg1"/>
                          </a:solidFill>
                          <a:effectLst/>
                          <a:latin typeface="Calibri" pitchFamily="34" charset="0"/>
                          <a:cs typeface="Calibri" pitchFamily="34" charset="0"/>
                        </a:rPr>
                        <a:t>Method</a:t>
                      </a:r>
                      <a:endParaRPr lang="en-US" sz="2000" dirty="0">
                        <a:solidFill>
                          <a:schemeClr val="bg1"/>
                        </a:solidFill>
                        <a:latin typeface="Calibri" pitchFamily="34" charset="0"/>
                        <a:cs typeface="Calibri" pitchFamily="34" charset="0"/>
                      </a:endParaRPr>
                    </a:p>
                  </a:txBody>
                  <a:tcPr/>
                </a:tc>
                <a:tc>
                  <a:txBody>
                    <a:bodyPr/>
                    <a:lstStyle/>
                    <a:p>
                      <a:pPr algn="l" fontAlgn="t"/>
                      <a:r>
                        <a:rPr lang="en-US" sz="2000" dirty="0" smtClean="0">
                          <a:solidFill>
                            <a:schemeClr val="bg1"/>
                          </a:solidFill>
                          <a:effectLst/>
                          <a:latin typeface="Calibri" pitchFamily="34" charset="0"/>
                          <a:cs typeface="Calibri" pitchFamily="34" charset="0"/>
                        </a:rPr>
                        <a:t>Description</a:t>
                      </a:r>
                      <a:endParaRPr lang="en-US" sz="2000" dirty="0">
                        <a:solidFill>
                          <a:schemeClr val="bg1"/>
                        </a:solidFill>
                        <a:effectLst/>
                        <a:latin typeface="Calibri" pitchFamily="34" charset="0"/>
                        <a:cs typeface="Calibri" pitchFamily="34" charset="0"/>
                      </a:endParaRPr>
                    </a:p>
                  </a:txBody>
                  <a:tcPr marL="76200" marR="76200" marT="76200" marB="76200"/>
                </a:tc>
              </a:tr>
              <a:tr h="370840">
                <a:tc>
                  <a:txBody>
                    <a:bodyPr/>
                    <a:lstStyle/>
                    <a:p>
                      <a:pPr algn="l" fontAlgn="t"/>
                      <a:r>
                        <a:rPr lang="en-US" sz="2000" dirty="0">
                          <a:solidFill>
                            <a:schemeClr val="bg1"/>
                          </a:solidFill>
                          <a:effectLst/>
                          <a:latin typeface="Calibri" pitchFamily="34" charset="0"/>
                          <a:cs typeface="Calibri" pitchFamily="34" charset="0"/>
                        </a:rPr>
                        <a:t>document.getElementById(id)</a:t>
                      </a:r>
                    </a:p>
                  </a:txBody>
                  <a:tcPr marL="152400" marR="76200" marT="76200" marB="76200"/>
                </a:tc>
                <a:tc>
                  <a:txBody>
                    <a:bodyPr/>
                    <a:lstStyle/>
                    <a:p>
                      <a:pPr algn="l" fontAlgn="t"/>
                      <a:r>
                        <a:rPr lang="en-US" sz="2000" dirty="0">
                          <a:solidFill>
                            <a:schemeClr val="bg1"/>
                          </a:solidFill>
                          <a:effectLst/>
                          <a:latin typeface="Calibri" pitchFamily="34" charset="0"/>
                          <a:cs typeface="Calibri" pitchFamily="34" charset="0"/>
                        </a:rPr>
                        <a:t>Find an element by element id</a:t>
                      </a:r>
                    </a:p>
                  </a:txBody>
                  <a:tcPr marL="76200" marR="76200" marT="76200" marB="76200"/>
                </a:tc>
              </a:tr>
              <a:tr h="370840">
                <a:tc>
                  <a:txBody>
                    <a:bodyPr/>
                    <a:lstStyle/>
                    <a:p>
                      <a:pPr algn="l" fontAlgn="t"/>
                      <a:r>
                        <a:rPr lang="en-US" sz="2000" dirty="0">
                          <a:solidFill>
                            <a:schemeClr val="bg1"/>
                          </a:solidFill>
                          <a:effectLst/>
                          <a:latin typeface="Calibri" pitchFamily="34" charset="0"/>
                          <a:cs typeface="Calibri" pitchFamily="34" charset="0"/>
                        </a:rPr>
                        <a:t>document.getElementsByTagName(name)</a:t>
                      </a:r>
                    </a:p>
                  </a:txBody>
                  <a:tcPr marL="152400" marR="76200" marT="76200" marB="76200"/>
                </a:tc>
                <a:tc>
                  <a:txBody>
                    <a:bodyPr/>
                    <a:lstStyle/>
                    <a:p>
                      <a:pPr algn="l" fontAlgn="t"/>
                      <a:r>
                        <a:rPr lang="en-US" sz="2000" dirty="0">
                          <a:solidFill>
                            <a:schemeClr val="bg1"/>
                          </a:solidFill>
                          <a:effectLst/>
                          <a:latin typeface="Calibri" pitchFamily="34" charset="0"/>
                          <a:cs typeface="Calibri" pitchFamily="34" charset="0"/>
                        </a:rPr>
                        <a:t>Find elements by tag name</a:t>
                      </a:r>
                    </a:p>
                  </a:txBody>
                  <a:tcPr marL="76200" marR="76200" marT="76200" marB="76200"/>
                </a:tc>
              </a:tr>
              <a:tr h="370840">
                <a:tc>
                  <a:txBody>
                    <a:bodyPr/>
                    <a:lstStyle/>
                    <a:p>
                      <a:pPr algn="l" fontAlgn="t"/>
                      <a:r>
                        <a:rPr lang="en-US" sz="2000" dirty="0">
                          <a:solidFill>
                            <a:schemeClr val="bg1"/>
                          </a:solidFill>
                          <a:effectLst/>
                          <a:latin typeface="Calibri" pitchFamily="34" charset="0"/>
                          <a:cs typeface="Calibri" pitchFamily="34" charset="0"/>
                        </a:rPr>
                        <a:t>document.getElementsByClassName(name)</a:t>
                      </a:r>
                    </a:p>
                  </a:txBody>
                  <a:tcPr marL="152400" marR="76200" marT="76200" marB="76200"/>
                </a:tc>
                <a:tc>
                  <a:txBody>
                    <a:bodyPr/>
                    <a:lstStyle/>
                    <a:p>
                      <a:r>
                        <a:rPr lang="en-US" sz="2000" kern="1200" dirty="0" smtClean="0">
                          <a:solidFill>
                            <a:schemeClr val="bg1"/>
                          </a:solidFill>
                          <a:effectLst/>
                          <a:latin typeface="Calibri" pitchFamily="34" charset="0"/>
                          <a:cs typeface="Calibri" pitchFamily="34" charset="0"/>
                        </a:rPr>
                        <a:t>Find elements by class name</a:t>
                      </a:r>
                      <a:endParaRPr lang="en-US" sz="2000" dirty="0">
                        <a:solidFill>
                          <a:schemeClr val="bg1"/>
                        </a:solidFill>
                        <a:latin typeface="Calibri" pitchFamily="34" charset="0"/>
                        <a:cs typeface="Calibri" pitchFamily="34" charset="0"/>
                      </a:endParaRPr>
                    </a:p>
                  </a:txBody>
                  <a:tcPr/>
                </a:tc>
              </a:tr>
              <a:tr h="370840">
                <a:tc>
                  <a:txBody>
                    <a:bodyPr/>
                    <a:lstStyle/>
                    <a:p>
                      <a:pPr algn="l" fontAlgn="t"/>
                      <a:r>
                        <a:rPr lang="en-US" sz="2000" kern="1200" dirty="0" smtClean="0">
                          <a:solidFill>
                            <a:schemeClr val="bg1"/>
                          </a:solidFill>
                          <a:effectLst/>
                          <a:latin typeface="Calibri" pitchFamily="34" charset="0"/>
                          <a:cs typeface="Calibri" pitchFamily="34" charset="0"/>
                        </a:rPr>
                        <a:t>document.querySelectorAll()</a:t>
                      </a:r>
                      <a:endParaRPr lang="en-US" sz="2000" dirty="0">
                        <a:solidFill>
                          <a:schemeClr val="bg1"/>
                        </a:solidFill>
                        <a:effectLst/>
                        <a:latin typeface="Calibri" pitchFamily="34" charset="0"/>
                        <a:cs typeface="Calibri" pitchFamily="34" charset="0"/>
                      </a:endParaRPr>
                    </a:p>
                  </a:txBody>
                  <a:tcPr marL="152400" marR="76200" marT="76200" marB="76200"/>
                </a:tc>
                <a:tc>
                  <a:txBody>
                    <a:bodyPr/>
                    <a:lstStyle/>
                    <a:p>
                      <a:r>
                        <a:rPr lang="en-US" sz="2000" kern="1200" dirty="0" smtClean="0">
                          <a:solidFill>
                            <a:schemeClr val="bg1"/>
                          </a:solidFill>
                          <a:effectLst/>
                          <a:latin typeface="Calibri" pitchFamily="34" charset="0"/>
                          <a:cs typeface="Calibri" pitchFamily="34" charset="0"/>
                        </a:rPr>
                        <a:t>If you want to find all HTML elements that match a specified CSS selector (id, class names, types, attributes, values of attributes, etc)</a:t>
                      </a:r>
                      <a:endParaRPr lang="en-US" sz="2000" dirty="0">
                        <a:solidFill>
                          <a:schemeClr val="bg1"/>
                        </a:solidFill>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21819343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DOM Methods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4" y="1713363"/>
            <a:ext cx="797135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smtClean="0">
                <a:solidFill>
                  <a:schemeClr val="bg1"/>
                </a:solidFill>
                <a:latin typeface="Calibri" pitchFamily="34" charset="0"/>
                <a:cs typeface="Calibri" pitchFamily="34" charset="0"/>
              </a:rPr>
              <a:t>Differences between querySelector() and querySelectorAll():</a:t>
            </a:r>
          </a:p>
          <a:p>
            <a:r>
              <a:rPr lang="en-US" sz="2000" dirty="0" smtClean="0">
                <a:solidFill>
                  <a:schemeClr val="bg1"/>
                </a:solidFill>
                <a:latin typeface="Calibri" pitchFamily="34" charset="0"/>
                <a:cs typeface="Calibri" pitchFamily="34" charset="0"/>
              </a:rPr>
              <a:t> </a:t>
            </a:r>
          </a:p>
          <a:p>
            <a:r>
              <a:rPr lang="en-US" sz="2000" b="1" dirty="0" smtClean="0">
                <a:solidFill>
                  <a:schemeClr val="bg1"/>
                </a:solidFill>
                <a:latin typeface="Calibri" pitchFamily="34" charset="0"/>
                <a:cs typeface="Calibri" pitchFamily="34" charset="0"/>
              </a:rPr>
              <a:t>querySelector() method </a:t>
            </a:r>
            <a:r>
              <a:rPr lang="en-US" sz="2000" dirty="0" smtClean="0">
                <a:solidFill>
                  <a:schemeClr val="bg1"/>
                </a:solidFill>
                <a:latin typeface="Calibri" pitchFamily="34" charset="0"/>
                <a:cs typeface="Calibri" pitchFamily="34" charset="0"/>
              </a:rPr>
              <a:t>can only be used to access a single element while </a:t>
            </a:r>
            <a:r>
              <a:rPr lang="en-US" sz="2000" b="1" dirty="0" smtClean="0">
                <a:solidFill>
                  <a:schemeClr val="bg1"/>
                </a:solidFill>
                <a:latin typeface="Calibri" pitchFamily="34" charset="0"/>
                <a:cs typeface="Calibri" pitchFamily="34" charset="0"/>
              </a:rPr>
              <a:t>querySelectorAll() method</a:t>
            </a:r>
            <a:r>
              <a:rPr lang="en-US" sz="2000" dirty="0" smtClean="0">
                <a:solidFill>
                  <a:schemeClr val="bg1"/>
                </a:solidFill>
                <a:latin typeface="Calibri" pitchFamily="34" charset="0"/>
                <a:cs typeface="Calibri" pitchFamily="34" charset="0"/>
              </a:rPr>
              <a:t> can be used to access all elements which match with a specified CSS selector. To return all matches,</a:t>
            </a:r>
            <a:r>
              <a:rPr lang="en-US" sz="2000" b="1" dirty="0" smtClean="0">
                <a:solidFill>
                  <a:schemeClr val="bg1"/>
                </a:solidFill>
                <a:latin typeface="Calibri" pitchFamily="34" charset="0"/>
                <a:cs typeface="Calibri" pitchFamily="34" charset="0"/>
              </a:rPr>
              <a:t> querySelectorAll </a:t>
            </a:r>
            <a:r>
              <a:rPr lang="en-US" sz="2000" dirty="0" smtClean="0">
                <a:solidFill>
                  <a:schemeClr val="bg1"/>
                </a:solidFill>
                <a:latin typeface="Calibri" pitchFamily="34" charset="0"/>
                <a:cs typeface="Calibri" pitchFamily="34" charset="0"/>
              </a:rPr>
              <a:t>has to be used, while to return a single match, </a:t>
            </a:r>
            <a:r>
              <a:rPr lang="en-US" sz="2000" b="1" dirty="0" smtClean="0">
                <a:solidFill>
                  <a:schemeClr val="bg1"/>
                </a:solidFill>
                <a:latin typeface="Calibri" pitchFamily="34" charset="0"/>
                <a:cs typeface="Calibri" pitchFamily="34" charset="0"/>
              </a:rPr>
              <a:t>querySelector</a:t>
            </a:r>
            <a:r>
              <a:rPr lang="en-US" sz="2000" dirty="0" smtClean="0">
                <a:solidFill>
                  <a:schemeClr val="bg1"/>
                </a:solidFill>
                <a:latin typeface="Calibri" pitchFamily="34" charset="0"/>
                <a:cs typeface="Calibri" pitchFamily="34" charset="0"/>
              </a:rPr>
              <a:t> is used</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026935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5" y="1652588"/>
            <a:ext cx="525668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There are three ways to declare variables in JavaScript:</a:t>
            </a:r>
          </a:p>
          <a:p>
            <a:endParaRPr lang="en-US" sz="2000" dirty="0" smtClean="0">
              <a:solidFill>
                <a:schemeClr val="bg1"/>
              </a:solidFill>
              <a:latin typeface="Calibri" pitchFamily="34" charset="0"/>
              <a:cs typeface="Calibri" pitchFamily="34" charset="0"/>
            </a:endParaRPr>
          </a:p>
          <a:p>
            <a:pPr marL="457200" indent="-457200">
              <a:buFont typeface="+mj-lt"/>
              <a:buAutoNum type="arabicPeriod"/>
            </a:pPr>
            <a:r>
              <a:rPr lang="en-US" sz="2000" dirty="0" smtClean="0">
                <a:solidFill>
                  <a:schemeClr val="bg1"/>
                </a:solidFill>
                <a:latin typeface="Calibri" pitchFamily="34" charset="0"/>
                <a:cs typeface="Calibri" pitchFamily="34" charset="0"/>
              </a:rPr>
              <a:t>Var</a:t>
            </a:r>
          </a:p>
          <a:p>
            <a:pPr marL="457200" indent="-457200">
              <a:buFont typeface="+mj-lt"/>
              <a:buAutoNum type="arabicPeriod"/>
            </a:pPr>
            <a:r>
              <a:rPr lang="en-US" sz="2000" dirty="0" smtClean="0">
                <a:solidFill>
                  <a:schemeClr val="bg1"/>
                </a:solidFill>
                <a:latin typeface="Calibri" pitchFamily="34" charset="0"/>
                <a:cs typeface="Calibri" pitchFamily="34" charset="0"/>
              </a:rPr>
              <a:t>Const</a:t>
            </a:r>
          </a:p>
          <a:p>
            <a:pPr marL="457200" indent="-457200">
              <a:buFont typeface="+mj-lt"/>
              <a:buAutoNum type="arabicPeriod"/>
            </a:pPr>
            <a:r>
              <a:rPr lang="en-US" sz="2000" dirty="0" smtClean="0">
                <a:solidFill>
                  <a:schemeClr val="bg1"/>
                </a:solidFill>
                <a:latin typeface="Calibri" pitchFamily="34" charset="0"/>
                <a:cs typeface="Calibri" pitchFamily="34" charset="0"/>
              </a:rPr>
              <a:t>Let</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In general, Variables are containers for storing data (values), we will discuss the above three ways in details. </a:t>
            </a:r>
            <a:endParaRPr lang="en-US" sz="2000" dirty="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42473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DOM Properties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43684543"/>
              </p:ext>
            </p:extLst>
          </p:nvPr>
        </p:nvGraphicFramePr>
        <p:xfrm>
          <a:off x="1229000" y="1828800"/>
          <a:ext cx="8001000" cy="2743200"/>
        </p:xfrm>
        <a:graphic>
          <a:graphicData uri="http://schemas.openxmlformats.org/drawingml/2006/table">
            <a:tbl>
              <a:tblPr firstRow="1" bandRow="1">
                <a:tableStyleId>{5C22544A-7EE6-4342-B048-85BDC9FD1C3A}</a:tableStyleId>
              </a:tblPr>
              <a:tblGrid>
                <a:gridCol w="4191000"/>
                <a:gridCol w="3810000"/>
              </a:tblGrid>
              <a:tr h="370840">
                <a:tc>
                  <a:txBody>
                    <a:bodyPr/>
                    <a:lstStyle/>
                    <a:p>
                      <a:r>
                        <a:rPr lang="en-US" sz="2000" dirty="0" smtClean="0">
                          <a:solidFill>
                            <a:schemeClr val="bg1"/>
                          </a:solidFill>
                          <a:latin typeface="Calibri" pitchFamily="34" charset="0"/>
                          <a:cs typeface="Calibri" pitchFamily="34" charset="0"/>
                        </a:rPr>
                        <a:t>Property</a:t>
                      </a:r>
                      <a:endParaRPr lang="en-US" sz="2000" dirty="0">
                        <a:solidFill>
                          <a:schemeClr val="bg1"/>
                        </a:solidFill>
                        <a:latin typeface="Calibri" pitchFamily="34" charset="0"/>
                        <a:cs typeface="Calibri" pitchFamily="34" charset="0"/>
                      </a:endParaRPr>
                    </a:p>
                  </a:txBody>
                  <a:tcPr/>
                </a:tc>
                <a:tc>
                  <a:txBody>
                    <a:bodyPr/>
                    <a:lstStyle/>
                    <a:p>
                      <a:pPr algn="l" fontAlgn="t"/>
                      <a:r>
                        <a:rPr lang="en-US" sz="2000" dirty="0" smtClean="0">
                          <a:solidFill>
                            <a:schemeClr val="bg1"/>
                          </a:solidFill>
                          <a:effectLst/>
                          <a:latin typeface="Calibri" pitchFamily="34" charset="0"/>
                          <a:cs typeface="Calibri" pitchFamily="34" charset="0"/>
                        </a:rPr>
                        <a:t>Description</a:t>
                      </a:r>
                      <a:endParaRPr lang="en-US" sz="2000" dirty="0">
                        <a:solidFill>
                          <a:schemeClr val="bg1"/>
                        </a:solidFill>
                        <a:effectLst/>
                        <a:latin typeface="Calibri" pitchFamily="34" charset="0"/>
                        <a:cs typeface="Calibri" pitchFamily="34" charset="0"/>
                      </a:endParaRPr>
                    </a:p>
                  </a:txBody>
                  <a:tcPr marL="76200" marR="76200" marT="76200" marB="76200"/>
                </a:tc>
              </a:tr>
              <a:tr h="370840">
                <a:tc>
                  <a:txBody>
                    <a:bodyPr/>
                    <a:lstStyle/>
                    <a:p>
                      <a:pPr algn="l" fontAlgn="t"/>
                      <a:r>
                        <a:rPr lang="en-US" sz="2000" dirty="0">
                          <a:solidFill>
                            <a:schemeClr val="bg1"/>
                          </a:solidFill>
                          <a:effectLst/>
                          <a:latin typeface="Calibri" pitchFamily="34" charset="0"/>
                          <a:cs typeface="Calibri" pitchFamily="34" charset="0"/>
                        </a:rPr>
                        <a:t>element.innerHTML =  new html content</a:t>
                      </a:r>
                    </a:p>
                  </a:txBody>
                  <a:tcPr marL="152400" marR="76200" marT="76200" marB="76200"/>
                </a:tc>
                <a:tc>
                  <a:txBody>
                    <a:bodyPr/>
                    <a:lstStyle/>
                    <a:p>
                      <a:pPr algn="l" fontAlgn="t"/>
                      <a:r>
                        <a:rPr lang="en-US" sz="2000" dirty="0">
                          <a:solidFill>
                            <a:schemeClr val="bg1"/>
                          </a:solidFill>
                          <a:effectLst/>
                          <a:latin typeface="Calibri" pitchFamily="34" charset="0"/>
                          <a:cs typeface="Calibri" pitchFamily="34" charset="0"/>
                        </a:rPr>
                        <a:t>Change the inner HTML of an element</a:t>
                      </a:r>
                    </a:p>
                  </a:txBody>
                  <a:tcPr marL="76200" marR="76200" marT="76200" marB="76200"/>
                </a:tc>
              </a:tr>
              <a:tr h="370840">
                <a:tc>
                  <a:txBody>
                    <a:bodyPr/>
                    <a:lstStyle/>
                    <a:p>
                      <a:pPr algn="l" fontAlgn="t"/>
                      <a:r>
                        <a:rPr lang="en-US" sz="2000" dirty="0">
                          <a:solidFill>
                            <a:schemeClr val="bg1"/>
                          </a:solidFill>
                          <a:effectLst/>
                          <a:latin typeface="Calibri" pitchFamily="34" charset="0"/>
                          <a:cs typeface="Calibri" pitchFamily="34" charset="0"/>
                        </a:rPr>
                        <a:t>element.attribute = new value</a:t>
                      </a:r>
                    </a:p>
                  </a:txBody>
                  <a:tcPr marL="152400" marR="76200" marT="76200" marB="76200"/>
                </a:tc>
                <a:tc>
                  <a:txBody>
                    <a:bodyPr/>
                    <a:lstStyle/>
                    <a:p>
                      <a:pPr algn="l" fontAlgn="t"/>
                      <a:r>
                        <a:rPr lang="en-US" sz="2000" dirty="0">
                          <a:solidFill>
                            <a:schemeClr val="bg1"/>
                          </a:solidFill>
                          <a:effectLst/>
                          <a:latin typeface="Calibri" pitchFamily="34" charset="0"/>
                          <a:cs typeface="Calibri" pitchFamily="34" charset="0"/>
                        </a:rPr>
                        <a:t>Change the attribute value of an HTML element</a:t>
                      </a:r>
                    </a:p>
                  </a:txBody>
                  <a:tcPr marL="76200" marR="76200" marT="76200" marB="76200"/>
                </a:tc>
              </a:tr>
              <a:tr h="370840">
                <a:tc>
                  <a:txBody>
                    <a:bodyPr/>
                    <a:lstStyle/>
                    <a:p>
                      <a:pPr algn="l" fontAlgn="t"/>
                      <a:r>
                        <a:rPr lang="en-US" sz="2000" dirty="0">
                          <a:solidFill>
                            <a:schemeClr val="bg1"/>
                          </a:solidFill>
                          <a:effectLst/>
                          <a:latin typeface="Calibri" pitchFamily="34" charset="0"/>
                          <a:cs typeface="Calibri" pitchFamily="34" charset="0"/>
                        </a:rPr>
                        <a:t>element.style.property = new style</a:t>
                      </a:r>
                    </a:p>
                  </a:txBody>
                  <a:tcPr marL="152400" marR="76200" marT="76200" marB="76200"/>
                </a:tc>
                <a:tc>
                  <a:txBody>
                    <a:bodyPr/>
                    <a:lstStyle/>
                    <a:p>
                      <a:pPr algn="l" fontAlgn="t"/>
                      <a:r>
                        <a:rPr lang="en-US" sz="2000" dirty="0">
                          <a:solidFill>
                            <a:schemeClr val="bg1"/>
                          </a:solidFill>
                          <a:effectLst/>
                          <a:latin typeface="Calibri" pitchFamily="34" charset="0"/>
                          <a:cs typeface="Calibri" pitchFamily="34" charset="0"/>
                        </a:rPr>
                        <a:t>Change the style of an HTML element</a:t>
                      </a:r>
                    </a:p>
                  </a:txBody>
                  <a:tcPr marL="76200" marR="76200" marT="76200" marB="76200"/>
                </a:tc>
              </a:tr>
            </a:tbl>
          </a:graphicData>
        </a:graphic>
      </p:graphicFrame>
    </p:spTree>
    <p:extLst>
      <p:ext uri="{BB962C8B-B14F-4D97-AF65-F5344CB8AC3E}">
        <p14:creationId xmlns:p14="http://schemas.microsoft.com/office/powerpoint/2010/main" val="1775943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4" y="1713363"/>
            <a:ext cx="797135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There are no official standards for the </a:t>
            </a:r>
            <a:r>
              <a:rPr lang="en-US" sz="2000" b="1" dirty="0" smtClean="0">
                <a:solidFill>
                  <a:schemeClr val="bg1"/>
                </a:solidFill>
                <a:latin typeface="Calibri" pitchFamily="34" charset="0"/>
                <a:cs typeface="Calibri" pitchFamily="34" charset="0"/>
              </a:rPr>
              <a:t>B</a:t>
            </a:r>
            <a:r>
              <a:rPr lang="en-US" sz="2000" dirty="0" smtClean="0">
                <a:solidFill>
                  <a:schemeClr val="bg1"/>
                </a:solidFill>
                <a:latin typeface="Calibri" pitchFamily="34" charset="0"/>
                <a:cs typeface="Calibri" pitchFamily="34" charset="0"/>
              </a:rPr>
              <a:t>rowser </a:t>
            </a:r>
            <a:r>
              <a:rPr lang="en-US" sz="2000" b="1" dirty="0" smtClean="0">
                <a:solidFill>
                  <a:schemeClr val="bg1"/>
                </a:solidFill>
                <a:latin typeface="Calibri" pitchFamily="34" charset="0"/>
                <a:cs typeface="Calibri" pitchFamily="34" charset="0"/>
              </a:rPr>
              <a:t>O</a:t>
            </a:r>
            <a:r>
              <a:rPr lang="en-US" sz="2000" dirty="0" smtClean="0">
                <a:solidFill>
                  <a:schemeClr val="bg1"/>
                </a:solidFill>
                <a:latin typeface="Calibri" pitchFamily="34" charset="0"/>
                <a:cs typeface="Calibri" pitchFamily="34" charset="0"/>
              </a:rPr>
              <a:t>bject </a:t>
            </a:r>
            <a:r>
              <a:rPr lang="en-US" sz="2000" b="1" dirty="0" smtClean="0">
                <a:solidFill>
                  <a:schemeClr val="bg1"/>
                </a:solidFill>
                <a:latin typeface="Calibri" pitchFamily="34" charset="0"/>
                <a:cs typeface="Calibri" pitchFamily="34" charset="0"/>
              </a:rPr>
              <a:t>M</a:t>
            </a:r>
            <a:r>
              <a:rPr lang="en-US" sz="2000" dirty="0" smtClean="0">
                <a:solidFill>
                  <a:schemeClr val="bg1"/>
                </a:solidFill>
                <a:latin typeface="Calibri" pitchFamily="34" charset="0"/>
                <a:cs typeface="Calibri" pitchFamily="34" charset="0"/>
              </a:rPr>
              <a:t>odel (BOM).</a:t>
            </a:r>
          </a:p>
          <a:p>
            <a:r>
              <a:rPr lang="en-US" sz="2000" dirty="0" smtClean="0">
                <a:solidFill>
                  <a:schemeClr val="bg1"/>
                </a:solidFill>
                <a:latin typeface="Calibri" pitchFamily="34" charset="0"/>
                <a:cs typeface="Calibri" pitchFamily="34" charset="0"/>
              </a:rPr>
              <a:t>Since modern browsers have implemented (almost) the same methods and properties for JavaScript interactivity, it is often referred to, as methods and properties of the BOM.</a:t>
            </a:r>
          </a:p>
          <a:p>
            <a:endParaRPr lang="en-US" sz="2000" dirty="0" smtClean="0">
              <a:solidFill>
                <a:schemeClr val="bg1"/>
              </a:solidFill>
              <a:latin typeface="Calibri" pitchFamily="34" charset="0"/>
              <a:cs typeface="Calibri" pitchFamily="34" charset="0"/>
            </a:endParaRP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The Window Object:</a:t>
            </a:r>
          </a:p>
          <a:p>
            <a:r>
              <a:rPr lang="en-US" sz="2000" dirty="0" smtClean="0">
                <a:solidFill>
                  <a:schemeClr val="bg1"/>
                </a:solidFill>
                <a:latin typeface="Calibri" pitchFamily="34" charset="0"/>
                <a:cs typeface="Calibri" pitchFamily="34" charset="0"/>
              </a:rPr>
              <a:t>All global JavaScript objects, functions, and variables automatically become members of the window object.</a:t>
            </a:r>
          </a:p>
          <a:p>
            <a:r>
              <a:rPr lang="en-US" sz="2000" dirty="0" smtClean="0">
                <a:solidFill>
                  <a:schemeClr val="bg1"/>
                </a:solidFill>
                <a:latin typeface="Calibri" pitchFamily="34" charset="0"/>
                <a:cs typeface="Calibri" pitchFamily="34" charset="0"/>
              </a:rPr>
              <a:t>Global variables are properties of the window object.</a:t>
            </a:r>
          </a:p>
          <a:p>
            <a:r>
              <a:rPr lang="en-US" sz="2000" dirty="0" smtClean="0">
                <a:solidFill>
                  <a:schemeClr val="bg1"/>
                </a:solidFill>
                <a:latin typeface="Calibri" pitchFamily="34" charset="0"/>
                <a:cs typeface="Calibri" pitchFamily="34" charset="0"/>
              </a:rPr>
              <a:t>Global functions are methods of the window object.</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window.document.getElementById("header"); </a:t>
            </a:r>
          </a:p>
          <a:p>
            <a:r>
              <a:rPr lang="en-US" sz="2000" b="1" dirty="0" smtClean="0">
                <a:solidFill>
                  <a:schemeClr val="bg1"/>
                </a:solidFill>
                <a:latin typeface="Calibri" pitchFamily="34" charset="0"/>
                <a:cs typeface="Calibri" pitchFamily="34" charset="0"/>
              </a:rPr>
              <a:t>is equal to </a:t>
            </a:r>
          </a:p>
          <a:p>
            <a:r>
              <a:rPr lang="en-US" sz="2000" dirty="0" smtClean="0">
                <a:solidFill>
                  <a:schemeClr val="bg1"/>
                </a:solidFill>
                <a:latin typeface="Calibri" pitchFamily="34" charset="0"/>
                <a:cs typeface="Calibri" pitchFamily="34" charset="0"/>
              </a:rPr>
              <a:t>document.getElementById("header");</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8522190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52751"/>
            <a:ext cx="79713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Two properties can be used to determine the size of the browser window.</a:t>
            </a:r>
          </a:p>
          <a:p>
            <a:r>
              <a:rPr lang="en-US" sz="2000" dirty="0" smtClean="0">
                <a:solidFill>
                  <a:schemeClr val="bg1"/>
                </a:solidFill>
                <a:latin typeface="Calibri" pitchFamily="34" charset="0"/>
                <a:cs typeface="Calibri" pitchFamily="34" charset="0"/>
              </a:rPr>
              <a:t>Both properties return the sizes in pixels:</a:t>
            </a:r>
          </a:p>
          <a:p>
            <a:pPr marL="285750" indent="-285750">
              <a:buFont typeface="Arial" pitchFamily="34" charset="0"/>
              <a:buChar char="•"/>
            </a:pPr>
            <a:r>
              <a:rPr lang="en-US" sz="2000" b="1" dirty="0" smtClean="0">
                <a:solidFill>
                  <a:schemeClr val="bg1"/>
                </a:solidFill>
                <a:latin typeface="Calibri" pitchFamily="34" charset="0"/>
                <a:cs typeface="Calibri" pitchFamily="34" charset="0"/>
              </a:rPr>
              <a:t>window.innerHeight</a:t>
            </a:r>
            <a:r>
              <a:rPr lang="en-US" sz="2000" dirty="0" smtClean="0">
                <a:solidFill>
                  <a:schemeClr val="bg1"/>
                </a:solidFill>
                <a:latin typeface="Calibri" pitchFamily="34" charset="0"/>
                <a:cs typeface="Calibri" pitchFamily="34" charset="0"/>
              </a:rPr>
              <a:t> - the inner height of the browser window (in pixels)</a:t>
            </a:r>
          </a:p>
          <a:p>
            <a:pPr marL="285750" indent="-285750">
              <a:buFont typeface="Arial" pitchFamily="34" charset="0"/>
              <a:buChar char="•"/>
            </a:pPr>
            <a:r>
              <a:rPr lang="en-US" sz="2000" b="1" dirty="0" smtClean="0">
                <a:solidFill>
                  <a:schemeClr val="bg1"/>
                </a:solidFill>
                <a:latin typeface="Calibri" pitchFamily="34" charset="0"/>
                <a:cs typeface="Calibri" pitchFamily="34" charset="0"/>
              </a:rPr>
              <a:t>window.innerWidth </a:t>
            </a:r>
            <a:r>
              <a:rPr lang="en-US" sz="2000" dirty="0" smtClean="0">
                <a:solidFill>
                  <a:schemeClr val="bg1"/>
                </a:solidFill>
                <a:latin typeface="Calibri" pitchFamily="34" charset="0"/>
                <a:cs typeface="Calibri" pitchFamily="34" charset="0"/>
              </a:rPr>
              <a:t>- the inner width of the browser window (in pixels)</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7357" y="153445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Window Size</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954248"/>
            <a:ext cx="4601217" cy="1076475"/>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520" y="3954248"/>
            <a:ext cx="2191056" cy="1076475"/>
          </a:xfrm>
          <a:prstGeom prst="rect">
            <a:avLst/>
          </a:prstGeom>
          <a:ln>
            <a:solidFill>
              <a:schemeClr val="bg1"/>
            </a:solidFill>
          </a:ln>
        </p:spPr>
      </p:pic>
    </p:spTree>
    <p:extLst>
      <p:ext uri="{BB962C8B-B14F-4D97-AF65-F5344CB8AC3E}">
        <p14:creationId xmlns:p14="http://schemas.microsoft.com/office/powerpoint/2010/main" val="1042545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52751"/>
            <a:ext cx="797135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window.history object can be written without the window prefix.</a:t>
            </a:r>
          </a:p>
          <a:p>
            <a:r>
              <a:rPr lang="en-US" sz="2000" dirty="0" smtClean="0">
                <a:solidFill>
                  <a:schemeClr val="bg1"/>
                </a:solidFill>
                <a:latin typeface="Calibri" pitchFamily="34" charset="0"/>
                <a:cs typeface="Calibri" pitchFamily="34" charset="0"/>
              </a:rPr>
              <a:t>To protect the privacy of the users, there are limitations to how JavaScript can access this object.</a:t>
            </a:r>
          </a:p>
          <a:p>
            <a:r>
              <a:rPr lang="en-US" sz="2000" dirty="0" smtClean="0">
                <a:solidFill>
                  <a:schemeClr val="bg1"/>
                </a:solidFill>
                <a:latin typeface="Calibri" pitchFamily="34" charset="0"/>
                <a:cs typeface="Calibri" pitchFamily="34" charset="0"/>
              </a:rPr>
              <a:t>Some methods:</a:t>
            </a:r>
          </a:p>
          <a:p>
            <a:r>
              <a:rPr lang="en-US" sz="2000" b="1" dirty="0" smtClean="0">
                <a:solidFill>
                  <a:schemeClr val="bg1"/>
                </a:solidFill>
                <a:latin typeface="Calibri" pitchFamily="34" charset="0"/>
                <a:cs typeface="Calibri" pitchFamily="34" charset="0"/>
              </a:rPr>
              <a:t>history.back() </a:t>
            </a:r>
            <a:r>
              <a:rPr lang="en-US" sz="2000" dirty="0" smtClean="0">
                <a:solidFill>
                  <a:schemeClr val="bg1"/>
                </a:solidFill>
                <a:latin typeface="Calibri" pitchFamily="34" charset="0"/>
                <a:cs typeface="Calibri" pitchFamily="34" charset="0"/>
              </a:rPr>
              <a:t>- same as clicking back in the browser. loads the previous URL in the history list</a:t>
            </a:r>
          </a:p>
          <a:p>
            <a:endParaRPr lang="en-US" sz="2000" dirty="0" smtClean="0">
              <a:solidFill>
                <a:schemeClr val="bg1"/>
              </a:solidFill>
              <a:latin typeface="Calibri" pitchFamily="34" charset="0"/>
              <a:cs typeface="Calibri" pitchFamily="34" charset="0"/>
            </a:endParaRPr>
          </a:p>
          <a:p>
            <a:r>
              <a:rPr lang="en-US" sz="2000" b="1" dirty="0" smtClean="0">
                <a:solidFill>
                  <a:schemeClr val="bg1"/>
                </a:solidFill>
                <a:latin typeface="Calibri" pitchFamily="34" charset="0"/>
                <a:cs typeface="Calibri" pitchFamily="34" charset="0"/>
              </a:rPr>
              <a:t>history.forward()</a:t>
            </a:r>
            <a:r>
              <a:rPr lang="en-US" sz="2000" dirty="0" smtClean="0">
                <a:solidFill>
                  <a:schemeClr val="bg1"/>
                </a:solidFill>
                <a:latin typeface="Calibri" pitchFamily="34" charset="0"/>
                <a:cs typeface="Calibri" pitchFamily="34" charset="0"/>
              </a:rPr>
              <a:t> - same as clicking forward in the browser .The history.forward() method loads the next URL in the history list.</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7357" y="153445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Window History</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27365341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52751"/>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window.location.href property returns the URL of the current page.</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7357" y="153445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Window Location Href</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656" y="2832652"/>
            <a:ext cx="3733800" cy="762000"/>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092" y="4051852"/>
            <a:ext cx="4934639" cy="609600"/>
          </a:xfrm>
          <a:prstGeom prst="rect">
            <a:avLst/>
          </a:prstGeom>
          <a:ln>
            <a:solidFill>
              <a:schemeClr val="bg1"/>
            </a:solidFill>
          </a:ln>
        </p:spPr>
      </p:pic>
    </p:spTree>
    <p:extLst>
      <p:ext uri="{BB962C8B-B14F-4D97-AF65-F5344CB8AC3E}">
        <p14:creationId xmlns:p14="http://schemas.microsoft.com/office/powerpoint/2010/main" val="11204001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52751"/>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window.location.hostname property returns the name of the internet host (of the current page)</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7357" y="153445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Window Location Hostname</a:t>
            </a:r>
            <a:endParaRPr lang="en-US" sz="2400" b="1" dirty="0">
              <a:solidFill>
                <a:srgbClr val="FF0000"/>
              </a:solidFill>
              <a:latin typeface="Arial Rounded MT Bold"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634" y="2860637"/>
            <a:ext cx="3962400" cy="838200"/>
          </a:xfrm>
          <a:prstGeom prst="rect">
            <a:avLst/>
          </a:prstGeom>
          <a:ln>
            <a:solidFill>
              <a:schemeClr val="bg1"/>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634" y="4232237"/>
            <a:ext cx="2514951" cy="685800"/>
          </a:xfrm>
          <a:prstGeom prst="rect">
            <a:avLst/>
          </a:prstGeom>
          <a:ln>
            <a:solidFill>
              <a:schemeClr val="bg1"/>
            </a:solidFill>
          </a:ln>
        </p:spPr>
      </p:pic>
    </p:spTree>
    <p:extLst>
      <p:ext uri="{BB962C8B-B14F-4D97-AF65-F5344CB8AC3E}">
        <p14:creationId xmlns:p14="http://schemas.microsoft.com/office/powerpoint/2010/main" val="16182084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BOM</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52751"/>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window.location.pathname property returns the pathname of the current page.</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7357" y="1534458"/>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Window Location Pathname</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057525"/>
            <a:ext cx="3733800" cy="762000"/>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974" y="4200525"/>
            <a:ext cx="3276600" cy="628695"/>
          </a:xfrm>
          <a:prstGeom prst="rect">
            <a:avLst/>
          </a:prstGeom>
          <a:ln>
            <a:solidFill>
              <a:schemeClr val="bg1"/>
            </a:solidFill>
          </a:ln>
        </p:spPr>
      </p:pic>
    </p:spTree>
    <p:extLst>
      <p:ext uri="{BB962C8B-B14F-4D97-AF65-F5344CB8AC3E}">
        <p14:creationId xmlns:p14="http://schemas.microsoft.com/office/powerpoint/2010/main" val="39980707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Events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1534458"/>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A JavaScript can be executed when an event occurs, like when a user clicks on an HTML element.</a:t>
            </a:r>
            <a:endParaRPr lang="en-US" sz="2000" dirty="0" smtClean="0">
              <a:solidFill>
                <a:schemeClr val="bg1"/>
              </a:solidFill>
              <a:latin typeface="Calibri" pitchFamily="34" charset="0"/>
              <a:cs typeface="Calibri"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857" y="2637182"/>
            <a:ext cx="4639322" cy="533400"/>
          </a:xfrm>
          <a:prstGeom prst="rect">
            <a:avLst/>
          </a:prstGeom>
          <a:ln>
            <a:solidFill>
              <a:schemeClr val="bg1"/>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7624" y="2608602"/>
            <a:ext cx="1657581" cy="561980"/>
          </a:xfrm>
          <a:prstGeom prst="rect">
            <a:avLst/>
          </a:prstGeom>
          <a:ln>
            <a:solidFill>
              <a:schemeClr val="bg1"/>
            </a:solidFill>
          </a:ln>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5657" y="2589550"/>
            <a:ext cx="743054" cy="581032"/>
          </a:xfrm>
          <a:prstGeom prst="rect">
            <a:avLst/>
          </a:prstGeom>
          <a:ln>
            <a:solidFill>
              <a:schemeClr val="bg1"/>
            </a:solidFill>
          </a:ln>
        </p:spPr>
      </p:pic>
    </p:spTree>
    <p:extLst>
      <p:ext uri="{BB962C8B-B14F-4D97-AF65-F5344CB8AC3E}">
        <p14:creationId xmlns:p14="http://schemas.microsoft.com/office/powerpoint/2010/main" val="39216409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Events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4" y="2222364"/>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a:t>
            </a:r>
            <a:r>
              <a:rPr lang="en-US" sz="2000" b="1" dirty="0" smtClean="0">
                <a:solidFill>
                  <a:schemeClr val="bg1"/>
                </a:solidFill>
                <a:latin typeface="Calibri" pitchFamily="34" charset="0"/>
                <a:cs typeface="Calibri" pitchFamily="34" charset="0"/>
              </a:rPr>
              <a:t>onmouseover</a:t>
            </a:r>
            <a:r>
              <a:rPr lang="en-US" sz="2000" dirty="0" smtClean="0">
                <a:solidFill>
                  <a:schemeClr val="bg1"/>
                </a:solidFill>
                <a:latin typeface="Calibri" pitchFamily="34" charset="0"/>
                <a:cs typeface="Calibri" pitchFamily="34" charset="0"/>
              </a:rPr>
              <a:t> and </a:t>
            </a:r>
            <a:r>
              <a:rPr lang="en-US" sz="2000" b="1" dirty="0" smtClean="0">
                <a:solidFill>
                  <a:schemeClr val="bg1"/>
                </a:solidFill>
                <a:latin typeface="Calibri" pitchFamily="34" charset="0"/>
                <a:cs typeface="Calibri" pitchFamily="34" charset="0"/>
              </a:rPr>
              <a:t>onmouseout</a:t>
            </a:r>
            <a:r>
              <a:rPr lang="en-US" sz="2000" dirty="0" smtClean="0">
                <a:solidFill>
                  <a:schemeClr val="bg1"/>
                </a:solidFill>
                <a:latin typeface="Calibri" pitchFamily="34" charset="0"/>
                <a:cs typeface="Calibri" pitchFamily="34" charset="0"/>
              </a:rPr>
              <a:t> events can be used to trigger a function when the user mouses over, or out of, an HTML element:</a:t>
            </a:r>
            <a:endParaRPr lang="en-US" sz="2000" dirty="0" smtClean="0">
              <a:solidFill>
                <a:schemeClr val="bg1"/>
              </a:solidFill>
              <a:latin typeface="Calibri" pitchFamily="34" charset="0"/>
              <a:cs typeface="Calibri" pitchFamily="34" charset="0"/>
            </a:endParaRPr>
          </a:p>
        </p:txBody>
      </p:sp>
      <p:sp>
        <p:nvSpPr>
          <p:cNvPr id="10" name="TextBox 5"/>
          <p:cNvSpPr txBox="1">
            <a:spLocks noChangeArrowheads="1"/>
          </p:cNvSpPr>
          <p:nvPr/>
        </p:nvSpPr>
        <p:spPr bwMode="auto">
          <a:xfrm>
            <a:off x="1069973" y="1582075"/>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u="sng" dirty="0" smtClean="0">
                <a:solidFill>
                  <a:srgbClr val="FF0000"/>
                </a:solidFill>
                <a:latin typeface="Arial Rounded MT Bold" pitchFamily="34" charset="0"/>
              </a:rPr>
              <a:t>The mouseover and mouseout Events</a:t>
            </a:r>
            <a:endParaRPr lang="en-US" sz="2400" b="1" u="sng"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334164"/>
            <a:ext cx="2362200" cy="1295400"/>
          </a:xfrm>
          <a:prstGeom prst="rect">
            <a:avLst/>
          </a:prstGeom>
          <a:ln>
            <a:solidFill>
              <a:schemeClr val="accent2">
                <a:lumMod val="50000"/>
              </a:schemeClr>
            </a:solidFill>
          </a:ln>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0510" y="3334164"/>
            <a:ext cx="2424238" cy="1295400"/>
          </a:xfrm>
          <a:prstGeom prst="rect">
            <a:avLst/>
          </a:prstGeom>
          <a:ln>
            <a:solidFill>
              <a:schemeClr val="accent2">
                <a:lumMod val="50000"/>
              </a:schemeClr>
            </a:solidFill>
          </a:ln>
        </p:spPr>
      </p:pic>
      <p:cxnSp>
        <p:nvCxnSpPr>
          <p:cNvPr id="16" name="Straight Arrow Connector 15"/>
          <p:cNvCxnSpPr/>
          <p:nvPr/>
        </p:nvCxnSpPr>
        <p:spPr>
          <a:xfrm>
            <a:off x="3736974" y="3867564"/>
            <a:ext cx="160020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7" name="Picture 2" descr="C:\Users\AMIT\AppData\Local\Microsoft\Windows\INetCache\IE\PW2TP55Y\Mouse-Cursor-Arow-Fixed[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2670" y="422081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289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Events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4" y="2222364"/>
            <a:ext cx="797135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onmousedown, onmouseup, and onclick events are all parts of a mouse-click. First when a mouse-button is clicked, the onmousedown event is triggered, then, when the mouse-button is released, the onmouseup event is triggered, finally, when the mouse-click is completed, the onclick event is triggered</a:t>
            </a:r>
            <a:endParaRPr lang="en-US" sz="2000" dirty="0" smtClean="0">
              <a:solidFill>
                <a:schemeClr val="bg1"/>
              </a:solidFill>
              <a:latin typeface="Calibri" pitchFamily="34" charset="0"/>
              <a:cs typeface="Calibri" pitchFamily="34" charset="0"/>
            </a:endParaRPr>
          </a:p>
        </p:txBody>
      </p:sp>
      <p:sp>
        <p:nvSpPr>
          <p:cNvPr id="10" name="TextBox 5"/>
          <p:cNvSpPr txBox="1">
            <a:spLocks noChangeArrowheads="1"/>
          </p:cNvSpPr>
          <p:nvPr/>
        </p:nvSpPr>
        <p:spPr bwMode="auto">
          <a:xfrm>
            <a:off x="1069972" y="1582075"/>
            <a:ext cx="79713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The onmousedown , onmouseup and onclick Events?</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3449119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9975" y="3404005"/>
            <a:ext cx="525668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We can use various data types:</a:t>
            </a:r>
          </a:p>
          <a:p>
            <a:r>
              <a:rPr lang="en-US" sz="2000" dirty="0" smtClean="0">
                <a:solidFill>
                  <a:schemeClr val="bg1"/>
                </a:solidFill>
                <a:latin typeface="Calibri" pitchFamily="34" charset="0"/>
                <a:cs typeface="Calibri" pitchFamily="34" charset="0"/>
              </a:rPr>
              <a:t>1- Athematic operates: + , - , * , / , %.</a:t>
            </a:r>
          </a:p>
          <a:p>
            <a:r>
              <a:rPr lang="en-US" sz="2000" dirty="0" smtClean="0">
                <a:solidFill>
                  <a:schemeClr val="bg1"/>
                </a:solidFill>
                <a:latin typeface="Calibri" pitchFamily="34" charset="0"/>
                <a:cs typeface="Calibri" pitchFamily="34" charset="0"/>
              </a:rPr>
              <a:t>2- Strings </a:t>
            </a:r>
          </a:p>
          <a:p>
            <a:r>
              <a:rPr lang="en-US" sz="2000" dirty="0" smtClean="0">
                <a:solidFill>
                  <a:schemeClr val="bg1"/>
                </a:solidFill>
                <a:latin typeface="Calibri" pitchFamily="34" charset="0"/>
                <a:cs typeface="Calibri" pitchFamily="34" charset="0"/>
              </a:rPr>
              <a:t>3- Numbers etc…</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Var</a:t>
            </a:r>
            <a:endParaRPr lang="en-US" sz="2400" b="1" dirty="0">
              <a:solidFill>
                <a:srgbClr val="FF0000"/>
              </a:solidFill>
              <a:latin typeface="Arial Rounded MT Bold"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5" y="1886913"/>
            <a:ext cx="6096000" cy="1305107"/>
          </a:xfrm>
          <a:prstGeom prst="rect">
            <a:avLst/>
          </a:prstGeom>
          <a:ln>
            <a:solidFill>
              <a:schemeClr val="bg1"/>
            </a:solid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4574" y="1886911"/>
            <a:ext cx="1828800" cy="1305107"/>
          </a:xfrm>
          <a:prstGeom prst="rect">
            <a:avLst/>
          </a:prstGeom>
          <a:ln>
            <a:solidFill>
              <a:schemeClr val="bg1"/>
            </a:solidFill>
          </a:ln>
        </p:spPr>
      </p:pic>
    </p:spTree>
    <p:extLst>
      <p:ext uri="{BB962C8B-B14F-4D97-AF65-F5344CB8AC3E}">
        <p14:creationId xmlns:p14="http://schemas.microsoft.com/office/powerpoint/2010/main" val="2268882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Events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270" y="1828386"/>
            <a:ext cx="2133600" cy="1371600"/>
          </a:xfrm>
          <a:prstGeom prst="rect">
            <a:avLst/>
          </a:prstGeom>
          <a:ln>
            <a:solidFill>
              <a:schemeClr val="accent2">
                <a:lumMod val="50000"/>
              </a:schemeClr>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1470" y="1828386"/>
            <a:ext cx="2095718" cy="1371600"/>
          </a:xfrm>
          <a:prstGeom prst="rect">
            <a:avLst/>
          </a:prstGeom>
          <a:ln>
            <a:solidFill>
              <a:schemeClr val="accent2">
                <a:lumMod val="50000"/>
              </a:schemeClr>
            </a:solidFill>
          </a:ln>
        </p:spPr>
      </p:pic>
      <p:pic>
        <p:nvPicPr>
          <p:cNvPr id="12" name="Picture 2" descr="C:\Users\AMIT\AppData\Local\Microsoft\Windows\INetCache\IE\PW2TP55Y\Mouse-Cursor-Arow-Fixed[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4315" y="2666586"/>
            <a:ext cx="228600"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4157870" y="2528041"/>
            <a:ext cx="160020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75524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Events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4" y="2222364"/>
            <a:ext cx="797135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The addEventListener() method attaches an event handler to the specified element.</a:t>
            </a:r>
          </a:p>
          <a:p>
            <a:r>
              <a:rPr lang="en-US" sz="2000" dirty="0" smtClean="0">
                <a:solidFill>
                  <a:schemeClr val="bg1"/>
                </a:solidFill>
                <a:latin typeface="Calibri" pitchFamily="34" charset="0"/>
                <a:cs typeface="Calibri" pitchFamily="34" charset="0"/>
              </a:rPr>
              <a:t>When using the addEventListener() method, the JavaScript is separated from the HTML markup, for better readability and allows you to add event listeners even when you do not control the HTML markup.</a:t>
            </a:r>
          </a:p>
          <a:p>
            <a:r>
              <a:rPr lang="en-US" sz="2000" dirty="0" smtClean="0">
                <a:solidFill>
                  <a:schemeClr val="bg1"/>
                </a:solidFill>
                <a:latin typeface="Calibri" pitchFamily="34" charset="0"/>
                <a:cs typeface="Calibri" pitchFamily="34" charset="0"/>
              </a:rPr>
              <a:t>You can easily remove an event listener by using the removeEventListener() method.</a:t>
            </a:r>
            <a:endParaRPr lang="en-US" sz="2000" dirty="0">
              <a:solidFill>
                <a:schemeClr val="bg1"/>
              </a:solidFill>
              <a:latin typeface="Calibri" pitchFamily="34" charset="0"/>
              <a:cs typeface="Calibri" pitchFamily="34" charset="0"/>
            </a:endParaRPr>
          </a:p>
        </p:txBody>
      </p:sp>
      <p:sp>
        <p:nvSpPr>
          <p:cNvPr id="10" name="TextBox 5"/>
          <p:cNvSpPr txBox="1">
            <a:spLocks noChangeArrowheads="1"/>
          </p:cNvSpPr>
          <p:nvPr/>
        </p:nvSpPr>
        <p:spPr bwMode="auto">
          <a:xfrm>
            <a:off x="1069972" y="1582075"/>
            <a:ext cx="79713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AddEventListener()</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38527939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Events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4" y="2222364"/>
            <a:ext cx="797135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i="1" u="sng" dirty="0" smtClean="0">
                <a:solidFill>
                  <a:schemeClr val="bg1"/>
                </a:solidFill>
                <a:latin typeface="Calibri" pitchFamily="34" charset="0"/>
                <a:cs typeface="Calibri" pitchFamily="34" charset="0"/>
              </a:rPr>
              <a:t>Sytnax:</a:t>
            </a:r>
          </a:p>
          <a:p>
            <a:r>
              <a:rPr lang="en-US" sz="2000" i="1" dirty="0" smtClean="0">
                <a:solidFill>
                  <a:schemeClr val="bg1"/>
                </a:solidFill>
                <a:latin typeface="Calibri" pitchFamily="34" charset="0"/>
                <a:cs typeface="Calibri" pitchFamily="34" charset="0"/>
              </a:rPr>
              <a:t>element</a:t>
            </a:r>
            <a:r>
              <a:rPr lang="en-US" sz="2000" dirty="0" smtClean="0">
                <a:solidFill>
                  <a:schemeClr val="bg1"/>
                </a:solidFill>
                <a:latin typeface="Calibri" pitchFamily="34" charset="0"/>
                <a:cs typeface="Calibri" pitchFamily="34" charset="0"/>
              </a:rPr>
              <a:t>.addEventListener(</a:t>
            </a:r>
            <a:r>
              <a:rPr lang="en-US" sz="2000" i="1" dirty="0" smtClean="0">
                <a:solidFill>
                  <a:schemeClr val="bg1"/>
                </a:solidFill>
                <a:latin typeface="Calibri" pitchFamily="34" charset="0"/>
                <a:cs typeface="Calibri" pitchFamily="34" charset="0"/>
              </a:rPr>
              <a:t>event, function, useCapture</a:t>
            </a:r>
            <a:r>
              <a:rPr lang="en-US" sz="2000" dirty="0" smtClean="0">
                <a:solidFill>
                  <a:schemeClr val="bg1"/>
                </a:solidFill>
                <a:latin typeface="Calibri" pitchFamily="34" charset="0"/>
                <a:cs typeface="Calibri" pitchFamily="34" charset="0"/>
              </a:rPr>
              <a:t>);</a:t>
            </a:r>
          </a:p>
          <a:p>
            <a:endParaRPr lang="en-US" sz="2000" i="1" u="sng" dirty="0" smtClean="0">
              <a:solidFill>
                <a:schemeClr val="bg1"/>
              </a:solidFill>
              <a:latin typeface="Calibri" pitchFamily="34" charset="0"/>
              <a:cs typeface="Calibri" pitchFamily="34" charset="0"/>
            </a:endParaRP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The first parameter </a:t>
            </a:r>
            <a:r>
              <a:rPr lang="en-US" sz="2000" dirty="0" smtClean="0">
                <a:solidFill>
                  <a:schemeClr val="bg1"/>
                </a:solidFill>
                <a:latin typeface="Calibri" pitchFamily="34" charset="0"/>
                <a:cs typeface="Calibri" pitchFamily="34" charset="0"/>
              </a:rPr>
              <a:t>is the type of the event (like "click" or "mousedown" or any other HTML DOM Event.)</a:t>
            </a: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The second parameter </a:t>
            </a:r>
            <a:r>
              <a:rPr lang="en-US" sz="2000" dirty="0" smtClean="0">
                <a:solidFill>
                  <a:schemeClr val="bg1"/>
                </a:solidFill>
                <a:latin typeface="Calibri" pitchFamily="34" charset="0"/>
                <a:cs typeface="Calibri" pitchFamily="34" charset="0"/>
              </a:rPr>
              <a:t>is the function we want to call when the event occurs.</a:t>
            </a:r>
          </a:p>
          <a:p>
            <a:pPr marL="342900" indent="-342900">
              <a:buFont typeface="Arial" pitchFamily="34" charset="0"/>
              <a:buChar char="•"/>
            </a:pPr>
            <a:r>
              <a:rPr lang="en-US" sz="2000" b="1" dirty="0" smtClean="0">
                <a:solidFill>
                  <a:schemeClr val="bg1"/>
                </a:solidFill>
                <a:latin typeface="Calibri" pitchFamily="34" charset="0"/>
                <a:cs typeface="Calibri" pitchFamily="34" charset="0"/>
              </a:rPr>
              <a:t>The third parameter </a:t>
            </a:r>
            <a:r>
              <a:rPr lang="en-US" sz="2000" dirty="0" smtClean="0">
                <a:solidFill>
                  <a:schemeClr val="bg1"/>
                </a:solidFill>
                <a:latin typeface="Calibri" pitchFamily="34" charset="0"/>
                <a:cs typeface="Calibri" pitchFamily="34" charset="0"/>
              </a:rPr>
              <a:t>is a boolean value specifying whether to use event bubbling or event capturing. This parameter is optional.</a:t>
            </a:r>
            <a:endParaRPr lang="en-US" sz="2000" dirty="0">
              <a:solidFill>
                <a:schemeClr val="bg1"/>
              </a:solidFill>
              <a:latin typeface="Calibri" pitchFamily="34" charset="0"/>
              <a:cs typeface="Calibri" pitchFamily="34" charset="0"/>
            </a:endParaRPr>
          </a:p>
        </p:txBody>
      </p:sp>
      <p:sp>
        <p:nvSpPr>
          <p:cNvPr id="10" name="TextBox 5"/>
          <p:cNvSpPr txBox="1">
            <a:spLocks noChangeArrowheads="1"/>
          </p:cNvSpPr>
          <p:nvPr/>
        </p:nvSpPr>
        <p:spPr bwMode="auto">
          <a:xfrm>
            <a:off x="1069972" y="1582075"/>
            <a:ext cx="79713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AddEventListener()</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32564950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Events</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9974" y="2222364"/>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endParaRPr lang="en-US" sz="2000" dirty="0">
              <a:solidFill>
                <a:schemeClr val="bg1"/>
              </a:solidFill>
              <a:latin typeface="Calibri" pitchFamily="34" charset="0"/>
              <a:cs typeface="Calibri" pitchFamily="34" charset="0"/>
            </a:endParaRPr>
          </a:p>
        </p:txBody>
      </p:sp>
      <p:sp>
        <p:nvSpPr>
          <p:cNvPr id="10" name="TextBox 5"/>
          <p:cNvSpPr txBox="1">
            <a:spLocks noChangeArrowheads="1"/>
          </p:cNvSpPr>
          <p:nvPr/>
        </p:nvSpPr>
        <p:spPr bwMode="auto">
          <a:xfrm>
            <a:off x="1069972" y="1582075"/>
            <a:ext cx="79713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AddEventListener()</a:t>
            </a:r>
            <a:endParaRPr lang="en-US" sz="2400" b="1" dirty="0">
              <a:solidFill>
                <a:srgbClr val="FF0000"/>
              </a:solidFill>
              <a:latin typeface="Arial Rounded MT Bold"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696803"/>
            <a:ext cx="3505199" cy="1641764"/>
          </a:xfrm>
          <a:prstGeom prst="rect">
            <a:avLst/>
          </a:prstGeom>
          <a:ln>
            <a:solidFill>
              <a:schemeClr val="bg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2990" y="2696803"/>
            <a:ext cx="4524375" cy="2457450"/>
          </a:xfrm>
          <a:prstGeom prst="rect">
            <a:avLst/>
          </a:prstGeom>
          <a:ln>
            <a:solidFill>
              <a:schemeClr val="bg1"/>
            </a:solidFill>
          </a:ln>
        </p:spPr>
      </p:pic>
    </p:spTree>
    <p:extLst>
      <p:ext uri="{BB962C8B-B14F-4D97-AF65-F5344CB8AC3E}">
        <p14:creationId xmlns:p14="http://schemas.microsoft.com/office/powerpoint/2010/main" val="5202020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1884434"/>
            <a:ext cx="79713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ECMAScript 2015 was the second major revision to JavaScript.</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ECMAScript 2015 is also known as ES6 and ECMAScript 6.</a:t>
            </a:r>
          </a:p>
        </p:txBody>
      </p:sp>
    </p:spTree>
    <p:extLst>
      <p:ext uri="{BB962C8B-B14F-4D97-AF65-F5344CB8AC3E}">
        <p14:creationId xmlns:p14="http://schemas.microsoft.com/office/powerpoint/2010/main" val="3830370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61252"/>
            <a:ext cx="797135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Arrow functions allows a short syntax for writing function expressions.</a:t>
            </a:r>
          </a:p>
          <a:p>
            <a:r>
              <a:rPr lang="en-US" sz="2000" dirty="0" smtClean="0">
                <a:solidFill>
                  <a:schemeClr val="bg1"/>
                </a:solidFill>
                <a:latin typeface="Calibri" pitchFamily="34" charset="0"/>
                <a:cs typeface="Calibri" pitchFamily="34" charset="0"/>
              </a:rPr>
              <a:t>You don't need the function keyword, the return keyword, and the </a:t>
            </a:r>
            <a:r>
              <a:rPr lang="en-US" sz="2000" b="1" dirty="0" smtClean="0">
                <a:solidFill>
                  <a:schemeClr val="bg1"/>
                </a:solidFill>
                <a:latin typeface="Calibri" pitchFamily="34" charset="0"/>
                <a:cs typeface="Calibri" pitchFamily="34" charset="0"/>
              </a:rPr>
              <a:t>curly brackets.</a:t>
            </a:r>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Arrow functions are not hoisted. </a:t>
            </a:r>
          </a:p>
          <a:p>
            <a:r>
              <a:rPr lang="en-US" sz="2000" dirty="0" smtClean="0">
                <a:solidFill>
                  <a:schemeClr val="bg1"/>
                </a:solidFill>
                <a:latin typeface="Calibri" pitchFamily="34" charset="0"/>
                <a:cs typeface="Calibri" pitchFamily="34" charset="0"/>
              </a:rPr>
              <a:t>They must be defined </a:t>
            </a:r>
            <a:r>
              <a:rPr lang="en-US" sz="2000" b="1" dirty="0" smtClean="0">
                <a:solidFill>
                  <a:schemeClr val="bg1"/>
                </a:solidFill>
                <a:latin typeface="Calibri" pitchFamily="34" charset="0"/>
                <a:cs typeface="Calibri" pitchFamily="34" charset="0"/>
              </a:rPr>
              <a:t>before</a:t>
            </a:r>
            <a:r>
              <a:rPr lang="en-US" sz="2000" dirty="0" smtClean="0">
                <a:solidFill>
                  <a:schemeClr val="bg1"/>
                </a:solidFill>
                <a:latin typeface="Calibri" pitchFamily="34" charset="0"/>
                <a:cs typeface="Calibri" pitchFamily="34" charset="0"/>
              </a:rPr>
              <a:t> they are used.</a:t>
            </a:r>
          </a:p>
          <a:p>
            <a:r>
              <a:rPr lang="en-US" sz="2000" dirty="0" smtClean="0">
                <a:solidFill>
                  <a:schemeClr val="bg1"/>
                </a:solidFill>
                <a:latin typeface="Calibri" pitchFamily="34" charset="0"/>
                <a:cs typeface="Calibri" pitchFamily="34" charset="0"/>
              </a:rPr>
              <a:t>Using const is safer than using var, </a:t>
            </a:r>
          </a:p>
          <a:p>
            <a:r>
              <a:rPr lang="en-US" sz="2000" dirty="0" smtClean="0">
                <a:solidFill>
                  <a:schemeClr val="bg1"/>
                </a:solidFill>
                <a:latin typeface="Calibri" pitchFamily="34" charset="0"/>
                <a:cs typeface="Calibri" pitchFamily="34" charset="0"/>
              </a:rPr>
              <a:t>because a function expression is always a </a:t>
            </a:r>
          </a:p>
          <a:p>
            <a:r>
              <a:rPr lang="en-US" sz="2000" dirty="0" smtClean="0">
                <a:solidFill>
                  <a:schemeClr val="bg1"/>
                </a:solidFill>
                <a:latin typeface="Calibri" pitchFamily="34" charset="0"/>
                <a:cs typeface="Calibri" pitchFamily="34" charset="0"/>
              </a:rPr>
              <a:t>constant value.</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Arrow Functions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862" y="3136628"/>
            <a:ext cx="3193473" cy="1654216"/>
          </a:xfrm>
          <a:prstGeom prst="rect">
            <a:avLst/>
          </a:prstGeom>
          <a:ln>
            <a:solidFill>
              <a:schemeClr val="bg1"/>
            </a:solidFill>
          </a:ln>
        </p:spPr>
      </p:pic>
    </p:spTree>
    <p:extLst>
      <p:ext uri="{BB962C8B-B14F-4D97-AF65-F5344CB8AC3E}">
        <p14:creationId xmlns:p14="http://schemas.microsoft.com/office/powerpoint/2010/main" val="8276703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61252"/>
            <a:ext cx="79713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You can only omit the return keyword and the curly brackets if the function is a single statement. Because of this, it might be a good habit to always keep them in this way:</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Arrow Functions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573875"/>
            <a:ext cx="4191000" cy="1143000"/>
          </a:xfrm>
          <a:prstGeom prst="rect">
            <a:avLst/>
          </a:prstGeom>
          <a:ln>
            <a:solidFill>
              <a:schemeClr val="bg1"/>
            </a:solidFill>
          </a:ln>
        </p:spPr>
      </p:pic>
      <p:sp>
        <p:nvSpPr>
          <p:cNvPr id="12" name="TextBox 11"/>
          <p:cNvSpPr txBox="1"/>
          <p:nvPr/>
        </p:nvSpPr>
        <p:spPr>
          <a:xfrm>
            <a:off x="5565774" y="4023964"/>
            <a:ext cx="1143000" cy="400110"/>
          </a:xfrm>
          <a:prstGeom prst="rect">
            <a:avLst/>
          </a:prstGeom>
          <a:noFill/>
          <a:ln>
            <a:solidFill>
              <a:schemeClr val="bg1"/>
            </a:solidFill>
          </a:ln>
        </p:spPr>
        <p:txBody>
          <a:bodyPr wrap="square" rtlCol="0">
            <a:spAutoFit/>
          </a:bodyPr>
          <a:lstStyle/>
          <a:p>
            <a:r>
              <a:rPr lang="en-US" sz="2000" dirty="0" smtClean="0">
                <a:solidFill>
                  <a:schemeClr val="bg1"/>
                </a:solidFill>
                <a:latin typeface="Calibri" pitchFamily="34" charset="0"/>
                <a:cs typeface="Calibri" pitchFamily="34" charset="0"/>
              </a:rPr>
              <a:t>25</a:t>
            </a:r>
            <a:r>
              <a:rPr lang="en-US" dirty="0" smtClean="0"/>
              <a:t>5</a:t>
            </a:r>
            <a:endParaRPr lang="en-US" dirty="0"/>
          </a:p>
        </p:txBody>
      </p:sp>
    </p:spTree>
    <p:extLst>
      <p:ext uri="{BB962C8B-B14F-4D97-AF65-F5344CB8AC3E}">
        <p14:creationId xmlns:p14="http://schemas.microsoft.com/office/powerpoint/2010/main" val="20286713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61252"/>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Map is </a:t>
            </a:r>
            <a:r>
              <a:rPr lang="en-US" sz="2000" b="1" dirty="0" smtClean="0">
                <a:solidFill>
                  <a:schemeClr val="bg1"/>
                </a:solidFill>
                <a:latin typeface="Calibri" pitchFamily="34" charset="0"/>
                <a:cs typeface="Calibri" pitchFamily="34" charset="0"/>
              </a:rPr>
              <a:t>a collection of elements</a:t>
            </a:r>
            <a:r>
              <a:rPr lang="en-US" sz="2000" dirty="0" smtClean="0">
                <a:solidFill>
                  <a:schemeClr val="bg1"/>
                </a:solidFill>
                <a:latin typeface="Calibri" pitchFamily="34" charset="0"/>
                <a:cs typeface="Calibri" pitchFamily="34" charset="0"/>
              </a:rPr>
              <a:t> where each element is stored as a Key, value pair.</a:t>
            </a:r>
            <a:endParaRPr lang="en-US" sz="2000" b="1"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Map Objects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971800"/>
            <a:ext cx="3733800" cy="2286000"/>
          </a:xfrm>
          <a:prstGeom prst="rect">
            <a:avLst/>
          </a:prstGeom>
          <a:ln>
            <a:solidFill>
              <a:schemeClr val="bg1"/>
            </a:solidFill>
          </a:ln>
        </p:spPr>
      </p:pic>
    </p:spTree>
    <p:extLst>
      <p:ext uri="{BB962C8B-B14F-4D97-AF65-F5344CB8AC3E}">
        <p14:creationId xmlns:p14="http://schemas.microsoft.com/office/powerpoint/2010/main" val="1702739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61252"/>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smtClean="0">
                <a:solidFill>
                  <a:schemeClr val="bg1"/>
                </a:solidFill>
                <a:latin typeface="Calibri" pitchFamily="34" charset="0"/>
                <a:cs typeface="Calibri" pitchFamily="34" charset="0"/>
              </a:rPr>
              <a:t>Set objects</a:t>
            </a:r>
            <a:r>
              <a:rPr lang="en-US" sz="2000" dirty="0" smtClean="0">
                <a:solidFill>
                  <a:schemeClr val="bg1"/>
                </a:solidFill>
                <a:latin typeface="Calibri" pitchFamily="34" charset="0"/>
                <a:cs typeface="Calibri" pitchFamily="34" charset="0"/>
              </a:rPr>
              <a:t> are collections of values. You can iterate through the elements of a </a:t>
            </a:r>
            <a:r>
              <a:rPr lang="en-US" sz="2000" b="1" dirty="0" smtClean="0">
                <a:solidFill>
                  <a:schemeClr val="bg1"/>
                </a:solidFill>
                <a:latin typeface="Calibri" pitchFamily="34" charset="0"/>
                <a:cs typeface="Calibri" pitchFamily="34" charset="0"/>
              </a:rPr>
              <a:t>set</a:t>
            </a:r>
            <a:r>
              <a:rPr lang="en-US" sz="2000" dirty="0" smtClean="0">
                <a:solidFill>
                  <a:schemeClr val="bg1"/>
                </a:solidFill>
                <a:latin typeface="Calibri" pitchFamily="34" charset="0"/>
                <a:cs typeface="Calibri" pitchFamily="34" charset="0"/>
              </a:rPr>
              <a:t> in insertion order.</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Set Objects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076430"/>
            <a:ext cx="4182059" cy="2076740"/>
          </a:xfrm>
          <a:prstGeom prst="rect">
            <a:avLst/>
          </a:prstGeom>
          <a:ln>
            <a:solidFill>
              <a:schemeClr val="bg1"/>
            </a:solidFill>
          </a:ln>
        </p:spPr>
      </p:pic>
      <p:sp>
        <p:nvSpPr>
          <p:cNvPr id="12" name="TextBox 11"/>
          <p:cNvSpPr txBox="1"/>
          <p:nvPr/>
        </p:nvSpPr>
        <p:spPr>
          <a:xfrm>
            <a:off x="5903198" y="3609830"/>
            <a:ext cx="838200" cy="400110"/>
          </a:xfrm>
          <a:prstGeom prst="rect">
            <a:avLst/>
          </a:prstGeom>
          <a:noFill/>
          <a:ln>
            <a:solidFill>
              <a:schemeClr val="bg1"/>
            </a:solidFill>
          </a:ln>
        </p:spPr>
        <p:txBody>
          <a:bodyPr wrap="square" rtlCol="0">
            <a:spAutoFit/>
          </a:bodyPr>
          <a:lstStyle/>
          <a:p>
            <a:r>
              <a:rPr lang="en-US" sz="2000" dirty="0">
                <a:solidFill>
                  <a:schemeClr val="bg1"/>
                </a:solidFill>
                <a:latin typeface="Calibri" pitchFamily="34" charset="0"/>
                <a:cs typeface="Calibri" pitchFamily="34" charset="0"/>
              </a:rPr>
              <a:t>3</a:t>
            </a:r>
          </a:p>
        </p:txBody>
      </p:sp>
    </p:spTree>
    <p:extLst>
      <p:ext uri="{BB962C8B-B14F-4D97-AF65-F5344CB8AC3E}">
        <p14:creationId xmlns:p14="http://schemas.microsoft.com/office/powerpoint/2010/main" val="41637113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61252"/>
            <a:ext cx="79713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Use the keyword class to create a class.</a:t>
            </a:r>
          </a:p>
          <a:p>
            <a:r>
              <a:rPr lang="en-US" sz="2000" dirty="0" smtClean="0">
                <a:solidFill>
                  <a:schemeClr val="bg1"/>
                </a:solidFill>
                <a:latin typeface="Calibri" pitchFamily="34" charset="0"/>
                <a:cs typeface="Calibri" pitchFamily="34" charset="0"/>
              </a:rPr>
              <a:t>Always add a method named </a:t>
            </a:r>
            <a:r>
              <a:rPr lang="en-US" sz="2000" b="1" dirty="0" smtClean="0">
                <a:solidFill>
                  <a:schemeClr val="bg1"/>
                </a:solidFill>
                <a:latin typeface="Calibri" pitchFamily="34" charset="0"/>
                <a:cs typeface="Calibri" pitchFamily="34" charset="0"/>
              </a:rPr>
              <a:t>constructor()</a:t>
            </a:r>
          </a:p>
          <a:p>
            <a:endParaRPr lang="en-US" sz="2000" b="1" dirty="0">
              <a:solidFill>
                <a:schemeClr val="bg1"/>
              </a:solidFill>
              <a:latin typeface="Calibri" pitchFamily="34" charset="0"/>
              <a:cs typeface="Calibri" pitchFamily="34" charset="0"/>
            </a:endParaRPr>
          </a:p>
          <a:p>
            <a:r>
              <a:rPr lang="en-US" sz="2000" i="1" u="sng" dirty="0" smtClean="0">
                <a:solidFill>
                  <a:schemeClr val="bg1"/>
                </a:solidFill>
                <a:latin typeface="Calibri" pitchFamily="34" charset="0"/>
                <a:cs typeface="Calibri" pitchFamily="34" charset="0"/>
              </a:rPr>
              <a:t>Syntax:</a:t>
            </a:r>
            <a:endParaRPr lang="en-US" sz="2000" b="1" i="1" u="sng"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Classes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57" y="3602305"/>
            <a:ext cx="2590800" cy="990600"/>
          </a:xfrm>
          <a:prstGeom prst="rect">
            <a:avLst/>
          </a:prstGeom>
          <a:ln>
            <a:solidFill>
              <a:schemeClr val="bg1"/>
            </a:solidFill>
          </a:ln>
        </p:spPr>
      </p:pic>
    </p:spTree>
    <p:extLst>
      <p:ext uri="{BB962C8B-B14F-4D97-AF65-F5344CB8AC3E}">
        <p14:creationId xmlns:p14="http://schemas.microsoft.com/office/powerpoint/2010/main" val="280341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662552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Variables defined with </a:t>
            </a:r>
            <a:r>
              <a:rPr lang="en-US" sz="2000" b="1" dirty="0" smtClean="0">
                <a:solidFill>
                  <a:schemeClr val="bg1"/>
                </a:solidFill>
                <a:latin typeface="Calibri" pitchFamily="34" charset="0"/>
                <a:cs typeface="Calibri" pitchFamily="34" charset="0"/>
              </a:rPr>
              <a:t>let</a:t>
            </a:r>
            <a:r>
              <a:rPr lang="en-US" sz="2000" dirty="0" smtClean="0">
                <a:solidFill>
                  <a:schemeClr val="bg1"/>
                </a:solidFill>
                <a:latin typeface="Calibri" pitchFamily="34" charset="0"/>
                <a:cs typeface="Calibri" pitchFamily="34" charset="0"/>
              </a:rPr>
              <a:t> cannot be Re-declared.</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Variables defined with </a:t>
            </a:r>
            <a:r>
              <a:rPr lang="en-US" sz="2000" b="1" dirty="0" smtClean="0">
                <a:solidFill>
                  <a:schemeClr val="bg1"/>
                </a:solidFill>
                <a:latin typeface="Calibri" pitchFamily="34" charset="0"/>
                <a:cs typeface="Calibri" pitchFamily="34" charset="0"/>
              </a:rPr>
              <a:t>let</a:t>
            </a:r>
            <a:r>
              <a:rPr lang="en-US" sz="2000" dirty="0" smtClean="0">
                <a:solidFill>
                  <a:schemeClr val="bg1"/>
                </a:solidFill>
                <a:latin typeface="Calibri" pitchFamily="34" charset="0"/>
                <a:cs typeface="Calibri" pitchFamily="34" charset="0"/>
              </a:rPr>
              <a:t> must be Declared before use.</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Variables defined with </a:t>
            </a:r>
            <a:r>
              <a:rPr lang="en-US" sz="2000" b="1" dirty="0" smtClean="0">
                <a:solidFill>
                  <a:schemeClr val="bg1"/>
                </a:solidFill>
                <a:latin typeface="Calibri" pitchFamily="34" charset="0"/>
                <a:cs typeface="Calibri" pitchFamily="34" charset="0"/>
              </a:rPr>
              <a:t>let</a:t>
            </a:r>
            <a:r>
              <a:rPr lang="en-US" sz="2000" dirty="0" smtClean="0">
                <a:solidFill>
                  <a:schemeClr val="bg1"/>
                </a:solidFill>
                <a:latin typeface="Calibri" pitchFamily="34" charset="0"/>
                <a:cs typeface="Calibri" pitchFamily="34" charset="0"/>
              </a:rPr>
              <a:t> have Block Scope.</a:t>
            </a:r>
          </a:p>
          <a:p>
            <a:r>
              <a:rPr lang="en-US" sz="2000" dirty="0" smtClean="0">
                <a:solidFill>
                  <a:schemeClr val="bg1"/>
                </a:solidFill>
                <a:latin typeface="Calibri" pitchFamily="34" charset="0"/>
                <a:cs typeface="Calibri" pitchFamily="34" charset="0"/>
              </a:rPr>
              <a:t>Lets see what does it mean:</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1- Variables defined with </a:t>
            </a:r>
            <a:r>
              <a:rPr lang="en-US" sz="2000" b="1" dirty="0" smtClean="0">
                <a:solidFill>
                  <a:schemeClr val="bg1"/>
                </a:solidFill>
                <a:latin typeface="Calibri" pitchFamily="34" charset="0"/>
                <a:cs typeface="Calibri" pitchFamily="34" charset="0"/>
              </a:rPr>
              <a:t>let</a:t>
            </a:r>
            <a:r>
              <a:rPr lang="en-US" sz="2000" dirty="0" smtClean="0">
                <a:solidFill>
                  <a:schemeClr val="bg1"/>
                </a:solidFill>
                <a:latin typeface="Calibri" pitchFamily="34" charset="0"/>
                <a:cs typeface="Calibri" pitchFamily="34" charset="0"/>
              </a:rPr>
              <a:t> cannot be Re-declared:</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Let</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4134678"/>
            <a:ext cx="6019800" cy="1124107"/>
          </a:xfrm>
          <a:prstGeom prst="rect">
            <a:avLst/>
          </a:prstGeom>
          <a:ln>
            <a:solidFill>
              <a:schemeClr val="bg1"/>
            </a:solidFill>
          </a:ln>
        </p:spPr>
      </p:pic>
    </p:spTree>
    <p:extLst>
      <p:ext uri="{BB962C8B-B14F-4D97-AF65-F5344CB8AC3E}">
        <p14:creationId xmlns:p14="http://schemas.microsoft.com/office/powerpoint/2010/main" val="14427603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61252"/>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endParaRPr lang="en-US" sz="2000" b="1" i="1" u="sng"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Classes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716695"/>
            <a:ext cx="4191000" cy="2067213"/>
          </a:xfrm>
          <a:prstGeom prst="rect">
            <a:avLst/>
          </a:prstGeom>
          <a:ln>
            <a:solidFill>
              <a:schemeClr val="bg1"/>
            </a:solidFill>
          </a:ln>
        </p:spPr>
      </p:pic>
      <p:sp>
        <p:nvSpPr>
          <p:cNvPr id="12" name="TextBox 11"/>
          <p:cNvSpPr txBox="1"/>
          <p:nvPr/>
        </p:nvSpPr>
        <p:spPr>
          <a:xfrm>
            <a:off x="5565774" y="3565635"/>
            <a:ext cx="1600200" cy="400110"/>
          </a:xfrm>
          <a:prstGeom prst="rect">
            <a:avLst/>
          </a:prstGeom>
          <a:noFill/>
          <a:ln>
            <a:solidFill>
              <a:schemeClr val="bg1"/>
            </a:solidFill>
          </a:ln>
        </p:spPr>
        <p:txBody>
          <a:bodyPr wrap="square" rtlCol="0">
            <a:spAutoFit/>
          </a:bodyPr>
          <a:lstStyle/>
          <a:p>
            <a:r>
              <a:rPr lang="en-US" sz="2000" dirty="0" smtClean="0">
                <a:solidFill>
                  <a:schemeClr val="bg1"/>
                </a:solidFill>
                <a:latin typeface="Calibri" pitchFamily="34" charset="0"/>
                <a:cs typeface="Calibri" pitchFamily="34" charset="0"/>
              </a:rPr>
              <a:t>Ford 2014</a:t>
            </a:r>
            <a:r>
              <a:rPr lang="en-US" sz="2000" dirty="0" smtClean="0">
                <a:solidFill>
                  <a:schemeClr val="bg1"/>
                </a:solidFill>
                <a:latin typeface="Calibri" pitchFamily="34" charset="0"/>
                <a:cs typeface="Calibri" pitchFamily="34" charset="0"/>
              </a:rPr>
              <a:t> </a:t>
            </a:r>
            <a:endParaRPr lang="en-US"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1350202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161252"/>
            <a:ext cx="79713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A Promise is a JavaScript object that links "</a:t>
            </a:r>
            <a:r>
              <a:rPr lang="en-US" sz="2000" b="1" dirty="0" smtClean="0">
                <a:solidFill>
                  <a:schemeClr val="bg1"/>
                </a:solidFill>
                <a:latin typeface="Calibri" pitchFamily="34" charset="0"/>
                <a:cs typeface="Calibri" pitchFamily="34" charset="0"/>
              </a:rPr>
              <a:t>Producing Code</a:t>
            </a:r>
            <a:r>
              <a:rPr lang="en-US" sz="2000" dirty="0" smtClean="0">
                <a:solidFill>
                  <a:schemeClr val="bg1"/>
                </a:solidFill>
                <a:latin typeface="Calibri" pitchFamily="34" charset="0"/>
                <a:cs typeface="Calibri" pitchFamily="34" charset="0"/>
              </a:rPr>
              <a:t>" and "</a:t>
            </a:r>
            <a:r>
              <a:rPr lang="en-US" sz="2000" b="1" dirty="0" smtClean="0">
                <a:solidFill>
                  <a:schemeClr val="bg1"/>
                </a:solidFill>
                <a:latin typeface="Calibri" pitchFamily="34" charset="0"/>
                <a:cs typeface="Calibri" pitchFamily="34" charset="0"/>
              </a:rPr>
              <a:t>Consuming Code</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a:t>
            </a:r>
            <a:r>
              <a:rPr lang="en-US" sz="2000" i="1" dirty="0" smtClean="0">
                <a:solidFill>
                  <a:schemeClr val="bg1"/>
                </a:solidFill>
                <a:latin typeface="Calibri" pitchFamily="34" charset="0"/>
                <a:cs typeface="Calibri" pitchFamily="34" charset="0"/>
              </a:rPr>
              <a:t>Producing Code</a:t>
            </a:r>
            <a:r>
              <a:rPr lang="en-US" sz="2000" dirty="0" smtClean="0">
                <a:solidFill>
                  <a:schemeClr val="bg1"/>
                </a:solidFill>
                <a:latin typeface="Calibri" pitchFamily="34" charset="0"/>
                <a:cs typeface="Calibri" pitchFamily="34" charset="0"/>
              </a:rPr>
              <a:t>" can take some time and "</a:t>
            </a:r>
            <a:r>
              <a:rPr lang="en-US" sz="2000" i="1" dirty="0" smtClean="0">
                <a:solidFill>
                  <a:schemeClr val="bg1"/>
                </a:solidFill>
                <a:latin typeface="Calibri" pitchFamily="34" charset="0"/>
                <a:cs typeface="Calibri" pitchFamily="34" charset="0"/>
              </a:rPr>
              <a:t>Consuming Code</a:t>
            </a:r>
            <a:r>
              <a:rPr lang="en-US" sz="2000" dirty="0" smtClean="0">
                <a:solidFill>
                  <a:schemeClr val="bg1"/>
                </a:solidFill>
                <a:latin typeface="Calibri" pitchFamily="34" charset="0"/>
                <a:cs typeface="Calibri" pitchFamily="34" charset="0"/>
              </a:rPr>
              <a:t>" must wait for the result.</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Promises</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29245592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Syntax:</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Promises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57" y="2561362"/>
            <a:ext cx="4525006" cy="2362530"/>
          </a:xfrm>
          <a:prstGeom prst="rect">
            <a:avLst/>
          </a:prstGeom>
          <a:ln>
            <a:solidFill>
              <a:schemeClr val="bg1"/>
            </a:solidFill>
          </a:ln>
        </p:spPr>
      </p:pic>
    </p:spTree>
    <p:extLst>
      <p:ext uri="{BB962C8B-B14F-4D97-AF65-F5344CB8AC3E}">
        <p14:creationId xmlns:p14="http://schemas.microsoft.com/office/powerpoint/2010/main" val="3521782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Promises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57" y="2743200"/>
            <a:ext cx="4753638" cy="1724266"/>
          </a:xfrm>
          <a:prstGeom prst="rect">
            <a:avLst/>
          </a:prstGeom>
          <a:ln>
            <a:solidFill>
              <a:schemeClr val="bg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557" y="3403212"/>
            <a:ext cx="2819400" cy="881320"/>
          </a:xfrm>
          <a:prstGeom prst="rect">
            <a:avLst/>
          </a:prstGeom>
          <a:ln>
            <a:solidFill>
              <a:schemeClr val="bg1"/>
            </a:solidFill>
          </a:ln>
        </p:spPr>
      </p:pic>
    </p:spTree>
    <p:extLst>
      <p:ext uri="{BB962C8B-B14F-4D97-AF65-F5344CB8AC3E}">
        <p14:creationId xmlns:p14="http://schemas.microsoft.com/office/powerpoint/2010/main" val="36702238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A JavaScript Symbol is a primitive datatype just like Number, String, or Boolean.</a:t>
            </a:r>
          </a:p>
          <a:p>
            <a:r>
              <a:rPr lang="en-US" sz="2000" dirty="0" smtClean="0">
                <a:solidFill>
                  <a:schemeClr val="bg1"/>
                </a:solidFill>
                <a:latin typeface="Calibri" pitchFamily="34" charset="0"/>
                <a:cs typeface="Calibri" pitchFamily="34" charset="0"/>
              </a:rPr>
              <a:t>It represents a unique "hidden" identifier that no other code can accidentally access.</a:t>
            </a:r>
          </a:p>
          <a:p>
            <a:r>
              <a:rPr lang="en-US" sz="2000" dirty="0" smtClean="0">
                <a:solidFill>
                  <a:schemeClr val="bg1"/>
                </a:solidFill>
                <a:latin typeface="Calibri" pitchFamily="34" charset="0"/>
                <a:cs typeface="Calibri" pitchFamily="34" charset="0"/>
              </a:rPr>
              <a:t>Symbols are always unique.</a:t>
            </a:r>
          </a:p>
          <a:p>
            <a:r>
              <a:rPr lang="en-US" sz="2000" dirty="0" smtClean="0">
                <a:solidFill>
                  <a:schemeClr val="bg1"/>
                </a:solidFill>
                <a:latin typeface="Calibri" pitchFamily="34" charset="0"/>
                <a:cs typeface="Calibri" pitchFamily="34" charset="0"/>
              </a:rPr>
              <a:t>If you create two symbols with the same description they will have different values.</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The Symbol Type</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19353004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dirty="0" smtClean="0">
                <a:solidFill>
                  <a:schemeClr val="bg1"/>
                </a:solidFill>
                <a:latin typeface="Calibri" pitchFamily="34" charset="0"/>
                <a:cs typeface="Calibri" pitchFamily="34" charset="0"/>
              </a:rPr>
              <a:t>Example:</a:t>
            </a: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The Symbol Type</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538256"/>
            <a:ext cx="5258534" cy="2238687"/>
          </a:xfrm>
          <a:prstGeom prst="rect">
            <a:avLst/>
          </a:prstGeom>
          <a:ln>
            <a:solidFill>
              <a:schemeClr val="bg1"/>
            </a:solidFill>
          </a:ln>
        </p:spPr>
      </p:pic>
      <p:sp>
        <p:nvSpPr>
          <p:cNvPr id="11" name="TextBox 10"/>
          <p:cNvSpPr txBox="1"/>
          <p:nvPr/>
        </p:nvSpPr>
        <p:spPr>
          <a:xfrm>
            <a:off x="6784974" y="3239776"/>
            <a:ext cx="2286000" cy="400110"/>
          </a:xfrm>
          <a:prstGeom prst="rect">
            <a:avLst/>
          </a:prstGeom>
          <a:noFill/>
          <a:ln>
            <a:solidFill>
              <a:schemeClr val="bg1"/>
            </a:solidFill>
          </a:ln>
        </p:spPr>
        <p:txBody>
          <a:bodyPr wrap="square" rtlCol="0">
            <a:spAutoFit/>
          </a:bodyPr>
          <a:lstStyle/>
          <a:p>
            <a:r>
              <a:rPr lang="en-US" sz="2000" dirty="0">
                <a:solidFill>
                  <a:schemeClr val="bg1"/>
                </a:solidFill>
                <a:latin typeface="Calibri" pitchFamily="34" charset="0"/>
                <a:cs typeface="Calibri" pitchFamily="34" charset="0"/>
              </a:rPr>
              <a:t>140353 undefined</a:t>
            </a:r>
          </a:p>
        </p:txBody>
      </p:sp>
    </p:spTree>
    <p:extLst>
      <p:ext uri="{BB962C8B-B14F-4D97-AF65-F5344CB8AC3E}">
        <p14:creationId xmlns:p14="http://schemas.microsoft.com/office/powerpoint/2010/main" val="2427267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Math.trunc()</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Math.sign()</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Math.cbrt()</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Math.log2()</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Math.log10()</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Math Methods</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37992281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Math.trunc()</a:t>
            </a:r>
          </a:p>
          <a:p>
            <a:r>
              <a:rPr lang="en-US" sz="2000" dirty="0" smtClean="0">
                <a:solidFill>
                  <a:schemeClr val="bg1"/>
                </a:solidFill>
                <a:latin typeface="Calibri" pitchFamily="34" charset="0"/>
                <a:cs typeface="Calibri" pitchFamily="34" charset="0"/>
              </a:rPr>
              <a:t>returns the integer part of x:</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Math Methods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895600"/>
            <a:ext cx="3352800" cy="1676400"/>
          </a:xfrm>
          <a:prstGeom prst="rect">
            <a:avLst/>
          </a:prstGeom>
          <a:ln>
            <a:solidFill>
              <a:schemeClr val="bg1"/>
            </a:solidFill>
          </a:ln>
        </p:spPr>
      </p:pic>
    </p:spTree>
    <p:extLst>
      <p:ext uri="{BB962C8B-B14F-4D97-AF65-F5344CB8AC3E}">
        <p14:creationId xmlns:p14="http://schemas.microsoft.com/office/powerpoint/2010/main" val="30992442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Math.sign()</a:t>
            </a:r>
          </a:p>
          <a:p>
            <a:r>
              <a:rPr lang="en-US" sz="2000" dirty="0" smtClean="0">
                <a:solidFill>
                  <a:schemeClr val="bg1"/>
                </a:solidFill>
                <a:latin typeface="Calibri" pitchFamily="34" charset="0"/>
                <a:cs typeface="Calibri" pitchFamily="34" charset="0"/>
              </a:rPr>
              <a:t> returns if x is negative, null or positive:</a:t>
            </a:r>
            <a:endParaRPr lang="en-US" sz="2000" b="1"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Math Methods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008244"/>
            <a:ext cx="4114800" cy="1447800"/>
          </a:xfrm>
          <a:prstGeom prst="rect">
            <a:avLst/>
          </a:prstGeom>
          <a:ln>
            <a:solidFill>
              <a:schemeClr val="bg1"/>
            </a:solidFill>
          </a:ln>
        </p:spPr>
      </p:pic>
    </p:spTree>
    <p:extLst>
      <p:ext uri="{BB962C8B-B14F-4D97-AF65-F5344CB8AC3E}">
        <p14:creationId xmlns:p14="http://schemas.microsoft.com/office/powerpoint/2010/main" val="20015807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Math.cbrt()</a:t>
            </a:r>
          </a:p>
          <a:p>
            <a:r>
              <a:rPr lang="en-US" sz="2000" dirty="0" smtClean="0">
                <a:solidFill>
                  <a:schemeClr val="bg1"/>
                </a:solidFill>
                <a:latin typeface="Calibri" pitchFamily="34" charset="0"/>
                <a:cs typeface="Calibri" pitchFamily="34" charset="0"/>
              </a:rPr>
              <a:t>  returns the cube root of x:</a:t>
            </a:r>
            <a:endParaRPr lang="en-US" sz="2000" i="1" u="sng"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Math Methods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900570"/>
            <a:ext cx="3505200" cy="1143000"/>
          </a:xfrm>
          <a:prstGeom prst="rect">
            <a:avLst/>
          </a:prstGeom>
          <a:ln>
            <a:solidFill>
              <a:schemeClr val="bg1"/>
            </a:solidFill>
          </a:ln>
        </p:spPr>
      </p:pic>
    </p:spTree>
    <p:extLst>
      <p:ext uri="{BB962C8B-B14F-4D97-AF65-F5344CB8AC3E}">
        <p14:creationId xmlns:p14="http://schemas.microsoft.com/office/powerpoint/2010/main" val="1424329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 Variables defined with </a:t>
            </a:r>
            <a:r>
              <a:rPr lang="en-US" sz="2000" b="1" dirty="0" smtClean="0">
                <a:solidFill>
                  <a:schemeClr val="bg1"/>
                </a:solidFill>
                <a:latin typeface="Calibri" pitchFamily="34" charset="0"/>
                <a:cs typeface="Calibri" pitchFamily="34" charset="0"/>
              </a:rPr>
              <a:t>let</a:t>
            </a:r>
            <a:r>
              <a:rPr lang="en-US" sz="2000" dirty="0" smtClean="0">
                <a:solidFill>
                  <a:schemeClr val="bg1"/>
                </a:solidFill>
                <a:latin typeface="Calibri" pitchFamily="34" charset="0"/>
                <a:cs typeface="Calibri" pitchFamily="34" charset="0"/>
              </a:rPr>
              <a:t> have Block Scope.</a:t>
            </a:r>
          </a:p>
          <a:p>
            <a:endParaRPr lang="en-US" sz="2000"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Before ES6 (2015), JavaScript had only </a:t>
            </a:r>
            <a:r>
              <a:rPr lang="en-US" sz="2000" b="1" dirty="0" smtClean="0">
                <a:solidFill>
                  <a:schemeClr val="bg1"/>
                </a:solidFill>
                <a:latin typeface="Calibri" pitchFamily="34" charset="0"/>
                <a:cs typeface="Calibri" pitchFamily="34" charset="0"/>
              </a:rPr>
              <a:t>Global Scope</a:t>
            </a:r>
            <a:r>
              <a:rPr lang="en-US" sz="2000" dirty="0" smtClean="0">
                <a:solidFill>
                  <a:schemeClr val="bg1"/>
                </a:solidFill>
                <a:latin typeface="Calibri" pitchFamily="34" charset="0"/>
                <a:cs typeface="Calibri" pitchFamily="34" charset="0"/>
              </a:rPr>
              <a:t> and </a:t>
            </a:r>
            <a:r>
              <a:rPr lang="en-US" sz="2000" b="1" dirty="0" smtClean="0">
                <a:solidFill>
                  <a:schemeClr val="bg1"/>
                </a:solidFill>
                <a:latin typeface="Calibri" pitchFamily="34" charset="0"/>
                <a:cs typeface="Calibri" pitchFamily="34" charset="0"/>
              </a:rPr>
              <a:t>Function Scope</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ES6 introduced two important new JavaScript keyword blocks: </a:t>
            </a:r>
            <a:r>
              <a:rPr lang="en-US" sz="2000" b="1" i="1" dirty="0" smtClean="0">
                <a:solidFill>
                  <a:schemeClr val="bg1"/>
                </a:solidFill>
                <a:latin typeface="Calibri" pitchFamily="34" charset="0"/>
                <a:cs typeface="Calibri" pitchFamily="34" charset="0"/>
              </a:rPr>
              <a:t>let and const</a:t>
            </a:r>
            <a:r>
              <a:rPr lang="en-US" sz="2000" dirty="0" smtClean="0">
                <a:solidFill>
                  <a:schemeClr val="bg1"/>
                </a:solidFill>
                <a:latin typeface="Calibri" pitchFamily="34" charset="0"/>
                <a:cs typeface="Calibri" pitchFamily="34" charset="0"/>
              </a:rPr>
              <a:t>.</a:t>
            </a:r>
          </a:p>
          <a:p>
            <a:r>
              <a:rPr lang="en-US" sz="2000" dirty="0" smtClean="0">
                <a:solidFill>
                  <a:schemeClr val="bg1"/>
                </a:solidFill>
                <a:latin typeface="Calibri" pitchFamily="34" charset="0"/>
                <a:cs typeface="Calibri" pitchFamily="34" charset="0"/>
              </a:rPr>
              <a:t>These two keywords provide </a:t>
            </a:r>
            <a:r>
              <a:rPr lang="en-US" sz="2000" b="1" dirty="0" smtClean="0">
                <a:solidFill>
                  <a:schemeClr val="bg1"/>
                </a:solidFill>
                <a:latin typeface="Calibri" pitchFamily="34" charset="0"/>
                <a:cs typeface="Calibri" pitchFamily="34" charset="0"/>
              </a:rPr>
              <a:t>Block Scope</a:t>
            </a:r>
            <a:r>
              <a:rPr lang="en-US" sz="2000" dirty="0" smtClean="0">
                <a:solidFill>
                  <a:schemeClr val="bg1"/>
                </a:solidFill>
                <a:latin typeface="Calibri" pitchFamily="34" charset="0"/>
                <a:cs typeface="Calibri" pitchFamily="34" charset="0"/>
              </a:rPr>
              <a:t> in JavaScript.</a:t>
            </a:r>
          </a:p>
          <a:p>
            <a:r>
              <a:rPr lang="en-US" sz="2000" dirty="0" smtClean="0">
                <a:solidFill>
                  <a:schemeClr val="bg1"/>
                </a:solidFill>
                <a:latin typeface="Calibri" pitchFamily="34" charset="0"/>
                <a:cs typeface="Calibri" pitchFamily="34" charset="0"/>
              </a:rPr>
              <a:t>Variables declared inside a { } block cannot be accessed from outside the.</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Let</a:t>
            </a:r>
            <a:endParaRPr lang="en-US" sz="2400" b="1" dirty="0">
              <a:solidFill>
                <a:srgbClr val="FF0000"/>
              </a:solidFill>
              <a:latin typeface="Arial Rounded MT Bold"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4748821"/>
            <a:ext cx="3048000" cy="990600"/>
          </a:xfrm>
          <a:prstGeom prst="rect">
            <a:avLst/>
          </a:prstGeom>
          <a:ln>
            <a:solidFill>
              <a:schemeClr val="bg1"/>
            </a:solidFill>
          </a:ln>
        </p:spPr>
      </p:pic>
    </p:spTree>
    <p:extLst>
      <p:ext uri="{BB962C8B-B14F-4D97-AF65-F5344CB8AC3E}">
        <p14:creationId xmlns:p14="http://schemas.microsoft.com/office/powerpoint/2010/main" val="24995328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Math.log2()</a:t>
            </a:r>
          </a:p>
          <a:p>
            <a:r>
              <a:rPr lang="en-US" sz="2000" dirty="0" smtClean="0">
                <a:solidFill>
                  <a:schemeClr val="bg1"/>
                </a:solidFill>
                <a:latin typeface="Calibri" pitchFamily="34" charset="0"/>
                <a:cs typeface="Calibri" pitchFamily="34" charset="0"/>
              </a:rPr>
              <a:t>  returns the base 2 logarithm of x:</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Math Methods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057525"/>
            <a:ext cx="2819400" cy="762000"/>
          </a:xfrm>
          <a:prstGeom prst="rect">
            <a:avLst/>
          </a:prstGeom>
          <a:ln>
            <a:solidFill>
              <a:schemeClr val="bg1"/>
            </a:solidFill>
          </a:ln>
        </p:spPr>
      </p:pic>
    </p:spTree>
    <p:extLst>
      <p:ext uri="{BB962C8B-B14F-4D97-AF65-F5344CB8AC3E}">
        <p14:creationId xmlns:p14="http://schemas.microsoft.com/office/powerpoint/2010/main" val="8060677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Math.log10()</a:t>
            </a:r>
          </a:p>
          <a:p>
            <a:r>
              <a:rPr lang="en-US" sz="2000" dirty="0" smtClean="0">
                <a:solidFill>
                  <a:schemeClr val="bg1"/>
                </a:solidFill>
                <a:latin typeface="Calibri" pitchFamily="34" charset="0"/>
                <a:cs typeface="Calibri" pitchFamily="34" charset="0"/>
              </a:rPr>
              <a:t>  returns the base 10 logarithm of x:</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Math Methods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843782"/>
            <a:ext cx="3581400" cy="914400"/>
          </a:xfrm>
          <a:prstGeom prst="rect">
            <a:avLst/>
          </a:prstGeom>
          <a:ln>
            <a:solidFill>
              <a:schemeClr val="bg1"/>
            </a:solidFill>
          </a:ln>
        </p:spPr>
      </p:pic>
    </p:spTree>
    <p:extLst>
      <p:ext uri="{BB962C8B-B14F-4D97-AF65-F5344CB8AC3E}">
        <p14:creationId xmlns:p14="http://schemas.microsoft.com/office/powerpoint/2010/main" val="10022318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EPSILON</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438" y="2962209"/>
            <a:ext cx="2762486" cy="933580"/>
          </a:xfrm>
          <a:prstGeom prst="rect">
            <a:avLst/>
          </a:prstGeom>
          <a:ln>
            <a:solidFill>
              <a:schemeClr val="bg1"/>
            </a:solidFill>
          </a:ln>
        </p:spPr>
      </p:pic>
      <p:cxnSp>
        <p:nvCxnSpPr>
          <p:cNvPr id="12" name="Straight Arrow Connector 11"/>
          <p:cNvCxnSpPr/>
          <p:nvPr/>
        </p:nvCxnSpPr>
        <p:spPr>
          <a:xfrm>
            <a:off x="1830234" y="4019420"/>
            <a:ext cx="0" cy="683985"/>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05" y="4855805"/>
            <a:ext cx="1438476" cy="590633"/>
          </a:xfrm>
          <a:prstGeom prst="rect">
            <a:avLst/>
          </a:prstGeom>
          <a:ln>
            <a:solidFill>
              <a:schemeClr val="bg1"/>
            </a:solidFill>
          </a:ln>
        </p:spPr>
      </p:pic>
    </p:spTree>
    <p:extLst>
      <p:ext uri="{BB962C8B-B14F-4D97-AF65-F5344CB8AC3E}">
        <p14:creationId xmlns:p14="http://schemas.microsoft.com/office/powerpoint/2010/main" val="26399705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MIN_SAFE_INTEGER</a:t>
            </a:r>
            <a:endParaRPr lang="en-US" sz="2000" b="1"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cxnSp>
        <p:nvCxnSpPr>
          <p:cNvPr id="16" name="Straight Arrow Connector 15"/>
          <p:cNvCxnSpPr/>
          <p:nvPr/>
        </p:nvCxnSpPr>
        <p:spPr>
          <a:xfrm>
            <a:off x="1909974" y="3889455"/>
            <a:ext cx="0" cy="683985"/>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090" y="2859952"/>
            <a:ext cx="3391373" cy="952633"/>
          </a:xfrm>
          <a:prstGeom prst="rect">
            <a:avLst/>
          </a:prstGeom>
          <a:ln>
            <a:solidFill>
              <a:schemeClr val="bg1"/>
            </a:solidFill>
          </a:ln>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090" y="4686854"/>
            <a:ext cx="1219370" cy="634732"/>
          </a:xfrm>
          <a:prstGeom prst="rect">
            <a:avLst/>
          </a:prstGeom>
          <a:ln>
            <a:solidFill>
              <a:schemeClr val="bg1"/>
            </a:solidFill>
          </a:ln>
        </p:spPr>
      </p:pic>
    </p:spTree>
    <p:extLst>
      <p:ext uri="{BB962C8B-B14F-4D97-AF65-F5344CB8AC3E}">
        <p14:creationId xmlns:p14="http://schemas.microsoft.com/office/powerpoint/2010/main" val="6487637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MAX_SAFE_INTEGER</a:t>
            </a:r>
            <a:endParaRPr lang="en-US" sz="2000" b="1"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cxnSp>
        <p:nvCxnSpPr>
          <p:cNvPr id="11" name="Straight Arrow Connector 10"/>
          <p:cNvCxnSpPr/>
          <p:nvPr/>
        </p:nvCxnSpPr>
        <p:spPr>
          <a:xfrm>
            <a:off x="1824655" y="3879348"/>
            <a:ext cx="0" cy="683985"/>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95" y="2812548"/>
            <a:ext cx="3324689" cy="895475"/>
          </a:xfrm>
          <a:prstGeom prst="rect">
            <a:avLst/>
          </a:prstGeom>
          <a:ln>
            <a:solidFill>
              <a:schemeClr val="bg1"/>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246" y="4677329"/>
            <a:ext cx="1181265" cy="739874"/>
          </a:xfrm>
          <a:prstGeom prst="rect">
            <a:avLst/>
          </a:prstGeom>
          <a:ln>
            <a:solidFill>
              <a:schemeClr val="bg1"/>
            </a:solidFill>
          </a:ln>
        </p:spPr>
      </p:pic>
    </p:spTree>
    <p:extLst>
      <p:ext uri="{BB962C8B-B14F-4D97-AF65-F5344CB8AC3E}">
        <p14:creationId xmlns:p14="http://schemas.microsoft.com/office/powerpoint/2010/main" val="4577904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Number.isInteger()</a:t>
            </a:r>
          </a:p>
          <a:p>
            <a:pPr marL="342900" indent="-342900">
              <a:buFont typeface="Arial" pitchFamily="34" charset="0"/>
              <a:buChar char="•"/>
            </a:pPr>
            <a:r>
              <a:rPr lang="en-US" sz="2000" dirty="0" smtClean="0">
                <a:solidFill>
                  <a:schemeClr val="bg1"/>
                </a:solidFill>
                <a:latin typeface="Calibri" pitchFamily="34" charset="0"/>
                <a:cs typeface="Calibri" pitchFamily="34" charset="0"/>
              </a:rPr>
              <a:t>Number.isSafeInteger()</a:t>
            </a: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spTree>
    <p:extLst>
      <p:ext uri="{BB962C8B-B14F-4D97-AF65-F5344CB8AC3E}">
        <p14:creationId xmlns:p14="http://schemas.microsoft.com/office/powerpoint/2010/main" val="8926426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Number.isInteger()</a:t>
            </a:r>
          </a:p>
          <a:p>
            <a:r>
              <a:rPr lang="en-US" sz="2000" dirty="0" smtClean="0">
                <a:solidFill>
                  <a:schemeClr val="bg1"/>
                </a:solidFill>
                <a:latin typeface="Calibri" pitchFamily="34" charset="0"/>
                <a:cs typeface="Calibri" pitchFamily="34" charset="0"/>
              </a:rPr>
              <a:t>method returns true if the argument is an integer.</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2981325"/>
            <a:ext cx="4038600" cy="914400"/>
          </a:xfrm>
          <a:prstGeom prst="rect">
            <a:avLst/>
          </a:prstGeom>
          <a:ln>
            <a:solidFill>
              <a:schemeClr val="bg1"/>
            </a:solidFill>
          </a:ln>
        </p:spPr>
      </p:pic>
    </p:spTree>
    <p:extLst>
      <p:ext uri="{BB962C8B-B14F-4D97-AF65-F5344CB8AC3E}">
        <p14:creationId xmlns:p14="http://schemas.microsoft.com/office/powerpoint/2010/main" val="38798149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Number.isSafeInteger()</a:t>
            </a:r>
          </a:p>
          <a:p>
            <a:r>
              <a:rPr lang="en-US" sz="2000" dirty="0" smtClean="0">
                <a:solidFill>
                  <a:schemeClr val="bg1"/>
                </a:solidFill>
                <a:latin typeface="Calibri" pitchFamily="34" charset="0"/>
                <a:cs typeface="Calibri" pitchFamily="34" charset="0"/>
              </a:rPr>
              <a:t>method returns true if the argument is a safe integer.</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57" y="3019425"/>
            <a:ext cx="4648200" cy="838200"/>
          </a:xfrm>
          <a:prstGeom prst="rect">
            <a:avLst/>
          </a:prstGeom>
          <a:ln>
            <a:solidFill>
              <a:schemeClr val="bg1"/>
            </a:solidFill>
          </a:ln>
        </p:spPr>
      </p:pic>
    </p:spTree>
    <p:extLst>
      <p:ext uri="{BB962C8B-B14F-4D97-AF65-F5344CB8AC3E}">
        <p14:creationId xmlns:p14="http://schemas.microsoft.com/office/powerpoint/2010/main" val="13531174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smtClean="0">
                <a:solidFill>
                  <a:schemeClr val="bg1"/>
                </a:solidFill>
                <a:latin typeface="Calibri" pitchFamily="34" charset="0"/>
                <a:cs typeface="Calibri" pitchFamily="34" charset="0"/>
              </a:rPr>
              <a:t>The isFinite() Method</a:t>
            </a:r>
          </a:p>
          <a:p>
            <a:endParaRPr lang="en-US" sz="2000" b="1"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The global isFinite() method returns false if the argument is Infinity or NaN.</a:t>
            </a:r>
          </a:p>
          <a:p>
            <a:r>
              <a:rPr lang="en-US" sz="2000" dirty="0" smtClean="0">
                <a:solidFill>
                  <a:schemeClr val="bg1"/>
                </a:solidFill>
                <a:latin typeface="Calibri" pitchFamily="34" charset="0"/>
                <a:cs typeface="Calibri" pitchFamily="34" charset="0"/>
              </a:rPr>
              <a:t>Otherwise it returns true:</a:t>
            </a:r>
            <a:endParaRPr lang="en-US" sz="2000" dirty="0" smtClean="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549512"/>
            <a:ext cx="3048000" cy="838200"/>
          </a:xfrm>
          <a:prstGeom prst="rect">
            <a:avLst/>
          </a:prstGeom>
          <a:ln>
            <a:solidFill>
              <a:schemeClr val="bg1"/>
            </a:solidFill>
          </a:ln>
        </p:spPr>
      </p:pic>
    </p:spTree>
    <p:extLst>
      <p:ext uri="{BB962C8B-B14F-4D97-AF65-F5344CB8AC3E}">
        <p14:creationId xmlns:p14="http://schemas.microsoft.com/office/powerpoint/2010/main" val="6081877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smtClean="0">
                <a:solidFill>
                  <a:schemeClr val="tx1"/>
                </a:solidFill>
              </a:rPr>
              <a:t>Booleans can only have two values: true or false:</a:t>
            </a: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6205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ES6</a:t>
            </a:r>
            <a:endParaRPr lang="en-US" sz="2800" b="1" u="sng" dirty="0">
              <a:solidFill>
                <a:srgbClr val="FF0000"/>
              </a:solidFill>
              <a:latin typeface="Arial Rounded MT Bold"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9" name="TextBox 8"/>
          <p:cNvSpPr txBox="1">
            <a:spLocks noChangeArrowheads="1"/>
          </p:cNvSpPr>
          <p:nvPr/>
        </p:nvSpPr>
        <p:spPr bwMode="auto">
          <a:xfrm>
            <a:off x="1067357" y="2096139"/>
            <a:ext cx="79713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r>
              <a:rPr lang="en-US" sz="2000" b="1" dirty="0" smtClean="0">
                <a:solidFill>
                  <a:schemeClr val="bg1"/>
                </a:solidFill>
                <a:latin typeface="Calibri" pitchFamily="34" charset="0"/>
                <a:cs typeface="Calibri" pitchFamily="34" charset="0"/>
              </a:rPr>
              <a:t>The isNaN() Method</a:t>
            </a:r>
          </a:p>
          <a:p>
            <a:endParaRPr lang="en-US" sz="2000" b="1" dirty="0" smtClean="0">
              <a:solidFill>
                <a:schemeClr val="bg1"/>
              </a:solidFill>
              <a:latin typeface="Calibri" pitchFamily="34" charset="0"/>
              <a:cs typeface="Calibri" pitchFamily="34" charset="0"/>
            </a:endParaRPr>
          </a:p>
          <a:p>
            <a:r>
              <a:rPr lang="en-US" sz="2000" dirty="0" smtClean="0">
                <a:solidFill>
                  <a:schemeClr val="bg1"/>
                </a:solidFill>
                <a:latin typeface="Calibri" pitchFamily="34" charset="0"/>
                <a:cs typeface="Calibri" pitchFamily="34" charset="0"/>
              </a:rPr>
              <a:t>The global isNaN() method returns true if the argument is NaN. Otherwise it returns false:</a:t>
            </a:r>
            <a:endParaRPr lang="en-US" sz="2000" dirty="0">
              <a:solidFill>
                <a:schemeClr val="bg1"/>
              </a:solidFill>
              <a:latin typeface="Calibri" pitchFamily="34" charset="0"/>
              <a:cs typeface="Calibri" pitchFamily="34" charset="0"/>
            </a:endParaRPr>
          </a:p>
        </p:txBody>
      </p:sp>
      <p:sp>
        <p:nvSpPr>
          <p:cNvPr id="8" name="TextBox 5"/>
          <p:cNvSpPr txBox="1">
            <a:spLocks noChangeArrowheads="1"/>
          </p:cNvSpPr>
          <p:nvPr/>
        </p:nvSpPr>
        <p:spPr bwMode="auto">
          <a:xfrm>
            <a:off x="1069974" y="1518412"/>
            <a:ext cx="6205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New Number Properties</a:t>
            </a:r>
            <a:endParaRPr lang="en-US" sz="2400" b="1" dirty="0">
              <a:solidFill>
                <a:srgbClr val="FF0000"/>
              </a:solidFill>
              <a:latin typeface="Arial Rounded MT Bold"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539573"/>
            <a:ext cx="3892831" cy="533400"/>
          </a:xfrm>
          <a:prstGeom prst="rect">
            <a:avLst/>
          </a:prstGeom>
          <a:ln>
            <a:solidFill>
              <a:schemeClr val="bg1"/>
            </a:solidFill>
          </a:ln>
        </p:spPr>
      </p:pic>
    </p:spTree>
    <p:extLst>
      <p:ext uri="{BB962C8B-B14F-4D97-AF65-F5344CB8AC3E}">
        <p14:creationId xmlns:p14="http://schemas.microsoft.com/office/powerpoint/2010/main" val="308088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Select="1" noRot="1" noChangeAspect="1" noMove="1" noResize="1" noEditPoints="1" noAdjustHandles="1" noChangeArrowheads="1" noChangeShapeType="1" noTextEdit="1"/>
          </p:cNvSpPr>
          <p:nvPr/>
        </p:nvSpPr>
        <p:spPr>
          <a:xfrm>
            <a:off x="425450" y="398463"/>
            <a:ext cx="11358563" cy="60801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1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0788" y="5876925"/>
            <a:ext cx="18700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5"/>
          <p:cNvSpPr txBox="1">
            <a:spLocks noChangeArrowheads="1"/>
          </p:cNvSpPr>
          <p:nvPr/>
        </p:nvSpPr>
        <p:spPr bwMode="auto">
          <a:xfrm>
            <a:off x="1069974" y="1011238"/>
            <a:ext cx="5256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800" b="1" u="sng" dirty="0" smtClean="0">
                <a:solidFill>
                  <a:srgbClr val="FF0000"/>
                </a:solidFill>
                <a:latin typeface="Arial Rounded MT Bold" pitchFamily="34" charset="0"/>
              </a:rPr>
              <a:t>JavaScript Variables</a:t>
            </a:r>
            <a:endParaRPr lang="en-US" sz="2800" b="1" u="sng" dirty="0">
              <a:solidFill>
                <a:srgbClr val="FF0000"/>
              </a:solidFill>
              <a:latin typeface="Arial Rounded MT Bold" pitchFamily="34" charset="0"/>
            </a:endParaRPr>
          </a:p>
        </p:txBody>
      </p:sp>
      <p:sp>
        <p:nvSpPr>
          <p:cNvPr id="5126" name="TextBox 7"/>
          <p:cNvSpPr txBox="1">
            <a:spLocks noChangeArrowheads="1"/>
          </p:cNvSpPr>
          <p:nvPr/>
        </p:nvSpPr>
        <p:spPr bwMode="auto">
          <a:xfrm>
            <a:off x="1067357" y="1886499"/>
            <a:ext cx="75200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342900" indent="-342900">
              <a:buFont typeface="Arial" pitchFamily="34" charset="0"/>
              <a:buChar char="•"/>
            </a:pPr>
            <a:r>
              <a:rPr lang="en-US" sz="2000" dirty="0" smtClean="0">
                <a:solidFill>
                  <a:schemeClr val="bg1"/>
                </a:solidFill>
                <a:latin typeface="Calibri" pitchFamily="34" charset="0"/>
                <a:cs typeface="Calibri" pitchFamily="34" charset="0"/>
              </a:rPr>
              <a:t>Re-declaring Variables:</a:t>
            </a:r>
          </a:p>
          <a:p>
            <a:r>
              <a:rPr lang="en-US" sz="2000" dirty="0" smtClean="0">
                <a:solidFill>
                  <a:schemeClr val="bg1"/>
                </a:solidFill>
                <a:latin typeface="Calibri" pitchFamily="34" charset="0"/>
                <a:cs typeface="Calibri" pitchFamily="34" charset="0"/>
              </a:rPr>
              <a:t>Re-declaring a variable inside a block will not re-declare the variable outside the block.</a:t>
            </a:r>
            <a:endParaRPr lang="en-US" sz="2000" dirty="0" smtClean="0">
              <a:solidFill>
                <a:schemeClr val="bg1"/>
              </a:solidFill>
              <a:latin typeface="Calibri" pitchFamily="34" charset="0"/>
              <a:cs typeface="Calibri" pitchFamily="34" charset="0"/>
            </a:endParaRPr>
          </a:p>
        </p:txBody>
      </p:sp>
      <p:sp>
        <p:nvSpPr>
          <p:cNvPr id="7" name="TextBox 6"/>
          <p:cNvSpPr txBox="1"/>
          <p:nvPr/>
        </p:nvSpPr>
        <p:spPr>
          <a:xfrm>
            <a:off x="9038711" y="6045964"/>
            <a:ext cx="2248930" cy="400110"/>
          </a:xfrm>
          <a:prstGeom prst="rect">
            <a:avLst/>
          </a:prstGeom>
          <a:noFill/>
        </p:spPr>
        <p:txBody>
          <a:bodyPr wrap="square" rtlCol="0">
            <a:spAutoFit/>
          </a:bodyPr>
          <a:lstStyle/>
          <a:p>
            <a:r>
              <a:rPr lang="en-US" sz="2000" b="1" dirty="0" smtClean="0">
                <a:solidFill>
                  <a:schemeClr val="bg2">
                    <a:lumMod val="60000"/>
                    <a:lumOff val="40000"/>
                  </a:schemeClr>
                </a:solidFill>
                <a:latin typeface="Calibri" pitchFamily="34" charset="0"/>
                <a:cs typeface="Calibri" pitchFamily="34" charset="0"/>
              </a:rPr>
              <a:t>V 1.0</a:t>
            </a:r>
            <a:endParaRPr lang="en-US" sz="2000" b="1" dirty="0">
              <a:solidFill>
                <a:schemeClr val="bg2">
                  <a:lumMod val="60000"/>
                  <a:lumOff val="40000"/>
                </a:schemeClr>
              </a:solidFill>
              <a:latin typeface="Calibri" pitchFamily="34" charset="0"/>
              <a:cs typeface="Calibri" pitchFamily="34" charset="0"/>
            </a:endParaRPr>
          </a:p>
        </p:txBody>
      </p:sp>
      <p:sp>
        <p:nvSpPr>
          <p:cNvPr id="8" name="TextBox 5"/>
          <p:cNvSpPr txBox="1">
            <a:spLocks noChangeArrowheads="1"/>
          </p:cNvSpPr>
          <p:nvPr/>
        </p:nvSpPr>
        <p:spPr bwMode="auto">
          <a:xfrm>
            <a:off x="1069974" y="1425248"/>
            <a:ext cx="5256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eaLnBrk="1" hangingPunct="1"/>
            <a:r>
              <a:rPr lang="en-US" sz="2400" b="1" dirty="0" smtClean="0">
                <a:solidFill>
                  <a:srgbClr val="FF0000"/>
                </a:solidFill>
                <a:latin typeface="Arial Rounded MT Bold" pitchFamily="34" charset="0"/>
              </a:rPr>
              <a:t>Let</a:t>
            </a:r>
            <a:endParaRPr lang="en-US" sz="2400" b="1" dirty="0">
              <a:solidFill>
                <a:srgbClr val="FF0000"/>
              </a:solidFill>
              <a:latin typeface="Arial Rounded MT Bold"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74" y="3190735"/>
            <a:ext cx="2209800" cy="2000529"/>
          </a:xfrm>
          <a:prstGeom prst="rect">
            <a:avLst/>
          </a:prstGeom>
          <a:ln>
            <a:solidFill>
              <a:schemeClr val="bg1"/>
            </a:solidFill>
          </a:ln>
        </p:spPr>
      </p:pic>
      <p:sp>
        <p:nvSpPr>
          <p:cNvPr id="11" name="TextBox 10"/>
          <p:cNvSpPr txBox="1"/>
          <p:nvPr/>
        </p:nvSpPr>
        <p:spPr>
          <a:xfrm>
            <a:off x="3965574" y="2809735"/>
            <a:ext cx="5410200" cy="2585323"/>
          </a:xfrm>
          <a:prstGeom prst="rect">
            <a:avLst/>
          </a:prstGeom>
          <a:solidFill>
            <a:srgbClr val="0070C0"/>
          </a:solidFill>
        </p:spPr>
        <p:txBody>
          <a:bodyPr wrap="square" rtlCol="0">
            <a:spAutoFit/>
          </a:bodyPr>
          <a:lstStyle/>
          <a:p>
            <a:r>
              <a:rPr lang="en-US" dirty="0" smtClean="0"/>
              <a:t>Unlike </a:t>
            </a:r>
            <a:r>
              <a:rPr lang="en-US" b="1" dirty="0" smtClean="0"/>
              <a:t>var </a:t>
            </a:r>
            <a:r>
              <a:rPr lang="en-US" dirty="0" smtClean="0"/>
              <a:t>Re-declaring </a:t>
            </a:r>
            <a:r>
              <a:rPr lang="en-US" dirty="0"/>
              <a:t>a variable inside a block will also </a:t>
            </a:r>
            <a:r>
              <a:rPr lang="en-US" dirty="0" smtClean="0"/>
              <a:t>re-declare </a:t>
            </a:r>
            <a:r>
              <a:rPr lang="en-US" dirty="0"/>
              <a:t>the variable outside the </a:t>
            </a:r>
            <a:r>
              <a:rPr lang="en-US" dirty="0" smtClean="0"/>
              <a:t>block:</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endParaRPr lang="en-US" b="1" dirty="0">
              <a:solidFill>
                <a:schemeClr val="bg1"/>
              </a:solidFill>
            </a:endParaRPr>
          </a:p>
          <a:p>
            <a:endParaRPr lang="en-US" b="1" dirty="0" smtClean="0">
              <a:solidFill>
                <a:schemeClr val="bg1"/>
              </a:solidFill>
            </a:endParaRPr>
          </a:p>
          <a:p>
            <a:endParaRPr lang="en-US" b="1" dirty="0">
              <a:solidFill>
                <a:schemeClr val="bg1"/>
              </a:solidFill>
            </a:endParaRPr>
          </a:p>
          <a:p>
            <a:endParaRPr lang="en-US" b="1" dirty="0" smtClean="0">
              <a:solidFill>
                <a:schemeClr val="bg1"/>
              </a:solidFill>
            </a:endParaRPr>
          </a:p>
          <a:p>
            <a:endParaRPr lang="en-US" b="1" dirty="0">
              <a:solidFill>
                <a:schemeClr val="bg1"/>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1775" y="3438525"/>
            <a:ext cx="2362200" cy="1771929"/>
          </a:xfrm>
          <a:prstGeom prst="rect">
            <a:avLst/>
          </a:prstGeom>
          <a:ln>
            <a:solidFill>
              <a:schemeClr val="tx1"/>
            </a:solidFill>
          </a:ln>
        </p:spPr>
      </p:pic>
    </p:spTree>
    <p:extLst>
      <p:ext uri="{BB962C8B-B14F-4D97-AF65-F5344CB8AC3E}">
        <p14:creationId xmlns:p14="http://schemas.microsoft.com/office/powerpoint/2010/main" val="6329337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00213" y="2873375"/>
            <a:ext cx="8791575" cy="238760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fontAlgn="auto">
              <a:spcAft>
                <a:spcPts val="0"/>
              </a:spcAft>
              <a:defRPr/>
            </a:pPr>
            <a:r>
              <a:rPr lang="en-US" sz="6000" dirty="0">
                <a:latin typeface="Arial Rounded MT Bold" panose="020F0704030504030204" pitchFamily="34" charset="0"/>
              </a:rPr>
              <a:t>Thank You!</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488" y="5614988"/>
            <a:ext cx="2265362"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s Template Final (4)">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xmlns="" name="Presentation1" id="{A123C71B-D36A-4066-953B-A35E8A975EBE}" vid="{8D9ED84E-C212-45BA-AC25-F5453A9DA8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 Template Final (4)</Template>
  <TotalTime>124</TotalTime>
  <Words>2308</Words>
  <Application>Microsoft Office PowerPoint</Application>
  <PresentationFormat>Custom</PresentationFormat>
  <Paragraphs>662</Paragraphs>
  <Slides>90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Tw Cen MT</vt:lpstr>
      <vt:lpstr>Arial</vt:lpstr>
      <vt:lpstr>Calibri</vt:lpstr>
      <vt:lpstr>Trebuchet MS</vt:lpstr>
      <vt:lpstr>Arial Rounded MT Bold</vt:lpstr>
      <vt:lpstr>Slides Template Final (4)</vt:lpstr>
      <vt:lpstr>Full stack diploma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diploma</dc:title>
  <dc:creator>Windows User</dc:creator>
  <cp:lastModifiedBy>Windows User</cp:lastModifiedBy>
  <cp:revision>48</cp:revision>
  <dcterms:created xsi:type="dcterms:W3CDTF">2021-10-21T11:12:23Z</dcterms:created>
  <dcterms:modified xsi:type="dcterms:W3CDTF">2021-10-21T13:16:52Z</dcterms:modified>
</cp:coreProperties>
</file>