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3" r:id="rId5"/>
    <p:sldId id="264" r:id="rId6"/>
    <p:sldId id="266"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2" r:id="rId25"/>
    <p:sldId id="285" r:id="rId26"/>
    <p:sldId id="284"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7" r:id="rId48"/>
    <p:sldId id="308" r:id="rId49"/>
    <p:sldId id="309" r:id="rId50"/>
    <p:sldId id="310" r:id="rId51"/>
    <p:sldId id="311" r:id="rId52"/>
    <p:sldId id="312" r:id="rId53"/>
    <p:sldId id="313" r:id="rId54"/>
    <p:sldId id="314" r:id="rId55"/>
    <p:sldId id="316" r:id="rId56"/>
    <p:sldId id="320" r:id="rId57"/>
    <p:sldId id="319" r:id="rId58"/>
    <p:sldId id="315" r:id="rId59"/>
    <p:sldId id="317" r:id="rId60"/>
    <p:sldId id="306" r:id="rId61"/>
    <p:sldId id="321" r:id="rId62"/>
    <p:sldId id="322" r:id="rId63"/>
    <p:sldId id="318" r:id="rId64"/>
    <p:sldId id="324" r:id="rId65"/>
    <p:sldId id="325" r:id="rId66"/>
    <p:sldId id="326" r:id="rId67"/>
    <p:sldId id="327" r:id="rId68"/>
    <p:sldId id="328" r:id="rId69"/>
    <p:sldId id="260" r:id="rId7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w Cen MT"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w Cen MT"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w Cen MT"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w Cen MT"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w Cen MT" pitchFamily="34" charset="0"/>
        <a:ea typeface="+mn-ea"/>
        <a:cs typeface="+mn-cs"/>
      </a:defRPr>
    </a:lvl5pPr>
    <a:lvl6pPr marL="2286000" algn="l" defTabSz="914400" rtl="0" eaLnBrk="1" latinLnBrk="0" hangingPunct="1">
      <a:defRPr kern="1200">
        <a:solidFill>
          <a:schemeClr val="tx1"/>
        </a:solidFill>
        <a:latin typeface="Tw Cen MT" pitchFamily="34" charset="0"/>
        <a:ea typeface="+mn-ea"/>
        <a:cs typeface="+mn-cs"/>
      </a:defRPr>
    </a:lvl6pPr>
    <a:lvl7pPr marL="2743200" algn="l" defTabSz="914400" rtl="0" eaLnBrk="1" latinLnBrk="0" hangingPunct="1">
      <a:defRPr kern="1200">
        <a:solidFill>
          <a:schemeClr val="tx1"/>
        </a:solidFill>
        <a:latin typeface="Tw Cen MT" pitchFamily="34" charset="0"/>
        <a:ea typeface="+mn-ea"/>
        <a:cs typeface="+mn-cs"/>
      </a:defRPr>
    </a:lvl7pPr>
    <a:lvl8pPr marL="3200400" algn="l" defTabSz="914400" rtl="0" eaLnBrk="1" latinLnBrk="0" hangingPunct="1">
      <a:defRPr kern="1200">
        <a:solidFill>
          <a:schemeClr val="tx1"/>
        </a:solidFill>
        <a:latin typeface="Tw Cen MT" pitchFamily="34" charset="0"/>
        <a:ea typeface="+mn-ea"/>
        <a:cs typeface="+mn-cs"/>
      </a:defRPr>
    </a:lvl8pPr>
    <a:lvl9pPr marL="3657600" algn="l" defTabSz="914400" rtl="0" eaLnBrk="1" latinLnBrk="0" hangingPunct="1">
      <a:defRPr kern="1200">
        <a:solidFill>
          <a:schemeClr val="tx1"/>
        </a:solidFill>
        <a:latin typeface="Tw Cen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35" autoAdjust="0"/>
    <p:restoredTop sz="94660" autoAdjust="0"/>
  </p:normalViewPr>
  <p:slideViewPr>
    <p:cSldViewPr snapToGrid="0">
      <p:cViewPr>
        <p:scale>
          <a:sx n="39" d="100"/>
          <a:sy n="39" d="100"/>
        </p:scale>
        <p:origin x="-438" y="-8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5" name="Group 4"/>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6" name="Rectangle 5"/>
            <p:cNvSpPr>
              <a:spLocks noChangeArrowheads="1"/>
            </p:cNvSpPr>
            <p:nvPr/>
          </p:nvSpPr>
          <p:spPr bwMode="auto">
            <a:xfrm>
              <a:off x="1209675" y="4763"/>
              <a:ext cx="23813" cy="2181225"/>
            </a:xfrm>
            <a:prstGeom prst="rect">
              <a:avLst/>
            </a:prstGeom>
            <a:grpFill/>
            <a:ln>
              <a:noFill/>
            </a:ln>
          </p:spPr>
        </p:sp>
        <p:sp>
          <p:nvSpPr>
            <p:cNvPr id="7"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8"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9" name="Rectangle 8"/>
            <p:cNvSpPr>
              <a:spLocks noChangeArrowheads="1"/>
            </p:cNvSpPr>
            <p:nvPr/>
          </p:nvSpPr>
          <p:spPr bwMode="auto">
            <a:xfrm>
              <a:off x="414338" y="9525"/>
              <a:ext cx="28575" cy="4481513"/>
            </a:xfrm>
            <a:prstGeom prst="rect">
              <a:avLst/>
            </a:prstGeom>
            <a:grpFill/>
            <a:ln>
              <a:noFill/>
            </a:ln>
          </p:spPr>
        </p:sp>
        <p:sp>
          <p:nvSpPr>
            <p:cNvPr id="10"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1"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2"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3"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5"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6"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9"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0"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1"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2"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3"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24"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25"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26"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27"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8"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29"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0"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1"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2"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3"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4" name="Rectangle 33"/>
            <p:cNvSpPr>
              <a:spLocks noChangeArrowheads="1"/>
            </p:cNvSpPr>
            <p:nvPr/>
          </p:nvSpPr>
          <p:spPr bwMode="auto">
            <a:xfrm>
              <a:off x="642938" y="6610350"/>
              <a:ext cx="23813" cy="242888"/>
            </a:xfrm>
            <a:prstGeom prst="rect">
              <a:avLst/>
            </a:prstGeom>
            <a:grpFill/>
            <a:ln>
              <a:noFill/>
            </a:ln>
          </p:spPr>
        </p:sp>
        <p:sp>
          <p:nvSpPr>
            <p:cNvPr id="35"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6"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37"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38"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39"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0"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1"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2"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3"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44"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45"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6" name="Rectangle 45"/>
            <p:cNvSpPr>
              <a:spLocks noChangeArrowheads="1"/>
            </p:cNvSpPr>
            <p:nvPr/>
          </p:nvSpPr>
          <p:spPr bwMode="auto">
            <a:xfrm>
              <a:off x="1228725" y="4662488"/>
              <a:ext cx="23813" cy="2181225"/>
            </a:xfrm>
            <a:prstGeom prst="rect">
              <a:avLst/>
            </a:prstGeom>
            <a:grpFill/>
            <a:ln>
              <a:noFill/>
            </a:ln>
          </p:spPr>
        </p:sp>
        <p:sp>
          <p:nvSpPr>
            <p:cNvPr id="47"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48"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9"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0"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1"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2"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3"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54"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5"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6"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57"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58"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59"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0" name="Date Placeholder 3"/>
          <p:cNvSpPr>
            <a:spLocks noGrp="1"/>
          </p:cNvSpPr>
          <p:nvPr>
            <p:ph type="dt" sz="half" idx="10"/>
          </p:nvPr>
        </p:nvSpPr>
        <p:spPr>
          <a:xfrm>
            <a:off x="7077075" y="5410200"/>
            <a:ext cx="2743200" cy="365125"/>
          </a:xfrm>
        </p:spPr>
        <p:txBody>
          <a:bodyPr/>
          <a:lstStyle>
            <a:lvl1pPr>
              <a:defRPr/>
            </a:lvl1pPr>
          </a:lstStyle>
          <a:p>
            <a:pPr>
              <a:defRPr/>
            </a:pPr>
            <a:fld id="{2FD057EE-5C2D-443B-9BF6-C15F334F60C9}" type="datetimeFigureOut">
              <a:rPr lang="en-US"/>
              <a:pPr>
                <a:defRPr/>
              </a:pPr>
              <a:t>10/31/2021</a:t>
            </a:fld>
            <a:endParaRPr lang="en-US"/>
          </a:p>
        </p:txBody>
      </p:sp>
      <p:sp>
        <p:nvSpPr>
          <p:cNvPr id="61" name="Footer Placeholder 4"/>
          <p:cNvSpPr>
            <a:spLocks noGrp="1"/>
          </p:cNvSpPr>
          <p:nvPr>
            <p:ph type="ftr" sz="quarter" idx="11"/>
          </p:nvPr>
        </p:nvSpPr>
        <p:spPr>
          <a:xfrm>
            <a:off x="1876425" y="5410200"/>
            <a:ext cx="5124450" cy="365125"/>
          </a:xfrm>
        </p:spPr>
        <p:txBody>
          <a:bodyPr/>
          <a:lstStyle>
            <a:lvl1pPr>
              <a:defRPr/>
            </a:lvl1pPr>
          </a:lstStyle>
          <a:p>
            <a:pPr>
              <a:defRPr/>
            </a:pPr>
            <a:endParaRPr lang="en-US"/>
          </a:p>
        </p:txBody>
      </p:sp>
      <p:sp>
        <p:nvSpPr>
          <p:cNvPr id="62" name="Slide Number Placeholder 5"/>
          <p:cNvSpPr>
            <a:spLocks noGrp="1"/>
          </p:cNvSpPr>
          <p:nvPr>
            <p:ph type="sldNum" sz="quarter" idx="12"/>
          </p:nvPr>
        </p:nvSpPr>
        <p:spPr>
          <a:xfrm>
            <a:off x="9896475" y="5410200"/>
            <a:ext cx="771525" cy="365125"/>
          </a:xfrm>
        </p:spPr>
        <p:txBody>
          <a:bodyPr/>
          <a:lstStyle>
            <a:lvl1pPr>
              <a:defRPr/>
            </a:lvl1pPr>
          </a:lstStyle>
          <a:p>
            <a:fld id="{4D2C4D67-2400-42AB-B827-9A44621E6046}" type="slidenum">
              <a:rPr lang="en-US"/>
              <a:pPr/>
              <a:t>‹#›</a:t>
            </a:fld>
            <a:endParaRPr lang="en-US"/>
          </a:p>
        </p:txBody>
      </p:sp>
    </p:spTree>
    <p:extLst>
      <p:ext uri="{BB962C8B-B14F-4D97-AF65-F5344CB8AC3E}">
        <p14:creationId xmlns:p14="http://schemas.microsoft.com/office/powerpoint/2010/main" val="382587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B27B7AB-63E4-42E1-B327-D24E35DFBDD0}" type="datetimeFigureOut">
              <a:rPr lang="en-US"/>
              <a:pPr>
                <a:defRPr/>
              </a:pPr>
              <a:t>10/31/2021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A457996-2A85-4B14-ADEC-9B760CCA40B2}" type="slidenum">
              <a:rPr lang="en-US"/>
              <a:pPr/>
              <a:t>‹#›</a:t>
            </a:fld>
            <a:endParaRPr lang="en-US"/>
          </a:p>
        </p:txBody>
      </p:sp>
    </p:spTree>
    <p:extLst>
      <p:ext uri="{BB962C8B-B14F-4D97-AF65-F5344CB8AC3E}">
        <p14:creationId xmlns:p14="http://schemas.microsoft.com/office/powerpoint/2010/main" val="969666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F27027D-A72F-49E0-9ACB-A05495D86FC4}" type="datetimeFigureOut">
              <a:rPr lang="en-US"/>
              <a:pPr>
                <a:defRPr/>
              </a:pPr>
              <a:t>10/31/2021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1046093-9385-4DAC-9201-A00C0E18E600}" type="slidenum">
              <a:rPr lang="en-US"/>
              <a:pPr/>
              <a:t>‹#›</a:t>
            </a:fld>
            <a:endParaRPr lang="en-US"/>
          </a:p>
        </p:txBody>
      </p:sp>
    </p:spTree>
    <p:extLst>
      <p:ext uri="{BB962C8B-B14F-4D97-AF65-F5344CB8AC3E}">
        <p14:creationId xmlns:p14="http://schemas.microsoft.com/office/powerpoint/2010/main" val="1909304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03288" y="731838"/>
            <a:ext cx="6096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rPr>
              <a:t>“</a:t>
            </a:r>
          </a:p>
        </p:txBody>
      </p:sp>
      <p:sp>
        <p:nvSpPr>
          <p:cNvPr id="6" name="TextBox 5"/>
          <p:cNvSpPr txBox="1"/>
          <p:nvPr/>
        </p:nvSpPr>
        <p:spPr>
          <a:xfrm>
            <a:off x="10537825" y="27654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rPr>
              <a:t>”</a:t>
            </a:r>
          </a:p>
        </p:txBody>
      </p:sp>
      <p:sp>
        <p:nvSpPr>
          <p:cNvPr id="2" name="Title 1"/>
          <p:cNvSpPr>
            <a:spLocks noGrp="1"/>
          </p:cNvSpPr>
          <p:nvPr>
            <p:ph type="title"/>
          </p:nvPr>
        </p:nvSpPr>
        <p:spPr>
          <a:xfrm>
            <a:off x="1446212" y="609599"/>
            <a:ext cx="9302752" cy="2748429"/>
          </a:xfrm>
        </p:spPr>
        <p:txBody>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Date Placeholder 4"/>
          <p:cNvSpPr>
            <a:spLocks noGrp="1"/>
          </p:cNvSpPr>
          <p:nvPr>
            <p:ph type="dt" sz="half" idx="14"/>
          </p:nvPr>
        </p:nvSpPr>
        <p:spPr/>
        <p:txBody>
          <a:bodyPr/>
          <a:lstStyle>
            <a:lvl1pPr>
              <a:defRPr/>
            </a:lvl1pPr>
          </a:lstStyle>
          <a:p>
            <a:pPr>
              <a:defRPr/>
            </a:pPr>
            <a:fld id="{A9F119FD-1B32-4112-AFC5-6D2C34648A49}" type="datetimeFigureOut">
              <a:rPr lang="en-US"/>
              <a:pPr>
                <a:defRPr/>
              </a:pPr>
              <a:t>10/31/2021</a:t>
            </a:fld>
            <a:endParaRPr lang="en-US"/>
          </a:p>
        </p:txBody>
      </p:sp>
      <p:sp>
        <p:nvSpPr>
          <p:cNvPr id="8" name="Footer Placeholder 5"/>
          <p:cNvSpPr>
            <a:spLocks noGrp="1"/>
          </p:cNvSpPr>
          <p:nvPr>
            <p:ph type="ftr" sz="quarter" idx="15"/>
          </p:nvPr>
        </p:nvSpPr>
        <p:spPr/>
        <p:txBody>
          <a:bodyPr/>
          <a:lstStyle>
            <a:lvl1pPr>
              <a:defRPr/>
            </a:lvl1pPr>
          </a:lstStyle>
          <a:p>
            <a:pPr>
              <a:defRPr/>
            </a:pPr>
            <a:endParaRPr lang="en-US"/>
          </a:p>
        </p:txBody>
      </p:sp>
      <p:sp>
        <p:nvSpPr>
          <p:cNvPr id="9" name="Slide Number Placeholder 6"/>
          <p:cNvSpPr>
            <a:spLocks noGrp="1"/>
          </p:cNvSpPr>
          <p:nvPr>
            <p:ph type="sldNum" sz="quarter" idx="16"/>
          </p:nvPr>
        </p:nvSpPr>
        <p:spPr/>
        <p:txBody>
          <a:bodyPr/>
          <a:lstStyle>
            <a:lvl1pPr>
              <a:defRPr/>
            </a:lvl1pPr>
          </a:lstStyle>
          <a:p>
            <a:fld id="{2BAEB3EC-8165-4DFB-9AF2-FE6A2A39F996}" type="slidenum">
              <a:rPr lang="en-US"/>
              <a:pPr/>
              <a:t>‹#›</a:t>
            </a:fld>
            <a:endParaRPr lang="en-US"/>
          </a:p>
        </p:txBody>
      </p:sp>
    </p:spTree>
    <p:extLst>
      <p:ext uri="{BB962C8B-B14F-4D97-AF65-F5344CB8AC3E}">
        <p14:creationId xmlns:p14="http://schemas.microsoft.com/office/powerpoint/2010/main" val="1742346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D231A6-FE7F-41AD-BFE0-62E1C7D614DE}" type="datetimeFigureOut">
              <a:rPr lang="en-US"/>
              <a:pPr>
                <a:defRPr/>
              </a:pPr>
              <a:t>10/31/2021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A7B09B7-BA66-4B91-9A37-C488F4BDD8C4}" type="slidenum">
              <a:rPr lang="en-US"/>
              <a:pPr/>
              <a:t>‹#›</a:t>
            </a:fld>
            <a:endParaRPr lang="en-US"/>
          </a:p>
        </p:txBody>
      </p:sp>
    </p:spTree>
    <p:extLst>
      <p:ext uri="{BB962C8B-B14F-4D97-AF65-F5344CB8AC3E}">
        <p14:creationId xmlns:p14="http://schemas.microsoft.com/office/powerpoint/2010/main" val="358837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8"/>
          </p:nvPr>
        </p:nvSpPr>
        <p:spPr/>
        <p:txBody>
          <a:bodyPr/>
          <a:lstStyle>
            <a:lvl1pPr>
              <a:defRPr/>
            </a:lvl1pPr>
          </a:lstStyle>
          <a:p>
            <a:pPr>
              <a:defRPr/>
            </a:pPr>
            <a:fld id="{C47EB0CB-8A9A-40F8-9641-9258D161CC9A}" type="datetimeFigureOut">
              <a:rPr lang="en-US"/>
              <a:pPr>
                <a:defRPr/>
              </a:pPr>
              <a:t>10/31/2021</a:t>
            </a:fld>
            <a:endParaRPr lang="en-US"/>
          </a:p>
        </p:txBody>
      </p:sp>
      <p:sp>
        <p:nvSpPr>
          <p:cNvPr id="14" name="Footer Placeholder 4"/>
          <p:cNvSpPr>
            <a:spLocks noGrp="1"/>
          </p:cNvSpPr>
          <p:nvPr>
            <p:ph type="ftr" sz="quarter" idx="19"/>
          </p:nvPr>
        </p:nvSpPr>
        <p:spPr/>
        <p:txBody>
          <a:bodyPr/>
          <a:lstStyle>
            <a:lvl1pPr>
              <a:defRPr/>
            </a:lvl1pPr>
          </a:lstStyle>
          <a:p>
            <a:pPr>
              <a:defRPr/>
            </a:pPr>
            <a:endParaRPr lang="en-US"/>
          </a:p>
        </p:txBody>
      </p:sp>
      <p:sp>
        <p:nvSpPr>
          <p:cNvPr id="16" name="Slide Number Placeholder 5"/>
          <p:cNvSpPr>
            <a:spLocks noGrp="1"/>
          </p:cNvSpPr>
          <p:nvPr>
            <p:ph type="sldNum" sz="quarter" idx="20"/>
          </p:nvPr>
        </p:nvSpPr>
        <p:spPr/>
        <p:txBody>
          <a:bodyPr/>
          <a:lstStyle>
            <a:lvl1pPr>
              <a:defRPr/>
            </a:lvl1pPr>
          </a:lstStyle>
          <a:p>
            <a:fld id="{2AA35B23-897C-4A10-B7C0-D70ADF3175BF}" type="slidenum">
              <a:rPr lang="en-US"/>
              <a:pPr/>
              <a:t>‹#›</a:t>
            </a:fld>
            <a:endParaRPr lang="en-US"/>
          </a:p>
        </p:txBody>
      </p:sp>
    </p:spTree>
    <p:extLst>
      <p:ext uri="{BB962C8B-B14F-4D97-AF65-F5344CB8AC3E}">
        <p14:creationId xmlns:p14="http://schemas.microsoft.com/office/powerpoint/2010/main" val="1578694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smtClean="0"/>
              <a:t>Click icon to add picture</a:t>
            </a:r>
            <a:endParaRPr lang="en-US" noProof="0" dirty="0"/>
          </a:p>
        </p:txBody>
      </p:sp>
      <p:sp>
        <p:nvSpPr>
          <p:cNvPr id="21" name="Text Placeholder 3"/>
          <p:cNvSpPr>
            <a:spLocks noGrp="1"/>
          </p:cNvSpPr>
          <p:nvPr>
            <p:ph type="body" sz="half" idx="18"/>
          </p:nvPr>
        </p:nvSpPr>
        <p:spPr>
          <a:xfrm>
            <a:off x="1141413" y="4980858"/>
            <a:ext cx="3195240" cy="81784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4487593" y="4980857"/>
            <a:ext cx="3200400" cy="81034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7852442" y="4980854"/>
            <a:ext cx="3194968" cy="810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3"/>
          <p:cNvSpPr>
            <a:spLocks noGrp="1"/>
          </p:cNvSpPr>
          <p:nvPr>
            <p:ph type="dt" sz="half" idx="23"/>
          </p:nvPr>
        </p:nvSpPr>
        <p:spPr/>
        <p:txBody>
          <a:bodyPr/>
          <a:lstStyle>
            <a:lvl1pPr>
              <a:defRPr/>
            </a:lvl1pPr>
          </a:lstStyle>
          <a:p>
            <a:pPr>
              <a:defRPr/>
            </a:pPr>
            <a:fld id="{73DD2590-97DB-4959-B7D2-351A1ED54AD7}" type="datetimeFigureOut">
              <a:rPr lang="en-US"/>
              <a:pPr>
                <a:defRPr/>
              </a:pPr>
              <a:t>10/31/2021</a:t>
            </a:fld>
            <a:endParaRPr lang="en-US"/>
          </a:p>
        </p:txBody>
      </p:sp>
      <p:sp>
        <p:nvSpPr>
          <p:cNvPr id="13" name="Footer Placeholder 4"/>
          <p:cNvSpPr>
            <a:spLocks noGrp="1"/>
          </p:cNvSpPr>
          <p:nvPr>
            <p:ph type="ftr" sz="quarter" idx="24"/>
          </p:nvPr>
        </p:nvSpPr>
        <p:spPr/>
        <p:txBody>
          <a:bodyPr/>
          <a:lstStyle>
            <a:lvl1pPr>
              <a:defRPr/>
            </a:lvl1pPr>
          </a:lstStyle>
          <a:p>
            <a:pPr>
              <a:defRPr/>
            </a:pPr>
            <a:endParaRPr lang="en-US"/>
          </a:p>
        </p:txBody>
      </p:sp>
      <p:sp>
        <p:nvSpPr>
          <p:cNvPr id="14" name="Slide Number Placeholder 5"/>
          <p:cNvSpPr>
            <a:spLocks noGrp="1"/>
          </p:cNvSpPr>
          <p:nvPr>
            <p:ph type="sldNum" sz="quarter" idx="25"/>
          </p:nvPr>
        </p:nvSpPr>
        <p:spPr/>
        <p:txBody>
          <a:bodyPr/>
          <a:lstStyle>
            <a:lvl1pPr>
              <a:defRPr/>
            </a:lvl1pPr>
          </a:lstStyle>
          <a:p>
            <a:fld id="{4EEF55A2-A548-479C-B5BC-2A806360FE86}" type="slidenum">
              <a:rPr lang="en-US"/>
              <a:pPr/>
              <a:t>‹#›</a:t>
            </a:fld>
            <a:endParaRPr lang="en-US"/>
          </a:p>
        </p:txBody>
      </p:sp>
    </p:spTree>
    <p:extLst>
      <p:ext uri="{BB962C8B-B14F-4D97-AF65-F5344CB8AC3E}">
        <p14:creationId xmlns:p14="http://schemas.microsoft.com/office/powerpoint/2010/main" val="2671923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AF0779C-7BF6-44C6-BFA1-F277CC15EA11}" type="datetimeFigureOut">
              <a:rPr lang="en-US"/>
              <a:pPr>
                <a:defRPr/>
              </a:pPr>
              <a:t>10/31/2021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74D374B-38FD-4D13-8DEC-817D4D78C7E7}" type="slidenum">
              <a:rPr lang="en-US"/>
              <a:pPr/>
              <a:t>‹#›</a:t>
            </a:fld>
            <a:endParaRPr lang="en-US"/>
          </a:p>
        </p:txBody>
      </p:sp>
    </p:spTree>
    <p:extLst>
      <p:ext uri="{BB962C8B-B14F-4D97-AF65-F5344CB8AC3E}">
        <p14:creationId xmlns:p14="http://schemas.microsoft.com/office/powerpoint/2010/main" val="2508354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865AEB9-9819-4627-9D21-918D24D02B2A}" type="datetimeFigureOut">
              <a:rPr lang="en-US"/>
              <a:pPr>
                <a:defRPr/>
              </a:pPr>
              <a:t>10/31/2021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54BF0D1-6DA5-4059-8320-7FF5E3E668DE}" type="slidenum">
              <a:rPr lang="en-US"/>
              <a:pPr/>
              <a:t>‹#›</a:t>
            </a:fld>
            <a:endParaRPr lang="en-US"/>
          </a:p>
        </p:txBody>
      </p:sp>
    </p:spTree>
    <p:extLst>
      <p:ext uri="{BB962C8B-B14F-4D97-AF65-F5344CB8AC3E}">
        <p14:creationId xmlns:p14="http://schemas.microsoft.com/office/powerpoint/2010/main" val="214998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151DA12-15C2-4BEE-B8FD-675DA2539909}" type="datetimeFigureOut">
              <a:rPr lang="en-US"/>
              <a:pPr>
                <a:defRPr/>
              </a:pPr>
              <a:t>10/31/2021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D1A2844-7817-4D43-9B10-58C4AA1FD06C}" type="slidenum">
              <a:rPr lang="en-US"/>
              <a:pPr/>
              <a:t>‹#›</a:t>
            </a:fld>
            <a:endParaRPr lang="en-US"/>
          </a:p>
        </p:txBody>
      </p:sp>
    </p:spTree>
    <p:extLst>
      <p:ext uri="{BB962C8B-B14F-4D97-AF65-F5344CB8AC3E}">
        <p14:creationId xmlns:p14="http://schemas.microsoft.com/office/powerpoint/2010/main" val="325354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C4AFFD1-1894-4345-BF79-4B6050C013F9}" type="datetimeFigureOut">
              <a:rPr lang="en-US"/>
              <a:pPr>
                <a:defRPr/>
              </a:pPr>
              <a:t>10/31/2021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A40C60B-640C-4FDC-AC65-BDD941273F4C}" type="slidenum">
              <a:rPr lang="en-US"/>
              <a:pPr/>
              <a:t>‹#›</a:t>
            </a:fld>
            <a:endParaRPr lang="en-US"/>
          </a:p>
        </p:txBody>
      </p:sp>
    </p:spTree>
    <p:extLst>
      <p:ext uri="{BB962C8B-B14F-4D97-AF65-F5344CB8AC3E}">
        <p14:creationId xmlns:p14="http://schemas.microsoft.com/office/powerpoint/2010/main" val="198511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718950F-1CB8-4288-B4B3-08C4BE5C1451}" type="datetimeFigureOut">
              <a:rPr lang="en-US"/>
              <a:pPr>
                <a:defRPr/>
              </a:pPr>
              <a:t>10/31/2021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50BF26E-BD93-45C4-B3EA-A95AFF14BB88}" type="slidenum">
              <a:rPr lang="en-US"/>
              <a:pPr/>
              <a:t>‹#›</a:t>
            </a:fld>
            <a:endParaRPr lang="en-US"/>
          </a:p>
        </p:txBody>
      </p:sp>
    </p:spTree>
    <p:extLst>
      <p:ext uri="{BB962C8B-B14F-4D97-AF65-F5344CB8AC3E}">
        <p14:creationId xmlns:p14="http://schemas.microsoft.com/office/powerpoint/2010/main" val="109138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D873FBD8-0EF5-47E6-802D-599BB4A15EC5}" type="datetimeFigureOut">
              <a:rPr lang="en-US"/>
              <a:pPr>
                <a:defRPr/>
              </a:pPr>
              <a:t>10/31/2021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DA50D19-ADAF-45F6-8B84-D21AB76C2037}" type="slidenum">
              <a:rPr lang="en-US"/>
              <a:pPr/>
              <a:t>‹#›</a:t>
            </a:fld>
            <a:endParaRPr lang="en-US"/>
          </a:p>
        </p:txBody>
      </p:sp>
    </p:spTree>
    <p:extLst>
      <p:ext uri="{BB962C8B-B14F-4D97-AF65-F5344CB8AC3E}">
        <p14:creationId xmlns:p14="http://schemas.microsoft.com/office/powerpoint/2010/main" val="121800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FA04049-DFA0-4344-9DCC-57A415FA5B61}" type="datetimeFigureOut">
              <a:rPr lang="en-US"/>
              <a:pPr>
                <a:defRPr/>
              </a:pPr>
              <a:t>10/31/2021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923B2E2-DE57-4DD4-84AC-6B78735EE7B5}" type="slidenum">
              <a:rPr lang="en-US"/>
              <a:pPr/>
              <a:t>‹#›</a:t>
            </a:fld>
            <a:endParaRPr lang="en-US"/>
          </a:p>
        </p:txBody>
      </p:sp>
    </p:spTree>
    <p:extLst>
      <p:ext uri="{BB962C8B-B14F-4D97-AF65-F5344CB8AC3E}">
        <p14:creationId xmlns:p14="http://schemas.microsoft.com/office/powerpoint/2010/main" val="338668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F2AE06C-278B-4EDA-91F0-A7DA2B01C323}" type="datetimeFigureOut">
              <a:rPr lang="en-US"/>
              <a:pPr>
                <a:defRPr/>
              </a:pPr>
              <a:t>10/31/2021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65913148-2C0A-40B4-933D-9C575DF23AF1}" type="slidenum">
              <a:rPr lang="en-US"/>
              <a:pPr/>
              <a:t>‹#›</a:t>
            </a:fld>
            <a:endParaRPr lang="en-US"/>
          </a:p>
        </p:txBody>
      </p:sp>
    </p:spTree>
    <p:extLst>
      <p:ext uri="{BB962C8B-B14F-4D97-AF65-F5344CB8AC3E}">
        <p14:creationId xmlns:p14="http://schemas.microsoft.com/office/powerpoint/2010/main" val="109572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8915D9-DCF2-4B85-A0B1-ADC75511EF4E}" type="datetimeFigureOut">
              <a:rPr lang="en-US"/>
              <a:pPr>
                <a:defRPr/>
              </a:pPr>
              <a:t>10/31/2021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34B483F-A561-4368-897D-448F007900EA}" type="slidenum">
              <a:rPr lang="en-US"/>
              <a:pPr/>
              <a:t>‹#›</a:t>
            </a:fld>
            <a:endParaRPr lang="en-US"/>
          </a:p>
        </p:txBody>
      </p:sp>
    </p:spTree>
    <p:extLst>
      <p:ext uri="{BB962C8B-B14F-4D97-AF65-F5344CB8AC3E}">
        <p14:creationId xmlns:p14="http://schemas.microsoft.com/office/powerpoint/2010/main" val="271578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65926A3-9979-4088-8E6B-78C1F727B6F2}" type="datetimeFigureOut">
              <a:rPr lang="en-US"/>
              <a:pPr>
                <a:defRPr/>
              </a:pPr>
              <a:t>10/31/2021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CDC77FB-755C-4448-BA44-9A70B7BC2839}" type="slidenum">
              <a:rPr lang="en-US"/>
              <a:pPr/>
              <a:t>‹#›</a:t>
            </a:fld>
            <a:endParaRPr lang="en-US"/>
          </a:p>
        </p:txBody>
      </p:sp>
    </p:spTree>
    <p:extLst>
      <p:ext uri="{BB962C8B-B14F-4D97-AF65-F5344CB8AC3E}">
        <p14:creationId xmlns:p14="http://schemas.microsoft.com/office/powerpoint/2010/main" val="29496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9125"/>
            <a:ext cx="9906000" cy="1477963"/>
          </a:xfrm>
          <a:prstGeom prst="rect">
            <a:avLst/>
          </a:prstGeom>
        </p:spPr>
        <p:txBody>
          <a:bodyPr vert="horz" lIns="91440" tIns="45720" rIns="91440" bIns="45720" rtlCol="0" anchor="ctr">
            <a:normAutofit/>
          </a:bodyPr>
          <a:lstStyle/>
          <a:p>
            <a:endParaRPr lang="en-US" dirty="0"/>
          </a:p>
        </p:txBody>
      </p:sp>
      <p:sp>
        <p:nvSpPr>
          <p:cNvPr id="1029" name="Text Placeholder 2"/>
          <p:cNvSpPr>
            <a:spLocks noGrp="1" noChangeArrowheads="1"/>
          </p:cNvSpPr>
          <p:nvPr>
            <p:ph type="body" idx="1"/>
          </p:nvPr>
        </p:nvSpPr>
        <p:spPr bwMode="auto">
          <a:xfrm>
            <a:off x="1141413" y="2249488"/>
            <a:ext cx="9906000"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7456488" y="5883275"/>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050" dirty="0">
                <a:solidFill>
                  <a:schemeClr val="tx1">
                    <a:tint val="75000"/>
                  </a:schemeClr>
                </a:solidFill>
                <a:latin typeface="+mn-lt"/>
              </a:defRPr>
            </a:lvl1pPr>
          </a:lstStyle>
          <a:p>
            <a:pPr>
              <a:defRPr/>
            </a:pPr>
            <a:fld id="{CEB68887-09DE-4343-8AB0-E90C1AE2231E}" type="datetimeFigureOut">
              <a:rPr lang="en-US"/>
              <a:pPr>
                <a:defRPr/>
              </a:pPr>
              <a:t>10/31/2021</a:t>
            </a:fld>
            <a:endParaRPr lang="en-US"/>
          </a:p>
        </p:txBody>
      </p:sp>
      <p:sp>
        <p:nvSpPr>
          <p:cNvPr id="5" name="Footer Placeholder 4"/>
          <p:cNvSpPr>
            <a:spLocks noGrp="1"/>
          </p:cNvSpPr>
          <p:nvPr>
            <p:ph type="ftr" sz="quarter" idx="3"/>
          </p:nvPr>
        </p:nvSpPr>
        <p:spPr>
          <a:xfrm>
            <a:off x="1141413" y="5883275"/>
            <a:ext cx="6238875" cy="365125"/>
          </a:xfrm>
          <a:prstGeom prst="rect">
            <a:avLst/>
          </a:prstGeom>
        </p:spPr>
        <p:txBody>
          <a:bodyPr vert="horz" lIns="91440" tIns="45720" rIns="91440" bIns="45720" rtlCol="0" anchor="ctr"/>
          <a:lstStyle>
            <a:lvl1pPr algn="l" eaLnBrk="1" fontAlgn="auto" hangingPunct="1">
              <a:spcBef>
                <a:spcPts val="0"/>
              </a:spcBef>
              <a:spcAft>
                <a:spcPts val="0"/>
              </a:spcAft>
              <a:defRPr sz="1050" cap="all" baseline="0" dirty="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0275888" y="5883275"/>
            <a:ext cx="77152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FFFFFF"/>
                </a:solidFill>
              </a:defRPr>
            </a:lvl1pPr>
          </a:lstStyle>
          <a:p>
            <a:fld id="{281ED40D-0858-4EA5-A318-07CBB19BC0CF}"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86"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7" r:id="rId12"/>
    <p:sldLayoutId id="2147483681" r:id="rId13"/>
    <p:sldLayoutId id="2147483682" r:id="rId14"/>
    <p:sldLayoutId id="2147483683" r:id="rId15"/>
    <p:sldLayoutId id="2147483684" r:id="rId16"/>
    <p:sldLayoutId id="2147483685" r:id="rId17"/>
  </p:sldLayoutIdLst>
  <p:txStyles>
    <p:titleStyle>
      <a:lvl1pPr algn="l" rtl="0" eaLnBrk="1" fontAlgn="base" hangingPunct="1">
        <a:lnSpc>
          <a:spcPct val="90000"/>
        </a:lnSpc>
        <a:spcBef>
          <a:spcPct val="0"/>
        </a:spcBef>
        <a:spcAft>
          <a:spcPct val="0"/>
        </a:spcAft>
        <a:defRPr sz="3600" kern="1200" cap="all">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w Cen MT" pitchFamily="34" charset="0"/>
        </a:defRPr>
      </a:lvl2pPr>
      <a:lvl3pPr algn="l" rtl="0" eaLnBrk="1" fontAlgn="base" hangingPunct="1">
        <a:lnSpc>
          <a:spcPct val="90000"/>
        </a:lnSpc>
        <a:spcBef>
          <a:spcPct val="0"/>
        </a:spcBef>
        <a:spcAft>
          <a:spcPct val="0"/>
        </a:spcAft>
        <a:defRPr sz="3600">
          <a:solidFill>
            <a:schemeClr val="tx1"/>
          </a:solidFill>
          <a:latin typeface="Tw Cen MT" pitchFamily="34" charset="0"/>
        </a:defRPr>
      </a:lvl3pPr>
      <a:lvl4pPr algn="l" rtl="0" eaLnBrk="1" fontAlgn="base" hangingPunct="1">
        <a:lnSpc>
          <a:spcPct val="90000"/>
        </a:lnSpc>
        <a:spcBef>
          <a:spcPct val="0"/>
        </a:spcBef>
        <a:spcAft>
          <a:spcPct val="0"/>
        </a:spcAft>
        <a:defRPr sz="3600">
          <a:solidFill>
            <a:schemeClr val="tx1"/>
          </a:solidFill>
          <a:latin typeface="Tw Cen MT" pitchFamily="34" charset="0"/>
        </a:defRPr>
      </a:lvl4pPr>
      <a:lvl5pPr algn="l" rtl="0" eaLnBrk="1" fontAlgn="base" hangingPunct="1">
        <a:lnSpc>
          <a:spcPct val="90000"/>
        </a:lnSpc>
        <a:spcBef>
          <a:spcPct val="0"/>
        </a:spcBef>
        <a:spcAft>
          <a:spcPct val="0"/>
        </a:spcAft>
        <a:defRPr sz="3600">
          <a:solidFill>
            <a:schemeClr val="tx1"/>
          </a:solidFill>
          <a:latin typeface="Tw Cen MT" pitchFamily="34" charset="0"/>
        </a:defRPr>
      </a:lvl5pPr>
      <a:lvl6pPr marL="457200" algn="l" rtl="0" eaLnBrk="1" fontAlgn="base" hangingPunct="1">
        <a:lnSpc>
          <a:spcPct val="90000"/>
        </a:lnSpc>
        <a:spcBef>
          <a:spcPct val="0"/>
        </a:spcBef>
        <a:spcAft>
          <a:spcPct val="0"/>
        </a:spcAft>
        <a:defRPr sz="3600">
          <a:solidFill>
            <a:schemeClr val="tx1"/>
          </a:solidFill>
          <a:latin typeface="Tw Cen MT" pitchFamily="34" charset="0"/>
        </a:defRPr>
      </a:lvl6pPr>
      <a:lvl7pPr marL="914400" algn="l" rtl="0" eaLnBrk="1" fontAlgn="base" hangingPunct="1">
        <a:lnSpc>
          <a:spcPct val="90000"/>
        </a:lnSpc>
        <a:spcBef>
          <a:spcPct val="0"/>
        </a:spcBef>
        <a:spcAft>
          <a:spcPct val="0"/>
        </a:spcAft>
        <a:defRPr sz="3600">
          <a:solidFill>
            <a:schemeClr val="tx1"/>
          </a:solidFill>
          <a:latin typeface="Tw Cen MT" pitchFamily="34" charset="0"/>
        </a:defRPr>
      </a:lvl7pPr>
      <a:lvl8pPr marL="1371600" algn="l" rtl="0" eaLnBrk="1" fontAlgn="base" hangingPunct="1">
        <a:lnSpc>
          <a:spcPct val="90000"/>
        </a:lnSpc>
        <a:spcBef>
          <a:spcPct val="0"/>
        </a:spcBef>
        <a:spcAft>
          <a:spcPct val="0"/>
        </a:spcAft>
        <a:defRPr sz="3600">
          <a:solidFill>
            <a:schemeClr val="tx1"/>
          </a:solidFill>
          <a:latin typeface="Tw Cen MT" pitchFamily="34" charset="0"/>
        </a:defRPr>
      </a:lvl8pPr>
      <a:lvl9pPr marL="1828800" algn="l" rtl="0" eaLnBrk="1" fontAlgn="base" hangingPunct="1">
        <a:lnSpc>
          <a:spcPct val="90000"/>
        </a:lnSpc>
        <a:spcBef>
          <a:spcPct val="0"/>
        </a:spcBef>
        <a:spcAft>
          <a:spcPct val="0"/>
        </a:spcAft>
        <a:defRPr sz="3600">
          <a:solidFill>
            <a:schemeClr val="tx1"/>
          </a:solidFill>
          <a:latin typeface="Tw Cen MT" pitchFamily="34" charset="0"/>
        </a:defRPr>
      </a:lvl9pPr>
    </p:titleStyle>
    <p:bodyStyle>
      <a:lvl1pPr marL="228600" indent="-228600" algn="l" rtl="0" eaLnBrk="1" fontAlgn="base" hangingPunct="1">
        <a:lnSpc>
          <a:spcPct val="120000"/>
        </a:lnSpc>
        <a:spcBef>
          <a:spcPts val="1000"/>
        </a:spcBef>
        <a:spcAft>
          <a:spcPct val="0"/>
        </a:spcAft>
        <a:buSzPct val="125000"/>
        <a:buFont typeface="Arial" charset="0"/>
        <a:buChar char="•"/>
        <a:defRPr sz="2400" kern="1200">
          <a:solidFill>
            <a:schemeClr val="tx1"/>
          </a:solidFill>
          <a:latin typeface="+mn-lt"/>
          <a:ea typeface="+mn-ea"/>
          <a:cs typeface="+mn-cs"/>
        </a:defRPr>
      </a:lvl1pPr>
      <a:lvl2pPr marL="685800" indent="-228600" algn="l" rtl="0" eaLnBrk="1" fontAlgn="base" hangingPunct="1">
        <a:lnSpc>
          <a:spcPct val="120000"/>
        </a:lnSpc>
        <a:spcBef>
          <a:spcPts val="500"/>
        </a:spcBef>
        <a:spcAft>
          <a:spcPct val="0"/>
        </a:spcAft>
        <a:buSzPct val="125000"/>
        <a:buFont typeface="Arial" charset="0"/>
        <a:buChar char="•"/>
        <a:defRPr sz="2000" kern="1200">
          <a:solidFill>
            <a:schemeClr val="tx1"/>
          </a:solidFill>
          <a:latin typeface="+mn-lt"/>
          <a:ea typeface="+mn-ea"/>
          <a:cs typeface="+mn-cs"/>
        </a:defRPr>
      </a:lvl2pPr>
      <a:lvl3pPr marL="1143000" indent="-228600" algn="l" rtl="0" eaLnBrk="1" fontAlgn="base" hangingPunct="1">
        <a:lnSpc>
          <a:spcPct val="120000"/>
        </a:lnSpc>
        <a:spcBef>
          <a:spcPts val="500"/>
        </a:spcBef>
        <a:spcAft>
          <a:spcPct val="0"/>
        </a:spcAft>
        <a:buSzPct val="125000"/>
        <a:buFont typeface="Arial" charset="0"/>
        <a:buChar char="•"/>
        <a:defRPr kern="1200">
          <a:solidFill>
            <a:schemeClr val="tx1"/>
          </a:solidFill>
          <a:latin typeface="+mn-lt"/>
          <a:ea typeface="+mn-ea"/>
          <a:cs typeface="+mn-cs"/>
        </a:defRPr>
      </a:lvl3pPr>
      <a:lvl4pPr marL="1600200" indent="-228600" algn="l" rtl="0" eaLnBrk="1" fontAlgn="base" hangingPunct="1">
        <a:lnSpc>
          <a:spcPct val="120000"/>
        </a:lnSpc>
        <a:spcBef>
          <a:spcPts val="500"/>
        </a:spcBef>
        <a:spcAft>
          <a:spcPct val="0"/>
        </a:spcAft>
        <a:buSzPct val="125000"/>
        <a:buFont typeface="Arial" charset="0"/>
        <a:buChar char="•"/>
        <a:defRPr sz="1600" kern="1200">
          <a:solidFill>
            <a:schemeClr val="tx1"/>
          </a:solidFill>
          <a:latin typeface="+mn-lt"/>
          <a:ea typeface="+mn-ea"/>
          <a:cs typeface="+mn-cs"/>
        </a:defRPr>
      </a:lvl4pPr>
      <a:lvl5pPr marL="2057400" indent="-228600" algn="l" rtl="0" eaLnBrk="1" fontAlgn="base" hangingPunct="1">
        <a:lnSpc>
          <a:spcPct val="120000"/>
        </a:lnSpc>
        <a:spcBef>
          <a:spcPts val="500"/>
        </a:spcBef>
        <a:spcAft>
          <a:spcPct val="0"/>
        </a:spcAft>
        <a:buSzPct val="125000"/>
        <a:buFont typeface="Arial"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cssref/css_selectors.asp"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cssref/pr_pos_overflow.asp"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Learn/CSS/Building_blocks/Values_and_units"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mozilla.org/en-US/docs/Web/CSS/animation"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w3schools.com/cssref/css3_pr_box-shadow.asp"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fontawesome.com/v5.15/how-to-use/on-the-web/referencing-icons/basic-use"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developer.mozilla.org/en-US/docs/Web/CSS/grid-row"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8" Type="http://schemas.openxmlformats.org/officeDocument/2006/relationships/hyperlink" Target="https://developer.mozilla.org/en-US/docs/Web/CSS/time" TargetMode="External"/><Relationship Id="rId3" Type="http://schemas.openxmlformats.org/officeDocument/2006/relationships/hyperlink" Target="https://developer.mozilla.org/en-US/docs/Web/CSS" TargetMode="External"/><Relationship Id="rId7" Type="http://schemas.openxmlformats.org/officeDocument/2006/relationships/hyperlink" Target="https://developer.mozilla.org/en-US/docs/Web/CSS/angle"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developer.mozilla.org/en-US/docs/Web/CSS/frequency" TargetMode="External"/><Relationship Id="rId11" Type="http://schemas.openxmlformats.org/officeDocument/2006/relationships/hyperlink" Target="https://developer.mozilla.org/en-US/docs/Web/CSS/integer" TargetMode="External"/><Relationship Id="rId5" Type="http://schemas.openxmlformats.org/officeDocument/2006/relationships/hyperlink" Target="https://developer.mozilla.org/en-US/docs/Web/CSS/length" TargetMode="External"/><Relationship Id="rId10" Type="http://schemas.openxmlformats.org/officeDocument/2006/relationships/hyperlink" Target="https://developer.mozilla.org/en-US/docs/Web/CSS/number" TargetMode="External"/><Relationship Id="rId4" Type="http://schemas.openxmlformats.org/officeDocument/2006/relationships/hyperlink" Target="https://developer.mozilla.org/en-US/docs/Web/CSS/CSS_Functions" TargetMode="External"/><Relationship Id="rId9" Type="http://schemas.openxmlformats.org/officeDocument/2006/relationships/hyperlink" Target="https://developer.mozilla.org/en-US/docs/Web/CSS/percentage"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mozilla.org/en-US/docs/Learn/JavaScript/First_steps/Math%23operator_precedence"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drafts.csswg.org/css-nesting/#nested-style-rule"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drafts.csswg.org/css-nesting/#nesting-selector"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6425" y="3602038"/>
            <a:ext cx="8791575" cy="1655762"/>
          </a:xfrm>
        </p:spPr>
        <p:txBody>
          <a:bodyPr rtlCol="0"/>
          <a:lstStyle/>
          <a:p>
            <a:pPr fontAlgn="auto">
              <a:spcAft>
                <a:spcPts val="0"/>
              </a:spcAft>
              <a:buFont typeface="Arial" panose="020B0604020202020204" pitchFamily="34" charset="0"/>
              <a:buNone/>
              <a:defRPr/>
            </a:pPr>
            <a:r>
              <a:rPr lang="en-US" sz="2800" dirty="0" smtClean="0">
                <a:latin typeface="Arial Rounded MT Bold" panose="020F0704030504030204" pitchFamily="34" charset="0"/>
              </a:rPr>
              <a:t>Css3</a:t>
            </a:r>
            <a:endParaRPr lang="en-US" sz="2800" dirty="0">
              <a:latin typeface="Arial Rounded MT Bold" panose="020F0704030504030204" pitchFamily="34" charset="0"/>
            </a:endParaRPr>
          </a:p>
        </p:txBody>
      </p:sp>
      <p:pic>
        <p:nvPicPr>
          <p:cNvPr id="40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6113" y="5349875"/>
            <a:ext cx="22637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ctrTitle"/>
          </p:nvPr>
        </p:nvSpPr>
        <p:spPr>
          <a:xfrm>
            <a:off x="1876425" y="1122363"/>
            <a:ext cx="8791575" cy="2387600"/>
          </a:xfrm>
        </p:spPr>
        <p:txBody>
          <a:bodyPr/>
          <a:lstStyle/>
          <a:p>
            <a:pPr fontAlgn="auto">
              <a:spcAft>
                <a:spcPts val="0"/>
              </a:spcAft>
              <a:defRPr/>
            </a:pPr>
            <a:r>
              <a:rPr lang="en-US" smtClean="0"/>
              <a:t>Full stack </a:t>
            </a:r>
            <a:r>
              <a:rPr lang="en-US" dirty="0" smtClean="0"/>
              <a:t>diploma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Text Decoration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err="1">
                <a:solidFill>
                  <a:schemeClr val="bg1"/>
                </a:solidFill>
                <a:latin typeface="Calibri" pitchFamily="34" charset="0"/>
                <a:cs typeface="Calibri" pitchFamily="34" charset="0"/>
              </a:rPr>
              <a:t>div.b</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text-decoration-line: underline;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text-decoration-style: wavy;</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text-decoration-color: blue;</a:t>
            </a:r>
          </a:p>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8" name="image5.png"/>
          <p:cNvPicPr/>
          <p:nvPr/>
        </p:nvPicPr>
        <p:blipFill>
          <a:blip r:embed="rId3" cstate="print"/>
          <a:stretch>
            <a:fillRect/>
          </a:stretch>
        </p:blipFill>
        <p:spPr>
          <a:xfrm>
            <a:off x="1069972" y="4555189"/>
            <a:ext cx="3798589" cy="436941"/>
          </a:xfrm>
          <a:prstGeom prst="rect">
            <a:avLst/>
          </a:prstGeom>
        </p:spPr>
      </p:pic>
    </p:spTree>
    <p:extLst>
      <p:ext uri="{BB962C8B-B14F-4D97-AF65-F5344CB8AC3E}">
        <p14:creationId xmlns:p14="http://schemas.microsoft.com/office/powerpoint/2010/main" val="311347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Text Decoration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err="1">
                <a:solidFill>
                  <a:schemeClr val="bg1"/>
                </a:solidFill>
                <a:latin typeface="Calibri" pitchFamily="34" charset="0"/>
                <a:cs typeface="Calibri" pitchFamily="34" charset="0"/>
              </a:rPr>
              <a:t>div.c</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text-decoration-line: underline;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text-decoration-style</a:t>
            </a:r>
            <a:r>
              <a:rPr lang="en-US" sz="2000" dirty="0">
                <a:solidFill>
                  <a:schemeClr val="bg1"/>
                </a:solidFill>
                <a:latin typeface="Calibri" pitchFamily="34" charset="0"/>
                <a:cs typeface="Calibri" pitchFamily="34" charset="0"/>
              </a:rPr>
              <a:t>: double;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text-decoration-color</a:t>
            </a:r>
            <a:r>
              <a:rPr lang="en-US" sz="2000" dirty="0">
                <a:solidFill>
                  <a:schemeClr val="bg1"/>
                </a:solidFill>
                <a:latin typeface="Calibri" pitchFamily="34" charset="0"/>
                <a:cs typeface="Calibri" pitchFamily="34" charset="0"/>
              </a:rPr>
              <a:t>: green;</a:t>
            </a:r>
          </a:p>
          <a:p>
            <a:r>
              <a:rPr lang="en-US" sz="2000" dirty="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9" name="image6.png"/>
          <p:cNvPicPr/>
          <p:nvPr/>
        </p:nvPicPr>
        <p:blipFill>
          <a:blip r:embed="rId3" cstate="print"/>
          <a:stretch>
            <a:fillRect/>
          </a:stretch>
        </p:blipFill>
        <p:spPr>
          <a:xfrm>
            <a:off x="1069971" y="4315038"/>
            <a:ext cx="3823303" cy="379575"/>
          </a:xfrm>
          <a:prstGeom prst="rect">
            <a:avLst/>
          </a:prstGeom>
        </p:spPr>
      </p:pic>
    </p:spTree>
    <p:extLst>
      <p:ext uri="{BB962C8B-B14F-4D97-AF65-F5344CB8AC3E}">
        <p14:creationId xmlns:p14="http://schemas.microsoft.com/office/powerpoint/2010/main" val="119431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Text Decoration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err="1">
                <a:solidFill>
                  <a:schemeClr val="bg1"/>
                </a:solidFill>
                <a:latin typeface="Calibri" pitchFamily="34" charset="0"/>
                <a:cs typeface="Calibri" pitchFamily="34" charset="0"/>
              </a:rPr>
              <a:t>div.d</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text-decoration-line: </a:t>
            </a:r>
            <a:r>
              <a:rPr lang="en-US" sz="2000" dirty="0" err="1">
                <a:solidFill>
                  <a:schemeClr val="bg1"/>
                </a:solidFill>
                <a:latin typeface="Calibri" pitchFamily="34" charset="0"/>
                <a:cs typeface="Calibri" pitchFamily="34" charset="0"/>
              </a:rPr>
              <a:t>overline</a:t>
            </a:r>
            <a:r>
              <a:rPr lang="en-US" sz="2000" dirty="0">
                <a:solidFill>
                  <a:schemeClr val="bg1"/>
                </a:solidFill>
                <a:latin typeface="Calibri" pitchFamily="34" charset="0"/>
                <a:cs typeface="Calibri" pitchFamily="34" charset="0"/>
              </a:rPr>
              <a:t> underline;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text-decoration-style: wavy;</a:t>
            </a:r>
          </a:p>
          <a:p>
            <a:r>
              <a:rPr lang="en-US" sz="2000" dirty="0" smtClean="0">
                <a:solidFill>
                  <a:schemeClr val="bg1"/>
                </a:solidFill>
                <a:latin typeface="Calibri" pitchFamily="34" charset="0"/>
                <a:cs typeface="Calibri" pitchFamily="34" charset="0"/>
              </a:rPr>
              <a:t>text-decoration-color</a:t>
            </a:r>
            <a:r>
              <a:rPr lang="en-US" sz="2000" dirty="0">
                <a:solidFill>
                  <a:schemeClr val="bg1"/>
                </a:solidFill>
                <a:latin typeface="Calibri" pitchFamily="34" charset="0"/>
                <a:cs typeface="Calibri" pitchFamily="34" charset="0"/>
              </a:rPr>
              <a:t>: cyan;</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8" name="image7.png"/>
          <p:cNvPicPr/>
          <p:nvPr/>
        </p:nvPicPr>
        <p:blipFill>
          <a:blip r:embed="rId3" cstate="print"/>
          <a:stretch>
            <a:fillRect/>
          </a:stretch>
        </p:blipFill>
        <p:spPr>
          <a:xfrm>
            <a:off x="1069972" y="4758511"/>
            <a:ext cx="4432429" cy="579608"/>
          </a:xfrm>
          <a:prstGeom prst="rect">
            <a:avLst/>
          </a:prstGeom>
        </p:spPr>
      </p:pic>
    </p:spTree>
    <p:extLst>
      <p:ext uri="{BB962C8B-B14F-4D97-AF65-F5344CB8AC3E}">
        <p14:creationId xmlns:p14="http://schemas.microsoft.com/office/powerpoint/2010/main" val="254796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Text -align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text-align property specifies the horizontal alignment of text in an element.</a:t>
            </a:r>
          </a:p>
          <a:p>
            <a:r>
              <a:rPr lang="en-US" sz="2000" dirty="0">
                <a:solidFill>
                  <a:schemeClr val="bg1"/>
                </a:solidFill>
                <a:latin typeface="Calibri" pitchFamily="34" charset="0"/>
                <a:cs typeface="Calibri" pitchFamily="34" charset="0"/>
              </a:rPr>
              <a:t> </a:t>
            </a:r>
          </a:p>
          <a:p>
            <a:r>
              <a:rPr lang="en-US" sz="2000" b="1" u="sng" dirty="0">
                <a:solidFill>
                  <a:schemeClr val="bg1"/>
                </a:solidFill>
                <a:latin typeface="Calibri" pitchFamily="34" charset="0"/>
                <a:cs typeface="Calibri" pitchFamily="34" charset="0"/>
              </a:rPr>
              <a:t>CSS Syntax:</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text-align</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left|right|center|justify|initial|inherit</a:t>
            </a:r>
            <a:r>
              <a:rPr lang="en-US" sz="2000" dirty="0">
                <a:solidFill>
                  <a:schemeClr val="bg1"/>
                </a:solidFill>
                <a:latin typeface="Calibri" pitchFamily="34" charset="0"/>
                <a:cs typeface="Calibri" pitchFamily="34" charset="0"/>
              </a:rPr>
              <a:t>; </a:t>
            </a:r>
            <a:endParaRPr lang="en-US" sz="2000" dirty="0" smtClean="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left</a:t>
            </a:r>
            <a:r>
              <a:rPr lang="en-US" sz="2000" dirty="0">
                <a:solidFill>
                  <a:schemeClr val="bg1"/>
                </a:solidFill>
                <a:latin typeface="Calibri" pitchFamily="34" charset="0"/>
                <a:cs typeface="Calibri" pitchFamily="34" charset="0"/>
              </a:rPr>
              <a:t>: Aligns the text to the left.</a:t>
            </a:r>
          </a:p>
          <a:p>
            <a:r>
              <a:rPr lang="en-US" sz="2000" b="1" dirty="0">
                <a:solidFill>
                  <a:schemeClr val="bg1"/>
                </a:solidFill>
                <a:latin typeface="Calibri" pitchFamily="34" charset="0"/>
                <a:cs typeface="Calibri" pitchFamily="34" charset="0"/>
              </a:rPr>
              <a:t>righ</a:t>
            </a:r>
            <a:r>
              <a:rPr lang="en-US" sz="2000" dirty="0">
                <a:solidFill>
                  <a:schemeClr val="bg1"/>
                </a:solidFill>
                <a:latin typeface="Calibri" pitchFamily="34" charset="0"/>
                <a:cs typeface="Calibri" pitchFamily="34" charset="0"/>
              </a:rPr>
              <a:t>t: Aligns the text to the right. </a:t>
            </a:r>
            <a:endParaRPr lang="en-US" sz="2000" dirty="0" smtClean="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center</a:t>
            </a:r>
            <a:r>
              <a:rPr lang="en-US" sz="2000" dirty="0">
                <a:solidFill>
                  <a:schemeClr val="bg1"/>
                </a:solidFill>
                <a:latin typeface="Calibri" pitchFamily="34" charset="0"/>
                <a:cs typeface="Calibri" pitchFamily="34" charset="0"/>
              </a:rPr>
              <a:t>: Centers the text.</a:t>
            </a:r>
          </a:p>
          <a:p>
            <a:r>
              <a:rPr lang="en-US" sz="2000" b="1" dirty="0">
                <a:solidFill>
                  <a:schemeClr val="bg1"/>
                </a:solidFill>
                <a:latin typeface="Calibri" pitchFamily="34" charset="0"/>
                <a:cs typeface="Calibri" pitchFamily="34" charset="0"/>
              </a:rPr>
              <a:t>justify</a:t>
            </a:r>
            <a:r>
              <a:rPr lang="en-US" sz="2000" dirty="0">
                <a:solidFill>
                  <a:schemeClr val="bg1"/>
                </a:solidFill>
                <a:latin typeface="Calibri" pitchFamily="34" charset="0"/>
                <a:cs typeface="Calibri" pitchFamily="34" charset="0"/>
              </a:rPr>
              <a:t>: Stretches the lines so that each line has equal width (like in newspapers and magazines</a:t>
            </a:r>
            <a:r>
              <a:rPr lang="en-US" sz="2000" dirty="0" smtClean="0">
                <a:solidFill>
                  <a:schemeClr val="bg1"/>
                </a:solidFill>
                <a:latin typeface="Calibri" pitchFamily="34" charset="0"/>
                <a:cs typeface="Calibri" pitchFamily="34" charset="0"/>
              </a:rPr>
              <a:t>)</a:t>
            </a:r>
          </a:p>
          <a:p>
            <a:r>
              <a:rPr lang="en-US" sz="2000" b="1" dirty="0">
                <a:solidFill>
                  <a:schemeClr val="bg1"/>
                </a:solidFill>
                <a:latin typeface="Calibri" pitchFamily="34" charset="0"/>
                <a:cs typeface="Calibri" pitchFamily="34" charset="0"/>
              </a:rPr>
              <a:t>initia</a:t>
            </a:r>
            <a:r>
              <a:rPr lang="en-US" sz="2000" dirty="0">
                <a:solidFill>
                  <a:schemeClr val="bg1"/>
                </a:solidFill>
                <a:latin typeface="Calibri" pitchFamily="34" charset="0"/>
                <a:cs typeface="Calibri" pitchFamily="34" charset="0"/>
              </a:rPr>
              <a:t>l: Sets this property to its default value</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inheri</a:t>
            </a:r>
            <a:r>
              <a:rPr lang="en-US" sz="2000" dirty="0">
                <a:solidFill>
                  <a:schemeClr val="bg1"/>
                </a:solidFill>
                <a:latin typeface="Calibri" pitchFamily="34" charset="0"/>
                <a:cs typeface="Calibri" pitchFamily="34" charset="0"/>
              </a:rPr>
              <a:t>t: Inherits this property from its parent element</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422333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Text -transform</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text-transform property controls the capitalization of text.</a:t>
            </a:r>
          </a:p>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err="1">
                <a:solidFill>
                  <a:schemeClr val="bg1"/>
                </a:solidFill>
                <a:latin typeface="Calibri" pitchFamily="34" charset="0"/>
                <a:cs typeface="Calibri" pitchFamily="34" charset="0"/>
              </a:rPr>
              <a:t>div.a</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text-transform: uppercase;</a:t>
            </a:r>
            <a:r>
              <a:rPr lang="en-US" sz="2000" b="1" dirty="0">
                <a:solidFill>
                  <a:srgbClr val="0070C0"/>
                </a:solidFill>
                <a:latin typeface="Calibri" pitchFamily="34" charset="0"/>
                <a:cs typeface="Calibri" pitchFamily="34" charset="0"/>
              </a:rPr>
              <a:t> /*transform the selected text to uppercase*/</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err="1">
                <a:solidFill>
                  <a:schemeClr val="bg1"/>
                </a:solidFill>
                <a:latin typeface="Calibri" pitchFamily="34" charset="0"/>
                <a:cs typeface="Calibri" pitchFamily="34" charset="0"/>
              </a:rPr>
              <a:t>div.b</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text-transform: lowercase; </a:t>
            </a:r>
            <a:r>
              <a:rPr lang="en-US" sz="2000" b="1" dirty="0">
                <a:solidFill>
                  <a:srgbClr val="0070C0"/>
                </a:solidFill>
                <a:latin typeface="Calibri" pitchFamily="34" charset="0"/>
                <a:cs typeface="Calibri" pitchFamily="34" charset="0"/>
              </a:rPr>
              <a:t>/*transform the selected text to lowercase */</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err="1">
                <a:solidFill>
                  <a:schemeClr val="bg1"/>
                </a:solidFill>
                <a:latin typeface="Calibri" pitchFamily="34" charset="0"/>
                <a:cs typeface="Calibri" pitchFamily="34" charset="0"/>
              </a:rPr>
              <a:t>div.c</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text-transform: capitalize</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r>
              <a:rPr lang="en-US" sz="2000" b="1" dirty="0">
                <a:solidFill>
                  <a:srgbClr val="0070C0"/>
                </a:solidFill>
                <a:latin typeface="Calibri" pitchFamily="34" charset="0"/>
                <a:cs typeface="Calibri" pitchFamily="34" charset="0"/>
              </a:rPr>
              <a:t>/*automatically capitalize the first letter of each word within the selected text*/</a:t>
            </a:r>
          </a:p>
          <a:p>
            <a:r>
              <a:rPr lang="en-US" sz="2000" dirty="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295611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var() function is used to insert the value of a CSS variable.</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CSS variables have access to the DOM, which means that you can create variables with local or global scope, change the variables with JavaScript, and change the variables based on media queries.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CSS variables can also be used to store numbers as values to be used in calculations, you can check an example at page </a:t>
            </a:r>
            <a:r>
              <a:rPr lang="en-US" sz="2000" b="1" dirty="0">
                <a:solidFill>
                  <a:schemeClr val="bg1"/>
                </a:solidFill>
                <a:latin typeface="Calibri" pitchFamily="34" charset="0"/>
                <a:cs typeface="Calibri" pitchFamily="34" charset="0"/>
              </a:rPr>
              <a:t>15</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A good way to use CSS variables is when it comes to the colors of your design. Instead of copy and paste the same colors over and over again, you can place them in variables.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To create a variable with global scope, declare it inside the :root selector.</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28486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If a variable is to be used only one single place, we could also declare a new local variable like this:</a:t>
            </a:r>
          </a:p>
          <a:p>
            <a:r>
              <a:rPr lang="en-US" sz="2000" dirty="0" smtClean="0">
                <a:solidFill>
                  <a:schemeClr val="bg1"/>
                </a:solidFill>
                <a:latin typeface="Calibri" pitchFamily="34" charset="0"/>
                <a:cs typeface="Calibri" pitchFamily="34" charset="0"/>
              </a:rPr>
              <a:t> </a:t>
            </a:r>
          </a:p>
          <a:p>
            <a:r>
              <a:rPr lang="en-US" sz="2000" dirty="0" smtClean="0">
                <a:solidFill>
                  <a:schemeClr val="bg1"/>
                </a:solidFill>
                <a:latin typeface="Calibri" pitchFamily="34" charset="0"/>
                <a:cs typeface="Calibri" pitchFamily="34" charset="0"/>
              </a:rPr>
              <a:t>button {</a:t>
            </a:r>
          </a:p>
          <a:p>
            <a:r>
              <a:rPr lang="en-US" sz="2000" dirty="0" smtClean="0">
                <a:solidFill>
                  <a:schemeClr val="bg1"/>
                </a:solidFill>
                <a:latin typeface="Calibri" pitchFamily="34" charset="0"/>
                <a:cs typeface="Calibri" pitchFamily="34" charset="0"/>
              </a:rPr>
              <a:t>--button-blue: #000</a:t>
            </a:r>
            <a:r>
              <a:rPr lang="en-US" sz="2000" dirty="0" smtClean="0">
                <a:solidFill>
                  <a:schemeClr val="bg1"/>
                </a:solidFill>
                <a:latin typeface="Calibri" pitchFamily="34" charset="0"/>
                <a:cs typeface="Calibri" pitchFamily="34" charset="0"/>
              </a:rPr>
              <a:t>0ff</a:t>
            </a:r>
            <a:r>
              <a:rPr lang="en-US" sz="2000" dirty="0">
                <a:solidFill>
                  <a:schemeClr val="bg1"/>
                </a:solidFill>
                <a:latin typeface="Calibri" pitchFamily="34" charset="0"/>
                <a:cs typeface="Calibri" pitchFamily="34" charset="0"/>
              </a:rPr>
              <a:t>;</a:t>
            </a:r>
            <a:r>
              <a:rPr lang="en-US" sz="2000" b="1" dirty="0" smtClean="0">
                <a:solidFill>
                  <a:srgbClr val="00B0F0"/>
                </a:solidFill>
                <a:latin typeface="Calibri" pitchFamily="34" charset="0"/>
                <a:cs typeface="Calibri" pitchFamily="34" charset="0"/>
              </a:rPr>
              <a:t> </a:t>
            </a:r>
            <a:r>
              <a:rPr lang="en-US" sz="2000" b="1" dirty="0" smtClean="0">
                <a:solidFill>
                  <a:srgbClr val="0070C0"/>
                </a:solidFill>
                <a:latin typeface="Calibri" pitchFamily="34" charset="0"/>
                <a:cs typeface="Calibri" pitchFamily="34" charset="0"/>
              </a:rPr>
              <a:t>/*this variable will be used only inside the button scope. */ </a:t>
            </a:r>
            <a:r>
              <a:rPr lang="en-US" sz="2000" dirty="0" smtClean="0">
                <a:solidFill>
                  <a:schemeClr val="bg1"/>
                </a:solidFill>
                <a:latin typeface="Calibri" pitchFamily="34" charset="0"/>
                <a:cs typeface="Calibri" pitchFamily="34" charset="0"/>
              </a:rPr>
              <a:t>background-color: var(--white);</a:t>
            </a:r>
          </a:p>
          <a:p>
            <a:r>
              <a:rPr lang="en-US" sz="2000" dirty="0" smtClean="0">
                <a:solidFill>
                  <a:schemeClr val="bg1"/>
                </a:solidFill>
                <a:latin typeface="Calibri" pitchFamily="34" charset="0"/>
                <a:cs typeface="Calibri" pitchFamily="34" charset="0"/>
              </a:rPr>
              <a:t>color: var(--button-blue);</a:t>
            </a:r>
          </a:p>
          <a:p>
            <a:r>
              <a:rPr lang="en-US" sz="2000" dirty="0" smtClean="0">
                <a:solidFill>
                  <a:schemeClr val="bg1"/>
                </a:solidFill>
                <a:latin typeface="Calibri" pitchFamily="34" charset="0"/>
                <a:cs typeface="Calibri" pitchFamily="34" charset="0"/>
              </a:rPr>
              <a:t>border: 1px solid var(--button-blue); padding: 5px;</a:t>
            </a:r>
          </a:p>
          <a:p>
            <a:r>
              <a:rPr lang="en-US" sz="2000" dirty="0" smtClean="0">
                <a:solidFill>
                  <a:schemeClr val="bg1"/>
                </a:solidFill>
                <a:latin typeface="Calibri" pitchFamily="34" charset="0"/>
                <a:cs typeface="Calibri" pitchFamily="34" charset="0"/>
              </a:rPr>
              <a:t>}</a:t>
            </a:r>
          </a:p>
          <a:p>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2002062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:root {</a:t>
            </a:r>
          </a:p>
          <a:p>
            <a:r>
              <a:rPr lang="en-US" sz="2000" dirty="0">
                <a:solidFill>
                  <a:schemeClr val="bg1"/>
                </a:solidFill>
                <a:latin typeface="Calibri" pitchFamily="34" charset="0"/>
                <a:cs typeface="Calibri" pitchFamily="34" charset="0"/>
              </a:rPr>
              <a:t>--blue: #1e90ff;</a:t>
            </a:r>
          </a:p>
          <a:p>
            <a:r>
              <a:rPr lang="en-US" sz="2000" dirty="0">
                <a:solidFill>
                  <a:schemeClr val="bg1"/>
                </a:solidFill>
                <a:latin typeface="Calibri" pitchFamily="34" charset="0"/>
                <a:cs typeface="Calibri" pitchFamily="34" charset="0"/>
              </a:rPr>
              <a:t>--white: #</a:t>
            </a:r>
            <a:r>
              <a:rPr lang="en-US" sz="2000" dirty="0" err="1">
                <a:solidFill>
                  <a:schemeClr val="bg1"/>
                </a:solidFill>
                <a:latin typeface="Calibri" pitchFamily="34" charset="0"/>
                <a:cs typeface="Calibri" pitchFamily="34" charset="0"/>
              </a:rPr>
              <a:t>ffffff</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Now we can call the variable to specify any color within the CSS style sheet using the var() method.</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.container {</a:t>
            </a:r>
          </a:p>
          <a:p>
            <a:r>
              <a:rPr lang="en-US" sz="2000" dirty="0">
                <a:solidFill>
                  <a:schemeClr val="bg1"/>
                </a:solidFill>
                <a:latin typeface="Calibri" pitchFamily="34" charset="0"/>
                <a:cs typeface="Calibri" pitchFamily="34" charset="0"/>
              </a:rPr>
              <a:t>color: var(--blue);</a:t>
            </a:r>
          </a:p>
          <a:p>
            <a:r>
              <a:rPr lang="en-US" sz="2000" dirty="0">
                <a:solidFill>
                  <a:schemeClr val="bg1"/>
                </a:solidFill>
                <a:latin typeface="Calibri" pitchFamily="34" charset="0"/>
                <a:cs typeface="Calibri" pitchFamily="34" charset="0"/>
              </a:rPr>
              <a:t>background-color: var(--white); padding: 15px;</a:t>
            </a:r>
          </a:p>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70068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advanced selectors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 CSS, selectors are patterns used to select the element(s) you want to style.</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In the advanced selectors you can call the parent element and specify their child elements in order to style them easily.</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You can check the different patterns of selecting the elements through this reference link: </a:t>
            </a:r>
            <a:r>
              <a:rPr lang="en-US" sz="2000" dirty="0">
                <a:solidFill>
                  <a:schemeClr val="bg1"/>
                </a:solidFill>
                <a:latin typeface="Calibri" pitchFamily="34" charset="0"/>
                <a:cs typeface="Calibri" pitchFamily="34" charset="0"/>
                <a:hlinkClick r:id="rId3"/>
              </a:rPr>
              <a:t>https://www.w3schools.com/cssref/css_selectors.asp</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993299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Height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height property sets the height of an element.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The height of an element does not include padding, borders, or margins!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If height: auto; the element will automatically adjust its height to allow its content to be displayed correctly.</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The max-height property defines the maximum height of an element.</a:t>
            </a:r>
          </a:p>
          <a:p>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If the content is larger than the maximum height, it will overflow. How the container will handle the overflowing content is defined by the </a:t>
            </a:r>
            <a:r>
              <a:rPr lang="en-US" sz="2000" dirty="0">
                <a:solidFill>
                  <a:schemeClr val="bg1"/>
                </a:solidFill>
                <a:latin typeface="Calibri" pitchFamily="34" charset="0"/>
                <a:cs typeface="Calibri" pitchFamily="34" charset="0"/>
                <a:hlinkClick r:id="rId3"/>
              </a:rPr>
              <a:t>overflow </a:t>
            </a:r>
            <a:r>
              <a:rPr lang="en-US" sz="2000" dirty="0">
                <a:solidFill>
                  <a:schemeClr val="bg1"/>
                </a:solidFill>
                <a:latin typeface="Calibri" pitchFamily="34" charset="0"/>
                <a:cs typeface="Calibri" pitchFamily="34" charset="0"/>
              </a:rPr>
              <a:t>property.</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If the content is smaller than the maximum height, the max-height property has no effect.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72336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Block Elements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444729"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000" dirty="0" smtClean="0">
                <a:solidFill>
                  <a:schemeClr val="bg1"/>
                </a:solidFill>
                <a:latin typeface="Calibri" pitchFamily="34" charset="0"/>
                <a:cs typeface="Calibri" pitchFamily="34" charset="0"/>
              </a:rPr>
              <a:t>A block-level element always starts on a new line and takes up the full width available (stretches out to the left and right as far as it can).</a:t>
            </a:r>
          </a:p>
          <a:p>
            <a:pPr eaLnBrk="1" hangingPunct="1"/>
            <a:endParaRPr lang="en-US" sz="2000" dirty="0">
              <a:solidFill>
                <a:schemeClr val="bg1"/>
              </a:solidFill>
              <a:latin typeface="Calibri" pitchFamily="34" charset="0"/>
              <a:cs typeface="Calibri" pitchFamily="34" charset="0"/>
            </a:endParaRPr>
          </a:p>
          <a:p>
            <a:pPr eaLnBrk="1" hangingPunct="1"/>
            <a:r>
              <a:rPr lang="en-US" sz="2000" dirty="0" smtClean="0">
                <a:solidFill>
                  <a:schemeClr val="bg1"/>
                </a:solidFill>
                <a:latin typeface="Calibri" pitchFamily="34" charset="0"/>
                <a:cs typeface="Calibri" pitchFamily="34" charset="0"/>
              </a:rPr>
              <a:t>Example:</a:t>
            </a:r>
          </a:p>
          <a:p>
            <a:pPr marL="342900" indent="-342900" eaLnBrk="1" hangingPunct="1">
              <a:buFont typeface="Arial" pitchFamily="34" charset="0"/>
              <a:buChar char="•"/>
            </a:pPr>
            <a:r>
              <a:rPr lang="en-US" sz="2000" b="1" dirty="0" smtClean="0">
                <a:solidFill>
                  <a:schemeClr val="bg1"/>
                </a:solidFill>
                <a:latin typeface="Calibri" pitchFamily="34" charset="0"/>
                <a:cs typeface="Calibri" pitchFamily="34" charset="0"/>
              </a:rPr>
              <a:t>&lt;div&gt;</a:t>
            </a:r>
          </a:p>
          <a:p>
            <a:pPr marL="342900" indent="-342900" eaLnBrk="1" hangingPunct="1">
              <a:buFont typeface="Arial" pitchFamily="34" charset="0"/>
              <a:buChar char="•"/>
            </a:pPr>
            <a:r>
              <a:rPr lang="en-US" sz="2000" b="1" dirty="0" smtClean="0">
                <a:solidFill>
                  <a:schemeClr val="bg1"/>
                </a:solidFill>
                <a:latin typeface="Calibri" pitchFamily="34" charset="0"/>
                <a:cs typeface="Calibri" pitchFamily="34" charset="0"/>
              </a:rPr>
              <a:t>&lt;h1&gt; - &lt;h6&gt;</a:t>
            </a:r>
          </a:p>
          <a:p>
            <a:pPr marL="342900" indent="-342900" eaLnBrk="1" hangingPunct="1">
              <a:buFont typeface="Arial" pitchFamily="34" charset="0"/>
              <a:buChar char="•"/>
            </a:pPr>
            <a:r>
              <a:rPr lang="en-US" sz="2000" b="1" dirty="0" smtClean="0">
                <a:solidFill>
                  <a:schemeClr val="bg1"/>
                </a:solidFill>
                <a:latin typeface="Calibri" pitchFamily="34" charset="0"/>
                <a:cs typeface="Calibri" pitchFamily="34" charset="0"/>
              </a:rPr>
              <a:t>&lt;p&gt;</a:t>
            </a:r>
          </a:p>
          <a:p>
            <a:pPr marL="342900" indent="-342900" eaLnBrk="1" hangingPunct="1">
              <a:buFont typeface="Arial" pitchFamily="34" charset="0"/>
              <a:buChar char="•"/>
            </a:pPr>
            <a:r>
              <a:rPr lang="en-US" sz="2000" b="1" dirty="0" smtClean="0">
                <a:solidFill>
                  <a:schemeClr val="bg1"/>
                </a:solidFill>
                <a:latin typeface="Calibri" pitchFamily="34" charset="0"/>
                <a:cs typeface="Calibri" pitchFamily="34" charset="0"/>
              </a:rPr>
              <a:t>&lt;form&gt;</a:t>
            </a:r>
          </a:p>
          <a:p>
            <a:pPr marL="342900" indent="-342900" eaLnBrk="1" hangingPunct="1">
              <a:buFont typeface="Arial" pitchFamily="34" charset="0"/>
              <a:buChar char="•"/>
            </a:pPr>
            <a:r>
              <a:rPr lang="en-US" sz="2000" b="1" dirty="0" smtClean="0">
                <a:solidFill>
                  <a:schemeClr val="bg1"/>
                </a:solidFill>
                <a:latin typeface="Calibri" pitchFamily="34" charset="0"/>
                <a:cs typeface="Calibri" pitchFamily="34" charset="0"/>
              </a:rPr>
              <a:t>&lt;header&gt;</a:t>
            </a:r>
          </a:p>
          <a:p>
            <a:pPr marL="342900" indent="-342900" eaLnBrk="1" hangingPunct="1">
              <a:buFont typeface="Arial" pitchFamily="34" charset="0"/>
              <a:buChar char="•"/>
            </a:pPr>
            <a:r>
              <a:rPr lang="en-US" sz="2000" b="1" dirty="0" smtClean="0">
                <a:solidFill>
                  <a:schemeClr val="bg1"/>
                </a:solidFill>
                <a:latin typeface="Calibri" pitchFamily="34" charset="0"/>
                <a:cs typeface="Calibri" pitchFamily="34" charset="0"/>
              </a:rPr>
              <a:t>&lt;footer&gt;</a:t>
            </a:r>
          </a:p>
          <a:p>
            <a:pPr marL="342900" indent="-342900" eaLnBrk="1" hangingPunct="1">
              <a:buFont typeface="Arial" pitchFamily="34" charset="0"/>
              <a:buChar char="•"/>
            </a:pPr>
            <a:r>
              <a:rPr lang="en-US" sz="2000" b="1" dirty="0" smtClean="0">
                <a:solidFill>
                  <a:schemeClr val="bg1"/>
                </a:solidFill>
                <a:latin typeface="Calibri" pitchFamily="34" charset="0"/>
                <a:cs typeface="Calibri" pitchFamily="34" charset="0"/>
              </a:rPr>
              <a:t>&lt;section&gt;</a:t>
            </a:r>
          </a:p>
        </p:txBody>
      </p:sp>
      <p:sp>
        <p:nvSpPr>
          <p:cNvPr id="2" name="TextBox 1"/>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Width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width property sets the width of an element.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The width of an element does not include padding, borders, or margins!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If </a:t>
            </a:r>
            <a:r>
              <a:rPr lang="en-US" sz="2000" b="1" dirty="0">
                <a:solidFill>
                  <a:schemeClr val="bg1"/>
                </a:solidFill>
                <a:latin typeface="Calibri" pitchFamily="34" charset="0"/>
                <a:cs typeface="Calibri" pitchFamily="34" charset="0"/>
              </a:rPr>
              <a:t>width: auto</a:t>
            </a:r>
            <a:r>
              <a:rPr lang="en-US" sz="2000" dirty="0">
                <a:solidFill>
                  <a:schemeClr val="bg1"/>
                </a:solidFill>
                <a:latin typeface="Calibri" pitchFamily="34" charset="0"/>
                <a:cs typeface="Calibri" pitchFamily="34" charset="0"/>
              </a:rPr>
              <a:t>; the element will automatically adjust its width to allow its content to be displayed correctly</a:t>
            </a:r>
            <a:r>
              <a:rPr lang="en-US" sz="2000" dirty="0" smtClean="0">
                <a:solidFill>
                  <a:schemeClr val="bg1"/>
                </a:solidFill>
                <a:latin typeface="Calibri" pitchFamily="34" charset="0"/>
                <a:cs typeface="Calibri" pitchFamily="34" charset="0"/>
              </a:rPr>
              <a:t>.</a:t>
            </a:r>
          </a:p>
          <a:p>
            <a:endParaRPr lang="en-US" sz="2000" dirty="0">
              <a:solidFill>
                <a:schemeClr val="bg1"/>
              </a:solidFill>
              <a:latin typeface="Calibri" pitchFamily="34" charset="0"/>
              <a:cs typeface="Calibri" pitchFamily="34" charset="0"/>
            </a:endParaRPr>
          </a:p>
          <a:p>
            <a:r>
              <a:rPr lang="en-US" sz="2000" b="1" u="sng" dirty="0">
                <a:solidFill>
                  <a:schemeClr val="bg1"/>
                </a:solidFill>
                <a:latin typeface="Calibri" pitchFamily="34" charset="0"/>
                <a:cs typeface="Calibri" pitchFamily="34" charset="0"/>
              </a:rPr>
              <a:t>CSS Syntax:</a:t>
            </a:r>
            <a:endParaRPr lang="en-US" sz="2000"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width: </a:t>
            </a:r>
            <a:r>
              <a:rPr lang="en-US" sz="2000" dirty="0" err="1">
                <a:solidFill>
                  <a:schemeClr val="bg1"/>
                </a:solidFill>
                <a:latin typeface="Calibri" pitchFamily="34" charset="0"/>
                <a:cs typeface="Calibri" pitchFamily="34" charset="0"/>
              </a:rPr>
              <a:t>auto|</a:t>
            </a:r>
            <a:r>
              <a:rPr lang="en-US" sz="2000" i="1" dirty="0" err="1">
                <a:solidFill>
                  <a:schemeClr val="bg1"/>
                </a:solidFill>
                <a:latin typeface="Calibri" pitchFamily="34" charset="0"/>
                <a:cs typeface="Calibri" pitchFamily="34" charset="0"/>
              </a:rPr>
              <a:t>value</a:t>
            </a:r>
            <a:r>
              <a:rPr lang="en-US" sz="2000" dirty="0" err="1">
                <a:solidFill>
                  <a:schemeClr val="bg1"/>
                </a:solidFill>
                <a:latin typeface="Calibri" pitchFamily="34" charset="0"/>
                <a:cs typeface="Calibri" pitchFamily="34" charset="0"/>
              </a:rPr>
              <a:t>|initial|inherit</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You can read more regarding the units to measure the height and width by checking the link </a:t>
            </a:r>
            <a:r>
              <a:rPr lang="en-US" sz="2000" dirty="0" smtClean="0">
                <a:solidFill>
                  <a:schemeClr val="bg1"/>
                </a:solidFill>
                <a:latin typeface="Calibri" pitchFamily="34" charset="0"/>
                <a:cs typeface="Calibri" pitchFamily="34" charset="0"/>
              </a:rPr>
              <a:t>below: </a:t>
            </a:r>
            <a:r>
              <a:rPr lang="en-US" sz="2000" u="sng" dirty="0" smtClean="0">
                <a:solidFill>
                  <a:schemeClr val="bg1"/>
                </a:solidFill>
                <a:latin typeface="Calibri" pitchFamily="34" charset="0"/>
                <a:cs typeface="Calibri" pitchFamily="34" charset="0"/>
                <a:hlinkClick r:id="rId3"/>
              </a:rPr>
              <a:t>https</a:t>
            </a:r>
            <a:r>
              <a:rPr lang="en-US" sz="2000" u="sng" dirty="0">
                <a:solidFill>
                  <a:schemeClr val="bg1"/>
                </a:solidFill>
                <a:latin typeface="Calibri" pitchFamily="34" charset="0"/>
                <a:cs typeface="Calibri" pitchFamily="34" charset="0"/>
                <a:hlinkClick r:id="rId3"/>
              </a:rPr>
              <a:t>://developer.mozilla.org/en-US/docs/Learn/CSS/Building_blocks/Values_and_units</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139716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Margin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margin property sets the margins for an element, and is a shorthand property for the following properties:</a:t>
            </a:r>
          </a:p>
          <a:p>
            <a:r>
              <a:rPr lang="en-US" sz="2000" dirty="0">
                <a:solidFill>
                  <a:schemeClr val="bg1"/>
                </a:solidFill>
                <a:latin typeface="Calibri" pitchFamily="34" charset="0"/>
                <a:cs typeface="Calibri" pitchFamily="34" charset="0"/>
              </a:rPr>
              <a:t> </a:t>
            </a:r>
          </a:p>
          <a:p>
            <a:pPr marL="342900" lvl="0" indent="-342900">
              <a:buFont typeface="Arial" pitchFamily="34" charset="0"/>
              <a:buChar char="•"/>
            </a:pPr>
            <a:r>
              <a:rPr lang="en-US" sz="2000" dirty="0" smtClean="0">
                <a:solidFill>
                  <a:schemeClr val="bg1"/>
                </a:solidFill>
                <a:latin typeface="Calibri" pitchFamily="34" charset="0"/>
                <a:cs typeface="Calibri" pitchFamily="34" charset="0"/>
              </a:rPr>
              <a:t>Margin-top</a:t>
            </a:r>
            <a:endParaRPr lang="en-US" sz="2000" dirty="0">
              <a:solidFill>
                <a:schemeClr val="bg1"/>
              </a:solidFill>
              <a:latin typeface="Calibri" pitchFamily="34" charset="0"/>
              <a:cs typeface="Calibri" pitchFamily="34" charset="0"/>
            </a:endParaRPr>
          </a:p>
          <a:p>
            <a:pPr marL="342900" indent="-342900">
              <a:buFont typeface="Arial" pitchFamily="34" charset="0"/>
              <a:buChar char="•"/>
            </a:pPr>
            <a:r>
              <a:rPr lang="en-US" sz="2000" dirty="0" smtClean="0">
                <a:solidFill>
                  <a:schemeClr val="bg1"/>
                </a:solidFill>
                <a:latin typeface="Calibri" pitchFamily="34" charset="0"/>
                <a:cs typeface="Calibri" pitchFamily="34" charset="0"/>
              </a:rPr>
              <a:t>Margin-right</a:t>
            </a:r>
            <a:endParaRPr lang="en-US" sz="2000" dirty="0">
              <a:solidFill>
                <a:schemeClr val="bg1"/>
              </a:solidFill>
              <a:latin typeface="Calibri" pitchFamily="34" charset="0"/>
              <a:cs typeface="Calibri" pitchFamily="34" charset="0"/>
            </a:endParaRPr>
          </a:p>
          <a:p>
            <a:pPr marL="342900" indent="-342900">
              <a:buFont typeface="Arial" pitchFamily="34" charset="0"/>
              <a:buChar char="•"/>
            </a:pPr>
            <a:r>
              <a:rPr lang="en-US" sz="2000" dirty="0" smtClean="0">
                <a:solidFill>
                  <a:schemeClr val="bg1"/>
                </a:solidFill>
                <a:latin typeface="Calibri" pitchFamily="34" charset="0"/>
                <a:cs typeface="Calibri" pitchFamily="34" charset="0"/>
              </a:rPr>
              <a:t>Margin-bottom</a:t>
            </a:r>
            <a:endParaRPr lang="en-US" sz="2000" dirty="0">
              <a:solidFill>
                <a:schemeClr val="bg1"/>
              </a:solidFill>
              <a:latin typeface="Calibri" pitchFamily="34" charset="0"/>
              <a:cs typeface="Calibri" pitchFamily="34" charset="0"/>
            </a:endParaRPr>
          </a:p>
          <a:p>
            <a:pPr marL="342900" indent="-342900">
              <a:buFont typeface="Arial" pitchFamily="34" charset="0"/>
              <a:buChar char="•"/>
            </a:pPr>
            <a:r>
              <a:rPr lang="en-US" sz="2000" dirty="0" smtClean="0">
                <a:solidFill>
                  <a:schemeClr val="bg1"/>
                </a:solidFill>
                <a:latin typeface="Calibri" pitchFamily="34" charset="0"/>
                <a:cs typeface="Calibri" pitchFamily="34" charset="0"/>
              </a:rPr>
              <a:t>Margin-left</a:t>
            </a:r>
          </a:p>
          <a:p>
            <a:r>
              <a:rPr lang="en-US" sz="2000" b="1" dirty="0">
                <a:solidFill>
                  <a:schemeClr val="bg1"/>
                </a:solidFill>
                <a:latin typeface="Calibri" pitchFamily="34" charset="0"/>
                <a:cs typeface="Calibri" pitchFamily="34" charset="0"/>
              </a:rPr>
              <a:t>If the margin property has four values:</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pPr marL="342900" lvl="0" indent="-342900">
              <a:buFont typeface="Arial" pitchFamily="34" charset="0"/>
              <a:buChar char="•"/>
            </a:pPr>
            <a:r>
              <a:rPr lang="en-US" sz="2000" dirty="0">
                <a:solidFill>
                  <a:schemeClr val="bg1"/>
                </a:solidFill>
                <a:latin typeface="Calibri" pitchFamily="34" charset="0"/>
                <a:cs typeface="Calibri" pitchFamily="34" charset="0"/>
              </a:rPr>
              <a:t>margin: 10px 5px 15px 20px;</a:t>
            </a:r>
          </a:p>
          <a:p>
            <a:pPr marL="800100" lvl="1" indent="-342900">
              <a:buFont typeface="Courier New" pitchFamily="49" charset="0"/>
              <a:buChar char="o"/>
            </a:pPr>
            <a:r>
              <a:rPr lang="en-US" sz="2000" dirty="0">
                <a:solidFill>
                  <a:schemeClr val="bg1"/>
                </a:solidFill>
                <a:latin typeface="Calibri" pitchFamily="34" charset="0"/>
                <a:cs typeface="Calibri" pitchFamily="34" charset="0"/>
              </a:rPr>
              <a:t>top margin is 10px</a:t>
            </a:r>
          </a:p>
          <a:p>
            <a:pPr marL="800100" lvl="1" indent="-342900">
              <a:buFont typeface="Courier New" pitchFamily="49" charset="0"/>
              <a:buChar char="o"/>
            </a:pPr>
            <a:r>
              <a:rPr lang="en-US" sz="2000" dirty="0">
                <a:solidFill>
                  <a:schemeClr val="bg1"/>
                </a:solidFill>
                <a:latin typeface="Calibri" pitchFamily="34" charset="0"/>
                <a:cs typeface="Calibri" pitchFamily="34" charset="0"/>
              </a:rPr>
              <a:t>right margin is 5px</a:t>
            </a:r>
          </a:p>
          <a:p>
            <a:pPr marL="800100" lvl="1" indent="-342900">
              <a:buFont typeface="Courier New" pitchFamily="49" charset="0"/>
              <a:buChar char="o"/>
            </a:pPr>
            <a:r>
              <a:rPr lang="en-US" sz="2000" dirty="0">
                <a:solidFill>
                  <a:schemeClr val="bg1"/>
                </a:solidFill>
                <a:latin typeface="Calibri" pitchFamily="34" charset="0"/>
                <a:cs typeface="Calibri" pitchFamily="34" charset="0"/>
              </a:rPr>
              <a:t>bottom margin is </a:t>
            </a:r>
            <a:r>
              <a:rPr lang="en-US" sz="2000" dirty="0" smtClean="0">
                <a:solidFill>
                  <a:schemeClr val="bg1"/>
                </a:solidFill>
                <a:latin typeface="Calibri" pitchFamily="34" charset="0"/>
                <a:cs typeface="Calibri" pitchFamily="34" charset="0"/>
              </a:rPr>
              <a:t>15px;</a:t>
            </a:r>
          </a:p>
          <a:p>
            <a:pPr marL="800100" lvl="1" indent="-342900">
              <a:buFont typeface="Courier New" pitchFamily="49" charset="0"/>
              <a:buChar char="o"/>
            </a:pPr>
            <a:r>
              <a:rPr lang="en-US" sz="2000" dirty="0" smtClean="0">
                <a:solidFill>
                  <a:schemeClr val="bg1"/>
                </a:solidFill>
                <a:latin typeface="Calibri" pitchFamily="34" charset="0"/>
                <a:cs typeface="Calibri" pitchFamily="34" charset="0"/>
              </a:rPr>
              <a:t>left </a:t>
            </a:r>
            <a:r>
              <a:rPr lang="en-US" sz="2000" dirty="0">
                <a:solidFill>
                  <a:schemeClr val="bg1"/>
                </a:solidFill>
                <a:latin typeface="Calibri" pitchFamily="34" charset="0"/>
                <a:cs typeface="Calibri" pitchFamily="34" charset="0"/>
              </a:rPr>
              <a:t>margin is 20px</a:t>
            </a:r>
            <a:endParaRPr lang="en-US" sz="2000" dirty="0" smtClean="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707492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Margin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chemeClr val="bg1"/>
                </a:solidFill>
                <a:latin typeface="Calibri" pitchFamily="34" charset="0"/>
                <a:cs typeface="Calibri" pitchFamily="34" charset="0"/>
              </a:rPr>
              <a:t>If the margin property has three values</a:t>
            </a:r>
            <a:r>
              <a:rPr lang="en-US" sz="2000" b="1" dirty="0" smtClean="0">
                <a:solidFill>
                  <a:schemeClr val="bg1"/>
                </a:solidFill>
                <a:latin typeface="Calibri" pitchFamily="34" charset="0"/>
                <a:cs typeface="Calibri" pitchFamily="34" charset="0"/>
              </a:rPr>
              <a:t>:</a:t>
            </a:r>
          </a:p>
          <a:p>
            <a:endParaRPr lang="en-US" sz="2000" b="1" dirty="0">
              <a:solidFill>
                <a:schemeClr val="bg1"/>
              </a:solidFill>
              <a:latin typeface="Calibri" pitchFamily="34" charset="0"/>
              <a:cs typeface="Calibri" pitchFamily="34" charset="0"/>
            </a:endParaRPr>
          </a:p>
          <a:p>
            <a:pPr marL="342900" lvl="0" indent="-342900">
              <a:buFont typeface="Arial" pitchFamily="34" charset="0"/>
              <a:buChar char="•"/>
            </a:pPr>
            <a:r>
              <a:rPr lang="en-US" sz="2000" dirty="0" smtClean="0">
                <a:solidFill>
                  <a:schemeClr val="bg1"/>
                </a:solidFill>
                <a:latin typeface="Calibri" pitchFamily="34" charset="0"/>
                <a:cs typeface="Calibri" pitchFamily="34" charset="0"/>
              </a:rPr>
              <a:t>margin: 10px 5px 15px;</a:t>
            </a:r>
          </a:p>
          <a:p>
            <a:pPr marL="800100" lvl="1" indent="-342900">
              <a:buFont typeface="Courier New" pitchFamily="49" charset="0"/>
              <a:buChar char="o"/>
            </a:pPr>
            <a:r>
              <a:rPr lang="en-US" sz="2000" dirty="0" smtClean="0">
                <a:solidFill>
                  <a:schemeClr val="bg1"/>
                </a:solidFill>
                <a:latin typeface="Calibri" pitchFamily="34" charset="0"/>
                <a:cs typeface="Calibri" pitchFamily="34" charset="0"/>
              </a:rPr>
              <a:t>top margin is 10px</a:t>
            </a:r>
          </a:p>
          <a:p>
            <a:pPr marL="800100" lvl="1" indent="-342900">
              <a:buFont typeface="Courier New" pitchFamily="49" charset="0"/>
              <a:buChar char="o"/>
            </a:pPr>
            <a:r>
              <a:rPr lang="en-US" sz="2000" dirty="0" smtClean="0">
                <a:solidFill>
                  <a:schemeClr val="bg1"/>
                </a:solidFill>
                <a:latin typeface="Calibri" pitchFamily="34" charset="0"/>
                <a:cs typeface="Calibri" pitchFamily="34" charset="0"/>
              </a:rPr>
              <a:t>right and left margins are 5px</a:t>
            </a:r>
          </a:p>
          <a:p>
            <a:pPr marL="800100" lvl="1" indent="-342900">
              <a:buFont typeface="Courier New" pitchFamily="49" charset="0"/>
              <a:buChar char="o"/>
            </a:pPr>
            <a:r>
              <a:rPr lang="en-US" sz="2000" dirty="0" smtClean="0">
                <a:solidFill>
                  <a:schemeClr val="bg1"/>
                </a:solidFill>
                <a:latin typeface="Calibri" pitchFamily="34" charset="0"/>
                <a:cs typeface="Calibri" pitchFamily="34" charset="0"/>
              </a:rPr>
              <a:t>bottom margin is 15p</a:t>
            </a:r>
          </a:p>
          <a:p>
            <a:endParaRPr lang="en-US" sz="2000" b="1" dirty="0" smtClean="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If the margin property has two values:</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pPr marL="342900" lvl="0" indent="-342900">
              <a:buFont typeface="Arial" pitchFamily="34" charset="0"/>
              <a:buChar char="•"/>
            </a:pPr>
            <a:r>
              <a:rPr lang="en-US" sz="2000" dirty="0">
                <a:solidFill>
                  <a:schemeClr val="bg1"/>
                </a:solidFill>
                <a:latin typeface="Calibri" pitchFamily="34" charset="0"/>
                <a:cs typeface="Calibri" pitchFamily="34" charset="0"/>
              </a:rPr>
              <a:t>margin: 10px 5px;</a:t>
            </a:r>
          </a:p>
          <a:p>
            <a:pPr marL="800100" lvl="1" indent="-342900">
              <a:buFont typeface="Courier New" pitchFamily="49" charset="0"/>
              <a:buChar char="o"/>
            </a:pPr>
            <a:r>
              <a:rPr lang="en-US" sz="2000" dirty="0">
                <a:solidFill>
                  <a:schemeClr val="bg1"/>
                </a:solidFill>
                <a:latin typeface="Calibri" pitchFamily="34" charset="0"/>
                <a:cs typeface="Calibri" pitchFamily="34" charset="0"/>
              </a:rPr>
              <a:t>top and bottom margins are 10px</a:t>
            </a:r>
          </a:p>
          <a:p>
            <a:pPr marL="800100" lvl="1" indent="-342900">
              <a:buFont typeface="Courier New" pitchFamily="49" charset="0"/>
              <a:buChar char="o"/>
            </a:pPr>
            <a:r>
              <a:rPr lang="en-US" sz="2000" dirty="0">
                <a:solidFill>
                  <a:schemeClr val="bg1"/>
                </a:solidFill>
                <a:latin typeface="Calibri" pitchFamily="34" charset="0"/>
                <a:cs typeface="Calibri" pitchFamily="34" charset="0"/>
              </a:rPr>
              <a:t>right and left margins are </a:t>
            </a:r>
            <a:r>
              <a:rPr lang="en-US" sz="2000" dirty="0" smtClean="0">
                <a:solidFill>
                  <a:schemeClr val="bg1"/>
                </a:solidFill>
                <a:latin typeface="Calibri" pitchFamily="34" charset="0"/>
                <a:cs typeface="Calibri" pitchFamily="34" charset="0"/>
              </a:rPr>
              <a:t>5px</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274181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Margin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chemeClr val="bg1"/>
                </a:solidFill>
                <a:latin typeface="Calibri" pitchFamily="34" charset="0"/>
                <a:cs typeface="Calibri" pitchFamily="34" charset="0"/>
              </a:rPr>
              <a:t>If the margin property has one values:</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pPr marL="342900" lvl="0" indent="-342900">
              <a:buFont typeface="Arial" pitchFamily="34" charset="0"/>
              <a:buChar char="•"/>
            </a:pPr>
            <a:r>
              <a:rPr lang="en-US" sz="2000" dirty="0">
                <a:solidFill>
                  <a:schemeClr val="bg1"/>
                </a:solidFill>
                <a:latin typeface="Calibri" pitchFamily="34" charset="0"/>
                <a:cs typeface="Calibri" pitchFamily="34" charset="0"/>
              </a:rPr>
              <a:t>margin: 10px;</a:t>
            </a:r>
          </a:p>
          <a:p>
            <a:pPr marL="800100" lvl="1" indent="-342900">
              <a:buFont typeface="Courier New" pitchFamily="49" charset="0"/>
              <a:buChar char="o"/>
            </a:pPr>
            <a:r>
              <a:rPr lang="en-US" sz="2000" dirty="0">
                <a:solidFill>
                  <a:schemeClr val="bg1"/>
                </a:solidFill>
                <a:latin typeface="Calibri" pitchFamily="34" charset="0"/>
                <a:cs typeface="Calibri" pitchFamily="34" charset="0"/>
              </a:rPr>
              <a:t>all four margin are 10px.</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43050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Padding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An element's padding is the space between its content and its border. The padding property is a shorthand property for:</a:t>
            </a:r>
          </a:p>
          <a:p>
            <a:pPr marL="342900" lvl="0" indent="-342900">
              <a:buFont typeface="Arial" pitchFamily="34" charset="0"/>
              <a:buChar char="•"/>
            </a:pPr>
            <a:r>
              <a:rPr lang="en-US" sz="2000" dirty="0" smtClean="0">
                <a:solidFill>
                  <a:schemeClr val="bg1"/>
                </a:solidFill>
                <a:latin typeface="Calibri" pitchFamily="34" charset="0"/>
                <a:cs typeface="Calibri" pitchFamily="34" charset="0"/>
              </a:rPr>
              <a:t>Padding-top</a:t>
            </a:r>
            <a:endParaRPr lang="en-US" sz="2000" dirty="0">
              <a:solidFill>
                <a:schemeClr val="bg1"/>
              </a:solidFill>
              <a:latin typeface="Calibri" pitchFamily="34" charset="0"/>
              <a:cs typeface="Calibri" pitchFamily="34" charset="0"/>
            </a:endParaRPr>
          </a:p>
          <a:p>
            <a:pPr marL="342900" lvl="0" indent="-342900">
              <a:buFont typeface="Arial" pitchFamily="34" charset="0"/>
              <a:buChar char="•"/>
            </a:pPr>
            <a:r>
              <a:rPr lang="en-US" sz="2000" dirty="0" smtClean="0">
                <a:solidFill>
                  <a:schemeClr val="bg1"/>
                </a:solidFill>
                <a:latin typeface="Calibri" pitchFamily="34" charset="0"/>
                <a:cs typeface="Calibri" pitchFamily="34" charset="0"/>
              </a:rPr>
              <a:t>Padding-right</a:t>
            </a:r>
            <a:endParaRPr lang="en-US" sz="2000" dirty="0">
              <a:solidFill>
                <a:schemeClr val="bg1"/>
              </a:solidFill>
              <a:latin typeface="Calibri" pitchFamily="34" charset="0"/>
              <a:cs typeface="Calibri" pitchFamily="34" charset="0"/>
            </a:endParaRPr>
          </a:p>
          <a:p>
            <a:pPr marL="342900" lvl="0" indent="-342900">
              <a:buFont typeface="Arial" pitchFamily="34" charset="0"/>
              <a:buChar char="•"/>
            </a:pPr>
            <a:r>
              <a:rPr lang="en-US" sz="2000" dirty="0" smtClean="0">
                <a:solidFill>
                  <a:schemeClr val="bg1"/>
                </a:solidFill>
                <a:latin typeface="Calibri" pitchFamily="34" charset="0"/>
                <a:cs typeface="Calibri" pitchFamily="34" charset="0"/>
              </a:rPr>
              <a:t>Padding-bottom</a:t>
            </a:r>
            <a:endParaRPr lang="en-US" sz="2000" dirty="0">
              <a:solidFill>
                <a:schemeClr val="bg1"/>
              </a:solidFill>
              <a:latin typeface="Calibri" pitchFamily="34" charset="0"/>
              <a:cs typeface="Calibri" pitchFamily="34" charset="0"/>
            </a:endParaRPr>
          </a:p>
          <a:p>
            <a:pPr marL="342900" lvl="0" indent="-342900">
              <a:buFont typeface="Arial" pitchFamily="34" charset="0"/>
              <a:buChar char="•"/>
            </a:pPr>
            <a:r>
              <a:rPr lang="en-US" sz="2000" dirty="0" smtClean="0">
                <a:solidFill>
                  <a:schemeClr val="bg1"/>
                </a:solidFill>
                <a:latin typeface="Calibri" pitchFamily="34" charset="0"/>
                <a:cs typeface="Calibri" pitchFamily="34" charset="0"/>
              </a:rPr>
              <a:t>Padding-left</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Note</a:t>
            </a:r>
            <a:r>
              <a:rPr lang="en-US" sz="2000" dirty="0">
                <a:solidFill>
                  <a:schemeClr val="bg1"/>
                </a:solidFill>
                <a:latin typeface="Calibri" pitchFamily="34" charset="0"/>
                <a:cs typeface="Calibri" pitchFamily="34" charset="0"/>
              </a:rPr>
              <a:t>: </a:t>
            </a:r>
            <a:r>
              <a:rPr lang="en-US" sz="2000" b="1" dirty="0">
                <a:solidFill>
                  <a:schemeClr val="bg1"/>
                </a:solidFill>
                <a:latin typeface="Calibri" pitchFamily="34" charset="0"/>
                <a:cs typeface="Calibri" pitchFamily="34" charset="0"/>
              </a:rPr>
              <a:t>Padding </a:t>
            </a:r>
            <a:r>
              <a:rPr lang="en-US" sz="2000" dirty="0">
                <a:solidFill>
                  <a:schemeClr val="bg1"/>
                </a:solidFill>
                <a:latin typeface="Calibri" pitchFamily="34" charset="0"/>
                <a:cs typeface="Calibri" pitchFamily="34" charset="0"/>
              </a:rPr>
              <a:t>creates extra space within an element, while </a:t>
            </a:r>
            <a:r>
              <a:rPr lang="en-US" sz="2000" b="1" dirty="0">
                <a:solidFill>
                  <a:schemeClr val="bg1"/>
                </a:solidFill>
                <a:latin typeface="Calibri" pitchFamily="34" charset="0"/>
                <a:cs typeface="Calibri" pitchFamily="34" charset="0"/>
              </a:rPr>
              <a:t>margin </a:t>
            </a:r>
            <a:r>
              <a:rPr lang="en-US" sz="2000" dirty="0">
                <a:solidFill>
                  <a:schemeClr val="bg1"/>
                </a:solidFill>
                <a:latin typeface="Calibri" pitchFamily="34" charset="0"/>
                <a:cs typeface="Calibri" pitchFamily="34" charset="0"/>
              </a:rPr>
              <a:t>creates extra space around an element. And declaring the value of the padding is the same as margin.</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763321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box-sizing</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box-sizing property allows us to include the padding and border in an element's total width and height.</a:t>
            </a:r>
          </a:p>
          <a:p>
            <a:r>
              <a:rPr lang="en-US" sz="2000" dirty="0">
                <a:solidFill>
                  <a:schemeClr val="bg1"/>
                </a:solidFill>
                <a:latin typeface="Calibri" pitchFamily="34" charset="0"/>
                <a:cs typeface="Calibri" pitchFamily="34" charset="0"/>
              </a:rPr>
              <a:t>If you set box-sizing: border-box; on an element padding and border are included in the width and height</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254977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box-sizing</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smtClean="0">
                <a:solidFill>
                  <a:schemeClr val="bg1"/>
                </a:solidFill>
                <a:latin typeface="Calibri" pitchFamily="34" charset="0"/>
                <a:cs typeface="Calibri" pitchFamily="34" charset="0"/>
              </a:rPr>
              <a:t>Example</a:t>
            </a:r>
            <a:r>
              <a:rPr lang="en-US" sz="2000" b="1" dirty="0">
                <a:solidFill>
                  <a:schemeClr val="bg1"/>
                </a:solidFill>
                <a:latin typeface="Calibri" pitchFamily="34" charset="0"/>
                <a:cs typeface="Calibri" pitchFamily="34" charset="0"/>
              </a:rPr>
              <a:t>:</a:t>
            </a:r>
            <a:endParaRPr lang="en-US" sz="2000" b="1" u="sng"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The following two boxes are the same in width and height:</a:t>
            </a:r>
          </a:p>
          <a:p>
            <a:r>
              <a:rPr lang="en-US" sz="2000" dirty="0">
                <a:solidFill>
                  <a:schemeClr val="bg1"/>
                </a:solidFill>
                <a:latin typeface="Calibri" pitchFamily="34" charset="0"/>
                <a:cs typeface="Calibri" pitchFamily="34" charset="0"/>
              </a:rPr>
              <a:t>.div1 {</a:t>
            </a:r>
          </a:p>
          <a:p>
            <a:r>
              <a:rPr lang="en-US" sz="2000" dirty="0">
                <a:solidFill>
                  <a:schemeClr val="bg1"/>
                </a:solidFill>
                <a:latin typeface="Calibri" pitchFamily="34" charset="0"/>
                <a:cs typeface="Calibri" pitchFamily="34" charset="0"/>
              </a:rPr>
              <a:t>width: 300px; height: 100px;</a:t>
            </a:r>
          </a:p>
          <a:p>
            <a:r>
              <a:rPr lang="en-US" sz="2000" dirty="0">
                <a:solidFill>
                  <a:schemeClr val="bg1"/>
                </a:solidFill>
                <a:latin typeface="Calibri" pitchFamily="34" charset="0"/>
                <a:cs typeface="Calibri" pitchFamily="34" charset="0"/>
              </a:rPr>
              <a:t>border: 1px solid blue;</a:t>
            </a:r>
          </a:p>
          <a:p>
            <a:r>
              <a:rPr lang="en-US" sz="2000" dirty="0" smtClean="0">
                <a:solidFill>
                  <a:schemeClr val="bg1"/>
                </a:solidFill>
                <a:latin typeface="Calibri" pitchFamily="34" charset="0"/>
                <a:cs typeface="Calibri" pitchFamily="34" charset="0"/>
              </a:rPr>
              <a:t>}</a:t>
            </a: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.div2 {</a:t>
            </a:r>
          </a:p>
          <a:p>
            <a:r>
              <a:rPr lang="en-US" sz="2000" dirty="0" smtClean="0">
                <a:solidFill>
                  <a:schemeClr val="bg1"/>
                </a:solidFill>
                <a:latin typeface="Calibri" pitchFamily="34" charset="0"/>
                <a:cs typeface="Calibri" pitchFamily="34" charset="0"/>
              </a:rPr>
              <a:t>width: 300px; height: 100px; padding: 50px;</a:t>
            </a:r>
          </a:p>
          <a:p>
            <a:r>
              <a:rPr lang="en-US" sz="2000" dirty="0" smtClean="0">
                <a:solidFill>
                  <a:schemeClr val="bg1"/>
                </a:solidFill>
                <a:latin typeface="Calibri" pitchFamily="34" charset="0"/>
                <a:cs typeface="Calibri" pitchFamily="34" charset="0"/>
              </a:rPr>
              <a:t>border: 1px solid red;</a:t>
            </a:r>
          </a:p>
          <a:p>
            <a:r>
              <a:rPr lang="en-US" sz="2000" dirty="0" smtClean="0">
                <a:solidFill>
                  <a:schemeClr val="bg1"/>
                </a:solidFill>
                <a:latin typeface="Calibri" pitchFamily="34" charset="0"/>
                <a:cs typeface="Calibri" pitchFamily="34" charset="0"/>
              </a:rPr>
              <a:t>}</a:t>
            </a:r>
          </a:p>
          <a:p>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7" name="image8.png"/>
          <p:cNvPicPr/>
          <p:nvPr/>
        </p:nvPicPr>
        <p:blipFill>
          <a:blip r:embed="rId3" cstate="print"/>
          <a:stretch>
            <a:fillRect/>
          </a:stretch>
        </p:blipFill>
        <p:spPr>
          <a:xfrm>
            <a:off x="7539655" y="1652588"/>
            <a:ext cx="3834765" cy="3105150"/>
          </a:xfrm>
          <a:prstGeom prst="rect">
            <a:avLst/>
          </a:prstGeom>
        </p:spPr>
      </p:pic>
    </p:spTree>
    <p:extLst>
      <p:ext uri="{BB962C8B-B14F-4D97-AF65-F5344CB8AC3E}">
        <p14:creationId xmlns:p14="http://schemas.microsoft.com/office/powerpoint/2010/main" val="740957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box-sizing</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As we can see the two boxes are the same in width and height, however, the below box has padding of 50px but by default it’s not included in the width and height of the element, therefore, it created it’s space within the element.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Let’s see how we can fix this issue using the box-sizing below:</a:t>
            </a:r>
          </a:p>
          <a:p>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.div1 {</a:t>
            </a:r>
          </a:p>
          <a:p>
            <a:r>
              <a:rPr lang="en-US" sz="2000" dirty="0">
                <a:solidFill>
                  <a:schemeClr val="bg1"/>
                </a:solidFill>
                <a:latin typeface="Calibri" pitchFamily="34" charset="0"/>
                <a:cs typeface="Calibri" pitchFamily="34" charset="0"/>
              </a:rPr>
              <a:t>width: 300px; height: 100px;</a:t>
            </a:r>
          </a:p>
          <a:p>
            <a:r>
              <a:rPr lang="en-US" sz="2000" dirty="0">
                <a:solidFill>
                  <a:schemeClr val="bg1"/>
                </a:solidFill>
                <a:latin typeface="Calibri" pitchFamily="34" charset="0"/>
                <a:cs typeface="Calibri" pitchFamily="34" charset="0"/>
              </a:rPr>
              <a:t>border: 1px solid blue; box-sizing: border-box;</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.div2 {</a:t>
            </a:r>
          </a:p>
          <a:p>
            <a:r>
              <a:rPr lang="en-US" sz="2000" dirty="0">
                <a:solidFill>
                  <a:schemeClr val="bg1"/>
                </a:solidFill>
                <a:latin typeface="Calibri" pitchFamily="34" charset="0"/>
                <a:cs typeface="Calibri" pitchFamily="34" charset="0"/>
              </a:rPr>
              <a:t>width: 300px; height: 100px; padding: 50px;</a:t>
            </a:r>
          </a:p>
          <a:p>
            <a:r>
              <a:rPr lang="en-US" sz="2000" dirty="0">
                <a:solidFill>
                  <a:schemeClr val="bg1"/>
                </a:solidFill>
                <a:latin typeface="Calibri" pitchFamily="34" charset="0"/>
                <a:cs typeface="Calibri" pitchFamily="34" charset="0"/>
              </a:rPr>
              <a:t>border: 1px solid red; box-sizing: border-box;</a:t>
            </a:r>
          </a:p>
          <a:p>
            <a:r>
              <a:rPr lang="en-US" sz="2000" dirty="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8" name="image9.png"/>
          <p:cNvPicPr/>
          <p:nvPr/>
        </p:nvPicPr>
        <p:blipFill>
          <a:blip r:embed="rId3" cstate="print"/>
          <a:stretch>
            <a:fillRect/>
          </a:stretch>
        </p:blipFill>
        <p:spPr>
          <a:xfrm>
            <a:off x="7949290" y="2529016"/>
            <a:ext cx="2850515" cy="2133600"/>
          </a:xfrm>
          <a:prstGeom prst="rect">
            <a:avLst/>
          </a:prstGeom>
        </p:spPr>
      </p:pic>
    </p:spTree>
    <p:extLst>
      <p:ext uri="{BB962C8B-B14F-4D97-AF65-F5344CB8AC3E}">
        <p14:creationId xmlns:p14="http://schemas.microsoft.com/office/powerpoint/2010/main" val="61225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box-sizing</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Using the box-sizing property allowed us to include the padding of the word into the width the height of the element, therefore, the added padding will affect only the word inside the element but it will now take a bigger size in the overall element.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380763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Background-image</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background-image property specifies an image to use as the background of an element.</a:t>
            </a:r>
          </a:p>
          <a:p>
            <a:r>
              <a:rPr lang="en-US" sz="2000" dirty="0">
                <a:solidFill>
                  <a:schemeClr val="bg1"/>
                </a:solidFill>
                <a:latin typeface="Calibri" pitchFamily="34" charset="0"/>
                <a:cs typeface="Calibri" pitchFamily="34" charset="0"/>
              </a:rPr>
              <a:t>By default, the image is repeated so it covers the entire element. The background image for a page can be set like this:</a:t>
            </a:r>
          </a:p>
          <a:p>
            <a:r>
              <a:rPr lang="en-US" sz="2000" dirty="0">
                <a:solidFill>
                  <a:schemeClr val="bg1"/>
                </a:solidFill>
                <a:latin typeface="Calibri" pitchFamily="34" charset="0"/>
                <a:cs typeface="Calibri" pitchFamily="34" charset="0"/>
              </a:rPr>
              <a:t>body {</a:t>
            </a:r>
          </a:p>
          <a:p>
            <a:r>
              <a:rPr lang="en-US" sz="2000" dirty="0">
                <a:solidFill>
                  <a:schemeClr val="bg1"/>
                </a:solidFill>
                <a:latin typeface="Calibri" pitchFamily="34" charset="0"/>
                <a:cs typeface="Calibri" pitchFamily="34" charset="0"/>
              </a:rPr>
              <a:t>background-image: </a:t>
            </a:r>
            <a:r>
              <a:rPr lang="en-US" sz="2000" dirty="0" err="1">
                <a:solidFill>
                  <a:schemeClr val="bg1"/>
                </a:solidFill>
                <a:latin typeface="Calibri" pitchFamily="34" charset="0"/>
                <a:cs typeface="Calibri" pitchFamily="34" charset="0"/>
              </a:rPr>
              <a:t>url</a:t>
            </a:r>
            <a:r>
              <a:rPr lang="en-US" sz="2000" dirty="0">
                <a:solidFill>
                  <a:schemeClr val="bg1"/>
                </a:solidFill>
                <a:latin typeface="Calibri" pitchFamily="34" charset="0"/>
                <a:cs typeface="Calibri" pitchFamily="34" charset="0"/>
              </a:rPr>
              <a:t>("paper.gif");</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By default, the background-image property repeats an image both horizontally and vertically.</a:t>
            </a:r>
          </a:p>
          <a:p>
            <a:r>
              <a:rPr lang="en-US" sz="2000" dirty="0">
                <a:solidFill>
                  <a:schemeClr val="bg1"/>
                </a:solidFill>
                <a:latin typeface="Calibri" pitchFamily="34" charset="0"/>
                <a:cs typeface="Calibri" pitchFamily="34" charset="0"/>
              </a:rPr>
              <a:t>Some images should be repeated only horizontally or vertically, or they will look strange.</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95037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Inline Elements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44472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000" dirty="0" smtClean="0">
                <a:solidFill>
                  <a:schemeClr val="bg1"/>
                </a:solidFill>
                <a:latin typeface="Calibri" pitchFamily="34" charset="0"/>
                <a:cs typeface="Calibri" pitchFamily="34" charset="0"/>
              </a:rPr>
              <a:t>An inline element does not start on a new line and only takes up as much width as necessary. This is 									a paragraph.</a:t>
            </a:r>
          </a:p>
          <a:p>
            <a:pPr eaLnBrk="1" hangingPunct="1"/>
            <a:endParaRPr lang="en-US" sz="2000" dirty="0">
              <a:solidFill>
                <a:schemeClr val="bg1"/>
              </a:solidFill>
              <a:latin typeface="Calibri" pitchFamily="34" charset="0"/>
              <a:cs typeface="Calibri" pitchFamily="34" charset="0"/>
            </a:endParaRPr>
          </a:p>
          <a:p>
            <a:pPr eaLnBrk="1" hangingPunct="1"/>
            <a:r>
              <a:rPr lang="en-US" sz="2000" dirty="0" smtClean="0">
                <a:solidFill>
                  <a:schemeClr val="bg1"/>
                </a:solidFill>
                <a:latin typeface="Calibri" pitchFamily="34" charset="0"/>
                <a:cs typeface="Calibri" pitchFamily="34" charset="0"/>
              </a:rPr>
              <a:t>Example:</a:t>
            </a:r>
          </a:p>
          <a:p>
            <a:pPr marL="342900" indent="-342900" eaLnBrk="1" hangingPunct="1">
              <a:buFont typeface="Arial" pitchFamily="34" charset="0"/>
              <a:buChar char="•"/>
            </a:pPr>
            <a:r>
              <a:rPr lang="en-US" sz="2000" b="1" dirty="0" smtClean="0">
                <a:solidFill>
                  <a:schemeClr val="bg1"/>
                </a:solidFill>
                <a:latin typeface="Calibri" pitchFamily="34" charset="0"/>
                <a:cs typeface="Calibri" pitchFamily="34" charset="0"/>
              </a:rPr>
              <a:t>&lt;span&gt;</a:t>
            </a:r>
          </a:p>
          <a:p>
            <a:pPr marL="342900" indent="-342900" eaLnBrk="1" hangingPunct="1">
              <a:buFont typeface="Arial" pitchFamily="34" charset="0"/>
              <a:buChar char="•"/>
            </a:pPr>
            <a:r>
              <a:rPr lang="en-US" sz="2000" b="1" dirty="0" smtClean="0">
                <a:solidFill>
                  <a:schemeClr val="bg1"/>
                </a:solidFill>
                <a:latin typeface="Calibri" pitchFamily="34" charset="0"/>
                <a:cs typeface="Calibri" pitchFamily="34" charset="0"/>
              </a:rPr>
              <a:t>&lt;a&gt; </a:t>
            </a:r>
          </a:p>
          <a:p>
            <a:pPr marL="342900" indent="-342900" eaLnBrk="1" hangingPunct="1">
              <a:buFont typeface="Arial" pitchFamily="34" charset="0"/>
              <a:buChar char="•"/>
            </a:pPr>
            <a:r>
              <a:rPr lang="en-US" sz="2000" b="1" dirty="0" smtClean="0">
                <a:solidFill>
                  <a:schemeClr val="bg1"/>
                </a:solidFill>
                <a:latin typeface="Calibri" pitchFamily="34" charset="0"/>
                <a:cs typeface="Calibri" pitchFamily="34" charset="0"/>
              </a:rPr>
              <a:t>&lt;</a:t>
            </a:r>
            <a:r>
              <a:rPr lang="en-US" sz="2000" b="1" dirty="0" err="1" smtClean="0">
                <a:solidFill>
                  <a:schemeClr val="bg1"/>
                </a:solidFill>
                <a:latin typeface="Calibri" pitchFamily="34" charset="0"/>
                <a:cs typeface="Calibri" pitchFamily="34" charset="0"/>
              </a:rPr>
              <a:t>img</a:t>
            </a:r>
            <a:r>
              <a:rPr lang="en-US" sz="2000" b="1" dirty="0" smtClean="0">
                <a:solidFill>
                  <a:schemeClr val="bg1"/>
                </a:solidFill>
                <a:latin typeface="Calibri" pitchFamily="34" charset="0"/>
                <a:cs typeface="Calibri" pitchFamily="34" charset="0"/>
              </a:rPr>
              <a:t>&gt;</a:t>
            </a:r>
          </a:p>
        </p:txBody>
      </p:sp>
      <p:sp>
        <p:nvSpPr>
          <p:cNvPr id="3" name="TextBox 2"/>
          <p:cNvSpPr txBox="1"/>
          <p:nvPr/>
        </p:nvSpPr>
        <p:spPr>
          <a:xfrm>
            <a:off x="3262183" y="2098303"/>
            <a:ext cx="3707027" cy="400110"/>
          </a:xfrm>
          <a:prstGeom prst="rect">
            <a:avLst/>
          </a:prstGeom>
          <a:noFill/>
          <a:ln>
            <a:solidFill>
              <a:schemeClr val="bg1"/>
            </a:solidFill>
          </a:ln>
        </p:spPr>
        <p:txBody>
          <a:bodyPr wrap="square" rtlCol="0">
            <a:spAutoFit/>
          </a:bodyPr>
          <a:lstStyle/>
          <a:p>
            <a:r>
              <a:rPr lang="en-US" sz="2000" dirty="0">
                <a:solidFill>
                  <a:schemeClr val="bg1"/>
                </a:solidFill>
                <a:latin typeface="Calibri" pitchFamily="34" charset="0"/>
                <a:cs typeface="Calibri" pitchFamily="34" charset="0"/>
              </a:rPr>
              <a:t>a</a:t>
            </a:r>
            <a:r>
              <a:rPr lang="en-US" sz="2000" dirty="0" smtClean="0">
                <a:solidFill>
                  <a:schemeClr val="bg1"/>
                </a:solidFill>
                <a:latin typeface="Calibri" pitchFamily="34" charset="0"/>
                <a:cs typeface="Calibri" pitchFamily="34" charset="0"/>
              </a:rPr>
              <a:t>n inline &lt;span&gt; element inside</a:t>
            </a:r>
            <a:endParaRPr lang="en-US" sz="2000" dirty="0">
              <a:solidFill>
                <a:schemeClr val="bg1"/>
              </a:solidFill>
              <a:latin typeface="Calibri" pitchFamily="34" charset="0"/>
              <a:cs typeface="Calibri" pitchFamily="34" charset="0"/>
            </a:endParaRPr>
          </a:p>
        </p:txBody>
      </p:sp>
      <p:sp>
        <p:nvSpPr>
          <p:cNvPr id="8" name="TextBox 7"/>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2041912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Background-image</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properties will help you to modify and edit the position and the appearance of the background-image we set to an element: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 </a:t>
            </a:r>
          </a:p>
          <a:p>
            <a:pPr marL="342900" lvl="0" indent="-342900">
              <a:buFont typeface="Arial" pitchFamily="34" charset="0"/>
              <a:buChar char="•"/>
            </a:pPr>
            <a:r>
              <a:rPr lang="en-US" sz="2000" b="1" dirty="0">
                <a:solidFill>
                  <a:schemeClr val="bg1"/>
                </a:solidFill>
                <a:latin typeface="Calibri" pitchFamily="34" charset="0"/>
                <a:cs typeface="Calibri" pitchFamily="34" charset="0"/>
              </a:rPr>
              <a:t>background-color</a:t>
            </a:r>
            <a:r>
              <a:rPr lang="en-US" sz="2000" dirty="0">
                <a:solidFill>
                  <a:schemeClr val="bg1"/>
                </a:solidFill>
                <a:latin typeface="Calibri" pitchFamily="34" charset="0"/>
                <a:cs typeface="Calibri" pitchFamily="34" charset="0"/>
              </a:rPr>
              <a:t>: Is to set a background color to an element.</a:t>
            </a:r>
          </a:p>
          <a:p>
            <a:pPr marL="342900" lvl="0" indent="-342900">
              <a:buFont typeface="Arial" pitchFamily="34" charset="0"/>
              <a:buChar char="•"/>
            </a:pPr>
            <a:r>
              <a:rPr lang="en-US" sz="2000" b="1" dirty="0">
                <a:solidFill>
                  <a:schemeClr val="bg1"/>
                </a:solidFill>
                <a:latin typeface="Calibri" pitchFamily="34" charset="0"/>
                <a:cs typeface="Calibri" pitchFamily="34" charset="0"/>
              </a:rPr>
              <a:t>background-image</a:t>
            </a:r>
            <a:r>
              <a:rPr lang="en-US" sz="2000" dirty="0">
                <a:solidFill>
                  <a:schemeClr val="bg1"/>
                </a:solidFill>
                <a:latin typeface="Calibri" pitchFamily="34" charset="0"/>
                <a:cs typeface="Calibri" pitchFamily="34" charset="0"/>
              </a:rPr>
              <a:t>: To set a background image to an element.</a:t>
            </a:r>
          </a:p>
          <a:p>
            <a:pPr marL="342900" lvl="0" indent="-342900">
              <a:buFont typeface="Arial" pitchFamily="34" charset="0"/>
              <a:buChar char="•"/>
            </a:pPr>
            <a:r>
              <a:rPr lang="en-US" sz="2000" b="1" dirty="0">
                <a:solidFill>
                  <a:schemeClr val="bg1"/>
                </a:solidFill>
                <a:latin typeface="Calibri" pitchFamily="34" charset="0"/>
                <a:cs typeface="Calibri" pitchFamily="34" charset="0"/>
              </a:rPr>
              <a:t>background-repea</a:t>
            </a:r>
            <a:r>
              <a:rPr lang="en-US" sz="2000" dirty="0">
                <a:solidFill>
                  <a:schemeClr val="bg1"/>
                </a:solidFill>
                <a:latin typeface="Calibri" pitchFamily="34" charset="0"/>
                <a:cs typeface="Calibri" pitchFamily="34" charset="0"/>
              </a:rPr>
              <a:t>t: This property prevent the background image from repeating in case it doesn’t fill the hole background space by it’s size.</a:t>
            </a:r>
          </a:p>
          <a:p>
            <a:pPr marL="342900" lvl="0" indent="-342900">
              <a:buFont typeface="Arial" pitchFamily="34" charset="0"/>
              <a:buChar char="•"/>
            </a:pPr>
            <a:r>
              <a:rPr lang="en-US" sz="2000" b="1" dirty="0">
                <a:solidFill>
                  <a:schemeClr val="bg1"/>
                </a:solidFill>
                <a:latin typeface="Calibri" pitchFamily="34" charset="0"/>
                <a:cs typeface="Calibri" pitchFamily="34" charset="0"/>
              </a:rPr>
              <a:t>background-attachment</a:t>
            </a:r>
            <a:r>
              <a:rPr lang="en-US" sz="2000" dirty="0">
                <a:solidFill>
                  <a:schemeClr val="bg1"/>
                </a:solidFill>
                <a:latin typeface="Calibri" pitchFamily="34" charset="0"/>
                <a:cs typeface="Calibri" pitchFamily="34" charset="0"/>
              </a:rPr>
              <a:t>: property specifies whether the background image should scroll or be fixed (will not scroll with the rest of the page).</a:t>
            </a:r>
          </a:p>
          <a:p>
            <a:pPr marL="342900" lvl="0" indent="-342900">
              <a:buFont typeface="Arial" pitchFamily="34" charset="0"/>
              <a:buChar char="•"/>
            </a:pPr>
            <a:r>
              <a:rPr lang="en-US" sz="2000" b="1" dirty="0">
                <a:solidFill>
                  <a:schemeClr val="bg1"/>
                </a:solidFill>
                <a:latin typeface="Calibri" pitchFamily="34" charset="0"/>
                <a:cs typeface="Calibri" pitchFamily="34" charset="0"/>
              </a:rPr>
              <a:t>background-position</a:t>
            </a:r>
            <a:r>
              <a:rPr lang="en-US" sz="2000" dirty="0">
                <a:solidFill>
                  <a:schemeClr val="bg1"/>
                </a:solidFill>
                <a:latin typeface="Calibri" pitchFamily="34" charset="0"/>
                <a:cs typeface="Calibri" pitchFamily="34" charset="0"/>
              </a:rPr>
              <a:t>: This property is used to specify the position of the background image(right top, left bottom, etc.).</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661414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Animation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CSS allows animation of HTML elements without using JavaScript or Flash!.</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When you specify CSS styles inside the @</a:t>
            </a:r>
            <a:r>
              <a:rPr lang="en-US" sz="2000" dirty="0" err="1">
                <a:solidFill>
                  <a:schemeClr val="bg1"/>
                </a:solidFill>
                <a:latin typeface="Calibri" pitchFamily="34" charset="0"/>
                <a:cs typeface="Calibri" pitchFamily="34" charset="0"/>
              </a:rPr>
              <a:t>keyframes</a:t>
            </a:r>
            <a:r>
              <a:rPr lang="en-US" sz="2000" dirty="0">
                <a:solidFill>
                  <a:schemeClr val="bg1"/>
                </a:solidFill>
                <a:latin typeface="Calibri" pitchFamily="34" charset="0"/>
                <a:cs typeface="Calibri" pitchFamily="34" charset="0"/>
              </a:rPr>
              <a:t> rule, the animation will gradually change from the current style to the new style at certain times.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To get an animation to work, you must bind the animation to an element.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The following example binds the "example" animation to the &lt;div&gt; element. The animation will last for 4 seconds, and it will gradually change the background-color of the &lt;div&gt; element from "red" to "yellow":</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2994478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Animation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rgbClr val="0070C0"/>
                </a:solidFill>
                <a:latin typeface="Calibri" pitchFamily="34" charset="0"/>
                <a:cs typeface="Calibri" pitchFamily="34" charset="0"/>
              </a:rPr>
              <a:t>/* The animation code */ </a:t>
            </a:r>
            <a:endParaRPr lang="en-US" sz="2000" b="1" dirty="0" smtClean="0">
              <a:solidFill>
                <a:srgbClr val="0070C0"/>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a:t>
            </a:r>
            <a:r>
              <a:rPr lang="en-US" sz="2000" dirty="0" err="1">
                <a:solidFill>
                  <a:schemeClr val="bg1"/>
                </a:solidFill>
                <a:latin typeface="Calibri" pitchFamily="34" charset="0"/>
                <a:cs typeface="Calibri" pitchFamily="34" charset="0"/>
              </a:rPr>
              <a:t>keyframes</a:t>
            </a:r>
            <a:r>
              <a:rPr lang="en-US" sz="2000" dirty="0">
                <a:solidFill>
                  <a:schemeClr val="bg1"/>
                </a:solidFill>
                <a:latin typeface="Calibri" pitchFamily="34" charset="0"/>
                <a:cs typeface="Calibri" pitchFamily="34" charset="0"/>
              </a:rPr>
              <a:t> example {</a:t>
            </a:r>
          </a:p>
          <a:p>
            <a:r>
              <a:rPr lang="en-US" sz="2000" dirty="0">
                <a:solidFill>
                  <a:schemeClr val="bg1"/>
                </a:solidFill>
                <a:latin typeface="Calibri" pitchFamily="34" charset="0"/>
                <a:cs typeface="Calibri" pitchFamily="34" charset="0"/>
              </a:rPr>
              <a:t>from {background-color: red;} to {background-color: yellow;}</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b="1" dirty="0">
                <a:solidFill>
                  <a:srgbClr val="0070C0"/>
                </a:solidFill>
                <a:latin typeface="Calibri" pitchFamily="34" charset="0"/>
                <a:cs typeface="Calibri" pitchFamily="34" charset="0"/>
              </a:rPr>
              <a:t>/* The element to apply the animation to */ </a:t>
            </a:r>
            <a:endParaRPr lang="en-US" sz="2000" b="1" dirty="0" smtClean="0">
              <a:solidFill>
                <a:srgbClr val="0070C0"/>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div </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width: 100px; height: 100px;</a:t>
            </a:r>
          </a:p>
          <a:p>
            <a:r>
              <a:rPr lang="en-US" sz="2000" dirty="0">
                <a:solidFill>
                  <a:schemeClr val="bg1"/>
                </a:solidFill>
                <a:latin typeface="Calibri" pitchFamily="34" charset="0"/>
                <a:cs typeface="Calibri" pitchFamily="34" charset="0"/>
              </a:rPr>
              <a:t>background-color: red;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animation-name</a:t>
            </a:r>
            <a:r>
              <a:rPr lang="en-US" sz="2000" dirty="0">
                <a:solidFill>
                  <a:schemeClr val="bg1"/>
                </a:solidFill>
                <a:latin typeface="Calibri" pitchFamily="34" charset="0"/>
                <a:cs typeface="Calibri" pitchFamily="34" charset="0"/>
              </a:rPr>
              <a:t>: example;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animation-duration</a:t>
            </a:r>
            <a:r>
              <a:rPr lang="en-US" sz="2000" dirty="0">
                <a:solidFill>
                  <a:schemeClr val="bg1"/>
                </a:solidFill>
                <a:latin typeface="Calibri" pitchFamily="34" charset="0"/>
                <a:cs typeface="Calibri" pitchFamily="34" charset="0"/>
              </a:rPr>
              <a:t>: 4s;</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Note: </a:t>
            </a:r>
            <a:r>
              <a:rPr lang="en-US" sz="2000" dirty="0">
                <a:solidFill>
                  <a:schemeClr val="bg1"/>
                </a:solidFill>
                <a:latin typeface="Calibri" pitchFamily="34" charset="0"/>
                <a:cs typeface="Calibri" pitchFamily="34" charset="0"/>
              </a:rPr>
              <a:t>If the animation-duration property is not specified, no animation will occur, because the default value is 0s (0 seconds).</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111140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Animation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 the example above we have specified when the style will change by using the keywords "</a:t>
            </a:r>
            <a:r>
              <a:rPr lang="en-US" sz="2000" i="1" dirty="0">
                <a:solidFill>
                  <a:schemeClr val="bg1"/>
                </a:solidFill>
                <a:latin typeface="Calibri" pitchFamily="34" charset="0"/>
                <a:cs typeface="Calibri" pitchFamily="34" charset="0"/>
              </a:rPr>
              <a:t>from</a:t>
            </a:r>
            <a:r>
              <a:rPr lang="en-US" sz="2000" dirty="0">
                <a:solidFill>
                  <a:schemeClr val="bg1"/>
                </a:solidFill>
                <a:latin typeface="Calibri" pitchFamily="34" charset="0"/>
                <a:cs typeface="Calibri" pitchFamily="34" charset="0"/>
              </a:rPr>
              <a:t>" and "</a:t>
            </a:r>
            <a:r>
              <a:rPr lang="en-US" sz="2000" i="1" dirty="0">
                <a:solidFill>
                  <a:schemeClr val="bg1"/>
                </a:solidFill>
                <a:latin typeface="Calibri" pitchFamily="34" charset="0"/>
                <a:cs typeface="Calibri" pitchFamily="34" charset="0"/>
              </a:rPr>
              <a:t>to</a:t>
            </a:r>
            <a:r>
              <a:rPr lang="en-US" sz="2000" dirty="0">
                <a:solidFill>
                  <a:schemeClr val="bg1"/>
                </a:solidFill>
                <a:latin typeface="Calibri" pitchFamily="34" charset="0"/>
                <a:cs typeface="Calibri" pitchFamily="34" charset="0"/>
              </a:rPr>
              <a:t>" (which represents 0% (start) and 100% (complete)).</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It is also possible to use percent. By using percent, you can add as many style changes as you like.</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The following example will change the background-color of the &lt;div&gt; element when the animation is 25% complete, 50% complete, and again when the animation is 100% complete:</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10179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Animation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rgbClr val="0070C0"/>
                </a:solidFill>
                <a:latin typeface="Calibri" pitchFamily="34" charset="0"/>
                <a:cs typeface="Calibri" pitchFamily="34" charset="0"/>
              </a:rPr>
              <a:t>/* The animation code */ </a:t>
            </a:r>
            <a:endParaRPr lang="en-US" sz="2000" b="1" dirty="0" smtClean="0">
              <a:solidFill>
                <a:srgbClr val="0070C0"/>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a:t>
            </a:r>
            <a:r>
              <a:rPr lang="en-US" sz="2000" dirty="0" err="1">
                <a:solidFill>
                  <a:schemeClr val="bg1"/>
                </a:solidFill>
                <a:latin typeface="Calibri" pitchFamily="34" charset="0"/>
                <a:cs typeface="Calibri" pitchFamily="34" charset="0"/>
              </a:rPr>
              <a:t>keyframes</a:t>
            </a:r>
            <a:r>
              <a:rPr lang="en-US" sz="2000" dirty="0">
                <a:solidFill>
                  <a:schemeClr val="bg1"/>
                </a:solidFill>
                <a:latin typeface="Calibri" pitchFamily="34" charset="0"/>
                <a:cs typeface="Calibri" pitchFamily="34" charset="0"/>
              </a:rPr>
              <a:t> example {</a:t>
            </a:r>
          </a:p>
          <a:p>
            <a:r>
              <a:rPr lang="en-US" sz="2000" dirty="0">
                <a:solidFill>
                  <a:schemeClr val="bg1"/>
                </a:solidFill>
                <a:latin typeface="Calibri" pitchFamily="34" charset="0"/>
                <a:cs typeface="Calibri" pitchFamily="34" charset="0"/>
              </a:rPr>
              <a:t>0% {background-color: red;}</a:t>
            </a:r>
          </a:p>
          <a:p>
            <a:r>
              <a:rPr lang="en-US" sz="2000" dirty="0">
                <a:solidFill>
                  <a:schemeClr val="bg1"/>
                </a:solidFill>
                <a:latin typeface="Calibri" pitchFamily="34" charset="0"/>
                <a:cs typeface="Calibri" pitchFamily="34" charset="0"/>
              </a:rPr>
              <a:t>25% {background-color: yellow;}</a:t>
            </a:r>
          </a:p>
          <a:p>
            <a:r>
              <a:rPr lang="en-US" sz="2000" dirty="0">
                <a:solidFill>
                  <a:schemeClr val="bg1"/>
                </a:solidFill>
                <a:latin typeface="Calibri" pitchFamily="34" charset="0"/>
                <a:cs typeface="Calibri" pitchFamily="34" charset="0"/>
              </a:rPr>
              <a:t>50% {background-color: blue;}</a:t>
            </a:r>
          </a:p>
          <a:p>
            <a:r>
              <a:rPr lang="en-US" sz="2000" dirty="0">
                <a:solidFill>
                  <a:schemeClr val="bg1"/>
                </a:solidFill>
                <a:latin typeface="Calibri" pitchFamily="34" charset="0"/>
                <a:cs typeface="Calibri" pitchFamily="34" charset="0"/>
              </a:rPr>
              <a:t>100% {background-color: green;}</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b="1" dirty="0">
                <a:solidFill>
                  <a:srgbClr val="0070C0"/>
                </a:solidFill>
                <a:latin typeface="Calibri" pitchFamily="34" charset="0"/>
                <a:cs typeface="Calibri" pitchFamily="34" charset="0"/>
              </a:rPr>
              <a:t>/* The element to apply the animation to */ </a:t>
            </a:r>
            <a:endParaRPr lang="en-US" sz="2000" b="1" dirty="0" smtClean="0">
              <a:solidFill>
                <a:srgbClr val="0070C0"/>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div </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width: 100px; height: 100px;</a:t>
            </a:r>
          </a:p>
          <a:p>
            <a:r>
              <a:rPr lang="en-US" sz="2000" dirty="0">
                <a:solidFill>
                  <a:schemeClr val="bg1"/>
                </a:solidFill>
                <a:latin typeface="Calibri" pitchFamily="34" charset="0"/>
                <a:cs typeface="Calibri" pitchFamily="34" charset="0"/>
              </a:rPr>
              <a:t>background-color: red; animation-name: example; animation-duration: 4s;</a:t>
            </a:r>
          </a:p>
          <a:p>
            <a:r>
              <a:rPr lang="en-US" sz="2000" dirty="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914638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Animation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lvl="0" indent="-342900">
              <a:buFont typeface="Arial" pitchFamily="34" charset="0"/>
              <a:buChar char="•"/>
            </a:pPr>
            <a:r>
              <a:rPr lang="en-US" sz="2000" b="1" dirty="0">
                <a:solidFill>
                  <a:schemeClr val="bg1"/>
                </a:solidFill>
                <a:latin typeface="Calibri" pitchFamily="34" charset="0"/>
                <a:cs typeface="Calibri" pitchFamily="34" charset="0"/>
              </a:rPr>
              <a:t>animation-direction:</a:t>
            </a:r>
            <a:r>
              <a:rPr lang="en-US" sz="2000" dirty="0">
                <a:solidFill>
                  <a:schemeClr val="bg1"/>
                </a:solidFill>
                <a:latin typeface="Calibri" pitchFamily="34" charset="0"/>
                <a:cs typeface="Calibri" pitchFamily="34" charset="0"/>
              </a:rPr>
              <a:t> Property defines whether an animation should be played forwards, backwards or in alternate </a:t>
            </a:r>
            <a:r>
              <a:rPr lang="en-US" sz="2000" dirty="0" smtClean="0">
                <a:solidFill>
                  <a:schemeClr val="bg1"/>
                </a:solidFill>
                <a:latin typeface="Calibri" pitchFamily="34" charset="0"/>
                <a:cs typeface="Calibri" pitchFamily="34" charset="0"/>
              </a:rPr>
              <a:t>cycles.</a:t>
            </a:r>
          </a:p>
          <a:p>
            <a:pPr lvl="0"/>
            <a:endParaRPr lang="en-US" sz="2000" dirty="0" smtClean="0">
              <a:solidFill>
                <a:schemeClr val="bg1"/>
              </a:solidFill>
              <a:latin typeface="Calibri" pitchFamily="34" charset="0"/>
              <a:cs typeface="Calibri" pitchFamily="34" charset="0"/>
            </a:endParaRPr>
          </a:p>
          <a:p>
            <a:pPr marL="342900" lvl="0" indent="-342900">
              <a:buFont typeface="Arial" pitchFamily="34" charset="0"/>
              <a:buChar char="•"/>
            </a:pPr>
            <a:r>
              <a:rPr lang="en-US" sz="2000" b="1" dirty="0" smtClean="0">
                <a:solidFill>
                  <a:schemeClr val="bg1"/>
                </a:solidFill>
                <a:latin typeface="Calibri" pitchFamily="34" charset="0"/>
                <a:cs typeface="Calibri" pitchFamily="34" charset="0"/>
              </a:rPr>
              <a:t>animation-duration</a:t>
            </a:r>
            <a:r>
              <a:rPr lang="en-US" sz="2000" dirty="0">
                <a:solidFill>
                  <a:schemeClr val="bg1"/>
                </a:solidFill>
                <a:latin typeface="Calibri" pitchFamily="34" charset="0"/>
                <a:cs typeface="Calibri" pitchFamily="34" charset="0"/>
              </a:rPr>
              <a:t>: Property defines how long an animation should take to complete one </a:t>
            </a:r>
            <a:r>
              <a:rPr lang="en-US" sz="2000" dirty="0" smtClean="0">
                <a:solidFill>
                  <a:schemeClr val="bg1"/>
                </a:solidFill>
                <a:latin typeface="Calibri" pitchFamily="34" charset="0"/>
                <a:cs typeface="Calibri" pitchFamily="34" charset="0"/>
              </a:rPr>
              <a:t>cycle.</a:t>
            </a:r>
          </a:p>
          <a:p>
            <a:pPr lvl="0"/>
            <a:endParaRPr lang="en-US" sz="2000" dirty="0" smtClean="0">
              <a:solidFill>
                <a:schemeClr val="bg1"/>
              </a:solidFill>
              <a:latin typeface="Calibri" pitchFamily="34" charset="0"/>
              <a:cs typeface="Calibri" pitchFamily="34" charset="0"/>
            </a:endParaRPr>
          </a:p>
          <a:p>
            <a:pPr marL="342900" lvl="0" indent="-342900">
              <a:buFont typeface="Arial" pitchFamily="34" charset="0"/>
              <a:buChar char="•"/>
            </a:pPr>
            <a:r>
              <a:rPr lang="en-US" sz="2000" b="1" dirty="0" smtClean="0">
                <a:solidFill>
                  <a:schemeClr val="bg1"/>
                </a:solidFill>
                <a:latin typeface="Calibri" pitchFamily="34" charset="0"/>
                <a:cs typeface="Calibri" pitchFamily="34" charset="0"/>
              </a:rPr>
              <a:t>animation-fill-mode</a:t>
            </a:r>
            <a:r>
              <a:rPr lang="en-US" sz="2000" dirty="0">
                <a:solidFill>
                  <a:schemeClr val="bg1"/>
                </a:solidFill>
                <a:latin typeface="Calibri" pitchFamily="34" charset="0"/>
                <a:cs typeface="Calibri" pitchFamily="34" charset="0"/>
              </a:rPr>
              <a:t>: property specifies a style for the element when the animation is not playing (before it starts, after it ends, or both).</a:t>
            </a:r>
          </a:p>
          <a:p>
            <a:r>
              <a:rPr lang="en-US" sz="2000" dirty="0">
                <a:solidFill>
                  <a:schemeClr val="bg1"/>
                </a:solidFill>
                <a:latin typeface="Calibri" pitchFamily="34" charset="0"/>
                <a:cs typeface="Calibri" pitchFamily="34" charset="0"/>
              </a:rPr>
              <a:t>CSS animations do not affect the element before the first </a:t>
            </a:r>
            <a:r>
              <a:rPr lang="en-US" sz="2000" dirty="0" err="1">
                <a:solidFill>
                  <a:schemeClr val="bg1"/>
                </a:solidFill>
                <a:latin typeface="Calibri" pitchFamily="34" charset="0"/>
                <a:cs typeface="Calibri" pitchFamily="34" charset="0"/>
              </a:rPr>
              <a:t>keyframe</a:t>
            </a:r>
            <a:r>
              <a:rPr lang="en-US" sz="2000" dirty="0">
                <a:solidFill>
                  <a:schemeClr val="bg1"/>
                </a:solidFill>
                <a:latin typeface="Calibri" pitchFamily="34" charset="0"/>
                <a:cs typeface="Calibri" pitchFamily="34" charset="0"/>
              </a:rPr>
              <a:t> is played or after the last </a:t>
            </a:r>
            <a:r>
              <a:rPr lang="en-US" sz="2000" dirty="0" err="1">
                <a:solidFill>
                  <a:schemeClr val="bg1"/>
                </a:solidFill>
                <a:latin typeface="Calibri" pitchFamily="34" charset="0"/>
                <a:cs typeface="Calibri" pitchFamily="34" charset="0"/>
              </a:rPr>
              <a:t>keyframe</a:t>
            </a:r>
            <a:r>
              <a:rPr lang="en-US" sz="2000" dirty="0">
                <a:solidFill>
                  <a:schemeClr val="bg1"/>
                </a:solidFill>
                <a:latin typeface="Calibri" pitchFamily="34" charset="0"/>
                <a:cs typeface="Calibri" pitchFamily="34" charset="0"/>
              </a:rPr>
              <a:t> is played. The animation-fill-mode property can override this behavior.</a:t>
            </a:r>
          </a:p>
          <a:p>
            <a:r>
              <a:rPr lang="en-US" sz="2000" dirty="0">
                <a:solidFill>
                  <a:schemeClr val="bg1"/>
                </a:solidFill>
                <a:latin typeface="Calibri" pitchFamily="34" charset="0"/>
                <a:cs typeface="Calibri" pitchFamily="34" charset="0"/>
              </a:rPr>
              <a:t> </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2840574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Animation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lvl="0" indent="-342900">
              <a:buFont typeface="Arial" pitchFamily="34" charset="0"/>
              <a:buChar char="•"/>
            </a:pPr>
            <a:r>
              <a:rPr lang="en-US" sz="2000" b="1" dirty="0" smtClean="0">
                <a:solidFill>
                  <a:schemeClr val="bg1"/>
                </a:solidFill>
                <a:latin typeface="Calibri" pitchFamily="34" charset="0"/>
                <a:cs typeface="Calibri" pitchFamily="34" charset="0"/>
              </a:rPr>
              <a:t>animation-iteration-coun</a:t>
            </a:r>
            <a:r>
              <a:rPr lang="en-US" sz="2000" dirty="0" smtClean="0">
                <a:solidFill>
                  <a:schemeClr val="bg1"/>
                </a:solidFill>
                <a:latin typeface="Calibri" pitchFamily="34" charset="0"/>
                <a:cs typeface="Calibri" pitchFamily="34" charset="0"/>
              </a:rPr>
              <a:t>t: property specifies the number of times an animation should be played.</a:t>
            </a:r>
          </a:p>
          <a:p>
            <a:r>
              <a:rPr lang="en-US" sz="2000" dirty="0" smtClean="0">
                <a:solidFill>
                  <a:schemeClr val="bg1"/>
                </a:solidFill>
                <a:latin typeface="Calibri" pitchFamily="34" charset="0"/>
                <a:cs typeface="Calibri" pitchFamily="34" charset="0"/>
              </a:rPr>
              <a:t> </a:t>
            </a:r>
          </a:p>
          <a:p>
            <a:pPr marL="342900" lvl="0" indent="-342900">
              <a:buFont typeface="Arial" pitchFamily="34" charset="0"/>
              <a:buChar char="•"/>
            </a:pPr>
            <a:r>
              <a:rPr lang="en-US" sz="2000" b="1" dirty="0" smtClean="0">
                <a:solidFill>
                  <a:schemeClr val="bg1"/>
                </a:solidFill>
                <a:latin typeface="Calibri" pitchFamily="34" charset="0"/>
                <a:cs typeface="Calibri" pitchFamily="34" charset="0"/>
              </a:rPr>
              <a:t>animation-timing-function</a:t>
            </a:r>
            <a:r>
              <a:rPr lang="en-US" sz="2000" dirty="0" smtClean="0">
                <a:solidFill>
                  <a:schemeClr val="bg1"/>
                </a:solidFill>
                <a:latin typeface="Calibri" pitchFamily="34" charset="0"/>
                <a:cs typeface="Calibri" pitchFamily="34" charset="0"/>
              </a:rPr>
              <a:t>: specifies the speed curve of an animation.</a:t>
            </a:r>
          </a:p>
          <a:p>
            <a:r>
              <a:rPr lang="en-US" sz="2000" dirty="0" smtClean="0">
                <a:solidFill>
                  <a:schemeClr val="bg1"/>
                </a:solidFill>
                <a:latin typeface="Calibri" pitchFamily="34" charset="0"/>
                <a:cs typeface="Calibri" pitchFamily="34" charset="0"/>
              </a:rPr>
              <a:t>The speed curve defines the TIME an animation uses to change from one set of CSS styles to another.</a:t>
            </a:r>
          </a:p>
          <a:p>
            <a:r>
              <a:rPr lang="en-US" sz="2000" dirty="0" smtClean="0">
                <a:solidFill>
                  <a:schemeClr val="bg1"/>
                </a:solidFill>
                <a:latin typeface="Calibri" pitchFamily="34" charset="0"/>
                <a:cs typeface="Calibri" pitchFamily="34" charset="0"/>
              </a:rPr>
              <a:t> </a:t>
            </a:r>
          </a:p>
          <a:p>
            <a:r>
              <a:rPr lang="en-US" sz="2000" dirty="0" smtClean="0">
                <a:solidFill>
                  <a:schemeClr val="bg1"/>
                </a:solidFill>
                <a:latin typeface="Calibri" pitchFamily="34" charset="0"/>
                <a:cs typeface="Calibri" pitchFamily="34" charset="0"/>
              </a:rPr>
              <a:t>If you want to dive more into animations check the documentation link below: </a:t>
            </a:r>
            <a:r>
              <a:rPr lang="en-US" sz="2000" dirty="0" smtClean="0">
                <a:solidFill>
                  <a:schemeClr val="bg1"/>
                </a:solidFill>
                <a:latin typeface="Calibri" pitchFamily="34" charset="0"/>
                <a:cs typeface="Calibri" pitchFamily="34" charset="0"/>
                <a:hlinkClick r:id="rId3"/>
              </a:rPr>
              <a:t>https://developer.mozilla.org/en-US/docs/Web/CSS/animation</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696983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box-shadow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box-shadow property attaches one or more shadows to an element</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r>
              <a:rPr lang="en-US" sz="2000" b="1" u="heavy" dirty="0">
                <a:solidFill>
                  <a:schemeClr val="bg1"/>
                </a:solidFill>
                <a:latin typeface="Calibri" pitchFamily="34" charset="0"/>
                <a:cs typeface="Calibri" pitchFamily="34" charset="0"/>
              </a:rPr>
              <a:t>CSS Syntax:</a:t>
            </a:r>
            <a:endParaRPr lang="en-US" sz="2000" b="1" u="sng"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box-shadow: </a:t>
            </a:r>
            <a:r>
              <a:rPr lang="en-US" sz="2000" dirty="0" err="1">
                <a:solidFill>
                  <a:schemeClr val="bg1"/>
                </a:solidFill>
                <a:latin typeface="Calibri" pitchFamily="34" charset="0"/>
                <a:cs typeface="Calibri" pitchFamily="34" charset="0"/>
              </a:rPr>
              <a:t>none|</a:t>
            </a:r>
            <a:r>
              <a:rPr lang="en-US" sz="2000" i="1" dirty="0" err="1">
                <a:solidFill>
                  <a:schemeClr val="bg1"/>
                </a:solidFill>
                <a:latin typeface="Calibri" pitchFamily="34" charset="0"/>
                <a:cs typeface="Calibri" pitchFamily="34" charset="0"/>
              </a:rPr>
              <a:t>h-offset</a:t>
            </a:r>
            <a:r>
              <a:rPr lang="en-US" sz="2000" i="1" dirty="0">
                <a:solidFill>
                  <a:schemeClr val="bg1"/>
                </a:solidFill>
                <a:latin typeface="Calibri" pitchFamily="34" charset="0"/>
                <a:cs typeface="Calibri" pitchFamily="34" charset="0"/>
              </a:rPr>
              <a:t> v-offset blur spread color </a:t>
            </a:r>
            <a:r>
              <a:rPr lang="en-US" sz="2000" dirty="0">
                <a:solidFill>
                  <a:schemeClr val="bg1"/>
                </a:solidFill>
                <a:latin typeface="Calibri" pitchFamily="34" charset="0"/>
                <a:cs typeface="Calibri" pitchFamily="34" charset="0"/>
              </a:rPr>
              <a:t>|</a:t>
            </a:r>
            <a:r>
              <a:rPr lang="en-US" sz="2000" dirty="0" err="1">
                <a:solidFill>
                  <a:schemeClr val="bg1"/>
                </a:solidFill>
                <a:latin typeface="Calibri" pitchFamily="34" charset="0"/>
                <a:cs typeface="Calibri" pitchFamily="34" charset="0"/>
              </a:rPr>
              <a:t>inset|initial|inherit</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Example:</a:t>
            </a:r>
            <a:endParaRPr lang="en-US" sz="2000" b="1" u="sng"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#example1 { border: 1px solid; padding: 10px;</a:t>
            </a:r>
          </a:p>
          <a:p>
            <a:r>
              <a:rPr lang="en-US" sz="2000" dirty="0">
                <a:solidFill>
                  <a:schemeClr val="bg1"/>
                </a:solidFill>
                <a:latin typeface="Calibri" pitchFamily="34" charset="0"/>
                <a:cs typeface="Calibri" pitchFamily="34" charset="0"/>
              </a:rPr>
              <a:t>box-shadow: 5px 10px;</a:t>
            </a:r>
          </a:p>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802259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box-shadow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#example2 { border: 1px solid; </a:t>
            </a:r>
          </a:p>
          <a:p>
            <a:r>
              <a:rPr lang="en-US" sz="2000" dirty="0" smtClean="0">
                <a:solidFill>
                  <a:schemeClr val="bg1"/>
                </a:solidFill>
                <a:latin typeface="Calibri" pitchFamily="34" charset="0"/>
                <a:cs typeface="Calibri" pitchFamily="34" charset="0"/>
              </a:rPr>
              <a:t>padding: 10px;</a:t>
            </a:r>
          </a:p>
          <a:p>
            <a:r>
              <a:rPr lang="en-US" sz="2000" dirty="0" smtClean="0">
                <a:solidFill>
                  <a:schemeClr val="bg1"/>
                </a:solidFill>
                <a:latin typeface="Calibri" pitchFamily="34" charset="0"/>
                <a:cs typeface="Calibri" pitchFamily="34" charset="0"/>
              </a:rPr>
              <a:t>box-shadow: 5px 10px #888888;</a:t>
            </a:r>
          </a:p>
          <a:p>
            <a:r>
              <a:rPr lang="en-US" sz="2000" dirty="0" smtClean="0">
                <a:solidFill>
                  <a:schemeClr val="bg1"/>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 </a:t>
            </a:r>
          </a:p>
          <a:p>
            <a:r>
              <a:rPr lang="en-US" sz="2000" dirty="0" smtClean="0">
                <a:solidFill>
                  <a:schemeClr val="bg1"/>
                </a:solidFill>
                <a:latin typeface="Calibri" pitchFamily="34" charset="0"/>
                <a:cs typeface="Calibri" pitchFamily="34" charset="0"/>
              </a:rPr>
              <a:t>#example3 { border: 1px solid; </a:t>
            </a:r>
          </a:p>
          <a:p>
            <a:r>
              <a:rPr lang="en-US" sz="2000" dirty="0" smtClean="0">
                <a:solidFill>
                  <a:schemeClr val="bg1"/>
                </a:solidFill>
                <a:latin typeface="Calibri" pitchFamily="34" charset="0"/>
                <a:cs typeface="Calibri" pitchFamily="34" charset="0"/>
              </a:rPr>
              <a:t>padding: 10px;</a:t>
            </a:r>
          </a:p>
          <a:p>
            <a:r>
              <a:rPr lang="en-US" sz="2000" dirty="0" smtClean="0">
                <a:solidFill>
                  <a:schemeClr val="bg1"/>
                </a:solidFill>
                <a:latin typeface="Calibri" pitchFamily="34" charset="0"/>
                <a:cs typeface="Calibri" pitchFamily="34" charset="0"/>
              </a:rPr>
              <a:t>box-shadow: 5px 10px red;</a:t>
            </a:r>
          </a:p>
          <a:p>
            <a:r>
              <a:rPr lang="en-US" sz="2000" dirty="0" smtClean="0">
                <a:solidFill>
                  <a:schemeClr val="bg1"/>
                </a:solidFill>
                <a:latin typeface="Calibri" pitchFamily="34" charset="0"/>
                <a:cs typeface="Calibri" pitchFamily="34" charset="0"/>
              </a:rPr>
              <a:t>}</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Check the below link for more examples on box shadow: </a:t>
            </a:r>
            <a:r>
              <a:rPr lang="en-US" sz="2000" u="sng" dirty="0">
                <a:solidFill>
                  <a:schemeClr val="bg1"/>
                </a:solidFill>
                <a:latin typeface="Calibri" pitchFamily="34" charset="0"/>
                <a:cs typeface="Calibri" pitchFamily="34" charset="0"/>
                <a:hlinkClick r:id="rId3"/>
              </a:rPr>
              <a:t>https://www.w3schools.com/cssref/css3_pr_box-shadow.asp</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7" name="image10.png"/>
          <p:cNvPicPr/>
          <p:nvPr/>
        </p:nvPicPr>
        <p:blipFill>
          <a:blip r:embed="rId4" cstate="print"/>
          <a:stretch>
            <a:fillRect/>
          </a:stretch>
        </p:blipFill>
        <p:spPr>
          <a:xfrm>
            <a:off x="5545038" y="1652588"/>
            <a:ext cx="5629910" cy="3385820"/>
          </a:xfrm>
          <a:prstGeom prst="rect">
            <a:avLst/>
          </a:prstGeom>
        </p:spPr>
      </p:pic>
    </p:spTree>
    <p:extLst>
      <p:ext uri="{BB962C8B-B14F-4D97-AF65-F5344CB8AC3E}">
        <p14:creationId xmlns:p14="http://schemas.microsoft.com/office/powerpoint/2010/main" val="1691455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float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float property specifies whether an element should float to the left, right, or not at all.</a:t>
            </a: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Note: </a:t>
            </a:r>
            <a:r>
              <a:rPr lang="en-US" sz="2000" dirty="0">
                <a:solidFill>
                  <a:schemeClr val="bg1"/>
                </a:solidFill>
                <a:latin typeface="Calibri" pitchFamily="34" charset="0"/>
                <a:cs typeface="Calibri" pitchFamily="34" charset="0"/>
              </a:rPr>
              <a:t>Absolutely positioned elements ignore the float property!</a:t>
            </a: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Example</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img</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float: right</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In this example the specified image should be at the right of it’s parent element or container,</a:t>
            </a:r>
          </a:p>
          <a:p>
            <a:r>
              <a:rPr lang="en-US" sz="2000" dirty="0">
                <a:solidFill>
                  <a:schemeClr val="bg1"/>
                </a:solidFill>
                <a:latin typeface="Calibri" pitchFamily="34" charset="0"/>
                <a:cs typeface="Calibri" pitchFamily="34" charset="0"/>
              </a:rPr>
              <a:t>whether it has any other elements with it or not.</a:t>
            </a: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Note: </a:t>
            </a:r>
            <a:r>
              <a:rPr lang="en-US" sz="2000" dirty="0">
                <a:solidFill>
                  <a:schemeClr val="bg1"/>
                </a:solidFill>
                <a:latin typeface="Calibri" pitchFamily="34" charset="0"/>
                <a:cs typeface="Calibri" pitchFamily="34" charset="0"/>
              </a:rPr>
              <a:t>Elements next to a floating element will flow around it. To avoid this, use the clear property or the </a:t>
            </a:r>
            <a:r>
              <a:rPr lang="en-US" sz="2000" dirty="0" err="1">
                <a:solidFill>
                  <a:schemeClr val="bg1"/>
                </a:solidFill>
                <a:latin typeface="Calibri" pitchFamily="34" charset="0"/>
                <a:cs typeface="Calibri" pitchFamily="34" charset="0"/>
              </a:rPr>
              <a:t>clearfix</a:t>
            </a:r>
            <a:r>
              <a:rPr lang="en-US" sz="2000" dirty="0">
                <a:solidFill>
                  <a:schemeClr val="bg1"/>
                </a:solidFill>
                <a:latin typeface="Calibri" pitchFamily="34" charset="0"/>
                <a:cs typeface="Calibri" pitchFamily="34" charset="0"/>
              </a:rPr>
              <a:t> hack.</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85554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Font Family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44472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font-family property can hold several font names as a "fallback" system. If the browser does not support the first font, it tries the next font.</a:t>
            </a:r>
          </a:p>
          <a:p>
            <a:r>
              <a:rPr lang="en-US" sz="2000" dirty="0">
                <a:solidFill>
                  <a:schemeClr val="bg1"/>
                </a:solidFill>
                <a:latin typeface="Calibri" pitchFamily="34" charset="0"/>
                <a:cs typeface="Calibri" pitchFamily="34" charset="0"/>
              </a:rPr>
              <a:t> </a:t>
            </a:r>
          </a:p>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p {</a:t>
            </a:r>
          </a:p>
          <a:p>
            <a:r>
              <a:rPr lang="en-US" sz="2000" dirty="0">
                <a:solidFill>
                  <a:schemeClr val="bg1"/>
                </a:solidFill>
                <a:latin typeface="Calibri" pitchFamily="34" charset="0"/>
                <a:cs typeface="Calibri" pitchFamily="34" charset="0"/>
              </a:rPr>
              <a:t>font-family: "Times New Roman", Times, serif;</a:t>
            </a:r>
          </a:p>
          <a:p>
            <a:r>
              <a:rPr lang="en-US" sz="2000" dirty="0">
                <a:solidFill>
                  <a:schemeClr val="bg1"/>
                </a:solidFill>
                <a:latin typeface="Calibri" pitchFamily="34" charset="0"/>
                <a:cs typeface="Calibri" pitchFamily="34" charset="0"/>
              </a:rPr>
              <a:t>}</a:t>
            </a:r>
          </a:p>
        </p:txBody>
      </p:sp>
      <p:sp>
        <p:nvSpPr>
          <p:cNvPr id="7" name="TextBox 6"/>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2967272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float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chemeClr val="bg1"/>
                </a:solidFill>
                <a:latin typeface="Calibri" pitchFamily="34" charset="0"/>
                <a:cs typeface="Calibri" pitchFamily="34" charset="0"/>
              </a:rPr>
              <a:t>Example 2</a:t>
            </a:r>
            <a:r>
              <a:rPr lang="en-US" sz="2000" dirty="0">
                <a:solidFill>
                  <a:schemeClr val="bg1"/>
                </a:solidFill>
                <a:latin typeface="Calibri" pitchFamily="34" charset="0"/>
                <a:cs typeface="Calibri" pitchFamily="34" charset="0"/>
              </a:rPr>
              <a:t>:</a:t>
            </a:r>
            <a:endParaRPr lang="en-US" sz="2000" b="1" u="sng"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 </a:t>
            </a:r>
          </a:p>
          <a:p>
            <a:r>
              <a:rPr lang="en-US" sz="2000" dirty="0" err="1">
                <a:solidFill>
                  <a:schemeClr val="bg1"/>
                </a:solidFill>
                <a:latin typeface="Calibri" pitchFamily="34" charset="0"/>
                <a:cs typeface="Calibri" pitchFamily="34" charset="0"/>
              </a:rPr>
              <a:t>img</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float: left;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err="1">
                <a:solidFill>
                  <a:schemeClr val="bg1"/>
                </a:solidFill>
                <a:latin typeface="Calibri" pitchFamily="34" charset="0"/>
                <a:cs typeface="Calibri" pitchFamily="34" charset="0"/>
              </a:rPr>
              <a:t>p.clear</a:t>
            </a:r>
            <a:r>
              <a:rPr lang="en-US" sz="2000" dirty="0">
                <a:solidFill>
                  <a:schemeClr val="bg1"/>
                </a:solidFill>
                <a:latin typeface="Calibri" pitchFamily="34" charset="0"/>
                <a:cs typeface="Calibri" pitchFamily="34" charset="0"/>
              </a:rPr>
              <a:t> { clear: left;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The clear property controls the flow next to floated elements.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The clear property specifies what should happen with the element that is next to a floating element, therefore, in the above example the element &lt;p&gt; will take another block to display rather than displaying beside the floating element.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2203785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Position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position property specifies the type of positioning method used for an element (static, relative, absolute, fixed, or sticky).</a:t>
            </a: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Note: </a:t>
            </a:r>
            <a:r>
              <a:rPr lang="en-US" sz="2000" dirty="0">
                <a:solidFill>
                  <a:schemeClr val="bg1"/>
                </a:solidFill>
                <a:latin typeface="Calibri" pitchFamily="34" charset="0"/>
                <a:cs typeface="Calibri" pitchFamily="34" charset="0"/>
              </a:rPr>
              <a:t>The default of the position property is </a:t>
            </a:r>
            <a:r>
              <a:rPr lang="en-US" sz="2000" dirty="0" smtClean="0">
                <a:solidFill>
                  <a:schemeClr val="bg1"/>
                </a:solidFill>
                <a:latin typeface="Calibri" pitchFamily="34" charset="0"/>
                <a:cs typeface="Calibri" pitchFamily="34" charset="0"/>
              </a:rPr>
              <a:t>static.</a:t>
            </a:r>
            <a:endParaRPr lang="en-US" sz="2000" b="1" u="heavy" dirty="0">
              <a:solidFill>
                <a:schemeClr val="bg1"/>
              </a:solidFill>
              <a:latin typeface="Calibri" pitchFamily="34" charset="0"/>
              <a:cs typeface="Calibri" pitchFamily="34" charset="0"/>
            </a:endParaRPr>
          </a:p>
          <a:p>
            <a:r>
              <a:rPr lang="en-US" sz="2000" b="1" u="heavy" dirty="0" smtClean="0">
                <a:solidFill>
                  <a:schemeClr val="bg1"/>
                </a:solidFill>
                <a:latin typeface="Calibri" pitchFamily="34" charset="0"/>
                <a:cs typeface="Calibri" pitchFamily="34" charset="0"/>
              </a:rPr>
              <a:t>CSS Syntax:</a:t>
            </a:r>
            <a:endParaRPr lang="en-US" sz="2000" b="1" dirty="0" smtClean="0">
              <a:solidFill>
                <a:schemeClr val="bg1"/>
              </a:solidFill>
              <a:latin typeface="Calibri" pitchFamily="34" charset="0"/>
              <a:cs typeface="Calibri" pitchFamily="34" charset="0"/>
            </a:endParaRPr>
          </a:p>
          <a:p>
            <a:r>
              <a:rPr lang="en-US" sz="2000" b="1" dirty="0" smtClean="0">
                <a:solidFill>
                  <a:schemeClr val="bg1"/>
                </a:solidFill>
                <a:latin typeface="Calibri" pitchFamily="34" charset="0"/>
                <a:cs typeface="Calibri" pitchFamily="34" charset="0"/>
              </a:rPr>
              <a:t>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position: </a:t>
            </a:r>
            <a:r>
              <a:rPr lang="en-US" sz="2000" dirty="0" err="1" smtClean="0">
                <a:solidFill>
                  <a:schemeClr val="bg1"/>
                </a:solidFill>
                <a:latin typeface="Calibri" pitchFamily="34" charset="0"/>
                <a:cs typeface="Calibri" pitchFamily="34" charset="0"/>
              </a:rPr>
              <a:t>static|absolute|fixed|relative|sticky|initial|inherit</a:t>
            </a:r>
            <a:r>
              <a:rPr lang="en-US" sz="2000" dirty="0" smtClean="0">
                <a:solidFill>
                  <a:schemeClr val="bg1"/>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 </a:t>
            </a:r>
          </a:p>
          <a:p>
            <a:pPr lvl="0"/>
            <a:r>
              <a:rPr lang="en-US" sz="2000" dirty="0" smtClean="0">
                <a:solidFill>
                  <a:schemeClr val="bg1"/>
                </a:solidFill>
                <a:latin typeface="Calibri" pitchFamily="34" charset="0"/>
                <a:cs typeface="Calibri" pitchFamily="34" charset="0"/>
              </a:rPr>
              <a:t>static: Default value. Elements render in order, as they appear in the document flow.</a:t>
            </a:r>
          </a:p>
          <a:p>
            <a:pPr lvl="0"/>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absolute: The element is positioned relative to its first positioned (not static) ancestor element</a:t>
            </a:r>
          </a:p>
          <a:p>
            <a:r>
              <a:rPr lang="en-US" sz="2000" dirty="0" smtClean="0">
                <a:solidFill>
                  <a:schemeClr val="bg1"/>
                </a:solidFill>
                <a:latin typeface="Calibri" pitchFamily="34" charset="0"/>
                <a:cs typeface="Calibri" pitchFamily="34" charset="0"/>
              </a:rPr>
              <a:t> </a:t>
            </a:r>
          </a:p>
          <a:p>
            <a:pPr lvl="0"/>
            <a:r>
              <a:rPr lang="en-US" sz="2000" dirty="0" smtClean="0">
                <a:solidFill>
                  <a:schemeClr val="bg1"/>
                </a:solidFill>
                <a:latin typeface="Calibri" pitchFamily="34" charset="0"/>
                <a:cs typeface="Calibri" pitchFamily="34" charset="0"/>
              </a:rPr>
              <a:t>fixed: The element is positioned relative to the browser window</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4100739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Position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heavy" dirty="0" smtClean="0">
                <a:solidFill>
                  <a:schemeClr val="bg1"/>
                </a:solidFill>
                <a:latin typeface="Calibri" pitchFamily="34" charset="0"/>
                <a:cs typeface="Calibri" pitchFamily="34" charset="0"/>
              </a:rPr>
              <a:t>CSS Syntax:</a:t>
            </a:r>
            <a:endParaRPr lang="en-US" sz="2000" b="1" dirty="0" smtClean="0">
              <a:solidFill>
                <a:schemeClr val="bg1"/>
              </a:solidFill>
              <a:latin typeface="Calibri" pitchFamily="34" charset="0"/>
              <a:cs typeface="Calibri" pitchFamily="34" charset="0"/>
            </a:endParaRPr>
          </a:p>
          <a:p>
            <a:r>
              <a:rPr lang="en-US" sz="2000" b="1" dirty="0" smtClean="0">
                <a:solidFill>
                  <a:schemeClr val="bg1"/>
                </a:solidFill>
                <a:latin typeface="Calibri" pitchFamily="34" charset="0"/>
                <a:cs typeface="Calibri" pitchFamily="34" charset="0"/>
              </a:rPr>
              <a:t> </a:t>
            </a:r>
            <a:endParaRPr lang="en-US" sz="2000" dirty="0" smtClean="0">
              <a:solidFill>
                <a:schemeClr val="bg1"/>
              </a:solidFill>
              <a:latin typeface="Calibri" pitchFamily="34" charset="0"/>
              <a:cs typeface="Calibri" pitchFamily="34" charset="0"/>
            </a:endParaRPr>
          </a:p>
          <a:p>
            <a:pPr lvl="0"/>
            <a:r>
              <a:rPr lang="en-US" sz="2000" dirty="0" smtClean="0">
                <a:solidFill>
                  <a:schemeClr val="bg1"/>
                </a:solidFill>
                <a:latin typeface="Calibri" pitchFamily="34" charset="0"/>
                <a:cs typeface="Calibri" pitchFamily="34" charset="0"/>
              </a:rPr>
              <a:t>relative: The element is positioned relative to its normal position, so "left:20px" adds 20 pixels to the element's LEFT position</a:t>
            </a:r>
          </a:p>
          <a:p>
            <a:r>
              <a:rPr lang="en-US" sz="2000" dirty="0" smtClean="0">
                <a:solidFill>
                  <a:schemeClr val="bg1"/>
                </a:solidFill>
                <a:latin typeface="Calibri" pitchFamily="34" charset="0"/>
                <a:cs typeface="Calibri" pitchFamily="34" charset="0"/>
              </a:rPr>
              <a:t> </a:t>
            </a:r>
          </a:p>
          <a:p>
            <a:r>
              <a:rPr lang="en-US" sz="2000" dirty="0" smtClean="0">
                <a:solidFill>
                  <a:schemeClr val="bg1"/>
                </a:solidFill>
                <a:latin typeface="Calibri" pitchFamily="34" charset="0"/>
                <a:cs typeface="Calibri" pitchFamily="34" charset="0"/>
              </a:rPr>
              <a:t>sticky: The element is positioned based on the user's scroll position, a sticky element toggles between relative and fixed, depending on the scroll position. It is positioned relative until a given offset position is met in the viewport - then it "sticks" in place (like position: fixed).</a:t>
            </a:r>
            <a:endParaRPr lang="en-US" sz="2000" dirty="0" smtClean="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996763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Transform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transform CSS property lets you rotate, scale, skew, or translate an element. It modifies the coordinate space of the CSS visual formatting model.</a:t>
            </a:r>
          </a:p>
          <a:p>
            <a:r>
              <a:rPr lang="en-US" sz="2000" dirty="0">
                <a:solidFill>
                  <a:schemeClr val="bg1"/>
                </a:solidFill>
                <a:latin typeface="Calibri" pitchFamily="34" charset="0"/>
                <a:cs typeface="Calibri" pitchFamily="34" charset="0"/>
              </a:rPr>
              <a:t> </a:t>
            </a:r>
          </a:p>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err="1">
                <a:solidFill>
                  <a:schemeClr val="bg1"/>
                </a:solidFill>
                <a:latin typeface="Calibri" pitchFamily="34" charset="0"/>
                <a:cs typeface="Calibri" pitchFamily="34" charset="0"/>
              </a:rPr>
              <a:t>div.a</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transform: rotate(20deg);</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err="1">
                <a:solidFill>
                  <a:schemeClr val="bg1"/>
                </a:solidFill>
                <a:latin typeface="Calibri" pitchFamily="34" charset="0"/>
                <a:cs typeface="Calibri" pitchFamily="34" charset="0"/>
              </a:rPr>
              <a:t>div.b</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transform: </a:t>
            </a:r>
            <a:r>
              <a:rPr lang="en-US" sz="2000" dirty="0" err="1">
                <a:solidFill>
                  <a:schemeClr val="bg1"/>
                </a:solidFill>
                <a:latin typeface="Calibri" pitchFamily="34" charset="0"/>
                <a:cs typeface="Calibri" pitchFamily="34" charset="0"/>
              </a:rPr>
              <a:t>skewY</a:t>
            </a:r>
            <a:r>
              <a:rPr lang="en-US" sz="2000" dirty="0">
                <a:solidFill>
                  <a:schemeClr val="bg1"/>
                </a:solidFill>
                <a:latin typeface="Calibri" pitchFamily="34" charset="0"/>
                <a:cs typeface="Calibri" pitchFamily="34" charset="0"/>
              </a:rPr>
              <a:t>(20deg);</a:t>
            </a:r>
          </a:p>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
        <p:nvSpPr>
          <p:cNvPr id="2" name="TextBox 1"/>
          <p:cNvSpPr txBox="1"/>
          <p:nvPr/>
        </p:nvSpPr>
        <p:spPr>
          <a:xfrm>
            <a:off x="6104731" y="3037582"/>
            <a:ext cx="2965622" cy="1015663"/>
          </a:xfrm>
          <a:prstGeom prst="rect">
            <a:avLst/>
          </a:prstGeom>
          <a:noFill/>
        </p:spPr>
        <p:txBody>
          <a:bodyPr wrap="square" rtlCol="0">
            <a:spAutoFit/>
          </a:bodyPr>
          <a:lstStyle/>
          <a:p>
            <a:r>
              <a:rPr lang="en-US" sz="2000" dirty="0" err="1" smtClean="0">
                <a:solidFill>
                  <a:schemeClr val="bg1"/>
                </a:solidFill>
                <a:latin typeface="Calibri" pitchFamily="34" charset="0"/>
                <a:cs typeface="Calibri" pitchFamily="34" charset="0"/>
              </a:rPr>
              <a:t>div.c</a:t>
            </a:r>
            <a:r>
              <a:rPr lang="en-US" sz="2000" dirty="0" smtClean="0">
                <a:solidFill>
                  <a:schemeClr val="bg1"/>
                </a:solidFill>
                <a:latin typeface="Calibri" pitchFamily="34" charset="0"/>
                <a:cs typeface="Calibri" pitchFamily="34" charset="0"/>
              </a:rPr>
              <a:t> {</a:t>
            </a:r>
          </a:p>
          <a:p>
            <a:r>
              <a:rPr lang="en-US" sz="2000" dirty="0" smtClean="0">
                <a:solidFill>
                  <a:schemeClr val="bg1"/>
                </a:solidFill>
                <a:latin typeface="Calibri" pitchFamily="34" charset="0"/>
                <a:cs typeface="Calibri" pitchFamily="34" charset="0"/>
              </a:rPr>
              <a:t>transform: </a:t>
            </a:r>
            <a:r>
              <a:rPr lang="en-US" sz="2000" dirty="0" err="1" smtClean="0">
                <a:solidFill>
                  <a:schemeClr val="bg1"/>
                </a:solidFill>
                <a:latin typeface="Calibri" pitchFamily="34" charset="0"/>
                <a:cs typeface="Calibri" pitchFamily="34" charset="0"/>
              </a:rPr>
              <a:t>scaleY</a:t>
            </a:r>
            <a:r>
              <a:rPr lang="en-US" sz="2000" dirty="0" smtClean="0">
                <a:solidFill>
                  <a:schemeClr val="bg1"/>
                </a:solidFill>
                <a:latin typeface="Calibri" pitchFamily="34" charset="0"/>
                <a:cs typeface="Calibri" pitchFamily="34" charset="0"/>
              </a:rPr>
              <a:t>(1.5);</a:t>
            </a:r>
          </a:p>
          <a:p>
            <a:r>
              <a:rPr lang="en-US" sz="2000" dirty="0" smtClean="0">
                <a:solidFill>
                  <a:schemeClr val="bg1"/>
                </a:solidFill>
                <a:latin typeface="Calibri" pitchFamily="34" charset="0"/>
                <a:cs typeface="Calibri" pitchFamily="34" charset="0"/>
              </a:rPr>
              <a:t>}</a:t>
            </a:r>
            <a:endParaRPr lang="en-US" sz="20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169521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Transform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sng" dirty="0">
                <a:solidFill>
                  <a:schemeClr val="bg1"/>
                </a:solidFill>
                <a:latin typeface="Calibri" pitchFamily="34" charset="0"/>
                <a:cs typeface="Calibri" pitchFamily="34" charset="0"/>
              </a:rPr>
              <a:t>CSS Syntax:</a:t>
            </a:r>
            <a:endParaRPr lang="en-US" sz="2000"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transform: </a:t>
            </a:r>
            <a:r>
              <a:rPr lang="en-US" sz="2000" i="1" dirty="0">
                <a:solidFill>
                  <a:schemeClr val="bg1"/>
                </a:solidFill>
                <a:latin typeface="Calibri" pitchFamily="34" charset="0"/>
                <a:cs typeface="Calibri" pitchFamily="34" charset="0"/>
              </a:rPr>
              <a:t>transform-functions.</a:t>
            </a:r>
            <a:endParaRPr lang="en-US" sz="2000" dirty="0">
              <a:solidFill>
                <a:schemeClr val="bg1"/>
              </a:solidFill>
              <a:latin typeface="Calibri" pitchFamily="34" charset="0"/>
              <a:cs typeface="Calibri" pitchFamily="34" charset="0"/>
            </a:endParaRPr>
          </a:p>
          <a:p>
            <a:r>
              <a:rPr lang="en-US" sz="2000" i="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Note: </a:t>
            </a:r>
            <a:r>
              <a:rPr lang="en-US" sz="2000" dirty="0">
                <a:solidFill>
                  <a:schemeClr val="bg1"/>
                </a:solidFill>
                <a:latin typeface="Calibri" pitchFamily="34" charset="0"/>
                <a:cs typeface="Calibri" pitchFamily="34" charset="0"/>
              </a:rPr>
              <a:t>transform-functions are rotate(), </a:t>
            </a:r>
            <a:r>
              <a:rPr lang="en-US" sz="2000" dirty="0" err="1">
                <a:solidFill>
                  <a:schemeClr val="bg1"/>
                </a:solidFill>
                <a:latin typeface="Calibri" pitchFamily="34" charset="0"/>
                <a:cs typeface="Calibri" pitchFamily="34" charset="0"/>
              </a:rPr>
              <a:t>skewY</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scaleY</a:t>
            </a:r>
            <a:r>
              <a:rPr lang="en-US" sz="2000" dirty="0">
                <a:solidFill>
                  <a:schemeClr val="bg1"/>
                </a:solidFill>
                <a:latin typeface="Calibri" pitchFamily="34" charset="0"/>
                <a:cs typeface="Calibri" pitchFamily="34" charset="0"/>
              </a:rPr>
              <a:t>(), etc.</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280655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Font Awesome</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font awesome is a place where you can get vector icons and social logos on your website.</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To use the Font Awesome icons, add the following line inside the &lt;head&gt; section of your HTML page:</a:t>
            </a:r>
          </a:p>
          <a:p>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&lt;link </a:t>
            </a:r>
            <a:r>
              <a:rPr lang="en-US" sz="2000" dirty="0" err="1">
                <a:solidFill>
                  <a:schemeClr val="bg1"/>
                </a:solidFill>
                <a:latin typeface="Calibri" pitchFamily="34" charset="0"/>
                <a:cs typeface="Calibri" pitchFamily="34" charset="0"/>
              </a:rPr>
              <a:t>rel</a:t>
            </a:r>
            <a:r>
              <a:rPr lang="en-US" sz="2000" dirty="0">
                <a:solidFill>
                  <a:schemeClr val="bg1"/>
                </a:solidFill>
                <a:latin typeface="Calibri" pitchFamily="34" charset="0"/>
                <a:cs typeface="Calibri" pitchFamily="34" charset="0"/>
              </a:rPr>
              <a:t>="</a:t>
            </a:r>
            <a:r>
              <a:rPr lang="en-US" sz="2000" dirty="0" err="1">
                <a:solidFill>
                  <a:schemeClr val="bg1"/>
                </a:solidFill>
                <a:latin typeface="Calibri" pitchFamily="34" charset="0"/>
                <a:cs typeface="Calibri" pitchFamily="34" charset="0"/>
              </a:rPr>
              <a:t>stylesheet</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href</a:t>
            </a:r>
            <a:r>
              <a:rPr lang="en-US" sz="2000" dirty="0">
                <a:solidFill>
                  <a:schemeClr val="bg1"/>
                </a:solidFill>
                <a:latin typeface="Calibri" pitchFamily="34" charset="0"/>
                <a:cs typeface="Calibri" pitchFamily="34" charset="0"/>
              </a:rPr>
              <a:t>="https://cdnjs.cloudflare.com/</a:t>
            </a:r>
            <a:r>
              <a:rPr lang="en-US" sz="2000" dirty="0" err="1">
                <a:solidFill>
                  <a:schemeClr val="bg1"/>
                </a:solidFill>
                <a:latin typeface="Calibri" pitchFamily="34" charset="0"/>
                <a:cs typeface="Calibri" pitchFamily="34" charset="0"/>
              </a:rPr>
              <a:t>ajax</a:t>
            </a:r>
            <a:r>
              <a:rPr lang="en-US" sz="2000" dirty="0">
                <a:solidFill>
                  <a:schemeClr val="bg1"/>
                </a:solidFill>
                <a:latin typeface="Calibri" pitchFamily="34" charset="0"/>
                <a:cs typeface="Calibri" pitchFamily="34" charset="0"/>
              </a:rPr>
              <a:t>/libs/font- awesome/4.7.0/</a:t>
            </a:r>
            <a:r>
              <a:rPr lang="en-US" sz="2000" dirty="0" err="1">
                <a:solidFill>
                  <a:schemeClr val="bg1"/>
                </a:solidFill>
                <a:latin typeface="Calibri" pitchFamily="34" charset="0"/>
                <a:cs typeface="Calibri" pitchFamily="34" charset="0"/>
              </a:rPr>
              <a:t>css</a:t>
            </a:r>
            <a:r>
              <a:rPr lang="en-US" sz="2000" dirty="0">
                <a:solidFill>
                  <a:schemeClr val="bg1"/>
                </a:solidFill>
                <a:latin typeface="Calibri" pitchFamily="34" charset="0"/>
                <a:cs typeface="Calibri" pitchFamily="34" charset="0"/>
              </a:rPr>
              <a:t>/font-awesome.min.css"&gt;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Then you will be able to use &lt;i&gt; and &lt;span&gt; elements to insert the proper icon to your website.</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To check more on font awesome you can use the following link: </a:t>
            </a:r>
            <a:r>
              <a:rPr lang="en-US" sz="2000" u="sng" dirty="0">
                <a:solidFill>
                  <a:schemeClr val="bg1"/>
                </a:solidFill>
                <a:latin typeface="Calibri" pitchFamily="34" charset="0"/>
                <a:cs typeface="Calibri" pitchFamily="34" charset="0"/>
                <a:hlinkClick r:id="rId3"/>
              </a:rPr>
              <a:t>https://fontawesome.com/v5.15/how-to-use/on-the-web/referencing-icons/basic-use</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688124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err="1" smtClean="0">
                <a:solidFill>
                  <a:srgbClr val="FF0000"/>
                </a:solidFill>
                <a:latin typeface="Arial Rounded MT Bold" pitchFamily="34" charset="0"/>
              </a:rPr>
              <a:t>Flexbox</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err="1">
                <a:solidFill>
                  <a:schemeClr val="bg1"/>
                </a:solidFill>
                <a:latin typeface="Calibri" pitchFamily="34" charset="0"/>
                <a:cs typeface="Calibri" pitchFamily="34" charset="0"/>
              </a:rPr>
              <a:t>Flexbox</a:t>
            </a:r>
            <a:r>
              <a:rPr lang="en-US" sz="2000" dirty="0">
                <a:solidFill>
                  <a:schemeClr val="bg1"/>
                </a:solidFill>
                <a:latin typeface="Calibri" pitchFamily="34" charset="0"/>
                <a:cs typeface="Calibri" pitchFamily="34" charset="0"/>
              </a:rPr>
              <a:t> is a container used for laying out items in rows or columns.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Items inside the </a:t>
            </a:r>
            <a:r>
              <a:rPr lang="en-US" sz="2000" dirty="0" err="1">
                <a:solidFill>
                  <a:schemeClr val="bg1"/>
                </a:solidFill>
                <a:latin typeface="Calibri" pitchFamily="34" charset="0"/>
                <a:cs typeface="Calibri" pitchFamily="34" charset="0"/>
              </a:rPr>
              <a:t>flexbox</a:t>
            </a:r>
            <a:r>
              <a:rPr lang="en-US" sz="2000" dirty="0">
                <a:solidFill>
                  <a:schemeClr val="bg1"/>
                </a:solidFill>
                <a:latin typeface="Calibri" pitchFamily="34" charset="0"/>
                <a:cs typeface="Calibri" pitchFamily="34" charset="0"/>
              </a:rPr>
              <a:t>, flexes to fill additional space and shrink to fit into smaller spaces. The flex container becomes flexible by setting the display property to flex:</a:t>
            </a:r>
          </a:p>
          <a:p>
            <a:r>
              <a:rPr lang="en-US" sz="2000" dirty="0">
                <a:solidFill>
                  <a:schemeClr val="bg1"/>
                </a:solidFill>
                <a:latin typeface="Calibri" pitchFamily="34" charset="0"/>
                <a:cs typeface="Calibri" pitchFamily="34" charset="0"/>
              </a:rPr>
              <a:t>.flex-container { </a:t>
            </a:r>
            <a:r>
              <a:rPr lang="en-US" sz="2000" b="1" dirty="0">
                <a:solidFill>
                  <a:srgbClr val="0070C0"/>
                </a:solidFill>
                <a:latin typeface="Calibri" pitchFamily="34" charset="0"/>
                <a:cs typeface="Calibri" pitchFamily="34" charset="0"/>
              </a:rPr>
              <a:t>/* class of a parent element which is the container*/</a:t>
            </a:r>
          </a:p>
          <a:p>
            <a:r>
              <a:rPr lang="en-US" sz="2000" dirty="0">
                <a:solidFill>
                  <a:schemeClr val="bg1"/>
                </a:solidFill>
                <a:latin typeface="Calibri" pitchFamily="34" charset="0"/>
                <a:cs typeface="Calibri" pitchFamily="34" charset="0"/>
              </a:rPr>
              <a:t>display: flex;</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Note: </a:t>
            </a:r>
            <a:r>
              <a:rPr lang="en-US" sz="2000" dirty="0">
                <a:solidFill>
                  <a:schemeClr val="bg1"/>
                </a:solidFill>
                <a:latin typeface="Calibri" pitchFamily="34" charset="0"/>
                <a:cs typeface="Calibri" pitchFamily="34" charset="0"/>
              </a:rPr>
              <a:t>the container of the items called parent while the elements inside the container called child elements, therefore, you can control the elements inside the container to be aligned as rows or columns through the parent element.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010130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err="1" smtClean="0">
                <a:solidFill>
                  <a:srgbClr val="FF0000"/>
                </a:solidFill>
                <a:latin typeface="Arial Rounded MT Bold" pitchFamily="34" charset="0"/>
              </a:rPr>
              <a:t>Flexbox</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.flex-container { display: flex;</a:t>
            </a:r>
          </a:p>
          <a:p>
            <a:r>
              <a:rPr lang="en-US" sz="2000" dirty="0">
                <a:solidFill>
                  <a:schemeClr val="bg1"/>
                </a:solidFill>
                <a:latin typeface="Calibri" pitchFamily="34" charset="0"/>
                <a:cs typeface="Calibri" pitchFamily="34" charset="0"/>
              </a:rPr>
              <a:t>flex-direction: column;</a:t>
            </a:r>
          </a:p>
          <a:p>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background-color: </a:t>
            </a:r>
            <a:r>
              <a:rPr lang="en-US" sz="2000" dirty="0" err="1">
                <a:solidFill>
                  <a:schemeClr val="bg1"/>
                </a:solidFill>
                <a:latin typeface="Calibri" pitchFamily="34" charset="0"/>
                <a:cs typeface="Calibri" pitchFamily="34" charset="0"/>
              </a:rPr>
              <a:t>DodgerBlue</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7" name="image11.png"/>
          <p:cNvPicPr/>
          <p:nvPr/>
        </p:nvPicPr>
        <p:blipFill>
          <a:blip r:embed="rId3" cstate="print"/>
          <a:stretch>
            <a:fillRect/>
          </a:stretch>
        </p:blipFill>
        <p:spPr>
          <a:xfrm>
            <a:off x="6804375" y="2036732"/>
            <a:ext cx="3924935" cy="1786255"/>
          </a:xfrm>
          <a:prstGeom prst="rect">
            <a:avLst/>
          </a:prstGeom>
        </p:spPr>
      </p:pic>
    </p:spTree>
    <p:extLst>
      <p:ext uri="{BB962C8B-B14F-4D97-AF65-F5344CB8AC3E}">
        <p14:creationId xmlns:p14="http://schemas.microsoft.com/office/powerpoint/2010/main" val="4232376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err="1" smtClean="0">
                <a:solidFill>
                  <a:srgbClr val="FF0000"/>
                </a:solidFill>
                <a:latin typeface="Arial Rounded MT Bold" pitchFamily="34" charset="0"/>
              </a:rPr>
              <a:t>Flexbox</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 the example above if we change the flex direction to </a:t>
            </a:r>
            <a:r>
              <a:rPr lang="en-US" sz="2000" b="1" dirty="0">
                <a:solidFill>
                  <a:schemeClr val="bg1"/>
                </a:solidFill>
                <a:latin typeface="Calibri" pitchFamily="34" charset="0"/>
                <a:cs typeface="Calibri" pitchFamily="34" charset="0"/>
              </a:rPr>
              <a:t>row </a:t>
            </a:r>
            <a:r>
              <a:rPr lang="en-US" sz="2000" dirty="0">
                <a:solidFill>
                  <a:schemeClr val="bg1"/>
                </a:solidFill>
                <a:latin typeface="Calibri" pitchFamily="34" charset="0"/>
                <a:cs typeface="Calibri" pitchFamily="34" charset="0"/>
              </a:rPr>
              <a:t>it will look like this:</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8" name="image12.png"/>
          <p:cNvPicPr/>
          <p:nvPr/>
        </p:nvPicPr>
        <p:blipFill>
          <a:blip r:embed="rId3" cstate="print"/>
          <a:stretch>
            <a:fillRect/>
          </a:stretch>
        </p:blipFill>
        <p:spPr>
          <a:xfrm>
            <a:off x="1069975" y="2633345"/>
            <a:ext cx="5471160" cy="795655"/>
          </a:xfrm>
          <a:prstGeom prst="rect">
            <a:avLst/>
          </a:prstGeom>
        </p:spPr>
      </p:pic>
    </p:spTree>
    <p:extLst>
      <p:ext uri="{BB962C8B-B14F-4D97-AF65-F5344CB8AC3E}">
        <p14:creationId xmlns:p14="http://schemas.microsoft.com/office/powerpoint/2010/main" val="1154102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flex-grow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Flex grow </a:t>
            </a:r>
            <a:r>
              <a:rPr lang="en-US" sz="2000" dirty="0">
                <a:solidFill>
                  <a:schemeClr val="bg1"/>
                </a:solidFill>
                <a:latin typeface="Calibri" pitchFamily="34" charset="0"/>
                <a:cs typeface="Calibri" pitchFamily="34" charset="0"/>
              </a:rPr>
              <a:t>property is one of the flex method that specifies how much the item will grow relative to the rest of the flexible items inside the same container.</a:t>
            </a: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Note: </a:t>
            </a:r>
            <a:r>
              <a:rPr lang="en-US" sz="2000" dirty="0">
                <a:solidFill>
                  <a:schemeClr val="bg1"/>
                </a:solidFill>
                <a:latin typeface="Calibri" pitchFamily="34" charset="0"/>
                <a:cs typeface="Calibri" pitchFamily="34" charset="0"/>
              </a:rPr>
              <a:t>If the element is not a flexible item, the flex-grow property has no effect.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If there are many items in the </a:t>
            </a:r>
            <a:r>
              <a:rPr lang="en-US" sz="2000" dirty="0" err="1">
                <a:solidFill>
                  <a:schemeClr val="bg1"/>
                </a:solidFill>
                <a:latin typeface="Calibri" pitchFamily="34" charset="0"/>
                <a:cs typeface="Calibri" pitchFamily="34" charset="0"/>
              </a:rPr>
              <a:t>flexbox</a:t>
            </a:r>
            <a:r>
              <a:rPr lang="en-US" sz="2000" dirty="0">
                <a:solidFill>
                  <a:schemeClr val="bg1"/>
                </a:solidFill>
                <a:latin typeface="Calibri" pitchFamily="34" charset="0"/>
                <a:cs typeface="Calibri" pitchFamily="34" charset="0"/>
              </a:rPr>
              <a:t> and you want to make one wider or higher than other child elements inside the </a:t>
            </a:r>
            <a:r>
              <a:rPr lang="en-US" sz="2000" b="1" dirty="0">
                <a:solidFill>
                  <a:schemeClr val="bg1"/>
                </a:solidFill>
                <a:latin typeface="Calibri" pitchFamily="34" charset="0"/>
                <a:cs typeface="Calibri" pitchFamily="34" charset="0"/>
              </a:rPr>
              <a:t>flex container(parent) </a:t>
            </a:r>
            <a:r>
              <a:rPr lang="en-US" sz="2000" dirty="0">
                <a:solidFill>
                  <a:schemeClr val="bg1"/>
                </a:solidFill>
                <a:latin typeface="Calibri" pitchFamily="34" charset="0"/>
                <a:cs typeface="Calibri" pitchFamily="34" charset="0"/>
              </a:rPr>
              <a:t>you can do it with flex-grow property using the method nth-of-type() to indicate which element of the child elements you are going to apply the changes on.</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85532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Font Size</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font-size property sets the size of a font.</a:t>
            </a:r>
          </a:p>
          <a:p>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err="1" smtClean="0">
                <a:solidFill>
                  <a:schemeClr val="bg1"/>
                </a:solidFill>
                <a:latin typeface="Calibri" pitchFamily="34" charset="0"/>
                <a:cs typeface="Calibri" pitchFamily="34" charset="0"/>
              </a:rPr>
              <a:t>div.a</a:t>
            </a:r>
            <a:r>
              <a:rPr lang="en-US" sz="2000" dirty="0" smtClean="0">
                <a:solidFill>
                  <a:schemeClr val="bg1"/>
                </a:solidFill>
                <a:latin typeface="Calibri" pitchFamily="34" charset="0"/>
                <a:cs typeface="Calibri" pitchFamily="34" charset="0"/>
              </a:rPr>
              <a:t> {</a:t>
            </a:r>
          </a:p>
          <a:p>
            <a:r>
              <a:rPr lang="en-US" sz="2000" dirty="0" smtClean="0">
                <a:solidFill>
                  <a:schemeClr val="bg1"/>
                </a:solidFill>
                <a:latin typeface="Calibri" pitchFamily="34" charset="0"/>
                <a:cs typeface="Calibri" pitchFamily="34" charset="0"/>
              </a:rPr>
              <a:t>font-size</a:t>
            </a:r>
            <a:r>
              <a:rPr lang="en-US" sz="2000" dirty="0">
                <a:solidFill>
                  <a:schemeClr val="bg1"/>
                </a:solidFill>
                <a:latin typeface="Calibri" pitchFamily="34" charset="0"/>
                <a:cs typeface="Calibri" pitchFamily="34" charset="0"/>
              </a:rPr>
              <a:t>: 15px;</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err="1">
                <a:solidFill>
                  <a:schemeClr val="bg1"/>
                </a:solidFill>
                <a:latin typeface="Calibri" pitchFamily="34" charset="0"/>
                <a:cs typeface="Calibri" pitchFamily="34" charset="0"/>
              </a:rPr>
              <a:t>div.b</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font-size: large;</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p:txBody>
      </p:sp>
      <p:sp>
        <p:nvSpPr>
          <p:cNvPr id="2" name="TextBox 1"/>
          <p:cNvSpPr txBox="1"/>
          <p:nvPr/>
        </p:nvSpPr>
        <p:spPr>
          <a:xfrm>
            <a:off x="5041557" y="2820388"/>
            <a:ext cx="2125362" cy="1015663"/>
          </a:xfrm>
          <a:prstGeom prst="rect">
            <a:avLst/>
          </a:prstGeom>
          <a:noFill/>
        </p:spPr>
        <p:txBody>
          <a:bodyPr wrap="square" rtlCol="0">
            <a:spAutoFit/>
          </a:bodyPr>
          <a:lstStyle/>
          <a:p>
            <a:r>
              <a:rPr lang="en-US" sz="2000" dirty="0" err="1" smtClean="0">
                <a:solidFill>
                  <a:schemeClr val="bg1"/>
                </a:solidFill>
                <a:latin typeface="Calibri" pitchFamily="34" charset="0"/>
                <a:cs typeface="Calibri" pitchFamily="34" charset="0"/>
              </a:rPr>
              <a:t>div.c</a:t>
            </a:r>
            <a:r>
              <a:rPr lang="en-US" sz="2000" dirty="0" smtClean="0">
                <a:solidFill>
                  <a:schemeClr val="bg1"/>
                </a:solidFill>
                <a:latin typeface="Calibri" pitchFamily="34" charset="0"/>
                <a:cs typeface="Calibri" pitchFamily="34" charset="0"/>
              </a:rPr>
              <a:t> {</a:t>
            </a:r>
          </a:p>
          <a:p>
            <a:r>
              <a:rPr lang="en-US" sz="2000" dirty="0" smtClean="0">
                <a:solidFill>
                  <a:schemeClr val="bg1"/>
                </a:solidFill>
                <a:latin typeface="Calibri" pitchFamily="34" charset="0"/>
                <a:cs typeface="Calibri" pitchFamily="34" charset="0"/>
              </a:rPr>
              <a:t>font-size: 150%;</a:t>
            </a:r>
          </a:p>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854105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flex-grow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&lt;style&gt; #main </a:t>
            </a:r>
            <a:r>
              <a:rPr lang="en-US" sz="2000" dirty="0" smtClean="0">
                <a:solidFill>
                  <a:schemeClr val="bg1"/>
                </a:solidFill>
                <a:latin typeface="Calibri" pitchFamily="34" charset="0"/>
                <a:cs typeface="Calibri" pitchFamily="34" charset="0"/>
              </a:rPr>
              <a:t>{</a:t>
            </a:r>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width: 350px; height: 100px;</a:t>
            </a:r>
          </a:p>
          <a:p>
            <a:r>
              <a:rPr lang="en-US" sz="2000" dirty="0">
                <a:solidFill>
                  <a:schemeClr val="bg1"/>
                </a:solidFill>
                <a:latin typeface="Calibri" pitchFamily="34" charset="0"/>
                <a:cs typeface="Calibri" pitchFamily="34" charset="0"/>
              </a:rPr>
              <a:t>border: 1px solid #c3c3c3; display: flex;</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#main </a:t>
            </a:r>
            <a:r>
              <a:rPr lang="en-US" sz="2000" dirty="0" err="1">
                <a:solidFill>
                  <a:schemeClr val="bg1"/>
                </a:solidFill>
                <a:latin typeface="Calibri" pitchFamily="34" charset="0"/>
                <a:cs typeface="Calibri" pitchFamily="34" charset="0"/>
              </a:rPr>
              <a:t>div:nth-of-type</a:t>
            </a:r>
            <a:r>
              <a:rPr lang="en-US" sz="2000" dirty="0">
                <a:solidFill>
                  <a:schemeClr val="bg1"/>
                </a:solidFill>
                <a:latin typeface="Calibri" pitchFamily="34" charset="0"/>
                <a:cs typeface="Calibri" pitchFamily="34" charset="0"/>
              </a:rPr>
              <a:t>(1) {flex-grow: 1</a:t>
            </a:r>
            <a:r>
              <a:rPr lang="en-US" sz="2000" dirty="0" smtClean="0">
                <a:solidFill>
                  <a:schemeClr val="bg1"/>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#main </a:t>
            </a:r>
            <a:r>
              <a:rPr lang="en-US" sz="2000" dirty="0" err="1">
                <a:solidFill>
                  <a:schemeClr val="bg1"/>
                </a:solidFill>
                <a:latin typeface="Calibri" pitchFamily="34" charset="0"/>
                <a:cs typeface="Calibri" pitchFamily="34" charset="0"/>
              </a:rPr>
              <a:t>div:nth-of-type</a:t>
            </a:r>
            <a:r>
              <a:rPr lang="en-US" sz="2000" dirty="0">
                <a:solidFill>
                  <a:schemeClr val="bg1"/>
                </a:solidFill>
                <a:latin typeface="Calibri" pitchFamily="34" charset="0"/>
                <a:cs typeface="Calibri" pitchFamily="34" charset="0"/>
              </a:rPr>
              <a:t>(2) {flex-grow: 3;}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a:t>
            </a:r>
            <a:r>
              <a:rPr lang="en-US" sz="2000" dirty="0">
                <a:solidFill>
                  <a:schemeClr val="bg1"/>
                </a:solidFill>
                <a:latin typeface="Calibri" pitchFamily="34" charset="0"/>
                <a:cs typeface="Calibri" pitchFamily="34" charset="0"/>
              </a:rPr>
              <a:t>main </a:t>
            </a:r>
            <a:r>
              <a:rPr lang="en-US" sz="2000" dirty="0" err="1">
                <a:solidFill>
                  <a:schemeClr val="bg1"/>
                </a:solidFill>
                <a:latin typeface="Calibri" pitchFamily="34" charset="0"/>
                <a:cs typeface="Calibri" pitchFamily="34" charset="0"/>
              </a:rPr>
              <a:t>div:nth-of-type</a:t>
            </a:r>
            <a:r>
              <a:rPr lang="en-US" sz="2000" dirty="0">
                <a:solidFill>
                  <a:schemeClr val="bg1"/>
                </a:solidFill>
                <a:latin typeface="Calibri" pitchFamily="34" charset="0"/>
                <a:cs typeface="Calibri" pitchFamily="34" charset="0"/>
              </a:rPr>
              <a:t>(3) {flex-grow: 1</a:t>
            </a:r>
            <a:r>
              <a:rPr lang="en-US" sz="2000" dirty="0" smtClean="0">
                <a:solidFill>
                  <a:schemeClr val="bg1"/>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#main </a:t>
            </a:r>
            <a:r>
              <a:rPr lang="en-US" sz="2000" dirty="0" err="1">
                <a:solidFill>
                  <a:schemeClr val="bg1"/>
                </a:solidFill>
                <a:latin typeface="Calibri" pitchFamily="34" charset="0"/>
                <a:cs typeface="Calibri" pitchFamily="34" charset="0"/>
              </a:rPr>
              <a:t>div:nth-of-type</a:t>
            </a:r>
            <a:r>
              <a:rPr lang="en-US" sz="2000" dirty="0">
                <a:solidFill>
                  <a:schemeClr val="bg1"/>
                </a:solidFill>
                <a:latin typeface="Calibri" pitchFamily="34" charset="0"/>
                <a:cs typeface="Calibri" pitchFamily="34" charset="0"/>
              </a:rPr>
              <a:t>(4) {flex-grow: 1;}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a:t>
            </a:r>
            <a:r>
              <a:rPr lang="en-US" sz="2000" dirty="0">
                <a:solidFill>
                  <a:schemeClr val="bg1"/>
                </a:solidFill>
                <a:latin typeface="Calibri" pitchFamily="34" charset="0"/>
                <a:cs typeface="Calibri" pitchFamily="34" charset="0"/>
              </a:rPr>
              <a:t>main </a:t>
            </a:r>
            <a:r>
              <a:rPr lang="en-US" sz="2000" dirty="0" err="1">
                <a:solidFill>
                  <a:schemeClr val="bg1"/>
                </a:solidFill>
                <a:latin typeface="Calibri" pitchFamily="34" charset="0"/>
                <a:cs typeface="Calibri" pitchFamily="34" charset="0"/>
              </a:rPr>
              <a:t>div:nth-of-type</a:t>
            </a:r>
            <a:r>
              <a:rPr lang="en-US" sz="2000" dirty="0">
                <a:solidFill>
                  <a:schemeClr val="bg1"/>
                </a:solidFill>
                <a:latin typeface="Calibri" pitchFamily="34" charset="0"/>
                <a:cs typeface="Calibri" pitchFamily="34" charset="0"/>
              </a:rPr>
              <a:t>(5) {flex-grow: 1;}</a:t>
            </a:r>
          </a:p>
          <a:p>
            <a:r>
              <a:rPr lang="en-US" sz="2000" dirty="0">
                <a:solidFill>
                  <a:schemeClr val="bg1"/>
                </a:solidFill>
                <a:latin typeface="Calibri" pitchFamily="34" charset="0"/>
                <a:cs typeface="Calibri" pitchFamily="34" charset="0"/>
              </a:rPr>
              <a:t>&lt;/style&gt;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In the example above, the id #main is the parent and the </a:t>
            </a:r>
            <a:r>
              <a:rPr lang="en-US" sz="2000" dirty="0" err="1">
                <a:solidFill>
                  <a:schemeClr val="bg1"/>
                </a:solidFill>
                <a:latin typeface="Calibri" pitchFamily="34" charset="0"/>
                <a:cs typeface="Calibri" pitchFamily="34" charset="0"/>
              </a:rPr>
              <a:t>div’s</a:t>
            </a:r>
            <a:r>
              <a:rPr lang="en-US" sz="2000" dirty="0">
                <a:solidFill>
                  <a:schemeClr val="bg1"/>
                </a:solidFill>
                <a:latin typeface="Calibri" pitchFamily="34" charset="0"/>
                <a:cs typeface="Calibri" pitchFamily="34" charset="0"/>
              </a:rPr>
              <a:t> are the child elements.</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6483572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flex-shrink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Flex-shrink property is the same as flex-grow but it shrinks the chosen child elements.</a:t>
            </a:r>
          </a:p>
          <a:p>
            <a:r>
              <a:rPr lang="en-US" sz="2000" dirty="0">
                <a:solidFill>
                  <a:schemeClr val="bg1"/>
                </a:solidFill>
                <a:latin typeface="Calibri" pitchFamily="34" charset="0"/>
                <a:cs typeface="Calibri" pitchFamily="34" charset="0"/>
              </a:rPr>
              <a:t> </a:t>
            </a:r>
          </a:p>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Let the second flex-item shrink three times more than the rest:</a:t>
            </a:r>
          </a:p>
          <a:p>
            <a:r>
              <a:rPr lang="en-US" sz="2000" dirty="0">
                <a:solidFill>
                  <a:schemeClr val="bg1"/>
                </a:solidFill>
                <a:latin typeface="Calibri" pitchFamily="34" charset="0"/>
                <a:cs typeface="Calibri" pitchFamily="34" charset="0"/>
              </a:rPr>
              <a:t> </a:t>
            </a:r>
          </a:p>
          <a:p>
            <a:r>
              <a:rPr lang="en-US" sz="2000" dirty="0" err="1">
                <a:solidFill>
                  <a:schemeClr val="bg1"/>
                </a:solidFill>
                <a:latin typeface="Calibri" pitchFamily="34" charset="0"/>
                <a:cs typeface="Calibri" pitchFamily="34" charset="0"/>
              </a:rPr>
              <a:t>div:nth-of-type</a:t>
            </a:r>
            <a:r>
              <a:rPr lang="en-US" sz="2000" dirty="0">
                <a:solidFill>
                  <a:schemeClr val="bg1"/>
                </a:solidFill>
                <a:latin typeface="Calibri" pitchFamily="34" charset="0"/>
                <a:cs typeface="Calibri" pitchFamily="34" charset="0"/>
              </a:rPr>
              <a:t>(2) { flex-shrink: 3;</a:t>
            </a:r>
          </a:p>
          <a:p>
            <a:r>
              <a:rPr lang="en-US" sz="2000" dirty="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251581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Grid Layout</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CSS Grid Layout Module offers a grid-based layout system, with rows and columns, making it easier to design web pages without having to use </a:t>
            </a:r>
            <a:r>
              <a:rPr lang="en-US" sz="2000" b="1" dirty="0">
                <a:solidFill>
                  <a:schemeClr val="bg1"/>
                </a:solidFill>
                <a:latin typeface="Calibri" pitchFamily="34" charset="0"/>
                <a:cs typeface="Calibri" pitchFamily="34" charset="0"/>
              </a:rPr>
              <a:t>floats </a:t>
            </a:r>
            <a:r>
              <a:rPr lang="en-US" sz="2000" dirty="0">
                <a:solidFill>
                  <a:schemeClr val="bg1"/>
                </a:solidFill>
                <a:latin typeface="Calibri" pitchFamily="34" charset="0"/>
                <a:cs typeface="Calibri" pitchFamily="34" charset="0"/>
              </a:rPr>
              <a:t>and </a:t>
            </a:r>
            <a:r>
              <a:rPr lang="en-US" sz="2000" b="1" dirty="0">
                <a:solidFill>
                  <a:schemeClr val="bg1"/>
                </a:solidFill>
                <a:latin typeface="Calibri" pitchFamily="34" charset="0"/>
                <a:cs typeface="Calibri" pitchFamily="34" charset="0"/>
              </a:rPr>
              <a:t>positioning</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A Grid Layout must have a parent element with the </a:t>
            </a:r>
            <a:r>
              <a:rPr lang="en-US" sz="2000" i="1" dirty="0">
                <a:solidFill>
                  <a:schemeClr val="bg1"/>
                </a:solidFill>
                <a:latin typeface="Calibri" pitchFamily="34" charset="0"/>
                <a:cs typeface="Calibri" pitchFamily="34" charset="0"/>
              </a:rPr>
              <a:t>display </a:t>
            </a:r>
            <a:r>
              <a:rPr lang="en-US" sz="2000" dirty="0">
                <a:solidFill>
                  <a:schemeClr val="bg1"/>
                </a:solidFill>
                <a:latin typeface="Calibri" pitchFamily="34" charset="0"/>
                <a:cs typeface="Calibri" pitchFamily="34" charset="0"/>
              </a:rPr>
              <a:t>property set to </a:t>
            </a:r>
            <a:r>
              <a:rPr lang="en-US" sz="2000" b="1" i="1" dirty="0">
                <a:solidFill>
                  <a:schemeClr val="bg1"/>
                </a:solidFill>
                <a:latin typeface="Calibri" pitchFamily="34" charset="0"/>
                <a:cs typeface="Calibri" pitchFamily="34" charset="0"/>
              </a:rPr>
              <a:t>grid </a:t>
            </a:r>
            <a:r>
              <a:rPr lang="en-US" sz="2000" dirty="0">
                <a:solidFill>
                  <a:schemeClr val="bg1"/>
                </a:solidFill>
                <a:latin typeface="Calibri" pitchFamily="34" charset="0"/>
                <a:cs typeface="Calibri" pitchFamily="34" charset="0"/>
              </a:rPr>
              <a:t>or </a:t>
            </a:r>
            <a:r>
              <a:rPr lang="en-US" sz="2000" b="1" i="1" dirty="0">
                <a:solidFill>
                  <a:schemeClr val="bg1"/>
                </a:solidFill>
                <a:latin typeface="Calibri" pitchFamily="34" charset="0"/>
                <a:cs typeface="Calibri" pitchFamily="34" charset="0"/>
              </a:rPr>
              <a:t>inline-grid</a:t>
            </a:r>
            <a:r>
              <a:rPr lang="en-US" sz="2000" dirty="0">
                <a:solidFill>
                  <a:schemeClr val="bg1"/>
                </a:solidFill>
                <a:latin typeface="Calibri" pitchFamily="34" charset="0"/>
                <a:cs typeface="Calibri" pitchFamily="34" charset="0"/>
              </a:rPr>
              <a:t>. Direct child element(s) of the grid container automatically becomes grid items.</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94810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Grid Layout</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.grid-container </a:t>
            </a:r>
            <a:r>
              <a:rPr lang="en-US" sz="2000" b="1" dirty="0">
                <a:solidFill>
                  <a:srgbClr val="0070C0"/>
                </a:solidFill>
                <a:latin typeface="Calibri" pitchFamily="34" charset="0"/>
                <a:cs typeface="Calibri" pitchFamily="34" charset="0"/>
              </a:rPr>
              <a:t>{ /*the class of the parent element</a:t>
            </a:r>
            <a:r>
              <a:rPr lang="en-US" sz="2000" b="1" dirty="0" smtClean="0">
                <a:solidFill>
                  <a:srgbClr val="0070C0"/>
                </a:solidFill>
                <a:latin typeface="Calibri" pitchFamily="34" charset="0"/>
                <a:cs typeface="Calibri" pitchFamily="34" charset="0"/>
              </a:rPr>
              <a:t>*/</a:t>
            </a:r>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display: grid</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grid-template-columns: auto </a:t>
            </a:r>
            <a:r>
              <a:rPr lang="en-US" sz="2000" dirty="0" err="1">
                <a:solidFill>
                  <a:schemeClr val="bg1"/>
                </a:solidFill>
                <a:latin typeface="Calibri" pitchFamily="34" charset="0"/>
                <a:cs typeface="Calibri" pitchFamily="34" charset="0"/>
              </a:rPr>
              <a:t>auto</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auto</a:t>
            </a:r>
            <a:r>
              <a:rPr lang="en-US" sz="2000" dirty="0">
                <a:solidFill>
                  <a:schemeClr val="bg1"/>
                </a:solidFill>
                <a:latin typeface="Calibri" pitchFamily="34" charset="0"/>
                <a:cs typeface="Calibri" pitchFamily="34" charset="0"/>
              </a:rPr>
              <a:t>; </a:t>
            </a:r>
            <a:r>
              <a:rPr lang="en-US" sz="2000" b="1" dirty="0">
                <a:solidFill>
                  <a:srgbClr val="0070C0"/>
                </a:solidFill>
                <a:latin typeface="Calibri" pitchFamily="34" charset="0"/>
                <a:cs typeface="Calibri" pitchFamily="34" charset="0"/>
              </a:rPr>
              <a:t>/*auto refers to the number of column it will display the child elements*/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background-color: #2196F3; padding: 10px;</a:t>
            </a:r>
          </a:p>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.grid-item { </a:t>
            </a:r>
            <a:r>
              <a:rPr lang="en-US" sz="2000" b="1" dirty="0">
                <a:solidFill>
                  <a:srgbClr val="0070C0"/>
                </a:solidFill>
                <a:latin typeface="Calibri" pitchFamily="34" charset="0"/>
                <a:cs typeface="Calibri" pitchFamily="34" charset="0"/>
              </a:rPr>
              <a:t>/*the class of the parent elements*/ </a:t>
            </a:r>
            <a:r>
              <a:rPr lang="en-US" sz="2000" dirty="0">
                <a:solidFill>
                  <a:schemeClr val="bg1"/>
                </a:solidFill>
                <a:latin typeface="Calibri" pitchFamily="34" charset="0"/>
                <a:cs typeface="Calibri" pitchFamily="34" charset="0"/>
              </a:rPr>
              <a:t>background-color: </a:t>
            </a:r>
            <a:r>
              <a:rPr lang="en-US" sz="2000" dirty="0" err="1">
                <a:solidFill>
                  <a:schemeClr val="bg1"/>
                </a:solidFill>
                <a:latin typeface="Calibri" pitchFamily="34" charset="0"/>
                <a:cs typeface="Calibri" pitchFamily="34" charset="0"/>
              </a:rPr>
              <a:t>rgba</a:t>
            </a:r>
            <a:r>
              <a:rPr lang="en-US" sz="2000" dirty="0">
                <a:solidFill>
                  <a:schemeClr val="bg1"/>
                </a:solidFill>
                <a:latin typeface="Calibri" pitchFamily="34" charset="0"/>
                <a:cs typeface="Calibri" pitchFamily="34" charset="0"/>
              </a:rPr>
              <a:t>(255, 255, 255, 0.8);</a:t>
            </a:r>
          </a:p>
          <a:p>
            <a:r>
              <a:rPr lang="en-US" sz="2000" dirty="0">
                <a:solidFill>
                  <a:schemeClr val="bg1"/>
                </a:solidFill>
                <a:latin typeface="Calibri" pitchFamily="34" charset="0"/>
                <a:cs typeface="Calibri" pitchFamily="34" charset="0"/>
              </a:rPr>
              <a:t>border: 1px solid </a:t>
            </a:r>
            <a:r>
              <a:rPr lang="en-US" sz="2000" dirty="0" err="1">
                <a:solidFill>
                  <a:schemeClr val="bg1"/>
                </a:solidFill>
                <a:latin typeface="Calibri" pitchFamily="34" charset="0"/>
                <a:cs typeface="Calibri" pitchFamily="34" charset="0"/>
              </a:rPr>
              <a:t>rgba</a:t>
            </a:r>
            <a:r>
              <a:rPr lang="en-US" sz="2000" dirty="0">
                <a:solidFill>
                  <a:schemeClr val="bg1"/>
                </a:solidFill>
                <a:latin typeface="Calibri" pitchFamily="34" charset="0"/>
                <a:cs typeface="Calibri" pitchFamily="34" charset="0"/>
              </a:rPr>
              <a:t>(0, 0, 0, 0.8); padding: 20px;</a:t>
            </a:r>
          </a:p>
          <a:p>
            <a:r>
              <a:rPr lang="en-US" sz="2000" dirty="0">
                <a:solidFill>
                  <a:schemeClr val="bg1"/>
                </a:solidFill>
                <a:latin typeface="Calibri" pitchFamily="34" charset="0"/>
                <a:cs typeface="Calibri" pitchFamily="34" charset="0"/>
              </a:rPr>
              <a:t>font-size: 30px; text-align: center;</a:t>
            </a:r>
          </a:p>
          <a:p>
            <a:r>
              <a:rPr lang="en-US" sz="2000" dirty="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105727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Grid Layout</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Check the output table below</a:t>
            </a:r>
            <a:br>
              <a:rPr lang="en-US" sz="2000" dirty="0" smtClean="0">
                <a:solidFill>
                  <a:schemeClr val="bg1"/>
                </a:solidFill>
                <a:latin typeface="Calibri" pitchFamily="34" charset="0"/>
                <a:cs typeface="Calibri" pitchFamily="34" charset="0"/>
              </a:rPr>
            </a:br>
            <a:endParaRPr lang="en-US" sz="2000" dirty="0" smtClean="0">
              <a:solidFill>
                <a:schemeClr val="bg1"/>
              </a:solidFill>
              <a:latin typeface="Calibri" pitchFamily="34" charset="0"/>
              <a:cs typeface="Calibri" pitchFamily="34" charset="0"/>
            </a:endParaRPr>
          </a:p>
          <a:p>
            <a:endParaRPr lang="en-US" sz="2000"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a:p>
            <a:endParaRPr lang="en-US" sz="2000"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a:p>
            <a:endParaRPr lang="en-US" sz="2000"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We can use </a:t>
            </a:r>
            <a:r>
              <a:rPr lang="en-US" sz="2000" b="1" dirty="0" err="1">
                <a:solidFill>
                  <a:schemeClr val="bg1"/>
                </a:solidFill>
                <a:latin typeface="Calibri" pitchFamily="34" charset="0"/>
                <a:cs typeface="Calibri" pitchFamily="34" charset="0"/>
              </a:rPr>
              <a:t>grid-column-gap:</a:t>
            </a:r>
            <a:r>
              <a:rPr lang="en-US" sz="2000" i="1" dirty="0" err="1">
                <a:solidFill>
                  <a:schemeClr val="bg1"/>
                </a:solidFill>
                <a:latin typeface="Calibri" pitchFamily="34" charset="0"/>
                <a:cs typeface="Calibri" pitchFamily="34" charset="0"/>
              </a:rPr>
              <a:t>value</a:t>
            </a:r>
            <a:r>
              <a:rPr lang="en-US" sz="2000" dirty="0">
                <a:solidFill>
                  <a:schemeClr val="bg1"/>
                </a:solidFill>
                <a:latin typeface="Calibri" pitchFamily="34" charset="0"/>
                <a:cs typeface="Calibri" pitchFamily="34" charset="0"/>
              </a:rPr>
              <a:t>, to make a gap between the column and the same for rows we can use </a:t>
            </a:r>
            <a:r>
              <a:rPr lang="en-US" sz="2000" b="1" dirty="0" err="1">
                <a:solidFill>
                  <a:schemeClr val="bg1"/>
                </a:solidFill>
                <a:latin typeface="Calibri" pitchFamily="34" charset="0"/>
                <a:cs typeface="Calibri" pitchFamily="34" charset="0"/>
              </a:rPr>
              <a:t>grid-row-gap:</a:t>
            </a:r>
            <a:r>
              <a:rPr lang="en-US" sz="2000" i="1" dirty="0" err="1">
                <a:solidFill>
                  <a:schemeClr val="bg1"/>
                </a:solidFill>
                <a:latin typeface="Calibri" pitchFamily="34" charset="0"/>
                <a:cs typeface="Calibri" pitchFamily="34" charset="0"/>
              </a:rPr>
              <a:t>value</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To read more about grid you can check the link below: </a:t>
            </a:r>
            <a:r>
              <a:rPr lang="en-US" sz="2000" u="sng" dirty="0">
                <a:solidFill>
                  <a:schemeClr val="bg1"/>
                </a:solidFill>
                <a:latin typeface="Calibri" pitchFamily="34" charset="0"/>
                <a:cs typeface="Calibri" pitchFamily="34" charset="0"/>
                <a:hlinkClick r:id="rId3"/>
              </a:rPr>
              <a:t>https://developer.mozilla.org/en-US/docs/Web/CSS/grid-row</a:t>
            </a:r>
            <a:endParaRPr lang="en-US" sz="2000"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7" name="image13.png"/>
          <p:cNvPicPr/>
          <p:nvPr/>
        </p:nvPicPr>
        <p:blipFill>
          <a:blip r:embed="rId4" cstate="print"/>
          <a:stretch>
            <a:fillRect/>
          </a:stretch>
        </p:blipFill>
        <p:spPr>
          <a:xfrm>
            <a:off x="1119402" y="2052698"/>
            <a:ext cx="5452110" cy="1844040"/>
          </a:xfrm>
          <a:prstGeom prst="rect">
            <a:avLst/>
          </a:prstGeom>
        </p:spPr>
      </p:pic>
    </p:spTree>
    <p:extLst>
      <p:ext uri="{BB962C8B-B14F-4D97-AF65-F5344CB8AC3E}">
        <p14:creationId xmlns:p14="http://schemas.microsoft.com/office/powerpoint/2010/main" val="14197618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a:t>
            </a:r>
            <a:r>
              <a:rPr lang="en-US" sz="2800" b="1" u="sng" dirty="0" err="1" smtClean="0">
                <a:solidFill>
                  <a:srgbClr val="FF0000"/>
                </a:solidFill>
                <a:latin typeface="Arial Rounded MT Bold" pitchFamily="34" charset="0"/>
              </a:rPr>
              <a:t>calc</a:t>
            </a:r>
            <a:r>
              <a:rPr lang="en-US" sz="2800" b="1" u="sng" dirty="0" smtClean="0">
                <a:solidFill>
                  <a:srgbClr val="FF0000"/>
                </a:solidFill>
                <a:latin typeface="Arial Rounded MT Bold" pitchFamily="34" charset="0"/>
              </a:rPr>
              <a:t>() Function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a:t>
            </a:r>
            <a:r>
              <a:rPr lang="en-US" sz="2000" dirty="0" err="1">
                <a:solidFill>
                  <a:schemeClr val="bg1"/>
                </a:solidFill>
                <a:latin typeface="Calibri" pitchFamily="34" charset="0"/>
                <a:cs typeface="Calibri" pitchFamily="34" charset="0"/>
              </a:rPr>
              <a:t>calc</a:t>
            </a:r>
            <a:r>
              <a:rPr lang="en-US" sz="2000" dirty="0">
                <a:solidFill>
                  <a:schemeClr val="bg1"/>
                </a:solidFill>
                <a:latin typeface="Calibri" pitchFamily="34" charset="0"/>
                <a:cs typeface="Calibri" pitchFamily="34" charset="0"/>
              </a:rPr>
              <a:t>() </a:t>
            </a:r>
            <a:r>
              <a:rPr lang="en-US" sz="2000" dirty="0">
                <a:solidFill>
                  <a:schemeClr val="bg1"/>
                </a:solidFill>
                <a:latin typeface="Calibri" pitchFamily="34" charset="0"/>
                <a:cs typeface="Calibri" pitchFamily="34" charset="0"/>
                <a:hlinkClick r:id="rId3"/>
              </a:rPr>
              <a:t>CSS </a:t>
            </a:r>
            <a:r>
              <a:rPr lang="en-US" sz="2000" dirty="0">
                <a:solidFill>
                  <a:schemeClr val="bg1"/>
                </a:solidFill>
                <a:latin typeface="Calibri" pitchFamily="34" charset="0"/>
                <a:cs typeface="Calibri" pitchFamily="34" charset="0"/>
                <a:hlinkClick r:id="rId4"/>
              </a:rPr>
              <a:t>function </a:t>
            </a:r>
            <a:r>
              <a:rPr lang="en-US" sz="2000" dirty="0">
                <a:solidFill>
                  <a:schemeClr val="bg1"/>
                </a:solidFill>
                <a:latin typeface="Calibri" pitchFamily="34" charset="0"/>
                <a:cs typeface="Calibri" pitchFamily="34" charset="0"/>
              </a:rPr>
              <a:t>lets you perform calculations when specifying CSS property values. It can be used anywhere a </a:t>
            </a:r>
            <a:r>
              <a:rPr lang="en-US" sz="2000" dirty="0">
                <a:solidFill>
                  <a:schemeClr val="bg1"/>
                </a:solidFill>
                <a:latin typeface="Calibri" pitchFamily="34" charset="0"/>
                <a:cs typeface="Calibri" pitchFamily="34" charset="0"/>
                <a:hlinkClick r:id="rId5"/>
              </a:rPr>
              <a:t>&lt;length&gt;, </a:t>
            </a:r>
            <a:r>
              <a:rPr lang="en-US" sz="2000" dirty="0">
                <a:solidFill>
                  <a:schemeClr val="bg1"/>
                </a:solidFill>
                <a:latin typeface="Calibri" pitchFamily="34" charset="0"/>
                <a:cs typeface="Calibri" pitchFamily="34" charset="0"/>
                <a:hlinkClick r:id="rId6"/>
              </a:rPr>
              <a:t>&lt;frequency&gt;, </a:t>
            </a:r>
            <a:r>
              <a:rPr lang="en-US" sz="2000" dirty="0">
                <a:solidFill>
                  <a:schemeClr val="bg1"/>
                </a:solidFill>
                <a:latin typeface="Calibri" pitchFamily="34" charset="0"/>
                <a:cs typeface="Calibri" pitchFamily="34" charset="0"/>
                <a:hlinkClick r:id="rId7"/>
              </a:rPr>
              <a:t>&lt;angle&gt;, </a:t>
            </a:r>
            <a:r>
              <a:rPr lang="en-US" sz="2000" dirty="0">
                <a:solidFill>
                  <a:schemeClr val="bg1"/>
                </a:solidFill>
                <a:latin typeface="Calibri" pitchFamily="34" charset="0"/>
                <a:cs typeface="Calibri" pitchFamily="34" charset="0"/>
                <a:hlinkClick r:id="rId8"/>
              </a:rPr>
              <a:t>&lt;time&gt;</a:t>
            </a:r>
            <a:r>
              <a:rPr lang="en-US" sz="2000" dirty="0">
                <a:solidFill>
                  <a:schemeClr val="bg1"/>
                </a:solidFill>
                <a:latin typeface="Calibri" pitchFamily="34" charset="0"/>
                <a:cs typeface="Calibri" pitchFamily="34" charset="0"/>
              </a:rPr>
              <a:t>, </a:t>
            </a:r>
            <a:r>
              <a:rPr lang="en-US" sz="2000" dirty="0">
                <a:solidFill>
                  <a:schemeClr val="bg1"/>
                </a:solidFill>
                <a:latin typeface="Calibri" pitchFamily="34" charset="0"/>
                <a:cs typeface="Calibri" pitchFamily="34" charset="0"/>
                <a:hlinkClick r:id="rId9"/>
              </a:rPr>
              <a:t>&lt;percentage&gt;, </a:t>
            </a:r>
            <a:r>
              <a:rPr lang="en-US" sz="2000" dirty="0">
                <a:solidFill>
                  <a:schemeClr val="bg1"/>
                </a:solidFill>
                <a:latin typeface="Calibri" pitchFamily="34" charset="0"/>
                <a:cs typeface="Calibri" pitchFamily="34" charset="0"/>
                <a:hlinkClick r:id="rId10"/>
              </a:rPr>
              <a:t>&lt;number&gt;</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or </a:t>
            </a:r>
            <a:r>
              <a:rPr lang="en-US" sz="2000" dirty="0">
                <a:solidFill>
                  <a:schemeClr val="bg1"/>
                </a:solidFill>
                <a:latin typeface="Calibri" pitchFamily="34" charset="0"/>
                <a:cs typeface="Calibri" pitchFamily="34" charset="0"/>
                <a:hlinkClick r:id="rId11"/>
              </a:rPr>
              <a:t>&lt;integer&gt; </a:t>
            </a:r>
            <a:r>
              <a:rPr lang="en-US" sz="2000" dirty="0">
                <a:solidFill>
                  <a:schemeClr val="bg1"/>
                </a:solidFill>
                <a:latin typeface="Calibri" pitchFamily="34" charset="0"/>
                <a:cs typeface="Calibri" pitchFamily="34" charset="0"/>
              </a:rPr>
              <a:t>is allowed</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a:p>
            <a:r>
              <a:rPr lang="en-US" sz="2000" b="1" u="sng" dirty="0">
                <a:solidFill>
                  <a:schemeClr val="bg1"/>
                </a:solidFill>
                <a:latin typeface="Calibri" pitchFamily="34" charset="0"/>
                <a:cs typeface="Calibri" pitchFamily="34" charset="0"/>
              </a:rPr>
              <a:t>CSS Syntax:</a:t>
            </a:r>
            <a:endParaRPr lang="en-US" sz="2000" b="1"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property </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calc</a:t>
            </a:r>
            <a:r>
              <a:rPr lang="en-US" sz="2000" dirty="0">
                <a:solidFill>
                  <a:schemeClr val="bg1"/>
                </a:solidFill>
                <a:latin typeface="Calibri" pitchFamily="34" charset="0"/>
                <a:cs typeface="Calibri" pitchFamily="34" charset="0"/>
              </a:rPr>
              <a:t>(expression)</a:t>
            </a:r>
          </a:p>
          <a:p>
            <a:r>
              <a:rPr lang="en-US" sz="2000" dirty="0">
                <a:solidFill>
                  <a:schemeClr val="bg1"/>
                </a:solidFill>
                <a:latin typeface="Calibri" pitchFamily="34" charset="0"/>
                <a:cs typeface="Calibri" pitchFamily="34" charset="0"/>
              </a:rPr>
              <a:t> </a:t>
            </a:r>
          </a:p>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width: </a:t>
            </a:r>
            <a:r>
              <a:rPr lang="en-US" sz="2000" dirty="0" err="1">
                <a:solidFill>
                  <a:schemeClr val="bg1"/>
                </a:solidFill>
                <a:latin typeface="Calibri" pitchFamily="34" charset="0"/>
                <a:cs typeface="Calibri" pitchFamily="34" charset="0"/>
              </a:rPr>
              <a:t>calc</a:t>
            </a:r>
            <a:r>
              <a:rPr lang="en-US" sz="2000" dirty="0">
                <a:solidFill>
                  <a:schemeClr val="bg1"/>
                </a:solidFill>
                <a:latin typeface="Calibri" pitchFamily="34" charset="0"/>
                <a:cs typeface="Calibri" pitchFamily="34" charset="0"/>
              </a:rPr>
              <a:t>(100% - 80px);</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742949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a:t>
            </a:r>
            <a:r>
              <a:rPr lang="en-US" sz="2800" b="1" u="sng" dirty="0" err="1" smtClean="0">
                <a:solidFill>
                  <a:srgbClr val="FF0000"/>
                </a:solidFill>
                <a:latin typeface="Arial Rounded MT Bold" pitchFamily="34" charset="0"/>
              </a:rPr>
              <a:t>calc</a:t>
            </a:r>
            <a:r>
              <a:rPr lang="en-US" sz="2800" b="1" u="sng" dirty="0" smtClean="0">
                <a:solidFill>
                  <a:srgbClr val="FF0000"/>
                </a:solidFill>
                <a:latin typeface="Arial Rounded MT Bold" pitchFamily="34" charset="0"/>
              </a:rPr>
              <a:t>() Function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chemeClr val="bg1"/>
                </a:solidFill>
                <a:latin typeface="Calibri" pitchFamily="34" charset="0"/>
                <a:cs typeface="Calibri" pitchFamily="34" charset="0"/>
              </a:rPr>
              <a:t>Example:</a:t>
            </a:r>
            <a:endParaRPr lang="en-US" sz="2000" b="1" u="sng"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div </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--a: 4em</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height: </a:t>
            </a:r>
            <a:r>
              <a:rPr lang="en-US" sz="2000" dirty="0" err="1">
                <a:solidFill>
                  <a:schemeClr val="bg1"/>
                </a:solidFill>
                <a:latin typeface="Calibri" pitchFamily="34" charset="0"/>
                <a:cs typeface="Calibri" pitchFamily="34" charset="0"/>
              </a:rPr>
              <a:t>calc</a:t>
            </a:r>
            <a:r>
              <a:rPr lang="en-US" sz="2000" dirty="0">
                <a:solidFill>
                  <a:schemeClr val="bg1"/>
                </a:solidFill>
                <a:latin typeface="Calibri" pitchFamily="34" charset="0"/>
                <a:cs typeface="Calibri" pitchFamily="34" charset="0"/>
              </a:rPr>
              <a:t>(var(--a) + 7px); background: #e53b2c;</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In the above example we declared a local variable inside the div properties called –a and it was allowed to use this variable in the </a:t>
            </a:r>
            <a:r>
              <a:rPr lang="en-US" sz="2000" dirty="0" err="1">
                <a:solidFill>
                  <a:schemeClr val="bg1"/>
                </a:solidFill>
                <a:latin typeface="Calibri" pitchFamily="34" charset="0"/>
                <a:cs typeface="Calibri" pitchFamily="34" charset="0"/>
              </a:rPr>
              <a:t>calc</a:t>
            </a:r>
            <a:r>
              <a:rPr lang="en-US" sz="2000" dirty="0">
                <a:solidFill>
                  <a:schemeClr val="bg1"/>
                </a:solidFill>
                <a:latin typeface="Calibri" pitchFamily="34" charset="0"/>
                <a:cs typeface="Calibri" pitchFamily="34" charset="0"/>
              </a:rPr>
              <a:t>() so it’s replaced with </a:t>
            </a:r>
            <a:r>
              <a:rPr lang="en-US" sz="2000" b="1" dirty="0">
                <a:solidFill>
                  <a:schemeClr val="bg1"/>
                </a:solidFill>
                <a:latin typeface="Calibri" pitchFamily="34" charset="0"/>
                <a:cs typeface="Calibri" pitchFamily="34" charset="0"/>
              </a:rPr>
              <a:t>4em</a:t>
            </a:r>
            <a:r>
              <a:rPr lang="en-US" sz="2000" dirty="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7055627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a:t>
            </a:r>
            <a:r>
              <a:rPr lang="en-US" sz="2800" b="1" u="sng" dirty="0" err="1" smtClean="0">
                <a:solidFill>
                  <a:srgbClr val="FF0000"/>
                </a:solidFill>
                <a:latin typeface="Arial Rounded MT Bold" pitchFamily="34" charset="0"/>
              </a:rPr>
              <a:t>calc</a:t>
            </a:r>
            <a:r>
              <a:rPr lang="en-US" sz="2800" b="1" u="sng" dirty="0" smtClean="0">
                <a:solidFill>
                  <a:srgbClr val="FF0000"/>
                </a:solidFill>
                <a:latin typeface="Arial Rounded MT Bold" pitchFamily="34" charset="0"/>
              </a:rPr>
              <a:t>() Function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a:t>
            </a:r>
            <a:r>
              <a:rPr lang="en-US" sz="2000" dirty="0" err="1">
                <a:solidFill>
                  <a:schemeClr val="bg1"/>
                </a:solidFill>
                <a:latin typeface="Calibri" pitchFamily="34" charset="0"/>
                <a:cs typeface="Calibri" pitchFamily="34" charset="0"/>
              </a:rPr>
              <a:t>calc</a:t>
            </a:r>
            <a:r>
              <a:rPr lang="en-US" sz="2000" dirty="0">
                <a:solidFill>
                  <a:schemeClr val="bg1"/>
                </a:solidFill>
                <a:latin typeface="Calibri" pitchFamily="34" charset="0"/>
                <a:cs typeface="Calibri" pitchFamily="34" charset="0"/>
              </a:rPr>
              <a:t>() function takes a single expression as its parameter, with the expression's result used as the value. And it also uses the normal operators.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Check the below link if you want to read more about operators: </a:t>
            </a:r>
            <a:r>
              <a:rPr lang="en-US" sz="2000" u="sng" dirty="0">
                <a:solidFill>
                  <a:schemeClr val="bg1"/>
                </a:solidFill>
                <a:latin typeface="Calibri" pitchFamily="34" charset="0"/>
                <a:cs typeface="Calibri" pitchFamily="34" charset="0"/>
                <a:hlinkClick r:id="rId3"/>
              </a:rPr>
              <a:t>https://developer.mozilla.org/en-</a:t>
            </a:r>
            <a:r>
              <a:rPr lang="en-US" sz="2000" dirty="0">
                <a:solidFill>
                  <a:schemeClr val="bg1"/>
                </a:solidFill>
                <a:latin typeface="Calibri" pitchFamily="34" charset="0"/>
                <a:cs typeface="Calibri" pitchFamily="34" charset="0"/>
              </a:rPr>
              <a:t> </a:t>
            </a:r>
            <a:r>
              <a:rPr lang="en-US" sz="2000" u="sng" dirty="0">
                <a:solidFill>
                  <a:schemeClr val="bg1"/>
                </a:solidFill>
                <a:latin typeface="Calibri" pitchFamily="34" charset="0"/>
                <a:cs typeface="Calibri" pitchFamily="34" charset="0"/>
                <a:hlinkClick r:id="rId3"/>
              </a:rPr>
              <a:t>US/docs/Learn/JavaScript/</a:t>
            </a:r>
            <a:r>
              <a:rPr lang="en-US" sz="2000" u="sng" dirty="0" err="1">
                <a:solidFill>
                  <a:schemeClr val="bg1"/>
                </a:solidFill>
                <a:latin typeface="Calibri" pitchFamily="34" charset="0"/>
                <a:cs typeface="Calibri" pitchFamily="34" charset="0"/>
                <a:hlinkClick r:id="rId3"/>
              </a:rPr>
              <a:t>First_steps</a:t>
            </a:r>
            <a:r>
              <a:rPr lang="en-US" sz="2000" u="sng" dirty="0">
                <a:solidFill>
                  <a:schemeClr val="bg1"/>
                </a:solidFill>
                <a:latin typeface="Calibri" pitchFamily="34" charset="0"/>
                <a:cs typeface="Calibri" pitchFamily="34" charset="0"/>
                <a:hlinkClick r:id="rId3"/>
              </a:rPr>
              <a:t>/</a:t>
            </a:r>
            <a:r>
              <a:rPr lang="en-US" sz="2000" u="sng" dirty="0" err="1">
                <a:solidFill>
                  <a:schemeClr val="bg1"/>
                </a:solidFill>
                <a:latin typeface="Calibri" pitchFamily="34" charset="0"/>
                <a:cs typeface="Calibri" pitchFamily="34" charset="0"/>
                <a:hlinkClick r:id="rId3"/>
              </a:rPr>
              <a:t>Math#operator_precedence</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The amazing thing that we can include the CSS variable in the </a:t>
            </a:r>
            <a:r>
              <a:rPr lang="en-US" sz="2000" dirty="0" err="1">
                <a:solidFill>
                  <a:schemeClr val="bg1"/>
                </a:solidFill>
                <a:latin typeface="Calibri" pitchFamily="34" charset="0"/>
                <a:cs typeface="Calibri" pitchFamily="34" charset="0"/>
              </a:rPr>
              <a:t>calc</a:t>
            </a:r>
            <a:r>
              <a:rPr lang="en-US" sz="2000" dirty="0">
                <a:solidFill>
                  <a:schemeClr val="bg1"/>
                </a:solidFill>
                <a:latin typeface="Calibri" pitchFamily="34" charset="0"/>
                <a:cs typeface="Calibri" pitchFamily="34" charset="0"/>
              </a:rPr>
              <a:t>() method whether it’s global or local.</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966599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Units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CSS has several different units for expressing a length.</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Many CSS properties take "length" values, such as width, margin, padding, font-size, etc</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Length </a:t>
            </a:r>
            <a:r>
              <a:rPr lang="en-US" sz="2000" dirty="0">
                <a:solidFill>
                  <a:schemeClr val="bg1"/>
                </a:solidFill>
                <a:latin typeface="Calibri" pitchFamily="34" charset="0"/>
                <a:cs typeface="Calibri" pitchFamily="34" charset="0"/>
              </a:rPr>
              <a:t>is a number followed by a length unit to determine the value of the above properties, such as 10px, 2em, etc.</a:t>
            </a: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Absolute </a:t>
            </a:r>
            <a:r>
              <a:rPr lang="en-US" sz="2000" b="1" dirty="0" smtClean="0">
                <a:solidFill>
                  <a:schemeClr val="bg1"/>
                </a:solidFill>
                <a:latin typeface="Calibri" pitchFamily="34" charset="0"/>
                <a:cs typeface="Calibri" pitchFamily="34" charset="0"/>
              </a:rPr>
              <a:t>Lengths</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The absolute length units are fixed and a length expressed in any of the following, therefore it’s not recommended for use on screen, because screen sizes vary so much. However, they can be used if the output medium is known, such as for print layout</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p>
            <a:pPr marL="342900" lvl="0" indent="-342900">
              <a:buFont typeface="Arial" pitchFamily="34" charset="0"/>
              <a:buChar char="•"/>
            </a:pPr>
            <a:r>
              <a:rPr lang="en-US" sz="2000" dirty="0">
                <a:solidFill>
                  <a:schemeClr val="bg1"/>
                </a:solidFill>
                <a:latin typeface="Calibri" pitchFamily="34" charset="0"/>
                <a:cs typeface="Calibri" pitchFamily="34" charset="0"/>
              </a:rPr>
              <a:t>cm -&gt; centimeter</a:t>
            </a:r>
          </a:p>
          <a:p>
            <a:pPr marL="342900" lvl="0" indent="-342900">
              <a:buFont typeface="Arial" pitchFamily="34" charset="0"/>
              <a:buChar char="•"/>
            </a:pPr>
            <a:r>
              <a:rPr lang="en-US" sz="2000" dirty="0">
                <a:solidFill>
                  <a:schemeClr val="bg1"/>
                </a:solidFill>
                <a:latin typeface="Calibri" pitchFamily="34" charset="0"/>
                <a:cs typeface="Calibri" pitchFamily="34" charset="0"/>
              </a:rPr>
              <a:t>mm -&gt; millimeters</a:t>
            </a:r>
          </a:p>
          <a:p>
            <a:pPr marL="342900" lvl="0" indent="-342900">
              <a:buFont typeface="Arial" pitchFamily="34" charset="0"/>
              <a:buChar char="•"/>
            </a:pPr>
            <a:r>
              <a:rPr lang="en-US" sz="2000" dirty="0">
                <a:solidFill>
                  <a:schemeClr val="bg1"/>
                </a:solidFill>
                <a:latin typeface="Calibri" pitchFamily="34" charset="0"/>
                <a:cs typeface="Calibri" pitchFamily="34" charset="0"/>
              </a:rPr>
              <a:t>in -&gt; inch (1in = 96px = 2.54cm)</a:t>
            </a:r>
          </a:p>
          <a:p>
            <a:pPr marL="342900" lvl="0" indent="-342900">
              <a:buFont typeface="Arial" pitchFamily="34" charset="0"/>
              <a:buChar char="•"/>
            </a:pPr>
            <a:r>
              <a:rPr lang="en-US" sz="2000" dirty="0" err="1">
                <a:solidFill>
                  <a:schemeClr val="bg1"/>
                </a:solidFill>
                <a:latin typeface="Calibri" pitchFamily="34" charset="0"/>
                <a:cs typeface="Calibri" pitchFamily="34" charset="0"/>
              </a:rPr>
              <a:t>px</a:t>
            </a:r>
            <a:r>
              <a:rPr lang="en-US" sz="2000" dirty="0">
                <a:solidFill>
                  <a:schemeClr val="bg1"/>
                </a:solidFill>
                <a:latin typeface="Calibri" pitchFamily="34" charset="0"/>
                <a:cs typeface="Calibri" pitchFamily="34" charset="0"/>
              </a:rPr>
              <a:t> -&gt; pixels (1px = 1/96</a:t>
            </a:r>
            <a:r>
              <a:rPr lang="en-US" sz="2000" baseline="30000" dirty="0">
                <a:solidFill>
                  <a:schemeClr val="bg1"/>
                </a:solidFill>
                <a:latin typeface="Calibri" pitchFamily="34" charset="0"/>
                <a:cs typeface="Calibri" pitchFamily="34" charset="0"/>
              </a:rPr>
              <a:t>th</a:t>
            </a:r>
            <a:r>
              <a:rPr lang="en-US" sz="2000" dirty="0">
                <a:solidFill>
                  <a:schemeClr val="bg1"/>
                </a:solidFill>
                <a:latin typeface="Calibri" pitchFamily="34" charset="0"/>
                <a:cs typeface="Calibri" pitchFamily="34" charset="0"/>
              </a:rPr>
              <a:t> of 1in</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38752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Units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lvl="0" indent="-342900">
              <a:buFont typeface="Arial" pitchFamily="34" charset="0"/>
              <a:buChar char="•"/>
            </a:pPr>
            <a:r>
              <a:rPr lang="en-US" sz="2000" dirty="0" err="1">
                <a:solidFill>
                  <a:schemeClr val="bg1"/>
                </a:solidFill>
                <a:latin typeface="Calibri" pitchFamily="34" charset="0"/>
                <a:cs typeface="Calibri" pitchFamily="34" charset="0"/>
              </a:rPr>
              <a:t>em</a:t>
            </a:r>
            <a:r>
              <a:rPr lang="en-US" sz="2000" dirty="0">
                <a:solidFill>
                  <a:schemeClr val="bg1"/>
                </a:solidFill>
                <a:latin typeface="Calibri" pitchFamily="34" charset="0"/>
                <a:cs typeface="Calibri" pitchFamily="34" charset="0"/>
              </a:rPr>
              <a:t> -&gt; relative to the font-size of the exiting element.</a:t>
            </a:r>
          </a:p>
          <a:p>
            <a:pPr marL="342900" lvl="0" indent="-342900">
              <a:buFont typeface="Arial" pitchFamily="34" charset="0"/>
              <a:buChar char="•"/>
            </a:pPr>
            <a:r>
              <a:rPr lang="en-US" sz="2000" dirty="0">
                <a:solidFill>
                  <a:schemeClr val="bg1"/>
                </a:solidFill>
                <a:latin typeface="Calibri" pitchFamily="34" charset="0"/>
                <a:cs typeface="Calibri" pitchFamily="34" charset="0"/>
              </a:rPr>
              <a:t>Rem -&gt; relative to the font size of the root element</a:t>
            </a:r>
          </a:p>
          <a:p>
            <a:pPr marL="342900" lvl="0" indent="-342900">
              <a:buFont typeface="Arial" pitchFamily="34" charset="0"/>
              <a:buChar char="•"/>
            </a:pPr>
            <a:r>
              <a:rPr lang="en-US" sz="2000" dirty="0" err="1">
                <a:solidFill>
                  <a:schemeClr val="bg1"/>
                </a:solidFill>
                <a:latin typeface="Calibri" pitchFamily="34" charset="0"/>
                <a:cs typeface="Calibri" pitchFamily="34" charset="0"/>
              </a:rPr>
              <a:t>Vw</a:t>
            </a:r>
            <a:r>
              <a:rPr lang="en-US" sz="2000" dirty="0">
                <a:solidFill>
                  <a:schemeClr val="bg1"/>
                </a:solidFill>
                <a:latin typeface="Calibri" pitchFamily="34" charset="0"/>
                <a:cs typeface="Calibri" pitchFamily="34" charset="0"/>
              </a:rPr>
              <a:t> -&gt; relative to 1% of the width of the viewport</a:t>
            </a:r>
          </a:p>
          <a:p>
            <a:pPr marL="342900" lvl="0" indent="-342900">
              <a:buFont typeface="Arial" pitchFamily="34" charset="0"/>
              <a:buChar char="•"/>
            </a:pPr>
            <a:r>
              <a:rPr lang="en-US" sz="2000" dirty="0" err="1">
                <a:solidFill>
                  <a:schemeClr val="bg1"/>
                </a:solidFill>
                <a:latin typeface="Calibri" pitchFamily="34" charset="0"/>
                <a:cs typeface="Calibri" pitchFamily="34" charset="0"/>
              </a:rPr>
              <a:t>Vh</a:t>
            </a:r>
            <a:r>
              <a:rPr lang="en-US" sz="2000" dirty="0">
                <a:solidFill>
                  <a:schemeClr val="bg1"/>
                </a:solidFill>
                <a:latin typeface="Calibri" pitchFamily="34" charset="0"/>
                <a:cs typeface="Calibri" pitchFamily="34" charset="0"/>
              </a:rPr>
              <a:t> -&gt; relative to 1% of the height of the viewport</a:t>
            </a:r>
          </a:p>
          <a:p>
            <a:pPr marL="342900" lvl="0" indent="-342900">
              <a:buFont typeface="Arial" pitchFamily="34" charset="0"/>
              <a:buChar char="•"/>
            </a:pPr>
            <a:r>
              <a:rPr lang="en-US" sz="2000" dirty="0" err="1">
                <a:solidFill>
                  <a:schemeClr val="bg1"/>
                </a:solidFill>
                <a:latin typeface="Calibri" pitchFamily="34" charset="0"/>
                <a:cs typeface="Calibri" pitchFamily="34" charset="0"/>
              </a:rPr>
              <a:t>Vmin</a:t>
            </a:r>
            <a:r>
              <a:rPr lang="en-US" sz="2000" dirty="0">
                <a:solidFill>
                  <a:schemeClr val="bg1"/>
                </a:solidFill>
                <a:latin typeface="Calibri" pitchFamily="34" charset="0"/>
                <a:cs typeface="Calibri" pitchFamily="34" charset="0"/>
              </a:rPr>
              <a:t> -&gt; relative to 1% of the viewport smaller dimension</a:t>
            </a:r>
          </a:p>
          <a:p>
            <a:pPr marL="342900" lvl="0" indent="-342900">
              <a:buFont typeface="Arial" pitchFamily="34" charset="0"/>
              <a:buChar char="•"/>
            </a:pPr>
            <a:r>
              <a:rPr lang="en-US" sz="2000" dirty="0" err="1">
                <a:solidFill>
                  <a:schemeClr val="bg1"/>
                </a:solidFill>
                <a:latin typeface="Calibri" pitchFamily="34" charset="0"/>
                <a:cs typeface="Calibri" pitchFamily="34" charset="0"/>
              </a:rPr>
              <a:t>Vmax</a:t>
            </a:r>
            <a:r>
              <a:rPr lang="en-US" sz="2000" dirty="0">
                <a:solidFill>
                  <a:schemeClr val="bg1"/>
                </a:solidFill>
                <a:latin typeface="Calibri" pitchFamily="34" charset="0"/>
                <a:cs typeface="Calibri" pitchFamily="34" charset="0"/>
              </a:rPr>
              <a:t> -&gt; relative to 1% of the viewport larger dimension</a:t>
            </a:r>
          </a:p>
          <a:p>
            <a:pPr marL="342900" lvl="0" indent="-342900">
              <a:buFont typeface="Arial" pitchFamily="34" charset="0"/>
              <a:buChar char="•"/>
            </a:pPr>
            <a:r>
              <a:rPr lang="en-US" sz="2000" dirty="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69368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Borders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CSS border properties allow you to specify the style, width, and color of an element's border.</a:t>
            </a:r>
          </a:p>
          <a:p>
            <a:r>
              <a:rPr lang="en-US" sz="2000" dirty="0">
                <a:solidFill>
                  <a:schemeClr val="bg1"/>
                </a:solidFill>
                <a:latin typeface="Calibri" pitchFamily="34" charset="0"/>
                <a:cs typeface="Calibri" pitchFamily="34" charset="0"/>
              </a:rPr>
              <a:t>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The </a:t>
            </a:r>
            <a:r>
              <a:rPr lang="en-US" sz="2000" dirty="0">
                <a:solidFill>
                  <a:schemeClr val="bg1"/>
                </a:solidFill>
                <a:latin typeface="Calibri" pitchFamily="34" charset="0"/>
                <a:cs typeface="Calibri" pitchFamily="34" charset="0"/>
              </a:rPr>
              <a:t>border-style property specifies what kind of border to display.</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The following values are allowed:</a:t>
            </a:r>
          </a:p>
        </p:txBody>
      </p:sp>
      <p:sp>
        <p:nvSpPr>
          <p:cNvPr id="3" name="TextBox 2"/>
          <p:cNvSpPr txBox="1"/>
          <p:nvPr/>
        </p:nvSpPr>
        <p:spPr>
          <a:xfrm>
            <a:off x="1069973" y="3782282"/>
            <a:ext cx="5034758" cy="1938992"/>
          </a:xfrm>
          <a:prstGeom prst="rect">
            <a:avLst/>
          </a:prstGeom>
          <a:noFill/>
        </p:spPr>
        <p:txBody>
          <a:bodyPr wrap="square" rtlCol="0">
            <a:spAutoFit/>
          </a:bodyPr>
          <a:lstStyle/>
          <a:p>
            <a:pPr marL="342900" lvl="0" indent="-342900">
              <a:buFont typeface="Arial" pitchFamily="34" charset="0"/>
              <a:buChar char="•"/>
            </a:pPr>
            <a:r>
              <a:rPr lang="en-US" sz="2000" b="1" dirty="0">
                <a:solidFill>
                  <a:schemeClr val="bg1"/>
                </a:solidFill>
                <a:latin typeface="Calibri" pitchFamily="34" charset="0"/>
                <a:cs typeface="Calibri" pitchFamily="34" charset="0"/>
              </a:rPr>
              <a:t>dotted</a:t>
            </a:r>
            <a:r>
              <a:rPr lang="en-US" sz="2000" dirty="0">
                <a:solidFill>
                  <a:schemeClr val="bg1"/>
                </a:solidFill>
                <a:latin typeface="Calibri" pitchFamily="34" charset="0"/>
                <a:cs typeface="Calibri" pitchFamily="34" charset="0"/>
              </a:rPr>
              <a:t> : Defines a dotted border</a:t>
            </a:r>
          </a:p>
          <a:p>
            <a:pPr marL="342900" lvl="0" indent="-342900">
              <a:buFont typeface="Arial" pitchFamily="34" charset="0"/>
              <a:buChar char="•"/>
            </a:pPr>
            <a:r>
              <a:rPr lang="en-US" sz="2000" b="1" dirty="0">
                <a:solidFill>
                  <a:schemeClr val="bg1"/>
                </a:solidFill>
                <a:latin typeface="Calibri" pitchFamily="34" charset="0"/>
                <a:cs typeface="Calibri" pitchFamily="34" charset="0"/>
              </a:rPr>
              <a:t>dashed</a:t>
            </a:r>
            <a:r>
              <a:rPr lang="en-US" sz="2000" dirty="0">
                <a:solidFill>
                  <a:schemeClr val="bg1"/>
                </a:solidFill>
                <a:latin typeface="Calibri" pitchFamily="34" charset="0"/>
                <a:cs typeface="Calibri" pitchFamily="34" charset="0"/>
              </a:rPr>
              <a:t> : Defines a dashed border</a:t>
            </a:r>
          </a:p>
          <a:p>
            <a:pPr marL="342900" lvl="0" indent="-342900">
              <a:buFont typeface="Arial" pitchFamily="34" charset="0"/>
              <a:buChar char="•"/>
            </a:pPr>
            <a:r>
              <a:rPr lang="en-US" sz="2000" b="1" dirty="0">
                <a:solidFill>
                  <a:schemeClr val="bg1"/>
                </a:solidFill>
                <a:latin typeface="Calibri" pitchFamily="34" charset="0"/>
                <a:cs typeface="Calibri" pitchFamily="34" charset="0"/>
              </a:rPr>
              <a:t>solid</a:t>
            </a:r>
            <a:r>
              <a:rPr lang="en-US" sz="2000" dirty="0">
                <a:solidFill>
                  <a:schemeClr val="bg1"/>
                </a:solidFill>
                <a:latin typeface="Calibri" pitchFamily="34" charset="0"/>
                <a:cs typeface="Calibri" pitchFamily="34" charset="0"/>
              </a:rPr>
              <a:t> : Defines a solid border</a:t>
            </a:r>
          </a:p>
          <a:p>
            <a:pPr marL="342900" lvl="0" indent="-342900">
              <a:buFont typeface="Arial" pitchFamily="34" charset="0"/>
              <a:buChar char="•"/>
            </a:pPr>
            <a:r>
              <a:rPr lang="en-US" sz="2000" b="1" dirty="0">
                <a:solidFill>
                  <a:schemeClr val="bg1"/>
                </a:solidFill>
                <a:latin typeface="Calibri" pitchFamily="34" charset="0"/>
                <a:cs typeface="Calibri" pitchFamily="34" charset="0"/>
              </a:rPr>
              <a:t>double</a:t>
            </a:r>
            <a:r>
              <a:rPr lang="en-US" sz="2000" dirty="0">
                <a:solidFill>
                  <a:schemeClr val="bg1"/>
                </a:solidFill>
                <a:latin typeface="Calibri" pitchFamily="34" charset="0"/>
                <a:cs typeface="Calibri" pitchFamily="34" charset="0"/>
              </a:rPr>
              <a:t> : Defines a double border</a:t>
            </a:r>
          </a:p>
          <a:p>
            <a:pPr marL="342900" lvl="0" indent="-342900">
              <a:buFont typeface="Arial" pitchFamily="34" charset="0"/>
              <a:buChar char="•"/>
            </a:pPr>
            <a:r>
              <a:rPr lang="en-US" sz="2000" b="1" dirty="0">
                <a:solidFill>
                  <a:schemeClr val="bg1"/>
                </a:solidFill>
                <a:latin typeface="Calibri" pitchFamily="34" charset="0"/>
                <a:cs typeface="Calibri" pitchFamily="34" charset="0"/>
              </a:rPr>
              <a:t>groove</a:t>
            </a:r>
            <a:r>
              <a:rPr lang="en-US" sz="2000" dirty="0">
                <a:solidFill>
                  <a:schemeClr val="bg1"/>
                </a:solidFill>
                <a:latin typeface="Calibri" pitchFamily="34" charset="0"/>
                <a:cs typeface="Calibri" pitchFamily="34" charset="0"/>
              </a:rPr>
              <a:t> : Defines a 3D grooved border. The effect depends on the </a:t>
            </a:r>
            <a:r>
              <a:rPr lang="en-US" sz="2000" dirty="0" smtClean="0">
                <a:solidFill>
                  <a:schemeClr val="bg1"/>
                </a:solidFill>
                <a:latin typeface="Calibri" pitchFamily="34" charset="0"/>
                <a:cs typeface="Calibri" pitchFamily="34" charset="0"/>
              </a:rPr>
              <a:t>border-color value</a:t>
            </a:r>
            <a:endParaRPr lang="en-US" sz="2000" dirty="0">
              <a:solidFill>
                <a:schemeClr val="bg1"/>
              </a:solidFill>
              <a:latin typeface="Calibri" pitchFamily="34" charset="0"/>
              <a:cs typeface="Calibri" pitchFamily="34" charset="0"/>
            </a:endParaRPr>
          </a:p>
        </p:txBody>
      </p:sp>
      <p:sp>
        <p:nvSpPr>
          <p:cNvPr id="13" name="TextBox 12"/>
          <p:cNvSpPr txBox="1"/>
          <p:nvPr/>
        </p:nvSpPr>
        <p:spPr>
          <a:xfrm>
            <a:off x="6104731" y="3249354"/>
            <a:ext cx="5416379" cy="2554545"/>
          </a:xfrm>
          <a:prstGeom prst="rect">
            <a:avLst/>
          </a:prstGeom>
          <a:noFill/>
        </p:spPr>
        <p:txBody>
          <a:bodyPr wrap="square" rtlCol="0">
            <a:spAutoFit/>
          </a:bodyPr>
          <a:lstStyle/>
          <a:p>
            <a:pPr marL="342900" lvl="0" indent="-342900">
              <a:buFont typeface="Arial" pitchFamily="34" charset="0"/>
              <a:buChar char="•"/>
            </a:pPr>
            <a:r>
              <a:rPr lang="en-US" sz="2000" b="1" dirty="0">
                <a:solidFill>
                  <a:schemeClr val="bg1"/>
                </a:solidFill>
                <a:latin typeface="Calibri" pitchFamily="34" charset="0"/>
                <a:cs typeface="Calibri" pitchFamily="34" charset="0"/>
              </a:rPr>
              <a:t>ridge</a:t>
            </a:r>
            <a:r>
              <a:rPr lang="en-US" sz="2000" dirty="0">
                <a:solidFill>
                  <a:schemeClr val="bg1"/>
                </a:solidFill>
                <a:latin typeface="Calibri" pitchFamily="34" charset="0"/>
                <a:cs typeface="Calibri" pitchFamily="34" charset="0"/>
              </a:rPr>
              <a:t> : Defines a 3D ridged border. The effect depends on the border-color value</a:t>
            </a:r>
          </a:p>
          <a:p>
            <a:pPr marL="342900" lvl="0" indent="-342900">
              <a:buFont typeface="Arial" pitchFamily="34" charset="0"/>
              <a:buChar char="•"/>
            </a:pPr>
            <a:r>
              <a:rPr lang="en-US" sz="2000" b="1" dirty="0">
                <a:solidFill>
                  <a:schemeClr val="bg1"/>
                </a:solidFill>
                <a:latin typeface="Calibri" pitchFamily="34" charset="0"/>
                <a:cs typeface="Calibri" pitchFamily="34" charset="0"/>
              </a:rPr>
              <a:t>inset</a:t>
            </a:r>
            <a:r>
              <a:rPr lang="en-US" sz="2000" dirty="0">
                <a:solidFill>
                  <a:schemeClr val="bg1"/>
                </a:solidFill>
                <a:latin typeface="Calibri" pitchFamily="34" charset="0"/>
                <a:cs typeface="Calibri" pitchFamily="34" charset="0"/>
              </a:rPr>
              <a:t> : Defines a 3D inset border. The effect depends on the border-color value</a:t>
            </a:r>
          </a:p>
          <a:p>
            <a:pPr marL="342900" lvl="0" indent="-342900">
              <a:buFont typeface="Arial" pitchFamily="34" charset="0"/>
              <a:buChar char="•"/>
            </a:pPr>
            <a:r>
              <a:rPr lang="en-US" sz="2000" b="1" dirty="0">
                <a:solidFill>
                  <a:schemeClr val="bg1"/>
                </a:solidFill>
                <a:latin typeface="Calibri" pitchFamily="34" charset="0"/>
                <a:cs typeface="Calibri" pitchFamily="34" charset="0"/>
              </a:rPr>
              <a:t>outset</a:t>
            </a:r>
            <a:r>
              <a:rPr lang="en-US" sz="2000" dirty="0">
                <a:solidFill>
                  <a:schemeClr val="bg1"/>
                </a:solidFill>
                <a:latin typeface="Calibri" pitchFamily="34" charset="0"/>
                <a:cs typeface="Calibri" pitchFamily="34" charset="0"/>
              </a:rPr>
              <a:t> : Defines a 3D outset border. The effect depends on the border-color value</a:t>
            </a:r>
          </a:p>
          <a:p>
            <a:pPr marL="342900" lvl="0" indent="-342900">
              <a:buFont typeface="Arial" pitchFamily="34" charset="0"/>
              <a:buChar char="•"/>
            </a:pPr>
            <a:r>
              <a:rPr lang="en-US" sz="2000" b="1" dirty="0">
                <a:solidFill>
                  <a:schemeClr val="bg1"/>
                </a:solidFill>
                <a:latin typeface="Calibri" pitchFamily="34" charset="0"/>
                <a:cs typeface="Calibri" pitchFamily="34" charset="0"/>
              </a:rPr>
              <a:t>none</a:t>
            </a:r>
            <a:r>
              <a:rPr lang="en-US" sz="2000" dirty="0">
                <a:solidFill>
                  <a:schemeClr val="bg1"/>
                </a:solidFill>
                <a:latin typeface="Calibri" pitchFamily="34" charset="0"/>
                <a:cs typeface="Calibri" pitchFamily="34" charset="0"/>
              </a:rPr>
              <a:t> : Defines no border</a:t>
            </a:r>
          </a:p>
          <a:p>
            <a:pPr marL="342900" lvl="0" indent="-342900">
              <a:buFont typeface="Arial" pitchFamily="34" charset="0"/>
              <a:buChar char="•"/>
            </a:pPr>
            <a:r>
              <a:rPr lang="en-US" sz="2000" b="1" dirty="0">
                <a:solidFill>
                  <a:schemeClr val="bg1"/>
                </a:solidFill>
                <a:latin typeface="Calibri" pitchFamily="34" charset="0"/>
                <a:cs typeface="Calibri" pitchFamily="34" charset="0"/>
              </a:rPr>
              <a:t>hidden</a:t>
            </a:r>
            <a:r>
              <a:rPr lang="en-US" sz="2000" dirty="0">
                <a:solidFill>
                  <a:schemeClr val="bg1"/>
                </a:solidFill>
                <a:latin typeface="Calibri" pitchFamily="34" charset="0"/>
                <a:cs typeface="Calibri" pitchFamily="34" charset="0"/>
              </a:rPr>
              <a:t> : Defines a hidden border</a:t>
            </a:r>
          </a:p>
        </p:txBody>
      </p:sp>
      <p:sp>
        <p:nvSpPr>
          <p:cNvPr id="8" name="TextBox 7"/>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654928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Icon Examples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&lt;i class="</a:t>
            </a:r>
            <a:r>
              <a:rPr lang="en-US" sz="2000" dirty="0" err="1">
                <a:solidFill>
                  <a:schemeClr val="bg1"/>
                </a:solidFill>
                <a:latin typeface="Calibri" pitchFamily="34" charset="0"/>
                <a:cs typeface="Calibri" pitchFamily="34" charset="0"/>
              </a:rPr>
              <a:t>fa</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fa</a:t>
            </a:r>
            <a:r>
              <a:rPr lang="en-US" sz="2000" dirty="0">
                <a:solidFill>
                  <a:schemeClr val="bg1"/>
                </a:solidFill>
                <a:latin typeface="Calibri" pitchFamily="34" charset="0"/>
                <a:cs typeface="Calibri" pitchFamily="34" charset="0"/>
              </a:rPr>
              <a:t>-car </a:t>
            </a:r>
            <a:r>
              <a:rPr lang="en-US" sz="2000" dirty="0" err="1">
                <a:solidFill>
                  <a:schemeClr val="bg1"/>
                </a:solidFill>
                <a:latin typeface="Calibri" pitchFamily="34" charset="0"/>
                <a:cs typeface="Calibri" pitchFamily="34" charset="0"/>
              </a:rPr>
              <a:t>fa-lg</a:t>
            </a:r>
            <a:r>
              <a:rPr lang="en-US" sz="2000" dirty="0">
                <a:solidFill>
                  <a:schemeClr val="bg1"/>
                </a:solidFill>
                <a:latin typeface="Calibri" pitchFamily="34" charset="0"/>
                <a:cs typeface="Calibri" pitchFamily="34" charset="0"/>
              </a:rPr>
              <a:t>"&gt;&lt;/i&gt;</a:t>
            </a:r>
          </a:p>
          <a:p>
            <a:r>
              <a:rPr lang="en-US" sz="2000" dirty="0">
                <a:solidFill>
                  <a:schemeClr val="bg1"/>
                </a:solidFill>
                <a:latin typeface="Calibri" pitchFamily="34" charset="0"/>
                <a:cs typeface="Calibri" pitchFamily="34" charset="0"/>
              </a:rPr>
              <a:t>&lt;i class="</a:t>
            </a:r>
            <a:r>
              <a:rPr lang="en-US" sz="2000" dirty="0" err="1">
                <a:solidFill>
                  <a:schemeClr val="bg1"/>
                </a:solidFill>
                <a:latin typeface="Calibri" pitchFamily="34" charset="0"/>
                <a:cs typeface="Calibri" pitchFamily="34" charset="0"/>
              </a:rPr>
              <a:t>fa</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fa</a:t>
            </a:r>
            <a:r>
              <a:rPr lang="en-US" sz="2000" dirty="0">
                <a:solidFill>
                  <a:schemeClr val="bg1"/>
                </a:solidFill>
                <a:latin typeface="Calibri" pitchFamily="34" charset="0"/>
                <a:cs typeface="Calibri" pitchFamily="34" charset="0"/>
              </a:rPr>
              <a:t>-car fa-2x"&gt;&lt;/i&gt;</a:t>
            </a:r>
          </a:p>
          <a:p>
            <a:r>
              <a:rPr lang="en-US" sz="2000" dirty="0">
                <a:solidFill>
                  <a:schemeClr val="bg1"/>
                </a:solidFill>
                <a:latin typeface="Calibri" pitchFamily="34" charset="0"/>
                <a:cs typeface="Calibri" pitchFamily="34" charset="0"/>
              </a:rPr>
              <a:t>&lt;i class="</a:t>
            </a:r>
            <a:r>
              <a:rPr lang="en-US" sz="2000" dirty="0" err="1">
                <a:solidFill>
                  <a:schemeClr val="bg1"/>
                </a:solidFill>
                <a:latin typeface="Calibri" pitchFamily="34" charset="0"/>
                <a:cs typeface="Calibri" pitchFamily="34" charset="0"/>
              </a:rPr>
              <a:t>fa</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fa</a:t>
            </a:r>
            <a:r>
              <a:rPr lang="en-US" sz="2000" dirty="0">
                <a:solidFill>
                  <a:schemeClr val="bg1"/>
                </a:solidFill>
                <a:latin typeface="Calibri" pitchFamily="34" charset="0"/>
                <a:cs typeface="Calibri" pitchFamily="34" charset="0"/>
              </a:rPr>
              <a:t>-car fa-3x"&gt;&lt;/i&gt;</a:t>
            </a:r>
          </a:p>
          <a:p>
            <a:r>
              <a:rPr lang="en-US" sz="2000" dirty="0">
                <a:solidFill>
                  <a:schemeClr val="bg1"/>
                </a:solidFill>
                <a:latin typeface="Calibri" pitchFamily="34" charset="0"/>
                <a:cs typeface="Calibri" pitchFamily="34" charset="0"/>
              </a:rPr>
              <a:t>&lt;i class="</a:t>
            </a:r>
            <a:r>
              <a:rPr lang="en-US" sz="2000" dirty="0" err="1">
                <a:solidFill>
                  <a:schemeClr val="bg1"/>
                </a:solidFill>
                <a:latin typeface="Calibri" pitchFamily="34" charset="0"/>
                <a:cs typeface="Calibri" pitchFamily="34" charset="0"/>
              </a:rPr>
              <a:t>fa</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fa</a:t>
            </a:r>
            <a:r>
              <a:rPr lang="en-US" sz="2000" dirty="0">
                <a:solidFill>
                  <a:schemeClr val="bg1"/>
                </a:solidFill>
                <a:latin typeface="Calibri" pitchFamily="34" charset="0"/>
                <a:cs typeface="Calibri" pitchFamily="34" charset="0"/>
              </a:rPr>
              <a:t>-car fa-4x"&gt;&lt;/i&gt;</a:t>
            </a:r>
          </a:p>
          <a:p>
            <a:r>
              <a:rPr lang="en-US" sz="2000" dirty="0">
                <a:solidFill>
                  <a:schemeClr val="bg1"/>
                </a:solidFill>
                <a:latin typeface="Calibri" pitchFamily="34" charset="0"/>
                <a:cs typeface="Calibri" pitchFamily="34" charset="0"/>
              </a:rPr>
              <a:t>&lt;i class="</a:t>
            </a:r>
            <a:r>
              <a:rPr lang="en-US" sz="2000" dirty="0" err="1">
                <a:solidFill>
                  <a:schemeClr val="bg1"/>
                </a:solidFill>
                <a:latin typeface="Calibri" pitchFamily="34" charset="0"/>
                <a:cs typeface="Calibri" pitchFamily="34" charset="0"/>
              </a:rPr>
              <a:t>fa</a:t>
            </a:r>
            <a:r>
              <a:rPr lang="en-US" sz="2000" dirty="0">
                <a:solidFill>
                  <a:schemeClr val="bg1"/>
                </a:solidFill>
                <a:latin typeface="Calibri" pitchFamily="34" charset="0"/>
                <a:cs typeface="Calibri" pitchFamily="34" charset="0"/>
              </a:rPr>
              <a:t> </a:t>
            </a:r>
            <a:r>
              <a:rPr lang="en-US" sz="2000" dirty="0" err="1">
                <a:solidFill>
                  <a:schemeClr val="bg1"/>
                </a:solidFill>
                <a:latin typeface="Calibri" pitchFamily="34" charset="0"/>
                <a:cs typeface="Calibri" pitchFamily="34" charset="0"/>
              </a:rPr>
              <a:t>fa</a:t>
            </a:r>
            <a:r>
              <a:rPr lang="en-US" sz="2000" dirty="0">
                <a:solidFill>
                  <a:schemeClr val="bg1"/>
                </a:solidFill>
                <a:latin typeface="Calibri" pitchFamily="34" charset="0"/>
                <a:cs typeface="Calibri" pitchFamily="34" charset="0"/>
              </a:rPr>
              <a:t>-car fa-5x"&gt;&lt;/i&gt;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2505144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Nesting Selector: (&amp;)</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When using a </a:t>
            </a:r>
            <a:r>
              <a:rPr lang="en-US" sz="2000" dirty="0">
                <a:solidFill>
                  <a:schemeClr val="bg1"/>
                </a:solidFill>
                <a:latin typeface="Calibri" pitchFamily="34" charset="0"/>
                <a:cs typeface="Calibri" pitchFamily="34" charset="0"/>
                <a:hlinkClick r:id="rId3"/>
              </a:rPr>
              <a:t>nested style rule</a:t>
            </a:r>
            <a:r>
              <a:rPr lang="en-US" sz="2000" dirty="0">
                <a:solidFill>
                  <a:schemeClr val="bg1"/>
                </a:solidFill>
                <a:latin typeface="Calibri" pitchFamily="34" charset="0"/>
                <a:cs typeface="Calibri" pitchFamily="34" charset="0"/>
              </a:rPr>
              <a:t>, one must be able to refer to the elements matched by the parent rule; that is, after all, the entire point of nesting.</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To accomplish that, this specification defines a new selector, the nesting selector, written as an ASCII ampersand ‘&amp;’.</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When used in the selector of a </a:t>
            </a:r>
            <a:r>
              <a:rPr lang="en-US" sz="2000" dirty="0">
                <a:solidFill>
                  <a:schemeClr val="bg1"/>
                </a:solidFill>
                <a:latin typeface="Calibri" pitchFamily="34" charset="0"/>
                <a:cs typeface="Calibri" pitchFamily="34" charset="0"/>
                <a:hlinkClick r:id="rId3"/>
              </a:rPr>
              <a:t>nested style rule</a:t>
            </a:r>
            <a:r>
              <a:rPr lang="en-US" sz="2000" dirty="0">
                <a:solidFill>
                  <a:schemeClr val="bg1"/>
                </a:solidFill>
                <a:latin typeface="Calibri" pitchFamily="34" charset="0"/>
                <a:cs typeface="Calibri" pitchFamily="34" charset="0"/>
              </a:rPr>
              <a:t>, the </a:t>
            </a:r>
            <a:r>
              <a:rPr lang="en-US" sz="2000" dirty="0">
                <a:solidFill>
                  <a:schemeClr val="bg1"/>
                </a:solidFill>
                <a:latin typeface="Calibri" pitchFamily="34" charset="0"/>
                <a:cs typeface="Calibri" pitchFamily="34" charset="0"/>
                <a:hlinkClick r:id="rId4"/>
              </a:rPr>
              <a:t>nesting selector </a:t>
            </a:r>
            <a:r>
              <a:rPr lang="en-US" sz="2000" dirty="0">
                <a:solidFill>
                  <a:schemeClr val="bg1"/>
                </a:solidFill>
                <a:latin typeface="Calibri" pitchFamily="34" charset="0"/>
                <a:cs typeface="Calibri" pitchFamily="34" charset="0"/>
              </a:rPr>
              <a:t>represents the elements matched by the parent rule. When used in any other context, it represents nothing. (That is, it’s valid, but matches no elements.)</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3078918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4712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Nesting Selector: (&amp;)</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Nesting allows the grouping of related style rules, like this:</a:t>
            </a:r>
          </a:p>
          <a:p>
            <a:r>
              <a:rPr lang="en-US" sz="2000" dirty="0" smtClean="0">
                <a:solidFill>
                  <a:schemeClr val="bg1"/>
                </a:solidFill>
                <a:latin typeface="Calibri" pitchFamily="34" charset="0"/>
                <a:cs typeface="Calibri" pitchFamily="34" charset="0"/>
              </a:rPr>
              <a:t>.foo {</a:t>
            </a:r>
          </a:p>
          <a:p>
            <a:r>
              <a:rPr lang="en-US" sz="2000" dirty="0" smtClean="0">
                <a:solidFill>
                  <a:schemeClr val="bg1"/>
                </a:solidFill>
                <a:latin typeface="Calibri" pitchFamily="34" charset="0"/>
                <a:cs typeface="Calibri" pitchFamily="34" charset="0"/>
              </a:rPr>
              <a:t>color: blue;</a:t>
            </a:r>
          </a:p>
          <a:p>
            <a:r>
              <a:rPr lang="en-US" sz="2000" dirty="0" smtClean="0">
                <a:solidFill>
                  <a:schemeClr val="bg1"/>
                </a:solidFill>
                <a:latin typeface="Calibri" pitchFamily="34" charset="0"/>
                <a:cs typeface="Calibri" pitchFamily="34" charset="0"/>
              </a:rPr>
              <a:t>&amp; &gt; .bar { color: red; }</a:t>
            </a:r>
          </a:p>
          <a:p>
            <a:r>
              <a:rPr lang="en-US" sz="2000" dirty="0" smtClean="0">
                <a:solidFill>
                  <a:schemeClr val="bg1"/>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 equivalent to</a:t>
            </a:r>
          </a:p>
          <a:p>
            <a:r>
              <a:rPr lang="en-US" sz="2000" dirty="0" smtClean="0">
                <a:solidFill>
                  <a:schemeClr val="bg1"/>
                </a:solidFill>
                <a:latin typeface="Calibri" pitchFamily="34" charset="0"/>
                <a:cs typeface="Calibri" pitchFamily="34" charset="0"/>
              </a:rPr>
              <a:t>.foo { color: blue; }</a:t>
            </a:r>
          </a:p>
          <a:p>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.foo &gt; .bar { color: red; }</a:t>
            </a:r>
          </a:p>
          <a:p>
            <a:r>
              <a:rPr lang="en-US" sz="2000" dirty="0" smtClean="0">
                <a:solidFill>
                  <a:schemeClr val="bg1"/>
                </a:solidFill>
                <a:latin typeface="Calibri" pitchFamily="34" charset="0"/>
                <a:cs typeface="Calibri" pitchFamily="34" charset="0"/>
              </a:rPr>
              <a:t>*/</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26993820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5528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The object-fit Property</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972983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CSS object-fit property is used to specify how an &lt;</a:t>
            </a:r>
            <a:r>
              <a:rPr lang="en-US" sz="2000" dirty="0" err="1">
                <a:solidFill>
                  <a:schemeClr val="bg1"/>
                </a:solidFill>
                <a:latin typeface="Calibri" pitchFamily="34" charset="0"/>
                <a:cs typeface="Calibri" pitchFamily="34" charset="0"/>
              </a:rPr>
              <a:t>img</a:t>
            </a:r>
            <a:r>
              <a:rPr lang="en-US" sz="2000" dirty="0">
                <a:solidFill>
                  <a:schemeClr val="bg1"/>
                </a:solidFill>
                <a:latin typeface="Calibri" pitchFamily="34" charset="0"/>
                <a:cs typeface="Calibri" pitchFamily="34" charset="0"/>
              </a:rPr>
              <a:t>&gt; or &lt;video&gt; should be resized to fit its container.</a:t>
            </a:r>
          </a:p>
          <a:p>
            <a:r>
              <a:rPr lang="en-US" sz="2000" dirty="0">
                <a:solidFill>
                  <a:schemeClr val="bg1"/>
                </a:solidFill>
                <a:latin typeface="Calibri" pitchFamily="34" charset="0"/>
                <a:cs typeface="Calibri" pitchFamily="34" charset="0"/>
              </a:rPr>
              <a:t>This property tells the content to fill the container in a variety of ways; such as "preserve that aspect ratio" or "stretch up and take up as much space as </a:t>
            </a:r>
            <a:r>
              <a:rPr lang="en-US" sz="2000" dirty="0" smtClean="0">
                <a:solidFill>
                  <a:schemeClr val="bg1"/>
                </a:solidFill>
                <a:latin typeface="Calibri" pitchFamily="34" charset="0"/>
                <a:cs typeface="Calibri" pitchFamily="34" charset="0"/>
              </a:rPr>
              <a:t>possible“.</a:t>
            </a:r>
          </a:p>
          <a:p>
            <a:endParaRPr lang="en-US" sz="2000"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Example:</a:t>
            </a:r>
            <a:endParaRPr lang="en-US" sz="2000" b="1" u="sng"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If we use object-fit: cover; the image keeps its aspect ratio and fills the given dimension. The image will be clipped to fit:</a:t>
            </a:r>
          </a:p>
          <a:p>
            <a:r>
              <a:rPr lang="en-US" sz="2000" dirty="0" err="1">
                <a:solidFill>
                  <a:schemeClr val="bg1"/>
                </a:solidFill>
                <a:latin typeface="Calibri" pitchFamily="34" charset="0"/>
                <a:cs typeface="Calibri" pitchFamily="34" charset="0"/>
              </a:rPr>
              <a:t>img</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width: 200px; height: 300px; object-fit: cover;</a:t>
            </a:r>
          </a:p>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911943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5528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The object-fit Property</a:t>
            </a:r>
            <a:endParaRPr lang="en-US" sz="2800" b="1" u="sng" dirty="0">
              <a:solidFill>
                <a:srgbClr val="FF0000"/>
              </a:solidFill>
              <a:latin typeface="Arial Rounded MT Bold"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7" name="image14.jpeg"/>
          <p:cNvPicPr/>
          <p:nvPr/>
        </p:nvPicPr>
        <p:blipFill>
          <a:blip r:embed="rId3" cstate="print"/>
          <a:stretch>
            <a:fillRect/>
          </a:stretch>
        </p:blipFill>
        <p:spPr>
          <a:xfrm>
            <a:off x="1069973" y="1686086"/>
            <a:ext cx="1974850" cy="2905125"/>
          </a:xfrm>
          <a:prstGeom prst="rect">
            <a:avLst/>
          </a:prstGeom>
        </p:spPr>
      </p:pic>
      <p:sp>
        <p:nvSpPr>
          <p:cNvPr id="9" name="TextBox 8"/>
          <p:cNvSpPr txBox="1">
            <a:spLocks noChangeArrowheads="1"/>
          </p:cNvSpPr>
          <p:nvPr/>
        </p:nvSpPr>
        <p:spPr bwMode="auto">
          <a:xfrm>
            <a:off x="1069973" y="4760642"/>
            <a:ext cx="97298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However, if we don’t use object-fit property it will look like this:</a:t>
            </a:r>
          </a:p>
        </p:txBody>
      </p:sp>
    </p:spTree>
    <p:extLst>
      <p:ext uri="{BB962C8B-B14F-4D97-AF65-F5344CB8AC3E}">
        <p14:creationId xmlns:p14="http://schemas.microsoft.com/office/powerpoint/2010/main" val="343623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5528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The object-fit Property</a:t>
            </a:r>
            <a:endParaRPr lang="en-US" sz="2800" b="1" u="sng" dirty="0">
              <a:solidFill>
                <a:srgbClr val="FF0000"/>
              </a:solidFill>
              <a:latin typeface="Arial Rounded MT Bold"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3" y="1574819"/>
            <a:ext cx="97298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err="1">
                <a:solidFill>
                  <a:schemeClr val="bg1"/>
                </a:solidFill>
                <a:latin typeface="Calibri" pitchFamily="34" charset="0"/>
                <a:cs typeface="Calibri" pitchFamily="34" charset="0"/>
              </a:rPr>
              <a:t>img</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width: 200px; height: 300px;</a:t>
            </a:r>
          </a:p>
          <a:p>
            <a:r>
              <a:rPr lang="en-US" sz="2000" dirty="0">
                <a:solidFill>
                  <a:schemeClr val="bg1"/>
                </a:solidFill>
                <a:latin typeface="Calibri" pitchFamily="34" charset="0"/>
                <a:cs typeface="Calibri" pitchFamily="34" charset="0"/>
              </a:rPr>
              <a:t>}</a:t>
            </a:r>
          </a:p>
        </p:txBody>
      </p:sp>
      <p:pic>
        <p:nvPicPr>
          <p:cNvPr id="8" name="image15.jpeg"/>
          <p:cNvPicPr/>
          <p:nvPr/>
        </p:nvPicPr>
        <p:blipFill>
          <a:blip r:embed="rId3" cstate="print"/>
          <a:stretch>
            <a:fillRect/>
          </a:stretch>
        </p:blipFill>
        <p:spPr>
          <a:xfrm>
            <a:off x="1045753" y="2590482"/>
            <a:ext cx="2000885" cy="2913380"/>
          </a:xfrm>
          <a:prstGeom prst="rect">
            <a:avLst/>
          </a:prstGeom>
        </p:spPr>
      </p:pic>
    </p:spTree>
    <p:extLst>
      <p:ext uri="{BB962C8B-B14F-4D97-AF65-F5344CB8AC3E}">
        <p14:creationId xmlns:p14="http://schemas.microsoft.com/office/powerpoint/2010/main" val="31605776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5528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The object-fit Property</a:t>
            </a:r>
            <a:endParaRPr lang="en-US" sz="2800" b="1" u="sng" dirty="0">
              <a:solidFill>
                <a:srgbClr val="FF0000"/>
              </a:solidFill>
              <a:latin typeface="Arial Rounded MT Bold"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3" y="1574819"/>
            <a:ext cx="97298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Here is the possible values for this property:</a:t>
            </a:r>
          </a:p>
          <a:p>
            <a:r>
              <a:rPr lang="en-US" sz="2000" dirty="0">
                <a:solidFill>
                  <a:schemeClr val="bg1"/>
                </a:solidFill>
                <a:latin typeface="Calibri" pitchFamily="34" charset="0"/>
                <a:cs typeface="Calibri" pitchFamily="34" charset="0"/>
              </a:rPr>
              <a:t> </a:t>
            </a:r>
          </a:p>
          <a:p>
            <a:pPr marL="342900" lvl="0" indent="-342900">
              <a:buFont typeface="Arial" pitchFamily="34" charset="0"/>
              <a:buChar char="•"/>
            </a:pPr>
            <a:r>
              <a:rPr lang="en-US" sz="2000" b="1" dirty="0">
                <a:solidFill>
                  <a:schemeClr val="bg1"/>
                </a:solidFill>
                <a:latin typeface="Calibri" pitchFamily="34" charset="0"/>
                <a:cs typeface="Calibri" pitchFamily="34" charset="0"/>
              </a:rPr>
              <a:t>fill</a:t>
            </a:r>
            <a:r>
              <a:rPr lang="en-US" sz="2000" dirty="0">
                <a:solidFill>
                  <a:schemeClr val="bg1"/>
                </a:solidFill>
                <a:latin typeface="Calibri" pitchFamily="34" charset="0"/>
                <a:cs typeface="Calibri" pitchFamily="34" charset="0"/>
              </a:rPr>
              <a:t> - This is default. The image is resized to fill the given dimension. If necessary, the image will be stretched or squished to fit</a:t>
            </a:r>
          </a:p>
          <a:p>
            <a:pPr marL="342900" lvl="0" indent="-342900">
              <a:buFont typeface="Arial" pitchFamily="34" charset="0"/>
              <a:buChar char="•"/>
            </a:pPr>
            <a:r>
              <a:rPr lang="en-US" sz="2000" b="1" dirty="0">
                <a:solidFill>
                  <a:schemeClr val="bg1"/>
                </a:solidFill>
                <a:latin typeface="Calibri" pitchFamily="34" charset="0"/>
                <a:cs typeface="Calibri" pitchFamily="34" charset="0"/>
              </a:rPr>
              <a:t>contain</a:t>
            </a:r>
            <a:r>
              <a:rPr lang="en-US" sz="2000" dirty="0">
                <a:solidFill>
                  <a:schemeClr val="bg1"/>
                </a:solidFill>
                <a:latin typeface="Calibri" pitchFamily="34" charset="0"/>
                <a:cs typeface="Calibri" pitchFamily="34" charset="0"/>
              </a:rPr>
              <a:t> - The image keeps its aspect ratio, but is resized to fit within the given dimension</a:t>
            </a:r>
          </a:p>
          <a:p>
            <a:pPr marL="342900" lvl="0" indent="-342900">
              <a:buFont typeface="Arial" pitchFamily="34" charset="0"/>
              <a:buChar char="•"/>
            </a:pPr>
            <a:r>
              <a:rPr lang="en-US" sz="2000" b="1" dirty="0">
                <a:solidFill>
                  <a:schemeClr val="bg1"/>
                </a:solidFill>
                <a:latin typeface="Calibri" pitchFamily="34" charset="0"/>
                <a:cs typeface="Calibri" pitchFamily="34" charset="0"/>
              </a:rPr>
              <a:t>cover</a:t>
            </a:r>
            <a:r>
              <a:rPr lang="en-US" sz="2000" dirty="0">
                <a:solidFill>
                  <a:schemeClr val="bg1"/>
                </a:solidFill>
                <a:latin typeface="Calibri" pitchFamily="34" charset="0"/>
                <a:cs typeface="Calibri" pitchFamily="34" charset="0"/>
              </a:rPr>
              <a:t> - The image keeps its aspect ratio and fills the given dimension. The image will be clipped to fit</a:t>
            </a:r>
          </a:p>
          <a:p>
            <a:pPr marL="342900" lvl="0" indent="-342900">
              <a:buFont typeface="Arial" pitchFamily="34" charset="0"/>
              <a:buChar char="•"/>
            </a:pPr>
            <a:r>
              <a:rPr lang="en-US" sz="2000" b="1" dirty="0">
                <a:solidFill>
                  <a:schemeClr val="bg1"/>
                </a:solidFill>
                <a:latin typeface="Calibri" pitchFamily="34" charset="0"/>
                <a:cs typeface="Calibri" pitchFamily="34" charset="0"/>
              </a:rPr>
              <a:t>none</a:t>
            </a:r>
            <a:r>
              <a:rPr lang="en-US" sz="2000" dirty="0">
                <a:solidFill>
                  <a:schemeClr val="bg1"/>
                </a:solidFill>
                <a:latin typeface="Calibri" pitchFamily="34" charset="0"/>
                <a:cs typeface="Calibri" pitchFamily="34" charset="0"/>
              </a:rPr>
              <a:t> - The image is not resized</a:t>
            </a:r>
          </a:p>
          <a:p>
            <a:pPr marL="342900" lvl="0" indent="-342900">
              <a:buFont typeface="Arial" pitchFamily="34" charset="0"/>
              <a:buChar char="•"/>
            </a:pPr>
            <a:r>
              <a:rPr lang="en-US" sz="2000" b="1" dirty="0">
                <a:solidFill>
                  <a:schemeClr val="bg1"/>
                </a:solidFill>
                <a:latin typeface="Calibri" pitchFamily="34" charset="0"/>
                <a:cs typeface="Calibri" pitchFamily="34" charset="0"/>
              </a:rPr>
              <a:t>scale-down</a:t>
            </a:r>
            <a:r>
              <a:rPr lang="en-US" sz="2000" dirty="0">
                <a:solidFill>
                  <a:schemeClr val="bg1"/>
                </a:solidFill>
                <a:latin typeface="Calibri" pitchFamily="34" charset="0"/>
                <a:cs typeface="Calibri" pitchFamily="34" charset="0"/>
              </a:rPr>
              <a:t> - the image is scaled down to the smallest version of none or contain</a:t>
            </a:r>
          </a:p>
        </p:txBody>
      </p:sp>
    </p:spTree>
    <p:extLst>
      <p:ext uri="{BB962C8B-B14F-4D97-AF65-F5344CB8AC3E}">
        <p14:creationId xmlns:p14="http://schemas.microsoft.com/office/powerpoint/2010/main" val="25979396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5528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Media Queries</a:t>
            </a:r>
            <a:endParaRPr lang="en-US" sz="2800" b="1" u="sng" dirty="0">
              <a:solidFill>
                <a:srgbClr val="FF0000"/>
              </a:solidFill>
              <a:latin typeface="Arial Rounded MT Bold"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3" y="1574819"/>
            <a:ext cx="972983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Using media queries are a popular technique for delivering a tailored style sheet to desktops, laptops, tablets, and mobile phones (such as iPhone and Android phones).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Media queries allow you to specify one or more screen breakpoints where you can declare different styles at each </a:t>
            </a:r>
            <a:r>
              <a:rPr lang="en-US" sz="2000" dirty="0" smtClean="0">
                <a:solidFill>
                  <a:schemeClr val="bg1"/>
                </a:solidFill>
                <a:latin typeface="Calibri" pitchFamily="34" charset="0"/>
                <a:cs typeface="Calibri" pitchFamily="34" charset="0"/>
              </a:rPr>
              <a:t>breakpoint</a:t>
            </a:r>
            <a:endParaRPr lang="en-US" sz="2000"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Example:</a:t>
            </a:r>
            <a:endParaRPr lang="en-US" sz="2000" b="1" u="sng"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@media screen and (min-width: 480px) { #</a:t>
            </a:r>
            <a:r>
              <a:rPr lang="en-US" sz="2000" dirty="0" err="1">
                <a:solidFill>
                  <a:schemeClr val="bg1"/>
                </a:solidFill>
                <a:latin typeface="Calibri" pitchFamily="34" charset="0"/>
                <a:cs typeface="Calibri" pitchFamily="34" charset="0"/>
              </a:rPr>
              <a:t>leftsidebar</a:t>
            </a:r>
            <a:r>
              <a:rPr lang="en-US" sz="2000" dirty="0">
                <a:solidFill>
                  <a:schemeClr val="bg1"/>
                </a:solidFill>
                <a:latin typeface="Calibri" pitchFamily="34" charset="0"/>
                <a:cs typeface="Calibri" pitchFamily="34" charset="0"/>
              </a:rPr>
              <a:t> {width: 200px; float: left;} #main {margin-left: 216px;}</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It means that if the screen size is any size above </a:t>
            </a:r>
            <a:r>
              <a:rPr lang="en-US" sz="2000" b="1" dirty="0">
                <a:solidFill>
                  <a:schemeClr val="bg1"/>
                </a:solidFill>
                <a:latin typeface="Calibri" pitchFamily="34" charset="0"/>
                <a:cs typeface="Calibri" pitchFamily="34" charset="0"/>
              </a:rPr>
              <a:t>480px </a:t>
            </a:r>
            <a:r>
              <a:rPr lang="en-US" sz="2000" dirty="0">
                <a:solidFill>
                  <a:schemeClr val="bg1"/>
                </a:solidFill>
                <a:latin typeface="Calibri" pitchFamily="34" charset="0"/>
                <a:cs typeface="Calibri" pitchFamily="34" charset="0"/>
              </a:rPr>
              <a:t>the elements with id #</a:t>
            </a:r>
            <a:r>
              <a:rPr lang="en-US" sz="2000" dirty="0" err="1">
                <a:solidFill>
                  <a:schemeClr val="bg1"/>
                </a:solidFill>
                <a:latin typeface="Calibri" pitchFamily="34" charset="0"/>
                <a:cs typeface="Calibri" pitchFamily="34" charset="0"/>
              </a:rPr>
              <a:t>leftsidebar</a:t>
            </a:r>
            <a:r>
              <a:rPr lang="en-US" sz="2000" dirty="0">
                <a:solidFill>
                  <a:schemeClr val="bg1"/>
                </a:solidFill>
                <a:latin typeface="Calibri" pitchFamily="34" charset="0"/>
                <a:cs typeface="Calibri" pitchFamily="34" charset="0"/>
              </a:rPr>
              <a:t> and #main will take these properties.</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You can also use the (max-width: </a:t>
            </a:r>
            <a:r>
              <a:rPr lang="en-US" sz="2000" i="1" dirty="0">
                <a:solidFill>
                  <a:schemeClr val="bg1"/>
                </a:solidFill>
                <a:latin typeface="Calibri" pitchFamily="34" charset="0"/>
                <a:cs typeface="Calibri" pitchFamily="34" charset="0"/>
              </a:rPr>
              <a:t>..</a:t>
            </a:r>
            <a:r>
              <a:rPr lang="en-US" sz="2000" dirty="0">
                <a:solidFill>
                  <a:schemeClr val="bg1"/>
                </a:solidFill>
                <a:latin typeface="Calibri" pitchFamily="34" charset="0"/>
                <a:cs typeface="Calibri" pitchFamily="34" charset="0"/>
              </a:rPr>
              <a:t>) and (min-width: </a:t>
            </a:r>
            <a:r>
              <a:rPr lang="en-US" sz="2000" i="1" dirty="0">
                <a:solidFill>
                  <a:schemeClr val="bg1"/>
                </a:solidFill>
                <a:latin typeface="Calibri" pitchFamily="34" charset="0"/>
                <a:cs typeface="Calibri" pitchFamily="34" charset="0"/>
              </a:rPr>
              <a:t>..</a:t>
            </a:r>
            <a:r>
              <a:rPr lang="en-US" sz="2000" dirty="0">
                <a:solidFill>
                  <a:schemeClr val="bg1"/>
                </a:solidFill>
                <a:latin typeface="Calibri" pitchFamily="34" charset="0"/>
                <a:cs typeface="Calibri" pitchFamily="34" charset="0"/>
              </a:rPr>
              <a:t>) values to set a minimum width and a maximum width</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3087003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5528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CSS Media Queries</a:t>
            </a:r>
            <a:endParaRPr lang="en-US" sz="2800" b="1" u="sng" dirty="0">
              <a:solidFill>
                <a:srgbClr val="FF0000"/>
              </a:solidFill>
              <a:latin typeface="Arial Rounded MT Bold"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3" y="1574819"/>
            <a:ext cx="97298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chemeClr val="bg1"/>
                </a:solidFill>
                <a:latin typeface="Calibri" pitchFamily="34" charset="0"/>
                <a:cs typeface="Calibri" pitchFamily="34" charset="0"/>
              </a:rPr>
              <a:t>Example2:</a:t>
            </a:r>
            <a:endParaRPr lang="en-US" sz="2000" b="1" u="sng"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@media screen and (max-width: 900px) and (min-width: 600px) { </a:t>
            </a:r>
            <a:r>
              <a:rPr lang="en-US" sz="2000" dirty="0" err="1">
                <a:solidFill>
                  <a:schemeClr val="bg1"/>
                </a:solidFill>
                <a:latin typeface="Calibri" pitchFamily="34" charset="0"/>
                <a:cs typeface="Calibri" pitchFamily="34" charset="0"/>
              </a:rPr>
              <a:t>div.example</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font-size: 50px; padding: 50px;</a:t>
            </a:r>
          </a:p>
          <a:p>
            <a:r>
              <a:rPr lang="en-US" sz="2000" dirty="0">
                <a:solidFill>
                  <a:schemeClr val="bg1"/>
                </a:solidFill>
                <a:latin typeface="Calibri" pitchFamily="34" charset="0"/>
                <a:cs typeface="Calibri" pitchFamily="34" charset="0"/>
              </a:rPr>
              <a:t>border: 8px solid black; background: yellow;</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It means that any screen size between </a:t>
            </a:r>
            <a:r>
              <a:rPr lang="en-US" sz="2000" b="1" dirty="0">
                <a:solidFill>
                  <a:schemeClr val="bg1"/>
                </a:solidFill>
                <a:latin typeface="Calibri" pitchFamily="34" charset="0"/>
                <a:cs typeface="Calibri" pitchFamily="34" charset="0"/>
              </a:rPr>
              <a:t>600px </a:t>
            </a:r>
            <a:r>
              <a:rPr lang="en-US" sz="2000" dirty="0">
                <a:solidFill>
                  <a:schemeClr val="bg1"/>
                </a:solidFill>
                <a:latin typeface="Calibri" pitchFamily="34" charset="0"/>
                <a:cs typeface="Calibri" pitchFamily="34" charset="0"/>
              </a:rPr>
              <a:t>and </a:t>
            </a:r>
            <a:r>
              <a:rPr lang="en-US" sz="2000" b="1" dirty="0">
                <a:solidFill>
                  <a:schemeClr val="bg1"/>
                </a:solidFill>
                <a:latin typeface="Calibri" pitchFamily="34" charset="0"/>
                <a:cs typeface="Calibri" pitchFamily="34" charset="0"/>
              </a:rPr>
              <a:t>900px</a:t>
            </a:r>
            <a:r>
              <a:rPr lang="en-US" sz="2000" dirty="0">
                <a:solidFill>
                  <a:schemeClr val="bg1"/>
                </a:solidFill>
                <a:latin typeface="Calibri" pitchFamily="34" charset="0"/>
                <a:cs typeface="Calibri" pitchFamily="34" charset="0"/>
              </a:rPr>
              <a:t>, the </a:t>
            </a:r>
            <a:r>
              <a:rPr lang="en-US" sz="2000" dirty="0" err="1">
                <a:solidFill>
                  <a:schemeClr val="bg1"/>
                </a:solidFill>
                <a:latin typeface="Calibri" pitchFamily="34" charset="0"/>
                <a:cs typeface="Calibri" pitchFamily="34" charset="0"/>
              </a:rPr>
              <a:t>div.example</a:t>
            </a:r>
            <a:r>
              <a:rPr lang="en-US" sz="2000" dirty="0">
                <a:solidFill>
                  <a:schemeClr val="bg1"/>
                </a:solidFill>
                <a:latin typeface="Calibri" pitchFamily="34" charset="0"/>
                <a:cs typeface="Calibri" pitchFamily="34" charset="0"/>
              </a:rPr>
              <a:t> will take these specified properties.</a:t>
            </a:r>
          </a:p>
        </p:txBody>
      </p:sp>
    </p:spTree>
    <p:extLst>
      <p:ext uri="{BB962C8B-B14F-4D97-AF65-F5344CB8AC3E}">
        <p14:creationId xmlns:p14="http://schemas.microsoft.com/office/powerpoint/2010/main" val="23948238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00213" y="2873375"/>
            <a:ext cx="8791575" cy="23876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fontAlgn="auto">
              <a:spcAft>
                <a:spcPts val="0"/>
              </a:spcAft>
              <a:defRPr/>
            </a:pPr>
            <a:r>
              <a:rPr lang="en-US" sz="6000" dirty="0">
                <a:latin typeface="Arial Rounded MT Bold" panose="020F0704030504030204" pitchFamily="34" charset="0"/>
              </a:rPr>
              <a:t>Thank You!</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488" y="5614988"/>
            <a:ext cx="2265362"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Borders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chemeClr val="bg1"/>
                </a:solidFill>
                <a:latin typeface="Calibri" pitchFamily="34" charset="0"/>
                <a:cs typeface="Calibri" pitchFamily="34" charset="0"/>
              </a:rPr>
              <a:t>Example:	</a:t>
            </a:r>
            <a:endParaRPr lang="en-US" sz="2000" b="1" u="sng"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err="1">
                <a:solidFill>
                  <a:schemeClr val="bg1"/>
                </a:solidFill>
                <a:latin typeface="Calibri" pitchFamily="34" charset="0"/>
                <a:cs typeface="Calibri" pitchFamily="34" charset="0"/>
              </a:rPr>
              <a:t>p.dotted</a:t>
            </a:r>
            <a:r>
              <a:rPr lang="en-US" sz="2000" dirty="0">
                <a:solidFill>
                  <a:schemeClr val="bg1"/>
                </a:solidFill>
                <a:latin typeface="Calibri" pitchFamily="34" charset="0"/>
                <a:cs typeface="Calibri" pitchFamily="34" charset="0"/>
              </a:rPr>
              <a:t> {border-style: dotted;} </a:t>
            </a:r>
            <a:endParaRPr lang="en-US" sz="2000" dirty="0" smtClean="0">
              <a:solidFill>
                <a:schemeClr val="bg1"/>
              </a:solidFill>
              <a:latin typeface="Calibri" pitchFamily="34" charset="0"/>
              <a:cs typeface="Calibri" pitchFamily="34" charset="0"/>
            </a:endParaRPr>
          </a:p>
          <a:p>
            <a:r>
              <a:rPr lang="en-US" sz="2000" dirty="0" err="1" smtClean="0">
                <a:solidFill>
                  <a:schemeClr val="bg1"/>
                </a:solidFill>
                <a:latin typeface="Calibri" pitchFamily="34" charset="0"/>
                <a:cs typeface="Calibri" pitchFamily="34" charset="0"/>
              </a:rPr>
              <a:t>p.dashed</a:t>
            </a:r>
            <a:r>
              <a:rPr lang="en-US" sz="2000" dirty="0" smtClean="0">
                <a:solidFill>
                  <a:schemeClr val="bg1"/>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{border-style: dashed;} </a:t>
            </a:r>
            <a:endParaRPr lang="en-US" sz="2000" dirty="0" smtClean="0">
              <a:solidFill>
                <a:schemeClr val="bg1"/>
              </a:solidFill>
              <a:latin typeface="Calibri" pitchFamily="34" charset="0"/>
              <a:cs typeface="Calibri" pitchFamily="34" charset="0"/>
            </a:endParaRPr>
          </a:p>
          <a:p>
            <a:r>
              <a:rPr lang="en-US" sz="2000" dirty="0" err="1" smtClean="0">
                <a:solidFill>
                  <a:schemeClr val="bg1"/>
                </a:solidFill>
                <a:latin typeface="Calibri" pitchFamily="34" charset="0"/>
                <a:cs typeface="Calibri" pitchFamily="34" charset="0"/>
              </a:rPr>
              <a:t>p.solid</a:t>
            </a:r>
            <a:r>
              <a:rPr lang="en-US" sz="2000" dirty="0" smtClean="0">
                <a:solidFill>
                  <a:schemeClr val="bg1"/>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{border-style: solid;}</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17" name="image3.png"/>
          <p:cNvPicPr/>
          <p:nvPr/>
        </p:nvPicPr>
        <p:blipFill>
          <a:blip r:embed="rId3" cstate="print"/>
          <a:stretch>
            <a:fillRect/>
          </a:stretch>
        </p:blipFill>
        <p:spPr>
          <a:xfrm>
            <a:off x="1069973" y="3365166"/>
            <a:ext cx="10714040" cy="1778591"/>
          </a:xfrm>
          <a:prstGeom prst="rect">
            <a:avLst/>
          </a:prstGeom>
        </p:spPr>
      </p:pic>
    </p:spTree>
    <p:extLst>
      <p:ext uri="{BB962C8B-B14F-4D97-AF65-F5344CB8AC3E}">
        <p14:creationId xmlns:p14="http://schemas.microsoft.com/office/powerpoint/2010/main" val="400095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Text Decoration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text-decoration property specifies the decoration added to text, and is a shorthand property for:</a:t>
            </a:r>
          </a:p>
          <a:p>
            <a:r>
              <a:rPr lang="en-US" sz="2000" dirty="0">
                <a:solidFill>
                  <a:schemeClr val="bg1"/>
                </a:solidFill>
                <a:latin typeface="Calibri" pitchFamily="34" charset="0"/>
                <a:cs typeface="Calibri" pitchFamily="34" charset="0"/>
              </a:rPr>
              <a:t> </a:t>
            </a:r>
          </a:p>
          <a:p>
            <a:pPr marL="342900" lvl="0" indent="-342900">
              <a:buFont typeface="Arial" pitchFamily="34" charset="0"/>
              <a:buChar char="•"/>
            </a:pPr>
            <a:r>
              <a:rPr lang="en-US" sz="2000" dirty="0">
                <a:solidFill>
                  <a:schemeClr val="bg1"/>
                </a:solidFill>
                <a:latin typeface="Calibri" pitchFamily="34" charset="0"/>
                <a:cs typeface="Calibri" pitchFamily="34" charset="0"/>
              </a:rPr>
              <a:t>text-decoration-line (required): Sets the kind of text decoration to use (like underline, </a:t>
            </a:r>
            <a:r>
              <a:rPr lang="en-US" sz="2000" dirty="0" err="1">
                <a:solidFill>
                  <a:schemeClr val="bg1"/>
                </a:solidFill>
                <a:latin typeface="Calibri" pitchFamily="34" charset="0"/>
                <a:cs typeface="Calibri" pitchFamily="34" charset="0"/>
              </a:rPr>
              <a:t>overline</a:t>
            </a:r>
            <a:r>
              <a:rPr lang="en-US" sz="2000" dirty="0">
                <a:solidFill>
                  <a:schemeClr val="bg1"/>
                </a:solidFill>
                <a:latin typeface="Calibri" pitchFamily="34" charset="0"/>
                <a:cs typeface="Calibri" pitchFamily="34" charset="0"/>
              </a:rPr>
              <a:t>, line-through)</a:t>
            </a:r>
          </a:p>
          <a:p>
            <a:pPr marL="342900" indent="-342900">
              <a:buFont typeface="Arial" pitchFamily="34" charset="0"/>
              <a:buChar char="•"/>
            </a:pPr>
            <a:r>
              <a:rPr lang="en-US" sz="2000" dirty="0">
                <a:solidFill>
                  <a:schemeClr val="bg1"/>
                </a:solidFill>
                <a:latin typeface="Calibri" pitchFamily="34" charset="0"/>
                <a:cs typeface="Calibri" pitchFamily="34" charset="0"/>
              </a:rPr>
              <a:t> </a:t>
            </a:r>
          </a:p>
          <a:p>
            <a:pPr marL="342900" lvl="0" indent="-342900">
              <a:buFont typeface="Arial" pitchFamily="34" charset="0"/>
              <a:buChar char="•"/>
            </a:pPr>
            <a:r>
              <a:rPr lang="en-US" sz="2000" dirty="0">
                <a:solidFill>
                  <a:schemeClr val="bg1"/>
                </a:solidFill>
                <a:latin typeface="Calibri" pitchFamily="34" charset="0"/>
                <a:cs typeface="Calibri" pitchFamily="34" charset="0"/>
              </a:rPr>
              <a:t>text-decoration-color: Sets the color of the text decoration.</a:t>
            </a:r>
          </a:p>
          <a:p>
            <a:pPr marL="342900" indent="-342900">
              <a:buFont typeface="Arial" pitchFamily="34" charset="0"/>
              <a:buChar char="•"/>
            </a:pPr>
            <a:r>
              <a:rPr lang="en-US" sz="2000" dirty="0">
                <a:solidFill>
                  <a:schemeClr val="bg1"/>
                </a:solidFill>
                <a:latin typeface="Calibri" pitchFamily="34" charset="0"/>
                <a:cs typeface="Calibri" pitchFamily="34" charset="0"/>
              </a:rPr>
              <a:t> </a:t>
            </a:r>
          </a:p>
          <a:p>
            <a:pPr marL="342900" indent="-342900">
              <a:buFont typeface="Arial" pitchFamily="34" charset="0"/>
              <a:buChar char="•"/>
            </a:pPr>
            <a:r>
              <a:rPr lang="en-US" sz="2000" dirty="0">
                <a:solidFill>
                  <a:schemeClr val="bg1"/>
                </a:solidFill>
                <a:latin typeface="Calibri" pitchFamily="34" charset="0"/>
                <a:cs typeface="Calibri" pitchFamily="34" charset="0"/>
              </a:rPr>
              <a:t>text-decoration-style: Sets the style of the text decoration (like solid, wavy, dotted, dashed, double).</a:t>
            </a: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165999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11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Text Decoration</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3" y="1652588"/>
            <a:ext cx="886485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u="sng" dirty="0">
                <a:solidFill>
                  <a:schemeClr val="bg1"/>
                </a:solidFill>
                <a:latin typeface="Calibri" pitchFamily="34" charset="0"/>
                <a:cs typeface="Calibri" pitchFamily="34" charset="0"/>
              </a:rPr>
              <a:t>Example:</a:t>
            </a:r>
          </a:p>
          <a:p>
            <a:r>
              <a:rPr lang="en-US" sz="2000" b="1" dirty="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p>
            <a:r>
              <a:rPr lang="en-US" sz="2000" dirty="0" err="1">
                <a:solidFill>
                  <a:schemeClr val="bg1"/>
                </a:solidFill>
                <a:latin typeface="Calibri" pitchFamily="34" charset="0"/>
                <a:cs typeface="Calibri" pitchFamily="34" charset="0"/>
              </a:rPr>
              <a:t>div.a</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text-decoration-line: underline</a:t>
            </a:r>
            <a:r>
              <a:rPr lang="en-US" sz="2000" dirty="0" smtClean="0">
                <a:solidFill>
                  <a:schemeClr val="bg1"/>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text-decoration-style: solid; </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text-decoration-color</a:t>
            </a:r>
            <a:r>
              <a:rPr lang="en-US" sz="2000" dirty="0">
                <a:solidFill>
                  <a:schemeClr val="bg1"/>
                </a:solidFill>
                <a:latin typeface="Calibri" pitchFamily="34" charset="0"/>
                <a:cs typeface="Calibri" pitchFamily="34" charset="0"/>
              </a:rPr>
              <a:t>: red;</a:t>
            </a:r>
          </a:p>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
        <p:nvSpPr>
          <p:cNvPr id="15" name="TextBox 14"/>
          <p:cNvSpPr txBox="1"/>
          <p:nvPr/>
        </p:nvSpPr>
        <p:spPr>
          <a:xfrm>
            <a:off x="9046625" y="5984409"/>
            <a:ext cx="2128323" cy="461665"/>
          </a:xfrm>
          <a:prstGeom prst="rect">
            <a:avLst/>
          </a:prstGeom>
          <a:noFill/>
        </p:spPr>
        <p:txBody>
          <a:bodyPr wrap="square" rtlCol="0">
            <a:spAutoFit/>
          </a:bodyPr>
          <a:lstStyle/>
          <a:p>
            <a:r>
              <a:rPr lang="en-US" sz="2400" b="1" dirty="0" smtClean="0">
                <a:solidFill>
                  <a:schemeClr val="bg2">
                    <a:lumMod val="60000"/>
                    <a:lumOff val="40000"/>
                  </a:schemeClr>
                </a:solidFill>
                <a:latin typeface="Calibri" pitchFamily="34" charset="0"/>
                <a:cs typeface="Calibri" pitchFamily="34" charset="0"/>
              </a:rPr>
              <a:t>V 2.0</a:t>
            </a:r>
            <a:endParaRPr lang="en-US" sz="2400" b="1" dirty="0">
              <a:solidFill>
                <a:schemeClr val="bg2">
                  <a:lumMod val="60000"/>
                  <a:lumOff val="40000"/>
                </a:schemeClr>
              </a:solidFill>
              <a:latin typeface="Calibri" pitchFamily="34" charset="0"/>
              <a:cs typeface="Calibri" pitchFamily="34" charset="0"/>
            </a:endParaRPr>
          </a:p>
        </p:txBody>
      </p:sp>
      <p:pic>
        <p:nvPicPr>
          <p:cNvPr id="7" name="image4.png"/>
          <p:cNvPicPr/>
          <p:nvPr/>
        </p:nvPicPr>
        <p:blipFill>
          <a:blip r:embed="rId3" cstate="print"/>
          <a:stretch>
            <a:fillRect/>
          </a:stretch>
        </p:blipFill>
        <p:spPr>
          <a:xfrm>
            <a:off x="1069973" y="4457508"/>
            <a:ext cx="3823303" cy="389366"/>
          </a:xfrm>
          <a:prstGeom prst="rect">
            <a:avLst/>
          </a:prstGeom>
        </p:spPr>
      </p:pic>
    </p:spTree>
    <p:extLst>
      <p:ext uri="{BB962C8B-B14F-4D97-AF65-F5344CB8AC3E}">
        <p14:creationId xmlns:p14="http://schemas.microsoft.com/office/powerpoint/2010/main" val="1933231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des Template Final (5)">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xmlns="" name="Presentation1" id="{A123C71B-D36A-4066-953B-A35E8A975EBE}" vid="{8D9ED84E-C212-45BA-AC25-F5453A9DA8A5}"/>
    </a:ext>
  </a:extLst>
</a:theme>
</file>

<file path=docProps/app.xml><?xml version="1.0" encoding="utf-8"?>
<Properties xmlns="http://schemas.openxmlformats.org/officeDocument/2006/extended-properties" xmlns:vt="http://schemas.openxmlformats.org/officeDocument/2006/docPropsVTypes">
  <Template>Slides Template Final (5)</Template>
  <TotalTime>127</TotalTime>
  <Words>1861</Words>
  <Application>Microsoft Office PowerPoint</Application>
  <PresentationFormat>Custom</PresentationFormat>
  <Paragraphs>700</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Tw Cen MT</vt:lpstr>
      <vt:lpstr>Arial</vt:lpstr>
      <vt:lpstr>Calibri</vt:lpstr>
      <vt:lpstr>Trebuchet MS</vt:lpstr>
      <vt:lpstr>Arial Rounded MT Bold</vt:lpstr>
      <vt:lpstr>Slides Template Final (5)</vt:lpstr>
      <vt:lpstr>Full stack diploma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39</cp:revision>
  <dcterms:created xsi:type="dcterms:W3CDTF">2021-10-31T10:55:42Z</dcterms:created>
  <dcterms:modified xsi:type="dcterms:W3CDTF">2021-10-31T13:03:10Z</dcterms:modified>
</cp:coreProperties>
</file>