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1"/>
  </p:notesMasterIdLst>
  <p:sldIdLst>
    <p:sldId id="256" r:id="rId2"/>
    <p:sldId id="257" r:id="rId3"/>
    <p:sldId id="261" r:id="rId4"/>
    <p:sldId id="262" r:id="rId5"/>
    <p:sldId id="258" r:id="rId6"/>
    <p:sldId id="263" r:id="rId7"/>
    <p:sldId id="259" r:id="rId8"/>
    <p:sldId id="264" r:id="rId9"/>
    <p:sldId id="265" r:id="rId10"/>
    <p:sldId id="266" r:id="rId11"/>
    <p:sldId id="267" r:id="rId12"/>
    <p:sldId id="268" r:id="rId13"/>
    <p:sldId id="269" r:id="rId14"/>
    <p:sldId id="270" r:id="rId15"/>
    <p:sldId id="271" r:id="rId16"/>
    <p:sldId id="272" r:id="rId17"/>
    <p:sldId id="274" r:id="rId18"/>
    <p:sldId id="273" r:id="rId19"/>
    <p:sldId id="280" r:id="rId20"/>
    <p:sldId id="276" r:id="rId21"/>
    <p:sldId id="277" r:id="rId22"/>
    <p:sldId id="275" r:id="rId23"/>
    <p:sldId id="282" r:id="rId24"/>
    <p:sldId id="278" r:id="rId25"/>
    <p:sldId id="279" r:id="rId26"/>
    <p:sldId id="283" r:id="rId27"/>
    <p:sldId id="281"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9" r:id="rId43"/>
    <p:sldId id="298" r:id="rId44"/>
    <p:sldId id="300" r:id="rId45"/>
    <p:sldId id="301" r:id="rId46"/>
    <p:sldId id="303" r:id="rId47"/>
    <p:sldId id="302"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6" r:id="rId150"/>
    <p:sldId id="407"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430" r:id="rId172"/>
    <p:sldId id="409" r:id="rId173"/>
    <p:sldId id="408"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260" r:id="rId190"/>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w Cen MT"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w Cen MT"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w Cen MT"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w Cen MT"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w Cen MT" pitchFamily="34" charset="0"/>
        <a:ea typeface="+mn-ea"/>
        <a:cs typeface="+mn-cs"/>
      </a:defRPr>
    </a:lvl5pPr>
    <a:lvl6pPr marL="2286000" algn="l" defTabSz="914400" rtl="0" eaLnBrk="1" latinLnBrk="0" hangingPunct="1">
      <a:defRPr kern="1200">
        <a:solidFill>
          <a:schemeClr val="tx1"/>
        </a:solidFill>
        <a:latin typeface="Tw Cen MT" pitchFamily="34" charset="0"/>
        <a:ea typeface="+mn-ea"/>
        <a:cs typeface="+mn-cs"/>
      </a:defRPr>
    </a:lvl6pPr>
    <a:lvl7pPr marL="2743200" algn="l" defTabSz="914400" rtl="0" eaLnBrk="1" latinLnBrk="0" hangingPunct="1">
      <a:defRPr kern="1200">
        <a:solidFill>
          <a:schemeClr val="tx1"/>
        </a:solidFill>
        <a:latin typeface="Tw Cen MT" pitchFamily="34" charset="0"/>
        <a:ea typeface="+mn-ea"/>
        <a:cs typeface="+mn-cs"/>
      </a:defRPr>
    </a:lvl7pPr>
    <a:lvl8pPr marL="3200400" algn="l" defTabSz="914400" rtl="0" eaLnBrk="1" latinLnBrk="0" hangingPunct="1">
      <a:defRPr kern="1200">
        <a:solidFill>
          <a:schemeClr val="tx1"/>
        </a:solidFill>
        <a:latin typeface="Tw Cen MT" pitchFamily="34" charset="0"/>
        <a:ea typeface="+mn-ea"/>
        <a:cs typeface="+mn-cs"/>
      </a:defRPr>
    </a:lvl8pPr>
    <a:lvl9pPr marL="3657600" algn="l" defTabSz="914400" rtl="0" eaLnBrk="1" latinLnBrk="0" hangingPunct="1">
      <a:defRPr kern="1200">
        <a:solidFill>
          <a:schemeClr val="tx1"/>
        </a:solidFill>
        <a:latin typeface="Tw Cen MT"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19" autoAdjust="0"/>
    <p:restoredTop sz="94660"/>
  </p:normalViewPr>
  <p:slideViewPr>
    <p:cSldViewPr snapToGrid="0">
      <p:cViewPr>
        <p:scale>
          <a:sx n="50" d="100"/>
          <a:sy n="50" d="100"/>
        </p:scale>
        <p:origin x="-78" y="-5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ableStyles" Target="tableStyle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F6371-AF44-4CC8-B79A-C7A4C054E360}" type="datetimeFigureOut">
              <a:rPr lang="en-US" smtClean="0"/>
              <a:t>10/20/2021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A9D13-A7AE-4996-8180-B7C36DEBA773}" type="slidenum">
              <a:rPr lang="en-US" smtClean="0"/>
              <a:t>‹#›</a:t>
            </a:fld>
            <a:endParaRPr lang="en-US"/>
          </a:p>
        </p:txBody>
      </p:sp>
    </p:spTree>
    <p:extLst>
      <p:ext uri="{BB962C8B-B14F-4D97-AF65-F5344CB8AC3E}">
        <p14:creationId xmlns:p14="http://schemas.microsoft.com/office/powerpoint/2010/main" val="647900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blip>
          <a:srcRect/>
          <a:stretch>
            <a:fillRect/>
          </a:stretch>
        </p:blipFill>
        <p:spPr bwMode="auto">
          <a:xfrm>
            <a:off x="0" y="-1"/>
            <a:ext cx="12192003" cy="6858001"/>
          </a:xfrm>
          <a:prstGeom prst="rect">
            <a:avLst/>
          </a:prstGeom>
          <a:noFill/>
        </p:spPr>
      </p:pic>
      <p:grpSp>
        <p:nvGrpSpPr>
          <p:cNvPr id="5" name="Group 4"/>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6" name="Rectangle 5"/>
            <p:cNvSpPr>
              <a:spLocks noChangeArrowheads="1"/>
            </p:cNvSpPr>
            <p:nvPr/>
          </p:nvSpPr>
          <p:spPr bwMode="auto">
            <a:xfrm>
              <a:off x="1209675" y="4763"/>
              <a:ext cx="23813" cy="2181225"/>
            </a:xfrm>
            <a:prstGeom prst="rect">
              <a:avLst/>
            </a:prstGeom>
            <a:grpFill/>
            <a:ln>
              <a:noFill/>
            </a:ln>
          </p:spPr>
        </p:sp>
        <p:sp>
          <p:nvSpPr>
            <p:cNvPr id="7"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8"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9" name="Rectangle 8"/>
            <p:cNvSpPr>
              <a:spLocks noChangeArrowheads="1"/>
            </p:cNvSpPr>
            <p:nvPr/>
          </p:nvSpPr>
          <p:spPr bwMode="auto">
            <a:xfrm>
              <a:off x="414338" y="9525"/>
              <a:ext cx="28575" cy="4481513"/>
            </a:xfrm>
            <a:prstGeom prst="rect">
              <a:avLst/>
            </a:prstGeom>
            <a:grpFill/>
            <a:ln>
              <a:noFill/>
            </a:ln>
          </p:spPr>
        </p:sp>
        <p:sp>
          <p:nvSpPr>
            <p:cNvPr id="10"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1"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2"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3"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5"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6"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9"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0"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1"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2"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3"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24"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25"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26"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27"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8"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29"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0"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1"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2"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3"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4" name="Rectangle 33"/>
            <p:cNvSpPr>
              <a:spLocks noChangeArrowheads="1"/>
            </p:cNvSpPr>
            <p:nvPr/>
          </p:nvSpPr>
          <p:spPr bwMode="auto">
            <a:xfrm>
              <a:off x="642938" y="6610350"/>
              <a:ext cx="23813" cy="242888"/>
            </a:xfrm>
            <a:prstGeom prst="rect">
              <a:avLst/>
            </a:prstGeom>
            <a:grpFill/>
            <a:ln>
              <a:noFill/>
            </a:ln>
          </p:spPr>
        </p:sp>
        <p:sp>
          <p:nvSpPr>
            <p:cNvPr id="35"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6"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37"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38"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39"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0"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1"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2"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3"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44"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45"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6" name="Rectangle 45"/>
            <p:cNvSpPr>
              <a:spLocks noChangeArrowheads="1"/>
            </p:cNvSpPr>
            <p:nvPr/>
          </p:nvSpPr>
          <p:spPr bwMode="auto">
            <a:xfrm>
              <a:off x="1228725" y="4662488"/>
              <a:ext cx="23813" cy="2181225"/>
            </a:xfrm>
            <a:prstGeom prst="rect">
              <a:avLst/>
            </a:prstGeom>
            <a:grpFill/>
            <a:ln>
              <a:noFill/>
            </a:ln>
          </p:spPr>
        </p:sp>
        <p:sp>
          <p:nvSpPr>
            <p:cNvPr id="47"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48"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9"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0"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1"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2"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3"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54"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5"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6"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57"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58"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59"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0" name="Date Placeholder 3"/>
          <p:cNvSpPr>
            <a:spLocks noGrp="1"/>
          </p:cNvSpPr>
          <p:nvPr>
            <p:ph type="dt" sz="half" idx="10"/>
          </p:nvPr>
        </p:nvSpPr>
        <p:spPr>
          <a:xfrm>
            <a:off x="7077075" y="5410200"/>
            <a:ext cx="2743200" cy="365125"/>
          </a:xfrm>
        </p:spPr>
        <p:txBody>
          <a:bodyPr/>
          <a:lstStyle>
            <a:lvl1pPr>
              <a:defRPr/>
            </a:lvl1pPr>
          </a:lstStyle>
          <a:p>
            <a:pPr>
              <a:defRPr/>
            </a:pPr>
            <a:fld id="{A88BF323-DCF7-4147-8FA9-E47EB99F1230}" type="datetimeFigureOut">
              <a:rPr lang="en-US"/>
              <a:pPr>
                <a:defRPr/>
              </a:pPr>
              <a:t>10/20/2021</a:t>
            </a:fld>
            <a:endParaRPr lang="en-US"/>
          </a:p>
        </p:txBody>
      </p:sp>
      <p:sp>
        <p:nvSpPr>
          <p:cNvPr id="61" name="Footer Placeholder 4"/>
          <p:cNvSpPr>
            <a:spLocks noGrp="1"/>
          </p:cNvSpPr>
          <p:nvPr>
            <p:ph type="ftr" sz="quarter" idx="11"/>
          </p:nvPr>
        </p:nvSpPr>
        <p:spPr>
          <a:xfrm>
            <a:off x="1876425" y="5410200"/>
            <a:ext cx="5124450" cy="365125"/>
          </a:xfrm>
        </p:spPr>
        <p:txBody>
          <a:bodyPr/>
          <a:lstStyle>
            <a:lvl1pPr>
              <a:defRPr/>
            </a:lvl1pPr>
          </a:lstStyle>
          <a:p>
            <a:pPr>
              <a:defRPr/>
            </a:pPr>
            <a:endParaRPr lang="en-US"/>
          </a:p>
        </p:txBody>
      </p:sp>
      <p:sp>
        <p:nvSpPr>
          <p:cNvPr id="62" name="Slide Number Placeholder 5"/>
          <p:cNvSpPr>
            <a:spLocks noGrp="1"/>
          </p:cNvSpPr>
          <p:nvPr>
            <p:ph type="sldNum" sz="quarter" idx="12"/>
          </p:nvPr>
        </p:nvSpPr>
        <p:spPr>
          <a:xfrm>
            <a:off x="9896475" y="5410200"/>
            <a:ext cx="771525" cy="365125"/>
          </a:xfrm>
        </p:spPr>
        <p:txBody>
          <a:bodyPr/>
          <a:lstStyle>
            <a:lvl1pPr>
              <a:defRPr/>
            </a:lvl1pPr>
          </a:lstStyle>
          <a:p>
            <a:fld id="{2D23D0F3-CC73-4689-BA90-6D62F2C7B819}" type="slidenum">
              <a:rPr lang="en-US"/>
              <a:pPr/>
              <a:t>‹#›</a:t>
            </a:fld>
            <a:endParaRPr lang="en-US"/>
          </a:p>
        </p:txBody>
      </p:sp>
    </p:spTree>
    <p:extLst>
      <p:ext uri="{BB962C8B-B14F-4D97-AF65-F5344CB8AC3E}">
        <p14:creationId xmlns:p14="http://schemas.microsoft.com/office/powerpoint/2010/main" val="289166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0A3904F-72C6-47E5-8095-D6032D9FB49C}" type="datetimeFigureOut">
              <a:rPr lang="en-US"/>
              <a:pPr>
                <a:defRPr/>
              </a:pPr>
              <a:t>10/20/2021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36B0EB4-6C98-4650-B324-093F0512F22B}" type="slidenum">
              <a:rPr lang="en-US"/>
              <a:pPr/>
              <a:t>‹#›</a:t>
            </a:fld>
            <a:endParaRPr lang="en-US"/>
          </a:p>
        </p:txBody>
      </p:sp>
    </p:spTree>
    <p:extLst>
      <p:ext uri="{BB962C8B-B14F-4D97-AF65-F5344CB8AC3E}">
        <p14:creationId xmlns:p14="http://schemas.microsoft.com/office/powerpoint/2010/main" val="268899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0F9FDD-FAEF-4759-B630-4D47680172AD}" type="datetimeFigureOut">
              <a:rPr lang="en-US"/>
              <a:pPr>
                <a:defRPr/>
              </a:pPr>
              <a:t>10/20/2021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DB83ED1-410D-428C-A98F-22980B79EF53}" type="slidenum">
              <a:rPr lang="en-US"/>
              <a:pPr/>
              <a:t>‹#›</a:t>
            </a:fld>
            <a:endParaRPr lang="en-US"/>
          </a:p>
        </p:txBody>
      </p:sp>
    </p:spTree>
    <p:extLst>
      <p:ext uri="{BB962C8B-B14F-4D97-AF65-F5344CB8AC3E}">
        <p14:creationId xmlns:p14="http://schemas.microsoft.com/office/powerpoint/2010/main" val="4168499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903288" y="731838"/>
            <a:ext cx="6096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rPr>
              <a:t>“</a:t>
            </a:r>
          </a:p>
        </p:txBody>
      </p:sp>
      <p:sp>
        <p:nvSpPr>
          <p:cNvPr id="6" name="TextBox 5"/>
          <p:cNvSpPr txBox="1"/>
          <p:nvPr/>
        </p:nvSpPr>
        <p:spPr>
          <a:xfrm>
            <a:off x="10537825" y="2765425"/>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rPr>
              <a:t>”</a:t>
            </a:r>
          </a:p>
        </p:txBody>
      </p:sp>
      <p:sp>
        <p:nvSpPr>
          <p:cNvPr id="2" name="Title 1"/>
          <p:cNvSpPr>
            <a:spLocks noGrp="1"/>
          </p:cNvSpPr>
          <p:nvPr>
            <p:ph type="title"/>
          </p:nvPr>
        </p:nvSpPr>
        <p:spPr>
          <a:xfrm>
            <a:off x="1446212" y="609599"/>
            <a:ext cx="9302752" cy="2748429"/>
          </a:xfrm>
        </p:spPr>
        <p:txBody>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Date Placeholder 4"/>
          <p:cNvSpPr>
            <a:spLocks noGrp="1"/>
          </p:cNvSpPr>
          <p:nvPr>
            <p:ph type="dt" sz="half" idx="14"/>
          </p:nvPr>
        </p:nvSpPr>
        <p:spPr/>
        <p:txBody>
          <a:bodyPr/>
          <a:lstStyle>
            <a:lvl1pPr>
              <a:defRPr/>
            </a:lvl1pPr>
          </a:lstStyle>
          <a:p>
            <a:pPr>
              <a:defRPr/>
            </a:pPr>
            <a:fld id="{FB2C3068-23C1-48CF-A0AE-946F2B3774A9}" type="datetimeFigureOut">
              <a:rPr lang="en-US"/>
              <a:pPr>
                <a:defRPr/>
              </a:pPr>
              <a:t>10/20/2021</a:t>
            </a:fld>
            <a:endParaRPr lang="en-US"/>
          </a:p>
        </p:txBody>
      </p:sp>
      <p:sp>
        <p:nvSpPr>
          <p:cNvPr id="8" name="Footer Placeholder 5"/>
          <p:cNvSpPr>
            <a:spLocks noGrp="1"/>
          </p:cNvSpPr>
          <p:nvPr>
            <p:ph type="ftr" sz="quarter" idx="15"/>
          </p:nvPr>
        </p:nvSpPr>
        <p:spPr/>
        <p:txBody>
          <a:bodyPr/>
          <a:lstStyle>
            <a:lvl1pPr>
              <a:defRPr/>
            </a:lvl1pPr>
          </a:lstStyle>
          <a:p>
            <a:pPr>
              <a:defRPr/>
            </a:pPr>
            <a:endParaRPr lang="en-US"/>
          </a:p>
        </p:txBody>
      </p:sp>
      <p:sp>
        <p:nvSpPr>
          <p:cNvPr id="9" name="Slide Number Placeholder 6"/>
          <p:cNvSpPr>
            <a:spLocks noGrp="1"/>
          </p:cNvSpPr>
          <p:nvPr>
            <p:ph type="sldNum" sz="quarter" idx="16"/>
          </p:nvPr>
        </p:nvSpPr>
        <p:spPr/>
        <p:txBody>
          <a:bodyPr/>
          <a:lstStyle>
            <a:lvl1pPr>
              <a:defRPr/>
            </a:lvl1pPr>
          </a:lstStyle>
          <a:p>
            <a:fld id="{F35F4007-8B27-4EF5-B769-3D45C1D4ACC0}" type="slidenum">
              <a:rPr lang="en-US"/>
              <a:pPr/>
              <a:t>‹#›</a:t>
            </a:fld>
            <a:endParaRPr lang="en-US"/>
          </a:p>
        </p:txBody>
      </p:sp>
    </p:spTree>
    <p:extLst>
      <p:ext uri="{BB962C8B-B14F-4D97-AF65-F5344CB8AC3E}">
        <p14:creationId xmlns:p14="http://schemas.microsoft.com/office/powerpoint/2010/main" val="185690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83E86D4-DABE-458A-99D4-DC938268CB4F}" type="datetimeFigureOut">
              <a:rPr lang="en-US"/>
              <a:pPr>
                <a:defRPr/>
              </a:pPr>
              <a:t>10/20/2021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1F4A4BF-B22E-45EB-8B16-C4C930ADE0F1}" type="slidenum">
              <a:rPr lang="en-US"/>
              <a:pPr/>
              <a:t>‹#›</a:t>
            </a:fld>
            <a:endParaRPr lang="en-US"/>
          </a:p>
        </p:txBody>
      </p:sp>
    </p:spTree>
    <p:extLst>
      <p:ext uri="{BB962C8B-B14F-4D97-AF65-F5344CB8AC3E}">
        <p14:creationId xmlns:p14="http://schemas.microsoft.com/office/powerpoint/2010/main" val="3397338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8"/>
          </p:nvPr>
        </p:nvSpPr>
        <p:spPr/>
        <p:txBody>
          <a:bodyPr/>
          <a:lstStyle>
            <a:lvl1pPr>
              <a:defRPr/>
            </a:lvl1pPr>
          </a:lstStyle>
          <a:p>
            <a:pPr>
              <a:defRPr/>
            </a:pPr>
            <a:fld id="{7FC2DE42-3F39-4E4A-8346-F11B61F96620}" type="datetimeFigureOut">
              <a:rPr lang="en-US"/>
              <a:pPr>
                <a:defRPr/>
              </a:pPr>
              <a:t>10/20/2021</a:t>
            </a:fld>
            <a:endParaRPr lang="en-US"/>
          </a:p>
        </p:txBody>
      </p:sp>
      <p:sp>
        <p:nvSpPr>
          <p:cNvPr id="14" name="Footer Placeholder 4"/>
          <p:cNvSpPr>
            <a:spLocks noGrp="1"/>
          </p:cNvSpPr>
          <p:nvPr>
            <p:ph type="ftr" sz="quarter" idx="19"/>
          </p:nvPr>
        </p:nvSpPr>
        <p:spPr/>
        <p:txBody>
          <a:bodyPr/>
          <a:lstStyle>
            <a:lvl1pPr>
              <a:defRPr/>
            </a:lvl1pPr>
          </a:lstStyle>
          <a:p>
            <a:pPr>
              <a:defRPr/>
            </a:pPr>
            <a:endParaRPr lang="en-US"/>
          </a:p>
        </p:txBody>
      </p:sp>
      <p:sp>
        <p:nvSpPr>
          <p:cNvPr id="16" name="Slide Number Placeholder 5"/>
          <p:cNvSpPr>
            <a:spLocks noGrp="1"/>
          </p:cNvSpPr>
          <p:nvPr>
            <p:ph type="sldNum" sz="quarter" idx="20"/>
          </p:nvPr>
        </p:nvSpPr>
        <p:spPr/>
        <p:txBody>
          <a:bodyPr/>
          <a:lstStyle>
            <a:lvl1pPr>
              <a:defRPr/>
            </a:lvl1pPr>
          </a:lstStyle>
          <a:p>
            <a:fld id="{FE7D4B50-085D-4AAF-B529-67EE91FFDCAB}" type="slidenum">
              <a:rPr lang="en-US"/>
              <a:pPr/>
              <a:t>‹#›</a:t>
            </a:fld>
            <a:endParaRPr lang="en-US"/>
          </a:p>
        </p:txBody>
      </p:sp>
    </p:spTree>
    <p:extLst>
      <p:ext uri="{BB962C8B-B14F-4D97-AF65-F5344CB8AC3E}">
        <p14:creationId xmlns:p14="http://schemas.microsoft.com/office/powerpoint/2010/main" val="3352368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smtClean="0"/>
              <a:t>Click icon to add picture</a:t>
            </a:r>
            <a:endParaRPr lang="en-US" noProof="0" dirty="0"/>
          </a:p>
        </p:txBody>
      </p:sp>
      <p:sp>
        <p:nvSpPr>
          <p:cNvPr id="21" name="Text Placeholder 3"/>
          <p:cNvSpPr>
            <a:spLocks noGrp="1"/>
          </p:cNvSpPr>
          <p:nvPr>
            <p:ph type="body" sz="half" idx="18"/>
          </p:nvPr>
        </p:nvSpPr>
        <p:spPr>
          <a:xfrm>
            <a:off x="1141413" y="4980858"/>
            <a:ext cx="3195240" cy="81784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smtClean="0"/>
              <a:t>Click icon to add picture</a:t>
            </a:r>
            <a:endParaRPr lang="en-US" noProof="0" dirty="0"/>
          </a:p>
        </p:txBody>
      </p:sp>
      <p:sp>
        <p:nvSpPr>
          <p:cNvPr id="24" name="Text Placeholder 3"/>
          <p:cNvSpPr>
            <a:spLocks noGrp="1"/>
          </p:cNvSpPr>
          <p:nvPr>
            <p:ph type="body" sz="half" idx="19"/>
          </p:nvPr>
        </p:nvSpPr>
        <p:spPr>
          <a:xfrm>
            <a:off x="4487593" y="4980857"/>
            <a:ext cx="3200400" cy="81034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smtClean="0"/>
              <a:t>Click icon to add picture</a:t>
            </a:r>
            <a:endParaRPr lang="en-US" noProof="0" dirty="0"/>
          </a:p>
        </p:txBody>
      </p:sp>
      <p:sp>
        <p:nvSpPr>
          <p:cNvPr id="27" name="Text Placeholder 3"/>
          <p:cNvSpPr>
            <a:spLocks noGrp="1"/>
          </p:cNvSpPr>
          <p:nvPr>
            <p:ph type="body" sz="half" idx="20"/>
          </p:nvPr>
        </p:nvSpPr>
        <p:spPr>
          <a:xfrm>
            <a:off x="7852442" y="4980854"/>
            <a:ext cx="3194968" cy="81034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3"/>
          <p:cNvSpPr>
            <a:spLocks noGrp="1"/>
          </p:cNvSpPr>
          <p:nvPr>
            <p:ph type="dt" sz="half" idx="23"/>
          </p:nvPr>
        </p:nvSpPr>
        <p:spPr/>
        <p:txBody>
          <a:bodyPr/>
          <a:lstStyle>
            <a:lvl1pPr>
              <a:defRPr/>
            </a:lvl1pPr>
          </a:lstStyle>
          <a:p>
            <a:pPr>
              <a:defRPr/>
            </a:pPr>
            <a:fld id="{63047B83-7E84-43EC-9292-0DD12A098114}" type="datetimeFigureOut">
              <a:rPr lang="en-US"/>
              <a:pPr>
                <a:defRPr/>
              </a:pPr>
              <a:t>10/20/2021</a:t>
            </a:fld>
            <a:endParaRPr lang="en-US"/>
          </a:p>
        </p:txBody>
      </p:sp>
      <p:sp>
        <p:nvSpPr>
          <p:cNvPr id="13" name="Footer Placeholder 4"/>
          <p:cNvSpPr>
            <a:spLocks noGrp="1"/>
          </p:cNvSpPr>
          <p:nvPr>
            <p:ph type="ftr" sz="quarter" idx="24"/>
          </p:nvPr>
        </p:nvSpPr>
        <p:spPr/>
        <p:txBody>
          <a:bodyPr/>
          <a:lstStyle>
            <a:lvl1pPr>
              <a:defRPr/>
            </a:lvl1pPr>
          </a:lstStyle>
          <a:p>
            <a:pPr>
              <a:defRPr/>
            </a:pPr>
            <a:endParaRPr lang="en-US"/>
          </a:p>
        </p:txBody>
      </p:sp>
      <p:sp>
        <p:nvSpPr>
          <p:cNvPr id="14" name="Slide Number Placeholder 5"/>
          <p:cNvSpPr>
            <a:spLocks noGrp="1"/>
          </p:cNvSpPr>
          <p:nvPr>
            <p:ph type="sldNum" sz="quarter" idx="25"/>
          </p:nvPr>
        </p:nvSpPr>
        <p:spPr/>
        <p:txBody>
          <a:bodyPr/>
          <a:lstStyle>
            <a:lvl1pPr>
              <a:defRPr/>
            </a:lvl1pPr>
          </a:lstStyle>
          <a:p>
            <a:fld id="{02542FC9-6BE3-4CB8-8C29-DF043E1C7B2D}" type="slidenum">
              <a:rPr lang="en-US"/>
              <a:pPr/>
              <a:t>‹#›</a:t>
            </a:fld>
            <a:endParaRPr lang="en-US"/>
          </a:p>
        </p:txBody>
      </p:sp>
    </p:spTree>
    <p:extLst>
      <p:ext uri="{BB962C8B-B14F-4D97-AF65-F5344CB8AC3E}">
        <p14:creationId xmlns:p14="http://schemas.microsoft.com/office/powerpoint/2010/main" val="3871879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77F308F-3EF3-46BB-8A6E-BDDC0708BFF8}" type="datetimeFigureOut">
              <a:rPr lang="en-US"/>
              <a:pPr>
                <a:defRPr/>
              </a:pPr>
              <a:t>10/20/2021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B0EF09D-FBDC-407B-B8FB-B00867749654}" type="slidenum">
              <a:rPr lang="en-US"/>
              <a:pPr/>
              <a:t>‹#›</a:t>
            </a:fld>
            <a:endParaRPr lang="en-US"/>
          </a:p>
        </p:txBody>
      </p:sp>
    </p:spTree>
    <p:extLst>
      <p:ext uri="{BB962C8B-B14F-4D97-AF65-F5344CB8AC3E}">
        <p14:creationId xmlns:p14="http://schemas.microsoft.com/office/powerpoint/2010/main" val="512533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601D690-B7CA-4218-8238-E646C6CB2FCB}" type="datetimeFigureOut">
              <a:rPr lang="en-US"/>
              <a:pPr>
                <a:defRPr/>
              </a:pPr>
              <a:t>10/20/2021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6A2EECA-784E-420B-BA50-91EF34BD9755}" type="slidenum">
              <a:rPr lang="en-US"/>
              <a:pPr/>
              <a:t>‹#›</a:t>
            </a:fld>
            <a:endParaRPr lang="en-US"/>
          </a:p>
        </p:txBody>
      </p:sp>
    </p:spTree>
    <p:extLst>
      <p:ext uri="{BB962C8B-B14F-4D97-AF65-F5344CB8AC3E}">
        <p14:creationId xmlns:p14="http://schemas.microsoft.com/office/powerpoint/2010/main" val="279972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875ABF9-8F33-41E1-AD26-6BD2625AC990}" type="datetimeFigureOut">
              <a:rPr lang="en-US"/>
              <a:pPr>
                <a:defRPr/>
              </a:pPr>
              <a:t>10/20/2021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FCF7460-9B45-4D0E-886E-DCA03229BF59}" type="slidenum">
              <a:rPr lang="en-US"/>
              <a:pPr/>
              <a:t>‹#›</a:t>
            </a:fld>
            <a:endParaRPr lang="en-US"/>
          </a:p>
        </p:txBody>
      </p:sp>
    </p:spTree>
    <p:extLst>
      <p:ext uri="{BB962C8B-B14F-4D97-AF65-F5344CB8AC3E}">
        <p14:creationId xmlns:p14="http://schemas.microsoft.com/office/powerpoint/2010/main" val="192299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DF4FF5A-F9C9-46BE-9232-098AC1BAB816}" type="datetimeFigureOut">
              <a:rPr lang="en-US"/>
              <a:pPr>
                <a:defRPr/>
              </a:pPr>
              <a:t>10/20/2021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AE7D71A-1251-485D-8846-41962DC3C79F}" type="slidenum">
              <a:rPr lang="en-US"/>
              <a:pPr/>
              <a:t>‹#›</a:t>
            </a:fld>
            <a:endParaRPr lang="en-US"/>
          </a:p>
        </p:txBody>
      </p:sp>
    </p:spTree>
    <p:extLst>
      <p:ext uri="{BB962C8B-B14F-4D97-AF65-F5344CB8AC3E}">
        <p14:creationId xmlns:p14="http://schemas.microsoft.com/office/powerpoint/2010/main" val="188827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A77413C7-0F92-467F-A262-7A9890A3BC58}" type="datetimeFigureOut">
              <a:rPr lang="en-US"/>
              <a:pPr>
                <a:defRPr/>
              </a:pPr>
              <a:t>10/20/2021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63C92EF-5618-47E9-98DB-847D737FC401}" type="slidenum">
              <a:rPr lang="en-US"/>
              <a:pPr/>
              <a:t>‹#›</a:t>
            </a:fld>
            <a:endParaRPr lang="en-US"/>
          </a:p>
        </p:txBody>
      </p:sp>
    </p:spTree>
    <p:extLst>
      <p:ext uri="{BB962C8B-B14F-4D97-AF65-F5344CB8AC3E}">
        <p14:creationId xmlns:p14="http://schemas.microsoft.com/office/powerpoint/2010/main" val="26444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27BCEBDB-5E9F-4267-86DF-FBB063585DA3}" type="datetimeFigureOut">
              <a:rPr lang="en-US"/>
              <a:pPr>
                <a:defRPr/>
              </a:pPr>
              <a:t>10/20/2021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27F4529-DD7B-400F-B770-CE7FBCB35C81}" type="slidenum">
              <a:rPr lang="en-US"/>
              <a:pPr/>
              <a:t>‹#›</a:t>
            </a:fld>
            <a:endParaRPr lang="en-US"/>
          </a:p>
        </p:txBody>
      </p:sp>
    </p:spTree>
    <p:extLst>
      <p:ext uri="{BB962C8B-B14F-4D97-AF65-F5344CB8AC3E}">
        <p14:creationId xmlns:p14="http://schemas.microsoft.com/office/powerpoint/2010/main" val="162540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069CA8E-2368-41F9-B52D-52BECDAEFE8F}" type="datetimeFigureOut">
              <a:rPr lang="en-US"/>
              <a:pPr>
                <a:defRPr/>
              </a:pPr>
              <a:t>10/20/2021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6EE6880-6DAA-443D-8490-682E77920408}" type="slidenum">
              <a:rPr lang="en-US"/>
              <a:pPr/>
              <a:t>‹#›</a:t>
            </a:fld>
            <a:endParaRPr lang="en-US"/>
          </a:p>
        </p:txBody>
      </p:sp>
    </p:spTree>
    <p:extLst>
      <p:ext uri="{BB962C8B-B14F-4D97-AF65-F5344CB8AC3E}">
        <p14:creationId xmlns:p14="http://schemas.microsoft.com/office/powerpoint/2010/main" val="4052080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3A35DEB-2C05-40C2-B537-A34945451D73}" type="datetimeFigureOut">
              <a:rPr lang="en-US"/>
              <a:pPr>
                <a:defRPr/>
              </a:pPr>
              <a:t>10/20/2021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1B3848F0-E211-4FE1-B2B3-B4D58D91AB7B}" type="slidenum">
              <a:rPr lang="en-US"/>
              <a:pPr/>
              <a:t>‹#›</a:t>
            </a:fld>
            <a:endParaRPr lang="en-US"/>
          </a:p>
        </p:txBody>
      </p:sp>
    </p:spTree>
    <p:extLst>
      <p:ext uri="{BB962C8B-B14F-4D97-AF65-F5344CB8AC3E}">
        <p14:creationId xmlns:p14="http://schemas.microsoft.com/office/powerpoint/2010/main" val="231990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44AF176-906B-47DC-A915-B296C402B2CF}" type="datetimeFigureOut">
              <a:rPr lang="en-US"/>
              <a:pPr>
                <a:defRPr/>
              </a:pPr>
              <a:t>10/20/2021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76C8B42-C175-4B34-BCEE-282E48B1B630}" type="slidenum">
              <a:rPr lang="en-US"/>
              <a:pPr/>
              <a:t>‹#›</a:t>
            </a:fld>
            <a:endParaRPr lang="en-US"/>
          </a:p>
        </p:txBody>
      </p:sp>
    </p:spTree>
    <p:extLst>
      <p:ext uri="{BB962C8B-B14F-4D97-AF65-F5344CB8AC3E}">
        <p14:creationId xmlns:p14="http://schemas.microsoft.com/office/powerpoint/2010/main" val="412038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807A2D6-E3D6-4DBB-A4FF-EE7E217AD26C}" type="datetimeFigureOut">
              <a:rPr lang="en-US"/>
              <a:pPr>
                <a:defRPr/>
              </a:pPr>
              <a:t>10/20/2021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CF6503D-CCAA-441E-8D0E-7F703619543E}" type="slidenum">
              <a:rPr lang="en-US"/>
              <a:pPr/>
              <a:t>‹#›</a:t>
            </a:fld>
            <a:endParaRPr lang="en-US"/>
          </a:p>
        </p:txBody>
      </p:sp>
    </p:spTree>
    <p:extLst>
      <p:ext uri="{BB962C8B-B14F-4D97-AF65-F5344CB8AC3E}">
        <p14:creationId xmlns:p14="http://schemas.microsoft.com/office/powerpoint/2010/main" val="219073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9125"/>
            <a:ext cx="9906000" cy="1477963"/>
          </a:xfrm>
          <a:prstGeom prst="rect">
            <a:avLst/>
          </a:prstGeom>
        </p:spPr>
        <p:txBody>
          <a:bodyPr vert="horz" lIns="91440" tIns="45720" rIns="91440" bIns="45720" rtlCol="0" anchor="ctr">
            <a:normAutofit/>
          </a:bodyPr>
          <a:lstStyle/>
          <a:p>
            <a:endParaRPr lang="en-US" dirty="0"/>
          </a:p>
        </p:txBody>
      </p:sp>
      <p:sp>
        <p:nvSpPr>
          <p:cNvPr id="1029" name="Text Placeholder 2"/>
          <p:cNvSpPr>
            <a:spLocks noGrp="1" noChangeArrowheads="1"/>
          </p:cNvSpPr>
          <p:nvPr>
            <p:ph type="body" idx="1"/>
          </p:nvPr>
        </p:nvSpPr>
        <p:spPr bwMode="auto">
          <a:xfrm>
            <a:off x="1141413" y="2249488"/>
            <a:ext cx="9906000" cy="35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7456488" y="5883275"/>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050" dirty="0">
                <a:solidFill>
                  <a:schemeClr val="tx1">
                    <a:tint val="75000"/>
                  </a:schemeClr>
                </a:solidFill>
                <a:latin typeface="+mn-lt"/>
              </a:defRPr>
            </a:lvl1pPr>
          </a:lstStyle>
          <a:p>
            <a:pPr>
              <a:defRPr/>
            </a:pPr>
            <a:fld id="{BDE616DE-F7E1-420E-910E-734BCBD3E669}" type="datetimeFigureOut">
              <a:rPr lang="en-US"/>
              <a:pPr>
                <a:defRPr/>
              </a:pPr>
              <a:t>10/20/2021</a:t>
            </a:fld>
            <a:endParaRPr lang="en-US"/>
          </a:p>
        </p:txBody>
      </p:sp>
      <p:sp>
        <p:nvSpPr>
          <p:cNvPr id="5" name="Footer Placeholder 4"/>
          <p:cNvSpPr>
            <a:spLocks noGrp="1"/>
          </p:cNvSpPr>
          <p:nvPr>
            <p:ph type="ftr" sz="quarter" idx="3"/>
          </p:nvPr>
        </p:nvSpPr>
        <p:spPr>
          <a:xfrm>
            <a:off x="1141413" y="5883275"/>
            <a:ext cx="6238875" cy="365125"/>
          </a:xfrm>
          <a:prstGeom prst="rect">
            <a:avLst/>
          </a:prstGeom>
        </p:spPr>
        <p:txBody>
          <a:bodyPr vert="horz" lIns="91440" tIns="45720" rIns="91440" bIns="45720" rtlCol="0" anchor="ctr"/>
          <a:lstStyle>
            <a:lvl1pPr algn="l" eaLnBrk="1" fontAlgn="auto" hangingPunct="1">
              <a:spcBef>
                <a:spcPts val="0"/>
              </a:spcBef>
              <a:spcAft>
                <a:spcPts val="0"/>
              </a:spcAft>
              <a:defRPr sz="1050" cap="all" baseline="0" dirty="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10275888" y="5883275"/>
            <a:ext cx="77152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FFFFFF"/>
                </a:solidFill>
              </a:defRPr>
            </a:lvl1pPr>
          </a:lstStyle>
          <a:p>
            <a:fld id="{A9A3A4EB-DDC4-46A2-8F9F-34B6046E9A6C}"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86"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7" r:id="rId12"/>
    <p:sldLayoutId id="2147483681" r:id="rId13"/>
    <p:sldLayoutId id="2147483682" r:id="rId14"/>
    <p:sldLayoutId id="2147483683" r:id="rId15"/>
    <p:sldLayoutId id="2147483684" r:id="rId16"/>
    <p:sldLayoutId id="2147483685" r:id="rId17"/>
  </p:sldLayoutIdLst>
  <p:txStyles>
    <p:titleStyle>
      <a:lvl1pPr algn="l" rtl="0" eaLnBrk="1" fontAlgn="base" hangingPunct="1">
        <a:lnSpc>
          <a:spcPct val="90000"/>
        </a:lnSpc>
        <a:spcBef>
          <a:spcPct val="0"/>
        </a:spcBef>
        <a:spcAft>
          <a:spcPct val="0"/>
        </a:spcAft>
        <a:defRPr sz="3600" kern="1200" cap="all">
          <a:solidFill>
            <a:schemeClr val="tx1"/>
          </a:solidFill>
          <a:latin typeface="+mj-lt"/>
          <a:ea typeface="+mj-ea"/>
          <a:cs typeface="+mj-cs"/>
        </a:defRPr>
      </a:lvl1pPr>
      <a:lvl2pPr algn="l" rtl="0" eaLnBrk="1" fontAlgn="base" hangingPunct="1">
        <a:lnSpc>
          <a:spcPct val="90000"/>
        </a:lnSpc>
        <a:spcBef>
          <a:spcPct val="0"/>
        </a:spcBef>
        <a:spcAft>
          <a:spcPct val="0"/>
        </a:spcAft>
        <a:defRPr sz="3600">
          <a:solidFill>
            <a:schemeClr val="tx1"/>
          </a:solidFill>
          <a:latin typeface="Tw Cen MT" pitchFamily="34" charset="0"/>
        </a:defRPr>
      </a:lvl2pPr>
      <a:lvl3pPr algn="l" rtl="0" eaLnBrk="1" fontAlgn="base" hangingPunct="1">
        <a:lnSpc>
          <a:spcPct val="90000"/>
        </a:lnSpc>
        <a:spcBef>
          <a:spcPct val="0"/>
        </a:spcBef>
        <a:spcAft>
          <a:spcPct val="0"/>
        </a:spcAft>
        <a:defRPr sz="3600">
          <a:solidFill>
            <a:schemeClr val="tx1"/>
          </a:solidFill>
          <a:latin typeface="Tw Cen MT" pitchFamily="34" charset="0"/>
        </a:defRPr>
      </a:lvl3pPr>
      <a:lvl4pPr algn="l" rtl="0" eaLnBrk="1" fontAlgn="base" hangingPunct="1">
        <a:lnSpc>
          <a:spcPct val="90000"/>
        </a:lnSpc>
        <a:spcBef>
          <a:spcPct val="0"/>
        </a:spcBef>
        <a:spcAft>
          <a:spcPct val="0"/>
        </a:spcAft>
        <a:defRPr sz="3600">
          <a:solidFill>
            <a:schemeClr val="tx1"/>
          </a:solidFill>
          <a:latin typeface="Tw Cen MT" pitchFamily="34" charset="0"/>
        </a:defRPr>
      </a:lvl4pPr>
      <a:lvl5pPr algn="l" rtl="0" eaLnBrk="1" fontAlgn="base" hangingPunct="1">
        <a:lnSpc>
          <a:spcPct val="90000"/>
        </a:lnSpc>
        <a:spcBef>
          <a:spcPct val="0"/>
        </a:spcBef>
        <a:spcAft>
          <a:spcPct val="0"/>
        </a:spcAft>
        <a:defRPr sz="3600">
          <a:solidFill>
            <a:schemeClr val="tx1"/>
          </a:solidFill>
          <a:latin typeface="Tw Cen MT" pitchFamily="34" charset="0"/>
        </a:defRPr>
      </a:lvl5pPr>
      <a:lvl6pPr marL="457200" algn="l" rtl="0" eaLnBrk="1" fontAlgn="base" hangingPunct="1">
        <a:lnSpc>
          <a:spcPct val="90000"/>
        </a:lnSpc>
        <a:spcBef>
          <a:spcPct val="0"/>
        </a:spcBef>
        <a:spcAft>
          <a:spcPct val="0"/>
        </a:spcAft>
        <a:defRPr sz="3600">
          <a:solidFill>
            <a:schemeClr val="tx1"/>
          </a:solidFill>
          <a:latin typeface="Tw Cen MT" pitchFamily="34" charset="0"/>
        </a:defRPr>
      </a:lvl6pPr>
      <a:lvl7pPr marL="914400" algn="l" rtl="0" eaLnBrk="1" fontAlgn="base" hangingPunct="1">
        <a:lnSpc>
          <a:spcPct val="90000"/>
        </a:lnSpc>
        <a:spcBef>
          <a:spcPct val="0"/>
        </a:spcBef>
        <a:spcAft>
          <a:spcPct val="0"/>
        </a:spcAft>
        <a:defRPr sz="3600">
          <a:solidFill>
            <a:schemeClr val="tx1"/>
          </a:solidFill>
          <a:latin typeface="Tw Cen MT" pitchFamily="34" charset="0"/>
        </a:defRPr>
      </a:lvl7pPr>
      <a:lvl8pPr marL="1371600" algn="l" rtl="0" eaLnBrk="1" fontAlgn="base" hangingPunct="1">
        <a:lnSpc>
          <a:spcPct val="90000"/>
        </a:lnSpc>
        <a:spcBef>
          <a:spcPct val="0"/>
        </a:spcBef>
        <a:spcAft>
          <a:spcPct val="0"/>
        </a:spcAft>
        <a:defRPr sz="3600">
          <a:solidFill>
            <a:schemeClr val="tx1"/>
          </a:solidFill>
          <a:latin typeface="Tw Cen MT" pitchFamily="34" charset="0"/>
        </a:defRPr>
      </a:lvl8pPr>
      <a:lvl9pPr marL="1828800" algn="l" rtl="0" eaLnBrk="1" fontAlgn="base" hangingPunct="1">
        <a:lnSpc>
          <a:spcPct val="90000"/>
        </a:lnSpc>
        <a:spcBef>
          <a:spcPct val="0"/>
        </a:spcBef>
        <a:spcAft>
          <a:spcPct val="0"/>
        </a:spcAft>
        <a:defRPr sz="3600">
          <a:solidFill>
            <a:schemeClr val="tx1"/>
          </a:solidFill>
          <a:latin typeface="Tw Cen MT" pitchFamily="34" charset="0"/>
        </a:defRPr>
      </a:lvl9pPr>
    </p:titleStyle>
    <p:bodyStyle>
      <a:lvl1pPr marL="228600" indent="-228600" algn="l" rtl="0" eaLnBrk="1" fontAlgn="base" hangingPunct="1">
        <a:lnSpc>
          <a:spcPct val="120000"/>
        </a:lnSpc>
        <a:spcBef>
          <a:spcPts val="1000"/>
        </a:spcBef>
        <a:spcAft>
          <a:spcPct val="0"/>
        </a:spcAft>
        <a:buSzPct val="125000"/>
        <a:buFont typeface="Arial" charset="0"/>
        <a:buChar char="•"/>
        <a:defRPr sz="2400" kern="1200">
          <a:solidFill>
            <a:schemeClr val="tx1"/>
          </a:solidFill>
          <a:latin typeface="+mn-lt"/>
          <a:ea typeface="+mn-ea"/>
          <a:cs typeface="+mn-cs"/>
        </a:defRPr>
      </a:lvl1pPr>
      <a:lvl2pPr marL="685800" indent="-228600" algn="l" rtl="0" eaLnBrk="1" fontAlgn="base" hangingPunct="1">
        <a:lnSpc>
          <a:spcPct val="120000"/>
        </a:lnSpc>
        <a:spcBef>
          <a:spcPts val="500"/>
        </a:spcBef>
        <a:spcAft>
          <a:spcPct val="0"/>
        </a:spcAft>
        <a:buSzPct val="125000"/>
        <a:buFont typeface="Arial" charset="0"/>
        <a:buChar char="•"/>
        <a:defRPr sz="2000" kern="1200">
          <a:solidFill>
            <a:schemeClr val="tx1"/>
          </a:solidFill>
          <a:latin typeface="+mn-lt"/>
          <a:ea typeface="+mn-ea"/>
          <a:cs typeface="+mn-cs"/>
        </a:defRPr>
      </a:lvl2pPr>
      <a:lvl3pPr marL="1143000" indent="-228600" algn="l" rtl="0" eaLnBrk="1" fontAlgn="base" hangingPunct="1">
        <a:lnSpc>
          <a:spcPct val="120000"/>
        </a:lnSpc>
        <a:spcBef>
          <a:spcPts val="500"/>
        </a:spcBef>
        <a:spcAft>
          <a:spcPct val="0"/>
        </a:spcAft>
        <a:buSzPct val="125000"/>
        <a:buFont typeface="Arial" charset="0"/>
        <a:buChar char="•"/>
        <a:defRPr kern="1200">
          <a:solidFill>
            <a:schemeClr val="tx1"/>
          </a:solidFill>
          <a:latin typeface="+mn-lt"/>
          <a:ea typeface="+mn-ea"/>
          <a:cs typeface="+mn-cs"/>
        </a:defRPr>
      </a:lvl3pPr>
      <a:lvl4pPr marL="1600200" indent="-228600" algn="l" rtl="0" eaLnBrk="1" fontAlgn="base" hangingPunct="1">
        <a:lnSpc>
          <a:spcPct val="120000"/>
        </a:lnSpc>
        <a:spcBef>
          <a:spcPts val="500"/>
        </a:spcBef>
        <a:spcAft>
          <a:spcPct val="0"/>
        </a:spcAft>
        <a:buSzPct val="125000"/>
        <a:buFont typeface="Arial" charset="0"/>
        <a:buChar char="•"/>
        <a:defRPr sz="1600" kern="1200">
          <a:solidFill>
            <a:schemeClr val="tx1"/>
          </a:solidFill>
          <a:latin typeface="+mn-lt"/>
          <a:ea typeface="+mn-ea"/>
          <a:cs typeface="+mn-cs"/>
        </a:defRPr>
      </a:lvl4pPr>
      <a:lvl5pPr marL="2057400" indent="-228600" algn="l" rtl="0" eaLnBrk="1" fontAlgn="base" hangingPunct="1">
        <a:lnSpc>
          <a:spcPct val="120000"/>
        </a:lnSpc>
        <a:spcBef>
          <a:spcPts val="500"/>
        </a:spcBef>
        <a:spcAft>
          <a:spcPct val="0"/>
        </a:spcAft>
        <a:buSzPct val="125000"/>
        <a:buFont typeface="Arial"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76425" y="3602038"/>
            <a:ext cx="8791575" cy="1655762"/>
          </a:xfrm>
        </p:spPr>
        <p:txBody>
          <a:bodyPr rtlCol="0"/>
          <a:lstStyle/>
          <a:p>
            <a:pPr fontAlgn="auto">
              <a:spcAft>
                <a:spcPts val="0"/>
              </a:spcAft>
              <a:buFont typeface="Arial" panose="020B0604020202020204" pitchFamily="34" charset="0"/>
              <a:buNone/>
              <a:defRPr/>
            </a:pPr>
            <a:r>
              <a:rPr lang="en-US" sz="2800" dirty="0" smtClean="0">
                <a:latin typeface="Arial Rounded MT Bold" panose="020F0704030504030204" pitchFamily="34" charset="0"/>
              </a:rPr>
              <a:t>PHP</a:t>
            </a:r>
            <a:endParaRPr lang="en-US" sz="2800" dirty="0">
              <a:latin typeface="Arial Rounded MT Bold" panose="020F0704030504030204" pitchFamily="34" charset="0"/>
            </a:endParaRPr>
          </a:p>
        </p:txBody>
      </p:sp>
      <p:pic>
        <p:nvPicPr>
          <p:cNvPr id="40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6113" y="5349875"/>
            <a:ext cx="226377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ctrTitle"/>
          </p:nvPr>
        </p:nvSpPr>
        <p:spPr>
          <a:xfrm>
            <a:off x="1876425" y="1122363"/>
            <a:ext cx="8791575" cy="2387600"/>
          </a:xfrm>
        </p:spPr>
        <p:txBody>
          <a:bodyPr/>
          <a:lstStyle/>
          <a:p>
            <a:pPr fontAlgn="auto">
              <a:spcAft>
                <a:spcPts val="0"/>
              </a:spcAft>
              <a:defRPr/>
            </a:pPr>
            <a:r>
              <a:rPr lang="en-US" dirty="0" smtClean="0">
                <a:solidFill>
                  <a:srgbClr val="FF0000"/>
                </a:solidFill>
                <a:latin typeface="Arial Rounded MT Bold" pitchFamily="34" charset="0"/>
              </a:rPr>
              <a:t>Full Stack</a:t>
            </a:r>
            <a:r>
              <a:rPr lang="en-US" dirty="0" smtClean="0"/>
              <a:t> </a:t>
            </a:r>
            <a:r>
              <a:rPr lang="en-US" dirty="0" smtClean="0">
                <a:solidFill>
                  <a:srgbClr val="FF0000"/>
                </a:solidFill>
                <a:latin typeface="Arial Rounded MT Bold" pitchFamily="34" charset="0"/>
              </a:rPr>
              <a:t>diploma</a:t>
            </a:r>
            <a:endParaRPr lang="en-US" dirty="0">
              <a:solidFill>
                <a:srgbClr val="FF0000"/>
              </a:solidFill>
              <a:latin typeface="Arial Rounded MT Bold"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3722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Variables</a:t>
            </a:r>
            <a:endParaRPr lang="en-US" sz="2800" b="1" u="sng" dirty="0" smtClean="0">
              <a:solidFill>
                <a:srgbClr val="FF0000"/>
              </a:solidFill>
              <a:latin typeface="Arial Rounded MT Bold" pitchFamily="34" charset="0"/>
            </a:endParaRPr>
          </a:p>
        </p:txBody>
      </p:sp>
      <p:sp>
        <p:nvSpPr>
          <p:cNvPr id="7" name="TextBox 6"/>
          <p:cNvSpPr txBox="1">
            <a:spLocks noChangeArrowheads="1"/>
          </p:cNvSpPr>
          <p:nvPr/>
        </p:nvSpPr>
        <p:spPr bwMode="auto">
          <a:xfrm>
            <a:off x="1069975" y="1499917"/>
            <a:ext cx="4511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000" b="1" dirty="0" smtClean="0">
                <a:solidFill>
                  <a:srgbClr val="FF0000"/>
                </a:solidFill>
                <a:latin typeface="Arial Rounded MT Bold" pitchFamily="34" charset="0"/>
              </a:rPr>
              <a:t>Creating (Declaring) PHP Variables</a:t>
            </a:r>
            <a:endParaRPr lang="en-US" sz="2000" b="1" dirty="0" smtClean="0">
              <a:solidFill>
                <a:srgbClr val="FF0000"/>
              </a:solidFill>
              <a:latin typeface="Arial Rounded MT Bold" pitchFamily="34" charset="0"/>
            </a:endParaRPr>
          </a:p>
        </p:txBody>
      </p:sp>
      <p:sp>
        <p:nvSpPr>
          <p:cNvPr id="8" name="TextBox 7"/>
          <p:cNvSpPr txBox="1">
            <a:spLocks noChangeArrowheads="1"/>
          </p:cNvSpPr>
          <p:nvPr/>
        </p:nvSpPr>
        <p:spPr bwMode="auto">
          <a:xfrm>
            <a:off x="1069975" y="1876819"/>
            <a:ext cx="61506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In PHP, a variable starts with the </a:t>
            </a:r>
            <a:r>
              <a:rPr lang="en-US" sz="2000" b="1" dirty="0">
                <a:solidFill>
                  <a:schemeClr val="bg1"/>
                </a:solidFill>
                <a:latin typeface="Calibri" pitchFamily="34" charset="0"/>
                <a:cs typeface="Calibri" pitchFamily="34" charset="0"/>
              </a:rPr>
              <a:t>$</a:t>
            </a:r>
            <a:r>
              <a:rPr lang="en-US" sz="2000" dirty="0">
                <a:solidFill>
                  <a:schemeClr val="bg1"/>
                </a:solidFill>
                <a:latin typeface="Calibri" pitchFamily="34" charset="0"/>
                <a:cs typeface="Calibri" pitchFamily="34" charset="0"/>
              </a:rPr>
              <a:t> sign, followed by the name of the variable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584704"/>
            <a:ext cx="2587625" cy="1514329"/>
          </a:xfrm>
          <a:prstGeom prst="rect">
            <a:avLst/>
          </a:prstGeom>
          <a:ln>
            <a:solidFill>
              <a:schemeClr val="bg1"/>
            </a:solidFill>
          </a:ln>
        </p:spPr>
      </p:pic>
      <p:sp>
        <p:nvSpPr>
          <p:cNvPr id="9" name="TextBox 8"/>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12245235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Return Type Declarations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000050"/>
            <a:ext cx="4168776" cy="2000450"/>
          </a:xfrm>
          <a:prstGeom prst="rect">
            <a:avLst/>
          </a:prstGeom>
          <a:ln>
            <a:solidFill>
              <a:schemeClr val="bg1"/>
            </a:solidFill>
          </a:ln>
        </p:spPr>
      </p:pic>
    </p:spTree>
    <p:extLst>
      <p:ext uri="{BB962C8B-B14F-4D97-AF65-F5344CB8AC3E}">
        <p14:creationId xmlns:p14="http://schemas.microsoft.com/office/powerpoint/2010/main" val="2424255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Passing Arguments by Reference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1707127"/>
            <a:ext cx="615063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In PHP, arguments are usually passed by value, which means that a copy of the value is used in the function and the variable that was passed into the function cannot be changed. When a function argument is passed by reference, changes to the argument also change the variable that was passed in. To turn a function argument into a reference, the </a:t>
            </a:r>
            <a:r>
              <a:rPr lang="en-US" sz="2000" b="1" dirty="0">
                <a:solidFill>
                  <a:schemeClr val="bg1"/>
                </a:solidFill>
                <a:latin typeface="Calibri" pitchFamily="34" charset="0"/>
                <a:cs typeface="Calibri" pitchFamily="34" charset="0"/>
              </a:rPr>
              <a:t>&amp;</a:t>
            </a:r>
            <a:r>
              <a:rPr lang="en-US" sz="2000" dirty="0">
                <a:solidFill>
                  <a:schemeClr val="bg1"/>
                </a:solidFill>
                <a:latin typeface="Calibri" pitchFamily="34" charset="0"/>
                <a:cs typeface="Calibri" pitchFamily="34" charset="0"/>
              </a:rPr>
              <a:t> operator is used </a:t>
            </a:r>
          </a:p>
        </p:txBody>
      </p:sp>
    </p:spTree>
    <p:extLst>
      <p:ext uri="{BB962C8B-B14F-4D97-AF65-F5344CB8AC3E}">
        <p14:creationId xmlns:p14="http://schemas.microsoft.com/office/powerpoint/2010/main" val="115547154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Passing Arguments by Reference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1881050"/>
            <a:ext cx="4168776" cy="2519499"/>
          </a:xfrm>
          <a:prstGeom prst="rect">
            <a:avLst/>
          </a:prstGeom>
          <a:ln>
            <a:solidFill>
              <a:schemeClr val="bg1"/>
            </a:solidFill>
          </a:ln>
        </p:spPr>
      </p:pic>
    </p:spTree>
    <p:extLst>
      <p:ext uri="{BB962C8B-B14F-4D97-AF65-F5344CB8AC3E}">
        <p14:creationId xmlns:p14="http://schemas.microsoft.com/office/powerpoint/2010/main" val="306776944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1707127"/>
            <a:ext cx="615063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An array stores multiple values in one single variable:</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$cars = array(“volvo”, “BMW”, “Toyota”);</a:t>
            </a:r>
          </a:p>
          <a:p>
            <a:r>
              <a:rPr lang="en-US" sz="2000" dirty="0">
                <a:solidFill>
                  <a:schemeClr val="bg1"/>
                </a:solidFill>
                <a:latin typeface="Calibri" pitchFamily="34" charset="0"/>
                <a:cs typeface="Calibri" pitchFamily="34" charset="0"/>
              </a:rPr>
              <a:t>	echo “I like “ . $cars[0] . “, “ . $cars[1] . “and ” . $cars[2] . “.”;</a:t>
            </a:r>
          </a:p>
          <a:p>
            <a:r>
              <a:rPr lang="en-US" sz="2000" dirty="0">
                <a:solidFill>
                  <a:schemeClr val="bg1"/>
                </a:solidFill>
                <a:latin typeface="Calibri" pitchFamily="34" charset="0"/>
                <a:cs typeface="Calibri" pitchFamily="34" charset="0"/>
              </a:rPr>
              <a:t>?&gt;</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209337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2091273"/>
            <a:ext cx="738822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An array is a special variable, which can hold more than one value at a time. </a:t>
            </a:r>
          </a:p>
          <a:p>
            <a:r>
              <a:rPr lang="en-US" sz="2000" dirty="0">
                <a:solidFill>
                  <a:schemeClr val="bg1"/>
                </a:solidFill>
                <a:latin typeface="Calibri" pitchFamily="34" charset="0"/>
                <a:cs typeface="Calibri" pitchFamily="34" charset="0"/>
              </a:rPr>
              <a:t>If you have a list of items (a list of car names, for example), storing the cars in single variables could look like this: </a:t>
            </a:r>
          </a:p>
          <a:p>
            <a:r>
              <a:rPr lang="en-US" sz="2000" dirty="0">
                <a:solidFill>
                  <a:schemeClr val="bg1"/>
                </a:solidFill>
                <a:latin typeface="Calibri" pitchFamily="34" charset="0"/>
                <a:cs typeface="Calibri" pitchFamily="34" charset="0"/>
              </a:rPr>
              <a:t>$cars1 = "Volvo"; </a:t>
            </a:r>
          </a:p>
          <a:p>
            <a:r>
              <a:rPr lang="en-US" sz="2000" dirty="0">
                <a:solidFill>
                  <a:schemeClr val="bg1"/>
                </a:solidFill>
                <a:latin typeface="Calibri" pitchFamily="34" charset="0"/>
                <a:cs typeface="Calibri" pitchFamily="34" charset="0"/>
              </a:rPr>
              <a:t>$cars2 = "BMW"; </a:t>
            </a:r>
          </a:p>
          <a:p>
            <a:r>
              <a:rPr lang="en-US" sz="2000" dirty="0">
                <a:solidFill>
                  <a:schemeClr val="bg1"/>
                </a:solidFill>
                <a:latin typeface="Calibri" pitchFamily="34" charset="0"/>
                <a:cs typeface="Calibri" pitchFamily="34" charset="0"/>
              </a:rPr>
              <a:t>$cars3 = "Toyota"; </a:t>
            </a:r>
          </a:p>
          <a:p>
            <a:r>
              <a:rPr lang="en-US" sz="2000" dirty="0">
                <a:solidFill>
                  <a:schemeClr val="bg1"/>
                </a:solidFill>
                <a:latin typeface="Calibri" pitchFamily="34" charset="0"/>
                <a:cs typeface="Calibri" pitchFamily="34" charset="0"/>
              </a:rPr>
              <a:t>However, what if you want to loop through the cars and find a specific one? And what if you had not 3 cars, but 300? </a:t>
            </a:r>
          </a:p>
          <a:p>
            <a:r>
              <a:rPr lang="en-US" sz="2000" dirty="0">
                <a:solidFill>
                  <a:schemeClr val="bg1"/>
                </a:solidFill>
                <a:latin typeface="Calibri" pitchFamily="34" charset="0"/>
                <a:cs typeface="Calibri" pitchFamily="34" charset="0"/>
              </a:rPr>
              <a:t>The solution is to create an array! </a:t>
            </a:r>
          </a:p>
          <a:p>
            <a:r>
              <a:rPr lang="en-US" sz="2000" dirty="0">
                <a:solidFill>
                  <a:schemeClr val="bg1"/>
                </a:solidFill>
                <a:latin typeface="Calibri" pitchFamily="34" charset="0"/>
                <a:cs typeface="Calibri" pitchFamily="34" charset="0"/>
              </a:rPr>
              <a:t>An array can hold many values under a single name, and you can access the values by referring to an index number.</a:t>
            </a:r>
            <a:endParaRPr lang="en-US" sz="2000" i="1" u="sng"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3" y="153445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What is an Array?</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259036451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2091273"/>
            <a:ext cx="738822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In PHP, the array() function is used to create an array: </a:t>
            </a:r>
          </a:p>
          <a:p>
            <a:r>
              <a:rPr lang="en-US" sz="2000" dirty="0">
                <a:solidFill>
                  <a:schemeClr val="bg1"/>
                </a:solidFill>
                <a:latin typeface="Calibri" pitchFamily="34" charset="0"/>
                <a:cs typeface="Calibri" pitchFamily="34" charset="0"/>
              </a:rPr>
              <a:t>array(); </a:t>
            </a:r>
          </a:p>
          <a:p>
            <a:r>
              <a:rPr lang="en-US" sz="2000" dirty="0">
                <a:solidFill>
                  <a:schemeClr val="bg1"/>
                </a:solidFill>
                <a:latin typeface="Calibri" pitchFamily="34" charset="0"/>
                <a:cs typeface="Calibri" pitchFamily="34" charset="0"/>
              </a:rPr>
              <a:t>In PHP, there are three types of arrays: </a:t>
            </a:r>
          </a:p>
          <a:p>
            <a:pPr marL="285750" indent="-285750">
              <a:buFont typeface="Arial" pitchFamily="34" charset="0"/>
              <a:buChar char="•"/>
            </a:pPr>
            <a:r>
              <a:rPr lang="en-US" sz="2000" b="1" dirty="0">
                <a:solidFill>
                  <a:schemeClr val="bg1"/>
                </a:solidFill>
                <a:latin typeface="Calibri" pitchFamily="34" charset="0"/>
                <a:cs typeface="Calibri" pitchFamily="34" charset="0"/>
              </a:rPr>
              <a:t>Indexed arrays </a:t>
            </a:r>
            <a:r>
              <a:rPr lang="en-US" sz="2000" dirty="0">
                <a:solidFill>
                  <a:schemeClr val="bg1"/>
                </a:solidFill>
                <a:latin typeface="Calibri" pitchFamily="34" charset="0"/>
                <a:cs typeface="Calibri" pitchFamily="34" charset="0"/>
              </a:rPr>
              <a:t>- Arrays with a numeric index </a:t>
            </a:r>
          </a:p>
          <a:p>
            <a:pPr marL="285750" indent="-285750">
              <a:buFont typeface="Arial" pitchFamily="34" charset="0"/>
              <a:buChar char="•"/>
            </a:pPr>
            <a:r>
              <a:rPr lang="en-US" sz="2000" b="1" dirty="0">
                <a:solidFill>
                  <a:schemeClr val="bg1"/>
                </a:solidFill>
                <a:latin typeface="Calibri" pitchFamily="34" charset="0"/>
                <a:cs typeface="Calibri" pitchFamily="34" charset="0"/>
              </a:rPr>
              <a:t>Associative arrays </a:t>
            </a:r>
            <a:r>
              <a:rPr lang="en-US" sz="2000" dirty="0">
                <a:solidFill>
                  <a:schemeClr val="bg1"/>
                </a:solidFill>
                <a:latin typeface="Calibri" pitchFamily="34" charset="0"/>
                <a:cs typeface="Calibri" pitchFamily="34" charset="0"/>
              </a:rPr>
              <a:t>- Arrays with named keys </a:t>
            </a:r>
          </a:p>
          <a:p>
            <a:pPr marL="285750" indent="-285750">
              <a:buFont typeface="Arial" pitchFamily="34" charset="0"/>
              <a:buChar char="•"/>
            </a:pPr>
            <a:r>
              <a:rPr lang="en-US" sz="2000" b="1" dirty="0">
                <a:solidFill>
                  <a:schemeClr val="bg1"/>
                </a:solidFill>
                <a:latin typeface="Calibri" pitchFamily="34" charset="0"/>
                <a:cs typeface="Calibri" pitchFamily="34" charset="0"/>
              </a:rPr>
              <a:t>Multidimensional arrays </a:t>
            </a:r>
            <a:r>
              <a:rPr lang="en-US" sz="2000" dirty="0">
                <a:solidFill>
                  <a:schemeClr val="bg1"/>
                </a:solidFill>
                <a:latin typeface="Calibri" pitchFamily="34" charset="0"/>
                <a:cs typeface="Calibri" pitchFamily="34" charset="0"/>
              </a:rPr>
              <a:t>- Arrays containing one or more arrays</a:t>
            </a:r>
            <a:endParaRPr lang="en-US" sz="2400" i="1" u="sng"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3" y="153445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Creating an Array in PHP</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49338590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2091273"/>
            <a:ext cx="738822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a:t>
            </a:r>
            <a:r>
              <a:rPr lang="en-US" sz="2000" b="1" dirty="0">
                <a:solidFill>
                  <a:schemeClr val="bg1"/>
                </a:solidFill>
                <a:latin typeface="Calibri" pitchFamily="34" charset="0"/>
                <a:cs typeface="Calibri" pitchFamily="34" charset="0"/>
              </a:rPr>
              <a:t>count() </a:t>
            </a:r>
            <a:r>
              <a:rPr lang="en-US" sz="2000" dirty="0">
                <a:solidFill>
                  <a:schemeClr val="bg1"/>
                </a:solidFill>
                <a:latin typeface="Calibri" pitchFamily="34" charset="0"/>
                <a:cs typeface="Calibri" pitchFamily="34" charset="0"/>
              </a:rPr>
              <a:t>function is used to return the length (the number of elements) of an array:</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$cars = array(“volvo”, “BMW”, “Toyota”);</a:t>
            </a:r>
          </a:p>
          <a:p>
            <a:r>
              <a:rPr lang="en-US" sz="2000" dirty="0">
                <a:solidFill>
                  <a:schemeClr val="bg1"/>
                </a:solidFill>
                <a:latin typeface="Calibri" pitchFamily="34" charset="0"/>
                <a:cs typeface="Calibri" pitchFamily="34" charset="0"/>
              </a:rPr>
              <a:t>	echo count($cars);</a:t>
            </a:r>
          </a:p>
          <a:p>
            <a:r>
              <a:rPr lang="en-US" sz="2000" dirty="0">
                <a:solidFill>
                  <a:schemeClr val="bg1"/>
                </a:solidFill>
                <a:latin typeface="Calibri" pitchFamily="34" charset="0"/>
                <a:cs typeface="Calibri" pitchFamily="34" charset="0"/>
              </a:rPr>
              <a:t>?&gt;</a:t>
            </a:r>
            <a:endParaRPr lang="en-US" sz="24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3" y="153445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Get The Length of an Array – The count() Function</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35318604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2091273"/>
            <a:ext cx="7388226"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There are two ways to create indexed arrays: The index can be assigned automatically (index always starts at 0), like this:</a:t>
            </a:r>
          </a:p>
          <a:p>
            <a:r>
              <a:rPr lang="en-US" sz="2000" dirty="0">
                <a:solidFill>
                  <a:schemeClr val="bg1"/>
                </a:solidFill>
                <a:latin typeface="Calibri" pitchFamily="34" charset="0"/>
                <a:cs typeface="Calibri" pitchFamily="34" charset="0"/>
              </a:rPr>
              <a:t>$cars = array("Volvo", "BMW", "Toyota"); </a:t>
            </a:r>
          </a:p>
          <a:p>
            <a:r>
              <a:rPr lang="en-US" sz="2000" dirty="0">
                <a:solidFill>
                  <a:schemeClr val="bg1"/>
                </a:solidFill>
                <a:latin typeface="Calibri" pitchFamily="34" charset="0"/>
                <a:cs typeface="Calibri" pitchFamily="34" charset="0"/>
              </a:rPr>
              <a:t>or the index can be assigned manually: </a:t>
            </a:r>
          </a:p>
          <a:p>
            <a:r>
              <a:rPr lang="en-US" sz="2000" dirty="0">
                <a:solidFill>
                  <a:schemeClr val="bg1"/>
                </a:solidFill>
                <a:latin typeface="Calibri" pitchFamily="34" charset="0"/>
                <a:cs typeface="Calibri" pitchFamily="34" charset="0"/>
              </a:rPr>
              <a:t>$cars[0] = "Volvo"; </a:t>
            </a:r>
          </a:p>
          <a:p>
            <a:r>
              <a:rPr lang="en-US" sz="2000" dirty="0">
                <a:solidFill>
                  <a:schemeClr val="bg1"/>
                </a:solidFill>
                <a:latin typeface="Calibri" pitchFamily="34" charset="0"/>
                <a:cs typeface="Calibri" pitchFamily="34" charset="0"/>
              </a:rPr>
              <a:t>$cars[1] = "BMW"; </a:t>
            </a:r>
          </a:p>
          <a:p>
            <a:r>
              <a:rPr lang="en-US" sz="2000" dirty="0">
                <a:solidFill>
                  <a:schemeClr val="bg1"/>
                </a:solidFill>
                <a:latin typeface="Calibri" pitchFamily="34" charset="0"/>
                <a:cs typeface="Calibri" pitchFamily="34" charset="0"/>
              </a:rPr>
              <a:t>$cars[2] = "Toyota"; </a:t>
            </a:r>
          </a:p>
          <a:p>
            <a:r>
              <a:rPr lang="en-US" sz="2000" dirty="0">
                <a:solidFill>
                  <a:schemeClr val="bg1"/>
                </a:solidFill>
                <a:latin typeface="Calibri" pitchFamily="34" charset="0"/>
                <a:cs typeface="Calibri" pitchFamily="34" charset="0"/>
              </a:rPr>
              <a:t>The following example creates an indexed array named $cars, assigns three elements to it, and then prints a text containing the array values:</a:t>
            </a:r>
          </a:p>
        </p:txBody>
      </p:sp>
      <p:sp>
        <p:nvSpPr>
          <p:cNvPr id="9" name="TextBox 8"/>
          <p:cNvSpPr txBox="1">
            <a:spLocks noChangeArrowheads="1"/>
          </p:cNvSpPr>
          <p:nvPr/>
        </p:nvSpPr>
        <p:spPr bwMode="auto">
          <a:xfrm>
            <a:off x="1069973" y="153445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PHP Indexed Arrays</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10560413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9" name="TextBox 8"/>
          <p:cNvSpPr txBox="1">
            <a:spLocks noChangeArrowheads="1"/>
          </p:cNvSpPr>
          <p:nvPr/>
        </p:nvSpPr>
        <p:spPr bwMode="auto">
          <a:xfrm>
            <a:off x="1069973" y="153445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PHP Indexed Arrays</a:t>
            </a:r>
            <a:endParaRPr lang="en-US" sz="2400" b="1" dirty="0" smtClean="0">
              <a:solidFill>
                <a:srgbClr val="FF0000"/>
              </a:solidFill>
              <a:latin typeface="Arial Rounded MT Bold"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133523"/>
            <a:ext cx="4835526" cy="1305002"/>
          </a:xfrm>
          <a:prstGeom prst="rect">
            <a:avLst/>
          </a:prstGeom>
          <a:ln>
            <a:solidFill>
              <a:schemeClr val="bg1"/>
            </a:solidFill>
          </a:ln>
        </p:spPr>
      </p:pic>
    </p:spTree>
    <p:extLst>
      <p:ext uri="{BB962C8B-B14F-4D97-AF65-F5344CB8AC3E}">
        <p14:creationId xmlns:p14="http://schemas.microsoft.com/office/powerpoint/2010/main" val="225508714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Loop Through an Indexed Array</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99587"/>
            <a:ext cx="1026001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To loop through and print all the values of an indexed array, you could use a for loop, like this:</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$cars = array(“volvo”, “BMW”, “Toyota”);</a:t>
            </a:r>
          </a:p>
          <a:p>
            <a:r>
              <a:rPr lang="en-US" sz="2000" dirty="0">
                <a:solidFill>
                  <a:schemeClr val="bg1"/>
                </a:solidFill>
                <a:latin typeface="Calibri" pitchFamily="34" charset="0"/>
                <a:cs typeface="Calibri" pitchFamily="34" charset="0"/>
              </a:rPr>
              <a:t>	$arrlength = count($cars);</a:t>
            </a:r>
          </a:p>
          <a:p>
            <a:r>
              <a:rPr lang="en-US" sz="2000" dirty="0">
                <a:solidFill>
                  <a:schemeClr val="bg1"/>
                </a:solidFill>
                <a:latin typeface="Calibri" pitchFamily="34" charset="0"/>
                <a:cs typeface="Calibri" pitchFamily="34" charset="0"/>
              </a:rPr>
              <a:t>	for ($x = 0; $x &lt; $arrlength; $x++){</a:t>
            </a:r>
          </a:p>
          <a:p>
            <a:r>
              <a:rPr lang="en-US" sz="2000" dirty="0">
                <a:solidFill>
                  <a:schemeClr val="bg1"/>
                </a:solidFill>
                <a:latin typeface="Calibri" pitchFamily="34" charset="0"/>
                <a:cs typeface="Calibri" pitchFamily="34" charset="0"/>
              </a:rPr>
              <a:t>		echo $cars[$x];</a:t>
            </a:r>
          </a:p>
          <a:p>
            <a:r>
              <a:rPr lang="en-US" sz="2000" dirty="0">
                <a:solidFill>
                  <a:schemeClr val="bg1"/>
                </a:solidFill>
                <a:latin typeface="Calibri" pitchFamily="34" charset="0"/>
                <a:cs typeface="Calibri" pitchFamily="34" charset="0"/>
              </a:rPr>
              <a:t>		echo “&lt;br&gt;”;</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?&gt;</a:t>
            </a:r>
          </a:p>
        </p:txBody>
      </p:sp>
    </p:spTree>
    <p:extLst>
      <p:ext uri="{BB962C8B-B14F-4D97-AF65-F5344CB8AC3E}">
        <p14:creationId xmlns:p14="http://schemas.microsoft.com/office/powerpoint/2010/main" val="337619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3722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Variables</a:t>
            </a:r>
            <a:endParaRPr lang="en-US" sz="2800" b="1" u="sng" dirty="0" smtClean="0">
              <a:solidFill>
                <a:srgbClr val="FF0000"/>
              </a:solidFill>
              <a:latin typeface="Arial Rounded MT Bold" pitchFamily="34" charset="0"/>
            </a:endParaRPr>
          </a:p>
        </p:txBody>
      </p:sp>
      <p:sp>
        <p:nvSpPr>
          <p:cNvPr id="8" name="TextBox 7"/>
          <p:cNvSpPr txBox="1">
            <a:spLocks noChangeArrowheads="1"/>
          </p:cNvSpPr>
          <p:nvPr/>
        </p:nvSpPr>
        <p:spPr bwMode="auto">
          <a:xfrm>
            <a:off x="1069974" y="1535180"/>
            <a:ext cx="615063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After the execution of the statements above, the variable </a:t>
            </a:r>
            <a:r>
              <a:rPr lang="en-US" sz="2000" i="1" dirty="0">
                <a:solidFill>
                  <a:schemeClr val="bg1"/>
                </a:solidFill>
                <a:latin typeface="Calibri" pitchFamily="34" charset="0"/>
                <a:cs typeface="Calibri" pitchFamily="34" charset="0"/>
              </a:rPr>
              <a:t>$txt </a:t>
            </a:r>
            <a:r>
              <a:rPr lang="en-US" sz="2000" dirty="0">
                <a:solidFill>
                  <a:schemeClr val="bg1"/>
                </a:solidFill>
                <a:latin typeface="Calibri" pitchFamily="34" charset="0"/>
                <a:cs typeface="Calibri" pitchFamily="34" charset="0"/>
              </a:rPr>
              <a:t>will hold the value Hello world!, the variable </a:t>
            </a:r>
            <a:r>
              <a:rPr lang="en-US" sz="2000" i="1" dirty="0">
                <a:solidFill>
                  <a:schemeClr val="bg1"/>
                </a:solidFill>
                <a:latin typeface="Calibri" pitchFamily="34" charset="0"/>
                <a:cs typeface="Calibri" pitchFamily="34" charset="0"/>
              </a:rPr>
              <a:t>$x </a:t>
            </a:r>
            <a:r>
              <a:rPr lang="en-US" sz="2000" dirty="0">
                <a:solidFill>
                  <a:schemeClr val="bg1"/>
                </a:solidFill>
                <a:latin typeface="Calibri" pitchFamily="34" charset="0"/>
                <a:cs typeface="Calibri" pitchFamily="34" charset="0"/>
              </a:rPr>
              <a:t>will hold the value 5, and the variable </a:t>
            </a:r>
            <a:r>
              <a:rPr lang="en-US" sz="2000" i="1" dirty="0">
                <a:solidFill>
                  <a:schemeClr val="bg1"/>
                </a:solidFill>
                <a:latin typeface="Calibri" pitchFamily="34" charset="0"/>
                <a:cs typeface="Calibri" pitchFamily="34" charset="0"/>
              </a:rPr>
              <a:t>$y </a:t>
            </a:r>
            <a:r>
              <a:rPr lang="en-US" sz="2000" dirty="0">
                <a:solidFill>
                  <a:schemeClr val="bg1"/>
                </a:solidFill>
                <a:latin typeface="Calibri" pitchFamily="34" charset="0"/>
                <a:cs typeface="Calibri" pitchFamily="34" charset="0"/>
              </a:rPr>
              <a:t>will hold the value 10.5. </a:t>
            </a:r>
            <a:br>
              <a:rPr lang="en-US" sz="2000" dirty="0">
                <a:solidFill>
                  <a:schemeClr val="bg1"/>
                </a:solidFill>
                <a:latin typeface="Calibri" pitchFamily="34" charset="0"/>
                <a:cs typeface="Calibri" pitchFamily="34" charset="0"/>
              </a:rPr>
            </a:br>
            <a:r>
              <a:rPr lang="en-US" sz="2000" dirty="0">
                <a:solidFill>
                  <a:schemeClr val="bg1"/>
                </a:solidFill>
                <a:latin typeface="Calibri" pitchFamily="34" charset="0"/>
                <a:cs typeface="Calibri" pitchFamily="34" charset="0"/>
              </a:rPr>
              <a:t/>
            </a:r>
            <a:br>
              <a:rPr lang="en-US" sz="2000" dirty="0">
                <a:solidFill>
                  <a:schemeClr val="bg1"/>
                </a:solidFill>
                <a:latin typeface="Calibri" pitchFamily="34" charset="0"/>
                <a:cs typeface="Calibri" pitchFamily="34" charset="0"/>
              </a:rPr>
            </a:br>
            <a:r>
              <a:rPr lang="en-US" sz="2000" dirty="0">
                <a:solidFill>
                  <a:schemeClr val="bg1"/>
                </a:solidFill>
                <a:latin typeface="Calibri" pitchFamily="34" charset="0"/>
                <a:cs typeface="Calibri" pitchFamily="34" charset="0"/>
              </a:rPr>
              <a:t/>
            </a:r>
            <a:br>
              <a:rPr lang="en-US" sz="2000" dirty="0">
                <a:solidFill>
                  <a:schemeClr val="bg1"/>
                </a:solidFill>
                <a:latin typeface="Calibri" pitchFamily="34" charset="0"/>
                <a:cs typeface="Calibri" pitchFamily="34" charset="0"/>
              </a:rPr>
            </a:br>
            <a:r>
              <a:rPr lang="en-US" sz="2000" dirty="0">
                <a:solidFill>
                  <a:schemeClr val="bg1"/>
                </a:solidFill>
                <a:latin typeface="Calibri" pitchFamily="34" charset="0"/>
                <a:cs typeface="Calibri" pitchFamily="34" charset="0"/>
              </a:rPr>
              <a:t/>
            </a:r>
            <a:br>
              <a:rPr lang="en-US" sz="2000" dirty="0">
                <a:solidFill>
                  <a:schemeClr val="bg1"/>
                </a:solidFill>
                <a:latin typeface="Calibri" pitchFamily="34" charset="0"/>
                <a:cs typeface="Calibri" pitchFamily="34" charset="0"/>
              </a:rPr>
            </a:br>
            <a:r>
              <a:rPr lang="en-US" sz="2000" dirty="0">
                <a:solidFill>
                  <a:schemeClr val="bg1"/>
                </a:solidFill>
                <a:latin typeface="Calibri" pitchFamily="34" charset="0"/>
                <a:cs typeface="Calibri" pitchFamily="34" charset="0"/>
              </a:rPr>
              <a:t/>
            </a:r>
            <a:br>
              <a:rPr lang="en-US" sz="2000" dirty="0">
                <a:solidFill>
                  <a:schemeClr val="bg1"/>
                </a:solidFill>
                <a:latin typeface="Calibri" pitchFamily="34" charset="0"/>
                <a:cs typeface="Calibri" pitchFamily="34" charset="0"/>
              </a:rPr>
            </a:br>
            <a:r>
              <a:rPr lang="en-US" sz="2000" dirty="0">
                <a:solidFill>
                  <a:schemeClr val="bg1"/>
                </a:solidFill>
                <a:latin typeface="Calibri" pitchFamily="34" charset="0"/>
                <a:cs typeface="Calibri" pitchFamily="34" charset="0"/>
              </a:rPr>
              <a:t>A variable can have a short name (like x and y) or a more descriptive name (age, carname, total_volume).</a:t>
            </a:r>
          </a:p>
        </p:txBody>
      </p:sp>
      <p:sp>
        <p:nvSpPr>
          <p:cNvPr id="9" name="TextBox 8"/>
          <p:cNvSpPr txBox="1"/>
          <p:nvPr/>
        </p:nvSpPr>
        <p:spPr>
          <a:xfrm>
            <a:off x="1069974" y="2976860"/>
            <a:ext cx="8305800" cy="923330"/>
          </a:xfrm>
          <a:prstGeom prst="rect">
            <a:avLst/>
          </a:prstGeom>
          <a:solidFill>
            <a:srgbClr val="0070C0"/>
          </a:solidFill>
          <a:ln>
            <a:solidFill>
              <a:schemeClr val="accent2"/>
            </a:solidFill>
          </a:ln>
        </p:spPr>
        <p:txBody>
          <a:bodyPr wrap="square" rtlCol="0">
            <a:spAutoFit/>
          </a:bodyPr>
          <a:lstStyle/>
          <a:p>
            <a:r>
              <a:rPr lang="en-US" b="1" dirty="0" smtClean="0">
                <a:solidFill>
                  <a:schemeClr val="tx1"/>
                </a:solidFill>
              </a:rPr>
              <a:t>Note: When you assign a text value to a variable, put quotes around the value.</a:t>
            </a:r>
          </a:p>
          <a:p>
            <a:r>
              <a:rPr lang="en-US" b="1" dirty="0"/>
              <a:t>Unlike other programming languages, PHP has no command for declaring a variable. It is created the moment you first assign a value to it.</a:t>
            </a:r>
          </a:p>
        </p:txBody>
      </p:sp>
    </p:spTree>
    <p:extLst>
      <p:ext uri="{BB962C8B-B14F-4D97-AF65-F5344CB8AC3E}">
        <p14:creationId xmlns:p14="http://schemas.microsoft.com/office/powerpoint/2010/main" val="32233960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2423487"/>
            <a:ext cx="1026001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To loop through and print all the values of an indexed array, you could use a for loop, like this:</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$cars = array(“volvo”, “BMW”, “Toyota”);</a:t>
            </a:r>
          </a:p>
          <a:p>
            <a:r>
              <a:rPr lang="en-US" sz="2000" dirty="0">
                <a:solidFill>
                  <a:schemeClr val="bg1"/>
                </a:solidFill>
                <a:latin typeface="Calibri" pitchFamily="34" charset="0"/>
                <a:cs typeface="Calibri" pitchFamily="34" charset="0"/>
              </a:rPr>
              <a:t>	$arrlength = count($cars);</a:t>
            </a:r>
          </a:p>
          <a:p>
            <a:r>
              <a:rPr lang="en-US" sz="2000" dirty="0">
                <a:solidFill>
                  <a:schemeClr val="bg1"/>
                </a:solidFill>
                <a:latin typeface="Calibri" pitchFamily="34" charset="0"/>
                <a:cs typeface="Calibri" pitchFamily="34" charset="0"/>
              </a:rPr>
              <a:t>	for ($x = 0; $x &lt; $arrlength; $x++){</a:t>
            </a:r>
          </a:p>
          <a:p>
            <a:r>
              <a:rPr lang="en-US" sz="2000" dirty="0">
                <a:solidFill>
                  <a:schemeClr val="bg1"/>
                </a:solidFill>
                <a:latin typeface="Calibri" pitchFamily="34" charset="0"/>
                <a:cs typeface="Calibri" pitchFamily="34" charset="0"/>
              </a:rPr>
              <a:t>		echo $cars[$x];</a:t>
            </a:r>
          </a:p>
          <a:p>
            <a:r>
              <a:rPr lang="en-US" sz="2000" dirty="0">
                <a:solidFill>
                  <a:schemeClr val="bg1"/>
                </a:solidFill>
                <a:latin typeface="Calibri" pitchFamily="34" charset="0"/>
                <a:cs typeface="Calibri" pitchFamily="34" charset="0"/>
              </a:rPr>
              <a:t>		echo “&lt;br&gt;”;</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?&gt;</a:t>
            </a:r>
          </a:p>
        </p:txBody>
      </p:sp>
      <p:sp>
        <p:nvSpPr>
          <p:cNvPr id="7" name="TextBox 6"/>
          <p:cNvSpPr txBox="1">
            <a:spLocks noChangeArrowheads="1"/>
          </p:cNvSpPr>
          <p:nvPr/>
        </p:nvSpPr>
        <p:spPr bwMode="auto">
          <a:xfrm>
            <a:off x="1222373" y="168685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Loop Through an Indexed Array</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274447190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2315140"/>
            <a:ext cx="1026001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Associative arrays are arrays that use named keys that you assign to them. There are two ways to create an associative array:</a:t>
            </a:r>
          </a:p>
          <a:p>
            <a:r>
              <a:rPr lang="en-US" sz="2000" dirty="0">
                <a:solidFill>
                  <a:schemeClr val="bg1"/>
                </a:solidFill>
                <a:latin typeface="Calibri" pitchFamily="34" charset="0"/>
                <a:cs typeface="Calibri" pitchFamily="34" charset="0"/>
              </a:rPr>
              <a:t>$age = array(“Peter”=&gt;”35” , “Ben”=&gt;”37” , “Joe”=&gt;”43”);</a:t>
            </a:r>
          </a:p>
          <a:p>
            <a:r>
              <a:rPr lang="en-US" sz="2000" dirty="0">
                <a:solidFill>
                  <a:schemeClr val="bg1"/>
                </a:solidFill>
                <a:latin typeface="Calibri" pitchFamily="34" charset="0"/>
                <a:cs typeface="Calibri" pitchFamily="34" charset="0"/>
              </a:rPr>
              <a:t>Or:</a:t>
            </a:r>
          </a:p>
          <a:p>
            <a:r>
              <a:rPr lang="en-US" sz="2000" dirty="0">
                <a:solidFill>
                  <a:schemeClr val="bg1"/>
                </a:solidFill>
                <a:latin typeface="Calibri" pitchFamily="34" charset="0"/>
                <a:cs typeface="Calibri" pitchFamily="34" charset="0"/>
              </a:rPr>
              <a:t>$age[“Peter”] = “35”;</a:t>
            </a:r>
          </a:p>
          <a:p>
            <a:r>
              <a:rPr lang="en-US" sz="2000" dirty="0">
                <a:solidFill>
                  <a:schemeClr val="bg1"/>
                </a:solidFill>
                <a:latin typeface="Calibri" pitchFamily="34" charset="0"/>
                <a:cs typeface="Calibri" pitchFamily="34" charset="0"/>
              </a:rPr>
              <a:t>$age[“Ben”] = “37”;</a:t>
            </a:r>
          </a:p>
          <a:p>
            <a:r>
              <a:rPr lang="en-US" sz="2000" dirty="0">
                <a:solidFill>
                  <a:schemeClr val="bg1"/>
                </a:solidFill>
                <a:latin typeface="Calibri" pitchFamily="34" charset="0"/>
                <a:cs typeface="Calibri" pitchFamily="34" charset="0"/>
              </a:rPr>
              <a:t>$age[“Joe”] = “43”;</a:t>
            </a:r>
          </a:p>
        </p:txBody>
      </p:sp>
      <p:sp>
        <p:nvSpPr>
          <p:cNvPr id="7" name="TextBox 6"/>
          <p:cNvSpPr txBox="1">
            <a:spLocks noChangeArrowheads="1"/>
          </p:cNvSpPr>
          <p:nvPr/>
        </p:nvSpPr>
        <p:spPr bwMode="auto">
          <a:xfrm>
            <a:off x="1222373" y="168685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PHP Associative Arrays</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374686994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2315140"/>
            <a:ext cx="1026001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To loop through and print all the values of an associative array, you could use a </a:t>
            </a:r>
            <a:r>
              <a:rPr lang="en-US" sz="2000" b="1" dirty="0">
                <a:solidFill>
                  <a:schemeClr val="bg1"/>
                </a:solidFill>
                <a:latin typeface="Calibri" pitchFamily="34" charset="0"/>
                <a:cs typeface="Calibri" pitchFamily="34" charset="0"/>
              </a:rPr>
              <a:t>foreach</a:t>
            </a:r>
            <a:r>
              <a:rPr lang="en-US" sz="2000" dirty="0">
                <a:solidFill>
                  <a:schemeClr val="bg1"/>
                </a:solidFill>
                <a:latin typeface="Calibri" pitchFamily="34" charset="0"/>
                <a:cs typeface="Calibri" pitchFamily="34" charset="0"/>
              </a:rPr>
              <a:t> loop, like this: </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$age = array(“Peter”=&gt;”35” , “Ben”=&gt;”37”, “Joe”=&gt;”43”);</a:t>
            </a:r>
          </a:p>
          <a:p>
            <a:r>
              <a:rPr lang="en-US" sz="2000" dirty="0">
                <a:solidFill>
                  <a:schemeClr val="bg1"/>
                </a:solidFill>
                <a:latin typeface="Calibri" pitchFamily="34" charset="0"/>
                <a:cs typeface="Calibri" pitchFamily="34" charset="0"/>
              </a:rPr>
              <a:t>Foreach($age as $x =&gt; $x_value){</a:t>
            </a:r>
          </a:p>
          <a:p>
            <a:r>
              <a:rPr lang="en-US" sz="2000" dirty="0">
                <a:solidFill>
                  <a:schemeClr val="bg1"/>
                </a:solidFill>
                <a:latin typeface="Calibri" pitchFamily="34" charset="0"/>
                <a:cs typeface="Calibri" pitchFamily="34" charset="0"/>
              </a:rPr>
              <a:t>	echo “Key=“ . $x . “, Value=“ . $x_vlaue;</a:t>
            </a:r>
          </a:p>
          <a:p>
            <a:r>
              <a:rPr lang="en-US" sz="2000" dirty="0">
                <a:solidFill>
                  <a:schemeClr val="bg1"/>
                </a:solidFill>
                <a:latin typeface="Calibri" pitchFamily="34" charset="0"/>
                <a:cs typeface="Calibri" pitchFamily="34" charset="0"/>
              </a:rPr>
              <a:t>	echo “&lt;br&gt;”;</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?&gt;</a:t>
            </a:r>
          </a:p>
        </p:txBody>
      </p:sp>
      <p:sp>
        <p:nvSpPr>
          <p:cNvPr id="7" name="TextBox 6"/>
          <p:cNvSpPr txBox="1">
            <a:spLocks noChangeArrowheads="1"/>
          </p:cNvSpPr>
          <p:nvPr/>
        </p:nvSpPr>
        <p:spPr bwMode="auto">
          <a:xfrm>
            <a:off x="1222373" y="168685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Loop Through an Associative Array</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367124792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2315140"/>
            <a:ext cx="1026001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 multidimensional array is an array containing one or more arrays. </a:t>
            </a:r>
          </a:p>
          <a:p>
            <a:r>
              <a:rPr lang="en-US" sz="2000" dirty="0">
                <a:solidFill>
                  <a:schemeClr val="bg1"/>
                </a:solidFill>
                <a:latin typeface="Calibri" pitchFamily="34" charset="0"/>
                <a:cs typeface="Calibri" pitchFamily="34" charset="0"/>
              </a:rPr>
              <a:t>PHP supports multidimensional arrays that are two, three, four, five, or more levels deep. However, arrays more than three levels deep are hard to manage for most people. </a:t>
            </a:r>
          </a:p>
          <a:p>
            <a:r>
              <a:rPr lang="en-US" sz="2000" b="1" dirty="0">
                <a:solidFill>
                  <a:schemeClr val="bg1"/>
                </a:solidFill>
                <a:latin typeface="Calibri" pitchFamily="34" charset="0"/>
                <a:cs typeface="Calibri" pitchFamily="34" charset="0"/>
              </a:rPr>
              <a:t>The dimension of an array indicates the number of indices you need to select an element.</a:t>
            </a:r>
          </a:p>
          <a:p>
            <a:pPr marL="342900" indent="-342900">
              <a:buFont typeface="Arial" pitchFamily="34" charset="0"/>
              <a:buChar char="•"/>
            </a:pPr>
            <a:r>
              <a:rPr lang="en-US" sz="2000" dirty="0">
                <a:solidFill>
                  <a:schemeClr val="bg1"/>
                </a:solidFill>
                <a:latin typeface="Calibri" pitchFamily="34" charset="0"/>
                <a:cs typeface="Calibri" pitchFamily="34" charset="0"/>
              </a:rPr>
              <a:t>For a two-dimensional array you need two indices to select an element </a:t>
            </a:r>
          </a:p>
          <a:p>
            <a:pPr marL="342900" indent="-342900">
              <a:buFont typeface="Arial" pitchFamily="34" charset="0"/>
              <a:buChar char="•"/>
            </a:pPr>
            <a:r>
              <a:rPr lang="en-US" sz="2000" dirty="0">
                <a:solidFill>
                  <a:schemeClr val="bg1"/>
                </a:solidFill>
                <a:latin typeface="Calibri" pitchFamily="34" charset="0"/>
                <a:cs typeface="Calibri" pitchFamily="34" charset="0"/>
              </a:rPr>
              <a:t>For a three-dimensional array you need three indices to select an element </a:t>
            </a:r>
          </a:p>
          <a:p>
            <a:pPr marL="342900" indent="-342900">
              <a:buFont typeface="Arial" pitchFamily="34" charset="0"/>
              <a:buChar char="•"/>
            </a:pPr>
            <a:r>
              <a:rPr lang="en-US" sz="2000" dirty="0">
                <a:solidFill>
                  <a:schemeClr val="bg1"/>
                </a:solidFill>
                <a:latin typeface="Calibri" pitchFamily="34" charset="0"/>
                <a:cs typeface="Calibri" pitchFamily="34" charset="0"/>
              </a:rPr>
              <a:t>A two-dimensional array is an array of arrays (a three-dimensional array is an array of arrays of arrays).</a:t>
            </a:r>
            <a:endParaRPr lang="en-US" sz="2000" b="1" dirty="0">
              <a:solidFill>
                <a:schemeClr val="bg1"/>
              </a:solidFill>
              <a:latin typeface="Calibri" pitchFamily="34" charset="0"/>
              <a:cs typeface="Calibri" pitchFamily="34" charset="0"/>
            </a:endParaRPr>
          </a:p>
        </p:txBody>
      </p:sp>
      <p:sp>
        <p:nvSpPr>
          <p:cNvPr id="7" name="TextBox 6"/>
          <p:cNvSpPr txBox="1">
            <a:spLocks noChangeArrowheads="1"/>
          </p:cNvSpPr>
          <p:nvPr/>
        </p:nvSpPr>
        <p:spPr bwMode="auto">
          <a:xfrm>
            <a:off x="1222373" y="168685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PHP – Multidimensional Arrays</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7514531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2315140"/>
            <a:ext cx="1026001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First, task a look at the following table:</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We can store the data from the table above in a two-dimensional array, like this:</a:t>
            </a:r>
          </a:p>
          <a:p>
            <a:endParaRPr lang="en-US" sz="2000" b="1" dirty="0">
              <a:solidFill>
                <a:schemeClr val="bg1"/>
              </a:solidFill>
              <a:latin typeface="Calibri" pitchFamily="34" charset="0"/>
              <a:cs typeface="Calibri" pitchFamily="34" charset="0"/>
            </a:endParaRPr>
          </a:p>
        </p:txBody>
      </p:sp>
      <p:sp>
        <p:nvSpPr>
          <p:cNvPr id="7" name="TextBox 6"/>
          <p:cNvSpPr txBox="1">
            <a:spLocks noChangeArrowheads="1"/>
          </p:cNvSpPr>
          <p:nvPr/>
        </p:nvSpPr>
        <p:spPr bwMode="auto">
          <a:xfrm>
            <a:off x="1069974" y="168685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PHP – Multidimensional Arrays</a:t>
            </a:r>
            <a:endParaRPr lang="en-US" sz="2400" b="1" dirty="0" smtClean="0">
              <a:solidFill>
                <a:srgbClr val="FF0000"/>
              </a:solidFill>
              <a:latin typeface="Arial Rounded MT Bold"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768478997"/>
              </p:ext>
            </p:extLst>
          </p:nvPr>
        </p:nvGraphicFramePr>
        <p:xfrm>
          <a:off x="1069974" y="3028950"/>
          <a:ext cx="6096000" cy="1981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sz="2000" dirty="0" smtClean="0"/>
                        <a:t>Name</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t>Stock</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t>Sold</a:t>
                      </a:r>
                      <a:endParaRPr lang="en-US" sz="2000" dirty="0">
                        <a:solidFill>
                          <a:schemeClr val="bg1"/>
                        </a:solidFill>
                        <a:latin typeface="Calibri" pitchFamily="34" charset="0"/>
                        <a:cs typeface="Calibri" pitchFamily="34" charset="0"/>
                      </a:endParaRPr>
                    </a:p>
                  </a:txBody>
                  <a:tcPr/>
                </a:tc>
              </a:tr>
              <a:tr h="370840">
                <a:tc>
                  <a:txBody>
                    <a:bodyPr/>
                    <a:lstStyle/>
                    <a:p>
                      <a:pPr algn="ctr"/>
                      <a:r>
                        <a:rPr lang="en-US" sz="2000" dirty="0" smtClean="0"/>
                        <a:t>Volvo</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t>22</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t>18</a:t>
                      </a:r>
                      <a:endParaRPr lang="en-US" sz="2000" dirty="0">
                        <a:solidFill>
                          <a:schemeClr val="bg1"/>
                        </a:solidFill>
                        <a:latin typeface="Calibri" pitchFamily="34" charset="0"/>
                        <a:cs typeface="Calibri" pitchFamily="34" charset="0"/>
                      </a:endParaRPr>
                    </a:p>
                  </a:txBody>
                  <a:tcPr/>
                </a:tc>
              </a:tr>
              <a:tr h="370840">
                <a:tc>
                  <a:txBody>
                    <a:bodyPr/>
                    <a:lstStyle/>
                    <a:p>
                      <a:pPr algn="ctr"/>
                      <a:r>
                        <a:rPr lang="en-US" sz="2000" dirty="0" smtClean="0"/>
                        <a:t>BMW</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t>15</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t>13</a:t>
                      </a:r>
                      <a:endParaRPr lang="en-US" sz="2000" dirty="0">
                        <a:solidFill>
                          <a:schemeClr val="bg1"/>
                        </a:solidFill>
                        <a:latin typeface="Calibri" pitchFamily="34" charset="0"/>
                        <a:cs typeface="Calibri" pitchFamily="34" charset="0"/>
                      </a:endParaRPr>
                    </a:p>
                  </a:txBody>
                  <a:tcPr/>
                </a:tc>
              </a:tr>
              <a:tr h="370840">
                <a:tc>
                  <a:txBody>
                    <a:bodyPr/>
                    <a:lstStyle/>
                    <a:p>
                      <a:pPr algn="ctr"/>
                      <a:r>
                        <a:rPr lang="en-US" sz="2000" dirty="0" smtClean="0"/>
                        <a:t>Saab</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t>5</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t>2</a:t>
                      </a:r>
                      <a:endParaRPr lang="en-US" sz="2000" dirty="0">
                        <a:solidFill>
                          <a:schemeClr val="bg1"/>
                        </a:solidFill>
                        <a:latin typeface="Calibri" pitchFamily="34" charset="0"/>
                        <a:cs typeface="Calibri" pitchFamily="34" charset="0"/>
                      </a:endParaRPr>
                    </a:p>
                  </a:txBody>
                  <a:tcPr/>
                </a:tc>
              </a:tr>
              <a:tr h="370840">
                <a:tc>
                  <a:txBody>
                    <a:bodyPr/>
                    <a:lstStyle/>
                    <a:p>
                      <a:pPr algn="ctr"/>
                      <a:r>
                        <a:rPr lang="en-US" sz="2000" dirty="0" smtClean="0"/>
                        <a:t>Land</a:t>
                      </a:r>
                      <a:r>
                        <a:rPr lang="en-US" sz="2000" baseline="0" dirty="0" smtClean="0"/>
                        <a:t> Rover</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t>17</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t>15</a:t>
                      </a:r>
                      <a:endParaRPr lang="en-US" sz="2000" dirty="0">
                        <a:solidFill>
                          <a:schemeClr val="bg1"/>
                        </a:solidFill>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236903567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2315140"/>
            <a:ext cx="5692776"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$cars = array(</a:t>
            </a:r>
          </a:p>
          <a:p>
            <a:r>
              <a:rPr lang="en-US" sz="2000" dirty="0">
                <a:solidFill>
                  <a:schemeClr val="bg1"/>
                </a:solidFill>
                <a:latin typeface="Calibri" pitchFamily="34" charset="0"/>
                <a:cs typeface="Calibri" pitchFamily="34" charset="0"/>
              </a:rPr>
              <a:t>	array(“Volvo” , 22 ,  18),</a:t>
            </a:r>
          </a:p>
          <a:p>
            <a:r>
              <a:rPr lang="en-US" sz="2000" dirty="0">
                <a:solidFill>
                  <a:schemeClr val="bg1"/>
                </a:solidFill>
                <a:latin typeface="Calibri" pitchFamily="34" charset="0"/>
                <a:cs typeface="Calibri" pitchFamily="34" charset="0"/>
              </a:rPr>
              <a:t>	array(“BMW” , 15,  13),</a:t>
            </a:r>
          </a:p>
          <a:p>
            <a:r>
              <a:rPr lang="en-US" sz="2000" dirty="0">
                <a:solidFill>
                  <a:schemeClr val="bg1"/>
                </a:solidFill>
                <a:latin typeface="Calibri" pitchFamily="34" charset="0"/>
                <a:cs typeface="Calibri" pitchFamily="34" charset="0"/>
              </a:rPr>
              <a:t>	array(“Sabb” , 5 ,  2),</a:t>
            </a:r>
          </a:p>
          <a:p>
            <a:r>
              <a:rPr lang="en-US" sz="2000" dirty="0">
                <a:solidFill>
                  <a:schemeClr val="bg1"/>
                </a:solidFill>
                <a:latin typeface="Calibri" pitchFamily="34" charset="0"/>
                <a:cs typeface="Calibri" pitchFamily="34" charset="0"/>
              </a:rPr>
              <a:t>	array(“Land Rover” , 17,  15)</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Now the two-dimensional $cars array contains four arrays, and it has two indices: row and column. </a:t>
            </a:r>
          </a:p>
          <a:p>
            <a:r>
              <a:rPr lang="en-US" sz="2000" dirty="0">
                <a:solidFill>
                  <a:schemeClr val="bg1"/>
                </a:solidFill>
                <a:latin typeface="Calibri" pitchFamily="34" charset="0"/>
                <a:cs typeface="Calibri" pitchFamily="34" charset="0"/>
              </a:rPr>
              <a:t>To get access to the elements of the $cars array we must point to the two indices (row and column):</a:t>
            </a:r>
            <a:endParaRPr lang="en-US" sz="2000" b="1" dirty="0">
              <a:solidFill>
                <a:schemeClr val="bg1"/>
              </a:solidFill>
              <a:latin typeface="Calibri" pitchFamily="34" charset="0"/>
              <a:cs typeface="Calibri" pitchFamily="34" charset="0"/>
            </a:endParaRPr>
          </a:p>
        </p:txBody>
      </p:sp>
      <p:sp>
        <p:nvSpPr>
          <p:cNvPr id="7" name="TextBox 6"/>
          <p:cNvSpPr txBox="1">
            <a:spLocks noChangeArrowheads="1"/>
          </p:cNvSpPr>
          <p:nvPr/>
        </p:nvSpPr>
        <p:spPr bwMode="auto">
          <a:xfrm>
            <a:off x="1069974" y="168685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PHP – Multidimensional Arrays</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246722969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2315140"/>
            <a:ext cx="7407276"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echo $cars[0][0].”: In stock: “ . $cars[0][1]. “, sold” .$cars[0][2]. “.&lt;br&gt;”;</a:t>
            </a:r>
          </a:p>
          <a:p>
            <a:r>
              <a:rPr lang="en-US" sz="2000" dirty="0">
                <a:solidFill>
                  <a:schemeClr val="bg1"/>
                </a:solidFill>
                <a:latin typeface="Calibri" pitchFamily="34" charset="0"/>
                <a:cs typeface="Calibri" pitchFamily="34" charset="0"/>
              </a:rPr>
              <a:t>	echo $cars[1][0].”: In stock: “ . $cars[1][1]. “, sold” .$cars[1][2]. “.&lt;br&gt;”;</a:t>
            </a:r>
          </a:p>
          <a:p>
            <a:r>
              <a:rPr lang="en-US" sz="2000" dirty="0">
                <a:solidFill>
                  <a:schemeClr val="bg1"/>
                </a:solidFill>
                <a:latin typeface="Calibri" pitchFamily="34" charset="0"/>
                <a:cs typeface="Calibri" pitchFamily="34" charset="0"/>
              </a:rPr>
              <a:t>	echo $cars[2][0].”: In stock: “ . $cars[2][1]. “, sold” .$cars[2][2]. “.&lt;br&gt;”;</a:t>
            </a:r>
          </a:p>
          <a:p>
            <a:r>
              <a:rPr lang="en-US" sz="2000" dirty="0">
                <a:solidFill>
                  <a:schemeClr val="bg1"/>
                </a:solidFill>
                <a:latin typeface="Calibri" pitchFamily="34" charset="0"/>
                <a:cs typeface="Calibri" pitchFamily="34" charset="0"/>
              </a:rPr>
              <a:t>	echo $cars[3][0].”: In stock: “ . $cars[3][1]. “, sold” .$cars[3][2]. “.&lt;br&gt;”;</a:t>
            </a:r>
          </a:p>
          <a:p>
            <a:r>
              <a:rPr lang="en-US" sz="2000" dirty="0">
                <a:solidFill>
                  <a:schemeClr val="bg1"/>
                </a:solidFill>
                <a:latin typeface="Calibri" pitchFamily="34" charset="0"/>
                <a:cs typeface="Calibri" pitchFamily="34" charset="0"/>
              </a:rPr>
              <a:t>?&gt;</a:t>
            </a:r>
          </a:p>
          <a:p>
            <a:r>
              <a:rPr lang="en-US" sz="2000" dirty="0">
                <a:solidFill>
                  <a:schemeClr val="bg1"/>
                </a:solidFill>
                <a:latin typeface="Calibri" pitchFamily="34" charset="0"/>
                <a:cs typeface="Calibri" pitchFamily="34" charset="0"/>
              </a:rPr>
              <a:t>We can also put a for loop inside another for loop to get the elements of the $cars array (we still have to point to the two indices): </a:t>
            </a:r>
          </a:p>
        </p:txBody>
      </p:sp>
      <p:sp>
        <p:nvSpPr>
          <p:cNvPr id="7" name="TextBox 6"/>
          <p:cNvSpPr txBox="1">
            <a:spLocks noChangeArrowheads="1"/>
          </p:cNvSpPr>
          <p:nvPr/>
        </p:nvSpPr>
        <p:spPr bwMode="auto">
          <a:xfrm>
            <a:off x="1069974" y="168685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PHP – Multidimensional Arrays</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63246507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2315140"/>
            <a:ext cx="7407276"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For($row = 0; $row &lt; 4; $row++){</a:t>
            </a:r>
          </a:p>
          <a:p>
            <a:r>
              <a:rPr lang="en-US" sz="2000" dirty="0">
                <a:solidFill>
                  <a:schemeClr val="bg1"/>
                </a:solidFill>
                <a:latin typeface="Calibri" pitchFamily="34" charset="0"/>
                <a:cs typeface="Calibri" pitchFamily="34" charset="0"/>
              </a:rPr>
              <a:t>	echo “&lt;p&gt;&lt;b&gt;Row number $row&lt;/b&gt;&lt;/p&gt;”;</a:t>
            </a:r>
          </a:p>
          <a:p>
            <a:r>
              <a:rPr lang="en-US" sz="2000" dirty="0">
                <a:solidFill>
                  <a:schemeClr val="bg1"/>
                </a:solidFill>
                <a:latin typeface="Calibri" pitchFamily="34" charset="0"/>
                <a:cs typeface="Calibri" pitchFamily="34" charset="0"/>
              </a:rPr>
              <a:t>	echo “&lt;ul”&gt;;</a:t>
            </a:r>
          </a:p>
          <a:p>
            <a:r>
              <a:rPr lang="en-US" sz="2000" dirty="0">
                <a:solidFill>
                  <a:schemeClr val="bg1"/>
                </a:solidFill>
                <a:latin typeface="Calibri" pitchFamily="34" charset="0"/>
                <a:cs typeface="Calibri" pitchFamily="34" charset="0"/>
              </a:rPr>
              <a:t>	for($col = 0; $col &lt; 3; $col++){</a:t>
            </a:r>
          </a:p>
          <a:p>
            <a:r>
              <a:rPr lang="en-US" sz="2000" dirty="0">
                <a:solidFill>
                  <a:schemeClr val="bg1"/>
                </a:solidFill>
                <a:latin typeface="Calibri" pitchFamily="34" charset="0"/>
                <a:cs typeface="Calibri" pitchFamily="34" charset="0"/>
              </a:rPr>
              <a:t>		echo “&lt;li” . $cars[$row][$col].”&lt;/li&gt;”;</a:t>
            </a:r>
          </a:p>
          <a:p>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Echo “&lt;/ul&gt;”;</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?&gt;</a:t>
            </a:r>
          </a:p>
        </p:txBody>
      </p:sp>
      <p:sp>
        <p:nvSpPr>
          <p:cNvPr id="7" name="TextBox 6"/>
          <p:cNvSpPr txBox="1">
            <a:spLocks noChangeArrowheads="1"/>
          </p:cNvSpPr>
          <p:nvPr/>
        </p:nvSpPr>
        <p:spPr bwMode="auto">
          <a:xfrm>
            <a:off x="1069974" y="168685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PHP – Multidimensional Arrays</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300646985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Sorting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99587"/>
            <a:ext cx="7407276"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elements in an array can be sorted in alphabetical or numerical order, descending or ascending.</a:t>
            </a:r>
          </a:p>
          <a:p>
            <a:r>
              <a:rPr lang="en-US" sz="2000" b="1" dirty="0">
                <a:solidFill>
                  <a:schemeClr val="bg1"/>
                </a:solidFill>
                <a:latin typeface="Calibri" pitchFamily="34" charset="0"/>
                <a:cs typeface="Calibri" pitchFamily="34" charset="0"/>
              </a:rPr>
              <a:t>PHP – Sort Functions For Arrays</a:t>
            </a:r>
          </a:p>
          <a:p>
            <a:r>
              <a:rPr lang="en-US" sz="2000" dirty="0">
                <a:solidFill>
                  <a:schemeClr val="bg1"/>
                </a:solidFill>
                <a:latin typeface="Calibri" pitchFamily="34" charset="0"/>
                <a:cs typeface="Calibri" pitchFamily="34" charset="0"/>
              </a:rPr>
              <a:t>In this chapter, we will go through the following PHP array sort functions: </a:t>
            </a:r>
          </a:p>
          <a:p>
            <a:pPr marL="342900" indent="-342900">
              <a:buFont typeface="Arial" pitchFamily="34" charset="0"/>
              <a:buChar char="•"/>
            </a:pPr>
            <a:r>
              <a:rPr lang="en-US" sz="2000" b="1" dirty="0">
                <a:solidFill>
                  <a:schemeClr val="bg1"/>
                </a:solidFill>
                <a:latin typeface="Calibri" pitchFamily="34" charset="0"/>
                <a:cs typeface="Calibri" pitchFamily="34" charset="0"/>
              </a:rPr>
              <a:t>sort(</a:t>
            </a:r>
            <a:r>
              <a:rPr lang="en-US" sz="2000" dirty="0">
                <a:solidFill>
                  <a:schemeClr val="bg1"/>
                </a:solidFill>
                <a:latin typeface="Calibri" pitchFamily="34" charset="0"/>
                <a:cs typeface="Calibri" pitchFamily="34" charset="0"/>
              </a:rPr>
              <a:t>) - sort arrays in ascending order </a:t>
            </a:r>
          </a:p>
          <a:p>
            <a:pPr marL="342900" indent="-342900">
              <a:buFont typeface="Arial" pitchFamily="34" charset="0"/>
              <a:buChar char="•"/>
            </a:pPr>
            <a:r>
              <a:rPr lang="en-US" sz="2100" b="1" dirty="0">
                <a:solidFill>
                  <a:schemeClr val="bg1"/>
                </a:solidFill>
                <a:latin typeface="Calibri" pitchFamily="34" charset="0"/>
                <a:cs typeface="Calibri" pitchFamily="34" charset="0"/>
              </a:rPr>
              <a:t>rsort() </a:t>
            </a:r>
            <a:r>
              <a:rPr lang="en-US" sz="2000" dirty="0">
                <a:solidFill>
                  <a:schemeClr val="bg1"/>
                </a:solidFill>
                <a:latin typeface="Calibri" pitchFamily="34" charset="0"/>
                <a:cs typeface="Calibri" pitchFamily="34" charset="0"/>
              </a:rPr>
              <a:t>- sort arrays in descending order </a:t>
            </a:r>
          </a:p>
          <a:p>
            <a:pPr marL="342900" indent="-342900">
              <a:buFont typeface="Arial" pitchFamily="34" charset="0"/>
              <a:buChar char="•"/>
            </a:pPr>
            <a:r>
              <a:rPr lang="en-US" sz="2100" b="1" dirty="0">
                <a:solidFill>
                  <a:schemeClr val="bg1"/>
                </a:solidFill>
                <a:latin typeface="Calibri" pitchFamily="34" charset="0"/>
                <a:cs typeface="Calibri" pitchFamily="34" charset="0"/>
              </a:rPr>
              <a:t>asort() </a:t>
            </a:r>
            <a:r>
              <a:rPr lang="en-US" sz="2000" dirty="0">
                <a:solidFill>
                  <a:schemeClr val="bg1"/>
                </a:solidFill>
                <a:latin typeface="Calibri" pitchFamily="34" charset="0"/>
                <a:cs typeface="Calibri" pitchFamily="34" charset="0"/>
              </a:rPr>
              <a:t>- sort associative arrays in ascending order, according to the value </a:t>
            </a:r>
          </a:p>
          <a:p>
            <a:pPr marL="342900" indent="-342900">
              <a:buFont typeface="Arial" pitchFamily="34" charset="0"/>
              <a:buChar char="•"/>
            </a:pPr>
            <a:r>
              <a:rPr lang="en-US" sz="2100" b="1" dirty="0">
                <a:solidFill>
                  <a:schemeClr val="bg1"/>
                </a:solidFill>
                <a:latin typeface="Calibri" pitchFamily="34" charset="0"/>
                <a:cs typeface="Calibri" pitchFamily="34" charset="0"/>
              </a:rPr>
              <a:t>ksort() </a:t>
            </a:r>
            <a:r>
              <a:rPr lang="en-US" sz="2000" dirty="0">
                <a:solidFill>
                  <a:schemeClr val="bg1"/>
                </a:solidFill>
                <a:latin typeface="Calibri" pitchFamily="34" charset="0"/>
                <a:cs typeface="Calibri" pitchFamily="34" charset="0"/>
              </a:rPr>
              <a:t>- sort associative arrays in ascending order, according to the key </a:t>
            </a:r>
          </a:p>
          <a:p>
            <a:pPr marL="342900" indent="-342900">
              <a:buFont typeface="Arial" pitchFamily="34" charset="0"/>
              <a:buChar char="•"/>
            </a:pPr>
            <a:r>
              <a:rPr lang="en-US" sz="2100" b="1" dirty="0">
                <a:solidFill>
                  <a:schemeClr val="bg1"/>
                </a:solidFill>
                <a:latin typeface="Calibri" pitchFamily="34" charset="0"/>
                <a:cs typeface="Calibri" pitchFamily="34" charset="0"/>
              </a:rPr>
              <a:t>arsort(</a:t>
            </a:r>
            <a:r>
              <a:rPr lang="en-US" sz="2000" dirty="0">
                <a:solidFill>
                  <a:schemeClr val="bg1"/>
                </a:solidFill>
                <a:latin typeface="Calibri" pitchFamily="34" charset="0"/>
                <a:cs typeface="Calibri" pitchFamily="34" charset="0"/>
              </a:rPr>
              <a:t>) - sort associative arrays in descending order, according to the value </a:t>
            </a:r>
          </a:p>
          <a:p>
            <a:pPr marL="342900" indent="-342900">
              <a:buFont typeface="Arial" pitchFamily="34" charset="0"/>
              <a:buChar char="•"/>
            </a:pPr>
            <a:r>
              <a:rPr lang="en-US" sz="2100" b="1" dirty="0">
                <a:solidFill>
                  <a:schemeClr val="bg1"/>
                </a:solidFill>
                <a:latin typeface="Calibri" pitchFamily="34" charset="0"/>
                <a:cs typeface="Calibri" pitchFamily="34" charset="0"/>
              </a:rPr>
              <a:t>krsort() </a:t>
            </a:r>
            <a:r>
              <a:rPr lang="en-US" sz="2000" dirty="0">
                <a:solidFill>
                  <a:schemeClr val="bg1"/>
                </a:solidFill>
                <a:latin typeface="Calibri" pitchFamily="34" charset="0"/>
                <a:cs typeface="Calibri" pitchFamily="34" charset="0"/>
              </a:rPr>
              <a:t>- sort associative arrays in descending order, according to the key</a:t>
            </a:r>
            <a:endParaRPr lang="en-US" sz="2000" b="1"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6692688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Sorting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2071439"/>
            <a:ext cx="740727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following example sorts the elements of the $cars array in ascending alphabetical order: </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$cars = array(“volvo” , “BMW” , “Toyota”);</a:t>
            </a:r>
          </a:p>
          <a:p>
            <a:r>
              <a:rPr lang="en-US" sz="2000" dirty="0">
                <a:solidFill>
                  <a:schemeClr val="bg1"/>
                </a:solidFill>
                <a:latin typeface="Calibri" pitchFamily="34" charset="0"/>
                <a:cs typeface="Calibri" pitchFamily="34" charset="0"/>
              </a:rPr>
              <a:t>	sort($cars);</a:t>
            </a:r>
          </a:p>
          <a:p>
            <a:r>
              <a:rPr lang="en-US" sz="2000" dirty="0">
                <a:solidFill>
                  <a:schemeClr val="bg1"/>
                </a:solidFill>
                <a:latin typeface="Calibri" pitchFamily="34" charset="0"/>
                <a:cs typeface="Calibri" pitchFamily="34" charset="0"/>
              </a:rPr>
              <a:t>?&gt;</a:t>
            </a:r>
          </a:p>
        </p:txBody>
      </p:sp>
      <p:sp>
        <p:nvSpPr>
          <p:cNvPr id="7" name="TextBox 6"/>
          <p:cNvSpPr txBox="1">
            <a:spLocks noChangeArrowheads="1"/>
          </p:cNvSpPr>
          <p:nvPr/>
        </p:nvSpPr>
        <p:spPr bwMode="auto">
          <a:xfrm>
            <a:off x="1069974" y="1583016"/>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cs typeface="Calibri" pitchFamily="34" charset="0"/>
              </a:rPr>
              <a:t>Sort Array in Ascending Order-sort()</a:t>
            </a:r>
            <a:endParaRPr lang="en-US" sz="2400" b="1" dirty="0" smtClean="0">
              <a:solidFill>
                <a:srgbClr val="FF0000"/>
              </a:solidFill>
              <a:latin typeface="Arial Rounded MT Bold" pitchFamily="34" charset="0"/>
              <a:cs typeface="Calibri" pitchFamily="34" charset="0"/>
            </a:endParaRPr>
          </a:p>
        </p:txBody>
      </p:sp>
    </p:spTree>
    <p:extLst>
      <p:ext uri="{BB962C8B-B14F-4D97-AF65-F5344CB8AC3E}">
        <p14:creationId xmlns:p14="http://schemas.microsoft.com/office/powerpoint/2010/main" val="3889457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3722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Variables</a:t>
            </a:r>
            <a:endParaRPr lang="en-US" sz="2800" b="1" u="sng" dirty="0" smtClean="0">
              <a:solidFill>
                <a:srgbClr val="FF0000"/>
              </a:solidFill>
              <a:latin typeface="Arial Rounded MT Bold" pitchFamily="34" charset="0"/>
            </a:endParaRPr>
          </a:p>
        </p:txBody>
      </p:sp>
      <p:sp>
        <p:nvSpPr>
          <p:cNvPr id="8" name="TextBox 7"/>
          <p:cNvSpPr txBox="1">
            <a:spLocks noChangeArrowheads="1"/>
          </p:cNvSpPr>
          <p:nvPr/>
        </p:nvSpPr>
        <p:spPr bwMode="auto">
          <a:xfrm>
            <a:off x="1069974" y="1535180"/>
            <a:ext cx="615063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i="1" dirty="0">
                <a:solidFill>
                  <a:schemeClr val="bg1"/>
                </a:solidFill>
                <a:latin typeface="Calibri" pitchFamily="34" charset="0"/>
                <a:cs typeface="Calibri" pitchFamily="34" charset="0"/>
              </a:rPr>
              <a:t>Rules for PHP variables: </a:t>
            </a:r>
          </a:p>
          <a:p>
            <a:pPr marL="342900" indent="-342900">
              <a:buFont typeface="Arial" pitchFamily="34" charset="0"/>
              <a:buChar char="•"/>
            </a:pPr>
            <a:r>
              <a:rPr lang="en-US" sz="2000" dirty="0">
                <a:solidFill>
                  <a:schemeClr val="bg1"/>
                </a:solidFill>
                <a:latin typeface="Calibri" pitchFamily="34" charset="0"/>
                <a:cs typeface="Calibri" pitchFamily="34" charset="0"/>
              </a:rPr>
              <a:t>A variable starts with the $ sign, followed by the name of the variable </a:t>
            </a:r>
          </a:p>
          <a:p>
            <a:pPr marL="342900" indent="-342900">
              <a:buFont typeface="Arial" pitchFamily="34" charset="0"/>
              <a:buChar char="•"/>
            </a:pPr>
            <a:r>
              <a:rPr lang="en-US" sz="2000" dirty="0">
                <a:solidFill>
                  <a:schemeClr val="bg1"/>
                </a:solidFill>
                <a:latin typeface="Calibri" pitchFamily="34" charset="0"/>
                <a:cs typeface="Calibri" pitchFamily="34" charset="0"/>
              </a:rPr>
              <a:t>A variable name must start with a letter or the underscore character </a:t>
            </a:r>
          </a:p>
          <a:p>
            <a:pPr marL="342900" indent="-342900">
              <a:buFont typeface="Arial" pitchFamily="34" charset="0"/>
              <a:buChar char="•"/>
            </a:pPr>
            <a:r>
              <a:rPr lang="en-US" sz="2000" dirty="0">
                <a:solidFill>
                  <a:schemeClr val="bg1"/>
                </a:solidFill>
                <a:latin typeface="Calibri" pitchFamily="34" charset="0"/>
                <a:cs typeface="Calibri" pitchFamily="34" charset="0"/>
              </a:rPr>
              <a:t>A variable name cannot start with a number </a:t>
            </a:r>
          </a:p>
          <a:p>
            <a:pPr marL="342900" indent="-342900">
              <a:buFont typeface="Arial" pitchFamily="34" charset="0"/>
              <a:buChar char="•"/>
            </a:pPr>
            <a:r>
              <a:rPr lang="en-US" sz="2000" dirty="0">
                <a:solidFill>
                  <a:schemeClr val="bg1"/>
                </a:solidFill>
                <a:latin typeface="Calibri" pitchFamily="34" charset="0"/>
                <a:cs typeface="Calibri" pitchFamily="34" charset="0"/>
              </a:rPr>
              <a:t>A variable name can only contain alpha-numeric characters and underscores (A-z, 0-9, and _ ) </a:t>
            </a:r>
          </a:p>
          <a:p>
            <a:pPr marL="342900" indent="-342900">
              <a:buFont typeface="Arial" pitchFamily="34" charset="0"/>
              <a:buChar char="•"/>
            </a:pPr>
            <a:r>
              <a:rPr lang="en-US" sz="2000" dirty="0">
                <a:solidFill>
                  <a:schemeClr val="bg1"/>
                </a:solidFill>
                <a:latin typeface="Calibri" pitchFamily="34" charset="0"/>
                <a:cs typeface="Calibri" pitchFamily="34" charset="0"/>
              </a:rPr>
              <a:t>Variable names are case-sensitive ($age and $AGE are two different variables) </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99622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Sorting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2071439"/>
            <a:ext cx="740727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following example sorts the elements of the $cars array in descending alphabetical order: </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$cars = array(“volvo” , “BMW” , “Toyota”);</a:t>
            </a:r>
          </a:p>
          <a:p>
            <a:r>
              <a:rPr lang="en-US" sz="2000" dirty="0">
                <a:solidFill>
                  <a:schemeClr val="bg1"/>
                </a:solidFill>
                <a:latin typeface="Calibri" pitchFamily="34" charset="0"/>
                <a:cs typeface="Calibri" pitchFamily="34" charset="0"/>
              </a:rPr>
              <a:t>	rsort($cars);</a:t>
            </a:r>
          </a:p>
          <a:p>
            <a:r>
              <a:rPr lang="en-US" sz="2000" dirty="0">
                <a:solidFill>
                  <a:schemeClr val="bg1"/>
                </a:solidFill>
                <a:latin typeface="Calibri" pitchFamily="34" charset="0"/>
                <a:cs typeface="Calibri" pitchFamily="34" charset="0"/>
              </a:rPr>
              <a:t>?&gt;</a:t>
            </a:r>
          </a:p>
        </p:txBody>
      </p:sp>
      <p:sp>
        <p:nvSpPr>
          <p:cNvPr id="7" name="TextBox 6"/>
          <p:cNvSpPr txBox="1">
            <a:spLocks noChangeArrowheads="1"/>
          </p:cNvSpPr>
          <p:nvPr/>
        </p:nvSpPr>
        <p:spPr bwMode="auto">
          <a:xfrm>
            <a:off x="1069974" y="1583016"/>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cs typeface="Calibri" pitchFamily="34" charset="0"/>
              </a:rPr>
              <a:t>Sort Array in Descending Order-sort()</a:t>
            </a:r>
            <a:endParaRPr lang="en-US" sz="2400" b="1" dirty="0" smtClean="0">
              <a:solidFill>
                <a:srgbClr val="FF0000"/>
              </a:solidFill>
              <a:latin typeface="Arial Rounded MT Bold" pitchFamily="34" charset="0"/>
              <a:cs typeface="Calibri" pitchFamily="34" charset="0"/>
            </a:endParaRPr>
          </a:p>
        </p:txBody>
      </p:sp>
    </p:spTree>
    <p:extLst>
      <p:ext uri="{BB962C8B-B14F-4D97-AF65-F5344CB8AC3E}">
        <p14:creationId xmlns:p14="http://schemas.microsoft.com/office/powerpoint/2010/main" val="170619441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Sorting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2414013"/>
            <a:ext cx="740727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following example sorts an associative array in ascending order, according to the value:</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$age = array((“Peter”=&gt;”35” , “Ben”=&gt;”37”, “Joe”=&gt;”43”);</a:t>
            </a:r>
          </a:p>
          <a:p>
            <a:r>
              <a:rPr lang="en-US" sz="2000" dirty="0">
                <a:solidFill>
                  <a:schemeClr val="bg1"/>
                </a:solidFill>
                <a:latin typeface="Calibri" pitchFamily="34" charset="0"/>
                <a:cs typeface="Calibri" pitchFamily="34" charset="0"/>
              </a:rPr>
              <a:t>	asort($age);</a:t>
            </a:r>
          </a:p>
          <a:p>
            <a:r>
              <a:rPr lang="en-US" sz="2000" dirty="0">
                <a:solidFill>
                  <a:schemeClr val="bg1"/>
                </a:solidFill>
                <a:latin typeface="Calibri" pitchFamily="34" charset="0"/>
                <a:cs typeface="Calibri" pitchFamily="34" charset="0"/>
              </a:rPr>
              <a:t>?&gt;</a:t>
            </a:r>
          </a:p>
        </p:txBody>
      </p:sp>
      <p:sp>
        <p:nvSpPr>
          <p:cNvPr id="7" name="TextBox 6"/>
          <p:cNvSpPr txBox="1">
            <a:spLocks noChangeArrowheads="1"/>
          </p:cNvSpPr>
          <p:nvPr/>
        </p:nvSpPr>
        <p:spPr bwMode="auto">
          <a:xfrm>
            <a:off x="1069974" y="1583016"/>
            <a:ext cx="75852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cs typeface="Calibri" pitchFamily="34" charset="0"/>
              </a:rPr>
              <a:t>Sort Array in (Ascending-Order) , According to Value – asort()</a:t>
            </a:r>
            <a:endParaRPr lang="en-US" sz="2400" b="1" dirty="0" smtClean="0">
              <a:solidFill>
                <a:srgbClr val="FF0000"/>
              </a:solidFill>
              <a:latin typeface="Arial Rounded MT Bold" pitchFamily="34" charset="0"/>
              <a:cs typeface="Calibri" pitchFamily="34" charset="0"/>
            </a:endParaRPr>
          </a:p>
        </p:txBody>
      </p:sp>
    </p:spTree>
    <p:extLst>
      <p:ext uri="{BB962C8B-B14F-4D97-AF65-F5344CB8AC3E}">
        <p14:creationId xmlns:p14="http://schemas.microsoft.com/office/powerpoint/2010/main" val="284755352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Sorting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2414013"/>
            <a:ext cx="740727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following example sorts an associative array in ascending order, according to the key:</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$age = array((“Peter”=&gt;”35” , “Ben”=&gt;”37”, “Joe”=&gt;”43”);</a:t>
            </a:r>
          </a:p>
          <a:p>
            <a:r>
              <a:rPr lang="en-US" sz="2000" dirty="0">
                <a:solidFill>
                  <a:schemeClr val="bg1"/>
                </a:solidFill>
                <a:latin typeface="Calibri" pitchFamily="34" charset="0"/>
                <a:cs typeface="Calibri" pitchFamily="34" charset="0"/>
              </a:rPr>
              <a:t>	ksort($age);</a:t>
            </a:r>
          </a:p>
          <a:p>
            <a:r>
              <a:rPr lang="en-US" sz="2000" dirty="0">
                <a:solidFill>
                  <a:schemeClr val="bg1"/>
                </a:solidFill>
                <a:latin typeface="Calibri" pitchFamily="34" charset="0"/>
                <a:cs typeface="Calibri" pitchFamily="34" charset="0"/>
              </a:rPr>
              <a:t>?&gt;</a:t>
            </a:r>
          </a:p>
        </p:txBody>
      </p:sp>
      <p:sp>
        <p:nvSpPr>
          <p:cNvPr id="7" name="TextBox 6"/>
          <p:cNvSpPr txBox="1">
            <a:spLocks noChangeArrowheads="1"/>
          </p:cNvSpPr>
          <p:nvPr/>
        </p:nvSpPr>
        <p:spPr bwMode="auto">
          <a:xfrm>
            <a:off x="1069974" y="1583016"/>
            <a:ext cx="75852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cs typeface="Calibri" pitchFamily="34" charset="0"/>
              </a:rPr>
              <a:t>Sort Array in (Ascending-Order) , According to Key– </a:t>
            </a:r>
            <a:r>
              <a:rPr lang="en-US" sz="2400" b="1" dirty="0">
                <a:solidFill>
                  <a:srgbClr val="FF0000"/>
                </a:solidFill>
                <a:latin typeface="Arial Rounded MT Bold" pitchFamily="34" charset="0"/>
                <a:cs typeface="Calibri" pitchFamily="34" charset="0"/>
              </a:rPr>
              <a:t>k</a:t>
            </a:r>
            <a:r>
              <a:rPr lang="en-US" sz="2400" b="1" dirty="0" smtClean="0">
                <a:solidFill>
                  <a:srgbClr val="FF0000"/>
                </a:solidFill>
                <a:latin typeface="Arial Rounded MT Bold" pitchFamily="34" charset="0"/>
                <a:cs typeface="Calibri" pitchFamily="34" charset="0"/>
              </a:rPr>
              <a:t>sort()</a:t>
            </a:r>
            <a:endParaRPr lang="en-US" sz="2400" b="1" dirty="0" smtClean="0">
              <a:solidFill>
                <a:srgbClr val="FF0000"/>
              </a:solidFill>
              <a:latin typeface="Arial Rounded MT Bold" pitchFamily="34" charset="0"/>
              <a:cs typeface="Calibri" pitchFamily="34" charset="0"/>
            </a:endParaRPr>
          </a:p>
        </p:txBody>
      </p:sp>
    </p:spTree>
    <p:extLst>
      <p:ext uri="{BB962C8B-B14F-4D97-AF65-F5344CB8AC3E}">
        <p14:creationId xmlns:p14="http://schemas.microsoft.com/office/powerpoint/2010/main" val="133064789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Sorting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2414013"/>
            <a:ext cx="740727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following example sorts an associative array in descending order, according to the value: </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$age = array((“Peter”=&gt;”35” , “Ben”=&gt;”37”, “Joe”=&gt;”43”);</a:t>
            </a:r>
          </a:p>
          <a:p>
            <a:r>
              <a:rPr lang="en-US" sz="2000" dirty="0">
                <a:solidFill>
                  <a:schemeClr val="bg1"/>
                </a:solidFill>
                <a:latin typeface="Calibri" pitchFamily="34" charset="0"/>
                <a:cs typeface="Calibri" pitchFamily="34" charset="0"/>
              </a:rPr>
              <a:t>	arsort($age);</a:t>
            </a:r>
          </a:p>
          <a:p>
            <a:r>
              <a:rPr lang="en-US" sz="2000" dirty="0">
                <a:solidFill>
                  <a:schemeClr val="bg1"/>
                </a:solidFill>
                <a:latin typeface="Calibri" pitchFamily="34" charset="0"/>
                <a:cs typeface="Calibri" pitchFamily="34" charset="0"/>
              </a:rPr>
              <a:t>?&gt;</a:t>
            </a:r>
          </a:p>
        </p:txBody>
      </p:sp>
      <p:sp>
        <p:nvSpPr>
          <p:cNvPr id="7" name="TextBox 6"/>
          <p:cNvSpPr txBox="1">
            <a:spLocks noChangeArrowheads="1"/>
          </p:cNvSpPr>
          <p:nvPr/>
        </p:nvSpPr>
        <p:spPr bwMode="auto">
          <a:xfrm>
            <a:off x="1069974" y="1583016"/>
            <a:ext cx="75852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cs typeface="Calibri" pitchFamily="34" charset="0"/>
              </a:rPr>
              <a:t>Sort Array in (Descending-Order) , According to Value– </a:t>
            </a:r>
            <a:r>
              <a:rPr lang="en-US" sz="2400" b="1" dirty="0" smtClean="0">
                <a:solidFill>
                  <a:srgbClr val="FF0000"/>
                </a:solidFill>
                <a:latin typeface="Arial Rounded MT Bold" pitchFamily="34" charset="0"/>
                <a:cs typeface="Calibri" pitchFamily="34" charset="0"/>
              </a:rPr>
              <a:t>a</a:t>
            </a:r>
            <a:r>
              <a:rPr lang="en-US" sz="2400" b="1" dirty="0" smtClean="0">
                <a:solidFill>
                  <a:srgbClr val="FF0000"/>
                </a:solidFill>
                <a:latin typeface="Arial Rounded MT Bold" pitchFamily="34" charset="0"/>
                <a:cs typeface="Calibri" pitchFamily="34" charset="0"/>
              </a:rPr>
              <a:t>sort()</a:t>
            </a:r>
            <a:endParaRPr lang="en-US" sz="2400" b="1" dirty="0" smtClean="0">
              <a:solidFill>
                <a:srgbClr val="FF0000"/>
              </a:solidFill>
              <a:latin typeface="Arial Rounded MT Bold" pitchFamily="34" charset="0"/>
              <a:cs typeface="Calibri" pitchFamily="34" charset="0"/>
            </a:endParaRPr>
          </a:p>
        </p:txBody>
      </p:sp>
    </p:spTree>
    <p:extLst>
      <p:ext uri="{BB962C8B-B14F-4D97-AF65-F5344CB8AC3E}">
        <p14:creationId xmlns:p14="http://schemas.microsoft.com/office/powerpoint/2010/main" val="378287045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Sorting Arrays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2414013"/>
            <a:ext cx="740727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following example sorts an associative array in descending order, according to the key: </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$age = array((“Peter”=&gt;”35” , “Ben”=&gt;”37”, “Joe”=&gt;”43”);</a:t>
            </a:r>
          </a:p>
          <a:p>
            <a:r>
              <a:rPr lang="en-US" sz="2000" dirty="0">
                <a:solidFill>
                  <a:schemeClr val="bg1"/>
                </a:solidFill>
                <a:latin typeface="Calibri" pitchFamily="34" charset="0"/>
                <a:cs typeface="Calibri" pitchFamily="34" charset="0"/>
              </a:rPr>
              <a:t>	krsort($age);</a:t>
            </a:r>
          </a:p>
          <a:p>
            <a:r>
              <a:rPr lang="en-US" sz="2000" dirty="0">
                <a:solidFill>
                  <a:schemeClr val="bg1"/>
                </a:solidFill>
                <a:latin typeface="Calibri" pitchFamily="34" charset="0"/>
                <a:cs typeface="Calibri" pitchFamily="34" charset="0"/>
              </a:rPr>
              <a:t>?&gt;</a:t>
            </a:r>
          </a:p>
        </p:txBody>
      </p:sp>
      <p:sp>
        <p:nvSpPr>
          <p:cNvPr id="7" name="TextBox 6"/>
          <p:cNvSpPr txBox="1">
            <a:spLocks noChangeArrowheads="1"/>
          </p:cNvSpPr>
          <p:nvPr/>
        </p:nvSpPr>
        <p:spPr bwMode="auto">
          <a:xfrm>
            <a:off x="1069974" y="1583016"/>
            <a:ext cx="75852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cs typeface="Calibri" pitchFamily="34" charset="0"/>
              </a:rPr>
              <a:t>Sort Array in (Descending-Order) , According to Key– </a:t>
            </a:r>
            <a:r>
              <a:rPr lang="en-US" sz="2400" b="1" dirty="0">
                <a:solidFill>
                  <a:srgbClr val="FF0000"/>
                </a:solidFill>
                <a:latin typeface="Arial Rounded MT Bold" pitchFamily="34" charset="0"/>
                <a:cs typeface="Calibri" pitchFamily="34" charset="0"/>
              </a:rPr>
              <a:t>k</a:t>
            </a:r>
            <a:r>
              <a:rPr lang="en-US" sz="2400" b="1" dirty="0" smtClean="0">
                <a:solidFill>
                  <a:srgbClr val="FF0000"/>
                </a:solidFill>
                <a:latin typeface="Arial Rounded MT Bold" pitchFamily="34" charset="0"/>
                <a:cs typeface="Calibri" pitchFamily="34" charset="0"/>
              </a:rPr>
              <a:t>sort()</a:t>
            </a:r>
            <a:endParaRPr lang="en-US" sz="2400" b="1" dirty="0" smtClean="0">
              <a:solidFill>
                <a:srgbClr val="FF0000"/>
              </a:solidFill>
              <a:latin typeface="Arial Rounded MT Bold" pitchFamily="34" charset="0"/>
              <a:cs typeface="Calibri" pitchFamily="34" charset="0"/>
            </a:endParaRPr>
          </a:p>
        </p:txBody>
      </p:sp>
    </p:spTree>
    <p:extLst>
      <p:ext uri="{BB962C8B-B14F-4D97-AF65-F5344CB8AC3E}">
        <p14:creationId xmlns:p14="http://schemas.microsoft.com/office/powerpoint/2010/main" val="409794823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Global Variables - Superglobals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740727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Some predefined variables in PHP are "superglobals", which means that they are always accessible, regardless of scope - and you can access them from any function, class or file without having to do anything special. </a:t>
            </a:r>
          </a:p>
          <a:p>
            <a:r>
              <a:rPr lang="en-US" sz="2000" dirty="0">
                <a:solidFill>
                  <a:schemeClr val="bg1"/>
                </a:solidFill>
                <a:latin typeface="Calibri" pitchFamily="34" charset="0"/>
                <a:cs typeface="Calibri" pitchFamily="34" charset="0"/>
              </a:rPr>
              <a:t>The PHP superglobal variables are: </a:t>
            </a:r>
          </a:p>
          <a:p>
            <a:pPr marL="342900" indent="-342900">
              <a:buFont typeface="Arial" pitchFamily="34" charset="0"/>
              <a:buChar char="•"/>
            </a:pPr>
            <a:r>
              <a:rPr lang="en-US" sz="2000" dirty="0">
                <a:solidFill>
                  <a:schemeClr val="bg1"/>
                </a:solidFill>
                <a:latin typeface="Calibri" pitchFamily="34" charset="0"/>
                <a:cs typeface="Calibri" pitchFamily="34" charset="0"/>
              </a:rPr>
              <a:t>$GLOBALS </a:t>
            </a:r>
          </a:p>
          <a:p>
            <a:pPr marL="342900" indent="-342900">
              <a:buFont typeface="Arial" pitchFamily="34" charset="0"/>
              <a:buChar char="•"/>
            </a:pPr>
            <a:r>
              <a:rPr lang="en-US" sz="2000" dirty="0">
                <a:solidFill>
                  <a:schemeClr val="bg1"/>
                </a:solidFill>
                <a:latin typeface="Calibri" pitchFamily="34" charset="0"/>
                <a:cs typeface="Calibri" pitchFamily="34" charset="0"/>
              </a:rPr>
              <a:t>$_SERVER </a:t>
            </a:r>
          </a:p>
          <a:p>
            <a:pPr marL="342900" indent="-342900">
              <a:buFont typeface="Arial" pitchFamily="34" charset="0"/>
              <a:buChar char="•"/>
            </a:pPr>
            <a:r>
              <a:rPr lang="en-US" sz="2000" dirty="0">
                <a:solidFill>
                  <a:schemeClr val="bg1"/>
                </a:solidFill>
                <a:latin typeface="Calibri" pitchFamily="34" charset="0"/>
                <a:cs typeface="Calibri" pitchFamily="34" charset="0"/>
              </a:rPr>
              <a:t>$_REQUEST </a:t>
            </a:r>
          </a:p>
          <a:p>
            <a:pPr marL="342900" indent="-342900">
              <a:buFont typeface="Arial" pitchFamily="34" charset="0"/>
              <a:buChar char="•"/>
            </a:pPr>
            <a:r>
              <a:rPr lang="en-US" sz="2000" dirty="0">
                <a:solidFill>
                  <a:schemeClr val="bg1"/>
                </a:solidFill>
                <a:latin typeface="Calibri" pitchFamily="34" charset="0"/>
                <a:cs typeface="Calibri" pitchFamily="34" charset="0"/>
              </a:rPr>
              <a:t>$_POST </a:t>
            </a:r>
          </a:p>
          <a:p>
            <a:pPr marL="342900" indent="-342900">
              <a:buFont typeface="Arial" pitchFamily="34" charset="0"/>
              <a:buChar char="•"/>
            </a:pPr>
            <a:r>
              <a:rPr lang="en-US" sz="2000" dirty="0">
                <a:solidFill>
                  <a:schemeClr val="bg1"/>
                </a:solidFill>
                <a:latin typeface="Calibri" pitchFamily="34" charset="0"/>
                <a:cs typeface="Calibri" pitchFamily="34" charset="0"/>
              </a:rPr>
              <a:t>$_GET </a:t>
            </a:r>
          </a:p>
          <a:p>
            <a:pPr marL="342900" indent="-342900">
              <a:buFont typeface="Arial" pitchFamily="34" charset="0"/>
              <a:buChar char="•"/>
            </a:pPr>
            <a:r>
              <a:rPr lang="en-US" sz="2000" dirty="0">
                <a:solidFill>
                  <a:schemeClr val="bg1"/>
                </a:solidFill>
                <a:latin typeface="Calibri" pitchFamily="34" charset="0"/>
                <a:cs typeface="Calibri" pitchFamily="34" charset="0"/>
              </a:rPr>
              <a:t>$_FILES </a:t>
            </a:r>
          </a:p>
          <a:p>
            <a:pPr marL="342900" indent="-342900">
              <a:buFont typeface="Arial" pitchFamily="34" charset="0"/>
              <a:buChar char="•"/>
            </a:pPr>
            <a:r>
              <a:rPr lang="en-US" sz="2000" dirty="0">
                <a:solidFill>
                  <a:schemeClr val="bg1"/>
                </a:solidFill>
                <a:latin typeface="Calibri" pitchFamily="34" charset="0"/>
                <a:cs typeface="Calibri" pitchFamily="34" charset="0"/>
              </a:rPr>
              <a:t>$_ENV </a:t>
            </a:r>
          </a:p>
          <a:p>
            <a:pPr marL="342900" indent="-342900">
              <a:buFont typeface="Arial" pitchFamily="34" charset="0"/>
              <a:buChar char="•"/>
            </a:pPr>
            <a:r>
              <a:rPr lang="en-US" sz="2000" dirty="0">
                <a:solidFill>
                  <a:schemeClr val="bg1"/>
                </a:solidFill>
                <a:latin typeface="Calibri" pitchFamily="34" charset="0"/>
                <a:cs typeface="Calibri" pitchFamily="34" charset="0"/>
              </a:rPr>
              <a:t>$_COOKIE </a:t>
            </a:r>
          </a:p>
          <a:p>
            <a:pPr marL="342900" indent="-342900">
              <a:buFont typeface="Arial" pitchFamily="34" charset="0"/>
              <a:buChar char="•"/>
            </a:pPr>
            <a:r>
              <a:rPr lang="en-US" sz="2000" dirty="0">
                <a:solidFill>
                  <a:schemeClr val="bg1"/>
                </a:solidFill>
                <a:latin typeface="Calibri" pitchFamily="34" charset="0"/>
                <a:cs typeface="Calibri" pitchFamily="34" charset="0"/>
              </a:rPr>
              <a:t>$_SESSION</a:t>
            </a:r>
          </a:p>
        </p:txBody>
      </p:sp>
    </p:spTree>
    <p:extLst>
      <p:ext uri="{BB962C8B-B14F-4D97-AF65-F5344CB8AC3E}">
        <p14:creationId xmlns:p14="http://schemas.microsoft.com/office/powerpoint/2010/main" val="6550720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$GLOBALS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740727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Super global variables are built-in variables that are always available in all scopes. </a:t>
            </a:r>
          </a:p>
          <a:p>
            <a:r>
              <a:rPr lang="en-US" sz="2000" dirty="0">
                <a:solidFill>
                  <a:schemeClr val="bg1"/>
                </a:solidFill>
                <a:latin typeface="Calibri" pitchFamily="34" charset="0"/>
                <a:cs typeface="Calibri" pitchFamily="34" charset="0"/>
              </a:rPr>
              <a:t>$GLOBALS is a PHP super global variable which is used to access global variables from anywhere in the PHP script (also from within functions or methods). </a:t>
            </a:r>
          </a:p>
          <a:p>
            <a:r>
              <a:rPr lang="en-US" sz="2000" dirty="0">
                <a:solidFill>
                  <a:schemeClr val="bg1"/>
                </a:solidFill>
                <a:latin typeface="Calibri" pitchFamily="34" charset="0"/>
                <a:cs typeface="Calibri" pitchFamily="34" charset="0"/>
              </a:rPr>
              <a:t>PHP stores all global variables in an array called $GLOBALS[index]. The index holds the name of the variable. </a:t>
            </a:r>
          </a:p>
          <a:p>
            <a:r>
              <a:rPr lang="en-US" sz="2000" dirty="0">
                <a:solidFill>
                  <a:schemeClr val="bg1"/>
                </a:solidFill>
                <a:latin typeface="Calibri" pitchFamily="34" charset="0"/>
                <a:cs typeface="Calibri" pitchFamily="34" charset="0"/>
              </a:rPr>
              <a:t>The example below shows how to use the super global variable $GLOBALS: </a:t>
            </a:r>
          </a:p>
        </p:txBody>
      </p:sp>
    </p:spTree>
    <p:extLst>
      <p:ext uri="{BB962C8B-B14F-4D97-AF65-F5344CB8AC3E}">
        <p14:creationId xmlns:p14="http://schemas.microsoft.com/office/powerpoint/2010/main" val="241813678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$GLOBALS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7407276"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$x = 75;</a:t>
            </a:r>
          </a:p>
          <a:p>
            <a:r>
              <a:rPr lang="en-US" sz="2000" dirty="0">
                <a:solidFill>
                  <a:schemeClr val="bg1"/>
                </a:solidFill>
                <a:latin typeface="Calibri" pitchFamily="34" charset="0"/>
                <a:cs typeface="Calibri" pitchFamily="34" charset="0"/>
              </a:rPr>
              <a:t>	$y = 25;</a:t>
            </a:r>
          </a:p>
          <a:p>
            <a:r>
              <a:rPr lang="en-US" sz="2000" dirty="0">
                <a:solidFill>
                  <a:schemeClr val="bg1"/>
                </a:solidFill>
                <a:latin typeface="Calibri" pitchFamily="34" charset="0"/>
                <a:cs typeface="Calibri" pitchFamily="34" charset="0"/>
              </a:rPr>
              <a:t>	function addition(){</a:t>
            </a:r>
          </a:p>
          <a:p>
            <a:r>
              <a:rPr lang="en-US" sz="2000" dirty="0">
                <a:solidFill>
                  <a:schemeClr val="bg1"/>
                </a:solidFill>
                <a:latin typeface="Calibri" pitchFamily="34" charset="0"/>
                <a:cs typeface="Calibri" pitchFamily="34" charset="0"/>
              </a:rPr>
              <a:t>		$GLOBALS[‘z’] = $GLOBALS[‘x’] + $GLOBALS[‘y’];</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addition();</a:t>
            </a:r>
          </a:p>
          <a:p>
            <a:r>
              <a:rPr lang="en-US" sz="2000" dirty="0">
                <a:solidFill>
                  <a:schemeClr val="bg1"/>
                </a:solidFill>
                <a:latin typeface="Calibri" pitchFamily="34" charset="0"/>
                <a:cs typeface="Calibri" pitchFamily="34" charset="0"/>
              </a:rPr>
              <a:t>echo $z;</a:t>
            </a:r>
          </a:p>
          <a:p>
            <a:r>
              <a:rPr lang="en-US" sz="2000" dirty="0">
                <a:solidFill>
                  <a:schemeClr val="bg1"/>
                </a:solidFill>
                <a:latin typeface="Calibri" pitchFamily="34" charset="0"/>
                <a:cs typeface="Calibri" pitchFamily="34" charset="0"/>
              </a:rPr>
              <a:t>?&gt;</a:t>
            </a:r>
          </a:p>
        </p:txBody>
      </p:sp>
    </p:spTree>
    <p:extLst>
      <p:ext uri="{BB962C8B-B14F-4D97-AF65-F5344CB8AC3E}">
        <p14:creationId xmlns:p14="http://schemas.microsoft.com/office/powerpoint/2010/main" val="87670143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$_SERVER</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$_SERVER is a PHP super global variable which holds information about headers, paths, and script locations. </a:t>
            </a:r>
          </a:p>
          <a:p>
            <a:r>
              <a:rPr lang="en-US" sz="2000" dirty="0">
                <a:solidFill>
                  <a:schemeClr val="bg1"/>
                </a:solidFill>
                <a:latin typeface="Calibri" pitchFamily="34" charset="0"/>
                <a:cs typeface="Calibri" pitchFamily="34" charset="0"/>
              </a:rPr>
              <a:t>The example below shows how to use some of the elements in $_SERVER:</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echo $_SERVER[‘PHP_SELF’];</a:t>
            </a:r>
          </a:p>
          <a:p>
            <a:r>
              <a:rPr lang="en-US" sz="2000" dirty="0">
                <a:solidFill>
                  <a:schemeClr val="bg1"/>
                </a:solidFill>
                <a:latin typeface="Calibri" pitchFamily="34" charset="0"/>
                <a:cs typeface="Calibri" pitchFamily="34" charset="0"/>
              </a:rPr>
              <a:t>echo “&lt;br&gt;”;</a:t>
            </a:r>
          </a:p>
          <a:p>
            <a:r>
              <a:rPr lang="en-US" sz="2000" dirty="0">
                <a:solidFill>
                  <a:schemeClr val="bg1"/>
                </a:solidFill>
                <a:latin typeface="Calibri" pitchFamily="34" charset="0"/>
                <a:cs typeface="Calibri" pitchFamily="34" charset="0"/>
              </a:rPr>
              <a:t>echo $_SERVER[‘SERVER_NAME’];</a:t>
            </a:r>
          </a:p>
          <a:p>
            <a:r>
              <a:rPr lang="en-US" sz="2000" dirty="0">
                <a:solidFill>
                  <a:schemeClr val="bg1"/>
                </a:solidFill>
                <a:latin typeface="Calibri" pitchFamily="34" charset="0"/>
                <a:cs typeface="Calibri" pitchFamily="34" charset="0"/>
              </a:rPr>
              <a:t>echo “&lt;br&gt;”;</a:t>
            </a:r>
          </a:p>
          <a:p>
            <a:r>
              <a:rPr lang="en-US" sz="2000" dirty="0">
                <a:solidFill>
                  <a:schemeClr val="bg1"/>
                </a:solidFill>
                <a:latin typeface="Calibri" pitchFamily="34" charset="0"/>
                <a:cs typeface="Calibri" pitchFamily="34" charset="0"/>
              </a:rPr>
              <a:t>echo $_SERVER[‘HTTP_HOST’];</a:t>
            </a:r>
          </a:p>
          <a:p>
            <a:r>
              <a:rPr lang="en-US" sz="2000" dirty="0">
                <a:solidFill>
                  <a:schemeClr val="bg1"/>
                </a:solidFill>
                <a:latin typeface="Calibri" pitchFamily="34" charset="0"/>
                <a:cs typeface="Calibri" pitchFamily="34" charset="0"/>
              </a:rPr>
              <a:t>echo “&lt;br&gt;”;</a:t>
            </a:r>
          </a:p>
          <a:p>
            <a:r>
              <a:rPr lang="en-US" sz="2000" dirty="0">
                <a:solidFill>
                  <a:schemeClr val="bg1"/>
                </a:solidFill>
                <a:latin typeface="Calibri" pitchFamily="34" charset="0"/>
                <a:cs typeface="Calibri" pitchFamily="34" charset="0"/>
              </a:rPr>
              <a:t>echo $_SERVER[‘HTTP_USER_AGENT’];</a:t>
            </a:r>
          </a:p>
          <a:p>
            <a:r>
              <a:rPr lang="en-US" sz="2000" dirty="0">
                <a:solidFill>
                  <a:schemeClr val="bg1"/>
                </a:solidFill>
                <a:latin typeface="Calibri" pitchFamily="34" charset="0"/>
                <a:cs typeface="Calibri" pitchFamily="34" charset="0"/>
              </a:rPr>
              <a:t>echo “&lt;br&gt;”;</a:t>
            </a:r>
          </a:p>
          <a:p>
            <a:r>
              <a:rPr lang="en-US" sz="2000" dirty="0">
                <a:solidFill>
                  <a:schemeClr val="bg1"/>
                </a:solidFill>
                <a:latin typeface="Calibri" pitchFamily="34" charset="0"/>
                <a:cs typeface="Calibri" pitchFamily="34" charset="0"/>
              </a:rPr>
              <a:t>echo $_SERVER[‘SCRIPT_NAME’];</a:t>
            </a:r>
          </a:p>
          <a:p>
            <a:r>
              <a:rPr lang="en-US" sz="2000" dirty="0">
                <a:solidFill>
                  <a:schemeClr val="bg1"/>
                </a:solidFill>
                <a:latin typeface="Calibri" pitchFamily="34" charset="0"/>
                <a:cs typeface="Calibri" pitchFamily="34" charset="0"/>
              </a:rPr>
              <a:t>?&gt;</a:t>
            </a:r>
          </a:p>
        </p:txBody>
      </p:sp>
    </p:spTree>
    <p:extLst>
      <p:ext uri="{BB962C8B-B14F-4D97-AF65-F5344CB8AC3E}">
        <p14:creationId xmlns:p14="http://schemas.microsoft.com/office/powerpoint/2010/main" val="295914851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$_SERVER</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944319333"/>
              </p:ext>
            </p:extLst>
          </p:nvPr>
        </p:nvGraphicFramePr>
        <p:xfrm>
          <a:off x="1195388" y="1815773"/>
          <a:ext cx="8077200" cy="2219084"/>
        </p:xfrm>
        <a:graphic>
          <a:graphicData uri="http://schemas.openxmlformats.org/drawingml/2006/table">
            <a:tbl>
              <a:tblPr firstRow="1" bandRow="1">
                <a:tableStyleId>{5C22544A-7EE6-4342-B048-85BDC9FD1C3A}</a:tableStyleId>
              </a:tblPr>
              <a:tblGrid>
                <a:gridCol w="3509962"/>
                <a:gridCol w="4567238"/>
              </a:tblGrid>
              <a:tr h="420764">
                <a:tc>
                  <a:txBody>
                    <a:bodyPr/>
                    <a:lstStyle/>
                    <a:p>
                      <a:r>
                        <a:rPr lang="en-US" sz="2000" dirty="0" smtClean="0">
                          <a:solidFill>
                            <a:schemeClr val="bg1"/>
                          </a:solidFill>
                          <a:latin typeface="Calibri" pitchFamily="34" charset="0"/>
                          <a:cs typeface="Calibri" pitchFamily="34" charset="0"/>
                        </a:rPr>
                        <a:t>Element/Code</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$_SERVE[‘PHP_SELF’]</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filename of the currently executing script</a:t>
                      </a:r>
                      <a:endParaRPr lang="en-US" sz="2000" dirty="0">
                        <a:solidFill>
                          <a:schemeClr val="bg1"/>
                        </a:solidFill>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$_SERVE[‘GATEWAY_INTRFACE’]</a:t>
                      </a:r>
                    </a:p>
                  </a:txBody>
                  <a:tcPr/>
                </a:tc>
                <a:tc>
                  <a:txBody>
                    <a:bodyPr/>
                    <a:lstStyle/>
                    <a:p>
                      <a:r>
                        <a:rPr lang="en-US" sz="2000" dirty="0" smtClean="0">
                          <a:solidFill>
                            <a:schemeClr val="bg1"/>
                          </a:solidFill>
                          <a:latin typeface="Calibri" pitchFamily="34" charset="0"/>
                          <a:cs typeface="Calibri" pitchFamily="34" charset="0"/>
                        </a:rPr>
                        <a:t>Returns the version of the Common Gateway Interface (CGI) the server is using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$_SERVE[‘SERVE_ADDR’]</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IP address of the host server</a:t>
                      </a:r>
                      <a:endParaRPr lang="en-US" sz="2000" dirty="0">
                        <a:solidFill>
                          <a:schemeClr val="bg1"/>
                        </a:solidFill>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1922927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3722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Output Variables</a:t>
            </a:r>
            <a:endParaRPr lang="en-US" sz="2800" b="1" u="sng" dirty="0" smtClean="0">
              <a:solidFill>
                <a:srgbClr val="FF0000"/>
              </a:solidFill>
              <a:latin typeface="Arial Rounded MT Bold" pitchFamily="34" charset="0"/>
            </a:endParaRPr>
          </a:p>
        </p:txBody>
      </p:sp>
      <p:sp>
        <p:nvSpPr>
          <p:cNvPr id="8" name="TextBox 7"/>
          <p:cNvSpPr txBox="1">
            <a:spLocks noChangeArrowheads="1"/>
          </p:cNvSpPr>
          <p:nvPr/>
        </p:nvSpPr>
        <p:spPr bwMode="auto">
          <a:xfrm>
            <a:off x="1069974" y="1535180"/>
            <a:ext cx="61506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PHP echo statement is often used to output data to the screen. The following example will show how to output text and a variable: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5" y="2621787"/>
            <a:ext cx="4525006" cy="1305107"/>
          </a:xfrm>
          <a:prstGeom prst="rect">
            <a:avLst/>
          </a:prstGeom>
          <a:ln>
            <a:solidFill>
              <a:schemeClr val="bg1"/>
            </a:solidFill>
          </a:ln>
        </p:spPr>
      </p:pic>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103979706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$_SERVER</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880749811"/>
              </p:ext>
            </p:extLst>
          </p:nvPr>
        </p:nvGraphicFramePr>
        <p:xfrm>
          <a:off x="1114360" y="1815773"/>
          <a:ext cx="8158228" cy="2523884"/>
        </p:xfrm>
        <a:graphic>
          <a:graphicData uri="http://schemas.openxmlformats.org/drawingml/2006/table">
            <a:tbl>
              <a:tblPr firstRow="1" bandRow="1">
                <a:tableStyleId>{5C22544A-7EE6-4342-B048-85BDC9FD1C3A}</a:tableStyleId>
              </a:tblPr>
              <a:tblGrid>
                <a:gridCol w="3282315"/>
                <a:gridCol w="4875913"/>
              </a:tblGrid>
              <a:tr h="420764">
                <a:tc>
                  <a:txBody>
                    <a:bodyPr/>
                    <a:lstStyle/>
                    <a:p>
                      <a:r>
                        <a:rPr lang="en-US" sz="2000" dirty="0" smtClean="0"/>
                        <a:t>Element/Code</a:t>
                      </a:r>
                      <a:endParaRPr lang="en-US" sz="2000" dirty="0">
                        <a:solidFill>
                          <a:schemeClr val="bg1"/>
                        </a:solidFill>
                        <a:latin typeface="Calibri" pitchFamily="34" charset="0"/>
                        <a:cs typeface="Calibri" pitchFamily="34" charset="0"/>
                      </a:endParaRPr>
                    </a:p>
                  </a:txBody>
                  <a:tcPr/>
                </a:tc>
                <a:tc>
                  <a:txBody>
                    <a:bodyPr/>
                    <a:lstStyle/>
                    <a:p>
                      <a:r>
                        <a:rPr lang="en-US" sz="2000" dirty="0" smtClean="0"/>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t>$_SERVER['HTTP_ACCEPT'] </a:t>
                      </a:r>
                      <a:endParaRPr lang="en-US" sz="2000" dirty="0">
                        <a:solidFill>
                          <a:schemeClr val="bg1"/>
                        </a:solidFill>
                        <a:latin typeface="Calibri" pitchFamily="34" charset="0"/>
                        <a:cs typeface="Calibri" pitchFamily="34" charset="0"/>
                      </a:endParaRPr>
                    </a:p>
                  </a:txBody>
                  <a:tcPr/>
                </a:tc>
                <a:tc>
                  <a:txBody>
                    <a:bodyPr/>
                    <a:lstStyle/>
                    <a:p>
                      <a:r>
                        <a:rPr lang="en-US" sz="2000" dirty="0" smtClean="0"/>
                        <a:t>Returns the Accept header from the current request</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t>$_SERVER['HTTP_ACCEPT_CHARSET'] </a:t>
                      </a:r>
                      <a:endParaRPr lang="en-US" sz="2000" dirty="0">
                        <a:solidFill>
                          <a:schemeClr val="bg1"/>
                        </a:solidFill>
                        <a:latin typeface="Calibri" pitchFamily="34" charset="0"/>
                        <a:cs typeface="Calibri" pitchFamily="34" charset="0"/>
                      </a:endParaRPr>
                    </a:p>
                  </a:txBody>
                  <a:tcPr/>
                </a:tc>
                <a:tc>
                  <a:txBody>
                    <a:bodyPr/>
                    <a:lstStyle/>
                    <a:p>
                      <a:r>
                        <a:rPr lang="en-US" sz="2000" dirty="0" smtClean="0"/>
                        <a:t>Returns the Accept_Charset header from the current request (such as utf-8,ISO8859-1) </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t>$_SERVER['HTTP_HOST']</a:t>
                      </a:r>
                      <a:endParaRPr lang="en-US" sz="2000" dirty="0">
                        <a:solidFill>
                          <a:schemeClr val="bg1"/>
                        </a:solidFill>
                        <a:latin typeface="Calibri" pitchFamily="34" charset="0"/>
                        <a:cs typeface="Calibri" pitchFamily="34" charset="0"/>
                      </a:endParaRPr>
                    </a:p>
                  </a:txBody>
                  <a:tcPr/>
                </a:tc>
                <a:tc>
                  <a:txBody>
                    <a:bodyPr/>
                    <a:lstStyle/>
                    <a:p>
                      <a:r>
                        <a:rPr lang="en-US" sz="2000" dirty="0" smtClean="0"/>
                        <a:t>Returns the Host header from the current request </a:t>
                      </a:r>
                      <a:endParaRPr lang="en-US" sz="2000" dirty="0">
                        <a:solidFill>
                          <a:schemeClr val="bg1"/>
                        </a:solidFill>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356175411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$_SERVER</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902826485"/>
              </p:ext>
            </p:extLst>
          </p:nvPr>
        </p:nvGraphicFramePr>
        <p:xfrm>
          <a:off x="1114360" y="1815773"/>
          <a:ext cx="8158228" cy="2828684"/>
        </p:xfrm>
        <a:graphic>
          <a:graphicData uri="http://schemas.openxmlformats.org/drawingml/2006/table">
            <a:tbl>
              <a:tblPr firstRow="1" bandRow="1">
                <a:tableStyleId>{5C22544A-7EE6-4342-B048-85BDC9FD1C3A}</a:tableStyleId>
              </a:tblPr>
              <a:tblGrid>
                <a:gridCol w="3282315"/>
                <a:gridCol w="4875913"/>
              </a:tblGrid>
              <a:tr h="420764">
                <a:tc>
                  <a:txBody>
                    <a:bodyPr/>
                    <a:lstStyle/>
                    <a:p>
                      <a:r>
                        <a:rPr lang="en-US" sz="2000" dirty="0" smtClean="0">
                          <a:solidFill>
                            <a:schemeClr val="bg1"/>
                          </a:solidFill>
                          <a:latin typeface="Calibri" pitchFamily="34" charset="0"/>
                          <a:cs typeface="Calibri" pitchFamily="34" charset="0"/>
                        </a:rPr>
                        <a:t>Element/Code</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$_SERVER['HTTP_REFERER']</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complete URL of the current page (not reliable because not all user-agents support it) </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$_SERVER['HTTPS'] </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Is the script queried through a secure HTTP protocol </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$_SERVER['REMOTE_ADDR'] </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IP address from where the user is viewing the current page </a:t>
                      </a:r>
                      <a:endParaRPr lang="en-US" sz="2000" dirty="0">
                        <a:solidFill>
                          <a:schemeClr val="bg1"/>
                        </a:solidFill>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311217425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$_SERVER</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118276749"/>
              </p:ext>
            </p:extLst>
          </p:nvPr>
        </p:nvGraphicFramePr>
        <p:xfrm>
          <a:off x="1114360" y="1815773"/>
          <a:ext cx="8158228" cy="2828684"/>
        </p:xfrm>
        <a:graphic>
          <a:graphicData uri="http://schemas.openxmlformats.org/drawingml/2006/table">
            <a:tbl>
              <a:tblPr firstRow="1" bandRow="1">
                <a:tableStyleId>{5C22544A-7EE6-4342-B048-85BDC9FD1C3A}</a:tableStyleId>
              </a:tblPr>
              <a:tblGrid>
                <a:gridCol w="3438590"/>
                <a:gridCol w="4719638"/>
              </a:tblGrid>
              <a:tr h="420764">
                <a:tc>
                  <a:txBody>
                    <a:bodyPr/>
                    <a:lstStyle/>
                    <a:p>
                      <a:r>
                        <a:rPr lang="en-US" sz="2000" dirty="0" smtClean="0">
                          <a:solidFill>
                            <a:schemeClr val="bg1"/>
                          </a:solidFill>
                          <a:latin typeface="Calibri" pitchFamily="34" charset="0"/>
                          <a:cs typeface="Calibri" pitchFamily="34" charset="0"/>
                        </a:rPr>
                        <a:t>Element/Code</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$_SERVER['REMOTE_HOST']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Host name from where the user is viewing the current page </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$_SERVER['REMOTE_PORT'] </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port being used on the user's machine to communicate with the web server</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$_SERVER['SCRIPT_FILENAME'] </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absolute pathname of the currently executing script</a:t>
                      </a:r>
                      <a:endParaRPr lang="en-US" sz="2000" dirty="0">
                        <a:solidFill>
                          <a:schemeClr val="bg1"/>
                        </a:solidFill>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224111340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$_SERVER</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773968251"/>
              </p:ext>
            </p:extLst>
          </p:nvPr>
        </p:nvGraphicFramePr>
        <p:xfrm>
          <a:off x="1114360" y="1815773"/>
          <a:ext cx="8158228" cy="3346844"/>
        </p:xfrm>
        <a:graphic>
          <a:graphicData uri="http://schemas.openxmlformats.org/drawingml/2006/table">
            <a:tbl>
              <a:tblPr firstRow="1" bandRow="1">
                <a:tableStyleId>{21E4AEA4-8DFA-4A89-87EB-49C32662AFE0}</a:tableStyleId>
              </a:tblPr>
              <a:tblGrid>
                <a:gridCol w="3282315"/>
                <a:gridCol w="4875913"/>
              </a:tblGrid>
              <a:tr h="420764">
                <a:tc>
                  <a:txBody>
                    <a:bodyPr/>
                    <a:lstStyle/>
                    <a:p>
                      <a:r>
                        <a:rPr lang="en-US" sz="2000" dirty="0" smtClean="0">
                          <a:solidFill>
                            <a:schemeClr val="bg1"/>
                          </a:solidFill>
                          <a:latin typeface="Calibri" pitchFamily="34" charset="0"/>
                          <a:cs typeface="Calibri" pitchFamily="34" charset="0"/>
                        </a:rPr>
                        <a:t>Element/Code</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$_SERVER['SERVER_ADMIN'] </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RReturns the value given to the SERVER_ADMIN directive in the web server configuration file (if your script runs on a virtual host, it will be the value defined for that virtual host) (such as someone@w3schools.com)</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$_SERVER['SERVER_PORT'] </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port on the server machine being used by the web server for communication (such as 80)</a:t>
                      </a:r>
                      <a:endParaRPr lang="en-US" sz="2000" dirty="0">
                        <a:solidFill>
                          <a:schemeClr val="bg1"/>
                        </a:solidFill>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265464808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$_SERVER</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83080018"/>
              </p:ext>
            </p:extLst>
          </p:nvPr>
        </p:nvGraphicFramePr>
        <p:xfrm>
          <a:off x="1294573" y="1815773"/>
          <a:ext cx="8158228" cy="2219084"/>
        </p:xfrm>
        <a:graphic>
          <a:graphicData uri="http://schemas.openxmlformats.org/drawingml/2006/table">
            <a:tbl>
              <a:tblPr firstRow="1" bandRow="1">
                <a:tableStyleId>{5C22544A-7EE6-4342-B048-85BDC9FD1C3A}</a:tableStyleId>
              </a:tblPr>
              <a:tblGrid>
                <a:gridCol w="3486977"/>
                <a:gridCol w="4671251"/>
              </a:tblGrid>
              <a:tr h="420764">
                <a:tc>
                  <a:txBody>
                    <a:bodyPr/>
                    <a:lstStyle/>
                    <a:p>
                      <a:r>
                        <a:rPr lang="en-US" sz="2000" dirty="0" smtClean="0">
                          <a:solidFill>
                            <a:schemeClr val="bg1"/>
                          </a:solidFill>
                          <a:latin typeface="Calibri" pitchFamily="34" charset="0"/>
                          <a:cs typeface="Calibri" pitchFamily="34" charset="0"/>
                        </a:rPr>
                        <a:t>Element/Code</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798435">
                <a:tc>
                  <a:txBody>
                    <a:bodyPr/>
                    <a:lstStyle/>
                    <a:p>
                      <a:r>
                        <a:rPr lang="en-US" sz="2000" dirty="0" smtClean="0">
                          <a:solidFill>
                            <a:schemeClr val="bg1"/>
                          </a:solidFill>
                          <a:latin typeface="Calibri" pitchFamily="34" charset="0"/>
                          <a:cs typeface="Calibri" pitchFamily="34" charset="0"/>
                        </a:rPr>
                        <a:t>$_SERVER['SERVER_SIGNATURE'] </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server version and virtual host name which are added to server-generated pages</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$_SERVER['PATH_TRANSLATED']</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path of the current script </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$_SERVER['SCRIPT_URI'] </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URI of the current page</a:t>
                      </a:r>
                      <a:endParaRPr lang="en-US" sz="2000" dirty="0">
                        <a:solidFill>
                          <a:schemeClr val="bg1"/>
                        </a:solidFill>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213154711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$_Request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740727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PHP $_REQUEST is a PHP super global variable which is used to collect data after submitting an HTML form. </a:t>
            </a:r>
          </a:p>
          <a:p>
            <a:r>
              <a:rPr lang="en-US" sz="2000" dirty="0">
                <a:solidFill>
                  <a:schemeClr val="bg1"/>
                </a:solidFill>
                <a:latin typeface="Calibri" pitchFamily="34" charset="0"/>
                <a:cs typeface="Calibri" pitchFamily="34" charset="0"/>
              </a:rPr>
              <a:t>The example below shows a form with an input field and a submit button. When a user submits the data by clicking on "Submit", the form data is sent to the file specified in the action attribute of the tag. In this example, we point to this file itself for processing form data. If you wish to use another PHP file to process form data, replace that with the filename of your choice. Then, we can use the super global variable $_REQUEST to collect the value of the input field</a:t>
            </a:r>
          </a:p>
        </p:txBody>
      </p:sp>
    </p:spTree>
    <p:extLst>
      <p:ext uri="{BB962C8B-B14F-4D97-AF65-F5344CB8AC3E}">
        <p14:creationId xmlns:p14="http://schemas.microsoft.com/office/powerpoint/2010/main" val="161800691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$_Request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1621741"/>
            <a:ext cx="4458322" cy="3677163"/>
          </a:xfrm>
          <a:prstGeom prst="rect">
            <a:avLst/>
          </a:prstGeom>
          <a:ln>
            <a:solidFill>
              <a:schemeClr val="bg1"/>
            </a:solidFill>
          </a:ln>
        </p:spPr>
      </p:pic>
    </p:spTree>
    <p:extLst>
      <p:ext uri="{BB962C8B-B14F-4D97-AF65-F5344CB8AC3E}">
        <p14:creationId xmlns:p14="http://schemas.microsoft.com/office/powerpoint/2010/main" val="119676817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$_POST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7407276"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PHP $_POST is a PHP super global variable which is used to collect form data after submitting an HTML form with method="post". $_POST is also widely used to pass variables.</a:t>
            </a:r>
          </a:p>
          <a:p>
            <a:r>
              <a:rPr lang="en-US" sz="2000" dirty="0">
                <a:solidFill>
                  <a:schemeClr val="bg1"/>
                </a:solidFill>
                <a:latin typeface="Calibri" pitchFamily="34" charset="0"/>
                <a:cs typeface="Calibri" pitchFamily="34" charset="0"/>
              </a:rPr>
              <a:t>The example below shows a form with an input field and a submit button. When a user submits the data by clicking on "Submit", the form data is sent to the file specified in the action attribute of the tag. In this example, we point to the file itself for processing form data. If you wish to use another PHP file to process form data, replace that with the filename of your choice. Then, we can use the super global variable $_POST to collect the value of the input field:</a:t>
            </a:r>
          </a:p>
        </p:txBody>
      </p:sp>
    </p:spTree>
    <p:extLst>
      <p:ext uri="{BB962C8B-B14F-4D97-AF65-F5344CB8AC3E}">
        <p14:creationId xmlns:p14="http://schemas.microsoft.com/office/powerpoint/2010/main" val="116959435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$_POST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1615718"/>
            <a:ext cx="4458322" cy="3677163"/>
          </a:xfrm>
          <a:prstGeom prst="rect">
            <a:avLst/>
          </a:prstGeom>
          <a:ln>
            <a:solidFill>
              <a:schemeClr val="bg1"/>
            </a:solidFill>
          </a:ln>
        </p:spPr>
      </p:pic>
    </p:spTree>
    <p:extLst>
      <p:ext uri="{BB962C8B-B14F-4D97-AF65-F5344CB8AC3E}">
        <p14:creationId xmlns:p14="http://schemas.microsoft.com/office/powerpoint/2010/main" val="115351679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$_GET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740727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PHP $_GET is a PHP super global variable which is used to collect form data after submitting an HTML form with method="get". $_GET can also collect data sent in the URL. Assume we have an HTML page that contains a hyperlink with parameters:</a:t>
            </a:r>
          </a:p>
          <a:p>
            <a:r>
              <a:rPr lang="en-US" sz="2000" dirty="0">
                <a:solidFill>
                  <a:schemeClr val="bg1"/>
                </a:solidFill>
                <a:latin typeface="Calibri" pitchFamily="34" charset="0"/>
                <a:cs typeface="Calibri" pitchFamily="34" charset="0"/>
              </a:rPr>
              <a:t>&lt;html&gt;</a:t>
            </a:r>
          </a:p>
          <a:p>
            <a:r>
              <a:rPr lang="en-US" sz="2000" dirty="0">
                <a:solidFill>
                  <a:schemeClr val="bg1"/>
                </a:solidFill>
                <a:latin typeface="Calibri" pitchFamily="34" charset="0"/>
                <a:cs typeface="Calibri" pitchFamily="34" charset="0"/>
              </a:rPr>
              <a:t>&lt;body&gt;</a:t>
            </a:r>
          </a:p>
          <a:p>
            <a:r>
              <a:rPr lang="en-US" sz="2000" dirty="0">
                <a:solidFill>
                  <a:schemeClr val="bg1"/>
                </a:solidFill>
                <a:latin typeface="Calibri" pitchFamily="34" charset="0"/>
                <a:cs typeface="Calibri" pitchFamily="34" charset="0"/>
              </a:rPr>
              <a:t>&lt;a href=“test_get.php?subject=PHP&amp;web=W3SCHOOLS.com”&gt;Test $GET&lt;/a&gt;</a:t>
            </a:r>
          </a:p>
          <a:p>
            <a:r>
              <a:rPr lang="en-US" sz="2000" dirty="0">
                <a:solidFill>
                  <a:schemeClr val="bg1"/>
                </a:solidFill>
                <a:latin typeface="Calibri" pitchFamily="34" charset="0"/>
                <a:cs typeface="Calibri" pitchFamily="34" charset="0"/>
              </a:rPr>
              <a:t>&lt;/body&gt;</a:t>
            </a:r>
          </a:p>
          <a:p>
            <a:r>
              <a:rPr lang="en-US" sz="2000" dirty="0">
                <a:solidFill>
                  <a:schemeClr val="bg1"/>
                </a:solidFill>
                <a:latin typeface="Calibri" pitchFamily="34" charset="0"/>
                <a:cs typeface="Calibri" pitchFamily="34" charset="0"/>
              </a:rPr>
              <a:t>&lt;/html&gt;</a:t>
            </a:r>
          </a:p>
          <a:p>
            <a:r>
              <a:rPr lang="en-US" sz="2000" dirty="0">
                <a:solidFill>
                  <a:schemeClr val="bg1"/>
                </a:solidFill>
                <a:latin typeface="Calibri" pitchFamily="34" charset="0"/>
                <a:cs typeface="Calibri" pitchFamily="34" charset="0"/>
              </a:rPr>
              <a:t>When a user clicks on the link "Test $GET", the parameters "subject" and "web" are sent to "test_get.php", and you can then access their values in "test_get.php" with $_GET. The example below shows the code in "test_get.php":</a:t>
            </a:r>
          </a:p>
        </p:txBody>
      </p:sp>
    </p:spTree>
    <p:extLst>
      <p:ext uri="{BB962C8B-B14F-4D97-AF65-F5344CB8AC3E}">
        <p14:creationId xmlns:p14="http://schemas.microsoft.com/office/powerpoint/2010/main" val="89557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3722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Output Variables</a:t>
            </a:r>
            <a:endParaRPr lang="en-US" sz="2800" b="1" u="sng" dirty="0" smtClean="0">
              <a:solidFill>
                <a:srgbClr val="FF0000"/>
              </a:solidFill>
              <a:latin typeface="Arial Rounded MT Bold"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5" y="1668903"/>
            <a:ext cx="4648849" cy="1533739"/>
          </a:xfrm>
          <a:prstGeom prst="rect">
            <a:avLst/>
          </a:prstGeom>
          <a:ln>
            <a:solidFill>
              <a:schemeClr val="bg1"/>
            </a:solidFill>
          </a:ln>
        </p:spPr>
      </p:pic>
      <p:sp>
        <p:nvSpPr>
          <p:cNvPr id="9" name="TextBox 8"/>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61677960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$_GET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1815772"/>
            <a:ext cx="4303713" cy="2165677"/>
          </a:xfrm>
          <a:prstGeom prst="rect">
            <a:avLst/>
          </a:prstGeom>
          <a:ln>
            <a:solidFill>
              <a:schemeClr val="bg1"/>
            </a:solidFill>
          </a:ln>
        </p:spPr>
      </p:pic>
    </p:spTree>
    <p:extLst>
      <p:ext uri="{BB962C8B-B14F-4D97-AF65-F5344CB8AC3E}">
        <p14:creationId xmlns:p14="http://schemas.microsoft.com/office/powerpoint/2010/main" val="34130979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Form  Handling</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7407276"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PHP superglobals $_GET and $_POST are used to collect form-data.</a:t>
            </a:r>
          </a:p>
          <a:p>
            <a:r>
              <a:rPr lang="en-US" sz="2000" b="1" dirty="0">
                <a:solidFill>
                  <a:schemeClr val="bg1"/>
                </a:solidFill>
                <a:latin typeface="Calibri" pitchFamily="34" charset="0"/>
                <a:cs typeface="Calibri" pitchFamily="34" charset="0"/>
              </a:rPr>
              <a:t>PHP - A Simple HTML Form </a:t>
            </a:r>
          </a:p>
          <a:p>
            <a:r>
              <a:rPr lang="en-US" sz="2000" dirty="0">
                <a:solidFill>
                  <a:schemeClr val="bg1"/>
                </a:solidFill>
                <a:latin typeface="Calibri" pitchFamily="34" charset="0"/>
                <a:cs typeface="Calibri" pitchFamily="34" charset="0"/>
              </a:rPr>
              <a:t>The example below displays a simple HTML form with two input fields and a submit button:</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&lt;html&gt;</a:t>
            </a:r>
          </a:p>
          <a:p>
            <a:r>
              <a:rPr lang="en-US" sz="2000" dirty="0">
                <a:solidFill>
                  <a:schemeClr val="bg1"/>
                </a:solidFill>
                <a:latin typeface="Calibri" pitchFamily="34" charset="0"/>
                <a:cs typeface="Calibri" pitchFamily="34" charset="0"/>
              </a:rPr>
              <a:t>&lt;body&gt;</a:t>
            </a:r>
          </a:p>
          <a:p>
            <a:r>
              <a:rPr lang="en-US" sz="2000" dirty="0">
                <a:solidFill>
                  <a:schemeClr val="bg1"/>
                </a:solidFill>
                <a:latin typeface="Calibri" pitchFamily="34" charset="0"/>
                <a:cs typeface="Calibri" pitchFamily="34" charset="0"/>
              </a:rPr>
              <a:t>&lt;form action=“welcome.php” method=“POST”&gt;</a:t>
            </a:r>
          </a:p>
          <a:p>
            <a:r>
              <a:rPr lang="en-US" sz="2000" dirty="0">
                <a:solidFill>
                  <a:schemeClr val="bg1"/>
                </a:solidFill>
                <a:latin typeface="Calibri" pitchFamily="34" charset="0"/>
                <a:cs typeface="Calibri" pitchFamily="34" charset="0"/>
              </a:rPr>
              <a:t>Name: &lt;input type=“text” name=”name”&gt;&lt;br&gt;</a:t>
            </a:r>
          </a:p>
          <a:p>
            <a:r>
              <a:rPr lang="en-US" sz="2000" dirty="0">
                <a:solidFill>
                  <a:schemeClr val="bg1"/>
                </a:solidFill>
                <a:latin typeface="Calibri" pitchFamily="34" charset="0"/>
                <a:cs typeface="Calibri" pitchFamily="34" charset="0"/>
              </a:rPr>
              <a:t>Email: &lt;input type=“email” name=”email”&gt;&lt;br&gt;</a:t>
            </a:r>
          </a:p>
          <a:p>
            <a:r>
              <a:rPr lang="en-US" sz="2000" dirty="0">
                <a:solidFill>
                  <a:schemeClr val="bg1"/>
                </a:solidFill>
                <a:latin typeface="Calibri" pitchFamily="34" charset="0"/>
                <a:cs typeface="Calibri" pitchFamily="34" charset="0"/>
              </a:rPr>
              <a:t>&lt;input type=“submit”&gt;</a:t>
            </a:r>
          </a:p>
          <a:p>
            <a:r>
              <a:rPr lang="en-US" sz="2000" dirty="0">
                <a:solidFill>
                  <a:schemeClr val="bg1"/>
                </a:solidFill>
                <a:latin typeface="Calibri" pitchFamily="34" charset="0"/>
                <a:cs typeface="Calibri" pitchFamily="34" charset="0"/>
              </a:rPr>
              <a:t>&lt;/form&gt;</a:t>
            </a:r>
          </a:p>
          <a:p>
            <a:r>
              <a:rPr lang="en-US" sz="2000" dirty="0">
                <a:solidFill>
                  <a:schemeClr val="bg1"/>
                </a:solidFill>
                <a:latin typeface="Calibri" pitchFamily="34" charset="0"/>
                <a:cs typeface="Calibri" pitchFamily="34" charset="0"/>
              </a:rPr>
              <a:t>&lt;/body&gt;</a:t>
            </a:r>
          </a:p>
          <a:p>
            <a:r>
              <a:rPr lang="en-US" sz="2000" dirty="0">
                <a:solidFill>
                  <a:schemeClr val="bg1"/>
                </a:solidFill>
                <a:latin typeface="Calibri" pitchFamily="34" charset="0"/>
                <a:cs typeface="Calibri" pitchFamily="34" charset="0"/>
              </a:rPr>
              <a:t>&lt;/html&gt;</a:t>
            </a:r>
          </a:p>
        </p:txBody>
      </p:sp>
    </p:spTree>
    <p:extLst>
      <p:ext uri="{BB962C8B-B14F-4D97-AF65-F5344CB8AC3E}">
        <p14:creationId xmlns:p14="http://schemas.microsoft.com/office/powerpoint/2010/main" val="129137415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Form  Handling</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7959726"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When the user fills out the form above and clicks the submit button, the form data is sent for processing to a PHP file named "welcome.php". </a:t>
            </a:r>
          </a:p>
          <a:p>
            <a:r>
              <a:rPr lang="en-US" sz="2000" dirty="0">
                <a:solidFill>
                  <a:schemeClr val="bg1"/>
                </a:solidFill>
                <a:latin typeface="Calibri" pitchFamily="34" charset="0"/>
                <a:cs typeface="Calibri" pitchFamily="34" charset="0"/>
              </a:rPr>
              <a:t>The form data is sent with the HTTP POST method. </a:t>
            </a:r>
          </a:p>
          <a:p>
            <a:r>
              <a:rPr lang="en-US" sz="2000" dirty="0">
                <a:solidFill>
                  <a:schemeClr val="bg1"/>
                </a:solidFill>
                <a:latin typeface="Calibri" pitchFamily="34" charset="0"/>
                <a:cs typeface="Calibri" pitchFamily="34" charset="0"/>
              </a:rPr>
              <a:t>To display the submitted data you could simply echo all the variables. The "welcome.php" looks like this: </a:t>
            </a:r>
          </a:p>
          <a:p>
            <a:r>
              <a:rPr lang="en-US" sz="2000" dirty="0">
                <a:solidFill>
                  <a:schemeClr val="bg1"/>
                </a:solidFill>
                <a:latin typeface="Calibri" pitchFamily="34" charset="0"/>
                <a:cs typeface="Calibri" pitchFamily="34" charset="0"/>
              </a:rPr>
              <a:t>&lt;html&gt;</a:t>
            </a:r>
          </a:p>
          <a:p>
            <a:r>
              <a:rPr lang="en-US" sz="2000" dirty="0">
                <a:solidFill>
                  <a:schemeClr val="bg1"/>
                </a:solidFill>
                <a:latin typeface="Calibri" pitchFamily="34" charset="0"/>
                <a:cs typeface="Calibri" pitchFamily="34" charset="0"/>
              </a:rPr>
              <a:t>&lt;body&gt;</a:t>
            </a:r>
          </a:p>
          <a:p>
            <a:r>
              <a:rPr lang="en-US" sz="2000" dirty="0">
                <a:solidFill>
                  <a:schemeClr val="bg1"/>
                </a:solidFill>
                <a:latin typeface="Calibri" pitchFamily="34" charset="0"/>
                <a:cs typeface="Calibri" pitchFamily="34" charset="0"/>
              </a:rPr>
              <a:t>Welcome &lt;?php echo $_POST[“name”]; ?&gt; &lt;br&gt;</a:t>
            </a:r>
          </a:p>
          <a:p>
            <a:r>
              <a:rPr lang="en-US" sz="2000" dirty="0">
                <a:solidFill>
                  <a:schemeClr val="bg1"/>
                </a:solidFill>
                <a:latin typeface="Calibri" pitchFamily="34" charset="0"/>
                <a:cs typeface="Calibri" pitchFamily="34" charset="0"/>
              </a:rPr>
              <a:t>Your email address is: &lt;?php echo $_POST[“email”]; ?&gt;</a:t>
            </a:r>
          </a:p>
          <a:p>
            <a:r>
              <a:rPr lang="en-US" sz="2000" dirty="0">
                <a:solidFill>
                  <a:schemeClr val="bg1"/>
                </a:solidFill>
                <a:latin typeface="Calibri" pitchFamily="34" charset="0"/>
                <a:cs typeface="Calibri" pitchFamily="34" charset="0"/>
              </a:rPr>
              <a:t>&lt;/body&gt;</a:t>
            </a:r>
          </a:p>
          <a:p>
            <a:r>
              <a:rPr lang="en-US" sz="2000" dirty="0">
                <a:solidFill>
                  <a:schemeClr val="bg1"/>
                </a:solidFill>
                <a:latin typeface="Calibri" pitchFamily="34" charset="0"/>
                <a:cs typeface="Calibri" pitchFamily="34" charset="0"/>
              </a:rPr>
              <a:t>&lt;/html&gt;</a:t>
            </a:r>
          </a:p>
          <a:p>
            <a:endParaRPr lang="en-US" sz="2000" dirty="0">
              <a:solidFill>
                <a:schemeClr val="bg1"/>
              </a:solidFill>
              <a:latin typeface="Calibri" pitchFamily="34" charset="0"/>
              <a:cs typeface="Calibri" pitchFamily="34" charset="0"/>
            </a:endParaRPr>
          </a:p>
          <a:p>
            <a:r>
              <a:rPr lang="en-US" sz="2000" i="1" dirty="0">
                <a:solidFill>
                  <a:schemeClr val="bg1"/>
                </a:solidFill>
                <a:latin typeface="Calibri" pitchFamily="34" charset="0"/>
                <a:cs typeface="Calibri" pitchFamily="34" charset="0"/>
              </a:rPr>
              <a:t>The output could be something like this:</a:t>
            </a:r>
          </a:p>
          <a:p>
            <a:r>
              <a:rPr lang="en-US" sz="2000" dirty="0">
                <a:solidFill>
                  <a:schemeClr val="bg1"/>
                </a:solidFill>
                <a:latin typeface="Calibri" pitchFamily="34" charset="0"/>
                <a:cs typeface="Calibri" pitchFamily="34" charset="0"/>
              </a:rPr>
              <a:t>Welcome </a:t>
            </a:r>
            <a:br>
              <a:rPr lang="en-US" sz="2000" dirty="0">
                <a:solidFill>
                  <a:schemeClr val="bg1"/>
                </a:solidFill>
                <a:latin typeface="Calibri" pitchFamily="34" charset="0"/>
                <a:cs typeface="Calibri" pitchFamily="34" charset="0"/>
              </a:rPr>
            </a:br>
            <a:r>
              <a:rPr lang="en-US" sz="2000" dirty="0">
                <a:solidFill>
                  <a:schemeClr val="bg1"/>
                </a:solidFill>
                <a:latin typeface="Calibri" pitchFamily="34" charset="0"/>
                <a:cs typeface="Calibri" pitchFamily="34" charset="0"/>
              </a:rPr>
              <a:t>Your email address is: John.doe@example.com</a:t>
            </a:r>
            <a:endParaRPr lang="en-US" sz="24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823083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Form  Handling</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1815772"/>
            <a:ext cx="3616326" cy="2680027"/>
          </a:xfrm>
          <a:prstGeom prst="rect">
            <a:avLst/>
          </a:prstGeom>
          <a:ln>
            <a:solidFill>
              <a:schemeClr val="bg1"/>
            </a:solidFill>
          </a:ln>
        </p:spPr>
      </p:pic>
    </p:spTree>
    <p:extLst>
      <p:ext uri="{BB962C8B-B14F-4D97-AF65-F5344CB8AC3E}">
        <p14:creationId xmlns:p14="http://schemas.microsoft.com/office/powerpoint/2010/main" val="1387986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GET VS. POST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740727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Both GET and POST create an array (e.g. array( key1 =&gt; value1, key2 =&gt; value2, key3 =&gt; value3, ...)). This array holds key/value pairs, where keys are the names of the form controls and values are the input data from the user. </a:t>
            </a:r>
          </a:p>
          <a:p>
            <a:r>
              <a:rPr lang="en-US" sz="2000" dirty="0">
                <a:solidFill>
                  <a:schemeClr val="bg1"/>
                </a:solidFill>
                <a:latin typeface="Calibri" pitchFamily="34" charset="0"/>
                <a:cs typeface="Calibri" pitchFamily="34" charset="0"/>
              </a:rPr>
              <a:t>Both GET and POST are treated as $_GET and $_POST. These are superglobals, which means that they are always accessible, regardless of scope - and you can access them from any function, class or file without having to do anything special. </a:t>
            </a:r>
          </a:p>
          <a:p>
            <a:r>
              <a:rPr lang="en-US" sz="2000" b="1" dirty="0">
                <a:solidFill>
                  <a:schemeClr val="bg1"/>
                </a:solidFill>
                <a:latin typeface="Calibri" pitchFamily="34" charset="0"/>
                <a:cs typeface="Calibri" pitchFamily="34" charset="0"/>
              </a:rPr>
              <a:t>$_GET </a:t>
            </a:r>
            <a:r>
              <a:rPr lang="en-US" sz="2000" dirty="0">
                <a:solidFill>
                  <a:schemeClr val="bg1"/>
                </a:solidFill>
                <a:latin typeface="Calibri" pitchFamily="34" charset="0"/>
                <a:cs typeface="Calibri" pitchFamily="34" charset="0"/>
              </a:rPr>
              <a:t>is an array of variables passed to the current script via the URL parameters. </a:t>
            </a:r>
          </a:p>
          <a:p>
            <a:r>
              <a:rPr lang="en-US" sz="2000" b="1" dirty="0">
                <a:solidFill>
                  <a:schemeClr val="bg1"/>
                </a:solidFill>
                <a:latin typeface="Calibri" pitchFamily="34" charset="0"/>
                <a:cs typeface="Calibri" pitchFamily="34" charset="0"/>
              </a:rPr>
              <a:t>$_POST </a:t>
            </a:r>
            <a:r>
              <a:rPr lang="en-US" sz="2000" dirty="0">
                <a:solidFill>
                  <a:schemeClr val="bg1"/>
                </a:solidFill>
                <a:latin typeface="Calibri" pitchFamily="34" charset="0"/>
                <a:cs typeface="Calibri" pitchFamily="34" charset="0"/>
              </a:rPr>
              <a:t>is an array of variables passed to the current script via the HTTP POST method.</a:t>
            </a:r>
          </a:p>
        </p:txBody>
      </p:sp>
    </p:spTree>
    <p:extLst>
      <p:ext uri="{BB962C8B-B14F-4D97-AF65-F5344CB8AC3E}">
        <p14:creationId xmlns:p14="http://schemas.microsoft.com/office/powerpoint/2010/main" val="154352290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GET VS. POST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2015828"/>
            <a:ext cx="740727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Information sent from a form with the GET method is </a:t>
            </a:r>
            <a:r>
              <a:rPr lang="en-US" sz="2000" b="1" dirty="0">
                <a:solidFill>
                  <a:schemeClr val="bg1"/>
                </a:solidFill>
                <a:latin typeface="Calibri" pitchFamily="34" charset="0"/>
                <a:cs typeface="Calibri" pitchFamily="34" charset="0"/>
              </a:rPr>
              <a:t>visible to everyon</a:t>
            </a:r>
            <a:r>
              <a:rPr lang="en-US" sz="2000" dirty="0">
                <a:solidFill>
                  <a:schemeClr val="bg1"/>
                </a:solidFill>
                <a:latin typeface="Calibri" pitchFamily="34" charset="0"/>
                <a:cs typeface="Calibri" pitchFamily="34" charset="0"/>
              </a:rPr>
              <a:t>e (all variable names and values are displayed in the URL). GET also has limits on the amount of information to send. The limitation is about 2000 characters. However, because the variables are displayed in the URL, it is possible to bookmark the page. This can be useful in some cases. </a:t>
            </a:r>
          </a:p>
          <a:p>
            <a:r>
              <a:rPr lang="en-US" sz="2000" dirty="0">
                <a:solidFill>
                  <a:schemeClr val="bg1"/>
                </a:solidFill>
                <a:latin typeface="Calibri" pitchFamily="34" charset="0"/>
                <a:cs typeface="Calibri" pitchFamily="34" charset="0"/>
              </a:rPr>
              <a:t>GET may be used for sending non-sensitive data. </a:t>
            </a:r>
          </a:p>
          <a:p>
            <a:r>
              <a:rPr lang="en-US" sz="2000" b="1" dirty="0">
                <a:solidFill>
                  <a:schemeClr val="bg1"/>
                </a:solidFill>
                <a:latin typeface="Calibri" pitchFamily="34" charset="0"/>
                <a:cs typeface="Calibri" pitchFamily="34" charset="0"/>
              </a:rPr>
              <a:t>Note</a:t>
            </a:r>
            <a:r>
              <a:rPr lang="en-US" sz="2000" dirty="0">
                <a:solidFill>
                  <a:schemeClr val="bg1"/>
                </a:solidFill>
                <a:latin typeface="Calibri" pitchFamily="34" charset="0"/>
                <a:cs typeface="Calibri" pitchFamily="34" charset="0"/>
              </a:rPr>
              <a:t>: GET should NEVER be used for sending passwords or other sensitive information!</a:t>
            </a:r>
          </a:p>
        </p:txBody>
      </p:sp>
      <p:sp>
        <p:nvSpPr>
          <p:cNvPr id="11" name="TextBox 10"/>
          <p:cNvSpPr txBox="1">
            <a:spLocks noChangeArrowheads="1"/>
          </p:cNvSpPr>
          <p:nvPr/>
        </p:nvSpPr>
        <p:spPr bwMode="auto">
          <a:xfrm>
            <a:off x="1069974" y="149260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When to use GET?</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347446148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GET VS. POST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2015828"/>
            <a:ext cx="740727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Information sent from a form with the POST method is </a:t>
            </a:r>
            <a:r>
              <a:rPr lang="en-US" sz="2000" b="1" dirty="0">
                <a:solidFill>
                  <a:schemeClr val="bg1"/>
                </a:solidFill>
                <a:latin typeface="Calibri" pitchFamily="34" charset="0"/>
                <a:cs typeface="Calibri" pitchFamily="34" charset="0"/>
              </a:rPr>
              <a:t>invisible to others</a:t>
            </a:r>
            <a:r>
              <a:rPr lang="en-US" sz="2000" dirty="0">
                <a:solidFill>
                  <a:schemeClr val="bg1"/>
                </a:solidFill>
                <a:latin typeface="Calibri" pitchFamily="34" charset="0"/>
                <a:cs typeface="Calibri" pitchFamily="34" charset="0"/>
              </a:rPr>
              <a:t> (all names/values are embedded within the body of the HTTP request) and has </a:t>
            </a:r>
            <a:r>
              <a:rPr lang="en-US" sz="2000" b="1" dirty="0">
                <a:solidFill>
                  <a:schemeClr val="bg1"/>
                </a:solidFill>
                <a:latin typeface="Calibri" pitchFamily="34" charset="0"/>
                <a:cs typeface="Calibri" pitchFamily="34" charset="0"/>
              </a:rPr>
              <a:t>no limits </a:t>
            </a:r>
            <a:r>
              <a:rPr lang="en-US" sz="2000" dirty="0">
                <a:solidFill>
                  <a:schemeClr val="bg1"/>
                </a:solidFill>
                <a:latin typeface="Calibri" pitchFamily="34" charset="0"/>
                <a:cs typeface="Calibri" pitchFamily="34" charset="0"/>
              </a:rPr>
              <a:t>on the amount of information to send. Moreover POST supports advanced functionality such as support for multi-part binary input while uploading files to server. </a:t>
            </a:r>
          </a:p>
          <a:p>
            <a:r>
              <a:rPr lang="en-US" sz="2000" dirty="0">
                <a:solidFill>
                  <a:schemeClr val="bg1"/>
                </a:solidFill>
                <a:latin typeface="Calibri" pitchFamily="34" charset="0"/>
                <a:cs typeface="Calibri" pitchFamily="34" charset="0"/>
              </a:rPr>
              <a:t>However, because the variables are not displayed in the URL, it is not possible to bookmark the page. </a:t>
            </a:r>
          </a:p>
          <a:p>
            <a:r>
              <a:rPr lang="en-US" sz="2000" b="1" u="sng" dirty="0">
                <a:solidFill>
                  <a:schemeClr val="bg1"/>
                </a:solidFill>
                <a:latin typeface="Calibri" pitchFamily="34" charset="0"/>
                <a:cs typeface="Calibri" pitchFamily="34" charset="0"/>
              </a:rPr>
              <a:t>Developers prefer POST for sending form data</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Next, lets see how we can process PHP forms the secure way!</a:t>
            </a:r>
          </a:p>
        </p:txBody>
      </p:sp>
      <p:sp>
        <p:nvSpPr>
          <p:cNvPr id="11" name="TextBox 10"/>
          <p:cNvSpPr txBox="1">
            <a:spLocks noChangeArrowheads="1"/>
          </p:cNvSpPr>
          <p:nvPr/>
        </p:nvSpPr>
        <p:spPr bwMode="auto">
          <a:xfrm>
            <a:off x="1069974" y="149260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When to use POST?</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13197471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815773"/>
            <a:ext cx="740727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PHP date() function is used to format a date and/or a time. </a:t>
            </a:r>
          </a:p>
          <a:p>
            <a:r>
              <a:rPr lang="en-US" sz="2000" b="1" dirty="0">
                <a:solidFill>
                  <a:schemeClr val="bg1"/>
                </a:solidFill>
                <a:latin typeface="Calibri" pitchFamily="34" charset="0"/>
                <a:cs typeface="Calibri" pitchFamily="34" charset="0"/>
              </a:rPr>
              <a:t>The PHP Date() Function </a:t>
            </a:r>
          </a:p>
          <a:p>
            <a:r>
              <a:rPr lang="en-US" sz="2000" dirty="0">
                <a:solidFill>
                  <a:schemeClr val="bg1"/>
                </a:solidFill>
                <a:latin typeface="Calibri" pitchFamily="34" charset="0"/>
                <a:cs typeface="Calibri" pitchFamily="34" charset="0"/>
              </a:rPr>
              <a:t>The PHP date() function formats a timestamp to a more readable date and time. </a:t>
            </a:r>
          </a:p>
          <a:p>
            <a:r>
              <a:rPr lang="en-US" sz="2000" i="1" u="sng" dirty="0">
                <a:solidFill>
                  <a:schemeClr val="bg1"/>
                </a:solidFill>
                <a:latin typeface="Calibri" pitchFamily="34" charset="0"/>
                <a:cs typeface="Calibri" pitchFamily="34" charset="0"/>
              </a:rPr>
              <a:t>Syntax:</a:t>
            </a:r>
          </a:p>
          <a:p>
            <a:r>
              <a:rPr lang="en-US" sz="2000" dirty="0">
                <a:solidFill>
                  <a:schemeClr val="bg1"/>
                </a:solidFill>
                <a:latin typeface="Calibri" pitchFamily="34" charset="0"/>
                <a:cs typeface="Calibri" pitchFamily="34" charset="0"/>
              </a:rPr>
              <a:t>date(format, timestamp)</a:t>
            </a:r>
          </a:p>
        </p:txBody>
      </p:sp>
    </p:spTree>
    <p:extLst>
      <p:ext uri="{BB962C8B-B14F-4D97-AF65-F5344CB8AC3E}">
        <p14:creationId xmlns:p14="http://schemas.microsoft.com/office/powerpoint/2010/main" val="92636242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086019955"/>
              </p:ext>
            </p:extLst>
          </p:nvPr>
        </p:nvGraphicFramePr>
        <p:xfrm>
          <a:off x="1069974" y="1815773"/>
          <a:ext cx="6096000" cy="1798320"/>
        </p:xfrm>
        <a:graphic>
          <a:graphicData uri="http://schemas.openxmlformats.org/drawingml/2006/table">
            <a:tbl>
              <a:tblPr firstRow="1" bandRow="1">
                <a:tableStyleId>{21E4AEA4-8DFA-4A89-87EB-49C32662AFE0}</a:tableStyleId>
              </a:tblPr>
              <a:tblGrid>
                <a:gridCol w="1684851"/>
                <a:gridCol w="4411149"/>
              </a:tblGrid>
              <a:tr h="370840">
                <a:tc>
                  <a:txBody>
                    <a:bodyPr/>
                    <a:lstStyle/>
                    <a:p>
                      <a:pPr algn="ctr"/>
                      <a:r>
                        <a:rPr lang="en-US" sz="2000" dirty="0" smtClean="0">
                          <a:solidFill>
                            <a:schemeClr val="bg1"/>
                          </a:solidFill>
                          <a:latin typeface="Calibri" pitchFamily="34" charset="0"/>
                          <a:cs typeface="Calibri" pitchFamily="34" charset="0"/>
                        </a:rPr>
                        <a:t>Parameter</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Format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Required. Specifies the format of the timestamp</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timestamp</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Optional. Specifies a timestamp. Default is the current date and time</a:t>
                      </a:r>
                      <a:endParaRPr lang="en-US" sz="2000" dirty="0">
                        <a:solidFill>
                          <a:schemeClr val="bg1"/>
                        </a:solidFill>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28830500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11" name="TextBox 10"/>
          <p:cNvSpPr txBox="1">
            <a:spLocks noChangeArrowheads="1"/>
          </p:cNvSpPr>
          <p:nvPr/>
        </p:nvSpPr>
        <p:spPr bwMode="auto">
          <a:xfrm>
            <a:off x="1151043" y="161571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Get a Date:</a:t>
            </a:r>
            <a:endParaRPr lang="en-US" sz="2400" b="1" dirty="0" smtClean="0">
              <a:solidFill>
                <a:srgbClr val="FF0000"/>
              </a:solidFill>
              <a:latin typeface="Arial Rounded MT Bold" pitchFamily="34" charset="0"/>
            </a:endParaRPr>
          </a:p>
        </p:txBody>
      </p:sp>
      <p:sp>
        <p:nvSpPr>
          <p:cNvPr id="12" name="TextBox 11"/>
          <p:cNvSpPr txBox="1">
            <a:spLocks noChangeArrowheads="1"/>
          </p:cNvSpPr>
          <p:nvPr/>
        </p:nvSpPr>
        <p:spPr bwMode="auto">
          <a:xfrm>
            <a:off x="1069974" y="2015828"/>
            <a:ext cx="7407276"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required format parameter of the date() function specifies how to format the date (or time). </a:t>
            </a:r>
          </a:p>
          <a:p>
            <a:r>
              <a:rPr lang="en-US" sz="2000" dirty="0">
                <a:solidFill>
                  <a:schemeClr val="bg1"/>
                </a:solidFill>
                <a:latin typeface="Calibri" pitchFamily="34" charset="0"/>
                <a:cs typeface="Calibri" pitchFamily="34" charset="0"/>
              </a:rPr>
              <a:t>Here are some characters that are commonly used for dates: </a:t>
            </a:r>
          </a:p>
          <a:p>
            <a:pPr marL="342900" indent="-342900">
              <a:buFont typeface="Arial" pitchFamily="34" charset="0"/>
              <a:buChar char="•"/>
            </a:pPr>
            <a:r>
              <a:rPr lang="en-US" sz="2000" dirty="0">
                <a:solidFill>
                  <a:schemeClr val="bg1"/>
                </a:solidFill>
                <a:latin typeface="Calibri" pitchFamily="34" charset="0"/>
                <a:cs typeface="Calibri" pitchFamily="34" charset="0"/>
              </a:rPr>
              <a:t>d - Represents the day of the month (01 to 31) </a:t>
            </a:r>
          </a:p>
          <a:p>
            <a:pPr marL="342900" indent="-342900">
              <a:buFont typeface="Arial" pitchFamily="34" charset="0"/>
              <a:buChar char="•"/>
            </a:pPr>
            <a:r>
              <a:rPr lang="en-US" sz="2000" dirty="0">
                <a:solidFill>
                  <a:schemeClr val="bg1"/>
                </a:solidFill>
                <a:latin typeface="Calibri" pitchFamily="34" charset="0"/>
                <a:cs typeface="Calibri" pitchFamily="34" charset="0"/>
              </a:rPr>
              <a:t>m - Represents a month (01 to 12) </a:t>
            </a:r>
          </a:p>
          <a:p>
            <a:pPr marL="342900" indent="-342900">
              <a:buFont typeface="Arial" pitchFamily="34" charset="0"/>
              <a:buChar char="•"/>
            </a:pPr>
            <a:r>
              <a:rPr lang="en-US" sz="2000" dirty="0">
                <a:solidFill>
                  <a:schemeClr val="bg1"/>
                </a:solidFill>
                <a:latin typeface="Calibri" pitchFamily="34" charset="0"/>
                <a:cs typeface="Calibri" pitchFamily="34" charset="0"/>
              </a:rPr>
              <a:t>Y - Represents a year (in four digits) </a:t>
            </a:r>
          </a:p>
          <a:p>
            <a:pPr marL="342900" indent="-342900">
              <a:buFont typeface="Arial" pitchFamily="34" charset="0"/>
              <a:buChar char="•"/>
            </a:pPr>
            <a:r>
              <a:rPr lang="en-US" sz="2000" dirty="0">
                <a:solidFill>
                  <a:schemeClr val="bg1"/>
                </a:solidFill>
                <a:latin typeface="Calibri" pitchFamily="34" charset="0"/>
                <a:cs typeface="Calibri" pitchFamily="34" charset="0"/>
              </a:rPr>
              <a:t>l (lowercase 'L') - Represents the day of the week </a:t>
            </a:r>
          </a:p>
          <a:p>
            <a:r>
              <a:rPr lang="en-US" sz="2000" dirty="0">
                <a:solidFill>
                  <a:schemeClr val="bg1"/>
                </a:solidFill>
                <a:latin typeface="Calibri" pitchFamily="34" charset="0"/>
                <a:cs typeface="Calibri" pitchFamily="34" charset="0"/>
              </a:rPr>
              <a:t>Other characters, like"/", ".", or "-" can also be inserted between the characters to add additional formatting. </a:t>
            </a:r>
          </a:p>
          <a:p>
            <a:r>
              <a:rPr lang="en-US" sz="2000" dirty="0">
                <a:solidFill>
                  <a:schemeClr val="bg1"/>
                </a:solidFill>
                <a:latin typeface="Calibri" pitchFamily="34" charset="0"/>
                <a:cs typeface="Calibri" pitchFamily="34" charset="0"/>
              </a:rPr>
              <a:t>The example below formats today's date in three different ways:</a:t>
            </a:r>
          </a:p>
        </p:txBody>
      </p:sp>
    </p:spTree>
    <p:extLst>
      <p:ext uri="{BB962C8B-B14F-4D97-AF65-F5344CB8AC3E}">
        <p14:creationId xmlns:p14="http://schemas.microsoft.com/office/powerpoint/2010/main" val="142017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3722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Output Variables</a:t>
            </a:r>
            <a:endParaRPr lang="en-US" sz="2800" b="1" u="sng" dirty="0" smtClean="0">
              <a:solidFill>
                <a:srgbClr val="FF0000"/>
              </a:solidFill>
              <a:latin typeface="Arial Rounded MT Bold"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5" y="1768259"/>
            <a:ext cx="4201111" cy="1524213"/>
          </a:xfrm>
          <a:prstGeom prst="rect">
            <a:avLst/>
          </a:prstGeom>
          <a:ln>
            <a:solidFill>
              <a:schemeClr val="bg1"/>
            </a:solidFill>
          </a:ln>
        </p:spPr>
      </p:pic>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95436845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1787198"/>
            <a:ext cx="3349626" cy="2118052"/>
          </a:xfrm>
          <a:prstGeom prst="rect">
            <a:avLst/>
          </a:prstGeom>
          <a:ln>
            <a:solidFill>
              <a:schemeClr val="bg1"/>
            </a:solidFill>
          </a:ln>
        </p:spPr>
      </p:pic>
    </p:spTree>
    <p:extLst>
      <p:ext uri="{BB962C8B-B14F-4D97-AF65-F5344CB8AC3E}">
        <p14:creationId xmlns:p14="http://schemas.microsoft.com/office/powerpoint/2010/main" val="332359099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11" name="TextBox 10"/>
          <p:cNvSpPr txBox="1">
            <a:spLocks noChangeArrowheads="1"/>
          </p:cNvSpPr>
          <p:nvPr/>
        </p:nvSpPr>
        <p:spPr bwMode="auto">
          <a:xfrm>
            <a:off x="1151043" y="161571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Get a Time:</a:t>
            </a:r>
            <a:endParaRPr lang="en-US" sz="2400" b="1" dirty="0" smtClean="0">
              <a:solidFill>
                <a:srgbClr val="FF0000"/>
              </a:solidFill>
              <a:latin typeface="Arial Rounded MT Bold" pitchFamily="34" charset="0"/>
            </a:endParaRPr>
          </a:p>
        </p:txBody>
      </p:sp>
      <p:sp>
        <p:nvSpPr>
          <p:cNvPr id="12" name="TextBox 11"/>
          <p:cNvSpPr txBox="1">
            <a:spLocks noChangeArrowheads="1"/>
          </p:cNvSpPr>
          <p:nvPr/>
        </p:nvSpPr>
        <p:spPr bwMode="auto">
          <a:xfrm>
            <a:off x="1069974" y="2015828"/>
            <a:ext cx="740727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Here are some characters that are commonly used for times: </a:t>
            </a:r>
          </a:p>
          <a:p>
            <a:pPr marL="342900" indent="-342900">
              <a:buFont typeface="Arial" pitchFamily="34" charset="0"/>
              <a:buChar char="•"/>
            </a:pPr>
            <a:r>
              <a:rPr lang="en-US" sz="2000" dirty="0">
                <a:solidFill>
                  <a:schemeClr val="bg1"/>
                </a:solidFill>
                <a:latin typeface="Calibri" pitchFamily="34" charset="0"/>
                <a:cs typeface="Calibri" pitchFamily="34" charset="0"/>
              </a:rPr>
              <a:t>H - 24-hour format of an hour (00 to 23) </a:t>
            </a:r>
          </a:p>
          <a:p>
            <a:pPr marL="342900" indent="-342900">
              <a:buFont typeface="Arial" pitchFamily="34" charset="0"/>
              <a:buChar char="•"/>
            </a:pPr>
            <a:r>
              <a:rPr lang="en-US" sz="2000" dirty="0">
                <a:solidFill>
                  <a:schemeClr val="bg1"/>
                </a:solidFill>
                <a:latin typeface="Calibri" pitchFamily="34" charset="0"/>
                <a:cs typeface="Calibri" pitchFamily="34" charset="0"/>
              </a:rPr>
              <a:t>h - 12-hour format of an hour with leading zeros (01 to 12) </a:t>
            </a:r>
          </a:p>
          <a:p>
            <a:pPr marL="342900" indent="-342900">
              <a:buFont typeface="Arial" pitchFamily="34" charset="0"/>
              <a:buChar char="•"/>
            </a:pPr>
            <a:r>
              <a:rPr lang="en-US" sz="2000" dirty="0">
                <a:solidFill>
                  <a:schemeClr val="bg1"/>
                </a:solidFill>
                <a:latin typeface="Calibri" pitchFamily="34" charset="0"/>
                <a:cs typeface="Calibri" pitchFamily="34" charset="0"/>
              </a:rPr>
              <a:t>i - Minutes with leading zeros (00 to 59) </a:t>
            </a:r>
          </a:p>
          <a:p>
            <a:pPr marL="342900" indent="-342900">
              <a:buFont typeface="Arial" pitchFamily="34" charset="0"/>
              <a:buChar char="•"/>
            </a:pPr>
            <a:r>
              <a:rPr lang="en-US" sz="2000" dirty="0">
                <a:solidFill>
                  <a:schemeClr val="bg1"/>
                </a:solidFill>
                <a:latin typeface="Calibri" pitchFamily="34" charset="0"/>
                <a:cs typeface="Calibri" pitchFamily="34" charset="0"/>
              </a:rPr>
              <a:t>s - Seconds with leading zeros (00 to 59) </a:t>
            </a:r>
          </a:p>
          <a:p>
            <a:pPr marL="342900" indent="-342900">
              <a:buFont typeface="Arial" pitchFamily="34" charset="0"/>
              <a:buChar char="•"/>
            </a:pPr>
            <a:r>
              <a:rPr lang="en-US" sz="2000" dirty="0">
                <a:solidFill>
                  <a:schemeClr val="bg1"/>
                </a:solidFill>
                <a:latin typeface="Calibri" pitchFamily="34" charset="0"/>
                <a:cs typeface="Calibri" pitchFamily="34" charset="0"/>
              </a:rPr>
              <a:t>a - Lowercase Ante meridiem and Post meridiem (am or pm) </a:t>
            </a:r>
          </a:p>
          <a:p>
            <a:r>
              <a:rPr lang="en-US" sz="2000" dirty="0">
                <a:solidFill>
                  <a:schemeClr val="bg1"/>
                </a:solidFill>
                <a:latin typeface="Calibri" pitchFamily="34" charset="0"/>
                <a:cs typeface="Calibri" pitchFamily="34" charset="0"/>
              </a:rPr>
              <a:t>The example below outputs the current time in the specified format:</a:t>
            </a:r>
          </a:p>
        </p:txBody>
      </p:sp>
    </p:spTree>
    <p:extLst>
      <p:ext uri="{BB962C8B-B14F-4D97-AF65-F5344CB8AC3E}">
        <p14:creationId xmlns:p14="http://schemas.microsoft.com/office/powerpoint/2010/main" val="372233830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11" name="TextBox 10"/>
          <p:cNvSpPr txBox="1">
            <a:spLocks noChangeArrowheads="1"/>
          </p:cNvSpPr>
          <p:nvPr/>
        </p:nvSpPr>
        <p:spPr bwMode="auto">
          <a:xfrm>
            <a:off x="1151043" y="161571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Get a Time:</a:t>
            </a:r>
            <a:endParaRPr lang="en-US" sz="2400" b="1" dirty="0" smtClean="0">
              <a:solidFill>
                <a:srgbClr val="FF0000"/>
              </a:solidFill>
              <a:latin typeface="Arial Rounded MT Bold"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043" y="2161997"/>
            <a:ext cx="4658375" cy="1276528"/>
          </a:xfrm>
          <a:prstGeom prst="rect">
            <a:avLst/>
          </a:prstGeom>
          <a:ln>
            <a:solidFill>
              <a:schemeClr val="bg1"/>
            </a:solidFill>
          </a:ln>
        </p:spPr>
      </p:pic>
    </p:spTree>
    <p:extLst>
      <p:ext uri="{BB962C8B-B14F-4D97-AF65-F5344CB8AC3E}">
        <p14:creationId xmlns:p14="http://schemas.microsoft.com/office/powerpoint/2010/main" val="90698026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11" name="TextBox 10"/>
          <p:cNvSpPr txBox="1">
            <a:spLocks noChangeArrowheads="1"/>
          </p:cNvSpPr>
          <p:nvPr/>
        </p:nvSpPr>
        <p:spPr bwMode="auto">
          <a:xfrm>
            <a:off x="1151043" y="161571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Get Your Time Zone:</a:t>
            </a:r>
            <a:endParaRPr lang="en-US" sz="2400" b="1" dirty="0" smtClean="0">
              <a:solidFill>
                <a:srgbClr val="FF0000"/>
              </a:solidFill>
              <a:latin typeface="Arial Rounded MT Bold" pitchFamily="34" charset="0"/>
            </a:endParaRPr>
          </a:p>
        </p:txBody>
      </p:sp>
      <p:sp>
        <p:nvSpPr>
          <p:cNvPr id="9" name="TextBox 8"/>
          <p:cNvSpPr txBox="1">
            <a:spLocks noChangeArrowheads="1"/>
          </p:cNvSpPr>
          <p:nvPr/>
        </p:nvSpPr>
        <p:spPr bwMode="auto">
          <a:xfrm>
            <a:off x="1069974" y="2015828"/>
            <a:ext cx="740727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If the time you got back from the code is not correct, it's probably because your server is in another country or set up for a different timezone. </a:t>
            </a:r>
          </a:p>
          <a:p>
            <a:r>
              <a:rPr lang="en-US" sz="2000" dirty="0">
                <a:solidFill>
                  <a:schemeClr val="bg1"/>
                </a:solidFill>
                <a:latin typeface="Calibri" pitchFamily="34" charset="0"/>
                <a:cs typeface="Calibri" pitchFamily="34" charset="0"/>
              </a:rPr>
              <a:t>So, if you need the time to be correct according to a specific location, you can set the timezone you want to use. </a:t>
            </a:r>
          </a:p>
          <a:p>
            <a:r>
              <a:rPr lang="en-US" sz="2000" dirty="0">
                <a:solidFill>
                  <a:schemeClr val="bg1"/>
                </a:solidFill>
                <a:latin typeface="Calibri" pitchFamily="34" charset="0"/>
                <a:cs typeface="Calibri" pitchFamily="34" charset="0"/>
              </a:rPr>
              <a:t>The example below sets the timezone to "America/New_York", then outputs the current time in the specified format:</a:t>
            </a:r>
          </a:p>
        </p:txBody>
      </p:sp>
    </p:spTree>
    <p:extLst>
      <p:ext uri="{BB962C8B-B14F-4D97-AF65-F5344CB8AC3E}">
        <p14:creationId xmlns:p14="http://schemas.microsoft.com/office/powerpoint/2010/main" val="273406045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11" name="TextBox 10"/>
          <p:cNvSpPr txBox="1">
            <a:spLocks noChangeArrowheads="1"/>
          </p:cNvSpPr>
          <p:nvPr/>
        </p:nvSpPr>
        <p:spPr bwMode="auto">
          <a:xfrm>
            <a:off x="1151043" y="161571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Get Your Time Zone:</a:t>
            </a:r>
            <a:endParaRPr lang="en-US" sz="2400" b="1" dirty="0" smtClean="0">
              <a:solidFill>
                <a:srgbClr val="FF0000"/>
              </a:solidFill>
              <a:latin typeface="Arial Rounded MT Bold"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043" y="2161997"/>
            <a:ext cx="4658375" cy="1276528"/>
          </a:xfrm>
          <a:prstGeom prst="rect">
            <a:avLst/>
          </a:prstGeom>
          <a:ln>
            <a:solidFill>
              <a:schemeClr val="bg1"/>
            </a:solidFill>
          </a:ln>
        </p:spPr>
      </p:pic>
    </p:spTree>
    <p:extLst>
      <p:ext uri="{BB962C8B-B14F-4D97-AF65-F5344CB8AC3E}">
        <p14:creationId xmlns:p14="http://schemas.microsoft.com/office/powerpoint/2010/main" val="201197991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11" name="TextBox 10"/>
          <p:cNvSpPr txBox="1">
            <a:spLocks noChangeArrowheads="1"/>
          </p:cNvSpPr>
          <p:nvPr/>
        </p:nvSpPr>
        <p:spPr bwMode="auto">
          <a:xfrm>
            <a:off x="1151043" y="1615718"/>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Create a Date With mktime()</a:t>
            </a:r>
            <a:endParaRPr lang="en-US" sz="2400" b="1" dirty="0" smtClean="0">
              <a:solidFill>
                <a:srgbClr val="FF0000"/>
              </a:solidFill>
              <a:latin typeface="Arial Rounded MT Bold" pitchFamily="34" charset="0"/>
            </a:endParaRPr>
          </a:p>
        </p:txBody>
      </p:sp>
      <p:sp>
        <p:nvSpPr>
          <p:cNvPr id="9" name="TextBox 8"/>
          <p:cNvSpPr txBox="1">
            <a:spLocks noChangeArrowheads="1"/>
          </p:cNvSpPr>
          <p:nvPr/>
        </p:nvSpPr>
        <p:spPr bwMode="auto">
          <a:xfrm>
            <a:off x="1069974" y="2015828"/>
            <a:ext cx="740727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optional timestamp parameter in the date() function specifies a timestamp. If omitted, the current date and time will be used (as in the examples above). </a:t>
            </a:r>
          </a:p>
          <a:p>
            <a:r>
              <a:rPr lang="en-US" sz="2000" dirty="0">
                <a:solidFill>
                  <a:schemeClr val="bg1"/>
                </a:solidFill>
                <a:latin typeface="Calibri" pitchFamily="34" charset="0"/>
                <a:cs typeface="Calibri" pitchFamily="34" charset="0"/>
              </a:rPr>
              <a:t>The PHP </a:t>
            </a:r>
            <a:r>
              <a:rPr lang="en-US" sz="2000" b="1" dirty="0">
                <a:solidFill>
                  <a:schemeClr val="bg1"/>
                </a:solidFill>
                <a:latin typeface="Calibri" pitchFamily="34" charset="0"/>
                <a:cs typeface="Calibri" pitchFamily="34" charset="0"/>
              </a:rPr>
              <a:t>mktime() </a:t>
            </a:r>
            <a:r>
              <a:rPr lang="en-US" sz="2000" dirty="0">
                <a:solidFill>
                  <a:schemeClr val="bg1"/>
                </a:solidFill>
                <a:latin typeface="Calibri" pitchFamily="34" charset="0"/>
                <a:cs typeface="Calibri" pitchFamily="34" charset="0"/>
              </a:rPr>
              <a:t>function returns the Unix timestamp for a date. The Unix timestamp contains the number of seconds between the Unix Epoch (January 1 1970 00:00:00 GMT) and the time specified</a:t>
            </a:r>
          </a:p>
        </p:txBody>
      </p:sp>
    </p:spTree>
    <p:extLst>
      <p:ext uri="{BB962C8B-B14F-4D97-AF65-F5344CB8AC3E}">
        <p14:creationId xmlns:p14="http://schemas.microsoft.com/office/powerpoint/2010/main" val="101986239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74072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i="1" u="sng" dirty="0">
                <a:solidFill>
                  <a:schemeClr val="bg1"/>
                </a:solidFill>
                <a:latin typeface="Calibri" pitchFamily="34" charset="0"/>
                <a:cs typeface="Calibri" pitchFamily="34" charset="0"/>
              </a:rPr>
              <a:t>Syntax:</a:t>
            </a:r>
          </a:p>
          <a:p>
            <a:r>
              <a:rPr lang="en-US" sz="2000" dirty="0">
                <a:solidFill>
                  <a:schemeClr val="bg1"/>
                </a:solidFill>
                <a:latin typeface="Calibri" pitchFamily="34" charset="0"/>
                <a:cs typeface="Calibri" pitchFamily="34" charset="0"/>
              </a:rPr>
              <a:t>mktime(hour, minute, second, month, day, year)</a:t>
            </a:r>
          </a:p>
          <a:p>
            <a:r>
              <a:rPr lang="en-US" sz="2000" dirty="0">
                <a:solidFill>
                  <a:schemeClr val="bg1"/>
                </a:solidFill>
                <a:latin typeface="Calibri" pitchFamily="34" charset="0"/>
                <a:cs typeface="Calibri" pitchFamily="34" charset="0"/>
              </a:rPr>
              <a:t>The example below creates a date and time with the date() function from a number of parameters in the mktime() function: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267004"/>
            <a:ext cx="3734321" cy="1009791"/>
          </a:xfrm>
          <a:prstGeom prst="rect">
            <a:avLst/>
          </a:prstGeom>
          <a:ln>
            <a:solidFill>
              <a:schemeClr val="bg1"/>
            </a:solidFill>
          </a:ln>
        </p:spPr>
      </p:pic>
    </p:spTree>
    <p:extLst>
      <p:ext uri="{BB962C8B-B14F-4D97-AF65-F5344CB8AC3E}">
        <p14:creationId xmlns:p14="http://schemas.microsoft.com/office/powerpoint/2010/main" val="77548568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740727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Create a Date Form a string with strtotime()</a:t>
            </a:r>
          </a:p>
          <a:p>
            <a:r>
              <a:rPr lang="en-US" sz="2000" dirty="0">
                <a:solidFill>
                  <a:schemeClr val="bg1"/>
                </a:solidFill>
                <a:latin typeface="Calibri" pitchFamily="34" charset="0"/>
                <a:cs typeface="Calibri" pitchFamily="34" charset="0"/>
              </a:rPr>
              <a:t>The PHP strtotime() function is used to convert a human readable date string into a Unix timestamp (the number of seconds since January 1 1970 00:00:00 GMT</a:t>
            </a:r>
            <a:r>
              <a:rPr lang="en-US" sz="2000" dirty="0" smtClean="0">
                <a:solidFill>
                  <a:schemeClr val="bg1"/>
                </a:solidFill>
                <a:latin typeface="Calibri" pitchFamily="34" charset="0"/>
                <a:cs typeface="Calibri" pitchFamily="34" charset="0"/>
              </a:rPr>
              <a:t>).</a:t>
            </a:r>
          </a:p>
          <a:p>
            <a:endParaRPr lang="en-US" sz="2000" dirty="0">
              <a:solidFill>
                <a:schemeClr val="bg1"/>
              </a:solidFill>
              <a:latin typeface="Calibri" pitchFamily="34" charset="0"/>
              <a:cs typeface="Calibri" pitchFamily="34" charset="0"/>
            </a:endParaRPr>
          </a:p>
          <a:p>
            <a:endParaRPr lang="en-US" sz="2000" dirty="0" smtClean="0">
              <a:solidFill>
                <a:schemeClr val="bg1"/>
              </a:solidFill>
              <a:latin typeface="Calibri" pitchFamily="34" charset="0"/>
              <a:cs typeface="Calibri" pitchFamily="34" charset="0"/>
            </a:endParaRPr>
          </a:p>
          <a:p>
            <a:r>
              <a:rPr lang="en-US" sz="2000" i="1" u="sng" dirty="0">
                <a:solidFill>
                  <a:schemeClr val="bg1"/>
                </a:solidFill>
                <a:latin typeface="Calibri" pitchFamily="34" charset="0"/>
                <a:cs typeface="Calibri" pitchFamily="34" charset="0"/>
              </a:rPr>
              <a:t>Syntax:</a:t>
            </a:r>
          </a:p>
          <a:p>
            <a:r>
              <a:rPr lang="en-US" sz="2000" dirty="0">
                <a:solidFill>
                  <a:schemeClr val="bg1"/>
                </a:solidFill>
                <a:latin typeface="Calibri" pitchFamily="34" charset="0"/>
                <a:cs typeface="Calibri" pitchFamily="34" charset="0"/>
              </a:rPr>
              <a:t>strtotime(time , now</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413238908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740727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example below creates a date and time from the strtotime() function:</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$d=strtotime(“10:30pm April 15 2014”);</a:t>
            </a:r>
          </a:p>
          <a:p>
            <a:r>
              <a:rPr lang="en-US" sz="2000" dirty="0">
                <a:solidFill>
                  <a:schemeClr val="bg1"/>
                </a:solidFill>
                <a:latin typeface="Calibri" pitchFamily="34" charset="0"/>
                <a:cs typeface="Calibri" pitchFamily="34" charset="0"/>
              </a:rPr>
              <a:t>	echo “Created date is “ . Date()”Y-m-d h:i:sa “, $d);</a:t>
            </a:r>
          </a:p>
          <a:p>
            <a:r>
              <a:rPr lang="en-US" sz="2000" dirty="0">
                <a:solidFill>
                  <a:schemeClr val="bg1"/>
                </a:solidFill>
                <a:latin typeface="Calibri" pitchFamily="34" charset="0"/>
                <a:cs typeface="Calibri" pitchFamily="34" charset="0"/>
              </a:rPr>
              <a:t>?&gt;</a:t>
            </a:r>
          </a:p>
        </p:txBody>
      </p:sp>
    </p:spTree>
    <p:extLst>
      <p:ext uri="{BB962C8B-B14F-4D97-AF65-F5344CB8AC3E}">
        <p14:creationId xmlns:p14="http://schemas.microsoft.com/office/powerpoint/2010/main" val="355007520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7407276"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PHP is quite clever about converting a string to a date, so you can put in various values:</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$d=strtotime(“tomorrow”);</a:t>
            </a:r>
          </a:p>
          <a:p>
            <a:r>
              <a:rPr lang="en-US" sz="2000" dirty="0">
                <a:solidFill>
                  <a:schemeClr val="bg1"/>
                </a:solidFill>
                <a:latin typeface="Calibri" pitchFamily="34" charset="0"/>
                <a:cs typeface="Calibri" pitchFamily="34" charset="0"/>
              </a:rPr>
              <a:t>	echo date(“Y-m-d h:i:sa” , $d) . “&lt;br&gt;”;</a:t>
            </a:r>
          </a:p>
          <a:p>
            <a:r>
              <a:rPr lang="en-US" sz="2000" dirty="0">
                <a:solidFill>
                  <a:schemeClr val="bg1"/>
                </a:solidFill>
                <a:latin typeface="Calibri" pitchFamily="34" charset="0"/>
                <a:cs typeface="Calibri" pitchFamily="34" charset="0"/>
              </a:rPr>
              <a:t>	$d=strtotime(“next Saturday”);</a:t>
            </a:r>
          </a:p>
          <a:p>
            <a:r>
              <a:rPr lang="en-US" sz="2000" dirty="0">
                <a:solidFill>
                  <a:schemeClr val="bg1"/>
                </a:solidFill>
                <a:latin typeface="Calibri" pitchFamily="34" charset="0"/>
                <a:cs typeface="Calibri" pitchFamily="34" charset="0"/>
              </a:rPr>
              <a:t>	echo date(“Y-m-d h:i:sa” , $d) . “&lt;br&gt;”;</a:t>
            </a:r>
          </a:p>
          <a:p>
            <a:r>
              <a:rPr lang="en-US" sz="2000" dirty="0">
                <a:solidFill>
                  <a:schemeClr val="bg1"/>
                </a:solidFill>
                <a:latin typeface="Calibri" pitchFamily="34" charset="0"/>
                <a:cs typeface="Calibri" pitchFamily="34" charset="0"/>
              </a:rPr>
              <a:t>	$d=strtotime(“+3 Months”);</a:t>
            </a:r>
          </a:p>
          <a:p>
            <a:r>
              <a:rPr lang="en-US" sz="2000" dirty="0">
                <a:solidFill>
                  <a:schemeClr val="bg1"/>
                </a:solidFill>
                <a:latin typeface="Calibri" pitchFamily="34" charset="0"/>
                <a:cs typeface="Calibri" pitchFamily="34" charset="0"/>
              </a:rPr>
              <a:t>	echo date(“Y-m-d h:i:sa” , $d) . “&lt;br&gt;”;</a:t>
            </a:r>
          </a:p>
          <a:p>
            <a:r>
              <a:rPr lang="en-US" sz="2000" dirty="0">
                <a:solidFill>
                  <a:schemeClr val="bg1"/>
                </a:solidFill>
                <a:latin typeface="Calibri" pitchFamily="34" charset="0"/>
                <a:cs typeface="Calibri" pitchFamily="34" charset="0"/>
              </a:rPr>
              <a:t>?&gt;</a:t>
            </a:r>
          </a:p>
        </p:txBody>
      </p:sp>
    </p:spTree>
    <p:extLst>
      <p:ext uri="{BB962C8B-B14F-4D97-AF65-F5344CB8AC3E}">
        <p14:creationId xmlns:p14="http://schemas.microsoft.com/office/powerpoint/2010/main" val="1234989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Echo and Print Statements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540383"/>
            <a:ext cx="615063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With PHP, there are two basic ways to get output: </a:t>
            </a:r>
            <a:r>
              <a:rPr lang="en-US" sz="2000" b="1" dirty="0">
                <a:solidFill>
                  <a:schemeClr val="bg1"/>
                </a:solidFill>
                <a:latin typeface="Calibri" pitchFamily="34" charset="0"/>
                <a:cs typeface="Calibri" pitchFamily="34" charset="0"/>
              </a:rPr>
              <a:t>echo</a:t>
            </a:r>
            <a:r>
              <a:rPr lang="en-US" sz="2000" dirty="0">
                <a:solidFill>
                  <a:schemeClr val="bg1"/>
                </a:solidFill>
                <a:latin typeface="Calibri" pitchFamily="34" charset="0"/>
                <a:cs typeface="Calibri" pitchFamily="34" charset="0"/>
              </a:rPr>
              <a:t> and </a:t>
            </a:r>
            <a:r>
              <a:rPr lang="en-US" sz="2000" b="1" dirty="0">
                <a:solidFill>
                  <a:schemeClr val="bg1"/>
                </a:solidFill>
                <a:latin typeface="Calibri" pitchFamily="34" charset="0"/>
                <a:cs typeface="Calibri" pitchFamily="34" charset="0"/>
              </a:rPr>
              <a:t>print</a:t>
            </a:r>
            <a:r>
              <a:rPr lang="en-US" sz="2000" dirty="0">
                <a:solidFill>
                  <a:schemeClr val="bg1"/>
                </a:solidFill>
                <a:latin typeface="Calibri" pitchFamily="34" charset="0"/>
                <a:cs typeface="Calibri" pitchFamily="34" charset="0"/>
              </a:rPr>
              <a:t>. In this tutorial we use </a:t>
            </a:r>
            <a:r>
              <a:rPr lang="en-US" sz="2000" b="1" dirty="0">
                <a:solidFill>
                  <a:schemeClr val="bg1"/>
                </a:solidFill>
                <a:latin typeface="Calibri" pitchFamily="34" charset="0"/>
                <a:cs typeface="Calibri" pitchFamily="34" charset="0"/>
              </a:rPr>
              <a:t>echo</a:t>
            </a:r>
            <a:r>
              <a:rPr lang="en-US" sz="2000" dirty="0">
                <a:solidFill>
                  <a:schemeClr val="bg1"/>
                </a:solidFill>
                <a:latin typeface="Calibri" pitchFamily="34" charset="0"/>
                <a:cs typeface="Calibri" pitchFamily="34" charset="0"/>
              </a:rPr>
              <a:t> or </a:t>
            </a:r>
            <a:r>
              <a:rPr lang="en-US" sz="2000" b="1" dirty="0">
                <a:solidFill>
                  <a:schemeClr val="bg1"/>
                </a:solidFill>
                <a:latin typeface="Calibri" pitchFamily="34" charset="0"/>
                <a:cs typeface="Calibri" pitchFamily="34" charset="0"/>
              </a:rPr>
              <a:t>print</a:t>
            </a:r>
            <a:r>
              <a:rPr lang="en-US" sz="2000" dirty="0">
                <a:solidFill>
                  <a:schemeClr val="bg1"/>
                </a:solidFill>
                <a:latin typeface="Calibri" pitchFamily="34" charset="0"/>
                <a:cs typeface="Calibri" pitchFamily="34" charset="0"/>
              </a:rPr>
              <a:t> in almost every example. So, this chapter contains a little more info about those two output statements. </a:t>
            </a:r>
            <a:r>
              <a:rPr lang="en-US" sz="2000" b="1" dirty="0">
                <a:solidFill>
                  <a:schemeClr val="bg1"/>
                </a:solidFill>
                <a:latin typeface="Calibri" pitchFamily="34" charset="0"/>
                <a:cs typeface="Calibri" pitchFamily="34" charset="0"/>
              </a:rPr>
              <a:t>echo</a:t>
            </a:r>
            <a:r>
              <a:rPr lang="en-US" sz="2000" dirty="0">
                <a:solidFill>
                  <a:schemeClr val="bg1"/>
                </a:solidFill>
                <a:latin typeface="Calibri" pitchFamily="34" charset="0"/>
                <a:cs typeface="Calibri" pitchFamily="34" charset="0"/>
              </a:rPr>
              <a:t> and </a:t>
            </a:r>
            <a:r>
              <a:rPr lang="en-US" sz="2000" b="1" dirty="0">
                <a:solidFill>
                  <a:schemeClr val="bg1"/>
                </a:solidFill>
                <a:latin typeface="Calibri" pitchFamily="34" charset="0"/>
                <a:cs typeface="Calibri" pitchFamily="34" charset="0"/>
              </a:rPr>
              <a:t>print</a:t>
            </a:r>
            <a:r>
              <a:rPr lang="en-US" sz="2000" dirty="0">
                <a:solidFill>
                  <a:schemeClr val="bg1"/>
                </a:solidFill>
                <a:latin typeface="Calibri" pitchFamily="34" charset="0"/>
                <a:cs typeface="Calibri" pitchFamily="34" charset="0"/>
              </a:rPr>
              <a:t> are more or less the same. They are both used to output data to the screen. The differences are small: </a:t>
            </a:r>
            <a:r>
              <a:rPr lang="en-US" sz="2000" b="1" dirty="0">
                <a:solidFill>
                  <a:schemeClr val="bg1"/>
                </a:solidFill>
                <a:latin typeface="Calibri" pitchFamily="34" charset="0"/>
                <a:cs typeface="Calibri" pitchFamily="34" charset="0"/>
              </a:rPr>
              <a:t>echo</a:t>
            </a:r>
            <a:r>
              <a:rPr lang="en-US" sz="2000" dirty="0">
                <a:solidFill>
                  <a:schemeClr val="bg1"/>
                </a:solidFill>
                <a:latin typeface="Calibri" pitchFamily="34" charset="0"/>
                <a:cs typeface="Calibri" pitchFamily="34" charset="0"/>
              </a:rPr>
              <a:t> has no return value while </a:t>
            </a:r>
            <a:r>
              <a:rPr lang="en-US" sz="2000" b="1" dirty="0">
                <a:solidFill>
                  <a:schemeClr val="bg1"/>
                </a:solidFill>
                <a:latin typeface="Calibri" pitchFamily="34" charset="0"/>
                <a:cs typeface="Calibri" pitchFamily="34" charset="0"/>
              </a:rPr>
              <a:t>print</a:t>
            </a:r>
            <a:r>
              <a:rPr lang="en-US" sz="2000" dirty="0">
                <a:solidFill>
                  <a:schemeClr val="bg1"/>
                </a:solidFill>
                <a:latin typeface="Calibri" pitchFamily="34" charset="0"/>
                <a:cs typeface="Calibri" pitchFamily="34" charset="0"/>
              </a:rPr>
              <a:t> has a return value of 1 so it can be used in expressions. </a:t>
            </a:r>
            <a:r>
              <a:rPr lang="en-US" sz="2000" b="1" dirty="0">
                <a:solidFill>
                  <a:schemeClr val="bg1"/>
                </a:solidFill>
                <a:latin typeface="Calibri" pitchFamily="34" charset="0"/>
                <a:cs typeface="Calibri" pitchFamily="34" charset="0"/>
              </a:rPr>
              <a:t>echo</a:t>
            </a:r>
            <a:r>
              <a:rPr lang="en-US" sz="2000" dirty="0">
                <a:solidFill>
                  <a:schemeClr val="bg1"/>
                </a:solidFill>
                <a:latin typeface="Calibri" pitchFamily="34" charset="0"/>
                <a:cs typeface="Calibri" pitchFamily="34" charset="0"/>
              </a:rPr>
              <a:t> can take multiple parameters (although such usage is rare) while </a:t>
            </a:r>
            <a:r>
              <a:rPr lang="en-US" sz="2000" b="1" dirty="0">
                <a:solidFill>
                  <a:schemeClr val="bg1"/>
                </a:solidFill>
                <a:latin typeface="Calibri" pitchFamily="34" charset="0"/>
                <a:cs typeface="Calibri" pitchFamily="34" charset="0"/>
              </a:rPr>
              <a:t>print</a:t>
            </a:r>
            <a:r>
              <a:rPr lang="en-US" sz="2000" dirty="0">
                <a:solidFill>
                  <a:schemeClr val="bg1"/>
                </a:solidFill>
                <a:latin typeface="Calibri" pitchFamily="34" charset="0"/>
                <a:cs typeface="Calibri" pitchFamily="34" charset="0"/>
              </a:rPr>
              <a:t> can take one argument. </a:t>
            </a:r>
            <a:r>
              <a:rPr lang="en-US" sz="2000" b="1" dirty="0">
                <a:solidFill>
                  <a:schemeClr val="bg1"/>
                </a:solidFill>
                <a:latin typeface="Calibri" pitchFamily="34" charset="0"/>
                <a:cs typeface="Calibri" pitchFamily="34" charset="0"/>
              </a:rPr>
              <a:t>echo</a:t>
            </a:r>
            <a:r>
              <a:rPr lang="en-US" sz="2000" dirty="0">
                <a:solidFill>
                  <a:schemeClr val="bg1"/>
                </a:solidFill>
                <a:latin typeface="Calibri" pitchFamily="34" charset="0"/>
                <a:cs typeface="Calibri" pitchFamily="34" charset="0"/>
              </a:rPr>
              <a:t> is marginally faster than </a:t>
            </a:r>
            <a:r>
              <a:rPr lang="en-US" sz="2000" b="1" dirty="0">
                <a:solidFill>
                  <a:schemeClr val="bg1"/>
                </a:solidFill>
                <a:latin typeface="Calibri" pitchFamily="34" charset="0"/>
                <a:cs typeface="Calibri" pitchFamily="34" charset="0"/>
              </a:rPr>
              <a:t>print</a:t>
            </a:r>
            <a:r>
              <a:rPr lang="en-US" sz="2000" dirty="0">
                <a:solidFill>
                  <a:schemeClr val="bg1"/>
                </a:solidFill>
                <a:latin typeface="Calibri" pitchFamily="34" charset="0"/>
                <a:cs typeface="Calibri" pitchFamily="34" charset="0"/>
              </a:rPr>
              <a:t>.</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426126151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7407276"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However, strtotime() is not perfect, so remember to check the strings you put in there.</a:t>
            </a:r>
          </a:p>
          <a:p>
            <a:r>
              <a:rPr lang="en-US" sz="2000" i="1" dirty="0">
                <a:solidFill>
                  <a:schemeClr val="bg1"/>
                </a:solidFill>
                <a:latin typeface="Calibri" pitchFamily="34" charset="0"/>
                <a:cs typeface="Calibri" pitchFamily="34" charset="0"/>
              </a:rPr>
              <a:t>More Date Examples:</a:t>
            </a:r>
          </a:p>
          <a:p>
            <a:r>
              <a:rPr lang="en-US" sz="2000" dirty="0">
                <a:solidFill>
                  <a:schemeClr val="bg1"/>
                </a:solidFill>
                <a:latin typeface="Calibri" pitchFamily="34" charset="0"/>
                <a:cs typeface="Calibri" pitchFamily="34" charset="0"/>
              </a:rPr>
              <a:t>The example below outputs the dates for the next six Saturdays:</a:t>
            </a:r>
          </a:p>
          <a:p>
            <a:r>
              <a:rPr lang="en-US" sz="2000" i="1"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$statdate = strtotime(“Saturday”);</a:t>
            </a:r>
          </a:p>
          <a:p>
            <a:r>
              <a:rPr lang="en-US" sz="2000" dirty="0">
                <a:solidFill>
                  <a:schemeClr val="bg1"/>
                </a:solidFill>
                <a:latin typeface="Calibri" pitchFamily="34" charset="0"/>
                <a:cs typeface="Calibri" pitchFamily="34" charset="0"/>
              </a:rPr>
              <a:t>	$enddate = strtotime(“+6 weeks” , $startdate);</a:t>
            </a:r>
          </a:p>
          <a:p>
            <a:r>
              <a:rPr lang="en-US" sz="2000" dirty="0">
                <a:solidFill>
                  <a:schemeClr val="bg1"/>
                </a:solidFill>
                <a:latin typeface="Calibri" pitchFamily="34" charset="0"/>
                <a:cs typeface="Calibri" pitchFamily="34" charset="0"/>
              </a:rPr>
              <a:t>	while ($startdate &lt; $endddate){</a:t>
            </a:r>
          </a:p>
          <a:p>
            <a:r>
              <a:rPr lang="en-US" sz="2000" dirty="0">
                <a:solidFill>
                  <a:schemeClr val="bg1"/>
                </a:solidFill>
                <a:latin typeface="Calibri" pitchFamily="34" charset="0"/>
                <a:cs typeface="Calibri" pitchFamily="34" charset="0"/>
              </a:rPr>
              <a:t>		echo date(“M d”, $startdate) . “&lt;br&gt;”;</a:t>
            </a:r>
          </a:p>
          <a:p>
            <a:r>
              <a:rPr lang="en-US" sz="2000" dirty="0">
                <a:solidFill>
                  <a:schemeClr val="bg1"/>
                </a:solidFill>
                <a:latin typeface="Calibri" pitchFamily="34" charset="0"/>
                <a:cs typeface="Calibri" pitchFamily="34" charset="0"/>
              </a:rPr>
              <a:t>		$startdate = strtotime(“+1 week” , $startdate)’</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?&gt;</a:t>
            </a:r>
          </a:p>
        </p:txBody>
      </p:sp>
    </p:spTree>
    <p:extLst>
      <p:ext uri="{BB962C8B-B14F-4D97-AF65-F5344CB8AC3E}">
        <p14:creationId xmlns:p14="http://schemas.microsoft.com/office/powerpoint/2010/main" val="160280435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Date and Time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740727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example below outputs the number of days until 4th of July:</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$d1 =  strtotime(“July 04”);</a:t>
            </a:r>
          </a:p>
          <a:p>
            <a:r>
              <a:rPr lang="en-US" sz="2000" dirty="0">
                <a:solidFill>
                  <a:schemeClr val="bg1"/>
                </a:solidFill>
                <a:latin typeface="Calibri" pitchFamily="34" charset="0"/>
                <a:cs typeface="Calibri" pitchFamily="34" charset="0"/>
              </a:rPr>
              <a:t>	$d2 = ceil(($d1-time())/60/60/24)’</a:t>
            </a:r>
          </a:p>
          <a:p>
            <a:r>
              <a:rPr lang="en-US" sz="2000" dirty="0">
                <a:solidFill>
                  <a:schemeClr val="bg1"/>
                </a:solidFill>
                <a:latin typeface="Calibri" pitchFamily="34" charset="0"/>
                <a:cs typeface="Calibri" pitchFamily="34" charset="0"/>
              </a:rPr>
              <a:t>	echo “There are “ .$d2 . “ days until 4</a:t>
            </a:r>
            <a:r>
              <a:rPr lang="en-US" sz="2000" baseline="30000" dirty="0">
                <a:solidFill>
                  <a:schemeClr val="bg1"/>
                </a:solidFill>
                <a:latin typeface="Calibri" pitchFamily="34" charset="0"/>
                <a:cs typeface="Calibri" pitchFamily="34" charset="0"/>
              </a:rPr>
              <a:t>th</a:t>
            </a:r>
            <a:r>
              <a:rPr lang="en-US" sz="2000" dirty="0">
                <a:solidFill>
                  <a:schemeClr val="bg1"/>
                </a:solidFill>
                <a:latin typeface="Calibri" pitchFamily="34" charset="0"/>
                <a:cs typeface="Calibri" pitchFamily="34" charset="0"/>
              </a:rPr>
              <a:t> of July”;</a:t>
            </a:r>
          </a:p>
          <a:p>
            <a:r>
              <a:rPr lang="en-US" sz="2000" dirty="0">
                <a:solidFill>
                  <a:schemeClr val="bg1"/>
                </a:solidFill>
                <a:latin typeface="Calibri" pitchFamily="34" charset="0"/>
                <a:cs typeface="Calibri" pitchFamily="34" charset="0"/>
              </a:rPr>
              <a:t>?&gt;</a:t>
            </a:r>
            <a:endParaRPr lang="en-US" sz="24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89377459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Include Files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74072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a:t>
            </a:r>
            <a:r>
              <a:rPr lang="en-US" sz="2000" b="1" dirty="0">
                <a:solidFill>
                  <a:schemeClr val="bg1"/>
                </a:solidFill>
                <a:latin typeface="Calibri" pitchFamily="34" charset="0"/>
                <a:cs typeface="Calibri" pitchFamily="34" charset="0"/>
              </a:rPr>
              <a:t>include</a:t>
            </a:r>
            <a:r>
              <a:rPr lang="en-US" sz="2000" dirty="0">
                <a:solidFill>
                  <a:schemeClr val="bg1"/>
                </a:solidFill>
                <a:latin typeface="Calibri" pitchFamily="34" charset="0"/>
                <a:cs typeface="Calibri" pitchFamily="34" charset="0"/>
              </a:rPr>
              <a:t> (or </a:t>
            </a:r>
            <a:r>
              <a:rPr lang="en-US" sz="2000" b="1" dirty="0">
                <a:solidFill>
                  <a:schemeClr val="bg1"/>
                </a:solidFill>
                <a:latin typeface="Calibri" pitchFamily="34" charset="0"/>
                <a:cs typeface="Calibri" pitchFamily="34" charset="0"/>
              </a:rPr>
              <a:t>require</a:t>
            </a:r>
            <a:r>
              <a:rPr lang="en-US" sz="2000" dirty="0">
                <a:solidFill>
                  <a:schemeClr val="bg1"/>
                </a:solidFill>
                <a:latin typeface="Calibri" pitchFamily="34" charset="0"/>
                <a:cs typeface="Calibri" pitchFamily="34" charset="0"/>
              </a:rPr>
              <a:t>) statement takes all the text/code/markup that exists in the specified file and copies it into the file that uses the include statement. Including files is very useful when you want to include the same PHP, HTML, or text on multiple pages of a website.</a:t>
            </a:r>
          </a:p>
        </p:txBody>
      </p:sp>
    </p:spTree>
    <p:extLst>
      <p:ext uri="{BB962C8B-B14F-4D97-AF65-F5344CB8AC3E}">
        <p14:creationId xmlns:p14="http://schemas.microsoft.com/office/powerpoint/2010/main" val="381300167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Include Files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8455026"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a:solidFill>
                  <a:schemeClr val="bg1"/>
                </a:solidFill>
                <a:latin typeface="Calibri" pitchFamily="34" charset="0"/>
                <a:cs typeface="Calibri" pitchFamily="34" charset="0"/>
              </a:rPr>
              <a:t>PHP include and require Statements</a:t>
            </a:r>
          </a:p>
          <a:p>
            <a:r>
              <a:rPr lang="en-US" sz="2000" dirty="0">
                <a:solidFill>
                  <a:schemeClr val="bg1"/>
                </a:solidFill>
                <a:latin typeface="Calibri" pitchFamily="34" charset="0"/>
                <a:cs typeface="Calibri" pitchFamily="34" charset="0"/>
              </a:rPr>
              <a:t>It is possible to insert the content of one PHP file into another PHP file (before the server executes it), with the include or require statement. </a:t>
            </a:r>
          </a:p>
          <a:p>
            <a:r>
              <a:rPr lang="en-US" sz="2000" b="1" dirty="0">
                <a:solidFill>
                  <a:schemeClr val="bg1"/>
                </a:solidFill>
                <a:latin typeface="Calibri" pitchFamily="34" charset="0"/>
                <a:cs typeface="Calibri" pitchFamily="34" charset="0"/>
              </a:rPr>
              <a:t>The include and require statements are identical, except upon failure: </a:t>
            </a:r>
          </a:p>
          <a:p>
            <a:pPr marL="342900" indent="-342900">
              <a:buFont typeface="Arial" pitchFamily="34" charset="0"/>
              <a:buChar char="•"/>
            </a:pPr>
            <a:r>
              <a:rPr lang="en-US" sz="2000" dirty="0">
                <a:solidFill>
                  <a:schemeClr val="bg1"/>
                </a:solidFill>
                <a:latin typeface="Calibri" pitchFamily="34" charset="0"/>
                <a:cs typeface="Calibri" pitchFamily="34" charset="0"/>
              </a:rPr>
              <a:t>require will produce a fatal error (E_COMPILE_ERROR) and stop the script </a:t>
            </a:r>
          </a:p>
          <a:p>
            <a:pPr marL="342900" indent="-342900">
              <a:buFont typeface="Arial" pitchFamily="34" charset="0"/>
              <a:buChar char="•"/>
            </a:pPr>
            <a:r>
              <a:rPr lang="en-US" sz="2000" dirty="0">
                <a:solidFill>
                  <a:schemeClr val="bg1"/>
                </a:solidFill>
                <a:latin typeface="Calibri" pitchFamily="34" charset="0"/>
                <a:cs typeface="Calibri" pitchFamily="34" charset="0"/>
              </a:rPr>
              <a:t>include will only produce a warning (E_WARNING) and the script will continue </a:t>
            </a:r>
          </a:p>
          <a:p>
            <a:r>
              <a:rPr lang="en-US" sz="2000" dirty="0">
                <a:solidFill>
                  <a:schemeClr val="bg1"/>
                </a:solidFill>
                <a:latin typeface="Calibri" pitchFamily="34" charset="0"/>
                <a:cs typeface="Calibri" pitchFamily="34" charset="0"/>
              </a:rPr>
              <a:t>So, if you want the execution to go on and show users the output, even if the include file is missing, use the include statement. Otherwise, in case of FrameWork, CMS, or a complex PHP application coding, always use the require statement to include a key file to the flow of execution. This will help avoid compromising your application's security and integrity, just in-case one key file is accidentally missing.</a:t>
            </a:r>
            <a:endParaRPr lang="en-US" sz="2000" b="1"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57955736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Include Files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845502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Including files saves a lot of work. This means that you can create a standard header, footer, or menu file for all your web pages. Then, when the header needs to be updated, you can only update the header include file. </a:t>
            </a:r>
          </a:p>
          <a:p>
            <a:r>
              <a:rPr lang="en-US" sz="2000" i="1" u="sng" dirty="0">
                <a:solidFill>
                  <a:schemeClr val="bg1"/>
                </a:solidFill>
                <a:latin typeface="Calibri" pitchFamily="34" charset="0"/>
                <a:cs typeface="Calibri" pitchFamily="34" charset="0"/>
              </a:rPr>
              <a:t>Syntax:</a:t>
            </a:r>
          </a:p>
          <a:p>
            <a:r>
              <a:rPr lang="en-US" sz="2000" dirty="0">
                <a:solidFill>
                  <a:schemeClr val="bg1"/>
                </a:solidFill>
                <a:latin typeface="Calibri" pitchFamily="34" charset="0"/>
                <a:cs typeface="Calibri" pitchFamily="34" charset="0"/>
              </a:rPr>
              <a:t>Include ‘filename’; </a:t>
            </a:r>
          </a:p>
          <a:p>
            <a:r>
              <a:rPr lang="en-US" sz="2000" dirty="0">
                <a:solidFill>
                  <a:schemeClr val="bg1"/>
                </a:solidFill>
                <a:latin typeface="Calibri" pitchFamily="34" charset="0"/>
                <a:cs typeface="Calibri" pitchFamily="34" charset="0"/>
              </a:rPr>
              <a:t>OR</a:t>
            </a:r>
          </a:p>
          <a:p>
            <a:r>
              <a:rPr lang="en-US" sz="2000" dirty="0">
                <a:solidFill>
                  <a:schemeClr val="bg1"/>
                </a:solidFill>
                <a:latin typeface="Calibri" pitchFamily="34" charset="0"/>
                <a:cs typeface="Calibri" pitchFamily="34" charset="0"/>
              </a:rPr>
              <a:t>Require ‘filename’;</a:t>
            </a:r>
          </a:p>
        </p:txBody>
      </p:sp>
    </p:spTree>
    <p:extLst>
      <p:ext uri="{BB962C8B-B14F-4D97-AF65-F5344CB8AC3E}">
        <p14:creationId xmlns:p14="http://schemas.microsoft.com/office/powerpoint/2010/main" val="402039800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Include Files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3" y="1815773"/>
            <a:ext cx="3792647" cy="2527627"/>
          </a:xfrm>
          <a:prstGeom prst="rect">
            <a:avLst/>
          </a:prstGeom>
          <a:ln>
            <a:solidFill>
              <a:schemeClr val="bg1"/>
            </a:solidFill>
          </a:ln>
        </p:spPr>
      </p:pic>
    </p:spTree>
    <p:extLst>
      <p:ext uri="{BB962C8B-B14F-4D97-AF65-F5344CB8AC3E}">
        <p14:creationId xmlns:p14="http://schemas.microsoft.com/office/powerpoint/2010/main" val="390381224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Include Files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1638048"/>
            <a:ext cx="4303713" cy="2076701"/>
          </a:xfrm>
          <a:prstGeom prst="rect">
            <a:avLst/>
          </a:prstGeom>
          <a:ln>
            <a:solidFill>
              <a:schemeClr val="bg1"/>
            </a:solidFill>
          </a:ln>
        </p:spPr>
      </p:pic>
    </p:spTree>
    <p:extLst>
      <p:ext uri="{BB962C8B-B14F-4D97-AF65-F5344CB8AC3E}">
        <p14:creationId xmlns:p14="http://schemas.microsoft.com/office/powerpoint/2010/main" val="149973270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Include Files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8455026"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All pages in the Web site should use this menu file. Here is how it can be done (we are using a element so that the menu easily can be styled with CSS later):</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&lt;html&gt;</a:t>
            </a:r>
          </a:p>
          <a:p>
            <a:r>
              <a:rPr lang="en-US" sz="2000" dirty="0">
                <a:solidFill>
                  <a:schemeClr val="bg1"/>
                </a:solidFill>
                <a:latin typeface="Calibri" pitchFamily="34" charset="0"/>
                <a:cs typeface="Calibri" pitchFamily="34" charset="0"/>
              </a:rPr>
              <a:t>&lt;body&gt;</a:t>
            </a:r>
          </a:p>
          <a:p>
            <a:r>
              <a:rPr lang="en-US" sz="2000" dirty="0">
                <a:solidFill>
                  <a:schemeClr val="bg1"/>
                </a:solidFill>
                <a:latin typeface="Calibri" pitchFamily="34" charset="0"/>
                <a:cs typeface="Calibri" pitchFamily="34" charset="0"/>
              </a:rPr>
              <a:t>&lt;div class=“menu”&gt;</a:t>
            </a:r>
          </a:p>
          <a:p>
            <a:r>
              <a:rPr lang="en-US" sz="2000" dirty="0">
                <a:solidFill>
                  <a:schemeClr val="bg1"/>
                </a:solidFill>
                <a:latin typeface="Calibri" pitchFamily="34" charset="0"/>
                <a:cs typeface="Calibri" pitchFamily="34" charset="0"/>
              </a:rPr>
              <a:t>&lt;?php include ‘menu.php’?&gt;</a:t>
            </a:r>
          </a:p>
          <a:p>
            <a:r>
              <a:rPr lang="en-US" sz="2000" dirty="0">
                <a:solidFill>
                  <a:schemeClr val="bg1"/>
                </a:solidFill>
                <a:latin typeface="Calibri" pitchFamily="34" charset="0"/>
                <a:cs typeface="Calibri" pitchFamily="34" charset="0"/>
              </a:rPr>
              <a:t>&lt;/div&gt;</a:t>
            </a:r>
          </a:p>
          <a:p>
            <a:r>
              <a:rPr lang="en-US" sz="2000" dirty="0">
                <a:solidFill>
                  <a:schemeClr val="bg1"/>
                </a:solidFill>
                <a:latin typeface="Calibri" pitchFamily="34" charset="0"/>
                <a:cs typeface="Calibri" pitchFamily="34" charset="0"/>
              </a:rPr>
              <a:t>&lt;h1&gt;Welcome to my home page!&lt;/h1&gt;</a:t>
            </a:r>
          </a:p>
          <a:p>
            <a:r>
              <a:rPr lang="en-US" sz="2000" dirty="0">
                <a:solidFill>
                  <a:schemeClr val="bg1"/>
                </a:solidFill>
                <a:latin typeface="Calibri" pitchFamily="34" charset="0"/>
                <a:cs typeface="Calibri" pitchFamily="34" charset="0"/>
              </a:rPr>
              <a:t>&lt;p&gt;some text.&lt;/p&gt;</a:t>
            </a:r>
          </a:p>
          <a:p>
            <a:r>
              <a:rPr lang="en-US" sz="2000" dirty="0">
                <a:solidFill>
                  <a:schemeClr val="bg1"/>
                </a:solidFill>
                <a:latin typeface="Calibri" pitchFamily="34" charset="0"/>
                <a:cs typeface="Calibri" pitchFamily="34" charset="0"/>
              </a:rPr>
              <a:t>&lt;p&gt;some more text.&lt;/p&gt;</a:t>
            </a:r>
          </a:p>
          <a:p>
            <a:r>
              <a:rPr lang="en-US" sz="2000" dirty="0">
                <a:solidFill>
                  <a:schemeClr val="bg1"/>
                </a:solidFill>
                <a:latin typeface="Calibri" pitchFamily="34" charset="0"/>
                <a:cs typeface="Calibri" pitchFamily="34" charset="0"/>
              </a:rPr>
              <a:t>&lt;/body&gt;</a:t>
            </a:r>
          </a:p>
          <a:p>
            <a:r>
              <a:rPr lang="en-US" sz="2000" dirty="0">
                <a:solidFill>
                  <a:schemeClr val="bg1"/>
                </a:solidFill>
                <a:latin typeface="Calibri" pitchFamily="34" charset="0"/>
                <a:cs typeface="Calibri" pitchFamily="34" charset="0"/>
              </a:rPr>
              <a:t>&lt;/html&gt;</a:t>
            </a:r>
          </a:p>
        </p:txBody>
      </p:sp>
    </p:spTree>
    <p:extLst>
      <p:ext uri="{BB962C8B-B14F-4D97-AF65-F5344CB8AC3E}">
        <p14:creationId xmlns:p14="http://schemas.microsoft.com/office/powerpoint/2010/main" val="36226443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Include Files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845502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Assume we have a file called "vars.php", with some variables defined:</a:t>
            </a:r>
            <a:endParaRPr lang="en-US" sz="2000" i="1" u="sng"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$color = ‘red’;</a:t>
            </a:r>
          </a:p>
          <a:p>
            <a:r>
              <a:rPr lang="en-US" sz="2000" dirty="0">
                <a:solidFill>
                  <a:schemeClr val="bg1"/>
                </a:solidFill>
                <a:latin typeface="Calibri" pitchFamily="34" charset="0"/>
                <a:cs typeface="Calibri" pitchFamily="34" charset="0"/>
              </a:rPr>
              <a:t>	$car = ‘BMW’;</a:t>
            </a:r>
          </a:p>
          <a:p>
            <a:r>
              <a:rPr lang="en-US" sz="2000" dirty="0">
                <a:solidFill>
                  <a:schemeClr val="bg1"/>
                </a:solidFill>
                <a:latin typeface="Calibri" pitchFamily="34" charset="0"/>
                <a:cs typeface="Calibri" pitchFamily="34" charset="0"/>
              </a:rPr>
              <a:t>?&gt;</a:t>
            </a:r>
          </a:p>
          <a:p>
            <a:r>
              <a:rPr lang="en-US" sz="2000" dirty="0">
                <a:solidFill>
                  <a:schemeClr val="bg1"/>
                </a:solidFill>
                <a:latin typeface="Calibri" pitchFamily="34" charset="0"/>
                <a:cs typeface="Calibri" pitchFamily="34" charset="0"/>
              </a:rPr>
              <a:t>Then, if we include the "vars.php" file, the variables can be used in the calling file: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862487"/>
            <a:ext cx="3235326" cy="2154436"/>
          </a:xfrm>
          <a:prstGeom prst="rect">
            <a:avLst/>
          </a:prstGeom>
          <a:ln>
            <a:solidFill>
              <a:schemeClr val="bg1"/>
            </a:solidFill>
          </a:ln>
        </p:spPr>
      </p:pic>
    </p:spTree>
    <p:extLst>
      <p:ext uri="{BB962C8B-B14F-4D97-AF65-F5344CB8AC3E}">
        <p14:creationId xmlns:p14="http://schemas.microsoft.com/office/powerpoint/2010/main" val="46083374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Include VS. </a:t>
            </a:r>
            <a:r>
              <a:rPr lang="en-US" sz="2800" b="1" u="sng" dirty="0" err="1" smtClean="0">
                <a:solidFill>
                  <a:srgbClr val="FF0000"/>
                </a:solidFill>
                <a:latin typeface="Arial Rounded MT Bold" pitchFamily="34" charset="0"/>
              </a:rPr>
              <a:t>Reuire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845502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require statement is also used to include a file into the PHP code. However, there is one big difference between include and require; when a file is included with the include statement and PHP cannot find it, the script will continue to execute:</a:t>
            </a:r>
          </a:p>
          <a:p>
            <a:r>
              <a:rPr lang="en-US" sz="2000" dirty="0">
                <a:solidFill>
                  <a:schemeClr val="bg1"/>
                </a:solidFill>
                <a:latin typeface="Calibri" pitchFamily="34" charset="0"/>
                <a:cs typeface="Calibri" pitchFamily="34" charset="0"/>
              </a:rPr>
              <a:t>&lt;html&gt;</a:t>
            </a:r>
          </a:p>
          <a:p>
            <a:r>
              <a:rPr lang="en-US" sz="2000" dirty="0">
                <a:solidFill>
                  <a:schemeClr val="bg1"/>
                </a:solidFill>
                <a:latin typeface="Calibri" pitchFamily="34" charset="0"/>
                <a:cs typeface="Calibri" pitchFamily="34" charset="0"/>
              </a:rPr>
              <a:t>&lt;body&gt;</a:t>
            </a:r>
          </a:p>
          <a:p>
            <a:r>
              <a:rPr lang="en-US" sz="2000" dirty="0">
                <a:solidFill>
                  <a:schemeClr val="bg1"/>
                </a:solidFill>
                <a:latin typeface="Calibri" pitchFamily="34" charset="0"/>
                <a:cs typeface="Calibri" pitchFamily="34" charset="0"/>
              </a:rPr>
              <a:t>&lt;h1&gt;Welcome to my home page!&lt;/h1&gt;</a:t>
            </a:r>
          </a:p>
          <a:p>
            <a:r>
              <a:rPr lang="en-US" sz="2000" dirty="0">
                <a:solidFill>
                  <a:schemeClr val="bg1"/>
                </a:solidFill>
                <a:latin typeface="Calibri" pitchFamily="34" charset="0"/>
                <a:cs typeface="Calibri" pitchFamily="34" charset="0"/>
              </a:rPr>
              <a:t>&lt;?php include ‘noFikeExists.php’</a:t>
            </a:r>
          </a:p>
          <a:p>
            <a:r>
              <a:rPr lang="en-US" sz="2000" dirty="0">
                <a:solidFill>
                  <a:schemeClr val="bg1"/>
                </a:solidFill>
                <a:latin typeface="Calibri" pitchFamily="34" charset="0"/>
                <a:cs typeface="Calibri" pitchFamily="34" charset="0"/>
              </a:rPr>
              <a:t>echo “I have a $color $car.”;</a:t>
            </a:r>
          </a:p>
          <a:p>
            <a:r>
              <a:rPr lang="en-US" sz="2000" dirty="0">
                <a:solidFill>
                  <a:schemeClr val="bg1"/>
                </a:solidFill>
                <a:latin typeface="Calibri" pitchFamily="34" charset="0"/>
                <a:cs typeface="Calibri" pitchFamily="34" charset="0"/>
              </a:rPr>
              <a:t>?&gt;</a:t>
            </a:r>
          </a:p>
          <a:p>
            <a:r>
              <a:rPr lang="en-US" sz="2000" dirty="0">
                <a:solidFill>
                  <a:schemeClr val="bg1"/>
                </a:solidFill>
                <a:latin typeface="Calibri" pitchFamily="34" charset="0"/>
                <a:cs typeface="Calibri" pitchFamily="34" charset="0"/>
              </a:rPr>
              <a:t>&lt;/body&gt;</a:t>
            </a:r>
          </a:p>
          <a:p>
            <a:r>
              <a:rPr lang="en-US" sz="2000" dirty="0">
                <a:solidFill>
                  <a:schemeClr val="bg1"/>
                </a:solidFill>
                <a:latin typeface="Calibri" pitchFamily="34" charset="0"/>
                <a:cs typeface="Calibri" pitchFamily="34" charset="0"/>
              </a:rPr>
              <a:t>&lt;/html&gt;</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646632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Echo Statements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540383"/>
            <a:ext cx="615063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i="1" dirty="0">
              <a:solidFill>
                <a:schemeClr val="bg1"/>
              </a:solidFill>
              <a:latin typeface="Calibri" pitchFamily="34" charset="0"/>
              <a:cs typeface="Calibri" pitchFamily="34" charset="0"/>
            </a:endParaRPr>
          </a:p>
          <a:p>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The </a:t>
            </a:r>
            <a:r>
              <a:rPr lang="en-US" sz="2000" dirty="0">
                <a:solidFill>
                  <a:schemeClr val="bg1"/>
                </a:solidFill>
                <a:latin typeface="Calibri" pitchFamily="34" charset="0"/>
                <a:cs typeface="Calibri" pitchFamily="34" charset="0"/>
              </a:rPr>
              <a:t>following example shows how to output text with the </a:t>
            </a:r>
            <a:r>
              <a:rPr lang="en-US" sz="2000" dirty="0" smtClean="0">
                <a:solidFill>
                  <a:schemeClr val="bg1"/>
                </a:solidFill>
                <a:latin typeface="Calibri" pitchFamily="34" charset="0"/>
                <a:cs typeface="Calibri" pitchFamily="34" charset="0"/>
              </a:rPr>
              <a:t>echo statement:</a:t>
            </a:r>
            <a:endParaRPr lang="en-US" sz="2000" dirty="0">
              <a:solidFill>
                <a:schemeClr val="bg1"/>
              </a:solidFill>
              <a:latin typeface="Calibri" pitchFamily="34" charset="0"/>
              <a:cs typeface="Calibri" pitchFamily="34" charset="0"/>
            </a:endParaRP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 </a:t>
            </a:r>
          </a:p>
          <a:p>
            <a:r>
              <a:rPr lang="en-US" sz="2000" dirty="0">
                <a:solidFill>
                  <a:schemeClr val="bg1"/>
                </a:solidFill>
                <a:latin typeface="Calibri" pitchFamily="34" charset="0"/>
                <a:cs typeface="Calibri" pitchFamily="34" charset="0"/>
              </a:rPr>
              <a:t>	$txt1 = “Learn PHP”;</a:t>
            </a:r>
          </a:p>
          <a:p>
            <a:r>
              <a:rPr lang="en-US" sz="2000" dirty="0">
                <a:solidFill>
                  <a:schemeClr val="bg1"/>
                </a:solidFill>
                <a:latin typeface="Calibri" pitchFamily="34" charset="0"/>
                <a:cs typeface="Calibri" pitchFamily="34" charset="0"/>
              </a:rPr>
              <a:t>	$txt2 = “W3SCHOOLS”;</a:t>
            </a:r>
          </a:p>
          <a:p>
            <a:r>
              <a:rPr lang="en-US" sz="2000" dirty="0">
                <a:solidFill>
                  <a:schemeClr val="bg1"/>
                </a:solidFill>
                <a:latin typeface="Calibri" pitchFamily="34" charset="0"/>
                <a:cs typeface="Calibri" pitchFamily="34" charset="0"/>
              </a:rPr>
              <a:t>	$x = 5;</a:t>
            </a:r>
          </a:p>
          <a:p>
            <a:r>
              <a:rPr lang="en-US" sz="2000" dirty="0">
                <a:solidFill>
                  <a:schemeClr val="bg1"/>
                </a:solidFill>
                <a:latin typeface="Calibri" pitchFamily="34" charset="0"/>
                <a:cs typeface="Calibri" pitchFamily="34" charset="0"/>
              </a:rPr>
              <a:t>	$y= 4;</a:t>
            </a:r>
          </a:p>
          <a:p>
            <a:r>
              <a:rPr lang="en-US" sz="2000" dirty="0">
                <a:solidFill>
                  <a:schemeClr val="bg1"/>
                </a:solidFill>
                <a:latin typeface="Calibri" pitchFamily="34" charset="0"/>
                <a:cs typeface="Calibri" pitchFamily="34" charset="0"/>
              </a:rPr>
              <a:t>	echo “&lt;h2&gt; “ . $txt1. “&lt;/h2&gt;;</a:t>
            </a:r>
          </a:p>
          <a:p>
            <a:r>
              <a:rPr lang="en-US" sz="2000" dirty="0">
                <a:solidFill>
                  <a:schemeClr val="bg1"/>
                </a:solidFill>
                <a:latin typeface="Calibri" pitchFamily="34" charset="0"/>
                <a:cs typeface="Calibri" pitchFamily="34" charset="0"/>
              </a:rPr>
              <a:t>	echo “Study PHP at” . $txt2 . “&lt;br&gt;”;</a:t>
            </a:r>
          </a:p>
          <a:p>
            <a:r>
              <a:rPr lang="en-US" sz="2000" dirty="0">
                <a:solidFill>
                  <a:schemeClr val="bg1"/>
                </a:solidFill>
                <a:latin typeface="Calibri" pitchFamily="34" charset="0"/>
                <a:cs typeface="Calibri" pitchFamily="34" charset="0"/>
              </a:rPr>
              <a:t>	echo $x + $y;</a:t>
            </a:r>
          </a:p>
          <a:p>
            <a:r>
              <a:rPr lang="en-US" sz="2000" dirty="0">
                <a:solidFill>
                  <a:schemeClr val="bg1"/>
                </a:solidFill>
                <a:latin typeface="Calibri" pitchFamily="34" charset="0"/>
                <a:cs typeface="Calibri" pitchFamily="34" charset="0"/>
              </a:rPr>
              <a:t>?&gt;</a:t>
            </a:r>
          </a:p>
        </p:txBody>
      </p:sp>
      <p:sp>
        <p:nvSpPr>
          <p:cNvPr id="7" name="TextBox 6"/>
          <p:cNvSpPr txBox="1">
            <a:spLocks noChangeArrowheads="1"/>
          </p:cNvSpPr>
          <p:nvPr/>
        </p:nvSpPr>
        <p:spPr bwMode="auto">
          <a:xfrm>
            <a:off x="1069975" y="1540383"/>
            <a:ext cx="4905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Display Variables</a:t>
            </a:r>
            <a:endParaRPr lang="en-US" sz="2400" b="1"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72128004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Include VS. </a:t>
            </a:r>
            <a:r>
              <a:rPr lang="en-US" sz="2800" b="1" u="sng" dirty="0" err="1" smtClean="0">
                <a:solidFill>
                  <a:srgbClr val="FF0000"/>
                </a:solidFill>
                <a:latin typeface="Arial Rounded MT Bold" pitchFamily="34" charset="0"/>
              </a:rPr>
              <a:t>Reuire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845502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If we do the same example using the require statement, the echo statement will not be executed because the script execution dies after the require statement returned a fatal error: </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&lt;html&gt;</a:t>
            </a:r>
          </a:p>
          <a:p>
            <a:r>
              <a:rPr lang="en-US" sz="2000" dirty="0">
                <a:solidFill>
                  <a:schemeClr val="bg1"/>
                </a:solidFill>
                <a:latin typeface="Calibri" pitchFamily="34" charset="0"/>
                <a:cs typeface="Calibri" pitchFamily="34" charset="0"/>
              </a:rPr>
              <a:t>&lt;body&gt;</a:t>
            </a:r>
          </a:p>
          <a:p>
            <a:r>
              <a:rPr lang="en-US" sz="2000" dirty="0">
                <a:solidFill>
                  <a:schemeClr val="bg1"/>
                </a:solidFill>
                <a:latin typeface="Calibri" pitchFamily="34" charset="0"/>
                <a:cs typeface="Calibri" pitchFamily="34" charset="0"/>
              </a:rPr>
              <a:t>&lt;h1&gt;Welcome to my home page!&lt;/h1&gt;</a:t>
            </a:r>
          </a:p>
          <a:p>
            <a:r>
              <a:rPr lang="en-US" sz="2000" dirty="0">
                <a:solidFill>
                  <a:schemeClr val="bg1"/>
                </a:solidFill>
                <a:latin typeface="Calibri" pitchFamily="34" charset="0"/>
                <a:cs typeface="Calibri" pitchFamily="34" charset="0"/>
              </a:rPr>
              <a:t>&lt;?php require ‘noFilesExists.php’</a:t>
            </a:r>
          </a:p>
          <a:p>
            <a:r>
              <a:rPr lang="en-US" sz="2000" dirty="0">
                <a:solidFill>
                  <a:schemeClr val="bg1"/>
                </a:solidFill>
                <a:latin typeface="Calibri" pitchFamily="34" charset="0"/>
                <a:cs typeface="Calibri" pitchFamily="34" charset="0"/>
              </a:rPr>
              <a:t>echo “I have a $color $car.”;</a:t>
            </a:r>
          </a:p>
          <a:p>
            <a:r>
              <a:rPr lang="en-US" sz="2000" dirty="0">
                <a:solidFill>
                  <a:schemeClr val="bg1"/>
                </a:solidFill>
                <a:latin typeface="Calibri" pitchFamily="34" charset="0"/>
                <a:cs typeface="Calibri" pitchFamily="34" charset="0"/>
              </a:rPr>
              <a:t>?&gt;</a:t>
            </a:r>
          </a:p>
          <a:p>
            <a:r>
              <a:rPr lang="en-US" sz="2000" dirty="0">
                <a:solidFill>
                  <a:schemeClr val="bg1"/>
                </a:solidFill>
                <a:latin typeface="Calibri" pitchFamily="34" charset="0"/>
                <a:cs typeface="Calibri" pitchFamily="34" charset="0"/>
              </a:rPr>
              <a:t>&lt;/body&gt;</a:t>
            </a:r>
          </a:p>
          <a:p>
            <a:r>
              <a:rPr lang="en-US" sz="2000" dirty="0">
                <a:solidFill>
                  <a:schemeClr val="bg1"/>
                </a:solidFill>
                <a:latin typeface="Calibri" pitchFamily="34" charset="0"/>
                <a:cs typeface="Calibri" pitchFamily="34" charset="0"/>
              </a:rPr>
              <a:t>&lt;/html&gt;</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59758819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Include VS. </a:t>
            </a:r>
            <a:r>
              <a:rPr lang="en-US" sz="2800" b="1" u="sng" dirty="0" err="1" smtClean="0">
                <a:solidFill>
                  <a:srgbClr val="FF0000"/>
                </a:solidFill>
                <a:latin typeface="Arial Rounded MT Bold" pitchFamily="34" charset="0"/>
              </a:rPr>
              <a:t>Reuire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845502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Use require when the file is required by the application. Use include when the file is not required and application should continue when file is not found</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72765924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Tip – Automatic Copyright Year</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158983" y="1815772"/>
            <a:ext cx="74072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Use the date() function to automatically update the copyright year on your website:</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&amp;copy; 2021-&lt;?php echo date(“Y”);?&gt;</a:t>
            </a:r>
          </a:p>
        </p:txBody>
      </p:sp>
    </p:spTree>
    <p:extLst>
      <p:ext uri="{BB962C8B-B14F-4D97-AF65-F5344CB8AC3E}">
        <p14:creationId xmlns:p14="http://schemas.microsoft.com/office/powerpoint/2010/main" val="406158629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Tip – Automatic Copyright Year</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815773"/>
            <a:ext cx="74072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Use the date() function to automatically update the copyright year on your website:</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&amp;copy; 2021-&lt;?php echo date(“Y”);?&gt;</a:t>
            </a:r>
          </a:p>
        </p:txBody>
      </p:sp>
    </p:spTree>
    <p:extLst>
      <p:ext uri="{BB962C8B-B14F-4D97-AF65-F5344CB8AC3E}">
        <p14:creationId xmlns:p14="http://schemas.microsoft.com/office/powerpoint/2010/main" val="338245403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Cookies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2115086"/>
            <a:ext cx="74072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 cookie is often used to identify a user. A cookie is a small file that the server embeds on the user's computer. Each time the same computer requests a page with a browser, it will send the cookie too. With PHP, you can both create and retrieve cookie values. </a:t>
            </a:r>
            <a:endParaRPr lang="en-US" sz="2000" dirty="0">
              <a:solidFill>
                <a:schemeClr val="bg1"/>
              </a:solidFill>
              <a:latin typeface="Calibri" pitchFamily="34" charset="0"/>
              <a:cs typeface="Calibri" pitchFamily="34" charset="0"/>
            </a:endParaRPr>
          </a:p>
        </p:txBody>
      </p:sp>
      <p:sp>
        <p:nvSpPr>
          <p:cNvPr id="11" name="TextBox 10"/>
          <p:cNvSpPr txBox="1">
            <a:spLocks noChangeArrowheads="1"/>
          </p:cNvSpPr>
          <p:nvPr/>
        </p:nvSpPr>
        <p:spPr bwMode="auto">
          <a:xfrm>
            <a:off x="1069974" y="1451006"/>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What is a Cookie?</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4278014566"/>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Cookies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2115086"/>
            <a:ext cx="740727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 cookie is created with the setcookie() function.</a:t>
            </a:r>
          </a:p>
          <a:p>
            <a:r>
              <a:rPr lang="en-US" sz="2000" i="1" u="sng" dirty="0">
                <a:solidFill>
                  <a:schemeClr val="bg1"/>
                </a:solidFill>
                <a:latin typeface="Calibri" pitchFamily="34" charset="0"/>
                <a:cs typeface="Calibri" pitchFamily="34" charset="0"/>
              </a:rPr>
              <a:t>Syntax:</a:t>
            </a:r>
          </a:p>
          <a:p>
            <a:r>
              <a:rPr lang="en-US" sz="2000" dirty="0">
                <a:solidFill>
                  <a:schemeClr val="bg1"/>
                </a:solidFill>
                <a:latin typeface="Calibri" pitchFamily="34" charset="0"/>
                <a:cs typeface="Calibri" pitchFamily="34" charset="0"/>
              </a:rPr>
              <a:t>setcookie(name, value, expire, path, domain, secure, httponly); </a:t>
            </a:r>
          </a:p>
          <a:p>
            <a:r>
              <a:rPr lang="en-US" sz="2000" dirty="0">
                <a:solidFill>
                  <a:schemeClr val="bg1"/>
                </a:solidFill>
                <a:latin typeface="Calibri" pitchFamily="34" charset="0"/>
                <a:cs typeface="Calibri" pitchFamily="34" charset="0"/>
              </a:rPr>
              <a:t>Only the name parameter is required. All other parameters are optional</a:t>
            </a:r>
            <a:endParaRPr lang="en-US" sz="2000" dirty="0">
              <a:solidFill>
                <a:schemeClr val="bg1"/>
              </a:solidFill>
              <a:latin typeface="Calibri" pitchFamily="34" charset="0"/>
              <a:cs typeface="Calibri" pitchFamily="34" charset="0"/>
            </a:endParaRPr>
          </a:p>
        </p:txBody>
      </p:sp>
      <p:sp>
        <p:nvSpPr>
          <p:cNvPr id="11" name="TextBox 10"/>
          <p:cNvSpPr txBox="1">
            <a:spLocks noChangeArrowheads="1"/>
          </p:cNvSpPr>
          <p:nvPr/>
        </p:nvSpPr>
        <p:spPr bwMode="auto">
          <a:xfrm>
            <a:off x="1069974" y="1451006"/>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Create Cookies with PHP</a:t>
            </a:r>
            <a:r>
              <a:rPr lang="en-US" sz="2400" b="1" dirty="0" smtClean="0">
                <a:solidFill>
                  <a:srgbClr val="FF0000"/>
                </a:solidFill>
                <a:latin typeface="Arial Rounded MT Bold" pitchFamily="34" charset="0"/>
              </a:rPr>
              <a:t>?</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361584304"/>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Cookies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2115086"/>
            <a:ext cx="740727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following example creates a cookie named "user" with the value "John Doe". The cookie will expire after 30 days (86400 * 30). The "/" means that the cookie is available in entire website (otherwise, select the directory you prefer). We then retrieve the value of the cookie "user" (using the global variable $_COOKIE). We also use the isset() function to find out if the cookie is set:</a:t>
            </a:r>
            <a:endParaRPr lang="en-US" dirty="0">
              <a:solidFill>
                <a:schemeClr val="bg1"/>
              </a:solidFill>
              <a:latin typeface="Calibri" pitchFamily="34" charset="0"/>
              <a:cs typeface="Calibri" pitchFamily="34" charset="0"/>
            </a:endParaRPr>
          </a:p>
        </p:txBody>
      </p:sp>
      <p:sp>
        <p:nvSpPr>
          <p:cNvPr id="11" name="TextBox 10"/>
          <p:cNvSpPr txBox="1">
            <a:spLocks noChangeArrowheads="1"/>
          </p:cNvSpPr>
          <p:nvPr/>
        </p:nvSpPr>
        <p:spPr bwMode="auto">
          <a:xfrm>
            <a:off x="1069974" y="1451006"/>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Create/Redirect a Cookie</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121598886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Cookies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11" name="TextBox 10"/>
          <p:cNvSpPr txBox="1">
            <a:spLocks noChangeArrowheads="1"/>
          </p:cNvSpPr>
          <p:nvPr/>
        </p:nvSpPr>
        <p:spPr bwMode="auto">
          <a:xfrm>
            <a:off x="1069974" y="1451006"/>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Create/Redirect a Cookie</a:t>
            </a:r>
            <a:endParaRPr lang="en-US" sz="2400" b="1" dirty="0" smtClean="0">
              <a:solidFill>
                <a:srgbClr val="FF0000"/>
              </a:solidFill>
              <a:latin typeface="Arial Rounded MT Bold"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025391"/>
            <a:ext cx="5001323" cy="3991532"/>
          </a:xfrm>
          <a:prstGeom prst="rect">
            <a:avLst/>
          </a:prstGeom>
          <a:ln>
            <a:solidFill>
              <a:schemeClr val="bg1"/>
            </a:solidFill>
          </a:ln>
        </p:spPr>
      </p:pic>
    </p:spTree>
    <p:extLst>
      <p:ext uri="{BB962C8B-B14F-4D97-AF65-F5344CB8AC3E}">
        <p14:creationId xmlns:p14="http://schemas.microsoft.com/office/powerpoint/2010/main" val="314966591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Cookies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11" name="TextBox 10"/>
          <p:cNvSpPr txBox="1">
            <a:spLocks noChangeArrowheads="1"/>
          </p:cNvSpPr>
          <p:nvPr/>
        </p:nvSpPr>
        <p:spPr bwMode="auto">
          <a:xfrm>
            <a:off x="1069974" y="1451006"/>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Create/Redirect a Cookie</a:t>
            </a:r>
            <a:endParaRPr lang="en-US" sz="2400" b="1" dirty="0" smtClean="0">
              <a:solidFill>
                <a:srgbClr val="FF0000"/>
              </a:solidFill>
              <a:latin typeface="Arial Rounded MT Bold" pitchFamily="34" charset="0"/>
            </a:endParaRPr>
          </a:p>
        </p:txBody>
      </p:sp>
      <p:sp>
        <p:nvSpPr>
          <p:cNvPr id="9" name="TextBox 8"/>
          <p:cNvSpPr txBox="1">
            <a:spLocks noChangeArrowheads="1"/>
          </p:cNvSpPr>
          <p:nvPr/>
        </p:nvSpPr>
        <p:spPr bwMode="auto">
          <a:xfrm>
            <a:off x="1069974" y="2021851"/>
            <a:ext cx="74072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a:solidFill>
                  <a:schemeClr val="bg1"/>
                </a:solidFill>
                <a:latin typeface="Calibri" pitchFamily="34" charset="0"/>
                <a:cs typeface="Calibri" pitchFamily="34" charset="0"/>
              </a:rPr>
              <a:t>Note</a:t>
            </a:r>
            <a:r>
              <a:rPr lang="en-US" sz="2000" dirty="0">
                <a:solidFill>
                  <a:schemeClr val="bg1"/>
                </a:solidFill>
                <a:latin typeface="Calibri" pitchFamily="34" charset="0"/>
                <a:cs typeface="Calibri" pitchFamily="34" charset="0"/>
              </a:rPr>
              <a:t>: The setcookie() function must appear BEFORE the tag. Note: The value of the cookie is automatically URLencoded when sending the cookie, and automatically decoded when received (to prevent URLencoding, use setrawcookie() instead).</a:t>
            </a:r>
            <a:endParaRPr lang="en-US" sz="2000" i="1" u="sng"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407975773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Cookies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11" name="TextBox 10"/>
          <p:cNvSpPr txBox="1">
            <a:spLocks noChangeArrowheads="1"/>
          </p:cNvSpPr>
          <p:nvPr/>
        </p:nvSpPr>
        <p:spPr bwMode="auto">
          <a:xfrm>
            <a:off x="1069974" y="1451006"/>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PHP Modify a Cookie Value</a:t>
            </a:r>
            <a:endParaRPr lang="en-US" sz="2400" b="1" dirty="0" smtClean="0">
              <a:solidFill>
                <a:srgbClr val="FF0000"/>
              </a:solidFill>
              <a:latin typeface="Arial Rounded MT Bold"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015828"/>
            <a:ext cx="4744112" cy="3572374"/>
          </a:xfrm>
          <a:prstGeom prst="rect">
            <a:avLst/>
          </a:prstGeom>
          <a:ln>
            <a:solidFill>
              <a:schemeClr val="bg1"/>
            </a:solidFill>
          </a:ln>
        </p:spPr>
      </p:pic>
    </p:spTree>
    <p:extLst>
      <p:ext uri="{BB962C8B-B14F-4D97-AF65-F5344CB8AC3E}">
        <p14:creationId xmlns:p14="http://schemas.microsoft.com/office/powerpoint/2010/main" val="3188050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Echo Statements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4" y="1540383"/>
            <a:ext cx="772718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echo statement can be used with or without parentheses: </a:t>
            </a:r>
            <a:r>
              <a:rPr lang="en-US" sz="2000" i="1" dirty="0">
                <a:solidFill>
                  <a:schemeClr val="bg1"/>
                </a:solidFill>
                <a:latin typeface="Calibri" pitchFamily="34" charset="0"/>
                <a:cs typeface="Calibri" pitchFamily="34" charset="0"/>
              </a:rPr>
              <a:t>echo</a:t>
            </a:r>
            <a:r>
              <a:rPr lang="en-US" sz="2000" dirty="0">
                <a:solidFill>
                  <a:schemeClr val="bg1"/>
                </a:solidFill>
                <a:latin typeface="Calibri" pitchFamily="34" charset="0"/>
                <a:cs typeface="Calibri" pitchFamily="34" charset="0"/>
              </a:rPr>
              <a:t> or </a:t>
            </a:r>
            <a:r>
              <a:rPr lang="en-US" sz="2000" i="1" dirty="0">
                <a:solidFill>
                  <a:schemeClr val="bg1"/>
                </a:solidFill>
                <a:latin typeface="Calibri" pitchFamily="34" charset="0"/>
                <a:cs typeface="Calibri" pitchFamily="34" charset="0"/>
              </a:rPr>
              <a:t>echo().</a:t>
            </a:r>
          </a:p>
          <a:p>
            <a:endParaRPr lang="en-US" sz="2000" i="1" dirty="0">
              <a:solidFill>
                <a:schemeClr val="bg1"/>
              </a:solidFill>
              <a:latin typeface="Calibri" pitchFamily="34" charset="0"/>
              <a:cs typeface="Calibri" pitchFamily="34" charset="0"/>
            </a:endParaRPr>
          </a:p>
          <a:p>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The </a:t>
            </a:r>
            <a:r>
              <a:rPr lang="en-US" sz="2000" dirty="0">
                <a:solidFill>
                  <a:schemeClr val="bg1"/>
                </a:solidFill>
                <a:latin typeface="Calibri" pitchFamily="34" charset="0"/>
                <a:cs typeface="Calibri" pitchFamily="34" charset="0"/>
              </a:rPr>
              <a:t>following example shows how to output text with the echo command (notice that the text can contain HTML markup):</a:t>
            </a:r>
          </a:p>
          <a:p>
            <a:r>
              <a:rPr lang="en-US" sz="2000" dirty="0">
                <a:solidFill>
                  <a:schemeClr val="bg1"/>
                </a:solidFill>
                <a:latin typeface="Calibri" pitchFamily="34" charset="0"/>
                <a:cs typeface="Calibri" pitchFamily="34" charset="0"/>
              </a:rPr>
              <a:t>&lt;? Php</a:t>
            </a:r>
          </a:p>
          <a:p>
            <a:r>
              <a:rPr lang="en-US" sz="2000" dirty="0">
                <a:solidFill>
                  <a:schemeClr val="bg1"/>
                </a:solidFill>
                <a:latin typeface="Calibri" pitchFamily="34" charset="0"/>
                <a:cs typeface="Calibri" pitchFamily="34" charset="0"/>
              </a:rPr>
              <a:t>	echo “&lt;h2&gt;PHP is Fun!&lt;/h2&gt;”;</a:t>
            </a:r>
          </a:p>
          <a:p>
            <a:r>
              <a:rPr lang="en-US" sz="2000" dirty="0">
                <a:solidFill>
                  <a:schemeClr val="bg1"/>
                </a:solidFill>
                <a:latin typeface="Calibri" pitchFamily="34" charset="0"/>
                <a:cs typeface="Calibri" pitchFamily="34" charset="0"/>
              </a:rPr>
              <a:t>	echo “Hello World!&lt;br&gt;”;</a:t>
            </a:r>
          </a:p>
          <a:p>
            <a:r>
              <a:rPr lang="en-US" sz="2000" dirty="0">
                <a:solidFill>
                  <a:schemeClr val="bg1"/>
                </a:solidFill>
                <a:latin typeface="Calibri" pitchFamily="34" charset="0"/>
                <a:cs typeface="Calibri" pitchFamily="34" charset="0"/>
              </a:rPr>
              <a:t>	echo “I’m about to learn PHP&lt;br&gt;”;</a:t>
            </a:r>
          </a:p>
          <a:p>
            <a:r>
              <a:rPr lang="en-US" sz="2000" dirty="0">
                <a:solidFill>
                  <a:schemeClr val="bg1"/>
                </a:solidFill>
                <a:latin typeface="Calibri" pitchFamily="34" charset="0"/>
                <a:cs typeface="Calibri" pitchFamily="34" charset="0"/>
              </a:rPr>
              <a:t>	echo “This “, “string “, “was “, “made “, “with multiple parameters.”;</a:t>
            </a:r>
          </a:p>
          <a:p>
            <a:r>
              <a:rPr lang="en-US" sz="2000" dirty="0">
                <a:solidFill>
                  <a:schemeClr val="bg1"/>
                </a:solidFill>
                <a:latin typeface="Calibri" pitchFamily="34" charset="0"/>
                <a:cs typeface="Calibri" pitchFamily="34" charset="0"/>
              </a:rPr>
              <a:t>?&gt;</a:t>
            </a:r>
          </a:p>
        </p:txBody>
      </p:sp>
      <p:sp>
        <p:nvSpPr>
          <p:cNvPr id="7" name="TextBox 6"/>
          <p:cNvSpPr txBox="1">
            <a:spLocks noChangeArrowheads="1"/>
          </p:cNvSpPr>
          <p:nvPr/>
        </p:nvSpPr>
        <p:spPr bwMode="auto">
          <a:xfrm>
            <a:off x="1069975" y="2359072"/>
            <a:ext cx="4905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Display Text</a:t>
            </a:r>
            <a:endParaRPr lang="en-US" sz="2400" b="1"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50402737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Cookies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11" name="TextBox 10"/>
          <p:cNvSpPr txBox="1">
            <a:spLocks noChangeArrowheads="1"/>
          </p:cNvSpPr>
          <p:nvPr/>
        </p:nvSpPr>
        <p:spPr bwMode="auto">
          <a:xfrm>
            <a:off x="1069974" y="1451006"/>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Delete Cookie</a:t>
            </a:r>
            <a:endParaRPr lang="en-US" sz="2400" b="1" dirty="0" smtClean="0">
              <a:solidFill>
                <a:srgbClr val="FF0000"/>
              </a:solidFill>
              <a:latin typeface="Arial Rounded MT Bold"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461" y="2015828"/>
            <a:ext cx="4982270" cy="2152950"/>
          </a:xfrm>
          <a:prstGeom prst="rect">
            <a:avLst/>
          </a:prstGeom>
          <a:ln>
            <a:solidFill>
              <a:schemeClr val="bg1"/>
            </a:solidFill>
          </a:ln>
        </p:spPr>
      </p:pic>
    </p:spTree>
    <p:extLst>
      <p:ext uri="{BB962C8B-B14F-4D97-AF65-F5344CB8AC3E}">
        <p14:creationId xmlns:p14="http://schemas.microsoft.com/office/powerpoint/2010/main" val="349368944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Cookies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11" name="TextBox 10"/>
          <p:cNvSpPr txBox="1">
            <a:spLocks noChangeArrowheads="1"/>
          </p:cNvSpPr>
          <p:nvPr/>
        </p:nvSpPr>
        <p:spPr bwMode="auto">
          <a:xfrm>
            <a:off x="1069974" y="1451006"/>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Check if Cookie are Enabled</a:t>
            </a:r>
            <a:endParaRPr lang="en-US" sz="2400" b="1" dirty="0" smtClean="0">
              <a:solidFill>
                <a:srgbClr val="FF0000"/>
              </a:solidFill>
              <a:latin typeface="Arial Rounded MT Bold" pitchFamily="34" charset="0"/>
            </a:endParaRPr>
          </a:p>
        </p:txBody>
      </p:sp>
      <p:sp>
        <p:nvSpPr>
          <p:cNvPr id="9" name="TextBox 8"/>
          <p:cNvSpPr txBox="1">
            <a:spLocks noChangeArrowheads="1"/>
          </p:cNvSpPr>
          <p:nvPr/>
        </p:nvSpPr>
        <p:spPr bwMode="auto">
          <a:xfrm>
            <a:off x="1069974" y="2021851"/>
            <a:ext cx="740727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following example creates a small script that checks whether cookies are enabled. First, try to create a test cookie with the setcookie() function, then count the $_COOKIE array variable</a:t>
            </a:r>
            <a:endParaRPr lang="en-US" sz="2000" i="1" u="sng" dirty="0">
              <a:solidFill>
                <a:schemeClr val="bg1"/>
              </a:solidFill>
              <a:latin typeface="Calibri" pitchFamily="34" charset="0"/>
              <a:cs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090696"/>
            <a:ext cx="3505689" cy="3181794"/>
          </a:xfrm>
          <a:prstGeom prst="rect">
            <a:avLst/>
          </a:prstGeom>
          <a:ln>
            <a:solidFill>
              <a:schemeClr val="bg1"/>
            </a:solidFill>
          </a:ln>
        </p:spPr>
      </p:pic>
    </p:spTree>
    <p:extLst>
      <p:ext uri="{BB962C8B-B14F-4D97-AF65-F5344CB8AC3E}">
        <p14:creationId xmlns:p14="http://schemas.microsoft.com/office/powerpoint/2010/main" val="403594706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Sessions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889317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 session is a way to store information (in variables) to be used across multiple pages. Unlike a cookie, the information is not stored on the users computer. </a:t>
            </a:r>
          </a:p>
          <a:p>
            <a:r>
              <a:rPr lang="en-US" sz="2000" b="1" dirty="0">
                <a:solidFill>
                  <a:schemeClr val="bg1"/>
                </a:solidFill>
                <a:latin typeface="Calibri" pitchFamily="34" charset="0"/>
                <a:cs typeface="Calibri" pitchFamily="34" charset="0"/>
              </a:rPr>
              <a:t>What is a PHP Session?</a:t>
            </a:r>
          </a:p>
          <a:p>
            <a:r>
              <a:rPr lang="en-US" sz="2000" dirty="0">
                <a:solidFill>
                  <a:schemeClr val="bg1"/>
                </a:solidFill>
                <a:latin typeface="Calibri" pitchFamily="34" charset="0"/>
                <a:cs typeface="Calibri" pitchFamily="34" charset="0"/>
              </a:rPr>
              <a:t>When you work with an application, you open it, do some changes, and then you close it. This is much like a Session. The computer knows who you are. It knows when you start the application and when you end. But on the internet there is one problem: the web server does not know who you are or what you do, because the HTTP address doesn't maintain state. </a:t>
            </a:r>
          </a:p>
          <a:p>
            <a:r>
              <a:rPr lang="en-US" sz="2000" dirty="0">
                <a:solidFill>
                  <a:schemeClr val="bg1"/>
                </a:solidFill>
                <a:latin typeface="Calibri" pitchFamily="34" charset="0"/>
                <a:cs typeface="Calibri" pitchFamily="34" charset="0"/>
              </a:rPr>
              <a:t>Session variables solve this problem by storing user information to be used across multiple pages (e.g. username, favorite color, etc). By default, session variables last until the user closes the browser. </a:t>
            </a:r>
          </a:p>
          <a:p>
            <a:r>
              <a:rPr lang="en-US" sz="2000" dirty="0">
                <a:solidFill>
                  <a:schemeClr val="bg1"/>
                </a:solidFill>
                <a:latin typeface="Calibri" pitchFamily="34" charset="0"/>
                <a:cs typeface="Calibri" pitchFamily="34" charset="0"/>
              </a:rPr>
              <a:t>So; Session variables hold information about one single user, and are available to all pages in one application.</a:t>
            </a:r>
          </a:p>
          <a:p>
            <a:r>
              <a:rPr lang="en-US" sz="2000" dirty="0">
                <a:solidFill>
                  <a:schemeClr val="bg1"/>
                </a:solidFill>
                <a:latin typeface="Calibri" pitchFamily="34" charset="0"/>
                <a:cs typeface="Calibri" pitchFamily="34" charset="0"/>
              </a:rPr>
              <a:t> </a:t>
            </a:r>
            <a:r>
              <a:rPr lang="en-US" sz="2000" b="1" dirty="0">
                <a:solidFill>
                  <a:schemeClr val="bg1"/>
                </a:solidFill>
                <a:latin typeface="Calibri" pitchFamily="34" charset="0"/>
                <a:cs typeface="Calibri" pitchFamily="34" charset="0"/>
              </a:rPr>
              <a:t>Tip: </a:t>
            </a:r>
            <a:r>
              <a:rPr lang="en-US" sz="2000" dirty="0">
                <a:solidFill>
                  <a:schemeClr val="bg1"/>
                </a:solidFill>
                <a:latin typeface="Calibri" pitchFamily="34" charset="0"/>
                <a:cs typeface="Calibri" pitchFamily="34" charset="0"/>
              </a:rPr>
              <a:t>If you need a permanent storage, you may want to store the data in a database.</a:t>
            </a:r>
            <a:endParaRPr lang="en-US" sz="2000" b="1" i="1" u="sng"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88058162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Sessions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88931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Start a PHP Session A session is started with the session_start() function. Session variables are set with the PHP global variable: $_SESSION. Now, let's create a new page called "demo_session1.php". In this page, we start a new PHP session and set some session variables: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939157"/>
            <a:ext cx="3216276" cy="3191320"/>
          </a:xfrm>
          <a:prstGeom prst="rect">
            <a:avLst/>
          </a:prstGeom>
          <a:ln>
            <a:solidFill>
              <a:schemeClr val="bg1"/>
            </a:solidFill>
          </a:ln>
        </p:spPr>
      </p:pic>
    </p:spTree>
    <p:extLst>
      <p:ext uri="{BB962C8B-B14F-4D97-AF65-F5344CB8AC3E}">
        <p14:creationId xmlns:p14="http://schemas.microsoft.com/office/powerpoint/2010/main" val="2980766786"/>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Sessions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1615718"/>
            <a:ext cx="3502026" cy="2613382"/>
          </a:xfrm>
          <a:prstGeom prst="rect">
            <a:avLst/>
          </a:prstGeom>
          <a:ln>
            <a:solidFill>
              <a:schemeClr val="bg1"/>
            </a:solidFill>
          </a:ln>
        </p:spPr>
      </p:pic>
    </p:spTree>
    <p:extLst>
      <p:ext uri="{BB962C8B-B14F-4D97-AF65-F5344CB8AC3E}">
        <p14:creationId xmlns:p14="http://schemas.microsoft.com/office/powerpoint/2010/main" val="348613551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Sessions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88931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Another way to show all the session variable values for a user session is to run the following code: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323604"/>
            <a:ext cx="2168526" cy="2191246"/>
          </a:xfrm>
          <a:prstGeom prst="rect">
            <a:avLst/>
          </a:prstGeom>
          <a:ln>
            <a:solidFill>
              <a:schemeClr val="bg1"/>
            </a:solidFill>
          </a:ln>
        </p:spPr>
      </p:pic>
    </p:spTree>
    <p:extLst>
      <p:ext uri="{BB962C8B-B14F-4D97-AF65-F5344CB8AC3E}">
        <p14:creationId xmlns:p14="http://schemas.microsoft.com/office/powerpoint/2010/main" val="378817418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Sessions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069974" y="1615718"/>
            <a:ext cx="889317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How does it work? How does it know it's me? Most sessions set a user-key on the user's computer that looks something like this: 765487cf34ert8dede5a562e4f3a7e12. Then, when a session is opened on another page, it scans the computer for a user-key. If there is a match, it accesses that session, if not, it starts a new session.</a:t>
            </a:r>
          </a:p>
          <a:p>
            <a:r>
              <a:rPr lang="en-US" sz="2000" b="1" dirty="0">
                <a:solidFill>
                  <a:schemeClr val="bg1"/>
                </a:solidFill>
                <a:latin typeface="Calibri" pitchFamily="34" charset="0"/>
                <a:cs typeface="Calibri" pitchFamily="34" charset="0"/>
              </a:rPr>
              <a:t>Modify a PHP Session Variable </a:t>
            </a:r>
          </a:p>
          <a:p>
            <a:r>
              <a:rPr lang="en-US" sz="2000" dirty="0">
                <a:solidFill>
                  <a:schemeClr val="bg1"/>
                </a:solidFill>
                <a:latin typeface="Calibri" pitchFamily="34" charset="0"/>
                <a:cs typeface="Calibri" pitchFamily="34" charset="0"/>
              </a:rPr>
              <a:t>To change a session variable, just overwrite it:</a:t>
            </a:r>
          </a:p>
        </p:txBody>
      </p:sp>
    </p:spTree>
    <p:extLst>
      <p:ext uri="{BB962C8B-B14F-4D97-AF65-F5344CB8AC3E}">
        <p14:creationId xmlns:p14="http://schemas.microsoft.com/office/powerpoint/2010/main" val="18650163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Sessions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1615718"/>
            <a:ext cx="2625726" cy="2422882"/>
          </a:xfrm>
          <a:prstGeom prst="rect">
            <a:avLst/>
          </a:prstGeom>
          <a:ln>
            <a:solidFill>
              <a:schemeClr val="bg1"/>
            </a:solidFill>
          </a:ln>
        </p:spPr>
      </p:pic>
    </p:spTree>
    <p:extLst>
      <p:ext uri="{BB962C8B-B14F-4D97-AF65-F5344CB8AC3E}">
        <p14:creationId xmlns:p14="http://schemas.microsoft.com/office/powerpoint/2010/main" val="276405310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Destroy a PHP Sessions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10" name="TextBox 9"/>
          <p:cNvSpPr txBox="1">
            <a:spLocks noChangeArrowheads="1"/>
          </p:cNvSpPr>
          <p:nvPr/>
        </p:nvSpPr>
        <p:spPr bwMode="auto">
          <a:xfrm>
            <a:off x="1069974" y="1615718"/>
            <a:ext cx="860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endParaRPr lang="en-US" sz="2000" dirty="0">
              <a:solidFill>
                <a:schemeClr val="bg1"/>
              </a:solidFill>
              <a:latin typeface="Calibri" pitchFamily="34" charset="0"/>
              <a:cs typeface="Calibri" pitchFamily="34" charset="0"/>
            </a:endParaRPr>
          </a:p>
        </p:txBody>
      </p:sp>
      <p:sp>
        <p:nvSpPr>
          <p:cNvPr id="9" name="TextBox 8"/>
          <p:cNvSpPr txBox="1">
            <a:spLocks noChangeArrowheads="1"/>
          </p:cNvSpPr>
          <p:nvPr/>
        </p:nvSpPr>
        <p:spPr bwMode="auto">
          <a:xfrm>
            <a:off x="1158983" y="1615718"/>
            <a:ext cx="74072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To remove all global session variables and destroy the session, use session_unset() and session_destroy():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982" y="2600177"/>
            <a:ext cx="2689117" cy="2600473"/>
          </a:xfrm>
          <a:prstGeom prst="rect">
            <a:avLst/>
          </a:prstGeom>
          <a:ln>
            <a:solidFill>
              <a:schemeClr val="bg1"/>
            </a:solidFill>
          </a:ln>
        </p:spPr>
      </p:pic>
    </p:spTree>
    <p:extLst>
      <p:ext uri="{BB962C8B-B14F-4D97-AF65-F5344CB8AC3E}">
        <p14:creationId xmlns:p14="http://schemas.microsoft.com/office/powerpoint/2010/main" val="415736239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00213" y="2873375"/>
            <a:ext cx="8791575" cy="23876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fontAlgn="auto">
              <a:spcAft>
                <a:spcPts val="0"/>
              </a:spcAft>
              <a:defRPr/>
            </a:pPr>
            <a:r>
              <a:rPr lang="en-US" sz="6000" dirty="0">
                <a:latin typeface="Arial Rounded MT Bold" panose="020F0704030504030204" pitchFamily="34" charset="0"/>
              </a:rPr>
              <a:t>Thank You!</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7488" y="5614988"/>
            <a:ext cx="2265362"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Print</a:t>
            </a:r>
            <a:r>
              <a:rPr lang="en-US" sz="2800" b="1" u="sng" dirty="0" smtClean="0">
                <a:solidFill>
                  <a:srgbClr val="FF0000"/>
                </a:solidFill>
                <a:latin typeface="Arial Rounded MT Bold" pitchFamily="34" charset="0"/>
              </a:rPr>
              <a:t> Statements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4" y="1540383"/>
            <a:ext cx="772718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a:t>
            </a:r>
            <a:r>
              <a:rPr lang="en-US" sz="2000" dirty="0" smtClean="0">
                <a:solidFill>
                  <a:schemeClr val="bg1"/>
                </a:solidFill>
                <a:latin typeface="Calibri" pitchFamily="34" charset="0"/>
                <a:cs typeface="Calibri" pitchFamily="34" charset="0"/>
              </a:rPr>
              <a:t>print statement </a:t>
            </a:r>
            <a:r>
              <a:rPr lang="en-US" sz="2000" dirty="0">
                <a:solidFill>
                  <a:schemeClr val="bg1"/>
                </a:solidFill>
                <a:latin typeface="Calibri" pitchFamily="34" charset="0"/>
                <a:cs typeface="Calibri" pitchFamily="34" charset="0"/>
              </a:rPr>
              <a:t>can be used with or without parentheses: </a:t>
            </a:r>
            <a:r>
              <a:rPr lang="en-US" sz="2000" i="1" dirty="0" smtClean="0">
                <a:solidFill>
                  <a:schemeClr val="bg1"/>
                </a:solidFill>
                <a:latin typeface="Calibri" pitchFamily="34" charset="0"/>
                <a:cs typeface="Calibri" pitchFamily="34" charset="0"/>
              </a:rPr>
              <a:t>print </a:t>
            </a:r>
            <a:r>
              <a:rPr lang="en-US" sz="2000" dirty="0" smtClean="0">
                <a:solidFill>
                  <a:schemeClr val="bg1"/>
                </a:solidFill>
                <a:latin typeface="Calibri" pitchFamily="34" charset="0"/>
                <a:cs typeface="Calibri" pitchFamily="34" charset="0"/>
              </a:rPr>
              <a:t>or </a:t>
            </a:r>
            <a:r>
              <a:rPr lang="en-US" sz="2000" i="1" dirty="0" smtClean="0">
                <a:solidFill>
                  <a:schemeClr val="bg1"/>
                </a:solidFill>
                <a:latin typeface="Calibri" pitchFamily="34" charset="0"/>
                <a:cs typeface="Calibri" pitchFamily="34" charset="0"/>
              </a:rPr>
              <a:t>print().</a:t>
            </a:r>
            <a:endParaRPr lang="en-US" sz="2000" i="1" dirty="0">
              <a:solidFill>
                <a:schemeClr val="bg1"/>
              </a:solidFill>
              <a:latin typeface="Calibri" pitchFamily="34" charset="0"/>
              <a:cs typeface="Calibri" pitchFamily="34" charset="0"/>
            </a:endParaRPr>
          </a:p>
          <a:p>
            <a:endParaRPr lang="en-US" sz="2000" i="1" dirty="0">
              <a:solidFill>
                <a:schemeClr val="bg1"/>
              </a:solidFill>
              <a:latin typeface="Calibri" pitchFamily="34" charset="0"/>
              <a:cs typeface="Calibri" pitchFamily="34" charset="0"/>
            </a:endParaRPr>
          </a:p>
          <a:p>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The </a:t>
            </a:r>
            <a:r>
              <a:rPr lang="en-US" sz="2000" dirty="0">
                <a:solidFill>
                  <a:schemeClr val="bg1"/>
                </a:solidFill>
                <a:latin typeface="Calibri" pitchFamily="34" charset="0"/>
                <a:cs typeface="Calibri" pitchFamily="34" charset="0"/>
              </a:rPr>
              <a:t>following example shows how to output text with the </a:t>
            </a:r>
            <a:r>
              <a:rPr lang="en-US" sz="2000" dirty="0" smtClean="0">
                <a:solidFill>
                  <a:schemeClr val="bg1"/>
                </a:solidFill>
                <a:latin typeface="Calibri" pitchFamily="34" charset="0"/>
                <a:cs typeface="Calibri" pitchFamily="34" charset="0"/>
              </a:rPr>
              <a:t>print command </a:t>
            </a:r>
            <a:r>
              <a:rPr lang="en-US" sz="2000" dirty="0">
                <a:solidFill>
                  <a:schemeClr val="bg1"/>
                </a:solidFill>
                <a:latin typeface="Calibri" pitchFamily="34" charset="0"/>
                <a:cs typeface="Calibri" pitchFamily="34" charset="0"/>
              </a:rPr>
              <a:t>(notice that the text can contain HTML markup):</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 </a:t>
            </a:r>
          </a:p>
          <a:p>
            <a:r>
              <a:rPr lang="en-US" sz="2000" dirty="0">
                <a:solidFill>
                  <a:schemeClr val="bg1"/>
                </a:solidFill>
                <a:latin typeface="Calibri" pitchFamily="34" charset="0"/>
                <a:cs typeface="Calibri" pitchFamily="34" charset="0"/>
              </a:rPr>
              <a:t>	print “&lt;h2&gt;PHP is Fun!&lt;/h2&gt;;</a:t>
            </a:r>
          </a:p>
          <a:p>
            <a:r>
              <a:rPr lang="en-US" sz="2000" dirty="0">
                <a:solidFill>
                  <a:schemeClr val="bg1"/>
                </a:solidFill>
                <a:latin typeface="Calibri" pitchFamily="34" charset="0"/>
                <a:cs typeface="Calibri" pitchFamily="34" charset="0"/>
              </a:rPr>
              <a:t>	print “Hello World!&lt;br&gt;”;</a:t>
            </a:r>
          </a:p>
          <a:p>
            <a:r>
              <a:rPr lang="en-US" sz="2000" dirty="0">
                <a:solidFill>
                  <a:schemeClr val="bg1"/>
                </a:solidFill>
                <a:latin typeface="Calibri" pitchFamily="34" charset="0"/>
                <a:cs typeface="Calibri" pitchFamily="34" charset="0"/>
              </a:rPr>
              <a:t>	print “I’m about to learn PHP!”;</a:t>
            </a:r>
          </a:p>
          <a:p>
            <a:r>
              <a:rPr lang="en-US" sz="2000" dirty="0">
                <a:solidFill>
                  <a:schemeClr val="bg1"/>
                </a:solidFill>
                <a:latin typeface="Calibri" pitchFamily="34" charset="0"/>
                <a:cs typeface="Calibri" pitchFamily="34" charset="0"/>
              </a:rPr>
              <a:t>?&gt;</a:t>
            </a:r>
          </a:p>
        </p:txBody>
      </p:sp>
      <p:sp>
        <p:nvSpPr>
          <p:cNvPr id="7" name="TextBox 6"/>
          <p:cNvSpPr txBox="1">
            <a:spLocks noChangeArrowheads="1"/>
          </p:cNvSpPr>
          <p:nvPr/>
        </p:nvSpPr>
        <p:spPr bwMode="auto">
          <a:xfrm>
            <a:off x="1069975" y="2359072"/>
            <a:ext cx="4905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Display Text</a:t>
            </a:r>
            <a:endParaRPr lang="en-US" sz="2400" b="1"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5253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722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What is a PHP File?</a:t>
            </a:r>
          </a:p>
        </p:txBody>
      </p:sp>
      <p:sp>
        <p:nvSpPr>
          <p:cNvPr id="5126" name="TextBox 7"/>
          <p:cNvSpPr txBox="1">
            <a:spLocks noChangeArrowheads="1"/>
          </p:cNvSpPr>
          <p:nvPr/>
        </p:nvSpPr>
        <p:spPr bwMode="auto">
          <a:xfrm>
            <a:off x="1069975" y="2052638"/>
            <a:ext cx="615063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ea typeface="SimSun-ExtB" pitchFamily="49" charset="-122"/>
                <a:cs typeface="Calibri" pitchFamily="34" charset="0"/>
              </a:rPr>
              <a:t>PHP files can contain text, HTML, CSS, JavaScript, and PHP code </a:t>
            </a:r>
          </a:p>
          <a:p>
            <a:endParaRPr lang="en-US" sz="2000" dirty="0" smtClean="0">
              <a:solidFill>
                <a:schemeClr val="bg1"/>
              </a:solidFill>
              <a:latin typeface="Calibri" pitchFamily="34" charset="0"/>
              <a:ea typeface="SimSun-ExtB" pitchFamily="49" charset="-122"/>
              <a:cs typeface="Calibri" pitchFamily="34" charset="0"/>
            </a:endParaRPr>
          </a:p>
          <a:p>
            <a:pPr marL="342900" indent="-342900">
              <a:buFont typeface="Arial" pitchFamily="34" charset="0"/>
              <a:buChar char="•"/>
            </a:pPr>
            <a:r>
              <a:rPr lang="en-US" sz="2000" dirty="0" smtClean="0">
                <a:solidFill>
                  <a:schemeClr val="bg1"/>
                </a:solidFill>
                <a:latin typeface="Calibri" pitchFamily="34" charset="0"/>
                <a:ea typeface="SimSun-ExtB" pitchFamily="49" charset="-122"/>
                <a:cs typeface="Calibri" pitchFamily="34" charset="0"/>
              </a:rPr>
              <a:t>PHP code is executed on the server, and the result is returned to the browser as plain HTML </a:t>
            </a:r>
          </a:p>
          <a:p>
            <a:endParaRPr lang="en-US" sz="2000" dirty="0" smtClean="0">
              <a:solidFill>
                <a:schemeClr val="bg1"/>
              </a:solidFill>
              <a:latin typeface="Calibri" pitchFamily="34" charset="0"/>
              <a:ea typeface="SimSun-ExtB" pitchFamily="49" charset="-122"/>
              <a:cs typeface="Calibri" pitchFamily="34" charset="0"/>
            </a:endParaRPr>
          </a:p>
          <a:p>
            <a:pPr marL="342900" indent="-342900">
              <a:buFont typeface="Arial" pitchFamily="34" charset="0"/>
              <a:buChar char="•"/>
            </a:pPr>
            <a:r>
              <a:rPr lang="en-US" sz="2000" dirty="0" smtClean="0">
                <a:solidFill>
                  <a:schemeClr val="bg1"/>
                </a:solidFill>
                <a:latin typeface="Calibri" pitchFamily="34" charset="0"/>
                <a:ea typeface="SimSun-ExtB" pitchFamily="49" charset="-122"/>
                <a:cs typeface="Calibri" pitchFamily="34" charset="0"/>
              </a:rPr>
              <a:t>PHP files have extension ".php" </a:t>
            </a:r>
            <a:endParaRPr lang="en-US" sz="2000" dirty="0">
              <a:solidFill>
                <a:schemeClr val="bg1"/>
              </a:solidFill>
              <a:latin typeface="Calibri" pitchFamily="34" charset="0"/>
              <a:ea typeface="SimSun-ExtB" pitchFamily="49" charset="-122"/>
              <a:cs typeface="Calibri" pitchFamily="34" charset="0"/>
            </a:endParaRPr>
          </a:p>
        </p:txBody>
      </p:sp>
      <p:sp>
        <p:nvSpPr>
          <p:cNvPr id="6" name="TextBox 5"/>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Data Types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660966"/>
            <a:ext cx="615063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Variables can store data of different types, and different data types can do different things. </a:t>
            </a:r>
          </a:p>
          <a:p>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PHP supports the following data types: </a:t>
            </a:r>
          </a:p>
          <a:p>
            <a:pPr marL="342900" indent="-342900">
              <a:buFont typeface="Arial" pitchFamily="34" charset="0"/>
              <a:buChar char="•"/>
            </a:pPr>
            <a:r>
              <a:rPr lang="en-US" sz="2000" dirty="0">
                <a:solidFill>
                  <a:schemeClr val="bg1"/>
                </a:solidFill>
                <a:latin typeface="Calibri" pitchFamily="34" charset="0"/>
                <a:cs typeface="Calibri" pitchFamily="34" charset="0"/>
              </a:rPr>
              <a:t>String </a:t>
            </a:r>
          </a:p>
          <a:p>
            <a:pPr marL="342900" indent="-342900">
              <a:buFont typeface="Arial" pitchFamily="34" charset="0"/>
              <a:buChar char="•"/>
            </a:pPr>
            <a:r>
              <a:rPr lang="en-US" sz="2000" dirty="0">
                <a:solidFill>
                  <a:schemeClr val="bg1"/>
                </a:solidFill>
                <a:latin typeface="Calibri" pitchFamily="34" charset="0"/>
                <a:cs typeface="Calibri" pitchFamily="34" charset="0"/>
              </a:rPr>
              <a:t>Integer </a:t>
            </a:r>
          </a:p>
          <a:p>
            <a:pPr marL="342900" indent="-342900">
              <a:buFont typeface="Arial" pitchFamily="34" charset="0"/>
              <a:buChar char="•"/>
            </a:pPr>
            <a:r>
              <a:rPr lang="en-US" sz="2000" dirty="0">
                <a:solidFill>
                  <a:schemeClr val="bg1"/>
                </a:solidFill>
                <a:latin typeface="Calibri" pitchFamily="34" charset="0"/>
                <a:cs typeface="Calibri" pitchFamily="34" charset="0"/>
              </a:rPr>
              <a:t>Float (floating point numbers - also called double) </a:t>
            </a:r>
          </a:p>
          <a:p>
            <a:pPr marL="342900" indent="-342900">
              <a:buFont typeface="Arial" pitchFamily="34" charset="0"/>
              <a:buChar char="•"/>
            </a:pPr>
            <a:r>
              <a:rPr lang="en-US" sz="2000" dirty="0">
                <a:solidFill>
                  <a:schemeClr val="bg1"/>
                </a:solidFill>
                <a:latin typeface="Calibri" pitchFamily="34" charset="0"/>
                <a:cs typeface="Calibri" pitchFamily="34" charset="0"/>
              </a:rPr>
              <a:t>Boolean </a:t>
            </a:r>
          </a:p>
          <a:p>
            <a:pPr marL="342900" indent="-342900">
              <a:buFont typeface="Arial" pitchFamily="34" charset="0"/>
              <a:buChar char="•"/>
            </a:pPr>
            <a:r>
              <a:rPr lang="en-US" sz="2000" dirty="0">
                <a:solidFill>
                  <a:schemeClr val="bg1"/>
                </a:solidFill>
                <a:latin typeface="Calibri" pitchFamily="34" charset="0"/>
                <a:cs typeface="Calibri" pitchFamily="34" charset="0"/>
              </a:rPr>
              <a:t>Array </a:t>
            </a:r>
          </a:p>
          <a:p>
            <a:pPr marL="342900" indent="-342900">
              <a:buFont typeface="Arial" pitchFamily="34" charset="0"/>
              <a:buChar char="•"/>
            </a:pPr>
            <a:r>
              <a:rPr lang="en-US" sz="2000" dirty="0">
                <a:solidFill>
                  <a:schemeClr val="bg1"/>
                </a:solidFill>
                <a:latin typeface="Calibri" pitchFamily="34" charset="0"/>
                <a:cs typeface="Calibri" pitchFamily="34" charset="0"/>
              </a:rPr>
              <a:t>Object </a:t>
            </a:r>
          </a:p>
          <a:p>
            <a:pPr marL="342900" indent="-342900">
              <a:buFont typeface="Arial" pitchFamily="34" charset="0"/>
              <a:buChar char="•"/>
            </a:pPr>
            <a:r>
              <a:rPr lang="en-US" sz="2000" dirty="0">
                <a:solidFill>
                  <a:schemeClr val="bg1"/>
                </a:solidFill>
                <a:latin typeface="Calibri" pitchFamily="34" charset="0"/>
                <a:cs typeface="Calibri" pitchFamily="34" charset="0"/>
              </a:rPr>
              <a:t>NULL </a:t>
            </a:r>
          </a:p>
          <a:p>
            <a:pPr marL="342900" indent="-342900">
              <a:buFont typeface="Arial" pitchFamily="34" charset="0"/>
              <a:buChar char="•"/>
            </a:pPr>
            <a:r>
              <a:rPr lang="en-US" sz="2000" dirty="0">
                <a:solidFill>
                  <a:schemeClr val="bg1"/>
                </a:solidFill>
                <a:latin typeface="Calibri" pitchFamily="34" charset="0"/>
                <a:cs typeface="Calibri" pitchFamily="34" charset="0"/>
              </a:rPr>
              <a:t>Resource</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1656619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Data Types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977800"/>
            <a:ext cx="615063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 string is a sequence of characters, like "Hello world!". </a:t>
            </a:r>
          </a:p>
          <a:p>
            <a:r>
              <a:rPr lang="en-US" sz="2000" dirty="0">
                <a:solidFill>
                  <a:schemeClr val="bg1"/>
                </a:solidFill>
                <a:latin typeface="Calibri" pitchFamily="34" charset="0"/>
                <a:cs typeface="Calibri" pitchFamily="34" charset="0"/>
              </a:rPr>
              <a:t>A string can be any text inside quotes. You can use single or double quotes:</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$x = “Hello World!”;</a:t>
            </a:r>
          </a:p>
          <a:p>
            <a:r>
              <a:rPr lang="en-US" sz="2000" dirty="0">
                <a:solidFill>
                  <a:schemeClr val="bg1"/>
                </a:solidFill>
                <a:latin typeface="Calibri" pitchFamily="34" charset="0"/>
                <a:cs typeface="Calibri" pitchFamily="34" charset="0"/>
              </a:rPr>
              <a:t>	$y = ‘Hello World’;</a:t>
            </a:r>
          </a:p>
          <a:p>
            <a:r>
              <a:rPr lang="en-US" sz="2000" dirty="0">
                <a:solidFill>
                  <a:schemeClr val="bg1"/>
                </a:solidFill>
                <a:latin typeface="Calibri" pitchFamily="34" charset="0"/>
                <a:cs typeface="Calibri" pitchFamily="34" charset="0"/>
              </a:rPr>
              <a:t>	echo $x;</a:t>
            </a:r>
          </a:p>
          <a:p>
            <a:r>
              <a:rPr lang="en-US" sz="2000" dirty="0">
                <a:solidFill>
                  <a:schemeClr val="bg1"/>
                </a:solidFill>
                <a:latin typeface="Calibri" pitchFamily="34" charset="0"/>
                <a:cs typeface="Calibri" pitchFamily="34" charset="0"/>
              </a:rPr>
              <a:t>	echo “&lt;br&gt;”;</a:t>
            </a:r>
          </a:p>
          <a:p>
            <a:r>
              <a:rPr lang="en-US" sz="2000" dirty="0">
                <a:solidFill>
                  <a:schemeClr val="bg1"/>
                </a:solidFill>
                <a:latin typeface="Calibri" pitchFamily="34" charset="0"/>
                <a:cs typeface="Calibri" pitchFamily="34" charset="0"/>
              </a:rPr>
              <a:t>	echo $y;</a:t>
            </a:r>
          </a:p>
          <a:p>
            <a:r>
              <a:rPr lang="en-US" sz="2000" dirty="0">
                <a:solidFill>
                  <a:schemeClr val="bg1"/>
                </a:solidFill>
                <a:latin typeface="Calibri" pitchFamily="34" charset="0"/>
                <a:cs typeface="Calibri" pitchFamily="34" charset="0"/>
              </a:rPr>
              <a:t>?&gt;</a:t>
            </a:r>
          </a:p>
        </p:txBody>
      </p:sp>
      <p:sp>
        <p:nvSpPr>
          <p:cNvPr id="8" name="TextBox 7"/>
          <p:cNvSpPr txBox="1">
            <a:spLocks noChangeArrowheads="1"/>
          </p:cNvSpPr>
          <p:nvPr/>
        </p:nvSpPr>
        <p:spPr bwMode="auto">
          <a:xfrm>
            <a:off x="1069975" y="1516135"/>
            <a:ext cx="4905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PHP String</a:t>
            </a:r>
            <a:endParaRPr lang="en-US" sz="2400" b="1" dirty="0" smtClean="0">
              <a:solidFill>
                <a:srgbClr val="FF0000"/>
              </a:solidFill>
              <a:latin typeface="Arial Rounded MT Bold" pitchFamily="34" charset="0"/>
            </a:endParaRP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2115934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977800"/>
            <a:ext cx="615063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PHP strlen() function returns the length of a string. </a:t>
            </a:r>
          </a:p>
          <a:p>
            <a:endParaRPr lang="en-US" sz="2000" b="1" dirty="0">
              <a:solidFill>
                <a:schemeClr val="bg1"/>
              </a:solidFill>
              <a:latin typeface="Calibri" pitchFamily="34" charset="0"/>
              <a:cs typeface="Calibri" pitchFamily="34" charset="0"/>
            </a:endParaRP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echo strlen(“Hello World!”); </a:t>
            </a:r>
            <a:r>
              <a:rPr lang="en-US" sz="2000" b="1" dirty="0">
                <a:solidFill>
                  <a:srgbClr val="0070C0"/>
                </a:solidFill>
                <a:latin typeface="Calibri" pitchFamily="34" charset="0"/>
                <a:cs typeface="Calibri" pitchFamily="34" charset="0"/>
              </a:rPr>
              <a:t>//output 12</a:t>
            </a:r>
          </a:p>
          <a:p>
            <a:r>
              <a:rPr lang="en-US" sz="2000" dirty="0">
                <a:solidFill>
                  <a:schemeClr val="bg1"/>
                </a:solidFill>
                <a:latin typeface="Calibri" pitchFamily="34" charset="0"/>
                <a:cs typeface="Calibri" pitchFamily="34" charset="0"/>
              </a:rPr>
              <a:t>?&gt;</a:t>
            </a:r>
          </a:p>
        </p:txBody>
      </p:sp>
      <p:sp>
        <p:nvSpPr>
          <p:cNvPr id="8" name="TextBox 7"/>
          <p:cNvSpPr txBox="1">
            <a:spLocks noChangeArrowheads="1"/>
          </p:cNvSpPr>
          <p:nvPr/>
        </p:nvSpPr>
        <p:spPr bwMode="auto">
          <a:xfrm>
            <a:off x="1069975" y="1516135"/>
            <a:ext cx="4905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Strlen</a:t>
            </a:r>
            <a:endParaRPr lang="en-US" sz="2400" b="1" dirty="0" smtClean="0">
              <a:solidFill>
                <a:srgbClr val="FF0000"/>
              </a:solidFill>
              <a:latin typeface="Arial Rounded MT Bold" pitchFamily="34" charset="0"/>
            </a:endParaRPr>
          </a:p>
        </p:txBody>
      </p:sp>
      <p:sp>
        <p:nvSpPr>
          <p:cNvPr id="9" name="TextBox 8"/>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539310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977800"/>
            <a:ext cx="615063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PHP strlen() function returns the length of a string. </a:t>
            </a:r>
          </a:p>
          <a:p>
            <a:endParaRPr lang="en-US" sz="2000" b="1" dirty="0">
              <a:solidFill>
                <a:schemeClr val="bg1"/>
              </a:solidFill>
              <a:latin typeface="Calibri" pitchFamily="34" charset="0"/>
              <a:cs typeface="Calibri" pitchFamily="34" charset="0"/>
            </a:endParaRP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echo strlen(“Hello World!”); </a:t>
            </a:r>
            <a:r>
              <a:rPr lang="en-US" sz="2000" b="1" dirty="0">
                <a:solidFill>
                  <a:srgbClr val="0070C0"/>
                </a:solidFill>
                <a:latin typeface="Calibri" pitchFamily="34" charset="0"/>
                <a:cs typeface="Calibri" pitchFamily="34" charset="0"/>
              </a:rPr>
              <a:t>//output 12</a:t>
            </a:r>
          </a:p>
          <a:p>
            <a:r>
              <a:rPr lang="en-US" sz="2000" dirty="0">
                <a:solidFill>
                  <a:schemeClr val="bg1"/>
                </a:solidFill>
                <a:latin typeface="Calibri" pitchFamily="34" charset="0"/>
                <a:cs typeface="Calibri" pitchFamily="34" charset="0"/>
              </a:rPr>
              <a:t>?&gt;</a:t>
            </a:r>
          </a:p>
        </p:txBody>
      </p:sp>
      <p:sp>
        <p:nvSpPr>
          <p:cNvPr id="8" name="TextBox 7"/>
          <p:cNvSpPr txBox="1">
            <a:spLocks noChangeArrowheads="1"/>
          </p:cNvSpPr>
          <p:nvPr/>
        </p:nvSpPr>
        <p:spPr bwMode="auto">
          <a:xfrm>
            <a:off x="1069975" y="1516135"/>
            <a:ext cx="4905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Str_word_count()</a:t>
            </a:r>
            <a:endParaRPr lang="en-US" sz="2400" b="1" dirty="0" smtClean="0">
              <a:solidFill>
                <a:srgbClr val="FF0000"/>
              </a:solidFill>
              <a:latin typeface="Arial Rounded MT Bold" pitchFamily="34" charset="0"/>
            </a:endParaRP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790947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Data Types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977800"/>
            <a:ext cx="615063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PHP strrev() function reverses a string.</a:t>
            </a:r>
          </a:p>
          <a:p>
            <a:endParaRPr lang="en-US" sz="2000" b="1" dirty="0">
              <a:solidFill>
                <a:schemeClr val="bg1"/>
              </a:solidFill>
              <a:latin typeface="Calibri" pitchFamily="34" charset="0"/>
              <a:cs typeface="Calibri" pitchFamily="34" charset="0"/>
            </a:endParaRP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echo strrev(“Hello world!”); </a:t>
            </a:r>
            <a:r>
              <a:rPr lang="en-US" sz="2000" b="1" dirty="0">
                <a:solidFill>
                  <a:srgbClr val="0070C0"/>
                </a:solidFill>
                <a:latin typeface="Calibri" pitchFamily="34" charset="0"/>
                <a:cs typeface="Calibri" pitchFamily="34" charset="0"/>
              </a:rPr>
              <a:t>//output !dlrow olleH</a:t>
            </a:r>
          </a:p>
          <a:p>
            <a:r>
              <a:rPr lang="en-US" sz="2000" dirty="0">
                <a:solidFill>
                  <a:schemeClr val="bg1"/>
                </a:solidFill>
                <a:latin typeface="Calibri" pitchFamily="34" charset="0"/>
                <a:cs typeface="Calibri" pitchFamily="34" charset="0"/>
              </a:rPr>
              <a:t>?&gt;</a:t>
            </a:r>
            <a:endParaRPr lang="en-US" sz="2000" dirty="0">
              <a:solidFill>
                <a:schemeClr val="bg1"/>
              </a:solidFill>
              <a:latin typeface="Calibri" pitchFamily="34" charset="0"/>
              <a:cs typeface="Calibri" pitchFamily="34" charset="0"/>
            </a:endParaRPr>
          </a:p>
        </p:txBody>
      </p:sp>
      <p:sp>
        <p:nvSpPr>
          <p:cNvPr id="8" name="TextBox 7"/>
          <p:cNvSpPr txBox="1">
            <a:spLocks noChangeArrowheads="1"/>
          </p:cNvSpPr>
          <p:nvPr/>
        </p:nvSpPr>
        <p:spPr bwMode="auto">
          <a:xfrm>
            <a:off x="1069975" y="1516135"/>
            <a:ext cx="4905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Strrev()</a:t>
            </a:r>
            <a:endParaRPr lang="en-US" sz="2400" b="1" dirty="0" smtClean="0">
              <a:solidFill>
                <a:srgbClr val="FF0000"/>
              </a:solidFill>
              <a:latin typeface="Arial Rounded MT Bold" pitchFamily="34" charset="0"/>
            </a:endParaRP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934586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Data Types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977800"/>
            <a:ext cx="61506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PHP strpos() function searches for a specific text within a string. If a match is found, the function returns the character position of the first match. If no match is found, it will return FALSE.</a:t>
            </a:r>
          </a:p>
          <a:p>
            <a:endParaRPr lang="en-US" sz="2000" b="1" dirty="0">
              <a:solidFill>
                <a:schemeClr val="bg1"/>
              </a:solidFill>
              <a:latin typeface="Calibri" pitchFamily="34" charset="0"/>
              <a:cs typeface="Calibri" pitchFamily="34" charset="0"/>
            </a:endParaRP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echo strpos(“Hello world!” , “world”); </a:t>
            </a:r>
            <a:r>
              <a:rPr lang="en-US" sz="2000" b="1" dirty="0">
                <a:solidFill>
                  <a:srgbClr val="0070C0"/>
                </a:solidFill>
                <a:latin typeface="Calibri" pitchFamily="34" charset="0"/>
                <a:cs typeface="Calibri" pitchFamily="34" charset="0"/>
              </a:rPr>
              <a:t>// output 6</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?&gt;</a:t>
            </a:r>
          </a:p>
        </p:txBody>
      </p:sp>
      <p:sp>
        <p:nvSpPr>
          <p:cNvPr id="8" name="TextBox 7"/>
          <p:cNvSpPr txBox="1">
            <a:spLocks noChangeArrowheads="1"/>
          </p:cNvSpPr>
          <p:nvPr/>
        </p:nvSpPr>
        <p:spPr bwMode="auto">
          <a:xfrm>
            <a:off x="1069975" y="1516135"/>
            <a:ext cx="4905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Strpos ()</a:t>
            </a:r>
            <a:endParaRPr lang="en-US" sz="2400" b="1" dirty="0" smtClean="0">
              <a:solidFill>
                <a:srgbClr val="FF0000"/>
              </a:solidFill>
              <a:latin typeface="Arial Rounded MT Bold" pitchFamily="34" charset="0"/>
            </a:endParaRP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442184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Data Types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969145"/>
            <a:ext cx="615063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Replace the text "world" with "Dolly":</a:t>
            </a:r>
          </a:p>
          <a:p>
            <a:endParaRPr lang="en-US" sz="2000" b="1" dirty="0">
              <a:solidFill>
                <a:schemeClr val="bg1"/>
              </a:solidFill>
              <a:latin typeface="Calibri" pitchFamily="34" charset="0"/>
              <a:cs typeface="Calibri" pitchFamily="34" charset="0"/>
            </a:endParaRP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echo str_replace(“world”, “Dolly”, “Hello world!”); </a:t>
            </a:r>
            <a:r>
              <a:rPr lang="en-US" sz="2000" b="1" dirty="0">
                <a:solidFill>
                  <a:srgbClr val="0070C0"/>
                </a:solidFill>
                <a:latin typeface="Calibri" pitchFamily="34" charset="0"/>
                <a:cs typeface="Calibri" pitchFamily="34" charset="0"/>
              </a:rPr>
              <a:t>//output Hello Dolly!</a:t>
            </a:r>
          </a:p>
          <a:p>
            <a:r>
              <a:rPr lang="en-US" sz="2000" dirty="0">
                <a:solidFill>
                  <a:schemeClr val="bg1"/>
                </a:solidFill>
                <a:latin typeface="Calibri" pitchFamily="34" charset="0"/>
                <a:cs typeface="Calibri" pitchFamily="34" charset="0"/>
              </a:rPr>
              <a:t>?&gt;</a:t>
            </a:r>
          </a:p>
        </p:txBody>
      </p:sp>
      <p:sp>
        <p:nvSpPr>
          <p:cNvPr id="8" name="TextBox 7"/>
          <p:cNvSpPr txBox="1">
            <a:spLocks noChangeArrowheads="1"/>
          </p:cNvSpPr>
          <p:nvPr/>
        </p:nvSpPr>
        <p:spPr bwMode="auto">
          <a:xfrm>
            <a:off x="1069975" y="1516135"/>
            <a:ext cx="4905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Str_replace()</a:t>
            </a:r>
            <a:endParaRPr lang="en-US" sz="2400" b="1" dirty="0" smtClean="0">
              <a:solidFill>
                <a:srgbClr val="FF0000"/>
              </a:solidFill>
              <a:latin typeface="Arial Rounded MT Bold" pitchFamily="34" charset="0"/>
            </a:endParaRP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049319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4" y="1540383"/>
            <a:ext cx="77271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PHP string functions are part of the PHP core. No installation is required to use these functions.</a:t>
            </a:r>
          </a:p>
        </p:txBody>
      </p:sp>
      <p:graphicFrame>
        <p:nvGraphicFramePr>
          <p:cNvPr id="8" name="Table 7"/>
          <p:cNvGraphicFramePr>
            <a:graphicFrameLocks noGrp="1"/>
          </p:cNvGraphicFramePr>
          <p:nvPr>
            <p:extLst>
              <p:ext uri="{D42A27DB-BD31-4B8C-83A1-F6EECF244321}">
                <p14:modId xmlns:p14="http://schemas.microsoft.com/office/powerpoint/2010/main" val="4065101082"/>
              </p:ext>
            </p:extLst>
          </p:nvPr>
        </p:nvGraphicFramePr>
        <p:xfrm>
          <a:off x="1069975" y="2469931"/>
          <a:ext cx="7467600" cy="2499360"/>
        </p:xfrm>
        <a:graphic>
          <a:graphicData uri="http://schemas.openxmlformats.org/drawingml/2006/table">
            <a:tbl>
              <a:tblPr firstRow="1" bandRow="1">
                <a:tableStyleId>{5C22544A-7EE6-4342-B048-85BDC9FD1C3A}</a:tableStyleId>
              </a:tblPr>
              <a:tblGrid>
                <a:gridCol w="2057400"/>
                <a:gridCol w="5410200"/>
              </a:tblGrid>
              <a:tr h="370840">
                <a:tc>
                  <a:txBody>
                    <a:bodyPr/>
                    <a:lstStyle/>
                    <a:p>
                      <a:r>
                        <a:rPr lang="en-US" sz="2000" dirty="0" smtClean="0">
                          <a:solidFill>
                            <a:schemeClr val="bg1"/>
                          </a:solidFill>
                          <a:latin typeface="Calibri" pitchFamily="34" charset="0"/>
                          <a:cs typeface="Calibri" pitchFamily="34" charset="0"/>
                        </a:rPr>
                        <a:t>Function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addcslashes()</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a string with backslashes in front of the specifed characters</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addslashes()</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a string with backslashes</a:t>
                      </a:r>
                      <a:r>
                        <a:rPr lang="en-US" sz="2000" baseline="0" dirty="0" smtClean="0">
                          <a:solidFill>
                            <a:schemeClr val="bg1"/>
                          </a:solidFill>
                          <a:latin typeface="Calibri" pitchFamily="34" charset="0"/>
                          <a:cs typeface="Calibri" pitchFamily="34" charset="0"/>
                        </a:rPr>
                        <a:t> in front of predefined characters</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bin2hex()</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Converts a string of ASCII characters to hexadecimal</a:t>
                      </a:r>
                      <a:r>
                        <a:rPr lang="en-US" sz="2000" baseline="0" dirty="0" smtClean="0">
                          <a:solidFill>
                            <a:schemeClr val="bg1"/>
                          </a:solidFill>
                          <a:latin typeface="Calibri" pitchFamily="34" charset="0"/>
                          <a:cs typeface="Calibri" pitchFamily="34" charset="0"/>
                        </a:rPr>
                        <a:t> values</a:t>
                      </a:r>
                      <a:endParaRPr lang="en-US" sz="2000" dirty="0">
                        <a:solidFill>
                          <a:schemeClr val="bg1"/>
                        </a:solidFill>
                        <a:latin typeface="Calibri" pitchFamily="34" charset="0"/>
                        <a:cs typeface="Calibri" pitchFamily="34" charset="0"/>
                      </a:endParaRPr>
                    </a:p>
                  </a:txBody>
                  <a:tcPr/>
                </a:tc>
              </a:tr>
            </a:tbl>
          </a:graphicData>
        </a:graphic>
      </p:graphicFrame>
      <p:sp>
        <p:nvSpPr>
          <p:cNvPr id="9" name="TextBox 8"/>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1691298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968638958"/>
              </p:ext>
            </p:extLst>
          </p:nvPr>
        </p:nvGraphicFramePr>
        <p:xfrm>
          <a:off x="1184000" y="1644869"/>
          <a:ext cx="7467600" cy="3291840"/>
        </p:xfrm>
        <a:graphic>
          <a:graphicData uri="http://schemas.openxmlformats.org/drawingml/2006/table">
            <a:tbl>
              <a:tblPr firstRow="1" bandRow="1">
                <a:tableStyleId>{5C22544A-7EE6-4342-B048-85BDC9FD1C3A}</a:tableStyleId>
              </a:tblPr>
              <a:tblGrid>
                <a:gridCol w="2457834"/>
                <a:gridCol w="5009766"/>
              </a:tblGrid>
              <a:tr h="370840">
                <a:tc>
                  <a:txBody>
                    <a:bodyPr/>
                    <a:lstStyle/>
                    <a:p>
                      <a:r>
                        <a:rPr lang="en-US" sz="2000" dirty="0" smtClean="0">
                          <a:solidFill>
                            <a:schemeClr val="bg1"/>
                          </a:solidFill>
                          <a:latin typeface="Calibri" pitchFamily="34" charset="0"/>
                          <a:cs typeface="Calibri" pitchFamily="34" charset="0"/>
                        </a:rPr>
                        <a:t>Function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chop()</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Removes whitespace or other</a:t>
                      </a:r>
                      <a:r>
                        <a:rPr lang="en-US" sz="2000" baseline="0" dirty="0" smtClean="0">
                          <a:solidFill>
                            <a:schemeClr val="bg1"/>
                          </a:solidFill>
                          <a:latin typeface="Calibri" pitchFamily="34" charset="0"/>
                          <a:cs typeface="Calibri" pitchFamily="34" charset="0"/>
                        </a:rPr>
                        <a:t> characters from the right end of a string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chr()</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a</a:t>
                      </a:r>
                      <a:r>
                        <a:rPr lang="en-US" sz="2000" baseline="0" dirty="0" smtClean="0">
                          <a:solidFill>
                            <a:schemeClr val="bg1"/>
                          </a:solidFill>
                          <a:latin typeface="Calibri" pitchFamily="34" charset="0"/>
                          <a:cs typeface="Calibri" pitchFamily="34" charset="0"/>
                        </a:rPr>
                        <a:t> character from a specified ASCII value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chunk_split()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Splits a string into a series of smaller parts</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convert_cyr_string()</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Converts</a:t>
                      </a:r>
                      <a:r>
                        <a:rPr lang="en-US" sz="2000" baseline="0" dirty="0" smtClean="0">
                          <a:solidFill>
                            <a:schemeClr val="bg1"/>
                          </a:solidFill>
                          <a:latin typeface="Calibri" pitchFamily="34" charset="0"/>
                          <a:cs typeface="Calibri" pitchFamily="34" charset="0"/>
                        </a:rPr>
                        <a:t> a string from one Cyrillic character-set to anther</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convert_uudecode()</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Decodes a uuencoded string</a:t>
                      </a:r>
                      <a:endParaRPr lang="en-US" sz="2000" dirty="0">
                        <a:solidFill>
                          <a:schemeClr val="bg1"/>
                        </a:solidFill>
                        <a:latin typeface="Calibri" pitchFamily="34" charset="0"/>
                        <a:cs typeface="Calibri" pitchFamily="34" charset="0"/>
                      </a:endParaRPr>
                    </a:p>
                  </a:txBody>
                  <a:tcPr/>
                </a:tc>
              </a:tr>
            </a:tbl>
          </a:graphicData>
        </a:graphic>
      </p:graphicFrame>
      <p:sp>
        <p:nvSpPr>
          <p:cNvPr id="9" name="TextBox 8"/>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4203533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045360815"/>
              </p:ext>
            </p:extLst>
          </p:nvPr>
        </p:nvGraphicFramePr>
        <p:xfrm>
          <a:off x="1190297" y="1770993"/>
          <a:ext cx="7467600" cy="2987040"/>
        </p:xfrm>
        <a:graphic>
          <a:graphicData uri="http://schemas.openxmlformats.org/drawingml/2006/table">
            <a:tbl>
              <a:tblPr firstRow="1" bandRow="1">
                <a:tableStyleId>{5C22544A-7EE6-4342-B048-85BDC9FD1C3A}</a:tableStyleId>
              </a:tblPr>
              <a:tblGrid>
                <a:gridCol w="2546131"/>
                <a:gridCol w="4921469"/>
              </a:tblGrid>
              <a:tr h="370840">
                <a:tc>
                  <a:txBody>
                    <a:bodyPr/>
                    <a:lstStyle/>
                    <a:p>
                      <a:r>
                        <a:rPr lang="en-US" sz="2000" dirty="0" smtClean="0">
                          <a:solidFill>
                            <a:schemeClr val="bg1"/>
                          </a:solidFill>
                          <a:latin typeface="Calibri" pitchFamily="34" charset="0"/>
                          <a:cs typeface="Calibri" pitchFamily="34" charset="0"/>
                        </a:rPr>
                        <a:t>Function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convert_uuencoded()</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Encodes a string using the uuencode algorithm</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count_chars()</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information about characters used in a string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crc32()</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Calculates a 32-bit CRC for a string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crypt()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One-way string hashing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echo()</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Outputs one or more strings</a:t>
                      </a:r>
                      <a:endParaRPr lang="en-US" sz="2000" dirty="0">
                        <a:solidFill>
                          <a:schemeClr val="bg1"/>
                        </a:solidFill>
                        <a:latin typeface="Calibri" pitchFamily="34" charset="0"/>
                        <a:cs typeface="Calibri" pitchFamily="34" charset="0"/>
                      </a:endParaRPr>
                    </a:p>
                  </a:txBody>
                  <a:tcPr/>
                </a:tc>
              </a:tr>
            </a:tbl>
          </a:graphicData>
        </a:graphic>
      </p:graphicFrame>
      <p:sp>
        <p:nvSpPr>
          <p:cNvPr id="9" name="TextBox 8"/>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14937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722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What can PHP do?</a:t>
            </a:r>
          </a:p>
        </p:txBody>
      </p:sp>
      <p:sp>
        <p:nvSpPr>
          <p:cNvPr id="5126" name="TextBox 7"/>
          <p:cNvSpPr txBox="1">
            <a:spLocks noChangeArrowheads="1"/>
          </p:cNvSpPr>
          <p:nvPr/>
        </p:nvSpPr>
        <p:spPr bwMode="auto">
          <a:xfrm>
            <a:off x="1069975" y="2052638"/>
            <a:ext cx="615063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a:solidFill>
                  <a:schemeClr val="bg1"/>
                </a:solidFill>
                <a:latin typeface="Calibri" pitchFamily="34" charset="0"/>
                <a:cs typeface="Calibri" pitchFamily="34" charset="0"/>
              </a:rPr>
              <a:t>PHP can generate dynamic page content </a:t>
            </a:r>
          </a:p>
          <a:p>
            <a:pPr marL="342900" indent="-342900">
              <a:buFont typeface="Arial" pitchFamily="34" charset="0"/>
              <a:buChar char="•"/>
            </a:pPr>
            <a:r>
              <a:rPr lang="en-US" sz="2000" dirty="0">
                <a:solidFill>
                  <a:schemeClr val="bg1"/>
                </a:solidFill>
                <a:latin typeface="Calibri" pitchFamily="34" charset="0"/>
                <a:cs typeface="Calibri" pitchFamily="34" charset="0"/>
              </a:rPr>
              <a:t>PHP can create, open, read, write, delete, and close files on the server</a:t>
            </a:r>
          </a:p>
          <a:p>
            <a:pPr marL="342900" indent="-342900">
              <a:buFont typeface="Arial" pitchFamily="34" charset="0"/>
              <a:buChar char="•"/>
            </a:pPr>
            <a:r>
              <a:rPr lang="en-US" sz="2000" dirty="0">
                <a:solidFill>
                  <a:schemeClr val="bg1"/>
                </a:solidFill>
                <a:latin typeface="Calibri" pitchFamily="34" charset="0"/>
                <a:cs typeface="Calibri" pitchFamily="34" charset="0"/>
              </a:rPr>
              <a:t> PHP can collect form data </a:t>
            </a:r>
          </a:p>
          <a:p>
            <a:pPr marL="342900" indent="-342900">
              <a:buFont typeface="Arial" pitchFamily="34" charset="0"/>
              <a:buChar char="•"/>
            </a:pPr>
            <a:r>
              <a:rPr lang="en-US" sz="2000" dirty="0">
                <a:solidFill>
                  <a:schemeClr val="bg1"/>
                </a:solidFill>
                <a:latin typeface="Calibri" pitchFamily="34" charset="0"/>
                <a:cs typeface="Calibri" pitchFamily="34" charset="0"/>
              </a:rPr>
              <a:t>PHP can send and receive cookies</a:t>
            </a:r>
          </a:p>
          <a:p>
            <a:pPr marL="342900" indent="-342900">
              <a:buFont typeface="Arial" pitchFamily="34" charset="0"/>
              <a:buChar char="•"/>
            </a:pPr>
            <a:r>
              <a:rPr lang="en-US" sz="2000" dirty="0">
                <a:solidFill>
                  <a:schemeClr val="bg1"/>
                </a:solidFill>
                <a:latin typeface="Calibri" pitchFamily="34" charset="0"/>
                <a:cs typeface="Calibri" pitchFamily="34" charset="0"/>
              </a:rPr>
              <a:t> PHP can add, delete, modify data in your database </a:t>
            </a:r>
          </a:p>
          <a:p>
            <a:pPr marL="342900" indent="-342900">
              <a:buFont typeface="Arial" pitchFamily="34" charset="0"/>
              <a:buChar char="•"/>
            </a:pPr>
            <a:r>
              <a:rPr lang="en-US" sz="2000" dirty="0">
                <a:solidFill>
                  <a:schemeClr val="bg1"/>
                </a:solidFill>
                <a:latin typeface="Calibri" pitchFamily="34" charset="0"/>
                <a:cs typeface="Calibri" pitchFamily="34" charset="0"/>
              </a:rPr>
              <a:t>PHP can be used to control user-access </a:t>
            </a:r>
          </a:p>
          <a:p>
            <a:pPr marL="342900" indent="-342900">
              <a:buFont typeface="Arial" pitchFamily="34" charset="0"/>
              <a:buChar char="•"/>
            </a:pPr>
            <a:r>
              <a:rPr lang="en-US" sz="2000" dirty="0">
                <a:solidFill>
                  <a:schemeClr val="bg1"/>
                </a:solidFill>
                <a:latin typeface="Calibri" pitchFamily="34" charset="0"/>
                <a:cs typeface="Calibri" pitchFamily="34" charset="0"/>
              </a:rPr>
              <a:t>PHP can encrypt data </a:t>
            </a:r>
          </a:p>
          <a:p>
            <a:r>
              <a:rPr lang="en-US" sz="2000" dirty="0">
                <a:solidFill>
                  <a:schemeClr val="bg1"/>
                </a:solidFill>
                <a:latin typeface="Calibri" pitchFamily="34" charset="0"/>
                <a:cs typeface="Calibri" pitchFamily="34" charset="0"/>
              </a:rPr>
              <a:t>With PHP you are not limited to output HTML. You can output images, PDF files, and even Flash movies. You can also output any text, such as XHTML and XML</a:t>
            </a:r>
            <a:endParaRPr lang="en-US" sz="2000" dirty="0">
              <a:solidFill>
                <a:schemeClr val="bg1"/>
              </a:solidFill>
              <a:latin typeface="Calibri" pitchFamily="34" charset="0"/>
              <a:ea typeface="SimSun-ExtB" pitchFamily="49" charset="-122"/>
              <a:cs typeface="Calibri" pitchFamily="34" charset="0"/>
            </a:endParaRPr>
          </a:p>
        </p:txBody>
      </p:sp>
      <p:sp>
        <p:nvSpPr>
          <p:cNvPr id="6" name="TextBox 5"/>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18147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59836403"/>
              </p:ext>
            </p:extLst>
          </p:nvPr>
        </p:nvGraphicFramePr>
        <p:xfrm>
          <a:off x="1190296" y="1784985"/>
          <a:ext cx="7467600" cy="3596640"/>
        </p:xfrm>
        <a:graphic>
          <a:graphicData uri="http://schemas.openxmlformats.org/drawingml/2006/table">
            <a:tbl>
              <a:tblPr firstRow="1" bandRow="1">
                <a:tableStyleId>{5C22544A-7EE6-4342-B048-85BDC9FD1C3A}</a:tableStyleId>
              </a:tblPr>
              <a:tblGrid>
                <a:gridCol w="2362200"/>
                <a:gridCol w="5105400"/>
              </a:tblGrid>
              <a:tr h="370840">
                <a:tc>
                  <a:txBody>
                    <a:bodyPr/>
                    <a:lstStyle/>
                    <a:p>
                      <a:r>
                        <a:rPr lang="en-US" sz="2000" dirty="0" smtClean="0">
                          <a:solidFill>
                            <a:schemeClr val="bg1"/>
                          </a:solidFill>
                          <a:latin typeface="Calibri" pitchFamily="34" charset="0"/>
                          <a:cs typeface="Calibri" pitchFamily="34" charset="0"/>
                        </a:rPr>
                        <a:t>Function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explode()</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Breaks a string into an array</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fprintf()</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Writes a formatted string to a specified output stream</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hebrev()</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Converts Hebrew text to visual tex</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hex2bin()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Converts a string of hexadecimal values to ASCII characters </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hexrevc()</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Converts Hebrew text to visual text and new lines(\n)into </a:t>
                      </a:r>
                      <a:br>
                        <a:rPr lang="en-US" sz="2000" dirty="0" smtClean="0">
                          <a:solidFill>
                            <a:schemeClr val="bg1"/>
                          </a:solidFill>
                          <a:latin typeface="Calibri" pitchFamily="34" charset="0"/>
                          <a:cs typeface="Calibri" pitchFamily="34" charset="0"/>
                        </a:rPr>
                      </a:br>
                      <a:endParaRPr lang="en-US" sz="2000" dirty="0">
                        <a:solidFill>
                          <a:schemeClr val="bg1"/>
                        </a:solidFill>
                        <a:latin typeface="Calibri" pitchFamily="34" charset="0"/>
                        <a:cs typeface="Calibri" pitchFamily="34" charset="0"/>
                      </a:endParaRPr>
                    </a:p>
                  </a:txBody>
                  <a:tcPr/>
                </a:tc>
              </a:tr>
            </a:tbl>
          </a:graphicData>
        </a:graphic>
      </p:graphicFrame>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1565247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83894067"/>
              </p:ext>
            </p:extLst>
          </p:nvPr>
        </p:nvGraphicFramePr>
        <p:xfrm>
          <a:off x="1190296" y="1676400"/>
          <a:ext cx="7467600" cy="3291840"/>
        </p:xfrm>
        <a:graphic>
          <a:graphicData uri="http://schemas.openxmlformats.org/drawingml/2006/table">
            <a:tbl>
              <a:tblPr firstRow="1" bandRow="1">
                <a:tableStyleId>{5C22544A-7EE6-4342-B048-85BDC9FD1C3A}</a:tableStyleId>
              </a:tblPr>
              <a:tblGrid>
                <a:gridCol w="2743200"/>
                <a:gridCol w="4724400"/>
              </a:tblGrid>
              <a:tr h="370840">
                <a:tc>
                  <a:txBody>
                    <a:bodyPr/>
                    <a:lstStyle/>
                    <a:p>
                      <a:r>
                        <a:rPr lang="en-US" sz="2000" dirty="0" smtClean="0">
                          <a:solidFill>
                            <a:schemeClr val="bg1"/>
                          </a:solidFill>
                          <a:latin typeface="Calibri" pitchFamily="34" charset="0"/>
                          <a:cs typeface="Calibri" pitchFamily="34" charset="0"/>
                        </a:rPr>
                        <a:t>Function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hex2bin()</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Converts a string of hexadecimal values to ASCII characters</a:t>
                      </a:r>
                    </a:p>
                  </a:txBody>
                  <a:tcPr/>
                </a:tc>
              </a:tr>
              <a:tr h="370840">
                <a:tc>
                  <a:txBody>
                    <a:bodyPr/>
                    <a:lstStyle/>
                    <a:p>
                      <a:r>
                        <a:rPr lang="en-US" sz="2000" dirty="0" smtClean="0">
                          <a:solidFill>
                            <a:schemeClr val="bg1"/>
                          </a:solidFill>
                          <a:latin typeface="Calibri" pitchFamily="34" charset="0"/>
                          <a:cs typeface="Calibri" pitchFamily="34" charset="0"/>
                        </a:rPr>
                        <a:t>html_entity_decode()</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Converts HTML entities to characters</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htmlentities()</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Converts characters to HTML entities</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htmlspecialchars_decode()</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Converts some predefined HTML entities to characters</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htmlspecialchars()</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Converts some predefined characters to HTML entities</a:t>
                      </a:r>
                      <a:endParaRPr lang="en-US" sz="2000" dirty="0">
                        <a:solidFill>
                          <a:schemeClr val="bg1"/>
                        </a:solidFill>
                        <a:latin typeface="Calibri" pitchFamily="34" charset="0"/>
                        <a:cs typeface="Calibri" pitchFamily="34" charset="0"/>
                      </a:endParaRPr>
                    </a:p>
                  </a:txBody>
                  <a:tcPr/>
                </a:tc>
              </a:tr>
            </a:tbl>
          </a:graphicData>
        </a:graphic>
      </p:graphicFrame>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2155497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76776834"/>
              </p:ext>
            </p:extLst>
          </p:nvPr>
        </p:nvGraphicFramePr>
        <p:xfrm>
          <a:off x="1206062" y="1739462"/>
          <a:ext cx="7467600" cy="3596640"/>
        </p:xfrm>
        <a:graphic>
          <a:graphicData uri="http://schemas.openxmlformats.org/drawingml/2006/table">
            <a:tbl>
              <a:tblPr firstRow="1" bandRow="1">
                <a:tableStyleId>{5C22544A-7EE6-4342-B048-85BDC9FD1C3A}</a:tableStyleId>
              </a:tblPr>
              <a:tblGrid>
                <a:gridCol w="2743200"/>
                <a:gridCol w="4724400"/>
              </a:tblGrid>
              <a:tr h="370840">
                <a:tc>
                  <a:txBody>
                    <a:bodyPr/>
                    <a:lstStyle/>
                    <a:p>
                      <a:r>
                        <a:rPr lang="en-US" sz="2000" dirty="0" smtClean="0">
                          <a:solidFill>
                            <a:schemeClr val="bg1"/>
                          </a:solidFill>
                          <a:latin typeface="Calibri" pitchFamily="34" charset="0"/>
                          <a:cs typeface="Calibri" pitchFamily="34" charset="0"/>
                        </a:rPr>
                        <a:t>Function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implode()</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Returns a string from the elements of an array</a:t>
                      </a:r>
                    </a:p>
                  </a:txBody>
                  <a:tcPr/>
                </a:tc>
              </a:tr>
              <a:tr h="370840">
                <a:tc>
                  <a:txBody>
                    <a:bodyPr/>
                    <a:lstStyle/>
                    <a:p>
                      <a:r>
                        <a:rPr lang="en-US" sz="2000" dirty="0" smtClean="0">
                          <a:solidFill>
                            <a:schemeClr val="bg1"/>
                          </a:solidFill>
                          <a:latin typeface="Calibri" pitchFamily="34" charset="0"/>
                          <a:cs typeface="Calibri" pitchFamily="34" charset="0"/>
                        </a:rPr>
                        <a:t>join()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Alias of implode()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icfirst()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Converts the first character of a string to lowercase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levenshtein()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Levenshtein distance between two strings</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localecony()</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locale numeric and monetary formatting information</a:t>
                      </a:r>
                      <a:endParaRPr lang="en-US" sz="2000" dirty="0">
                        <a:solidFill>
                          <a:schemeClr val="bg1"/>
                        </a:solidFill>
                        <a:latin typeface="Calibri" pitchFamily="34" charset="0"/>
                        <a:cs typeface="Calibri" pitchFamily="34" charset="0"/>
                      </a:endParaRPr>
                    </a:p>
                  </a:txBody>
                  <a:tcPr/>
                </a:tc>
              </a:tr>
            </a:tbl>
          </a:graphicData>
        </a:graphic>
      </p:graphicFrame>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1636418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02081096"/>
              </p:ext>
            </p:extLst>
          </p:nvPr>
        </p:nvGraphicFramePr>
        <p:xfrm>
          <a:off x="1190296" y="1787525"/>
          <a:ext cx="7467600" cy="3901440"/>
        </p:xfrm>
        <a:graphic>
          <a:graphicData uri="http://schemas.openxmlformats.org/drawingml/2006/table">
            <a:tbl>
              <a:tblPr firstRow="1" bandRow="1">
                <a:tableStyleId>{5C22544A-7EE6-4342-B048-85BDC9FD1C3A}</a:tableStyleId>
              </a:tblPr>
              <a:tblGrid>
                <a:gridCol w="2743200"/>
                <a:gridCol w="4724400"/>
              </a:tblGrid>
              <a:tr h="370840">
                <a:tc>
                  <a:txBody>
                    <a:bodyPr/>
                    <a:lstStyle/>
                    <a:p>
                      <a:r>
                        <a:rPr lang="en-US" sz="2000" dirty="0" smtClean="0">
                          <a:solidFill>
                            <a:schemeClr val="bg1"/>
                          </a:solidFill>
                          <a:latin typeface="Calibri" pitchFamily="34" charset="0"/>
                          <a:cs typeface="Calibri" pitchFamily="34" charset="0"/>
                        </a:rPr>
                        <a:t>Function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Itrim()</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Removes whitespace or other characters from the left side of a string</a:t>
                      </a:r>
                    </a:p>
                  </a:txBody>
                  <a:tcPr/>
                </a:tc>
              </a:tr>
              <a:tr h="370840">
                <a:tc>
                  <a:txBody>
                    <a:bodyPr/>
                    <a:lstStyle/>
                    <a:p>
                      <a:r>
                        <a:rPr lang="en-US" sz="2000" dirty="0" smtClean="0">
                          <a:solidFill>
                            <a:schemeClr val="bg1"/>
                          </a:solidFill>
                          <a:latin typeface="Calibri" pitchFamily="34" charset="0"/>
                          <a:cs typeface="Calibri" pitchFamily="34" charset="0"/>
                        </a:rPr>
                        <a:t>md5</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Removes whitespace or other characters from the left side of a string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md5_file()</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Removes whitespace or other characters from the left side of a string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metaphone()</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Removes whitespace or other characters from the left side of a string </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money_format()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a string formatted as a currency string </a:t>
                      </a:r>
                      <a:endParaRPr lang="en-US" sz="2000" dirty="0">
                        <a:solidFill>
                          <a:schemeClr val="bg1"/>
                        </a:solidFill>
                        <a:latin typeface="Calibri" pitchFamily="34" charset="0"/>
                        <a:cs typeface="Calibri" pitchFamily="34" charset="0"/>
                      </a:endParaRPr>
                    </a:p>
                  </a:txBody>
                  <a:tcPr/>
                </a:tc>
              </a:tr>
            </a:tbl>
          </a:graphicData>
        </a:graphic>
      </p:graphicFrame>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4071520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94431773"/>
              </p:ext>
            </p:extLst>
          </p:nvPr>
        </p:nvGraphicFramePr>
        <p:xfrm>
          <a:off x="1221828" y="1723696"/>
          <a:ext cx="7467600" cy="3291840"/>
        </p:xfrm>
        <a:graphic>
          <a:graphicData uri="http://schemas.openxmlformats.org/drawingml/2006/table">
            <a:tbl>
              <a:tblPr firstRow="1" bandRow="1">
                <a:tableStyleId>{5C22544A-7EE6-4342-B048-85BDC9FD1C3A}</a:tableStyleId>
              </a:tblPr>
              <a:tblGrid>
                <a:gridCol w="2743200"/>
                <a:gridCol w="4724400"/>
              </a:tblGrid>
              <a:tr h="370840">
                <a:tc>
                  <a:txBody>
                    <a:bodyPr/>
                    <a:lstStyle/>
                    <a:p>
                      <a:r>
                        <a:rPr lang="en-US" sz="2000" dirty="0" smtClean="0">
                          <a:solidFill>
                            <a:schemeClr val="bg1"/>
                          </a:solidFill>
                          <a:latin typeface="Calibri" pitchFamily="34" charset="0"/>
                          <a:cs typeface="Calibri" pitchFamily="34" charset="0"/>
                        </a:rPr>
                        <a:t>Function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nl_langinfo()</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specific local information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nl2br()</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Inserts HTML line breaks in front of each newline in a string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number_format()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Inserts HTML line breaks in front of each newline in a string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ord()</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ASCII value of the first character of a string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parse_str()</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Parses a query string into variables</a:t>
                      </a:r>
                      <a:endParaRPr lang="en-US" sz="2000" dirty="0">
                        <a:solidFill>
                          <a:schemeClr val="bg1"/>
                        </a:solidFill>
                        <a:latin typeface="Calibri" pitchFamily="34" charset="0"/>
                        <a:cs typeface="Calibri" pitchFamily="34" charset="0"/>
                      </a:endParaRPr>
                    </a:p>
                  </a:txBody>
                  <a:tcPr/>
                </a:tc>
              </a:tr>
            </a:tbl>
          </a:graphicData>
        </a:graphic>
      </p:graphicFrame>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1168034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373619127"/>
              </p:ext>
            </p:extLst>
          </p:nvPr>
        </p:nvGraphicFramePr>
        <p:xfrm>
          <a:off x="1190297" y="1802524"/>
          <a:ext cx="7467600" cy="3901440"/>
        </p:xfrm>
        <a:graphic>
          <a:graphicData uri="http://schemas.openxmlformats.org/drawingml/2006/table">
            <a:tbl>
              <a:tblPr firstRow="1" bandRow="1">
                <a:tableStyleId>{5C22544A-7EE6-4342-B048-85BDC9FD1C3A}</a:tableStyleId>
              </a:tblPr>
              <a:tblGrid>
                <a:gridCol w="2819400"/>
                <a:gridCol w="4648200"/>
              </a:tblGrid>
              <a:tr h="370840">
                <a:tc>
                  <a:txBody>
                    <a:bodyPr/>
                    <a:lstStyle/>
                    <a:p>
                      <a:r>
                        <a:rPr lang="en-US" sz="2000" dirty="0" smtClean="0">
                          <a:solidFill>
                            <a:schemeClr val="bg1"/>
                          </a:solidFill>
                          <a:latin typeface="Calibri" pitchFamily="34" charset="0"/>
                          <a:cs typeface="Calibri" pitchFamily="34" charset="0"/>
                        </a:rPr>
                        <a:t>Function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strcoll()</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Compares two strings (locale based string comparison)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stecspn()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number of characters found in a string before any part of some specified characters are found </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strip_tags()</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Strips HTML and PHP tags from a string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stripcslashes()</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Unquotes a string quoted with addcslashes()</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stripslashes()</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Unquotes a string quoted with addslashes()</a:t>
                      </a:r>
                      <a:endParaRPr lang="en-US" sz="2000" dirty="0">
                        <a:solidFill>
                          <a:schemeClr val="bg1"/>
                        </a:solidFill>
                        <a:latin typeface="Calibri" pitchFamily="34" charset="0"/>
                        <a:cs typeface="Calibri" pitchFamily="34" charset="0"/>
                      </a:endParaRPr>
                    </a:p>
                  </a:txBody>
                  <a:tcPr/>
                </a:tc>
              </a:tr>
            </a:tbl>
          </a:graphicData>
        </a:graphic>
      </p:graphicFrame>
      <p:sp>
        <p:nvSpPr>
          <p:cNvPr id="13" name="TextBox 12"/>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498010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90232552"/>
              </p:ext>
            </p:extLst>
          </p:nvPr>
        </p:nvGraphicFramePr>
        <p:xfrm>
          <a:off x="1069975" y="1787525"/>
          <a:ext cx="7467600" cy="3901440"/>
        </p:xfrm>
        <a:graphic>
          <a:graphicData uri="http://schemas.openxmlformats.org/drawingml/2006/table">
            <a:tbl>
              <a:tblPr firstRow="1" bandRow="1">
                <a:tableStyleId>{5C22544A-7EE6-4342-B048-85BDC9FD1C3A}</a:tableStyleId>
              </a:tblPr>
              <a:tblGrid>
                <a:gridCol w="2819400"/>
                <a:gridCol w="4648200"/>
              </a:tblGrid>
              <a:tr h="370840">
                <a:tc>
                  <a:txBody>
                    <a:bodyPr/>
                    <a:lstStyle/>
                    <a:p>
                      <a:r>
                        <a:rPr lang="en-US" sz="2000" dirty="0" smtClean="0">
                          <a:solidFill>
                            <a:schemeClr val="bg1"/>
                          </a:solidFill>
                          <a:latin typeface="Calibri" pitchFamily="34" charset="0"/>
                          <a:cs typeface="Calibri" pitchFamily="34" charset="0"/>
                        </a:rPr>
                        <a:t>Function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stripos()</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position of the first occurrence of a string inside another string (case-insensitive) </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stristr()</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Finds the first occurrence of a string inside another string (caseinsensitive) </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strlen()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length of a string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strnatcasecmp()</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Compares two strings using a "natural order" algorithm (caseinsensitive) </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strnatcmp()</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Compares two strings using a "natural order" algorithm (casesensitive)</a:t>
                      </a:r>
                      <a:endParaRPr lang="en-US" sz="2000" dirty="0">
                        <a:solidFill>
                          <a:schemeClr val="bg1"/>
                        </a:solidFill>
                        <a:latin typeface="Calibri" pitchFamily="34" charset="0"/>
                        <a:cs typeface="Calibri" pitchFamily="34" charset="0"/>
                      </a:endParaRPr>
                    </a:p>
                  </a:txBody>
                  <a:tcPr/>
                </a:tc>
              </a:tr>
            </a:tbl>
          </a:graphicData>
        </a:graphic>
      </p:graphicFrame>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2135989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894439878"/>
              </p:ext>
            </p:extLst>
          </p:nvPr>
        </p:nvGraphicFramePr>
        <p:xfrm>
          <a:off x="1206062" y="1787525"/>
          <a:ext cx="7467600" cy="4206240"/>
        </p:xfrm>
        <a:graphic>
          <a:graphicData uri="http://schemas.openxmlformats.org/drawingml/2006/table">
            <a:tbl>
              <a:tblPr firstRow="1" bandRow="1">
                <a:tableStyleId>{5C22544A-7EE6-4342-B048-85BDC9FD1C3A}</a:tableStyleId>
              </a:tblPr>
              <a:tblGrid>
                <a:gridCol w="2819400"/>
                <a:gridCol w="4648200"/>
              </a:tblGrid>
              <a:tr h="370840">
                <a:tc>
                  <a:txBody>
                    <a:bodyPr/>
                    <a:lstStyle/>
                    <a:p>
                      <a:r>
                        <a:rPr lang="en-US" sz="2000" dirty="0" smtClean="0">
                          <a:solidFill>
                            <a:schemeClr val="bg1"/>
                          </a:solidFill>
                          <a:latin typeface="Calibri" pitchFamily="34" charset="0"/>
                          <a:cs typeface="Calibri" pitchFamily="34" charset="0"/>
                        </a:rPr>
                        <a:t>Function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strncasecmp()</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String comparison of the first n characters (case-insensitive)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strncmp()</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String comparison of the first n characters (case-sensitive)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strpbrk()</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Searches a string for any of a set of characters </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strpos()</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Returns the position of the first occurrence of a string inside another string (casesensitive) </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strrchr()</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Finds the last occurrence of a string inside another string</a:t>
                      </a:r>
                      <a:endParaRPr lang="en-US" sz="2000" dirty="0">
                        <a:solidFill>
                          <a:schemeClr val="bg1"/>
                        </a:solidFill>
                        <a:latin typeface="Calibri" pitchFamily="34" charset="0"/>
                        <a:cs typeface="Calibri" pitchFamily="34" charset="0"/>
                      </a:endParaRPr>
                    </a:p>
                  </a:txBody>
                  <a:tcPr/>
                </a:tc>
              </a:tr>
            </a:tbl>
          </a:graphicData>
        </a:graphic>
      </p:graphicFrame>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2183096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248534619"/>
              </p:ext>
            </p:extLst>
          </p:nvPr>
        </p:nvGraphicFramePr>
        <p:xfrm>
          <a:off x="1069975" y="1802524"/>
          <a:ext cx="7467600" cy="2377440"/>
        </p:xfrm>
        <a:graphic>
          <a:graphicData uri="http://schemas.openxmlformats.org/drawingml/2006/table">
            <a:tbl>
              <a:tblPr firstRow="1" bandRow="1">
                <a:tableStyleId>{5C22544A-7EE6-4342-B048-85BDC9FD1C3A}</a:tableStyleId>
              </a:tblPr>
              <a:tblGrid>
                <a:gridCol w="2819400"/>
                <a:gridCol w="4648200"/>
              </a:tblGrid>
              <a:tr h="370840">
                <a:tc>
                  <a:txBody>
                    <a:bodyPr/>
                    <a:lstStyle/>
                    <a:p>
                      <a:r>
                        <a:rPr lang="en-US" sz="2000" dirty="0" smtClean="0">
                          <a:solidFill>
                            <a:schemeClr val="bg1"/>
                          </a:solidFill>
                          <a:latin typeface="Calibri" pitchFamily="34" charset="0"/>
                          <a:cs typeface="Calibri" pitchFamily="34" charset="0"/>
                        </a:rPr>
                        <a:t>Function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strtok()</a:t>
                      </a:r>
                      <a:endParaRPr lang="en-US" sz="2000" dirty="0">
                        <a:solidFill>
                          <a:schemeClr val="bg1"/>
                        </a:solidFill>
                        <a:latin typeface="Calibri" pitchFamily="34" charset="0"/>
                        <a:cs typeface="Calibri" pitchFamily="34" charset="0"/>
                      </a:endParaRPr>
                    </a:p>
                  </a:txBody>
                  <a:tcPr/>
                </a:tc>
                <a:tc>
                  <a:txBody>
                    <a:bodyPr/>
                    <a:lstStyle/>
                    <a:p>
                      <a:r>
                        <a:rPr lang="en-US" sz="2000" kern="1200" dirty="0" smtClean="0">
                          <a:solidFill>
                            <a:schemeClr val="bg1"/>
                          </a:solidFill>
                          <a:effectLst/>
                          <a:latin typeface="Calibri" pitchFamily="34" charset="0"/>
                          <a:cs typeface="Calibri" pitchFamily="34" charset="0"/>
                        </a:rPr>
                        <a:t>Split string one by one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strtolower()</a:t>
                      </a:r>
                      <a:endParaRPr lang="en-US" sz="2000" dirty="0">
                        <a:solidFill>
                          <a:schemeClr val="bg1"/>
                        </a:solidFill>
                        <a:latin typeface="Calibri" pitchFamily="34" charset="0"/>
                        <a:cs typeface="Calibri" pitchFamily="34" charset="0"/>
                      </a:endParaRPr>
                    </a:p>
                  </a:txBody>
                  <a:tcPr/>
                </a:tc>
                <a:tc>
                  <a:txBody>
                    <a:bodyPr/>
                    <a:lstStyle/>
                    <a:p>
                      <a:r>
                        <a:rPr lang="en-US" sz="2000" kern="1200" dirty="0" smtClean="0">
                          <a:solidFill>
                            <a:schemeClr val="bg1"/>
                          </a:solidFill>
                          <a:effectLst/>
                          <a:latin typeface="Calibri" pitchFamily="34" charset="0"/>
                          <a:cs typeface="Calibri" pitchFamily="34" charset="0"/>
                        </a:rPr>
                        <a:t>Convert all characters to lowercase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strtoupper()</a:t>
                      </a:r>
                      <a:endParaRPr lang="en-US" sz="2000" dirty="0">
                        <a:solidFill>
                          <a:schemeClr val="bg1"/>
                        </a:solidFill>
                        <a:latin typeface="Calibri" pitchFamily="34" charset="0"/>
                        <a:cs typeface="Calibri" pitchFamily="34" charset="0"/>
                      </a:endParaRPr>
                    </a:p>
                  </a:txBody>
                  <a:tcPr/>
                </a:tc>
                <a:tc>
                  <a:txBody>
                    <a:bodyPr/>
                    <a:lstStyle/>
                    <a:p>
                      <a:r>
                        <a:rPr lang="en-US" sz="2000" kern="1200" dirty="0" smtClean="0">
                          <a:solidFill>
                            <a:schemeClr val="bg1"/>
                          </a:solidFill>
                          <a:effectLst/>
                          <a:latin typeface="Calibri" pitchFamily="34" charset="0"/>
                          <a:cs typeface="Calibri" pitchFamily="34" charset="0"/>
                        </a:rPr>
                        <a:t>Convert all characters to uppercase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strtr()</a:t>
                      </a:r>
                      <a:endParaRPr lang="en-US" sz="2000" dirty="0">
                        <a:solidFill>
                          <a:schemeClr val="bg1"/>
                        </a:solidFill>
                        <a:latin typeface="Calibri" pitchFamily="34" charset="0"/>
                        <a:cs typeface="Calibri" pitchFamily="34" charset="0"/>
                      </a:endParaRPr>
                    </a:p>
                  </a:txBody>
                  <a:tcPr/>
                </a:tc>
                <a:tc>
                  <a:txBody>
                    <a:bodyPr/>
                    <a:lstStyle/>
                    <a:p>
                      <a:r>
                        <a:rPr lang="en-US" sz="2000" kern="1200" dirty="0" smtClean="0">
                          <a:solidFill>
                            <a:schemeClr val="bg1"/>
                          </a:solidFill>
                          <a:effectLst/>
                          <a:latin typeface="Calibri" pitchFamily="34" charset="0"/>
                          <a:cs typeface="Calibri" pitchFamily="34" charset="0"/>
                        </a:rPr>
                        <a:t>Translates certain characters in a string.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substr()</a:t>
                      </a:r>
                      <a:endParaRPr lang="en-US" sz="2000" dirty="0">
                        <a:solidFill>
                          <a:schemeClr val="bg1"/>
                        </a:solidFill>
                        <a:latin typeface="Calibri" pitchFamily="34" charset="0"/>
                        <a:cs typeface="Calibri" pitchFamily="34" charset="0"/>
                      </a:endParaRPr>
                    </a:p>
                  </a:txBody>
                  <a:tcPr/>
                </a:tc>
                <a:tc>
                  <a:txBody>
                    <a:bodyPr/>
                    <a:lstStyle/>
                    <a:p>
                      <a:r>
                        <a:rPr lang="en-US" sz="2000" kern="1200" dirty="0" smtClean="0">
                          <a:solidFill>
                            <a:schemeClr val="bg1"/>
                          </a:solidFill>
                          <a:effectLst/>
                          <a:latin typeface="Calibri" pitchFamily="34" charset="0"/>
                          <a:cs typeface="Calibri" pitchFamily="34" charset="0"/>
                        </a:rPr>
                        <a:t>Returns a part of a string.</a:t>
                      </a:r>
                      <a:endParaRPr lang="en-US" sz="2000" dirty="0">
                        <a:solidFill>
                          <a:schemeClr val="bg1"/>
                        </a:solidFill>
                        <a:latin typeface="Calibri" pitchFamily="34" charset="0"/>
                        <a:cs typeface="Calibri" pitchFamily="34" charset="0"/>
                      </a:endParaRPr>
                    </a:p>
                  </a:txBody>
                  <a:tcPr/>
                </a:tc>
              </a:tr>
            </a:tbl>
          </a:graphicData>
        </a:graphic>
      </p:graphicFrame>
      <p:sp>
        <p:nvSpPr>
          <p:cNvPr id="9" name="TextBox 8"/>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2279710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22232603"/>
              </p:ext>
            </p:extLst>
          </p:nvPr>
        </p:nvGraphicFramePr>
        <p:xfrm>
          <a:off x="1221828" y="1787525"/>
          <a:ext cx="7467600" cy="3901440"/>
        </p:xfrm>
        <a:graphic>
          <a:graphicData uri="http://schemas.openxmlformats.org/drawingml/2006/table">
            <a:tbl>
              <a:tblPr firstRow="1" bandRow="1">
                <a:tableStyleId>{5C22544A-7EE6-4342-B048-85BDC9FD1C3A}</a:tableStyleId>
              </a:tblPr>
              <a:tblGrid>
                <a:gridCol w="2819400"/>
                <a:gridCol w="4648200"/>
              </a:tblGrid>
              <a:tr h="370840">
                <a:tc>
                  <a:txBody>
                    <a:bodyPr/>
                    <a:lstStyle/>
                    <a:p>
                      <a:r>
                        <a:rPr lang="en-US" sz="2000" dirty="0" smtClean="0">
                          <a:solidFill>
                            <a:schemeClr val="bg1"/>
                          </a:solidFill>
                          <a:latin typeface="Calibri" pitchFamily="34" charset="0"/>
                          <a:cs typeface="Calibri" pitchFamily="34" charset="0"/>
                        </a:rPr>
                        <a:t>Function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substr_compare()</a:t>
                      </a:r>
                      <a:endParaRPr lang="en-US" sz="2000" dirty="0">
                        <a:solidFill>
                          <a:schemeClr val="bg1"/>
                        </a:solidFill>
                        <a:latin typeface="Calibri" pitchFamily="34" charset="0"/>
                        <a:cs typeface="Calibri" pitchFamily="34" charset="0"/>
                      </a:endParaRPr>
                    </a:p>
                  </a:txBody>
                  <a:tcPr/>
                </a:tc>
                <a:tc>
                  <a:txBody>
                    <a:bodyPr/>
                    <a:lstStyle/>
                    <a:p>
                      <a:r>
                        <a:rPr lang="en-US" sz="2000" kern="1200" dirty="0" smtClean="0">
                          <a:solidFill>
                            <a:schemeClr val="bg1"/>
                          </a:solidFill>
                          <a:effectLst/>
                          <a:latin typeface="Calibri" pitchFamily="34" charset="0"/>
                          <a:cs typeface="Calibri" pitchFamily="34" charset="0"/>
                        </a:rPr>
                        <a:t>Compares two strings from a specified start position.</a:t>
                      </a:r>
                      <a:endParaRPr lang="en-US" sz="2000" b="0" i="0" kern="1200" dirty="0">
                        <a:solidFill>
                          <a:schemeClr val="bg1"/>
                        </a:solidFill>
                        <a:effectLst/>
                        <a:latin typeface="Calibri" pitchFamily="34" charset="0"/>
                        <a:ea typeface="+mn-ea"/>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substr_count()</a:t>
                      </a:r>
                      <a:endParaRPr lang="en-US" sz="2000" dirty="0">
                        <a:solidFill>
                          <a:schemeClr val="bg1"/>
                        </a:solidFill>
                        <a:latin typeface="Calibri" pitchFamily="34" charset="0"/>
                        <a:cs typeface="Calibri" pitchFamily="34" charset="0"/>
                      </a:endParaRPr>
                    </a:p>
                  </a:txBody>
                  <a:tcPr/>
                </a:tc>
                <a:tc>
                  <a:txBody>
                    <a:bodyPr/>
                    <a:lstStyle/>
                    <a:p>
                      <a:r>
                        <a:rPr lang="en-US" sz="2000" kern="1200" dirty="0" smtClean="0">
                          <a:solidFill>
                            <a:schemeClr val="bg1"/>
                          </a:solidFill>
                          <a:effectLst/>
                          <a:latin typeface="Calibri" pitchFamily="34" charset="0"/>
                          <a:cs typeface="Calibri" pitchFamily="34" charset="0"/>
                        </a:rPr>
                        <a:t>Counts the number of times a substring occurs in a string.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substr_replace()</a:t>
                      </a:r>
                      <a:endParaRPr lang="en-US" sz="2000" dirty="0">
                        <a:solidFill>
                          <a:schemeClr val="bg1"/>
                        </a:solidFill>
                        <a:latin typeface="Calibri" pitchFamily="34" charset="0"/>
                        <a:cs typeface="Calibri" pitchFamily="34" charset="0"/>
                      </a:endParaRPr>
                    </a:p>
                  </a:txBody>
                  <a:tcPr/>
                </a:tc>
                <a:tc>
                  <a:txBody>
                    <a:bodyPr/>
                    <a:lstStyle/>
                    <a:p>
                      <a:r>
                        <a:rPr lang="en-US" sz="2000" kern="1200" dirty="0" smtClean="0">
                          <a:solidFill>
                            <a:schemeClr val="bg1"/>
                          </a:solidFill>
                          <a:effectLst/>
                          <a:latin typeface="Calibri" pitchFamily="34" charset="0"/>
                          <a:cs typeface="Calibri" pitchFamily="34" charset="0"/>
                        </a:rPr>
                        <a:t>Replaces a part of a string with another string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trim()</a:t>
                      </a:r>
                      <a:endParaRPr lang="en-US" sz="2000" dirty="0">
                        <a:solidFill>
                          <a:schemeClr val="bg1"/>
                        </a:solidFill>
                        <a:latin typeface="Calibri" pitchFamily="34" charset="0"/>
                        <a:cs typeface="Calibri" pitchFamily="34" charset="0"/>
                      </a:endParaRPr>
                    </a:p>
                  </a:txBody>
                  <a:tcPr/>
                </a:tc>
                <a:tc>
                  <a:txBody>
                    <a:bodyPr/>
                    <a:lstStyle/>
                    <a:p>
                      <a:r>
                        <a:rPr lang="en-US" sz="2000" kern="1200" dirty="0" smtClean="0">
                          <a:solidFill>
                            <a:schemeClr val="bg1"/>
                          </a:solidFill>
                          <a:effectLst/>
                          <a:latin typeface="Calibri" pitchFamily="34" charset="0"/>
                          <a:cs typeface="Calibri" pitchFamily="34" charset="0"/>
                        </a:rPr>
                        <a:t>Removes whitespace and other predefined characters from both sides of a string</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ucfirst()</a:t>
                      </a:r>
                      <a:endParaRPr lang="en-US" sz="2000" dirty="0">
                        <a:solidFill>
                          <a:schemeClr val="bg1"/>
                        </a:solidFill>
                        <a:latin typeface="Calibri" pitchFamily="34" charset="0"/>
                        <a:cs typeface="Calibri" pitchFamily="34" charset="0"/>
                      </a:endParaRPr>
                    </a:p>
                  </a:txBody>
                  <a:tcPr/>
                </a:tc>
                <a:tc>
                  <a:txBody>
                    <a:bodyPr/>
                    <a:lstStyle/>
                    <a:p>
                      <a:r>
                        <a:rPr lang="en-US" sz="2000" kern="1200" dirty="0" smtClean="0">
                          <a:solidFill>
                            <a:schemeClr val="bg1"/>
                          </a:solidFill>
                          <a:effectLst/>
                          <a:latin typeface="Calibri" pitchFamily="34" charset="0"/>
                          <a:cs typeface="Calibri" pitchFamily="34" charset="0"/>
                        </a:rPr>
                        <a:t>Converts the first character of a string to uppercase</a:t>
                      </a:r>
                      <a:endParaRPr lang="en-US" sz="2000" dirty="0">
                        <a:solidFill>
                          <a:schemeClr val="bg1"/>
                        </a:solidFill>
                        <a:latin typeface="Calibri" pitchFamily="34" charset="0"/>
                        <a:cs typeface="Calibri" pitchFamily="34" charset="0"/>
                      </a:endParaRPr>
                    </a:p>
                  </a:txBody>
                  <a:tcPr/>
                </a:tc>
              </a:tr>
            </a:tbl>
          </a:graphicData>
        </a:graphic>
      </p:graphicFrame>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259901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5" y="1011238"/>
            <a:ext cx="3722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Why PHP?</a:t>
            </a:r>
          </a:p>
        </p:txBody>
      </p:sp>
      <p:sp>
        <p:nvSpPr>
          <p:cNvPr id="5126" name="TextBox 7"/>
          <p:cNvSpPr txBox="1">
            <a:spLocks noChangeArrowheads="1"/>
          </p:cNvSpPr>
          <p:nvPr/>
        </p:nvSpPr>
        <p:spPr bwMode="auto">
          <a:xfrm>
            <a:off x="1069975" y="2052638"/>
            <a:ext cx="61506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a:solidFill>
                  <a:schemeClr val="bg1"/>
                </a:solidFill>
                <a:latin typeface="Calibri" pitchFamily="34" charset="0"/>
                <a:cs typeface="Calibri" pitchFamily="34" charset="0"/>
              </a:rPr>
              <a:t>PHP runs on various platforms (Windows, Linux, Unix, Mac OS X, etc.) </a:t>
            </a:r>
          </a:p>
          <a:p>
            <a:pPr marL="342900" indent="-342900">
              <a:buFont typeface="Arial" pitchFamily="34" charset="0"/>
              <a:buChar char="•"/>
            </a:pPr>
            <a:r>
              <a:rPr lang="en-US" sz="2000" dirty="0">
                <a:solidFill>
                  <a:schemeClr val="bg1"/>
                </a:solidFill>
                <a:latin typeface="Calibri" pitchFamily="34" charset="0"/>
                <a:cs typeface="Calibri" pitchFamily="34" charset="0"/>
              </a:rPr>
              <a:t>PHP is compatible with almost all servers used today (Apache, IIS, etc.) </a:t>
            </a:r>
          </a:p>
          <a:p>
            <a:pPr marL="342900" indent="-342900">
              <a:buFont typeface="Arial" pitchFamily="34" charset="0"/>
              <a:buChar char="•"/>
            </a:pPr>
            <a:r>
              <a:rPr lang="en-US" sz="2000" dirty="0">
                <a:solidFill>
                  <a:schemeClr val="bg1"/>
                </a:solidFill>
                <a:latin typeface="Calibri" pitchFamily="34" charset="0"/>
                <a:cs typeface="Calibri" pitchFamily="34" charset="0"/>
              </a:rPr>
              <a:t>PHP supports a wide range of databases</a:t>
            </a:r>
          </a:p>
          <a:p>
            <a:pPr marL="342900" indent="-342900">
              <a:buFont typeface="Arial" pitchFamily="34" charset="0"/>
              <a:buChar char="•"/>
            </a:pPr>
            <a:r>
              <a:rPr lang="en-US" sz="2000" dirty="0">
                <a:solidFill>
                  <a:schemeClr val="bg1"/>
                </a:solidFill>
                <a:latin typeface="Calibri" pitchFamily="34" charset="0"/>
                <a:cs typeface="Calibri" pitchFamily="34" charset="0"/>
              </a:rPr>
              <a:t>PHP is free. Download it from the official PHP resource: www.php.net </a:t>
            </a:r>
          </a:p>
          <a:p>
            <a:pPr marL="342900" indent="-342900">
              <a:buFont typeface="Arial" pitchFamily="34" charset="0"/>
              <a:buChar char="•"/>
            </a:pPr>
            <a:r>
              <a:rPr lang="en-US" sz="2000" dirty="0">
                <a:solidFill>
                  <a:schemeClr val="bg1"/>
                </a:solidFill>
                <a:latin typeface="Calibri" pitchFamily="34" charset="0"/>
                <a:cs typeface="Calibri" pitchFamily="34" charset="0"/>
              </a:rPr>
              <a:t>PHP is easy to learn and runs efficiently on the server side</a:t>
            </a:r>
            <a:endParaRPr lang="en-US" sz="2000" b="1" dirty="0">
              <a:solidFill>
                <a:schemeClr val="bg1"/>
              </a:solidFill>
              <a:latin typeface="Calibri" pitchFamily="34" charset="0"/>
              <a:cs typeface="Calibri" pitchFamily="34" charset="0"/>
            </a:endParaRPr>
          </a:p>
        </p:txBody>
      </p:sp>
      <p:sp>
        <p:nvSpPr>
          <p:cNvPr id="6" name="TextBox 5"/>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1338874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Functions</a:t>
            </a:r>
            <a:endParaRPr lang="en-US" sz="2800" b="1" u="sng" dirty="0" smtClean="0">
              <a:solidFill>
                <a:srgbClr val="FF0000"/>
              </a:solidFill>
              <a:latin typeface="Arial Rounded MT Bold"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1951998"/>
              </p:ext>
            </p:extLst>
          </p:nvPr>
        </p:nvGraphicFramePr>
        <p:xfrm>
          <a:off x="1206062" y="1692166"/>
          <a:ext cx="7467600" cy="3291840"/>
        </p:xfrm>
        <a:graphic>
          <a:graphicData uri="http://schemas.openxmlformats.org/drawingml/2006/table">
            <a:tbl>
              <a:tblPr firstRow="1" bandRow="1">
                <a:tableStyleId>{5C22544A-7EE6-4342-B048-85BDC9FD1C3A}</a:tableStyleId>
              </a:tblPr>
              <a:tblGrid>
                <a:gridCol w="2819400"/>
                <a:gridCol w="4648200"/>
              </a:tblGrid>
              <a:tr h="370840">
                <a:tc>
                  <a:txBody>
                    <a:bodyPr/>
                    <a:lstStyle/>
                    <a:p>
                      <a:r>
                        <a:rPr lang="en-US" sz="2000" dirty="0" smtClean="0">
                          <a:solidFill>
                            <a:schemeClr val="bg1"/>
                          </a:solidFill>
                          <a:latin typeface="Calibri" pitchFamily="34" charset="0"/>
                          <a:cs typeface="Calibri" pitchFamily="34" charset="0"/>
                        </a:rPr>
                        <a:t>Function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ucwords()</a:t>
                      </a:r>
                      <a:endParaRPr lang="en-US" sz="2000" dirty="0">
                        <a:solidFill>
                          <a:schemeClr val="bg1"/>
                        </a:solidFill>
                        <a:latin typeface="Calibri" pitchFamily="34" charset="0"/>
                        <a:cs typeface="Calibri" pitchFamily="34" charset="0"/>
                      </a:endParaRPr>
                    </a:p>
                  </a:txBody>
                  <a:tcPr/>
                </a:tc>
                <a:tc>
                  <a:txBody>
                    <a:bodyPr/>
                    <a:lstStyle/>
                    <a:p>
                      <a:r>
                        <a:rPr lang="en-US" sz="2000" u="none" kern="1200" dirty="0" smtClean="0">
                          <a:solidFill>
                            <a:schemeClr val="bg1"/>
                          </a:solidFill>
                          <a:effectLst/>
                          <a:latin typeface="Calibri" pitchFamily="34" charset="0"/>
                          <a:cs typeface="Calibri" pitchFamily="34" charset="0"/>
                        </a:rPr>
                        <a:t>Converts the first character of each word in a string to uppercase.</a:t>
                      </a:r>
                      <a:endParaRPr lang="en-US" sz="2000" u="none"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vfprintf()</a:t>
                      </a:r>
                      <a:endParaRPr lang="en-US" sz="2000" dirty="0">
                        <a:solidFill>
                          <a:schemeClr val="bg1"/>
                        </a:solidFill>
                        <a:latin typeface="Calibri" pitchFamily="34" charset="0"/>
                        <a:cs typeface="Calibri" pitchFamily="34" charset="0"/>
                      </a:endParaRPr>
                    </a:p>
                  </a:txBody>
                  <a:tcPr/>
                </a:tc>
                <a:tc>
                  <a:txBody>
                    <a:bodyPr/>
                    <a:lstStyle/>
                    <a:p>
                      <a:r>
                        <a:rPr lang="en-US" sz="2000" u="none" kern="1200" dirty="0" smtClean="0">
                          <a:solidFill>
                            <a:schemeClr val="bg1"/>
                          </a:solidFill>
                          <a:effectLst/>
                          <a:latin typeface="Calibri" pitchFamily="34" charset="0"/>
                          <a:cs typeface="Calibri" pitchFamily="34" charset="0"/>
                        </a:rPr>
                        <a:t>Writes a formatted string to a specified output stream</a:t>
                      </a:r>
                      <a:endParaRPr lang="en-US" sz="2000" u="none"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vprintf()</a:t>
                      </a:r>
                      <a:endParaRPr lang="en-US" sz="2000" dirty="0">
                        <a:solidFill>
                          <a:schemeClr val="bg1"/>
                        </a:solidFill>
                        <a:latin typeface="Calibri" pitchFamily="34" charset="0"/>
                        <a:cs typeface="Calibri" pitchFamily="34" charset="0"/>
                      </a:endParaRPr>
                    </a:p>
                  </a:txBody>
                  <a:tcPr/>
                </a:tc>
                <a:tc>
                  <a:txBody>
                    <a:bodyPr/>
                    <a:lstStyle/>
                    <a:p>
                      <a:r>
                        <a:rPr lang="en-US" sz="2000" u="none" kern="1200" dirty="0" smtClean="0">
                          <a:solidFill>
                            <a:schemeClr val="bg1"/>
                          </a:solidFill>
                          <a:effectLst/>
                          <a:latin typeface="Calibri" pitchFamily="34" charset="0"/>
                          <a:cs typeface="Calibri" pitchFamily="34" charset="0"/>
                        </a:rPr>
                        <a:t>Outputs a formatted string.</a:t>
                      </a:r>
                      <a:endParaRPr lang="en-US" sz="2000" u="none"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vsprintf()</a:t>
                      </a:r>
                      <a:endParaRPr lang="en-US" sz="2000" dirty="0">
                        <a:solidFill>
                          <a:schemeClr val="bg1"/>
                        </a:solidFill>
                        <a:latin typeface="Calibri" pitchFamily="34" charset="0"/>
                        <a:cs typeface="Calibri" pitchFamily="34" charset="0"/>
                      </a:endParaRPr>
                    </a:p>
                  </a:txBody>
                  <a:tcPr/>
                </a:tc>
                <a:tc>
                  <a:txBody>
                    <a:bodyPr/>
                    <a:lstStyle/>
                    <a:p>
                      <a:r>
                        <a:rPr lang="en-US" sz="2000" u="none" kern="1200" dirty="0" smtClean="0">
                          <a:solidFill>
                            <a:schemeClr val="bg1"/>
                          </a:solidFill>
                          <a:effectLst/>
                          <a:latin typeface="Calibri" pitchFamily="34" charset="0"/>
                          <a:cs typeface="Calibri" pitchFamily="34" charset="0"/>
                        </a:rPr>
                        <a:t>Writes a formatted string to a variable.</a:t>
                      </a:r>
                      <a:endParaRPr lang="en-US" sz="2000" u="none"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wordwrap()</a:t>
                      </a:r>
                      <a:endParaRPr lang="en-US" sz="2000" dirty="0">
                        <a:solidFill>
                          <a:schemeClr val="bg1"/>
                        </a:solidFill>
                        <a:latin typeface="Calibri" pitchFamily="34" charset="0"/>
                        <a:cs typeface="Calibri" pitchFamily="34" charset="0"/>
                      </a:endParaRPr>
                    </a:p>
                  </a:txBody>
                  <a:tcPr/>
                </a:tc>
                <a:tc>
                  <a:txBody>
                    <a:bodyPr/>
                    <a:lstStyle/>
                    <a:p>
                      <a:r>
                        <a:rPr lang="en-US" sz="2000" u="none" kern="1200" dirty="0" smtClean="0">
                          <a:solidFill>
                            <a:schemeClr val="bg1"/>
                          </a:solidFill>
                          <a:effectLst/>
                          <a:latin typeface="Calibri" pitchFamily="34" charset="0"/>
                          <a:cs typeface="Calibri" pitchFamily="34" charset="0"/>
                        </a:rPr>
                        <a:t>Wraps a string into new lines when it reaches a specific length.</a:t>
                      </a:r>
                      <a:endParaRPr lang="en-US" sz="2000" u="none" dirty="0">
                        <a:solidFill>
                          <a:schemeClr val="bg1"/>
                        </a:solidFill>
                        <a:latin typeface="Calibri" pitchFamily="34" charset="0"/>
                        <a:cs typeface="Calibri" pitchFamily="34" charset="0"/>
                      </a:endParaRPr>
                    </a:p>
                  </a:txBody>
                  <a:tcPr/>
                </a:tc>
              </a:tr>
            </a:tbl>
          </a:graphicData>
        </a:graphic>
      </p:graphicFrame>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1978200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Integer</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An integer data type is a non-decimal number between -2,147,483,648 and 2,147,483,647. </a:t>
            </a:r>
          </a:p>
          <a:p>
            <a:r>
              <a:rPr lang="en-US" sz="2000" b="1" dirty="0">
                <a:solidFill>
                  <a:schemeClr val="bg1"/>
                </a:solidFill>
                <a:latin typeface="Calibri" pitchFamily="34" charset="0"/>
                <a:cs typeface="Calibri" pitchFamily="34" charset="0"/>
              </a:rPr>
              <a:t>Rules for integers: </a:t>
            </a:r>
          </a:p>
          <a:p>
            <a:pPr marL="342900" indent="-342900">
              <a:buFont typeface="Arial" pitchFamily="34" charset="0"/>
              <a:buChar char="•"/>
            </a:pPr>
            <a:r>
              <a:rPr lang="en-US" sz="2000" dirty="0">
                <a:solidFill>
                  <a:schemeClr val="bg1"/>
                </a:solidFill>
                <a:latin typeface="Calibri" pitchFamily="34" charset="0"/>
                <a:cs typeface="Calibri" pitchFamily="34" charset="0"/>
              </a:rPr>
              <a:t>An integer must have at least one digit </a:t>
            </a:r>
          </a:p>
          <a:p>
            <a:pPr marL="342900" indent="-342900">
              <a:buFont typeface="Arial" pitchFamily="34" charset="0"/>
              <a:buChar char="•"/>
            </a:pPr>
            <a:r>
              <a:rPr lang="en-US" sz="2000" dirty="0">
                <a:solidFill>
                  <a:schemeClr val="bg1"/>
                </a:solidFill>
                <a:latin typeface="Calibri" pitchFamily="34" charset="0"/>
                <a:cs typeface="Calibri" pitchFamily="34" charset="0"/>
              </a:rPr>
              <a:t>An integer must not have a decimal point </a:t>
            </a:r>
          </a:p>
          <a:p>
            <a:pPr marL="342900" indent="-342900">
              <a:buFont typeface="Arial" pitchFamily="34" charset="0"/>
              <a:buChar char="•"/>
            </a:pPr>
            <a:r>
              <a:rPr lang="en-US" sz="2000" dirty="0">
                <a:solidFill>
                  <a:schemeClr val="bg1"/>
                </a:solidFill>
                <a:latin typeface="Calibri" pitchFamily="34" charset="0"/>
                <a:cs typeface="Calibri" pitchFamily="34" charset="0"/>
              </a:rPr>
              <a:t>An integer can be either positive or negative </a:t>
            </a:r>
          </a:p>
          <a:p>
            <a:pPr marL="342900" indent="-342900">
              <a:buFont typeface="Arial" pitchFamily="34" charset="0"/>
              <a:buChar char="•"/>
            </a:pPr>
            <a:r>
              <a:rPr lang="en-US" sz="2000" dirty="0">
                <a:solidFill>
                  <a:schemeClr val="bg1"/>
                </a:solidFill>
                <a:latin typeface="Calibri" pitchFamily="34" charset="0"/>
                <a:cs typeface="Calibri" pitchFamily="34" charset="0"/>
              </a:rPr>
              <a:t>Integers can be specified in: decimal (base 10), hexadecimal (base 16), octal (base 8), or binary (base 2) notation </a:t>
            </a:r>
          </a:p>
          <a:p>
            <a:r>
              <a:rPr lang="en-US" sz="2000" dirty="0">
                <a:solidFill>
                  <a:schemeClr val="bg1"/>
                </a:solidFill>
                <a:latin typeface="Calibri" pitchFamily="34" charset="0"/>
                <a:cs typeface="Calibri" pitchFamily="34" charset="0"/>
              </a:rPr>
              <a:t>In the following example $x is an integer. The PHP var_dump() function returns the data type and value: </a:t>
            </a: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649308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Integer</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i="1" u="sng" dirty="0">
                <a:solidFill>
                  <a:schemeClr val="bg1"/>
                </a:solidFill>
                <a:latin typeface="Calibri" pitchFamily="34" charset="0"/>
                <a:cs typeface="Calibri" pitchFamily="34" charset="0"/>
              </a:rPr>
              <a:t>Example:</a:t>
            </a:r>
          </a:p>
          <a:p>
            <a:endParaRPr lang="en-US" sz="2000" i="1" u="sng"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$x = 5985;</a:t>
            </a:r>
          </a:p>
          <a:p>
            <a:r>
              <a:rPr lang="en-US" sz="2000" dirty="0">
                <a:solidFill>
                  <a:schemeClr val="bg1"/>
                </a:solidFill>
                <a:latin typeface="Calibri" pitchFamily="34" charset="0"/>
                <a:cs typeface="Calibri" pitchFamily="34" charset="0"/>
              </a:rPr>
              <a:t>	var_dump=($x);</a:t>
            </a:r>
          </a:p>
          <a:p>
            <a:r>
              <a:rPr lang="en-US" sz="2000" dirty="0">
                <a:solidFill>
                  <a:schemeClr val="bg1"/>
                </a:solidFill>
                <a:latin typeface="Calibri" pitchFamily="34" charset="0"/>
                <a:cs typeface="Calibri" pitchFamily="34" charset="0"/>
              </a:rPr>
              <a:t>?&gt;</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679309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Float</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 float (floating point number) is a number with a decimal point or a number in exponential form. </a:t>
            </a:r>
          </a:p>
          <a:p>
            <a:r>
              <a:rPr lang="en-US" sz="2000" dirty="0">
                <a:solidFill>
                  <a:schemeClr val="bg1"/>
                </a:solidFill>
                <a:latin typeface="Calibri" pitchFamily="34" charset="0"/>
                <a:cs typeface="Calibri" pitchFamily="34" charset="0"/>
              </a:rPr>
              <a:t>In the following example $x is a float. The PHP var_dump() function returns the data type and value:</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$x = 10.365;</a:t>
            </a:r>
          </a:p>
          <a:p>
            <a:r>
              <a:rPr lang="en-US" sz="2000" dirty="0">
                <a:solidFill>
                  <a:schemeClr val="bg1"/>
                </a:solidFill>
                <a:latin typeface="Calibri" pitchFamily="34" charset="0"/>
                <a:cs typeface="Calibri" pitchFamily="34" charset="0"/>
              </a:rPr>
              <a:t>	vat_dump($x);</a:t>
            </a:r>
          </a:p>
          <a:p>
            <a:r>
              <a:rPr lang="en-US" sz="2000" dirty="0">
                <a:solidFill>
                  <a:schemeClr val="bg1"/>
                </a:solidFill>
                <a:latin typeface="Calibri" pitchFamily="34" charset="0"/>
                <a:cs typeface="Calibri" pitchFamily="34" charset="0"/>
              </a:rPr>
              <a:t>?&gt;</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1463526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Boolean</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 Boolean represents two possible states: TRUE or FALSE. </a:t>
            </a:r>
          </a:p>
          <a:p>
            <a:r>
              <a:rPr lang="en-US" sz="2000" b="1" dirty="0">
                <a:solidFill>
                  <a:schemeClr val="bg1"/>
                </a:solidFill>
                <a:latin typeface="Calibri" pitchFamily="34" charset="0"/>
                <a:cs typeface="Calibri" pitchFamily="34" charset="0"/>
              </a:rPr>
              <a:t>$x = true;</a:t>
            </a:r>
          </a:p>
          <a:p>
            <a:r>
              <a:rPr lang="en-US" sz="2000" b="1" dirty="0">
                <a:solidFill>
                  <a:schemeClr val="bg1"/>
                </a:solidFill>
                <a:latin typeface="Calibri" pitchFamily="34" charset="0"/>
                <a:cs typeface="Calibri" pitchFamily="34" charset="0"/>
              </a:rPr>
              <a:t>$y = false; </a:t>
            </a:r>
          </a:p>
          <a:p>
            <a:r>
              <a:rPr lang="en-US" sz="2000" dirty="0">
                <a:solidFill>
                  <a:schemeClr val="bg1"/>
                </a:solidFill>
                <a:latin typeface="Calibri" pitchFamily="34" charset="0"/>
                <a:cs typeface="Calibri" pitchFamily="34" charset="0"/>
              </a:rPr>
              <a:t>Booleans are often used in conditional testing. You will learn more about conditional testing in a later chapter of this tutorial.</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690820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Array</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An array stores multiple values in one single variable. </a:t>
            </a:r>
          </a:p>
          <a:p>
            <a:r>
              <a:rPr lang="en-US" sz="2000" dirty="0">
                <a:solidFill>
                  <a:schemeClr val="bg1"/>
                </a:solidFill>
                <a:latin typeface="Calibri" pitchFamily="34" charset="0"/>
                <a:cs typeface="Calibri" pitchFamily="34" charset="0"/>
              </a:rPr>
              <a:t>In the following example $cars is an array. The PHP var_dump() function returns the data type and value:</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$cars = </a:t>
            </a:r>
            <a:r>
              <a:rPr lang="en-US" sz="2000" b="1" dirty="0">
                <a:solidFill>
                  <a:schemeClr val="bg1"/>
                </a:solidFill>
                <a:latin typeface="Calibri" pitchFamily="34" charset="0"/>
                <a:cs typeface="Calibri" pitchFamily="34" charset="0"/>
              </a:rPr>
              <a:t>array</a:t>
            </a:r>
            <a:r>
              <a:rPr lang="en-US" sz="2000" dirty="0">
                <a:solidFill>
                  <a:schemeClr val="bg1"/>
                </a:solidFill>
                <a:latin typeface="Calibri" pitchFamily="34" charset="0"/>
                <a:cs typeface="Calibri" pitchFamily="34" charset="0"/>
              </a:rPr>
              <a:t>(“volvo”, “BMW”, “Toyota”);</a:t>
            </a:r>
          </a:p>
          <a:p>
            <a:r>
              <a:rPr lang="en-US" sz="2000" dirty="0">
                <a:solidFill>
                  <a:schemeClr val="bg1"/>
                </a:solidFill>
                <a:latin typeface="Calibri" pitchFamily="34" charset="0"/>
                <a:cs typeface="Calibri" pitchFamily="34" charset="0"/>
              </a:rPr>
              <a:t>	var_dump($cars);</a:t>
            </a:r>
          </a:p>
          <a:p>
            <a:r>
              <a:rPr lang="en-US" sz="2000" dirty="0">
                <a:solidFill>
                  <a:schemeClr val="bg1"/>
                </a:solidFill>
                <a:latin typeface="Calibri" pitchFamily="34" charset="0"/>
                <a:cs typeface="Calibri" pitchFamily="34" charset="0"/>
              </a:rPr>
              <a:t>?&gt;</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2327001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Numbers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One thing to notice about PHP is that it provides automatic data type conversion. </a:t>
            </a:r>
          </a:p>
          <a:p>
            <a:r>
              <a:rPr lang="en-US" sz="2000" dirty="0">
                <a:solidFill>
                  <a:schemeClr val="bg1"/>
                </a:solidFill>
                <a:latin typeface="Calibri" pitchFamily="34" charset="0"/>
                <a:cs typeface="Calibri" pitchFamily="34" charset="0"/>
              </a:rPr>
              <a:t>So, if you assign an integer value to a variable, the type of that variable will automatically be an integer. </a:t>
            </a:r>
          </a:p>
          <a:p>
            <a:r>
              <a:rPr lang="en-US" sz="2000" dirty="0">
                <a:solidFill>
                  <a:schemeClr val="bg1"/>
                </a:solidFill>
                <a:latin typeface="Calibri" pitchFamily="34" charset="0"/>
                <a:cs typeface="Calibri" pitchFamily="34" charset="0"/>
              </a:rPr>
              <a:t>Then, if you assign a string to the same variable, the type will change to a string. </a:t>
            </a:r>
          </a:p>
          <a:p>
            <a:r>
              <a:rPr lang="en-US" sz="2000" dirty="0">
                <a:solidFill>
                  <a:schemeClr val="bg1"/>
                </a:solidFill>
                <a:latin typeface="Calibri" pitchFamily="34" charset="0"/>
                <a:cs typeface="Calibri" pitchFamily="34" charset="0"/>
              </a:rPr>
              <a:t>This automatic conversion can sometimes break your code. </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2589418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Integers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An integer is a number without any decimal part.</a:t>
            </a:r>
          </a:p>
          <a:p>
            <a:r>
              <a:rPr lang="en-US" sz="2000" dirty="0">
                <a:solidFill>
                  <a:schemeClr val="bg1"/>
                </a:solidFill>
                <a:latin typeface="Calibri" pitchFamily="34" charset="0"/>
                <a:cs typeface="Calibri" pitchFamily="34" charset="0"/>
              </a:rPr>
              <a:t>2, 256, -256, 10358, -179567 are all integers. While 7.56, 10.0, 150.67 are floats. </a:t>
            </a:r>
          </a:p>
          <a:p>
            <a:r>
              <a:rPr lang="en-US" sz="2000" dirty="0">
                <a:solidFill>
                  <a:schemeClr val="bg1"/>
                </a:solidFill>
                <a:latin typeface="Calibri" pitchFamily="34" charset="0"/>
                <a:cs typeface="Calibri" pitchFamily="34" charset="0"/>
              </a:rPr>
              <a:t>So, an integer data type is a non-decimal number between -2147483648 and 2147483647. A value greater (or lower) than this, will be stored as float, because it exceeds the limit of an integer. </a:t>
            </a:r>
          </a:p>
          <a:p>
            <a:r>
              <a:rPr lang="en-US" sz="2000" dirty="0">
                <a:solidFill>
                  <a:schemeClr val="bg1"/>
                </a:solidFill>
                <a:latin typeface="Calibri" pitchFamily="34" charset="0"/>
                <a:cs typeface="Calibri" pitchFamily="34" charset="0"/>
              </a:rPr>
              <a:t>Another important thing to know is that even if 4 * 2.5 is 10, the result is stored as float, because one of the operands is a float (2.5). </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720760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Integers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a:solidFill>
                  <a:schemeClr val="bg1"/>
                </a:solidFill>
                <a:latin typeface="Calibri" pitchFamily="34" charset="0"/>
                <a:cs typeface="Calibri" pitchFamily="34" charset="0"/>
              </a:rPr>
              <a:t>Here are some rules for integers: </a:t>
            </a:r>
          </a:p>
          <a:p>
            <a:pPr marL="342900" indent="-342900">
              <a:buFont typeface="Arial" pitchFamily="34" charset="0"/>
              <a:buChar char="•"/>
            </a:pPr>
            <a:r>
              <a:rPr lang="en-US" sz="2000" dirty="0">
                <a:solidFill>
                  <a:schemeClr val="bg1"/>
                </a:solidFill>
                <a:latin typeface="Calibri" pitchFamily="34" charset="0"/>
                <a:cs typeface="Calibri" pitchFamily="34" charset="0"/>
              </a:rPr>
              <a:t>An integer must have at least one digit </a:t>
            </a:r>
          </a:p>
          <a:p>
            <a:pPr marL="342900" indent="-342900">
              <a:buFont typeface="Arial" pitchFamily="34" charset="0"/>
              <a:buChar char="•"/>
            </a:pPr>
            <a:r>
              <a:rPr lang="en-US" sz="2000" dirty="0">
                <a:solidFill>
                  <a:schemeClr val="bg1"/>
                </a:solidFill>
                <a:latin typeface="Calibri" pitchFamily="34" charset="0"/>
                <a:cs typeface="Calibri" pitchFamily="34" charset="0"/>
              </a:rPr>
              <a:t>An integer must not have a decimal point </a:t>
            </a:r>
          </a:p>
          <a:p>
            <a:pPr marL="342900" indent="-342900">
              <a:buFont typeface="Arial" pitchFamily="34" charset="0"/>
              <a:buChar char="•"/>
            </a:pPr>
            <a:r>
              <a:rPr lang="en-US" sz="2000" dirty="0">
                <a:solidFill>
                  <a:schemeClr val="bg1"/>
                </a:solidFill>
                <a:latin typeface="Calibri" pitchFamily="34" charset="0"/>
                <a:cs typeface="Calibri" pitchFamily="34" charset="0"/>
              </a:rPr>
              <a:t>An integer can be either positive or negative </a:t>
            </a:r>
          </a:p>
          <a:p>
            <a:pPr marL="342900" indent="-342900">
              <a:buFont typeface="Arial" pitchFamily="34" charset="0"/>
              <a:buChar char="•"/>
            </a:pPr>
            <a:r>
              <a:rPr lang="en-US" sz="2000" dirty="0">
                <a:solidFill>
                  <a:schemeClr val="bg1"/>
                </a:solidFill>
                <a:latin typeface="Calibri" pitchFamily="34" charset="0"/>
                <a:cs typeface="Calibri" pitchFamily="34" charset="0"/>
              </a:rPr>
              <a:t>Integers can be specified in three formats: decimal (10-based), hexadecimal (16-based - prefixed with 0x) or octal (8-based - prefixed with 0) </a:t>
            </a:r>
          </a:p>
          <a:p>
            <a:r>
              <a:rPr lang="en-US" sz="2000" b="1" dirty="0">
                <a:solidFill>
                  <a:schemeClr val="bg1"/>
                </a:solidFill>
                <a:latin typeface="Calibri" pitchFamily="34" charset="0"/>
                <a:cs typeface="Calibri" pitchFamily="34" charset="0"/>
              </a:rPr>
              <a:t>PHP has the following functions to check if the type of a variable is integer: </a:t>
            </a:r>
          </a:p>
          <a:p>
            <a:pPr marL="342900" indent="-342900">
              <a:buFont typeface="Arial" pitchFamily="34" charset="0"/>
              <a:buChar char="•"/>
            </a:pPr>
            <a:r>
              <a:rPr lang="en-US" sz="2000" dirty="0">
                <a:solidFill>
                  <a:schemeClr val="bg1"/>
                </a:solidFill>
                <a:latin typeface="Calibri" pitchFamily="34" charset="0"/>
                <a:cs typeface="Calibri" pitchFamily="34" charset="0"/>
              </a:rPr>
              <a:t>is_int() </a:t>
            </a:r>
          </a:p>
          <a:p>
            <a:pPr marL="342900" indent="-342900">
              <a:buFont typeface="Arial" pitchFamily="34" charset="0"/>
              <a:buChar char="•"/>
            </a:pPr>
            <a:r>
              <a:rPr lang="en-US" sz="2000" dirty="0">
                <a:solidFill>
                  <a:schemeClr val="bg1"/>
                </a:solidFill>
                <a:latin typeface="Calibri" pitchFamily="34" charset="0"/>
                <a:cs typeface="Calibri" pitchFamily="34" charset="0"/>
              </a:rPr>
              <a:t>is_integer() - alias of is_int() </a:t>
            </a:r>
          </a:p>
          <a:p>
            <a:pPr marL="342900" indent="-342900">
              <a:buFont typeface="Arial" pitchFamily="34" charset="0"/>
              <a:buChar char="•"/>
            </a:pPr>
            <a:r>
              <a:rPr lang="en-US" sz="2000" dirty="0">
                <a:solidFill>
                  <a:schemeClr val="bg1"/>
                </a:solidFill>
                <a:latin typeface="Calibri" pitchFamily="34" charset="0"/>
                <a:cs typeface="Calibri" pitchFamily="34" charset="0"/>
              </a:rPr>
              <a:t>is_long() - alias of is_int()</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2798629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Integers</a:t>
            </a:r>
            <a:endParaRPr lang="en-US" sz="2800" b="1" u="sng" dirty="0" smtClean="0">
              <a:solidFill>
                <a:srgbClr val="FF0000"/>
              </a:solidFill>
              <a:latin typeface="Arial Rounded MT Bold"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5" y="1693562"/>
            <a:ext cx="2887170" cy="2137459"/>
          </a:xfrm>
          <a:prstGeom prst="rect">
            <a:avLst/>
          </a:prstGeom>
          <a:ln>
            <a:solidFill>
              <a:schemeClr val="bg1"/>
            </a:solidFill>
          </a:ln>
        </p:spPr>
      </p:pic>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256669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1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069975" y="1011238"/>
            <a:ext cx="3722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Syntax</a:t>
            </a:r>
            <a:endParaRPr lang="en-US" sz="2800" b="1" u="sng" dirty="0" smtClean="0">
              <a:solidFill>
                <a:srgbClr val="FF0000"/>
              </a:solidFill>
              <a:latin typeface="Arial Rounded MT Bold" pitchFamily="34" charset="0"/>
            </a:endParaRPr>
          </a:p>
        </p:txBody>
      </p:sp>
      <p:sp>
        <p:nvSpPr>
          <p:cNvPr id="7" name="TextBox 7"/>
          <p:cNvSpPr txBox="1">
            <a:spLocks noChangeArrowheads="1"/>
          </p:cNvSpPr>
          <p:nvPr/>
        </p:nvSpPr>
        <p:spPr bwMode="auto">
          <a:xfrm>
            <a:off x="1069975" y="1553344"/>
            <a:ext cx="615063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i="1" dirty="0">
                <a:solidFill>
                  <a:schemeClr val="bg1"/>
                </a:solidFill>
                <a:latin typeface="Calibri" pitchFamily="34" charset="0"/>
                <a:cs typeface="Calibri" pitchFamily="34" charset="0"/>
              </a:rPr>
              <a:t>Basic PHP Syntax :</a:t>
            </a:r>
          </a:p>
          <a:p>
            <a:r>
              <a:rPr lang="en-US" sz="2000" dirty="0">
                <a:solidFill>
                  <a:schemeClr val="bg1"/>
                </a:solidFill>
                <a:latin typeface="Calibri" pitchFamily="34" charset="0"/>
                <a:cs typeface="Calibri" pitchFamily="34" charset="0"/>
              </a:rPr>
              <a:t>A PHP script can be placed anywhere in the document. </a:t>
            </a:r>
          </a:p>
          <a:p>
            <a:r>
              <a:rPr lang="en-US" sz="2000" dirty="0">
                <a:solidFill>
                  <a:schemeClr val="bg1"/>
                </a:solidFill>
                <a:latin typeface="Calibri" pitchFamily="34" charset="0"/>
                <a:cs typeface="Calibri" pitchFamily="34" charset="0"/>
              </a:rPr>
              <a:t>A PHP script starts with  </a:t>
            </a:r>
            <a:r>
              <a:rPr lang="en-US" sz="2000" b="1" dirty="0">
                <a:solidFill>
                  <a:schemeClr val="bg1"/>
                </a:solidFill>
                <a:latin typeface="Calibri" pitchFamily="34" charset="0"/>
                <a:cs typeface="Calibri" pitchFamily="34" charset="0"/>
              </a:rPr>
              <a:t>&lt;?php</a:t>
            </a:r>
            <a:r>
              <a:rPr lang="en-US" sz="2000" dirty="0">
                <a:solidFill>
                  <a:schemeClr val="bg1"/>
                </a:solidFill>
                <a:latin typeface="Calibri" pitchFamily="34" charset="0"/>
                <a:cs typeface="Calibri" pitchFamily="34" charset="0"/>
              </a:rPr>
              <a:t> and ends with </a:t>
            </a:r>
            <a:r>
              <a:rPr lang="en-US" sz="2000" b="1" dirty="0">
                <a:solidFill>
                  <a:schemeClr val="bg1"/>
                </a:solidFill>
                <a:latin typeface="Calibri" pitchFamily="34" charset="0"/>
                <a:cs typeface="Calibri" pitchFamily="34" charset="0"/>
              </a:rPr>
              <a:t>?&gt;</a:t>
            </a:r>
          </a:p>
          <a:p>
            <a:endParaRPr lang="en-US" sz="2000" b="1"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&lt;?php</a:t>
            </a:r>
          </a:p>
          <a:p>
            <a:r>
              <a:rPr lang="en-US" sz="2000" b="1" dirty="0">
                <a:solidFill>
                  <a:schemeClr val="bg1"/>
                </a:solidFill>
                <a:latin typeface="Calibri" pitchFamily="34" charset="0"/>
                <a:cs typeface="Calibri" pitchFamily="34" charset="0"/>
              </a:rPr>
              <a:t>	// PHP code here</a:t>
            </a:r>
          </a:p>
          <a:p>
            <a:r>
              <a:rPr lang="en-US" sz="2000" b="1" dirty="0">
                <a:solidFill>
                  <a:schemeClr val="bg1"/>
                </a:solidFill>
                <a:latin typeface="Calibri" pitchFamily="34" charset="0"/>
                <a:cs typeface="Calibri" pitchFamily="34" charset="0"/>
              </a:rPr>
              <a:t>?&gt;</a:t>
            </a: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floats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 float is a number with a decimal point or a number in exponential form. </a:t>
            </a:r>
          </a:p>
          <a:p>
            <a:r>
              <a:rPr lang="en-US" sz="2000" dirty="0">
                <a:solidFill>
                  <a:schemeClr val="bg1"/>
                </a:solidFill>
                <a:latin typeface="Calibri" pitchFamily="34" charset="0"/>
                <a:cs typeface="Calibri" pitchFamily="34" charset="0"/>
              </a:rPr>
              <a:t>2.0, 256.4, 10.358, 7.64E+5, 5.56E-5 are all floats. </a:t>
            </a:r>
          </a:p>
          <a:p>
            <a:r>
              <a:rPr lang="en-US" sz="2000" dirty="0">
                <a:solidFill>
                  <a:schemeClr val="bg1"/>
                </a:solidFill>
                <a:latin typeface="Calibri" pitchFamily="34" charset="0"/>
                <a:cs typeface="Calibri" pitchFamily="34" charset="0"/>
              </a:rPr>
              <a:t>The float data type can commonly store a value up to 1.7976931348623E+308 (platform dependent), and have a maximum precision of 14 digits. </a:t>
            </a:r>
          </a:p>
          <a:p>
            <a:r>
              <a:rPr lang="en-US" sz="2000" b="1" dirty="0">
                <a:solidFill>
                  <a:schemeClr val="bg1"/>
                </a:solidFill>
                <a:latin typeface="Calibri" pitchFamily="34" charset="0"/>
                <a:cs typeface="Calibri" pitchFamily="34" charset="0"/>
              </a:rPr>
              <a:t>PHP has the following functions to check if the type of a variable is float: </a:t>
            </a:r>
          </a:p>
          <a:p>
            <a:pPr marL="342900" indent="-342900">
              <a:buFont typeface="Arial" pitchFamily="34" charset="0"/>
              <a:buChar char="•"/>
            </a:pPr>
            <a:r>
              <a:rPr lang="en-US" sz="2000" dirty="0">
                <a:solidFill>
                  <a:schemeClr val="bg1"/>
                </a:solidFill>
                <a:latin typeface="Calibri" pitchFamily="34" charset="0"/>
                <a:cs typeface="Calibri" pitchFamily="34" charset="0"/>
              </a:rPr>
              <a:t>is_float() </a:t>
            </a:r>
          </a:p>
          <a:p>
            <a:pPr marL="342900" indent="-342900">
              <a:buFont typeface="Arial" pitchFamily="34" charset="0"/>
              <a:buChar char="•"/>
            </a:pPr>
            <a:r>
              <a:rPr lang="en-US" sz="2000" dirty="0">
                <a:solidFill>
                  <a:schemeClr val="bg1"/>
                </a:solidFill>
                <a:latin typeface="Calibri" pitchFamily="34" charset="0"/>
                <a:cs typeface="Calibri" pitchFamily="34" charset="0"/>
              </a:rPr>
              <a:t>is_double() - alias of is_float()</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4134009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floats</a:t>
            </a:r>
            <a:endParaRPr lang="en-US" sz="2800" b="1" u="sng" dirty="0" smtClean="0">
              <a:solidFill>
                <a:srgbClr val="FF0000"/>
              </a:solidFill>
              <a:latin typeface="Arial Rounded MT Bold"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74" y="1800225"/>
            <a:ext cx="2571859" cy="16383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7277172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Infinity</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 numeric value that is larger than PHP_FLOAT_MAX is considered infinite. </a:t>
            </a:r>
          </a:p>
          <a:p>
            <a:r>
              <a:rPr lang="en-US" sz="2000" b="1" dirty="0">
                <a:solidFill>
                  <a:schemeClr val="bg1"/>
                </a:solidFill>
                <a:latin typeface="Calibri" pitchFamily="34" charset="0"/>
                <a:cs typeface="Calibri" pitchFamily="34" charset="0"/>
              </a:rPr>
              <a:t>PHP has the following functions to check if a numeric value is finite or infinite: </a:t>
            </a:r>
          </a:p>
          <a:p>
            <a:pPr marL="342900" indent="-342900">
              <a:buFont typeface="Arial" pitchFamily="34" charset="0"/>
              <a:buChar char="•"/>
            </a:pPr>
            <a:r>
              <a:rPr lang="en-US" sz="2000" dirty="0">
                <a:solidFill>
                  <a:schemeClr val="bg1"/>
                </a:solidFill>
                <a:latin typeface="Calibri" pitchFamily="34" charset="0"/>
                <a:cs typeface="Calibri" pitchFamily="34" charset="0"/>
              </a:rPr>
              <a:t>is_finite() </a:t>
            </a:r>
          </a:p>
          <a:p>
            <a:pPr marL="342900" indent="-342900">
              <a:buFont typeface="Arial" pitchFamily="34" charset="0"/>
              <a:buChar char="•"/>
            </a:pPr>
            <a:r>
              <a:rPr lang="en-US" sz="2000" dirty="0">
                <a:solidFill>
                  <a:schemeClr val="bg1"/>
                </a:solidFill>
                <a:latin typeface="Calibri" pitchFamily="34" charset="0"/>
                <a:cs typeface="Calibri" pitchFamily="34" charset="0"/>
              </a:rPr>
              <a:t>is_infinite() </a:t>
            </a:r>
          </a:p>
          <a:p>
            <a:r>
              <a:rPr lang="en-US" sz="2000" dirty="0">
                <a:solidFill>
                  <a:schemeClr val="bg1"/>
                </a:solidFill>
                <a:latin typeface="Calibri" pitchFamily="34" charset="0"/>
                <a:cs typeface="Calibri" pitchFamily="34" charset="0"/>
              </a:rPr>
              <a:t>However, the PHP var_dump() function returns the data type and value: </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1129762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Infinity</a:t>
            </a:r>
            <a:endParaRPr lang="en-US" sz="2800" b="1" u="sng" dirty="0" smtClean="0">
              <a:solidFill>
                <a:srgbClr val="FF0000"/>
              </a:solidFill>
              <a:latin typeface="Arial Rounded MT Bold"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282" y="1730624"/>
            <a:ext cx="4648849" cy="1914792"/>
          </a:xfrm>
          <a:prstGeom prst="rect">
            <a:avLst/>
          </a:prstGeom>
          <a:ln>
            <a:solidFill>
              <a:schemeClr val="bg1"/>
            </a:solidFill>
          </a:ln>
        </p:spPr>
      </p:pic>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11551607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NaN</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NaN stands for Not a Number. NaN is used for impossible mathematical operations. </a:t>
            </a:r>
          </a:p>
          <a:p>
            <a:r>
              <a:rPr lang="en-US" sz="2000" b="1" dirty="0">
                <a:solidFill>
                  <a:schemeClr val="bg1"/>
                </a:solidFill>
                <a:latin typeface="Calibri" pitchFamily="34" charset="0"/>
                <a:cs typeface="Calibri" pitchFamily="34" charset="0"/>
              </a:rPr>
              <a:t>PHP has the following functions to check if a value is not a number:</a:t>
            </a:r>
            <a:r>
              <a:rPr lang="en-US" sz="2000" dirty="0">
                <a:solidFill>
                  <a:schemeClr val="bg1"/>
                </a:solidFill>
                <a:latin typeface="Calibri" pitchFamily="34" charset="0"/>
                <a:cs typeface="Calibri" pitchFamily="34" charset="0"/>
              </a:rPr>
              <a:t> </a:t>
            </a:r>
          </a:p>
          <a:p>
            <a:pPr marL="342900" indent="-342900">
              <a:buFont typeface="Arial" pitchFamily="34" charset="0"/>
              <a:buChar char="•"/>
            </a:pPr>
            <a:r>
              <a:rPr lang="en-US" sz="2000" dirty="0">
                <a:solidFill>
                  <a:schemeClr val="bg1"/>
                </a:solidFill>
                <a:latin typeface="Calibri" pitchFamily="34" charset="0"/>
                <a:cs typeface="Calibri" pitchFamily="34" charset="0"/>
              </a:rPr>
              <a:t>is_nan() </a:t>
            </a:r>
          </a:p>
          <a:p>
            <a:r>
              <a:rPr lang="en-US" sz="2000" dirty="0">
                <a:solidFill>
                  <a:schemeClr val="bg1"/>
                </a:solidFill>
                <a:latin typeface="Calibri" pitchFamily="34" charset="0"/>
                <a:cs typeface="Calibri" pitchFamily="34" charset="0"/>
              </a:rPr>
              <a:t>However, the PHP var_dump() function returns the data type and value:</a:t>
            </a:r>
          </a:p>
          <a:p>
            <a:r>
              <a:rPr lang="en-US" sz="2000" i="1" u="sng" dirty="0">
                <a:solidFill>
                  <a:schemeClr val="bg1"/>
                </a:solidFill>
                <a:latin typeface="Calibri" pitchFamily="34" charset="0"/>
                <a:cs typeface="Calibri" pitchFamily="34" charset="0"/>
              </a:rPr>
              <a:t>Example:</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$x = acos(8);</a:t>
            </a:r>
          </a:p>
          <a:p>
            <a:r>
              <a:rPr lang="en-US" sz="2000" dirty="0">
                <a:solidFill>
                  <a:schemeClr val="bg1"/>
                </a:solidFill>
                <a:latin typeface="Calibri" pitchFamily="34" charset="0"/>
                <a:cs typeface="Calibri" pitchFamily="34" charset="0"/>
              </a:rPr>
              <a:t>	var_dump($x);</a:t>
            </a:r>
          </a:p>
          <a:p>
            <a:r>
              <a:rPr lang="en-US" sz="2000" dirty="0">
                <a:solidFill>
                  <a:schemeClr val="bg1"/>
                </a:solidFill>
                <a:latin typeface="Calibri" pitchFamily="34" charset="0"/>
                <a:cs typeface="Calibri" pitchFamily="34" charset="0"/>
              </a:rPr>
              <a:t>?&gt;</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5743957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Numerical Strings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PHP is_numeric() function can be used to find whether a variable is numeric. The function returns true if the variable is a number or a numeric string, false otherwise</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9680513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4905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Numerical Strings</a:t>
            </a:r>
            <a:endParaRPr lang="en-US" sz="2800" b="1" u="sng" dirty="0" smtClean="0">
              <a:solidFill>
                <a:srgbClr val="FF0000"/>
              </a:solidFill>
              <a:latin typeface="Arial Rounded MT Bold"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5" y="1823406"/>
            <a:ext cx="2571859" cy="2527877"/>
          </a:xfrm>
          <a:prstGeom prst="rect">
            <a:avLst/>
          </a:prstGeom>
          <a:ln>
            <a:solidFill>
              <a:schemeClr val="bg1"/>
            </a:solidFill>
          </a:ln>
        </p:spPr>
      </p:pic>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077280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Casting Strings and Floats to Integers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Sometimes you need to cast a numerical value into another data type. The (int), (integer), or intval() function are often used to convert a value to an integer.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5" y="2803504"/>
            <a:ext cx="2020066" cy="2209930"/>
          </a:xfrm>
          <a:prstGeom prst="rect">
            <a:avLst/>
          </a:prstGeom>
          <a:ln>
            <a:solidFill>
              <a:schemeClr val="bg1"/>
            </a:solidFill>
          </a:ln>
        </p:spPr>
      </p:pic>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2460771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Operators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Operators are used to perform operations on variables and values. </a:t>
            </a:r>
          </a:p>
          <a:p>
            <a:r>
              <a:rPr lang="en-US" sz="2000" b="1" dirty="0">
                <a:solidFill>
                  <a:schemeClr val="bg1"/>
                </a:solidFill>
                <a:latin typeface="Calibri" pitchFamily="34" charset="0"/>
                <a:cs typeface="Calibri" pitchFamily="34" charset="0"/>
              </a:rPr>
              <a:t>PHP divides the operators in the following groups: </a:t>
            </a:r>
          </a:p>
          <a:p>
            <a:pPr marL="285750" indent="-285750">
              <a:buFont typeface="Arial" pitchFamily="34" charset="0"/>
              <a:buChar char="•"/>
            </a:pPr>
            <a:r>
              <a:rPr lang="en-US" sz="2000" dirty="0">
                <a:solidFill>
                  <a:schemeClr val="bg1"/>
                </a:solidFill>
                <a:latin typeface="Calibri" pitchFamily="34" charset="0"/>
                <a:cs typeface="Calibri" pitchFamily="34" charset="0"/>
              </a:rPr>
              <a:t>Arithmetic operators </a:t>
            </a:r>
          </a:p>
          <a:p>
            <a:pPr marL="285750" indent="-285750">
              <a:buFont typeface="Arial" pitchFamily="34" charset="0"/>
              <a:buChar char="•"/>
            </a:pPr>
            <a:r>
              <a:rPr lang="en-US" sz="2000" dirty="0">
                <a:solidFill>
                  <a:schemeClr val="bg1"/>
                </a:solidFill>
                <a:latin typeface="Calibri" pitchFamily="34" charset="0"/>
                <a:cs typeface="Calibri" pitchFamily="34" charset="0"/>
              </a:rPr>
              <a:t>Assignment operators</a:t>
            </a:r>
          </a:p>
          <a:p>
            <a:pPr marL="285750" indent="-285750">
              <a:buFont typeface="Arial" pitchFamily="34" charset="0"/>
              <a:buChar char="•"/>
            </a:pPr>
            <a:r>
              <a:rPr lang="en-US" sz="2000" dirty="0">
                <a:solidFill>
                  <a:schemeClr val="bg1"/>
                </a:solidFill>
                <a:latin typeface="Calibri" pitchFamily="34" charset="0"/>
                <a:cs typeface="Calibri" pitchFamily="34" charset="0"/>
              </a:rPr>
              <a:t>Comparison operators</a:t>
            </a:r>
          </a:p>
          <a:p>
            <a:pPr marL="285750" indent="-285750">
              <a:buFont typeface="Arial" pitchFamily="34" charset="0"/>
              <a:buChar char="•"/>
            </a:pPr>
            <a:r>
              <a:rPr lang="en-US" sz="2000" dirty="0">
                <a:solidFill>
                  <a:schemeClr val="bg1"/>
                </a:solidFill>
                <a:latin typeface="Calibri" pitchFamily="34" charset="0"/>
                <a:cs typeface="Calibri" pitchFamily="34" charset="0"/>
              </a:rPr>
              <a:t>Increment/Decrement operators </a:t>
            </a:r>
          </a:p>
          <a:p>
            <a:pPr marL="285750" indent="-285750">
              <a:buFont typeface="Arial" pitchFamily="34" charset="0"/>
              <a:buChar char="•"/>
            </a:pPr>
            <a:r>
              <a:rPr lang="en-US" sz="2000" dirty="0">
                <a:solidFill>
                  <a:schemeClr val="bg1"/>
                </a:solidFill>
                <a:latin typeface="Calibri" pitchFamily="34" charset="0"/>
                <a:cs typeface="Calibri" pitchFamily="34" charset="0"/>
              </a:rPr>
              <a:t>Logical operators </a:t>
            </a:r>
          </a:p>
          <a:p>
            <a:pPr marL="285750" indent="-285750">
              <a:buFont typeface="Arial" pitchFamily="34" charset="0"/>
              <a:buChar char="•"/>
            </a:pPr>
            <a:r>
              <a:rPr lang="en-US" sz="2000" dirty="0">
                <a:solidFill>
                  <a:schemeClr val="bg1"/>
                </a:solidFill>
                <a:latin typeface="Calibri" pitchFamily="34" charset="0"/>
                <a:cs typeface="Calibri" pitchFamily="34" charset="0"/>
              </a:rPr>
              <a:t>String operators </a:t>
            </a:r>
          </a:p>
          <a:p>
            <a:pPr marL="285750" indent="-285750">
              <a:buFont typeface="Arial" pitchFamily="34" charset="0"/>
              <a:buChar char="•"/>
            </a:pPr>
            <a:r>
              <a:rPr lang="en-US" sz="2000" dirty="0">
                <a:solidFill>
                  <a:schemeClr val="bg1"/>
                </a:solidFill>
                <a:latin typeface="Calibri" pitchFamily="34" charset="0"/>
                <a:cs typeface="Calibri" pitchFamily="34" charset="0"/>
              </a:rPr>
              <a:t>Array operators </a:t>
            </a:r>
          </a:p>
          <a:p>
            <a:pPr marL="285750" indent="-285750">
              <a:buFont typeface="Arial" pitchFamily="34" charset="0"/>
              <a:buChar char="•"/>
            </a:pPr>
            <a:r>
              <a:rPr lang="en-US" sz="2000" dirty="0">
                <a:solidFill>
                  <a:schemeClr val="bg1"/>
                </a:solidFill>
                <a:latin typeface="Calibri" pitchFamily="34" charset="0"/>
                <a:cs typeface="Calibri" pitchFamily="34" charset="0"/>
              </a:rPr>
              <a:t>Conditional assignment operators</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77606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Arithmetic Operators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PHP arithmetic operators are used with numeric values to perform common arithmetical operations, such as addition, subtraction, multiplication etc.</a:t>
            </a:r>
            <a:endParaRPr lang="en-US" sz="2000" dirty="0">
              <a:solidFill>
                <a:schemeClr val="bg1"/>
              </a:solidFill>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03579690"/>
              </p:ext>
            </p:extLst>
          </p:nvPr>
        </p:nvGraphicFramePr>
        <p:xfrm>
          <a:off x="1069975" y="2969172"/>
          <a:ext cx="7620000" cy="2377440"/>
        </p:xfrm>
        <a:graphic>
          <a:graphicData uri="http://schemas.openxmlformats.org/drawingml/2006/table">
            <a:tbl>
              <a:tblPr firstRow="1" bandRow="1">
                <a:tableStyleId>{5C22544A-7EE6-4342-B048-85BDC9FD1C3A}</a:tableStyleId>
              </a:tblPr>
              <a:tblGrid>
                <a:gridCol w="1524000"/>
                <a:gridCol w="1676400"/>
                <a:gridCol w="1676400"/>
                <a:gridCol w="2743200"/>
              </a:tblGrid>
              <a:tr h="370840">
                <a:tc>
                  <a:txBody>
                    <a:bodyPr/>
                    <a:lstStyle/>
                    <a:p>
                      <a:pPr algn="ctr"/>
                      <a:r>
                        <a:rPr lang="en-US" sz="2000" dirty="0" smtClean="0">
                          <a:solidFill>
                            <a:schemeClr val="bg1"/>
                          </a:solidFill>
                          <a:latin typeface="Calibri" pitchFamily="34" charset="0"/>
                          <a:cs typeface="Calibri" pitchFamily="34" charset="0"/>
                        </a:rPr>
                        <a:t>Operator</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Name</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Example</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Result</a:t>
                      </a:r>
                      <a:endParaRPr lang="en-US" sz="2000" b="1"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Addition</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 $y</a:t>
                      </a:r>
                      <a:endParaRPr lang="en-US" sz="2000" dirty="0">
                        <a:solidFill>
                          <a:schemeClr val="bg1"/>
                        </a:solidFill>
                        <a:latin typeface="Calibri" pitchFamily="34" charset="0"/>
                        <a:cs typeface="Calibri" pitchFamily="34" charset="0"/>
                      </a:endParaRPr>
                    </a:p>
                  </a:txBody>
                  <a:tcPr/>
                </a:tc>
                <a:tc>
                  <a:txBody>
                    <a:bodyPr/>
                    <a:lstStyle/>
                    <a:p>
                      <a:pPr algn="l"/>
                      <a:r>
                        <a:rPr lang="en-US" sz="2000" dirty="0" smtClean="0">
                          <a:solidFill>
                            <a:schemeClr val="bg1"/>
                          </a:solidFill>
                          <a:latin typeface="Calibri" pitchFamily="34" charset="0"/>
                          <a:cs typeface="Calibri" pitchFamily="34" charset="0"/>
                        </a:rPr>
                        <a:t>Sum of $x and $y</a:t>
                      </a:r>
                      <a:endParaRPr lang="en-US" sz="2000"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Subtraction</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 $y</a:t>
                      </a:r>
                      <a:endParaRPr lang="en-US" sz="2000" dirty="0">
                        <a:solidFill>
                          <a:schemeClr val="bg1"/>
                        </a:solidFill>
                        <a:latin typeface="Calibri" pitchFamily="34" charset="0"/>
                        <a:cs typeface="Calibri" pitchFamily="34" charset="0"/>
                      </a:endParaRPr>
                    </a:p>
                  </a:txBody>
                  <a:tcPr/>
                </a:tc>
                <a:tc>
                  <a:txBody>
                    <a:bodyPr/>
                    <a:lstStyle/>
                    <a:p>
                      <a:pPr algn="l"/>
                      <a:r>
                        <a:rPr lang="en-US" sz="2000" kern="1200" dirty="0" smtClean="0">
                          <a:solidFill>
                            <a:schemeClr val="bg1"/>
                          </a:solidFill>
                          <a:latin typeface="Calibri" pitchFamily="34" charset="0"/>
                          <a:cs typeface="Calibri" pitchFamily="34" charset="0"/>
                        </a:rPr>
                        <a:t>Difference of $x and $y</a:t>
                      </a:r>
                      <a:endParaRPr lang="en-US" sz="2000" kern="1200" dirty="0">
                        <a:solidFill>
                          <a:schemeClr val="bg1"/>
                        </a:solidFill>
                        <a:latin typeface="Calibri" pitchFamily="34" charset="0"/>
                        <a:ea typeface="+mn-ea"/>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Division</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 $y</a:t>
                      </a:r>
                      <a:endParaRPr lang="en-US" sz="2000" dirty="0">
                        <a:solidFill>
                          <a:schemeClr val="bg1"/>
                        </a:solidFill>
                        <a:latin typeface="Calibri" pitchFamily="34" charset="0"/>
                        <a:cs typeface="Calibri" pitchFamily="34" charset="0"/>
                      </a:endParaRPr>
                    </a:p>
                  </a:txBody>
                  <a:tcPr/>
                </a:tc>
                <a:tc>
                  <a:txBody>
                    <a:bodyPr/>
                    <a:lstStyle/>
                    <a:p>
                      <a:pPr algn="l"/>
                      <a:r>
                        <a:rPr lang="en-US" sz="2000" kern="1200" dirty="0" smtClean="0">
                          <a:solidFill>
                            <a:schemeClr val="bg1"/>
                          </a:solidFill>
                          <a:latin typeface="Calibri" pitchFamily="34" charset="0"/>
                          <a:cs typeface="Calibri" pitchFamily="34" charset="0"/>
                        </a:rPr>
                        <a:t>Quotient of $x and $y</a:t>
                      </a:r>
                      <a:endParaRPr lang="en-US" sz="2000" kern="1200" dirty="0">
                        <a:solidFill>
                          <a:schemeClr val="bg1"/>
                        </a:solidFill>
                        <a:latin typeface="Calibri" pitchFamily="34" charset="0"/>
                        <a:ea typeface="+mn-ea"/>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Multiplication</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 $y</a:t>
                      </a:r>
                      <a:endParaRPr lang="en-US" sz="2000" dirty="0">
                        <a:solidFill>
                          <a:schemeClr val="bg1"/>
                        </a:solidFill>
                        <a:latin typeface="Calibri" pitchFamily="34" charset="0"/>
                        <a:cs typeface="Calibri" pitchFamily="34" charset="0"/>
                      </a:endParaRPr>
                    </a:p>
                  </a:txBody>
                  <a:tcPr/>
                </a:tc>
                <a:tc>
                  <a:txBody>
                    <a:bodyPr/>
                    <a:lstStyle/>
                    <a:p>
                      <a:pPr algn="l"/>
                      <a:r>
                        <a:rPr lang="en-US" sz="2000" kern="1200" dirty="0" smtClean="0">
                          <a:solidFill>
                            <a:schemeClr val="bg1"/>
                          </a:solidFill>
                          <a:latin typeface="Calibri" pitchFamily="34" charset="0"/>
                          <a:cs typeface="Calibri" pitchFamily="34" charset="0"/>
                        </a:rPr>
                        <a:t>Product of $x and $y</a:t>
                      </a:r>
                      <a:endParaRPr lang="en-US" sz="2000" kern="1200" dirty="0">
                        <a:solidFill>
                          <a:schemeClr val="bg1"/>
                        </a:solidFill>
                        <a:latin typeface="Calibri" pitchFamily="34" charset="0"/>
                        <a:ea typeface="+mn-ea"/>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Modulus</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 $y</a:t>
                      </a:r>
                      <a:endParaRPr lang="en-US" sz="2000" dirty="0">
                        <a:solidFill>
                          <a:schemeClr val="bg1"/>
                        </a:solidFill>
                        <a:latin typeface="Calibri" pitchFamily="34" charset="0"/>
                        <a:cs typeface="Calibri" pitchFamily="34" charset="0"/>
                      </a:endParaRPr>
                    </a:p>
                  </a:txBody>
                  <a:tcPr/>
                </a:tc>
                <a:tc>
                  <a:txBody>
                    <a:bodyPr/>
                    <a:lstStyle/>
                    <a:p>
                      <a:pPr algn="l"/>
                      <a:r>
                        <a:rPr lang="en-US" sz="2000" kern="1200" dirty="0" smtClean="0">
                          <a:solidFill>
                            <a:schemeClr val="bg1"/>
                          </a:solidFill>
                          <a:latin typeface="Calibri" pitchFamily="34" charset="0"/>
                          <a:cs typeface="Calibri" pitchFamily="34" charset="0"/>
                        </a:rPr>
                        <a:t>Remainder of $x and $y</a:t>
                      </a:r>
                      <a:endParaRPr lang="en-US" sz="2000" kern="1200" dirty="0">
                        <a:solidFill>
                          <a:schemeClr val="bg1"/>
                        </a:solidFill>
                        <a:latin typeface="Calibri" pitchFamily="34" charset="0"/>
                        <a:ea typeface="+mn-ea"/>
                        <a:cs typeface="Calibri" pitchFamily="34" charset="0"/>
                      </a:endParaRPr>
                    </a:p>
                  </a:txBody>
                  <a:tcPr/>
                </a:tc>
              </a:tr>
            </a:tbl>
          </a:graphicData>
        </a:graphic>
      </p:graphicFrame>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266632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1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069975" y="1011238"/>
            <a:ext cx="3722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Syntax</a:t>
            </a:r>
            <a:endParaRPr lang="en-US" sz="2800" b="1" u="sng" dirty="0" smtClean="0">
              <a:solidFill>
                <a:srgbClr val="FF0000"/>
              </a:solidFill>
              <a:latin typeface="Arial Rounded MT Bold"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5" y="1653272"/>
            <a:ext cx="3722742" cy="3029087"/>
          </a:xfrm>
          <a:prstGeom prst="rect">
            <a:avLst/>
          </a:prstGeom>
          <a:ln>
            <a:solidFill>
              <a:schemeClr val="bg1"/>
            </a:solidFill>
          </a:ln>
        </p:spPr>
      </p:pic>
      <p:sp>
        <p:nvSpPr>
          <p:cNvPr id="8" name="Rectangle 7"/>
          <p:cNvSpPr/>
          <p:nvPr/>
        </p:nvSpPr>
        <p:spPr>
          <a:xfrm>
            <a:off x="5625860" y="2867025"/>
            <a:ext cx="2514600" cy="1143000"/>
          </a:xfrm>
          <a:prstGeom prst="rect">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smtClean="0">
                <a:solidFill>
                  <a:schemeClr val="tx1"/>
                </a:solidFill>
              </a:rPr>
              <a:t>Note: PHP statement end with a semicolon (;)</a:t>
            </a:r>
            <a:endParaRPr lang="en-US" sz="2000" b="1" dirty="0">
              <a:solidFill>
                <a:schemeClr val="tx1"/>
              </a:solidFill>
            </a:endParaRPr>
          </a:p>
        </p:txBody>
      </p:sp>
      <p:sp>
        <p:nvSpPr>
          <p:cNvPr id="9" name="TextBox 8"/>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9437305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Assignment Operators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PHP assignment operators are used with numeric values to write a value to a variable. </a:t>
            </a:r>
          </a:p>
          <a:p>
            <a:r>
              <a:rPr lang="en-US" sz="2000" dirty="0">
                <a:solidFill>
                  <a:schemeClr val="bg1"/>
                </a:solidFill>
                <a:latin typeface="Calibri" pitchFamily="34" charset="0"/>
                <a:cs typeface="Calibri" pitchFamily="34" charset="0"/>
              </a:rPr>
              <a:t>The basic assignment operator in PHP is "=". It means that the left operand gets set to the value of the assignment expression on the right. </a:t>
            </a:r>
          </a:p>
        </p:txBody>
      </p:sp>
      <p:graphicFrame>
        <p:nvGraphicFramePr>
          <p:cNvPr id="8" name="Table 7"/>
          <p:cNvGraphicFramePr>
            <a:graphicFrameLocks noGrp="1"/>
          </p:cNvGraphicFramePr>
          <p:nvPr>
            <p:extLst>
              <p:ext uri="{D42A27DB-BD31-4B8C-83A1-F6EECF244321}">
                <p14:modId xmlns:p14="http://schemas.microsoft.com/office/powerpoint/2010/main" val="1481968906"/>
              </p:ext>
            </p:extLst>
          </p:nvPr>
        </p:nvGraphicFramePr>
        <p:xfrm>
          <a:off x="1187669" y="3438525"/>
          <a:ext cx="7620000" cy="1493520"/>
        </p:xfrm>
        <a:graphic>
          <a:graphicData uri="http://schemas.openxmlformats.org/drawingml/2006/table">
            <a:tbl>
              <a:tblPr firstRow="1" bandRow="1">
                <a:tableStyleId>{5C22544A-7EE6-4342-B048-85BDC9FD1C3A}</a:tableStyleId>
              </a:tblPr>
              <a:tblGrid>
                <a:gridCol w="1676400"/>
                <a:gridCol w="1981200"/>
                <a:gridCol w="3962400"/>
              </a:tblGrid>
              <a:tr h="370840">
                <a:tc>
                  <a:txBody>
                    <a:bodyPr/>
                    <a:lstStyle/>
                    <a:p>
                      <a:pPr algn="ctr"/>
                      <a:r>
                        <a:rPr lang="en-US" sz="2000" dirty="0" smtClean="0">
                          <a:solidFill>
                            <a:schemeClr val="bg1"/>
                          </a:solidFill>
                          <a:latin typeface="Calibri" pitchFamily="34" charset="0"/>
                          <a:cs typeface="Calibri" pitchFamily="34" charset="0"/>
                        </a:rPr>
                        <a:t>Assignment</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Same as</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Description</a:t>
                      </a:r>
                      <a:endParaRPr lang="en-US" sz="2000" b="1"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x</a:t>
                      </a:r>
                      <a:r>
                        <a:rPr lang="en-US" sz="2000" baseline="0" dirty="0" smtClean="0">
                          <a:solidFill>
                            <a:schemeClr val="bg1"/>
                          </a:solidFill>
                          <a:latin typeface="Calibri" pitchFamily="34" charset="0"/>
                          <a:cs typeface="Calibri" pitchFamily="34" charset="0"/>
                        </a:rPr>
                        <a:t> = y</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 y</a:t>
                      </a:r>
                      <a:endParaRPr lang="en-US" sz="2000" dirty="0">
                        <a:solidFill>
                          <a:schemeClr val="bg1"/>
                        </a:solidFill>
                        <a:latin typeface="Calibri" pitchFamily="34" charset="0"/>
                        <a:cs typeface="Calibri" pitchFamily="34" charset="0"/>
                      </a:endParaRPr>
                    </a:p>
                  </a:txBody>
                  <a:tcPr/>
                </a:tc>
                <a:tc>
                  <a:txBody>
                    <a:bodyPr/>
                    <a:lstStyle/>
                    <a:p>
                      <a:pPr algn="l"/>
                      <a:r>
                        <a:rPr lang="en-US" sz="2000" dirty="0" smtClean="0">
                          <a:solidFill>
                            <a:schemeClr val="bg1"/>
                          </a:solidFill>
                          <a:latin typeface="Calibri" pitchFamily="34" charset="0"/>
                          <a:cs typeface="Calibri" pitchFamily="34" charset="0"/>
                        </a:rPr>
                        <a:t>The left operand gets set to the value of the expression on the right</a:t>
                      </a:r>
                      <a:endParaRPr lang="en-US" sz="2000"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x += y</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 x</a:t>
                      </a:r>
                      <a:r>
                        <a:rPr lang="en-US" sz="2000" baseline="0" dirty="0" smtClean="0">
                          <a:solidFill>
                            <a:schemeClr val="bg1"/>
                          </a:solidFill>
                          <a:latin typeface="Calibri" pitchFamily="34" charset="0"/>
                          <a:cs typeface="Calibri" pitchFamily="34" charset="0"/>
                        </a:rPr>
                        <a:t> + y</a:t>
                      </a:r>
                      <a:endParaRPr lang="en-US" sz="2000" dirty="0">
                        <a:solidFill>
                          <a:schemeClr val="bg1"/>
                        </a:solidFill>
                        <a:latin typeface="Calibri" pitchFamily="34" charset="0"/>
                        <a:cs typeface="Calibri" pitchFamily="34" charset="0"/>
                      </a:endParaRPr>
                    </a:p>
                  </a:txBody>
                  <a:tcPr/>
                </a:tc>
                <a:tc>
                  <a:txBody>
                    <a:bodyPr/>
                    <a:lstStyle/>
                    <a:p>
                      <a:pPr algn="l"/>
                      <a:r>
                        <a:rPr lang="en-US" sz="2000" dirty="0" smtClean="0">
                          <a:solidFill>
                            <a:schemeClr val="bg1"/>
                          </a:solidFill>
                          <a:latin typeface="Calibri" pitchFamily="34" charset="0"/>
                          <a:cs typeface="Calibri" pitchFamily="34" charset="0"/>
                        </a:rPr>
                        <a:t>Addition</a:t>
                      </a:r>
                      <a:endParaRPr lang="en-US" sz="2000" dirty="0">
                        <a:solidFill>
                          <a:schemeClr val="bg1"/>
                        </a:solidFill>
                        <a:latin typeface="Calibri" pitchFamily="34" charset="0"/>
                        <a:cs typeface="Calibri" pitchFamily="34" charset="0"/>
                      </a:endParaRPr>
                    </a:p>
                  </a:txBody>
                  <a:tcPr/>
                </a:tc>
              </a:tr>
            </a:tbl>
          </a:graphicData>
        </a:graphic>
      </p:graphicFrame>
      <p:sp>
        <p:nvSpPr>
          <p:cNvPr id="9" name="TextBox 8"/>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159661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Assignment Operators</a:t>
            </a:r>
            <a:endParaRPr lang="en-US" sz="2800" b="1" u="sng" dirty="0" smtClean="0">
              <a:solidFill>
                <a:srgbClr val="FF0000"/>
              </a:solidFill>
              <a:latin typeface="Arial Rounded MT Bold"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69338173"/>
              </p:ext>
            </p:extLst>
          </p:nvPr>
        </p:nvGraphicFramePr>
        <p:xfrm>
          <a:off x="1069974" y="1696085"/>
          <a:ext cx="7620000" cy="1584960"/>
        </p:xfrm>
        <a:graphic>
          <a:graphicData uri="http://schemas.openxmlformats.org/drawingml/2006/table">
            <a:tbl>
              <a:tblPr firstRow="1" bandRow="1">
                <a:tableStyleId>{5C22544A-7EE6-4342-B048-85BDC9FD1C3A}</a:tableStyleId>
              </a:tblPr>
              <a:tblGrid>
                <a:gridCol w="1676400"/>
                <a:gridCol w="1981200"/>
                <a:gridCol w="3962400"/>
              </a:tblGrid>
              <a:tr h="370840">
                <a:tc>
                  <a:txBody>
                    <a:bodyPr/>
                    <a:lstStyle/>
                    <a:p>
                      <a:pPr algn="ctr"/>
                      <a:r>
                        <a:rPr lang="en-US" sz="2000" dirty="0" smtClean="0">
                          <a:solidFill>
                            <a:schemeClr val="bg1"/>
                          </a:solidFill>
                          <a:latin typeface="Calibri" pitchFamily="34" charset="0"/>
                          <a:cs typeface="Calibri" pitchFamily="34" charset="0"/>
                        </a:rPr>
                        <a:t>Assignment</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Same as</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Description</a:t>
                      </a:r>
                      <a:endParaRPr lang="en-US" sz="2000" b="1"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x -= y</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 x</a:t>
                      </a:r>
                      <a:r>
                        <a:rPr lang="en-US" sz="2000" baseline="0" dirty="0" smtClean="0">
                          <a:solidFill>
                            <a:schemeClr val="bg1"/>
                          </a:solidFill>
                          <a:latin typeface="Calibri" pitchFamily="34" charset="0"/>
                          <a:cs typeface="Calibri" pitchFamily="34" charset="0"/>
                        </a:rPr>
                        <a:t> - y</a:t>
                      </a:r>
                      <a:endParaRPr lang="en-US" sz="2000" dirty="0">
                        <a:solidFill>
                          <a:schemeClr val="bg1"/>
                        </a:solidFill>
                        <a:latin typeface="Calibri" pitchFamily="34" charset="0"/>
                        <a:cs typeface="Calibri" pitchFamily="34" charset="0"/>
                      </a:endParaRPr>
                    </a:p>
                  </a:txBody>
                  <a:tcPr/>
                </a:tc>
                <a:tc>
                  <a:txBody>
                    <a:bodyPr/>
                    <a:lstStyle/>
                    <a:p>
                      <a:pPr algn="l"/>
                      <a:r>
                        <a:rPr lang="en-US" sz="2000" dirty="0" smtClean="0">
                          <a:solidFill>
                            <a:schemeClr val="bg1"/>
                          </a:solidFill>
                          <a:latin typeface="Calibri" pitchFamily="34" charset="0"/>
                          <a:cs typeface="Calibri" pitchFamily="34" charset="0"/>
                        </a:rPr>
                        <a:t>Subtraction</a:t>
                      </a:r>
                      <a:endParaRPr lang="en-US" sz="2000"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x *= y</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 x</a:t>
                      </a:r>
                      <a:r>
                        <a:rPr lang="en-US" sz="2000" baseline="0" dirty="0" smtClean="0">
                          <a:solidFill>
                            <a:schemeClr val="bg1"/>
                          </a:solidFill>
                          <a:latin typeface="Calibri" pitchFamily="34" charset="0"/>
                          <a:cs typeface="Calibri" pitchFamily="34" charset="0"/>
                        </a:rPr>
                        <a:t> / y</a:t>
                      </a:r>
                      <a:endParaRPr lang="en-US" sz="2000" dirty="0">
                        <a:solidFill>
                          <a:schemeClr val="bg1"/>
                        </a:solidFill>
                        <a:latin typeface="Calibri" pitchFamily="34" charset="0"/>
                        <a:cs typeface="Calibri" pitchFamily="34" charset="0"/>
                      </a:endParaRPr>
                    </a:p>
                  </a:txBody>
                  <a:tcPr/>
                </a:tc>
                <a:tc>
                  <a:txBody>
                    <a:bodyPr/>
                    <a:lstStyle/>
                    <a:p>
                      <a:pPr algn="l"/>
                      <a:r>
                        <a:rPr lang="en-US" sz="2000" dirty="0" smtClean="0">
                          <a:solidFill>
                            <a:schemeClr val="bg1"/>
                          </a:solidFill>
                          <a:latin typeface="Calibri" pitchFamily="34" charset="0"/>
                          <a:cs typeface="Calibri" pitchFamily="34" charset="0"/>
                        </a:rPr>
                        <a:t>Multiplication</a:t>
                      </a:r>
                      <a:endParaRPr lang="en-US" sz="2000"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x %= y</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 x</a:t>
                      </a:r>
                      <a:r>
                        <a:rPr lang="en-US" sz="2000" baseline="0" dirty="0" smtClean="0">
                          <a:solidFill>
                            <a:schemeClr val="bg1"/>
                          </a:solidFill>
                          <a:latin typeface="Calibri" pitchFamily="34" charset="0"/>
                          <a:cs typeface="Calibri" pitchFamily="34" charset="0"/>
                        </a:rPr>
                        <a:t> % y</a:t>
                      </a:r>
                      <a:endParaRPr lang="en-US" sz="2000" dirty="0">
                        <a:solidFill>
                          <a:schemeClr val="bg1"/>
                        </a:solidFill>
                        <a:latin typeface="Calibri" pitchFamily="34" charset="0"/>
                        <a:cs typeface="Calibri" pitchFamily="34" charset="0"/>
                      </a:endParaRPr>
                    </a:p>
                  </a:txBody>
                  <a:tcPr/>
                </a:tc>
                <a:tc>
                  <a:txBody>
                    <a:bodyPr/>
                    <a:lstStyle/>
                    <a:p>
                      <a:pPr algn="l"/>
                      <a:r>
                        <a:rPr lang="en-US" sz="2000" dirty="0" smtClean="0">
                          <a:solidFill>
                            <a:schemeClr val="bg1"/>
                          </a:solidFill>
                          <a:latin typeface="Calibri" pitchFamily="34" charset="0"/>
                          <a:cs typeface="Calibri" pitchFamily="34" charset="0"/>
                        </a:rPr>
                        <a:t>Modulus</a:t>
                      </a:r>
                      <a:endParaRPr lang="en-US" sz="2000" dirty="0">
                        <a:solidFill>
                          <a:schemeClr val="bg1"/>
                        </a:solidFill>
                        <a:latin typeface="Calibri" pitchFamily="34" charset="0"/>
                        <a:cs typeface="Calibri" pitchFamily="34" charset="0"/>
                      </a:endParaRPr>
                    </a:p>
                  </a:txBody>
                  <a:tcPr/>
                </a:tc>
              </a:tr>
            </a:tbl>
          </a:graphicData>
        </a:graphic>
      </p:graphicFrame>
      <p:sp>
        <p:nvSpPr>
          <p:cNvPr id="9" name="TextBox 8"/>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18746669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Comparison Operators</a:t>
            </a:r>
            <a:endParaRPr lang="en-US" sz="2800" b="1" u="sng" dirty="0" smtClean="0">
              <a:solidFill>
                <a:srgbClr val="FF0000"/>
              </a:solidFill>
              <a:latin typeface="Arial Rounded MT Bold" pitchFamily="34" charset="0"/>
            </a:endParaRPr>
          </a:p>
        </p:txBody>
      </p:sp>
      <p:sp>
        <p:nvSpPr>
          <p:cNvPr id="6" name="TextBox 5"/>
          <p:cNvSpPr txBox="1">
            <a:spLocks noChangeArrowheads="1"/>
          </p:cNvSpPr>
          <p:nvPr/>
        </p:nvSpPr>
        <p:spPr bwMode="auto">
          <a:xfrm>
            <a:off x="1069975" y="1732662"/>
            <a:ext cx="61506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PHP comparison operators are used to compare two values (number or string):</a:t>
            </a:r>
          </a:p>
        </p:txBody>
      </p:sp>
      <p:graphicFrame>
        <p:nvGraphicFramePr>
          <p:cNvPr id="8" name="Table 7"/>
          <p:cNvGraphicFramePr>
            <a:graphicFrameLocks noGrp="1"/>
          </p:cNvGraphicFramePr>
          <p:nvPr>
            <p:extLst>
              <p:ext uri="{D42A27DB-BD31-4B8C-83A1-F6EECF244321}">
                <p14:modId xmlns:p14="http://schemas.microsoft.com/office/powerpoint/2010/main" val="4133797158"/>
              </p:ext>
            </p:extLst>
          </p:nvPr>
        </p:nvGraphicFramePr>
        <p:xfrm>
          <a:off x="1187669" y="2440548"/>
          <a:ext cx="7620000" cy="2931160"/>
        </p:xfrm>
        <a:graphic>
          <a:graphicData uri="http://schemas.openxmlformats.org/drawingml/2006/table">
            <a:tbl>
              <a:tblPr firstRow="1" bandRow="1">
                <a:tableStyleId>{5C22544A-7EE6-4342-B048-85BDC9FD1C3A}</a:tableStyleId>
              </a:tblPr>
              <a:tblGrid>
                <a:gridCol w="1524000"/>
                <a:gridCol w="1676400"/>
                <a:gridCol w="1676400"/>
                <a:gridCol w="2743200"/>
              </a:tblGrid>
              <a:tr h="523240">
                <a:tc>
                  <a:txBody>
                    <a:bodyPr/>
                    <a:lstStyle/>
                    <a:p>
                      <a:pPr algn="ctr"/>
                      <a:r>
                        <a:rPr lang="en-US" sz="2000" dirty="0" smtClean="0">
                          <a:solidFill>
                            <a:schemeClr val="bg1"/>
                          </a:solidFill>
                          <a:latin typeface="Calibri" pitchFamily="34" charset="0"/>
                          <a:cs typeface="Calibri" pitchFamily="34" charset="0"/>
                        </a:rPr>
                        <a:t>Operator</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Name</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Example</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Result</a:t>
                      </a:r>
                      <a:endParaRPr lang="en-US" sz="2000" b="1"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Equal</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a:t>
                      </a:r>
                      <a:r>
                        <a:rPr lang="en-US" sz="2000" baseline="0" dirty="0" smtClean="0">
                          <a:solidFill>
                            <a:schemeClr val="bg1"/>
                          </a:solidFill>
                          <a:latin typeface="Calibri" pitchFamily="34" charset="0"/>
                          <a:cs typeface="Calibri" pitchFamily="34" charset="0"/>
                        </a:rPr>
                        <a:t> </a:t>
                      </a:r>
                      <a:r>
                        <a:rPr lang="en-US" sz="2000" dirty="0" smtClean="0">
                          <a:solidFill>
                            <a:schemeClr val="bg1"/>
                          </a:solidFill>
                          <a:latin typeface="Calibri" pitchFamily="34" charset="0"/>
                          <a:cs typeface="Calibri" pitchFamily="34" charset="0"/>
                        </a:rPr>
                        <a:t>$y</a:t>
                      </a:r>
                      <a:endParaRPr lang="en-US" sz="2000" dirty="0">
                        <a:solidFill>
                          <a:schemeClr val="bg1"/>
                        </a:solidFill>
                        <a:latin typeface="Calibri" pitchFamily="34" charset="0"/>
                        <a:cs typeface="Calibri" pitchFamily="34" charset="0"/>
                      </a:endParaRPr>
                    </a:p>
                  </a:txBody>
                  <a:tcPr/>
                </a:tc>
                <a:tc>
                  <a:txBody>
                    <a:bodyPr/>
                    <a:lstStyle/>
                    <a:p>
                      <a:pPr algn="l"/>
                      <a:r>
                        <a:rPr lang="en-US" sz="2000" dirty="0" smtClean="0">
                          <a:solidFill>
                            <a:schemeClr val="bg1"/>
                          </a:solidFill>
                          <a:latin typeface="Calibri" pitchFamily="34" charset="0"/>
                          <a:cs typeface="Calibri" pitchFamily="34" charset="0"/>
                        </a:rPr>
                        <a:t>Returns true if $x is equal to $y</a:t>
                      </a:r>
                      <a:endParaRPr lang="en-US" sz="2000"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Identical</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 $y</a:t>
                      </a:r>
                      <a:endParaRPr lang="en-US" sz="2000" dirty="0">
                        <a:solidFill>
                          <a:schemeClr val="bg1"/>
                        </a:solidFill>
                        <a:latin typeface="Calibri" pitchFamily="34" charset="0"/>
                        <a:cs typeface="Calibri" pitchFamily="34" charset="0"/>
                      </a:endParaRPr>
                    </a:p>
                  </a:txBody>
                  <a:tcPr/>
                </a:tc>
                <a:tc>
                  <a:txBody>
                    <a:bodyPr/>
                    <a:lstStyle/>
                    <a:p>
                      <a:pPr algn="l"/>
                      <a:r>
                        <a:rPr lang="en-US" sz="2000" dirty="0" smtClean="0">
                          <a:solidFill>
                            <a:schemeClr val="bg1"/>
                          </a:solidFill>
                          <a:latin typeface="Calibri" pitchFamily="34" charset="0"/>
                          <a:cs typeface="Calibri" pitchFamily="34" charset="0"/>
                        </a:rPr>
                        <a:t>Returns true if $x is equal to $y and they are of</a:t>
                      </a:r>
                      <a:r>
                        <a:rPr lang="en-US" sz="2000" baseline="0" dirty="0" smtClean="0">
                          <a:solidFill>
                            <a:schemeClr val="bg1"/>
                          </a:solidFill>
                          <a:latin typeface="Calibri" pitchFamily="34" charset="0"/>
                          <a:cs typeface="Calibri" pitchFamily="34" charset="0"/>
                        </a:rPr>
                        <a:t> the same type</a:t>
                      </a:r>
                      <a:endParaRPr lang="en-US" sz="2000"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Not equal</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 $y</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Returns true if $x is not equal to $y</a:t>
                      </a:r>
                    </a:p>
                  </a:txBody>
                  <a:tcPr/>
                </a:tc>
              </a:tr>
            </a:tbl>
          </a:graphicData>
        </a:graphic>
      </p:graphicFrame>
      <p:sp>
        <p:nvSpPr>
          <p:cNvPr id="9" name="TextBox 8"/>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29064635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Comparison Operators</a:t>
            </a:r>
            <a:endParaRPr lang="en-US" sz="2800" b="1" u="sng" dirty="0" smtClean="0">
              <a:solidFill>
                <a:srgbClr val="FF0000"/>
              </a:solidFill>
              <a:latin typeface="Arial Rounded MT Bold"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21053044"/>
              </p:ext>
            </p:extLst>
          </p:nvPr>
        </p:nvGraphicFramePr>
        <p:xfrm>
          <a:off x="1069974" y="1736835"/>
          <a:ext cx="7620000" cy="2941320"/>
        </p:xfrm>
        <a:graphic>
          <a:graphicData uri="http://schemas.openxmlformats.org/drawingml/2006/table">
            <a:tbl>
              <a:tblPr firstRow="1" bandRow="1">
                <a:tableStyleId>{5C22544A-7EE6-4342-B048-85BDC9FD1C3A}</a:tableStyleId>
              </a:tblPr>
              <a:tblGrid>
                <a:gridCol w="1524000"/>
                <a:gridCol w="1676400"/>
                <a:gridCol w="1676400"/>
                <a:gridCol w="2743200"/>
              </a:tblGrid>
              <a:tr h="533400">
                <a:tc>
                  <a:txBody>
                    <a:bodyPr/>
                    <a:lstStyle/>
                    <a:p>
                      <a:pPr algn="ctr"/>
                      <a:r>
                        <a:rPr lang="en-US" sz="2000" dirty="0" smtClean="0">
                          <a:solidFill>
                            <a:schemeClr val="bg1"/>
                          </a:solidFill>
                          <a:latin typeface="Calibri" pitchFamily="34" charset="0"/>
                          <a:cs typeface="Calibri" pitchFamily="34" charset="0"/>
                        </a:rPr>
                        <a:t>Operator</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Name</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Example</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Result</a:t>
                      </a:r>
                      <a:endParaRPr lang="en-US" sz="2000" b="1"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&lt;&gt;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Not equal</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&lt;&gt; $y</a:t>
                      </a:r>
                      <a:endParaRPr lang="en-US" sz="2000" dirty="0">
                        <a:solidFill>
                          <a:schemeClr val="bg1"/>
                        </a:solidFill>
                        <a:latin typeface="Calibri" pitchFamily="34" charset="0"/>
                        <a:cs typeface="Calibri" pitchFamily="34" charset="0"/>
                      </a:endParaRPr>
                    </a:p>
                  </a:txBody>
                  <a:tcPr/>
                </a:tc>
                <a:tc>
                  <a:txBody>
                    <a:bodyPr/>
                    <a:lstStyle/>
                    <a:p>
                      <a:pPr algn="l"/>
                      <a:r>
                        <a:rPr lang="en-US" sz="2000" dirty="0" smtClean="0">
                          <a:solidFill>
                            <a:schemeClr val="bg1"/>
                          </a:solidFill>
                          <a:latin typeface="Calibri" pitchFamily="34" charset="0"/>
                          <a:cs typeface="Calibri" pitchFamily="34" charset="0"/>
                        </a:rPr>
                        <a:t>Returns true if $x is not equal to $y</a:t>
                      </a:r>
                      <a:endParaRPr lang="en-US" sz="2000"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Not Identical</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 $y</a:t>
                      </a:r>
                      <a:endParaRPr lang="en-US" sz="2000" dirty="0">
                        <a:solidFill>
                          <a:schemeClr val="bg1"/>
                        </a:solidFill>
                        <a:latin typeface="Calibri" pitchFamily="34" charset="0"/>
                        <a:cs typeface="Calibri" pitchFamily="34" charset="0"/>
                      </a:endParaRPr>
                    </a:p>
                  </a:txBody>
                  <a:tcPr/>
                </a:tc>
                <a:tc>
                  <a:txBody>
                    <a:bodyPr/>
                    <a:lstStyle/>
                    <a:p>
                      <a:pPr algn="l"/>
                      <a:r>
                        <a:rPr lang="en-US" sz="2000" dirty="0" smtClean="0">
                          <a:solidFill>
                            <a:schemeClr val="bg1"/>
                          </a:solidFill>
                          <a:latin typeface="Calibri" pitchFamily="34" charset="0"/>
                          <a:cs typeface="Calibri" pitchFamily="34" charset="0"/>
                        </a:rPr>
                        <a:t>Returns true if $x is not equal to $y and they are not of</a:t>
                      </a:r>
                      <a:r>
                        <a:rPr lang="en-US" sz="2000" baseline="0" dirty="0" smtClean="0">
                          <a:solidFill>
                            <a:schemeClr val="bg1"/>
                          </a:solidFill>
                          <a:latin typeface="Calibri" pitchFamily="34" charset="0"/>
                          <a:cs typeface="Calibri" pitchFamily="34" charset="0"/>
                        </a:rPr>
                        <a:t> the same type</a:t>
                      </a:r>
                      <a:endParaRPr lang="en-US" sz="2000"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&gt;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Greater than</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&gt; $y</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Returns true if $x is</a:t>
                      </a:r>
                      <a:r>
                        <a:rPr lang="en-US" sz="2000" baseline="0" dirty="0" smtClean="0">
                          <a:solidFill>
                            <a:schemeClr val="bg1"/>
                          </a:solidFill>
                          <a:latin typeface="Calibri" pitchFamily="34" charset="0"/>
                          <a:cs typeface="Calibri" pitchFamily="34" charset="0"/>
                        </a:rPr>
                        <a:t> greater than</a:t>
                      </a:r>
                      <a:r>
                        <a:rPr lang="en-US" sz="2000" dirty="0" smtClean="0">
                          <a:solidFill>
                            <a:schemeClr val="bg1"/>
                          </a:solidFill>
                          <a:latin typeface="Calibri" pitchFamily="34" charset="0"/>
                          <a:cs typeface="Calibri" pitchFamily="34" charset="0"/>
                        </a:rPr>
                        <a:t> $y</a:t>
                      </a:r>
                    </a:p>
                  </a:txBody>
                  <a:tcPr/>
                </a:tc>
              </a:tr>
            </a:tbl>
          </a:graphicData>
        </a:graphic>
      </p:graphicFrame>
      <p:sp>
        <p:nvSpPr>
          <p:cNvPr id="9" name="TextBox 8"/>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9558956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Comparison Operators</a:t>
            </a:r>
            <a:endParaRPr lang="en-US" sz="2800" b="1" u="sng" dirty="0" smtClean="0">
              <a:solidFill>
                <a:srgbClr val="FF0000"/>
              </a:solidFill>
              <a:latin typeface="Arial Rounded MT Bold"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6360425"/>
              </p:ext>
            </p:extLst>
          </p:nvPr>
        </p:nvGraphicFramePr>
        <p:xfrm>
          <a:off x="1211318" y="1614805"/>
          <a:ext cx="7620000" cy="4251960"/>
        </p:xfrm>
        <a:graphic>
          <a:graphicData uri="http://schemas.openxmlformats.org/drawingml/2006/table">
            <a:tbl>
              <a:tblPr firstRow="1" bandRow="1">
                <a:tableStyleId>{5C22544A-7EE6-4342-B048-85BDC9FD1C3A}</a:tableStyleId>
              </a:tblPr>
              <a:tblGrid>
                <a:gridCol w="1143000"/>
                <a:gridCol w="1219200"/>
                <a:gridCol w="1524000"/>
                <a:gridCol w="3733800"/>
              </a:tblGrid>
              <a:tr h="533400">
                <a:tc>
                  <a:txBody>
                    <a:bodyPr/>
                    <a:lstStyle/>
                    <a:p>
                      <a:pPr algn="ctr"/>
                      <a:r>
                        <a:rPr lang="en-US" sz="2000" dirty="0" smtClean="0">
                          <a:solidFill>
                            <a:schemeClr val="bg1"/>
                          </a:solidFill>
                          <a:latin typeface="Calibri" pitchFamily="34" charset="0"/>
                          <a:cs typeface="Calibri" pitchFamily="34" charset="0"/>
                        </a:rPr>
                        <a:t>Operator</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Name</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Example</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Result</a:t>
                      </a:r>
                      <a:endParaRPr lang="en-US" sz="2000" b="1"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&lt;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Less than</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&lt; $y</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Returns true if $x is</a:t>
                      </a:r>
                      <a:r>
                        <a:rPr lang="en-US" sz="2000" baseline="0" dirty="0" smtClean="0">
                          <a:solidFill>
                            <a:schemeClr val="bg1"/>
                          </a:solidFill>
                          <a:latin typeface="Calibri" pitchFamily="34" charset="0"/>
                          <a:cs typeface="Calibri" pitchFamily="34" charset="0"/>
                        </a:rPr>
                        <a:t> less than</a:t>
                      </a:r>
                      <a:r>
                        <a:rPr lang="en-US" sz="2000" dirty="0" smtClean="0">
                          <a:solidFill>
                            <a:schemeClr val="bg1"/>
                          </a:solidFill>
                          <a:latin typeface="Calibri" pitchFamily="34" charset="0"/>
                          <a:cs typeface="Calibri" pitchFamily="34" charset="0"/>
                        </a:rPr>
                        <a:t> $y</a:t>
                      </a:r>
                    </a:p>
                  </a:txBody>
                  <a:tcPr/>
                </a:tc>
              </a:tr>
              <a:tr h="370840">
                <a:tc>
                  <a:txBody>
                    <a:bodyPr/>
                    <a:lstStyle/>
                    <a:p>
                      <a:pPr algn="ctr"/>
                      <a:r>
                        <a:rPr lang="en-US" sz="2000" dirty="0" smtClean="0">
                          <a:solidFill>
                            <a:schemeClr val="bg1"/>
                          </a:solidFill>
                          <a:latin typeface="Calibri" pitchFamily="34" charset="0"/>
                          <a:cs typeface="Calibri" pitchFamily="34" charset="0"/>
                        </a:rPr>
                        <a:t>&gt;=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Greater than or equal to</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&gt;= $y</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Returns</a:t>
                      </a:r>
                      <a:r>
                        <a:rPr lang="en-US" sz="2000" baseline="0" dirty="0" smtClean="0">
                          <a:solidFill>
                            <a:schemeClr val="bg1"/>
                          </a:solidFill>
                          <a:latin typeface="Calibri" pitchFamily="34" charset="0"/>
                          <a:cs typeface="Calibri" pitchFamily="34" charset="0"/>
                        </a:rPr>
                        <a:t> true if $x is greater than or equal to $y</a:t>
                      </a:r>
                      <a:endParaRPr lang="en-US" sz="2000" dirty="0" smtClean="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&lt;=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Less than</a:t>
                      </a:r>
                      <a:r>
                        <a:rPr lang="en-US" sz="2000" baseline="0" dirty="0" smtClean="0">
                          <a:solidFill>
                            <a:schemeClr val="bg1"/>
                          </a:solidFill>
                          <a:latin typeface="Calibri" pitchFamily="34" charset="0"/>
                          <a:cs typeface="Calibri" pitchFamily="34" charset="0"/>
                        </a:rPr>
                        <a:t> of equal to</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&lt;= $y</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Returns</a:t>
                      </a:r>
                      <a:r>
                        <a:rPr lang="en-US" sz="2000" baseline="0" dirty="0" smtClean="0">
                          <a:solidFill>
                            <a:schemeClr val="bg1"/>
                          </a:solidFill>
                          <a:latin typeface="Calibri" pitchFamily="34" charset="0"/>
                          <a:cs typeface="Calibri" pitchFamily="34" charset="0"/>
                        </a:rPr>
                        <a:t> true if $x is less than or equal to $y</a:t>
                      </a:r>
                      <a:endParaRPr lang="en-US" sz="2000" dirty="0" smtClean="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&lt;=&gt;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Spaceship</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$x </a:t>
                      </a:r>
                      <a:r>
                        <a:rPr lang="en-US" sz="2000" dirty="0" smtClean="0">
                          <a:solidFill>
                            <a:schemeClr val="bg1"/>
                          </a:solidFill>
                          <a:latin typeface="Calibri" pitchFamily="34" charset="0"/>
                          <a:cs typeface="Calibri" pitchFamily="34" charset="0"/>
                          <a:sym typeface="Wingdings" pitchFamily="2" charset="2"/>
                        </a:rPr>
                        <a:t>&lt;=&gt;</a:t>
                      </a:r>
                      <a:r>
                        <a:rPr lang="en-US" sz="2000" baseline="0" dirty="0" smtClean="0">
                          <a:solidFill>
                            <a:schemeClr val="bg1"/>
                          </a:solidFill>
                          <a:latin typeface="Calibri" pitchFamily="34" charset="0"/>
                          <a:cs typeface="Calibri" pitchFamily="34" charset="0"/>
                          <a:sym typeface="Wingdings" pitchFamily="2" charset="2"/>
                        </a:rPr>
                        <a:t> $y</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Returns an</a:t>
                      </a:r>
                      <a:r>
                        <a:rPr lang="en-US" sz="2000" baseline="0" dirty="0" smtClean="0">
                          <a:solidFill>
                            <a:schemeClr val="bg1"/>
                          </a:solidFill>
                          <a:latin typeface="Calibri" pitchFamily="34" charset="0"/>
                          <a:cs typeface="Calibri" pitchFamily="34" charset="0"/>
                        </a:rPr>
                        <a:t> integer less than, equal to or greater than zero, depending on if $x is less than, equal to or greater than $y</a:t>
                      </a:r>
                      <a:endParaRPr lang="en-US" sz="2000" dirty="0" smtClean="0">
                        <a:solidFill>
                          <a:schemeClr val="bg1"/>
                        </a:solidFill>
                        <a:latin typeface="Calibri" pitchFamily="34" charset="0"/>
                        <a:cs typeface="Calibri" pitchFamily="34" charset="0"/>
                      </a:endParaRPr>
                    </a:p>
                  </a:txBody>
                  <a:tcPr/>
                </a:tc>
              </a:tr>
            </a:tbl>
          </a:graphicData>
        </a:graphic>
      </p:graphicFrame>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0717645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Increment / Decrement Operators</a:t>
            </a:r>
            <a:endParaRPr lang="en-US" sz="2800" b="1" u="sng" dirty="0" smtClean="0">
              <a:solidFill>
                <a:srgbClr val="FF0000"/>
              </a:solidFill>
              <a:latin typeface="Arial Rounded MT Bold" pitchFamily="34" charset="0"/>
            </a:endParaRPr>
          </a:p>
        </p:txBody>
      </p:sp>
      <p:sp>
        <p:nvSpPr>
          <p:cNvPr id="7" name="TextBox 6"/>
          <p:cNvSpPr txBox="1">
            <a:spLocks noChangeArrowheads="1"/>
          </p:cNvSpPr>
          <p:nvPr/>
        </p:nvSpPr>
        <p:spPr bwMode="auto">
          <a:xfrm>
            <a:off x="1069975" y="1732662"/>
            <a:ext cx="615063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PHP increment operators are used to increment a variable's value. </a:t>
            </a:r>
          </a:p>
          <a:p>
            <a:r>
              <a:rPr lang="en-US" sz="2000" dirty="0" smtClean="0">
                <a:solidFill>
                  <a:schemeClr val="bg1"/>
                </a:solidFill>
                <a:latin typeface="Calibri" pitchFamily="34" charset="0"/>
                <a:cs typeface="Calibri" pitchFamily="34" charset="0"/>
              </a:rPr>
              <a:t>The PHP decrement operators are used to decrement a variable's value.</a:t>
            </a:r>
            <a:endParaRPr lang="en-US" sz="2000" dirty="0">
              <a:solidFill>
                <a:schemeClr val="bg1"/>
              </a:solidFill>
              <a:latin typeface="Calibri" pitchFamily="34" charset="0"/>
              <a:cs typeface="Calibri"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985231879"/>
              </p:ext>
            </p:extLst>
          </p:nvPr>
        </p:nvGraphicFramePr>
        <p:xfrm>
          <a:off x="1253359" y="3268718"/>
          <a:ext cx="7401910" cy="2590800"/>
        </p:xfrm>
        <a:graphic>
          <a:graphicData uri="http://schemas.openxmlformats.org/drawingml/2006/table">
            <a:tbl>
              <a:tblPr firstRow="1" bandRow="1">
                <a:tableStyleId>{5C22544A-7EE6-4342-B048-85BDC9FD1C3A}</a:tableStyleId>
              </a:tblPr>
              <a:tblGrid>
                <a:gridCol w="1387858"/>
                <a:gridCol w="1746852"/>
                <a:gridCol w="4267200"/>
              </a:tblGrid>
              <a:tr h="152400">
                <a:tc>
                  <a:txBody>
                    <a:bodyPr/>
                    <a:lstStyle/>
                    <a:p>
                      <a:pPr algn="ctr"/>
                      <a:r>
                        <a:rPr lang="en-US" sz="2000" dirty="0" smtClean="0">
                          <a:solidFill>
                            <a:schemeClr val="bg1"/>
                          </a:solidFill>
                          <a:latin typeface="Calibri" pitchFamily="34" charset="0"/>
                          <a:cs typeface="Calibri" pitchFamily="34" charset="0"/>
                        </a:rPr>
                        <a:t>Operator</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Name</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Description</a:t>
                      </a:r>
                      <a:endParaRPr lang="en-US" sz="2000" b="1"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++$x</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Pre-increment</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Increments $x by one, then returns</a:t>
                      </a:r>
                      <a:r>
                        <a:rPr lang="en-US" sz="2000" baseline="0" dirty="0" smtClean="0">
                          <a:solidFill>
                            <a:schemeClr val="bg1"/>
                          </a:solidFill>
                          <a:latin typeface="Calibri" pitchFamily="34" charset="0"/>
                          <a:cs typeface="Calibri" pitchFamily="34" charset="0"/>
                        </a:rPr>
                        <a:t> $x</a:t>
                      </a:r>
                      <a:endParaRPr lang="en-US" sz="2000" dirty="0" smtClean="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$x++</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Post-increment</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Returns $x, then increments</a:t>
                      </a:r>
                      <a:r>
                        <a:rPr lang="en-US" sz="2000" baseline="0" dirty="0" smtClean="0">
                          <a:solidFill>
                            <a:schemeClr val="bg1"/>
                          </a:solidFill>
                          <a:latin typeface="Calibri" pitchFamily="34" charset="0"/>
                          <a:cs typeface="Calibri" pitchFamily="34" charset="0"/>
                        </a:rPr>
                        <a:t> $x by one.</a:t>
                      </a:r>
                      <a:endParaRPr lang="en-US" sz="2000" dirty="0" smtClean="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--$x</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Pre-decrement</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Decrements</a:t>
                      </a:r>
                      <a:r>
                        <a:rPr lang="en-US" sz="2000" baseline="0" dirty="0" smtClean="0">
                          <a:solidFill>
                            <a:schemeClr val="bg1"/>
                          </a:solidFill>
                          <a:latin typeface="Calibri" pitchFamily="34" charset="0"/>
                          <a:cs typeface="Calibri" pitchFamily="34" charset="0"/>
                        </a:rPr>
                        <a:t> $x by one, then returns $x</a:t>
                      </a:r>
                      <a:endParaRPr lang="en-US" sz="2000" dirty="0" smtClean="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$x--</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Post-decrement</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Return $x, then decrements $x by one.</a:t>
                      </a:r>
                    </a:p>
                  </a:txBody>
                  <a:tcPr/>
                </a:tc>
              </a:tr>
            </a:tbl>
          </a:graphicData>
        </a:graphic>
      </p:graphicFrame>
      <p:sp>
        <p:nvSpPr>
          <p:cNvPr id="9" name="TextBox 8"/>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29412538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String Operators</a:t>
            </a:r>
            <a:endParaRPr lang="en-US" sz="2800" b="1" u="sng" dirty="0" smtClean="0">
              <a:solidFill>
                <a:srgbClr val="FF0000"/>
              </a:solidFill>
              <a:latin typeface="Arial Rounded MT Bold" pitchFamily="34" charset="0"/>
            </a:endParaRPr>
          </a:p>
        </p:txBody>
      </p:sp>
      <p:sp>
        <p:nvSpPr>
          <p:cNvPr id="7" name="TextBox 6"/>
          <p:cNvSpPr txBox="1">
            <a:spLocks noChangeArrowheads="1"/>
          </p:cNvSpPr>
          <p:nvPr/>
        </p:nvSpPr>
        <p:spPr bwMode="auto">
          <a:xfrm>
            <a:off x="1069975" y="1732662"/>
            <a:ext cx="61506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PHP has two operators that are specially designed for strings</a:t>
            </a:r>
          </a:p>
        </p:txBody>
      </p:sp>
      <p:graphicFrame>
        <p:nvGraphicFramePr>
          <p:cNvPr id="9" name="Table 8"/>
          <p:cNvGraphicFramePr>
            <a:graphicFrameLocks noGrp="1"/>
          </p:cNvGraphicFramePr>
          <p:nvPr>
            <p:extLst>
              <p:ext uri="{D42A27DB-BD31-4B8C-83A1-F6EECF244321}">
                <p14:modId xmlns:p14="http://schemas.microsoft.com/office/powerpoint/2010/main" val="2386198496"/>
              </p:ext>
            </p:extLst>
          </p:nvPr>
        </p:nvGraphicFramePr>
        <p:xfrm>
          <a:off x="1200807" y="2531745"/>
          <a:ext cx="7620000" cy="1935480"/>
        </p:xfrm>
        <a:graphic>
          <a:graphicData uri="http://schemas.openxmlformats.org/drawingml/2006/table">
            <a:tbl>
              <a:tblPr firstRow="1" bandRow="1">
                <a:tableStyleId>{5C22544A-7EE6-4342-B048-85BDC9FD1C3A}</a:tableStyleId>
              </a:tblPr>
              <a:tblGrid>
                <a:gridCol w="1143000"/>
                <a:gridCol w="1752600"/>
                <a:gridCol w="1905000"/>
                <a:gridCol w="2819400"/>
              </a:tblGrid>
              <a:tr h="533400">
                <a:tc>
                  <a:txBody>
                    <a:bodyPr/>
                    <a:lstStyle/>
                    <a:p>
                      <a:pPr algn="ctr"/>
                      <a:r>
                        <a:rPr lang="en-US" sz="2000" dirty="0" smtClean="0">
                          <a:solidFill>
                            <a:schemeClr val="bg1"/>
                          </a:solidFill>
                          <a:latin typeface="Calibri" pitchFamily="34" charset="0"/>
                          <a:cs typeface="Calibri" pitchFamily="34" charset="0"/>
                        </a:rPr>
                        <a:t>Operator</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Name</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Description</a:t>
                      </a:r>
                      <a:endParaRPr lang="en-US" sz="2000" b="1"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Result</a:t>
                      </a:r>
                      <a:endParaRPr lang="en-US" sz="2000" b="1" dirty="0">
                        <a:solidFill>
                          <a:schemeClr val="bg1"/>
                        </a:solidFill>
                        <a:latin typeface="Calibri" pitchFamily="34" charset="0"/>
                        <a:cs typeface="Calibri" pitchFamily="34" charset="0"/>
                      </a:endParaRPr>
                    </a:p>
                  </a:txBody>
                  <a:tcPr/>
                </a:tc>
              </a:tr>
              <a:tr h="370840">
                <a:tc>
                  <a:txBody>
                    <a:bodyPr/>
                    <a:lstStyle/>
                    <a:p>
                      <a:pPr algn="ct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Concatenation</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$txt1 . $txt2</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Concatenation of $txt1 and $txt2</a:t>
                      </a:r>
                    </a:p>
                  </a:txBody>
                  <a:tcPr/>
                </a:tc>
              </a:tr>
              <a:tr h="370840">
                <a:tc>
                  <a:txBody>
                    <a:bodyPr/>
                    <a:lstStyle/>
                    <a:p>
                      <a:pPr algn="ct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Concatenation assignment</a:t>
                      </a:r>
                      <a:endParaRPr lang="en-US" sz="2000" dirty="0">
                        <a:solidFill>
                          <a:schemeClr val="bg1"/>
                        </a:solidFill>
                        <a:latin typeface="Calibri" pitchFamily="34" charset="0"/>
                        <a:cs typeface="Calibri" pitchFamily="34" charset="0"/>
                      </a:endParaRPr>
                    </a:p>
                  </a:txBody>
                  <a:tcPr/>
                </a:tc>
                <a:tc>
                  <a:txBody>
                    <a:bodyPr/>
                    <a:lstStyle/>
                    <a:p>
                      <a:pPr algn="ctr"/>
                      <a:r>
                        <a:rPr lang="en-US" sz="2000" dirty="0" smtClean="0">
                          <a:solidFill>
                            <a:schemeClr val="bg1"/>
                          </a:solidFill>
                          <a:latin typeface="Calibri" pitchFamily="34" charset="0"/>
                          <a:cs typeface="Calibri" pitchFamily="34" charset="0"/>
                        </a:rPr>
                        <a:t>$txt1 .= $txt2</a:t>
                      </a:r>
                      <a:endParaRPr lang="en-US" sz="2000" dirty="0">
                        <a:solidFill>
                          <a:schemeClr val="bg1"/>
                        </a:solidFill>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alibri" pitchFamily="34" charset="0"/>
                          <a:cs typeface="Calibri" pitchFamily="34" charset="0"/>
                        </a:rPr>
                        <a:t>Appends</a:t>
                      </a:r>
                      <a:r>
                        <a:rPr lang="en-US" sz="2000" baseline="0" dirty="0" smtClean="0">
                          <a:solidFill>
                            <a:schemeClr val="bg1"/>
                          </a:solidFill>
                          <a:latin typeface="Calibri" pitchFamily="34" charset="0"/>
                          <a:cs typeface="Calibri" pitchFamily="34" charset="0"/>
                        </a:rPr>
                        <a:t> $txt2 to $txt2</a:t>
                      </a:r>
                      <a:endParaRPr lang="en-US" sz="2000" dirty="0" smtClean="0">
                        <a:solidFill>
                          <a:schemeClr val="bg1"/>
                        </a:solidFill>
                        <a:latin typeface="Calibri" pitchFamily="34" charset="0"/>
                        <a:cs typeface="Calibri" pitchFamily="34" charset="0"/>
                      </a:endParaRPr>
                    </a:p>
                  </a:txBody>
                  <a:tcPr/>
                </a:tc>
              </a:tr>
            </a:tbl>
          </a:graphicData>
        </a:graphic>
      </p:graphicFrame>
      <p:sp>
        <p:nvSpPr>
          <p:cNvPr id="10" name="TextBox 9"/>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509963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if…else…elseif Statements</a:t>
            </a:r>
            <a:endParaRPr lang="en-US" sz="2800" b="1" u="sng" dirty="0" smtClean="0">
              <a:solidFill>
                <a:srgbClr val="FF0000"/>
              </a:solidFill>
              <a:latin typeface="Arial Rounded MT Bold" pitchFamily="34" charset="0"/>
            </a:endParaRPr>
          </a:p>
        </p:txBody>
      </p:sp>
      <p:sp>
        <p:nvSpPr>
          <p:cNvPr id="7" name="TextBox 6"/>
          <p:cNvSpPr txBox="1">
            <a:spLocks noChangeArrowheads="1"/>
          </p:cNvSpPr>
          <p:nvPr/>
        </p:nvSpPr>
        <p:spPr bwMode="auto">
          <a:xfrm>
            <a:off x="1069975" y="1732662"/>
            <a:ext cx="6150632"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Conditional statements are used to perform different actions based on different conditions.</a:t>
            </a:r>
          </a:p>
          <a:p>
            <a:r>
              <a:rPr lang="en-US" sz="2000" b="1" dirty="0">
                <a:solidFill>
                  <a:schemeClr val="bg1"/>
                </a:solidFill>
                <a:latin typeface="Calibri" pitchFamily="34" charset="0"/>
                <a:cs typeface="Calibri" pitchFamily="34" charset="0"/>
              </a:rPr>
              <a:t>PHP Conditional Statements</a:t>
            </a:r>
          </a:p>
          <a:p>
            <a:r>
              <a:rPr lang="en-US" sz="2000" dirty="0">
                <a:solidFill>
                  <a:schemeClr val="bg1"/>
                </a:solidFill>
                <a:latin typeface="Calibri" pitchFamily="34" charset="0"/>
                <a:cs typeface="Calibri" pitchFamily="34" charset="0"/>
              </a:rPr>
              <a:t>Very often when you write code, you want to perform different actions for different conditions. You can use conditional statements in your code to do this. </a:t>
            </a:r>
          </a:p>
          <a:p>
            <a:r>
              <a:rPr lang="en-US" sz="2000" dirty="0">
                <a:solidFill>
                  <a:schemeClr val="bg1"/>
                </a:solidFill>
                <a:latin typeface="Calibri" pitchFamily="34" charset="0"/>
                <a:cs typeface="Calibri" pitchFamily="34" charset="0"/>
              </a:rPr>
              <a:t>In PHP we have the following conditional statements:</a:t>
            </a:r>
          </a:p>
          <a:p>
            <a:pPr marL="342900" indent="-342900">
              <a:buFont typeface="Arial" pitchFamily="34" charset="0"/>
              <a:buChar char="•"/>
            </a:pPr>
            <a:r>
              <a:rPr lang="en-US" sz="2000" b="1" dirty="0">
                <a:solidFill>
                  <a:schemeClr val="bg1"/>
                </a:solidFill>
                <a:latin typeface="Calibri" pitchFamily="34" charset="0"/>
                <a:cs typeface="Calibri" pitchFamily="34" charset="0"/>
              </a:rPr>
              <a:t>if</a:t>
            </a:r>
            <a:r>
              <a:rPr lang="en-US" sz="2000" dirty="0">
                <a:solidFill>
                  <a:schemeClr val="bg1"/>
                </a:solidFill>
                <a:latin typeface="Calibri" pitchFamily="34" charset="0"/>
                <a:cs typeface="Calibri" pitchFamily="34" charset="0"/>
              </a:rPr>
              <a:t> statement - executes some code if one condition is true </a:t>
            </a:r>
          </a:p>
          <a:p>
            <a:pPr marL="342900" indent="-342900">
              <a:buFont typeface="Arial" pitchFamily="34" charset="0"/>
              <a:buChar char="•"/>
            </a:pPr>
            <a:r>
              <a:rPr lang="en-US" sz="2000" b="1" dirty="0">
                <a:solidFill>
                  <a:schemeClr val="bg1"/>
                </a:solidFill>
                <a:latin typeface="Calibri" pitchFamily="34" charset="0"/>
                <a:cs typeface="Calibri" pitchFamily="34" charset="0"/>
              </a:rPr>
              <a:t>if...else </a:t>
            </a:r>
            <a:r>
              <a:rPr lang="en-US" sz="2000" dirty="0">
                <a:solidFill>
                  <a:schemeClr val="bg1"/>
                </a:solidFill>
                <a:latin typeface="Calibri" pitchFamily="34" charset="0"/>
                <a:cs typeface="Calibri" pitchFamily="34" charset="0"/>
              </a:rPr>
              <a:t>statement - executes some code if a condition is true and another code if that condition is false </a:t>
            </a:r>
          </a:p>
          <a:p>
            <a:pPr marL="342900" indent="-342900">
              <a:buFont typeface="Arial" pitchFamily="34" charset="0"/>
              <a:buChar char="•"/>
            </a:pPr>
            <a:r>
              <a:rPr lang="en-US" sz="2000" b="1" dirty="0">
                <a:solidFill>
                  <a:schemeClr val="bg1"/>
                </a:solidFill>
                <a:latin typeface="Calibri" pitchFamily="34" charset="0"/>
                <a:cs typeface="Calibri" pitchFamily="34" charset="0"/>
              </a:rPr>
              <a:t>if...elseif...else </a:t>
            </a:r>
            <a:r>
              <a:rPr lang="en-US" sz="2000" dirty="0">
                <a:solidFill>
                  <a:schemeClr val="bg1"/>
                </a:solidFill>
                <a:latin typeface="Calibri" pitchFamily="34" charset="0"/>
                <a:cs typeface="Calibri" pitchFamily="34" charset="0"/>
              </a:rPr>
              <a:t>statement - executes different codes for more than two conditions </a:t>
            </a:r>
          </a:p>
          <a:p>
            <a:pPr marL="342900" indent="-342900">
              <a:buFont typeface="Arial" pitchFamily="34" charset="0"/>
              <a:buChar char="•"/>
            </a:pPr>
            <a:r>
              <a:rPr lang="en-US" sz="2000" b="1" dirty="0">
                <a:solidFill>
                  <a:schemeClr val="bg1"/>
                </a:solidFill>
                <a:latin typeface="Calibri" pitchFamily="34" charset="0"/>
                <a:cs typeface="Calibri" pitchFamily="34" charset="0"/>
              </a:rPr>
              <a:t>switch </a:t>
            </a:r>
            <a:r>
              <a:rPr lang="en-US" sz="2000" dirty="0">
                <a:solidFill>
                  <a:schemeClr val="bg1"/>
                </a:solidFill>
                <a:latin typeface="Calibri" pitchFamily="34" charset="0"/>
                <a:cs typeface="Calibri" pitchFamily="34" charset="0"/>
              </a:rPr>
              <a:t>statement - selects one of many blocks of code to be executed</a:t>
            </a: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3601447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if…else Statement</a:t>
            </a:r>
            <a:endParaRPr lang="en-US" sz="2800" b="1" u="sng" dirty="0" smtClean="0">
              <a:solidFill>
                <a:srgbClr val="FF0000"/>
              </a:solidFill>
              <a:latin typeface="Arial Rounded MT Bold" pitchFamily="34" charset="0"/>
            </a:endParaRPr>
          </a:p>
        </p:txBody>
      </p:sp>
      <p:sp>
        <p:nvSpPr>
          <p:cNvPr id="7" name="TextBox 6"/>
          <p:cNvSpPr txBox="1">
            <a:spLocks noChangeArrowheads="1"/>
          </p:cNvSpPr>
          <p:nvPr/>
        </p:nvSpPr>
        <p:spPr bwMode="auto">
          <a:xfrm>
            <a:off x="1069975" y="1732662"/>
            <a:ext cx="61506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if...else statement executes some code if a condition is true and another code if that condition is false.</a:t>
            </a: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5" y="2766918"/>
            <a:ext cx="3792646" cy="1671731"/>
          </a:xfrm>
          <a:prstGeom prst="rect">
            <a:avLst/>
          </a:prstGeom>
          <a:ln>
            <a:solidFill>
              <a:schemeClr val="bg1"/>
            </a:solidFill>
          </a:ln>
        </p:spPr>
      </p:pic>
    </p:spTree>
    <p:extLst>
      <p:ext uri="{BB962C8B-B14F-4D97-AF65-F5344CB8AC3E}">
        <p14:creationId xmlns:p14="http://schemas.microsoft.com/office/powerpoint/2010/main" val="4105553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if…else Statement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74" y="1938338"/>
            <a:ext cx="3463926" cy="225266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10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3722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Comments in PHP</a:t>
            </a:r>
            <a:endParaRPr lang="en-US" sz="2800" b="1" u="sng" dirty="0" smtClean="0">
              <a:solidFill>
                <a:srgbClr val="FF0000"/>
              </a:solidFill>
              <a:latin typeface="Arial Rounded MT Bold" pitchFamily="34" charset="0"/>
            </a:endParaRPr>
          </a:p>
        </p:txBody>
      </p:sp>
      <p:sp>
        <p:nvSpPr>
          <p:cNvPr id="6" name="TextBox 7"/>
          <p:cNvSpPr txBox="1">
            <a:spLocks noChangeArrowheads="1"/>
          </p:cNvSpPr>
          <p:nvPr/>
        </p:nvSpPr>
        <p:spPr bwMode="auto">
          <a:xfrm>
            <a:off x="1069975" y="1553344"/>
            <a:ext cx="615063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A comment in PHP code is a line that is not executed as a part of the program. Its only purpose is to be read by someone who is looking at the code. Comments can be used to: </a:t>
            </a:r>
          </a:p>
          <a:p>
            <a:pPr marL="342900" indent="-342900">
              <a:buFont typeface="Arial" pitchFamily="34" charset="0"/>
              <a:buChar char="•"/>
            </a:pPr>
            <a:r>
              <a:rPr lang="en-US" sz="2000" dirty="0">
                <a:solidFill>
                  <a:schemeClr val="bg1"/>
                </a:solidFill>
                <a:latin typeface="Calibri" pitchFamily="34" charset="0"/>
                <a:cs typeface="Calibri" pitchFamily="34" charset="0"/>
              </a:rPr>
              <a:t>Let others understand your code</a:t>
            </a:r>
          </a:p>
          <a:p>
            <a:pPr marL="342900" indent="-342900">
              <a:buFont typeface="Arial" pitchFamily="34" charset="0"/>
              <a:buChar char="•"/>
            </a:pPr>
            <a:r>
              <a:rPr lang="en-US" sz="2000" dirty="0">
                <a:solidFill>
                  <a:schemeClr val="bg1"/>
                </a:solidFill>
                <a:latin typeface="Calibri" pitchFamily="34" charset="0"/>
                <a:cs typeface="Calibri" pitchFamily="34" charset="0"/>
              </a:rPr>
              <a:t>Remind yourself of what you did - Most programmers have experienced coming back to their own work a year or two later and having to re-figure out what they did. Comments can remind you of what you were thinking when you wrote the code</a:t>
            </a:r>
          </a:p>
        </p:txBody>
      </p:sp>
      <p:sp>
        <p:nvSpPr>
          <p:cNvPr id="7" name="TextBox 6"/>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if…elseif…else Statement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5" y="1732662"/>
            <a:ext cx="61506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if...elseif...else statement executes different codes for more than two conditions.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440548"/>
            <a:ext cx="4725059" cy="1533739"/>
          </a:xfrm>
          <a:prstGeom prst="rect">
            <a:avLst/>
          </a:prstGeom>
          <a:ln>
            <a:solidFill>
              <a:schemeClr val="bg1"/>
            </a:solidFill>
          </a:ln>
        </p:spPr>
      </p:pic>
    </p:spTree>
    <p:extLst>
      <p:ext uri="{BB962C8B-B14F-4D97-AF65-F5344CB8AC3E}">
        <p14:creationId xmlns:p14="http://schemas.microsoft.com/office/powerpoint/2010/main" val="15214256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if…elseif…else Statement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1866764"/>
            <a:ext cx="3792647" cy="2438536"/>
          </a:xfrm>
          <a:prstGeom prst="rect">
            <a:avLst/>
          </a:prstGeom>
          <a:ln>
            <a:solidFill>
              <a:schemeClr val="bg1"/>
            </a:solidFill>
          </a:ln>
        </p:spPr>
      </p:pic>
    </p:spTree>
    <p:extLst>
      <p:ext uri="{BB962C8B-B14F-4D97-AF65-F5344CB8AC3E}">
        <p14:creationId xmlns:p14="http://schemas.microsoft.com/office/powerpoint/2010/main" val="9395453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Switch Statement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5" y="1732662"/>
            <a:ext cx="615063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switch statement is used to perform different actions based on different conditions.</a:t>
            </a:r>
          </a:p>
          <a:p>
            <a:r>
              <a:rPr lang="en-US" sz="2000" dirty="0">
                <a:solidFill>
                  <a:schemeClr val="bg1"/>
                </a:solidFill>
                <a:latin typeface="Calibri" pitchFamily="34" charset="0"/>
                <a:cs typeface="Calibri" pitchFamily="34" charset="0"/>
              </a:rPr>
              <a:t>Use the </a:t>
            </a:r>
            <a:r>
              <a:rPr lang="en-US" sz="2000" b="1" dirty="0">
                <a:solidFill>
                  <a:schemeClr val="bg1"/>
                </a:solidFill>
                <a:latin typeface="Calibri" pitchFamily="34" charset="0"/>
                <a:cs typeface="Calibri" pitchFamily="34" charset="0"/>
              </a:rPr>
              <a:t>switch</a:t>
            </a:r>
            <a:r>
              <a:rPr lang="en-US" sz="2000" dirty="0">
                <a:solidFill>
                  <a:schemeClr val="bg1"/>
                </a:solidFill>
                <a:latin typeface="Calibri" pitchFamily="34" charset="0"/>
                <a:cs typeface="Calibri" pitchFamily="34" charset="0"/>
              </a:rPr>
              <a:t> statement to </a:t>
            </a:r>
            <a:r>
              <a:rPr lang="en-US" sz="2000" b="1" dirty="0">
                <a:solidFill>
                  <a:schemeClr val="bg1"/>
                </a:solidFill>
                <a:latin typeface="Calibri" pitchFamily="34" charset="0"/>
                <a:cs typeface="Calibri" pitchFamily="34" charset="0"/>
              </a:rPr>
              <a:t>select one of many blocks of code to be executed</a:t>
            </a:r>
            <a:r>
              <a:rPr lang="en-US" sz="2000" dirty="0">
                <a:solidFill>
                  <a:schemeClr val="bg1"/>
                </a:solidFill>
                <a:latin typeface="Calibri" pitchFamily="34" charset="0"/>
                <a:cs typeface="Calibri" pitchFamily="34" charset="0"/>
              </a:rPr>
              <a:t>.</a:t>
            </a:r>
          </a:p>
        </p:txBody>
      </p:sp>
    </p:spTree>
    <p:extLst>
      <p:ext uri="{BB962C8B-B14F-4D97-AF65-F5344CB8AC3E}">
        <p14:creationId xmlns:p14="http://schemas.microsoft.com/office/powerpoint/2010/main" val="32205569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Switch Statement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73" y="1819274"/>
            <a:ext cx="4054477" cy="26765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8644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Switch Statement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5" y="1732662"/>
            <a:ext cx="615063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This is how it works: First we have a single expression n (most often a variable), that is evaluated once. The value of the expression is then compared with the values for each case in the structure. If there is a match, the block of code associated with that case is executed. Use </a:t>
            </a:r>
            <a:r>
              <a:rPr lang="en-US" sz="2000" b="1" dirty="0">
                <a:solidFill>
                  <a:schemeClr val="bg1"/>
                </a:solidFill>
                <a:latin typeface="Calibri" pitchFamily="34" charset="0"/>
                <a:cs typeface="Calibri" pitchFamily="34" charset="0"/>
              </a:rPr>
              <a:t>break</a:t>
            </a:r>
            <a:r>
              <a:rPr lang="en-US" sz="2000" dirty="0">
                <a:solidFill>
                  <a:schemeClr val="bg1"/>
                </a:solidFill>
                <a:latin typeface="Calibri" pitchFamily="34" charset="0"/>
                <a:cs typeface="Calibri" pitchFamily="34" charset="0"/>
              </a:rPr>
              <a:t> to prevent the code from running into the next case automatically. The </a:t>
            </a:r>
            <a:r>
              <a:rPr lang="en-US" sz="2000" b="1" dirty="0">
                <a:solidFill>
                  <a:schemeClr val="bg1"/>
                </a:solidFill>
                <a:latin typeface="Calibri" pitchFamily="34" charset="0"/>
                <a:cs typeface="Calibri" pitchFamily="34" charset="0"/>
              </a:rPr>
              <a:t>default</a:t>
            </a:r>
            <a:r>
              <a:rPr lang="en-US" sz="2000" dirty="0">
                <a:solidFill>
                  <a:schemeClr val="bg1"/>
                </a:solidFill>
                <a:latin typeface="Calibri" pitchFamily="34" charset="0"/>
                <a:cs typeface="Calibri" pitchFamily="34" charset="0"/>
              </a:rPr>
              <a:t> statement is used if no match is found. </a:t>
            </a:r>
          </a:p>
        </p:txBody>
      </p:sp>
    </p:spTree>
    <p:extLst>
      <p:ext uri="{BB962C8B-B14F-4D97-AF65-F5344CB8AC3E}">
        <p14:creationId xmlns:p14="http://schemas.microsoft.com/office/powerpoint/2010/main" val="35164100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Switch Statement</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1776266"/>
            <a:ext cx="4321176" cy="3252934"/>
          </a:xfrm>
          <a:prstGeom prst="rect">
            <a:avLst/>
          </a:prstGeom>
          <a:ln>
            <a:solidFill>
              <a:schemeClr val="bg1"/>
            </a:solidFill>
          </a:ln>
        </p:spPr>
      </p:pic>
    </p:spTree>
    <p:extLst>
      <p:ext uri="{BB962C8B-B14F-4D97-AF65-F5344CB8AC3E}">
        <p14:creationId xmlns:p14="http://schemas.microsoft.com/office/powerpoint/2010/main" val="1461712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Loops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1732662"/>
            <a:ext cx="8855076"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In the following chapters you will learn how to repeat code by using loops in PHP. </a:t>
            </a:r>
          </a:p>
          <a:p>
            <a:r>
              <a:rPr lang="en-US" sz="2000" dirty="0">
                <a:solidFill>
                  <a:schemeClr val="bg1"/>
                </a:solidFill>
                <a:latin typeface="Calibri" pitchFamily="34" charset="0"/>
                <a:cs typeface="Calibri" pitchFamily="34" charset="0"/>
              </a:rPr>
              <a:t>Often when you write code, you want the same block of code to run over and over again a certain number of times. So, instead of adding several almost equal code-lines in a script, we can use loops. </a:t>
            </a:r>
          </a:p>
          <a:p>
            <a:r>
              <a:rPr lang="en-US" sz="2000" dirty="0">
                <a:solidFill>
                  <a:schemeClr val="bg1"/>
                </a:solidFill>
                <a:latin typeface="Calibri" pitchFamily="34" charset="0"/>
                <a:cs typeface="Calibri" pitchFamily="34" charset="0"/>
              </a:rPr>
              <a:t>Loops are used to execute the same block of code again and again, as long as a certain condition is true. </a:t>
            </a:r>
          </a:p>
          <a:p>
            <a:r>
              <a:rPr lang="en-US" sz="2000" b="1" dirty="0">
                <a:solidFill>
                  <a:schemeClr val="bg1"/>
                </a:solidFill>
                <a:latin typeface="Calibri" pitchFamily="34" charset="0"/>
                <a:cs typeface="Calibri" pitchFamily="34" charset="0"/>
              </a:rPr>
              <a:t>In PHP, we have the following loop types: </a:t>
            </a:r>
          </a:p>
          <a:p>
            <a:pPr marL="342900" indent="-342900">
              <a:buFont typeface="Arial" pitchFamily="34" charset="0"/>
              <a:buChar char="•"/>
            </a:pPr>
            <a:r>
              <a:rPr lang="en-US" sz="2000" dirty="0">
                <a:solidFill>
                  <a:schemeClr val="bg1"/>
                </a:solidFill>
                <a:latin typeface="Calibri" pitchFamily="34" charset="0"/>
                <a:cs typeface="Calibri" pitchFamily="34" charset="0"/>
              </a:rPr>
              <a:t>while - loops through a block of code as long as the specified condition is true </a:t>
            </a:r>
          </a:p>
          <a:p>
            <a:pPr marL="342900" indent="-342900">
              <a:buFont typeface="Arial" pitchFamily="34" charset="0"/>
              <a:buChar char="•"/>
            </a:pPr>
            <a:r>
              <a:rPr lang="en-US" sz="2000" dirty="0">
                <a:solidFill>
                  <a:schemeClr val="bg1"/>
                </a:solidFill>
                <a:latin typeface="Calibri" pitchFamily="34" charset="0"/>
                <a:cs typeface="Calibri" pitchFamily="34" charset="0"/>
              </a:rPr>
              <a:t>do...while - loops through a block of code once, and then repeats the loop as long as the specified condition is true </a:t>
            </a:r>
          </a:p>
          <a:p>
            <a:pPr marL="342900" indent="-342900">
              <a:buFont typeface="Arial" pitchFamily="34" charset="0"/>
              <a:buChar char="•"/>
            </a:pPr>
            <a:r>
              <a:rPr lang="en-US" sz="2000" dirty="0">
                <a:solidFill>
                  <a:schemeClr val="bg1"/>
                </a:solidFill>
                <a:latin typeface="Calibri" pitchFamily="34" charset="0"/>
                <a:cs typeface="Calibri" pitchFamily="34" charset="0"/>
              </a:rPr>
              <a:t>for - loops through a block of code a specified number of times </a:t>
            </a:r>
          </a:p>
          <a:p>
            <a:pPr marL="342900" indent="-342900">
              <a:buFont typeface="Arial" pitchFamily="34" charset="0"/>
              <a:buChar char="•"/>
            </a:pPr>
            <a:r>
              <a:rPr lang="en-US" sz="2000" dirty="0">
                <a:solidFill>
                  <a:schemeClr val="bg1"/>
                </a:solidFill>
                <a:latin typeface="Calibri" pitchFamily="34" charset="0"/>
                <a:cs typeface="Calibri" pitchFamily="34" charset="0"/>
              </a:rPr>
              <a:t>foreach - loops through a block of code for each element in an array The following chapters will explain and give examples of each loop type.</a:t>
            </a:r>
          </a:p>
        </p:txBody>
      </p:sp>
    </p:spTree>
    <p:extLst>
      <p:ext uri="{BB962C8B-B14F-4D97-AF65-F5344CB8AC3E}">
        <p14:creationId xmlns:p14="http://schemas.microsoft.com/office/powerpoint/2010/main" val="183246349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While Loop</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1732662"/>
            <a:ext cx="885507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a:t>
            </a:r>
            <a:r>
              <a:rPr lang="en-US" sz="2000" b="1" dirty="0">
                <a:solidFill>
                  <a:schemeClr val="bg1"/>
                </a:solidFill>
                <a:latin typeface="Calibri" pitchFamily="34" charset="0"/>
                <a:cs typeface="Calibri" pitchFamily="34" charset="0"/>
              </a:rPr>
              <a:t>while</a:t>
            </a:r>
            <a:r>
              <a:rPr lang="en-US" sz="2000" dirty="0">
                <a:solidFill>
                  <a:schemeClr val="bg1"/>
                </a:solidFill>
                <a:latin typeface="Calibri" pitchFamily="34" charset="0"/>
                <a:cs typeface="Calibri" pitchFamily="34" charset="0"/>
              </a:rPr>
              <a:t> loop - Loops through a block of code as long as the specified condition is true. The </a:t>
            </a:r>
            <a:r>
              <a:rPr lang="en-US" sz="2000" b="1" dirty="0">
                <a:solidFill>
                  <a:schemeClr val="bg1"/>
                </a:solidFill>
                <a:latin typeface="Calibri" pitchFamily="34" charset="0"/>
                <a:cs typeface="Calibri" pitchFamily="34" charset="0"/>
              </a:rPr>
              <a:t>while</a:t>
            </a:r>
            <a:r>
              <a:rPr lang="en-US" sz="2000" dirty="0">
                <a:solidFill>
                  <a:schemeClr val="bg1"/>
                </a:solidFill>
                <a:latin typeface="Calibri" pitchFamily="34" charset="0"/>
                <a:cs typeface="Calibri" pitchFamily="34" charset="0"/>
              </a:rPr>
              <a:t> loop executes a block of code as long as the specified condition is true.</a:t>
            </a:r>
          </a:p>
          <a:p>
            <a:r>
              <a:rPr lang="en-US" sz="2000" i="1" u="sng" dirty="0">
                <a:solidFill>
                  <a:schemeClr val="bg1"/>
                </a:solidFill>
                <a:latin typeface="Calibri" pitchFamily="34" charset="0"/>
                <a:cs typeface="Calibri" pitchFamily="34" charset="0"/>
              </a:rPr>
              <a:t>Syntax:</a:t>
            </a:r>
          </a:p>
          <a:p>
            <a:r>
              <a:rPr lang="en-US" sz="2000" dirty="0">
                <a:solidFill>
                  <a:schemeClr val="bg1"/>
                </a:solidFill>
                <a:latin typeface="Calibri" pitchFamily="34" charset="0"/>
                <a:cs typeface="Calibri" pitchFamily="34" charset="0"/>
              </a:rPr>
              <a:t>While {</a:t>
            </a:r>
          </a:p>
          <a:p>
            <a:r>
              <a:rPr lang="en-US" sz="2000" dirty="0">
                <a:solidFill>
                  <a:schemeClr val="bg1"/>
                </a:solidFill>
                <a:latin typeface="Calibri" pitchFamily="34" charset="0"/>
                <a:cs typeface="Calibri" pitchFamily="34" charset="0"/>
              </a:rPr>
              <a:t>	</a:t>
            </a:r>
            <a:r>
              <a:rPr lang="en-US" sz="2000" b="1" dirty="0">
                <a:solidFill>
                  <a:schemeClr val="bg1"/>
                </a:solidFill>
                <a:latin typeface="Calibri" pitchFamily="34" charset="0"/>
                <a:cs typeface="Calibri" pitchFamily="34" charset="0"/>
              </a:rPr>
              <a:t>// Code to be executed;</a:t>
            </a:r>
          </a:p>
          <a:p>
            <a:r>
              <a:rPr lang="en-US" sz="2000" dirty="0">
                <a:solidFill>
                  <a:schemeClr val="bg1"/>
                </a:solidFill>
                <a:latin typeface="Calibri" pitchFamily="34" charset="0"/>
                <a:cs typeface="Calibri" pitchFamily="34" charset="0"/>
              </a:rPr>
              <a:t>}</a:t>
            </a:r>
          </a:p>
        </p:txBody>
      </p:sp>
    </p:spTree>
    <p:extLst>
      <p:ext uri="{BB962C8B-B14F-4D97-AF65-F5344CB8AC3E}">
        <p14:creationId xmlns:p14="http://schemas.microsoft.com/office/powerpoint/2010/main" val="12204968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While Loop</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1823912"/>
            <a:ext cx="4359276" cy="2271838"/>
          </a:xfrm>
          <a:prstGeom prst="rect">
            <a:avLst/>
          </a:prstGeom>
          <a:ln>
            <a:solidFill>
              <a:schemeClr val="bg1"/>
            </a:solidFill>
          </a:ln>
        </p:spPr>
      </p:pic>
    </p:spTree>
    <p:extLst>
      <p:ext uri="{BB962C8B-B14F-4D97-AF65-F5344CB8AC3E}">
        <p14:creationId xmlns:p14="http://schemas.microsoft.com/office/powerpoint/2010/main" val="37816419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While Loop</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5" y="1732662"/>
            <a:ext cx="615063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i="1" u="sng" dirty="0">
                <a:solidFill>
                  <a:schemeClr val="bg1"/>
                </a:solidFill>
                <a:latin typeface="Calibri" pitchFamily="34" charset="0"/>
                <a:cs typeface="Calibri" pitchFamily="34" charset="0"/>
              </a:rPr>
              <a:t>Example Explained:</a:t>
            </a:r>
          </a:p>
          <a:p>
            <a:pPr marL="342900" indent="-342900">
              <a:buFont typeface="Arial" pitchFamily="34" charset="0"/>
              <a:buChar char="•"/>
            </a:pPr>
            <a:r>
              <a:rPr lang="en-US" sz="2000" dirty="0">
                <a:solidFill>
                  <a:schemeClr val="bg1"/>
                </a:solidFill>
                <a:latin typeface="Calibri" pitchFamily="34" charset="0"/>
                <a:cs typeface="Calibri" pitchFamily="34" charset="0"/>
              </a:rPr>
              <a:t>$x = 1; - Initialize the loop counter ($x), and set the start value to 1 </a:t>
            </a:r>
          </a:p>
          <a:p>
            <a:pPr marL="342900" indent="-342900">
              <a:buFont typeface="Arial" pitchFamily="34" charset="0"/>
              <a:buChar char="•"/>
            </a:pPr>
            <a:r>
              <a:rPr lang="en-US" sz="2000" dirty="0">
                <a:solidFill>
                  <a:schemeClr val="bg1"/>
                </a:solidFill>
                <a:latin typeface="Calibri" pitchFamily="34" charset="0"/>
                <a:cs typeface="Calibri" pitchFamily="34" charset="0"/>
              </a:rPr>
              <a:t>$x &lt;= 5 - Continue the loop as long as $x is less than or equal to 5</a:t>
            </a:r>
          </a:p>
          <a:p>
            <a:pPr marL="342900" indent="-342900">
              <a:buFont typeface="Arial" pitchFamily="34" charset="0"/>
              <a:buChar char="•"/>
            </a:pPr>
            <a:r>
              <a:rPr lang="en-US" sz="2000" dirty="0">
                <a:solidFill>
                  <a:schemeClr val="bg1"/>
                </a:solidFill>
                <a:latin typeface="Calibri" pitchFamily="34" charset="0"/>
                <a:cs typeface="Calibri" pitchFamily="34" charset="0"/>
              </a:rPr>
              <a:t>$x++; - Increase the loop counter value by 1 for each iteration </a:t>
            </a:r>
          </a:p>
          <a:p>
            <a:r>
              <a:rPr lang="en-US" sz="2000" dirty="0">
                <a:solidFill>
                  <a:schemeClr val="bg1"/>
                </a:solidFill>
                <a:latin typeface="Calibri" pitchFamily="34" charset="0"/>
                <a:cs typeface="Calibri" pitchFamily="34" charset="0"/>
              </a:rPr>
              <a:t>This example counts to 100 by tens: </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$x = 0;</a:t>
            </a:r>
          </a:p>
          <a:p>
            <a:r>
              <a:rPr lang="en-US" sz="2000" dirty="0">
                <a:solidFill>
                  <a:schemeClr val="bg1"/>
                </a:solidFill>
                <a:latin typeface="Calibri" pitchFamily="34" charset="0"/>
                <a:cs typeface="Calibri" pitchFamily="34" charset="0"/>
              </a:rPr>
              <a:t>	while ($x &lt;= 100){</a:t>
            </a:r>
          </a:p>
          <a:p>
            <a:r>
              <a:rPr lang="en-US" sz="2000" dirty="0">
                <a:solidFill>
                  <a:schemeClr val="bg1"/>
                </a:solidFill>
                <a:latin typeface="Calibri" pitchFamily="34" charset="0"/>
                <a:cs typeface="Calibri" pitchFamily="34" charset="0"/>
              </a:rPr>
              <a:t>		echo “The number is: $x &lt;br&gt;”;</a:t>
            </a:r>
          </a:p>
          <a:p>
            <a:r>
              <a:rPr lang="en-US" sz="2000" dirty="0">
                <a:solidFill>
                  <a:schemeClr val="bg1"/>
                </a:solidFill>
                <a:latin typeface="Calibri" pitchFamily="34" charset="0"/>
                <a:cs typeface="Calibri" pitchFamily="34" charset="0"/>
              </a:rPr>
              <a:t>		x+=10;</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?&gt;</a:t>
            </a:r>
          </a:p>
        </p:txBody>
      </p:sp>
    </p:spTree>
    <p:extLst>
      <p:ext uri="{BB962C8B-B14F-4D97-AF65-F5344CB8AC3E}">
        <p14:creationId xmlns:p14="http://schemas.microsoft.com/office/powerpoint/2010/main" val="3747482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3722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Comments in PHP</a:t>
            </a:r>
            <a:endParaRPr lang="en-US" sz="2800" b="1" u="sng" dirty="0" smtClean="0">
              <a:solidFill>
                <a:srgbClr val="FF0000"/>
              </a:solidFill>
              <a:latin typeface="Arial Rounded MT Bold" pitchFamily="34" charset="0"/>
            </a:endParaRPr>
          </a:p>
        </p:txBody>
      </p:sp>
      <p:sp>
        <p:nvSpPr>
          <p:cNvPr id="7" name="TextBox 6"/>
          <p:cNvSpPr txBox="1">
            <a:spLocks noChangeArrowheads="1"/>
          </p:cNvSpPr>
          <p:nvPr/>
        </p:nvSpPr>
        <p:spPr bwMode="auto">
          <a:xfrm>
            <a:off x="1069975" y="1499917"/>
            <a:ext cx="43428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000" b="1" dirty="0" smtClean="0">
                <a:solidFill>
                  <a:srgbClr val="FF0000"/>
                </a:solidFill>
                <a:latin typeface="Arial Rounded MT Bold" pitchFamily="34" charset="0"/>
              </a:rPr>
              <a:t>Syntax for single-line comments:</a:t>
            </a:r>
            <a:endParaRPr lang="en-US" sz="2000" b="1" dirty="0" smtClean="0">
              <a:solidFill>
                <a:srgbClr val="FF0000"/>
              </a:solidFill>
              <a:latin typeface="Arial Rounded MT Bold"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374" y="2054151"/>
            <a:ext cx="3570343" cy="2360193"/>
          </a:xfrm>
          <a:prstGeom prst="rect">
            <a:avLst/>
          </a:prstGeom>
          <a:ln>
            <a:solidFill>
              <a:schemeClr val="bg1"/>
            </a:solidFill>
          </a:ln>
        </p:spPr>
      </p:pic>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7953187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do While Loop</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5" y="1732662"/>
            <a:ext cx="615063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do...while loop - Loops through a block of code once, and then repeats the loop as long as the specified condition is true.</a:t>
            </a:r>
          </a:p>
          <a:p>
            <a:r>
              <a:rPr lang="en-US" sz="2000" i="1" u="sng" dirty="0">
                <a:solidFill>
                  <a:schemeClr val="bg1"/>
                </a:solidFill>
                <a:latin typeface="Calibri" pitchFamily="34" charset="0"/>
                <a:cs typeface="Calibri" pitchFamily="34" charset="0"/>
              </a:rPr>
              <a:t>Syntax:</a:t>
            </a:r>
          </a:p>
          <a:p>
            <a:r>
              <a:rPr lang="en-US" sz="2000" dirty="0">
                <a:solidFill>
                  <a:schemeClr val="bg1"/>
                </a:solidFill>
                <a:latin typeface="Calibri" pitchFamily="34" charset="0"/>
                <a:cs typeface="Calibri" pitchFamily="34" charset="0"/>
              </a:rPr>
              <a:t>do {</a:t>
            </a:r>
          </a:p>
          <a:p>
            <a:r>
              <a:rPr lang="en-US" sz="2000" dirty="0">
                <a:solidFill>
                  <a:schemeClr val="bg1"/>
                </a:solidFill>
                <a:latin typeface="Calibri" pitchFamily="34" charset="0"/>
                <a:cs typeface="Calibri" pitchFamily="34" charset="0"/>
              </a:rPr>
              <a:t>	</a:t>
            </a:r>
            <a:r>
              <a:rPr lang="en-US" sz="2000" b="1" dirty="0">
                <a:solidFill>
                  <a:schemeClr val="bg1"/>
                </a:solidFill>
                <a:latin typeface="Calibri" pitchFamily="34" charset="0"/>
                <a:cs typeface="Calibri" pitchFamily="34" charset="0"/>
              </a:rPr>
              <a:t>// Code to be executed;</a:t>
            </a:r>
          </a:p>
          <a:p>
            <a:r>
              <a:rPr lang="en-US" sz="2000" dirty="0">
                <a:solidFill>
                  <a:schemeClr val="bg1"/>
                </a:solidFill>
                <a:latin typeface="Calibri" pitchFamily="34" charset="0"/>
                <a:cs typeface="Calibri" pitchFamily="34" charset="0"/>
              </a:rPr>
              <a:t>} while (Condition is true);</a:t>
            </a:r>
          </a:p>
        </p:txBody>
      </p:sp>
    </p:spTree>
    <p:extLst>
      <p:ext uri="{BB962C8B-B14F-4D97-AF65-F5344CB8AC3E}">
        <p14:creationId xmlns:p14="http://schemas.microsoft.com/office/powerpoint/2010/main" val="32321801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do While Loop</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5" y="1732662"/>
            <a:ext cx="615063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The example below first sets a variable $x to 1 ($x = 1). Then, the do while loop will write some output, and then increment the variable $x with 1. Then the condition is checked (is $x less than, or equal to 5?), and the loop will continue to run as long as $x is less than, or equal to 5:</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$x = 1;</a:t>
            </a:r>
          </a:p>
          <a:p>
            <a:r>
              <a:rPr lang="en-US" sz="2000" dirty="0">
                <a:solidFill>
                  <a:schemeClr val="bg1"/>
                </a:solidFill>
                <a:latin typeface="Calibri" pitchFamily="34" charset="0"/>
                <a:cs typeface="Calibri" pitchFamily="34" charset="0"/>
              </a:rPr>
              <a:t>	do{</a:t>
            </a:r>
          </a:p>
          <a:p>
            <a:r>
              <a:rPr lang="en-US" sz="2000" dirty="0">
                <a:solidFill>
                  <a:schemeClr val="bg1"/>
                </a:solidFill>
                <a:latin typeface="Calibri" pitchFamily="34" charset="0"/>
                <a:cs typeface="Calibri" pitchFamily="34" charset="0"/>
              </a:rPr>
              <a:t>		echo “The number is: $x &lt;br&gt;”;</a:t>
            </a:r>
          </a:p>
          <a:p>
            <a:r>
              <a:rPr lang="en-US" sz="2000" dirty="0">
                <a:solidFill>
                  <a:schemeClr val="bg1"/>
                </a:solidFill>
                <a:latin typeface="Calibri" pitchFamily="34" charset="0"/>
                <a:cs typeface="Calibri" pitchFamily="34" charset="0"/>
              </a:rPr>
              <a:t>		x++;</a:t>
            </a:r>
          </a:p>
          <a:p>
            <a:r>
              <a:rPr lang="en-US" sz="2000" dirty="0">
                <a:solidFill>
                  <a:schemeClr val="bg1"/>
                </a:solidFill>
                <a:latin typeface="Calibri" pitchFamily="34" charset="0"/>
                <a:cs typeface="Calibri" pitchFamily="34" charset="0"/>
              </a:rPr>
              <a:t>} while($x &lt;= 5);</a:t>
            </a:r>
          </a:p>
          <a:p>
            <a:r>
              <a:rPr lang="en-US" sz="2000" dirty="0">
                <a:solidFill>
                  <a:schemeClr val="bg1"/>
                </a:solidFill>
                <a:latin typeface="Calibri" pitchFamily="34" charset="0"/>
                <a:cs typeface="Calibri" pitchFamily="34" charset="0"/>
              </a:rPr>
              <a:t>?&gt;</a:t>
            </a:r>
          </a:p>
        </p:txBody>
      </p:sp>
    </p:spTree>
    <p:extLst>
      <p:ext uri="{BB962C8B-B14F-4D97-AF65-F5344CB8AC3E}">
        <p14:creationId xmlns:p14="http://schemas.microsoft.com/office/powerpoint/2010/main" val="12467145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for Loop</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5" y="1732662"/>
            <a:ext cx="6150632"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for loop - Loops through a block of code a specified number of times.</a:t>
            </a:r>
          </a:p>
          <a:p>
            <a:r>
              <a:rPr lang="en-US" sz="2000" i="1" u="sng" dirty="0">
                <a:solidFill>
                  <a:schemeClr val="bg1"/>
                </a:solidFill>
                <a:latin typeface="Calibri" pitchFamily="34" charset="0"/>
                <a:cs typeface="Calibri" pitchFamily="34" charset="0"/>
              </a:rPr>
              <a:t>Syntax:</a:t>
            </a:r>
          </a:p>
          <a:p>
            <a:r>
              <a:rPr lang="en-US" sz="2000" dirty="0">
                <a:solidFill>
                  <a:schemeClr val="bg1"/>
                </a:solidFill>
                <a:latin typeface="Calibri" pitchFamily="34" charset="0"/>
                <a:cs typeface="Calibri" pitchFamily="34" charset="0"/>
              </a:rPr>
              <a:t>for (</a:t>
            </a:r>
            <a:r>
              <a:rPr lang="en-US" sz="2000" i="1" dirty="0">
                <a:solidFill>
                  <a:schemeClr val="bg1"/>
                </a:solidFill>
                <a:latin typeface="Calibri" pitchFamily="34" charset="0"/>
                <a:cs typeface="Calibri" pitchFamily="34" charset="0"/>
              </a:rPr>
              <a:t>init counter</a:t>
            </a:r>
            <a:r>
              <a:rPr lang="en-US" sz="2000" dirty="0">
                <a:solidFill>
                  <a:schemeClr val="bg1"/>
                </a:solidFill>
                <a:latin typeface="Calibri" pitchFamily="34" charset="0"/>
                <a:cs typeface="Calibri" pitchFamily="34" charset="0"/>
              </a:rPr>
              <a:t>; </a:t>
            </a:r>
            <a:r>
              <a:rPr lang="en-US" sz="2000" i="1" dirty="0">
                <a:solidFill>
                  <a:schemeClr val="bg1"/>
                </a:solidFill>
                <a:latin typeface="Calibri" pitchFamily="34" charset="0"/>
                <a:cs typeface="Calibri" pitchFamily="34" charset="0"/>
              </a:rPr>
              <a:t>test counter</a:t>
            </a:r>
            <a:r>
              <a:rPr lang="en-US" sz="2000" dirty="0">
                <a:solidFill>
                  <a:schemeClr val="bg1"/>
                </a:solidFill>
                <a:latin typeface="Calibri" pitchFamily="34" charset="0"/>
                <a:cs typeface="Calibri" pitchFamily="34" charset="0"/>
              </a:rPr>
              <a:t>; </a:t>
            </a:r>
            <a:r>
              <a:rPr lang="en-US" sz="2000" i="1" dirty="0">
                <a:solidFill>
                  <a:schemeClr val="bg1"/>
                </a:solidFill>
                <a:latin typeface="Calibri" pitchFamily="34" charset="0"/>
                <a:cs typeface="Calibri" pitchFamily="34" charset="0"/>
              </a:rPr>
              <a:t>increment counter</a:t>
            </a:r>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	// Code to be executed for each iteration;</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Parameters: </a:t>
            </a:r>
          </a:p>
          <a:p>
            <a:pPr marL="342900" indent="-342900">
              <a:buFont typeface="Arial" pitchFamily="34" charset="0"/>
              <a:buChar char="•"/>
            </a:pPr>
            <a:r>
              <a:rPr lang="en-US" sz="2000" i="1" dirty="0">
                <a:solidFill>
                  <a:schemeClr val="bg1"/>
                </a:solidFill>
                <a:latin typeface="Calibri" pitchFamily="34" charset="0"/>
                <a:cs typeface="Calibri" pitchFamily="34" charset="0"/>
              </a:rPr>
              <a:t>init counter</a:t>
            </a:r>
            <a:r>
              <a:rPr lang="en-US" sz="2000" dirty="0">
                <a:solidFill>
                  <a:schemeClr val="bg1"/>
                </a:solidFill>
                <a:latin typeface="Calibri" pitchFamily="34" charset="0"/>
                <a:cs typeface="Calibri" pitchFamily="34" charset="0"/>
              </a:rPr>
              <a:t>: Initialize the loop counter value </a:t>
            </a:r>
          </a:p>
          <a:p>
            <a:pPr marL="342900" indent="-342900">
              <a:buFont typeface="Arial" pitchFamily="34" charset="0"/>
              <a:buChar char="•"/>
            </a:pPr>
            <a:r>
              <a:rPr lang="en-US" sz="2000" i="1" dirty="0">
                <a:solidFill>
                  <a:schemeClr val="bg1"/>
                </a:solidFill>
                <a:latin typeface="Calibri" pitchFamily="34" charset="0"/>
                <a:cs typeface="Calibri" pitchFamily="34" charset="0"/>
              </a:rPr>
              <a:t>test counter</a:t>
            </a:r>
            <a:r>
              <a:rPr lang="en-US" sz="2000" dirty="0">
                <a:solidFill>
                  <a:schemeClr val="bg1"/>
                </a:solidFill>
                <a:latin typeface="Calibri" pitchFamily="34" charset="0"/>
                <a:cs typeface="Calibri" pitchFamily="34" charset="0"/>
              </a:rPr>
              <a:t>: Evaluated for each loop iteration. If it evaluates to TRUE, the loop continues. If it evaluates to FALSE, the loop ends. </a:t>
            </a:r>
          </a:p>
          <a:p>
            <a:pPr marL="342900" indent="-342900">
              <a:buFont typeface="Arial" pitchFamily="34" charset="0"/>
              <a:buChar char="•"/>
            </a:pPr>
            <a:r>
              <a:rPr lang="en-US" sz="2000" i="1" dirty="0">
                <a:solidFill>
                  <a:schemeClr val="bg1"/>
                </a:solidFill>
                <a:latin typeface="Calibri" pitchFamily="34" charset="0"/>
                <a:cs typeface="Calibri" pitchFamily="34" charset="0"/>
              </a:rPr>
              <a:t>increment counter</a:t>
            </a:r>
            <a:r>
              <a:rPr lang="en-US" sz="2000" dirty="0">
                <a:solidFill>
                  <a:schemeClr val="bg1"/>
                </a:solidFill>
                <a:latin typeface="Calibri" pitchFamily="34" charset="0"/>
                <a:cs typeface="Calibri" pitchFamily="34" charset="0"/>
              </a:rPr>
              <a:t>: Increases the loop counter value</a:t>
            </a:r>
          </a:p>
        </p:txBody>
      </p:sp>
    </p:spTree>
    <p:extLst>
      <p:ext uri="{BB962C8B-B14F-4D97-AF65-F5344CB8AC3E}">
        <p14:creationId xmlns:p14="http://schemas.microsoft.com/office/powerpoint/2010/main" val="37148833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for Loop</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5" y="1732662"/>
            <a:ext cx="615063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The example below displays the numbers from 0 to 10</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for($x = 0; $x &lt;= 10; $x++){</a:t>
            </a:r>
          </a:p>
          <a:p>
            <a:r>
              <a:rPr lang="en-US" sz="2000" dirty="0">
                <a:solidFill>
                  <a:schemeClr val="bg1"/>
                </a:solidFill>
                <a:latin typeface="Calibri" pitchFamily="34" charset="0"/>
                <a:cs typeface="Calibri" pitchFamily="34" charset="0"/>
              </a:rPr>
              <a:t>		echo “The number is: $x &lt;br&gt;”;</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?&gt;</a:t>
            </a:r>
          </a:p>
        </p:txBody>
      </p:sp>
    </p:spTree>
    <p:extLst>
      <p:ext uri="{BB962C8B-B14F-4D97-AF65-F5344CB8AC3E}">
        <p14:creationId xmlns:p14="http://schemas.microsoft.com/office/powerpoint/2010/main" val="13143312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foreach Loop</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5" y="1732662"/>
            <a:ext cx="615063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i="1" u="sng" dirty="0">
                <a:solidFill>
                  <a:schemeClr val="bg1"/>
                </a:solidFill>
                <a:latin typeface="Calibri" pitchFamily="34" charset="0"/>
                <a:cs typeface="Calibri" pitchFamily="34" charset="0"/>
              </a:rPr>
              <a:t>Syntax:</a:t>
            </a:r>
          </a:p>
          <a:p>
            <a:r>
              <a:rPr lang="en-US" sz="2000" dirty="0">
                <a:solidFill>
                  <a:schemeClr val="bg1"/>
                </a:solidFill>
                <a:latin typeface="Calibri" pitchFamily="34" charset="0"/>
                <a:cs typeface="Calibri" pitchFamily="34" charset="0"/>
              </a:rPr>
              <a:t>Foreach ($array as $value){</a:t>
            </a:r>
          </a:p>
          <a:p>
            <a:r>
              <a:rPr lang="en-US" sz="2000" dirty="0">
                <a:solidFill>
                  <a:schemeClr val="bg1"/>
                </a:solidFill>
                <a:latin typeface="Calibri" pitchFamily="34" charset="0"/>
                <a:cs typeface="Calibri" pitchFamily="34" charset="0"/>
              </a:rPr>
              <a:t>	</a:t>
            </a:r>
            <a:r>
              <a:rPr lang="en-US" sz="2000" b="1" dirty="0">
                <a:solidFill>
                  <a:schemeClr val="bg1"/>
                </a:solidFill>
                <a:latin typeface="Calibri" pitchFamily="34" charset="0"/>
                <a:cs typeface="Calibri" pitchFamily="34" charset="0"/>
              </a:rPr>
              <a:t>// Code to be executed</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For every loop iteration, the value of the current array element is assigned to $value and the array pointer is moved by one, until it reaches the last array element. </a:t>
            </a:r>
          </a:p>
        </p:txBody>
      </p:sp>
    </p:spTree>
    <p:extLst>
      <p:ext uri="{BB962C8B-B14F-4D97-AF65-F5344CB8AC3E}">
        <p14:creationId xmlns:p14="http://schemas.microsoft.com/office/powerpoint/2010/main" val="293650182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foreach Loop</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5" y="1732662"/>
            <a:ext cx="61506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The following example will output the values of the given array ($colors):</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$colors = array(“red”, “green”, “blue”, “yellow”);</a:t>
            </a:r>
          </a:p>
          <a:p>
            <a:r>
              <a:rPr lang="en-US" sz="2000" dirty="0">
                <a:solidFill>
                  <a:schemeClr val="bg1"/>
                </a:solidFill>
                <a:latin typeface="Calibri" pitchFamily="34" charset="0"/>
                <a:cs typeface="Calibri" pitchFamily="34" charset="0"/>
              </a:rPr>
              <a:t>	foreach ($colors as $value){</a:t>
            </a:r>
          </a:p>
          <a:p>
            <a:r>
              <a:rPr lang="en-US" sz="2000" dirty="0">
                <a:solidFill>
                  <a:schemeClr val="bg1"/>
                </a:solidFill>
                <a:latin typeface="Calibri" pitchFamily="34" charset="0"/>
                <a:cs typeface="Calibri" pitchFamily="34" charset="0"/>
              </a:rPr>
              <a:t>		echo “$value &lt;br&gt;”;</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?&gt;</a:t>
            </a:r>
          </a:p>
        </p:txBody>
      </p:sp>
    </p:spTree>
    <p:extLst>
      <p:ext uri="{BB962C8B-B14F-4D97-AF65-F5344CB8AC3E}">
        <p14:creationId xmlns:p14="http://schemas.microsoft.com/office/powerpoint/2010/main" val="380089935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foreach Loop</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5" y="1732662"/>
            <a:ext cx="615063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$ages= array(”Peter”=&gt;”35”, “B3n”=&gt;”37”, “Joe”=&gt;”43”);</a:t>
            </a:r>
          </a:p>
          <a:p>
            <a:r>
              <a:rPr lang="en-US" sz="2000" dirty="0">
                <a:solidFill>
                  <a:schemeClr val="bg1"/>
                </a:solidFill>
                <a:latin typeface="Calibri" pitchFamily="34" charset="0"/>
                <a:cs typeface="Calibri" pitchFamily="34" charset="0"/>
              </a:rPr>
              <a:t>	foreach ($ages as $x =&gt; $val){</a:t>
            </a:r>
          </a:p>
          <a:p>
            <a:r>
              <a:rPr lang="en-US" sz="2000" dirty="0">
                <a:solidFill>
                  <a:schemeClr val="bg1"/>
                </a:solidFill>
                <a:latin typeface="Calibri" pitchFamily="34" charset="0"/>
                <a:cs typeface="Calibri" pitchFamily="34" charset="0"/>
              </a:rPr>
              <a:t>		echo “$x = $val &lt;br&gt;”;</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?&gt;</a:t>
            </a:r>
          </a:p>
        </p:txBody>
      </p:sp>
    </p:spTree>
    <p:extLst>
      <p:ext uri="{BB962C8B-B14F-4D97-AF65-F5344CB8AC3E}">
        <p14:creationId xmlns:p14="http://schemas.microsoft.com/office/powerpoint/2010/main" val="33349906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Functions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5" y="1732662"/>
            <a:ext cx="615063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real power of PHP comes from its functions. </a:t>
            </a:r>
          </a:p>
          <a:p>
            <a:r>
              <a:rPr lang="en-US" sz="2000" dirty="0">
                <a:solidFill>
                  <a:schemeClr val="bg1"/>
                </a:solidFill>
                <a:latin typeface="Calibri" pitchFamily="34" charset="0"/>
                <a:cs typeface="Calibri" pitchFamily="34" charset="0"/>
              </a:rPr>
              <a:t>PHP has more than 1000 built-in functions, and in addition you can create your own custom functions. </a:t>
            </a:r>
          </a:p>
          <a:p>
            <a:endParaRPr lang="en-US" sz="2000" dirty="0">
              <a:solidFill>
                <a:schemeClr val="bg1"/>
              </a:solidFill>
              <a:latin typeface="Calibri" pitchFamily="34" charset="0"/>
              <a:cs typeface="Calibri" pitchFamily="34" charset="0"/>
            </a:endParaRPr>
          </a:p>
          <a:p>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PHP </a:t>
            </a:r>
            <a:r>
              <a:rPr lang="en-US" sz="2000" dirty="0">
                <a:solidFill>
                  <a:schemeClr val="bg1"/>
                </a:solidFill>
                <a:latin typeface="Calibri" pitchFamily="34" charset="0"/>
                <a:cs typeface="Calibri" pitchFamily="34" charset="0"/>
              </a:rPr>
              <a:t>has over 1000 built-in functions that can be called directly, from within a script, to perform a specific task. </a:t>
            </a:r>
          </a:p>
        </p:txBody>
      </p:sp>
      <p:sp>
        <p:nvSpPr>
          <p:cNvPr id="9" name="TextBox 8"/>
          <p:cNvSpPr txBox="1">
            <a:spLocks noChangeArrowheads="1"/>
          </p:cNvSpPr>
          <p:nvPr/>
        </p:nvSpPr>
        <p:spPr bwMode="auto">
          <a:xfrm>
            <a:off x="1069975" y="2849502"/>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PHP Built-in Functions</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87826380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Functions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2126227"/>
            <a:ext cx="615063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Besides the built-in PHP functions, it is possible to create your own functions.</a:t>
            </a:r>
          </a:p>
          <a:p>
            <a:pPr marL="342900" indent="-342900">
              <a:buFont typeface="Arial" pitchFamily="34" charset="0"/>
              <a:buChar char="•"/>
            </a:pPr>
            <a:r>
              <a:rPr lang="en-US" sz="2000" dirty="0">
                <a:solidFill>
                  <a:schemeClr val="bg1"/>
                </a:solidFill>
                <a:latin typeface="Calibri" pitchFamily="34" charset="0"/>
                <a:cs typeface="Calibri" pitchFamily="34" charset="0"/>
              </a:rPr>
              <a:t>A function is a block of statements that can be used repeatedly in a program.</a:t>
            </a:r>
          </a:p>
          <a:p>
            <a:pPr marL="342900" indent="-342900">
              <a:buFont typeface="Arial" pitchFamily="34" charset="0"/>
              <a:buChar char="•"/>
            </a:pPr>
            <a:r>
              <a:rPr lang="en-US" sz="2000" dirty="0">
                <a:solidFill>
                  <a:schemeClr val="bg1"/>
                </a:solidFill>
                <a:latin typeface="Calibri" pitchFamily="34" charset="0"/>
                <a:cs typeface="Calibri" pitchFamily="34" charset="0"/>
              </a:rPr>
              <a:t>A function will not execute automatically when a page loads. </a:t>
            </a:r>
          </a:p>
          <a:p>
            <a:pPr marL="342900" indent="-342900">
              <a:buFont typeface="Arial" pitchFamily="34" charset="0"/>
              <a:buChar char="•"/>
            </a:pPr>
            <a:r>
              <a:rPr lang="en-US" sz="2000" dirty="0">
                <a:solidFill>
                  <a:schemeClr val="bg1"/>
                </a:solidFill>
                <a:latin typeface="Calibri" pitchFamily="34" charset="0"/>
                <a:cs typeface="Calibri" pitchFamily="34" charset="0"/>
              </a:rPr>
              <a:t>A function will be executed by a call to the function.  </a:t>
            </a:r>
          </a:p>
        </p:txBody>
      </p:sp>
      <p:sp>
        <p:nvSpPr>
          <p:cNvPr id="9" name="TextBox 8"/>
          <p:cNvSpPr txBox="1">
            <a:spLocks noChangeArrowheads="1"/>
          </p:cNvSpPr>
          <p:nvPr/>
        </p:nvSpPr>
        <p:spPr bwMode="auto">
          <a:xfrm>
            <a:off x="1069975" y="1574115"/>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PHP User Defined Functions</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287650880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Functions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2126227"/>
            <a:ext cx="615063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Besides the built-in PHP functions, it is possible to create your own functions.</a:t>
            </a:r>
          </a:p>
          <a:p>
            <a:pPr marL="342900" indent="-342900">
              <a:buFont typeface="Arial" pitchFamily="34" charset="0"/>
              <a:buChar char="•"/>
            </a:pPr>
            <a:r>
              <a:rPr lang="en-US" sz="2000" dirty="0">
                <a:solidFill>
                  <a:schemeClr val="bg1"/>
                </a:solidFill>
                <a:latin typeface="Calibri" pitchFamily="34" charset="0"/>
                <a:cs typeface="Calibri" pitchFamily="34" charset="0"/>
              </a:rPr>
              <a:t>A function is a block of statements that can be used repeatedly in a program.</a:t>
            </a:r>
          </a:p>
          <a:p>
            <a:pPr marL="342900" indent="-342900">
              <a:buFont typeface="Arial" pitchFamily="34" charset="0"/>
              <a:buChar char="•"/>
            </a:pPr>
            <a:r>
              <a:rPr lang="en-US" sz="2000" dirty="0">
                <a:solidFill>
                  <a:schemeClr val="bg1"/>
                </a:solidFill>
                <a:latin typeface="Calibri" pitchFamily="34" charset="0"/>
                <a:cs typeface="Calibri" pitchFamily="34" charset="0"/>
              </a:rPr>
              <a:t>A function will not execute automatically when a page loads. </a:t>
            </a:r>
          </a:p>
          <a:p>
            <a:pPr marL="342900" indent="-342900">
              <a:buFont typeface="Arial" pitchFamily="34" charset="0"/>
              <a:buChar char="•"/>
            </a:pPr>
            <a:r>
              <a:rPr lang="en-US" sz="2000" dirty="0">
                <a:solidFill>
                  <a:schemeClr val="bg1"/>
                </a:solidFill>
                <a:latin typeface="Calibri" pitchFamily="34" charset="0"/>
                <a:cs typeface="Calibri" pitchFamily="34" charset="0"/>
              </a:rPr>
              <a:t>A function will be executed by a call to the function.  </a:t>
            </a:r>
          </a:p>
        </p:txBody>
      </p:sp>
      <p:sp>
        <p:nvSpPr>
          <p:cNvPr id="9" name="TextBox 8"/>
          <p:cNvSpPr txBox="1">
            <a:spLocks noChangeArrowheads="1"/>
          </p:cNvSpPr>
          <p:nvPr/>
        </p:nvSpPr>
        <p:spPr bwMode="auto">
          <a:xfrm>
            <a:off x="1069975" y="1574115"/>
            <a:ext cx="75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PHP User Defined Functions</a:t>
            </a:r>
            <a:endParaRPr lang="en-US" sz="2400" b="1" dirty="0" smtClean="0">
              <a:solidFill>
                <a:srgbClr val="FF0000"/>
              </a:solidFill>
              <a:latin typeface="Arial Rounded MT Bold" pitchFamily="34" charset="0"/>
            </a:endParaRPr>
          </a:p>
        </p:txBody>
      </p:sp>
    </p:spTree>
    <p:extLst>
      <p:ext uri="{BB962C8B-B14F-4D97-AF65-F5344CB8AC3E}">
        <p14:creationId xmlns:p14="http://schemas.microsoft.com/office/powerpoint/2010/main" val="660756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5" y="1011238"/>
            <a:ext cx="3722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Comments in PHP</a:t>
            </a:r>
            <a:endParaRPr lang="en-US" sz="2800" b="1" u="sng" dirty="0" smtClean="0">
              <a:solidFill>
                <a:srgbClr val="FF0000"/>
              </a:solidFill>
              <a:latin typeface="Arial Rounded MT Bold" pitchFamily="34" charset="0"/>
            </a:endParaRPr>
          </a:p>
        </p:txBody>
      </p:sp>
      <p:sp>
        <p:nvSpPr>
          <p:cNvPr id="7" name="TextBox 6"/>
          <p:cNvSpPr txBox="1">
            <a:spLocks noChangeArrowheads="1"/>
          </p:cNvSpPr>
          <p:nvPr/>
        </p:nvSpPr>
        <p:spPr bwMode="auto">
          <a:xfrm>
            <a:off x="1069975" y="1499917"/>
            <a:ext cx="4511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000" b="1" dirty="0" smtClean="0">
                <a:solidFill>
                  <a:srgbClr val="FF0000"/>
                </a:solidFill>
                <a:latin typeface="Arial Rounded MT Bold" pitchFamily="34" charset="0"/>
              </a:rPr>
              <a:t>Syntax for multiple-line comments:</a:t>
            </a:r>
            <a:endParaRPr lang="en-US" sz="2000" b="1" dirty="0" smtClean="0">
              <a:solidFill>
                <a:srgbClr val="FF0000"/>
              </a:solidFill>
              <a:latin typeface="Arial Rounded MT Bold"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5" y="2125431"/>
            <a:ext cx="4321832" cy="2225851"/>
          </a:xfrm>
          <a:prstGeom prst="rect">
            <a:avLst/>
          </a:prstGeom>
          <a:ln>
            <a:solidFill>
              <a:schemeClr val="bg1"/>
            </a:solidFill>
          </a:ln>
        </p:spPr>
      </p:pic>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Tree>
    <p:extLst>
      <p:ext uri="{BB962C8B-B14F-4D97-AF65-F5344CB8AC3E}">
        <p14:creationId xmlns:p14="http://schemas.microsoft.com/office/powerpoint/2010/main" val="34372697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Functions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1707127"/>
            <a:ext cx="615063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Create a User Defined Function in PHP </a:t>
            </a:r>
          </a:p>
          <a:p>
            <a:r>
              <a:rPr lang="en-US" sz="2000" dirty="0">
                <a:solidFill>
                  <a:schemeClr val="bg1"/>
                </a:solidFill>
                <a:latin typeface="Calibri" pitchFamily="34" charset="0"/>
                <a:cs typeface="Calibri" pitchFamily="34" charset="0"/>
              </a:rPr>
              <a:t>A user-defined function declaration starts with the word function: </a:t>
            </a:r>
          </a:p>
          <a:p>
            <a:r>
              <a:rPr lang="en-US" sz="2000" i="1" u="sng" dirty="0">
                <a:solidFill>
                  <a:schemeClr val="bg1"/>
                </a:solidFill>
                <a:latin typeface="Calibri" pitchFamily="34" charset="0"/>
                <a:cs typeface="Calibri" pitchFamily="34" charset="0"/>
              </a:rPr>
              <a:t>Syntax:</a:t>
            </a:r>
            <a:r>
              <a:rPr lang="en-US" sz="2000" dirty="0">
                <a:solidFill>
                  <a:schemeClr val="bg1"/>
                </a:solidFill>
                <a:latin typeface="Calibri" pitchFamily="34" charset="0"/>
                <a:cs typeface="Calibri" pitchFamily="34" charset="0"/>
              </a:rPr>
              <a:t> </a:t>
            </a:r>
          </a:p>
          <a:p>
            <a:r>
              <a:rPr lang="en-US" sz="2000" dirty="0">
                <a:solidFill>
                  <a:schemeClr val="bg1"/>
                </a:solidFill>
                <a:latin typeface="Calibri" pitchFamily="34" charset="0"/>
                <a:cs typeface="Calibri" pitchFamily="34" charset="0"/>
              </a:rPr>
              <a:t>function functionName() { </a:t>
            </a:r>
          </a:p>
          <a:p>
            <a:r>
              <a:rPr lang="en-US" sz="2000" dirty="0">
                <a:solidFill>
                  <a:schemeClr val="bg1"/>
                </a:solidFill>
                <a:latin typeface="Calibri" pitchFamily="34" charset="0"/>
                <a:cs typeface="Calibri" pitchFamily="34" charset="0"/>
              </a:rPr>
              <a:t>	</a:t>
            </a:r>
            <a:r>
              <a:rPr lang="en-US" sz="2000" b="1" dirty="0">
                <a:solidFill>
                  <a:srgbClr val="0070C0"/>
                </a:solidFill>
                <a:latin typeface="Calibri" pitchFamily="34" charset="0"/>
                <a:cs typeface="Calibri" pitchFamily="34" charset="0"/>
              </a:rPr>
              <a:t>// Code to be executed; </a:t>
            </a:r>
          </a:p>
          <a:p>
            <a:r>
              <a:rPr lang="en-US" sz="2000" dirty="0">
                <a:solidFill>
                  <a:schemeClr val="bg1"/>
                </a:solidFill>
                <a:latin typeface="Calibri" pitchFamily="34" charset="0"/>
                <a:cs typeface="Calibri" pitchFamily="34" charset="0"/>
              </a:rPr>
              <a:t>}  </a:t>
            </a:r>
          </a:p>
          <a:p>
            <a:r>
              <a:rPr lang="en-US" sz="2000" b="1" dirty="0">
                <a:solidFill>
                  <a:schemeClr val="bg1"/>
                </a:solidFill>
                <a:latin typeface="Calibri" pitchFamily="34" charset="0"/>
                <a:cs typeface="Calibri" pitchFamily="34" charset="0"/>
              </a:rPr>
              <a:t>Note: </a:t>
            </a:r>
            <a:r>
              <a:rPr lang="en-US" sz="2000" dirty="0">
                <a:solidFill>
                  <a:schemeClr val="bg1"/>
                </a:solidFill>
                <a:latin typeface="Calibri" pitchFamily="34" charset="0"/>
                <a:cs typeface="Calibri" pitchFamily="34" charset="0"/>
              </a:rPr>
              <a:t>A function name must start with a letter or an underscore. Function</a:t>
            </a:r>
          </a:p>
          <a:p>
            <a:r>
              <a:rPr lang="en-US" sz="2000" dirty="0">
                <a:solidFill>
                  <a:schemeClr val="bg1"/>
                </a:solidFill>
                <a:latin typeface="Calibri" pitchFamily="34" charset="0"/>
                <a:cs typeface="Calibri" pitchFamily="34" charset="0"/>
              </a:rPr>
              <a:t>names are NOT case-sensitive.</a:t>
            </a:r>
          </a:p>
          <a:p>
            <a:r>
              <a:rPr lang="en-US" sz="2000" b="1" dirty="0">
                <a:solidFill>
                  <a:schemeClr val="bg1"/>
                </a:solidFill>
                <a:latin typeface="Calibri" pitchFamily="34" charset="0"/>
                <a:cs typeface="Calibri" pitchFamily="34" charset="0"/>
              </a:rPr>
              <a:t>Tip:</a:t>
            </a:r>
            <a:r>
              <a:rPr lang="en-US" sz="2000" dirty="0">
                <a:solidFill>
                  <a:schemeClr val="bg1"/>
                </a:solidFill>
                <a:latin typeface="Calibri" pitchFamily="34" charset="0"/>
                <a:cs typeface="Calibri" pitchFamily="34" charset="0"/>
              </a:rPr>
              <a:t> Give the function a name that reflects what the function does!</a:t>
            </a:r>
          </a:p>
        </p:txBody>
      </p:sp>
    </p:spTree>
    <p:extLst>
      <p:ext uri="{BB962C8B-B14F-4D97-AF65-F5344CB8AC3E}">
        <p14:creationId xmlns:p14="http://schemas.microsoft.com/office/powerpoint/2010/main" val="32090743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Functions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1707127"/>
            <a:ext cx="615063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In the example below, we create a function named "writeMsg()". The opening curly brace ( { ) indicates the beginning of the function code, and the closing curly brace ( } ) indicates the end of the function. The function outputs "Hello world!". To call the function, just write its name followed by brackets ():</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functions writeMsg(){</a:t>
            </a:r>
          </a:p>
          <a:p>
            <a:r>
              <a:rPr lang="en-US" sz="2000" dirty="0">
                <a:solidFill>
                  <a:schemeClr val="bg1"/>
                </a:solidFill>
                <a:latin typeface="Calibri" pitchFamily="34" charset="0"/>
                <a:cs typeface="Calibri" pitchFamily="34" charset="0"/>
              </a:rPr>
              <a:t>		echo “Hello World!”;</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writeMsg(); </a:t>
            </a:r>
            <a:r>
              <a:rPr lang="en-US" sz="2000" b="1" dirty="0">
                <a:solidFill>
                  <a:srgbClr val="0070C0"/>
                </a:solidFill>
                <a:latin typeface="Calibri" pitchFamily="34" charset="0"/>
                <a:cs typeface="Calibri" pitchFamily="34" charset="0"/>
              </a:rPr>
              <a:t>// Call the </a:t>
            </a:r>
            <a:r>
              <a:rPr lang="en-US" sz="2000" b="1" dirty="0" smtClean="0">
                <a:solidFill>
                  <a:srgbClr val="0070C0"/>
                </a:solidFill>
                <a:latin typeface="Calibri" pitchFamily="34" charset="0"/>
                <a:cs typeface="Calibri" pitchFamily="34" charset="0"/>
              </a:rPr>
              <a:t>function</a:t>
            </a:r>
            <a:endParaRPr lang="en-US" sz="2000" dirty="0" smtClean="0">
              <a:solidFill>
                <a:srgbClr val="0070C0"/>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?&gt;</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1029986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Functions Arguments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1707127"/>
            <a:ext cx="615063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Information can be passed to functions through arguments. An argument is just like a variable. </a:t>
            </a:r>
          </a:p>
          <a:p>
            <a:r>
              <a:rPr lang="en-US" sz="2000" dirty="0">
                <a:solidFill>
                  <a:schemeClr val="bg1"/>
                </a:solidFill>
                <a:latin typeface="Calibri" pitchFamily="34" charset="0"/>
                <a:cs typeface="Calibri" pitchFamily="34" charset="0"/>
              </a:rPr>
              <a:t>Arguments are specified after the function name, inside the parentheses. You can add as many arguments as you want, just separate them with a comma.</a:t>
            </a:r>
          </a:p>
          <a:p>
            <a:r>
              <a:rPr lang="en-US" sz="2000" dirty="0">
                <a:solidFill>
                  <a:schemeClr val="bg1"/>
                </a:solidFill>
                <a:latin typeface="Calibri" pitchFamily="34" charset="0"/>
                <a:cs typeface="Calibri" pitchFamily="34" charset="0"/>
              </a:rPr>
              <a:t> The following example has a function with one argument ($fname). When the familyName() function is called, we also pass along a name (e.g. Jani), and the name is used inside the function, which outputs several different first names, but an equal last name</a:t>
            </a:r>
          </a:p>
        </p:txBody>
      </p:sp>
    </p:spTree>
    <p:extLst>
      <p:ext uri="{BB962C8B-B14F-4D97-AF65-F5344CB8AC3E}">
        <p14:creationId xmlns:p14="http://schemas.microsoft.com/office/powerpoint/2010/main" val="158590653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Functions Arguments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1819138"/>
            <a:ext cx="3792647" cy="2638562"/>
          </a:xfrm>
          <a:prstGeom prst="rect">
            <a:avLst/>
          </a:prstGeom>
          <a:ln>
            <a:solidFill>
              <a:schemeClr val="bg1"/>
            </a:solidFill>
          </a:ln>
        </p:spPr>
      </p:pic>
    </p:spTree>
    <p:extLst>
      <p:ext uri="{BB962C8B-B14F-4D97-AF65-F5344CB8AC3E}">
        <p14:creationId xmlns:p14="http://schemas.microsoft.com/office/powerpoint/2010/main" val="427606851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Functions Arguments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1707127"/>
            <a:ext cx="615063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following example has a function with two arguments ($fname and $year):</a:t>
            </a:r>
          </a:p>
          <a:p>
            <a:r>
              <a:rPr lang="en-US" sz="2000" i="1" u="sng" dirty="0">
                <a:solidFill>
                  <a:schemeClr val="bg1"/>
                </a:solidFill>
                <a:latin typeface="Calibri" pitchFamily="34" charset="0"/>
                <a:cs typeface="Calibri" pitchFamily="34" charset="0"/>
              </a:rPr>
              <a:t>Example:</a:t>
            </a:r>
          </a:p>
          <a:p>
            <a:r>
              <a:rPr lang="en-US" sz="2000" dirty="0">
                <a:solidFill>
                  <a:schemeClr val="bg1"/>
                </a:solidFill>
                <a:latin typeface="Calibri" pitchFamily="34" charset="0"/>
                <a:cs typeface="Calibri" pitchFamily="34" charset="0"/>
              </a:rPr>
              <a:t>&lt;?php</a:t>
            </a:r>
          </a:p>
          <a:p>
            <a:r>
              <a:rPr lang="en-US" sz="2000" dirty="0">
                <a:solidFill>
                  <a:schemeClr val="bg1"/>
                </a:solidFill>
                <a:latin typeface="Calibri" pitchFamily="34" charset="0"/>
                <a:cs typeface="Calibri" pitchFamily="34" charset="0"/>
              </a:rPr>
              <a:t>	function familyName($fname, $year){</a:t>
            </a:r>
          </a:p>
          <a:p>
            <a:r>
              <a:rPr lang="en-US" sz="2000" dirty="0">
                <a:solidFill>
                  <a:schemeClr val="bg1"/>
                </a:solidFill>
                <a:latin typeface="Calibri" pitchFamily="34" charset="0"/>
                <a:cs typeface="Calibri" pitchFamily="34" charset="0"/>
              </a:rPr>
              <a:t>		echo “$fname Refsnes. Born in $year &lt;br&gt;”;</a:t>
            </a:r>
          </a:p>
          <a:p>
            <a:r>
              <a:rPr lang="en-US" sz="2000" dirty="0">
                <a:solidFill>
                  <a:schemeClr val="bg1"/>
                </a:solidFill>
                <a:latin typeface="Calibri" pitchFamily="34" charset="0"/>
                <a:cs typeface="Calibri" pitchFamily="34" charset="0"/>
              </a:rPr>
              <a:t>}</a:t>
            </a:r>
          </a:p>
          <a:p>
            <a:r>
              <a:rPr lang="en-US" sz="2000" dirty="0">
                <a:solidFill>
                  <a:schemeClr val="bg1"/>
                </a:solidFill>
                <a:latin typeface="Calibri" pitchFamily="34" charset="0"/>
                <a:cs typeface="Calibri" pitchFamily="34" charset="0"/>
              </a:rPr>
              <a:t>familyName (“Hege”, “1975”);</a:t>
            </a:r>
          </a:p>
          <a:p>
            <a:r>
              <a:rPr lang="en-US" sz="2000" dirty="0">
                <a:solidFill>
                  <a:schemeClr val="bg1"/>
                </a:solidFill>
                <a:latin typeface="Calibri" pitchFamily="34" charset="0"/>
                <a:cs typeface="Calibri" pitchFamily="34" charset="0"/>
              </a:rPr>
              <a:t>familyName (“Stale”, “1978”);</a:t>
            </a:r>
          </a:p>
          <a:p>
            <a:r>
              <a:rPr lang="en-US" sz="2000" dirty="0">
                <a:solidFill>
                  <a:schemeClr val="bg1"/>
                </a:solidFill>
                <a:latin typeface="Calibri" pitchFamily="34" charset="0"/>
                <a:cs typeface="Calibri" pitchFamily="34" charset="0"/>
              </a:rPr>
              <a:t>familyName (“Kai Jim”, “1983”);</a:t>
            </a:r>
          </a:p>
          <a:p>
            <a:r>
              <a:rPr lang="en-US" sz="2000" dirty="0">
                <a:solidFill>
                  <a:schemeClr val="bg1"/>
                </a:solidFill>
                <a:latin typeface="Calibri" pitchFamily="34" charset="0"/>
                <a:cs typeface="Calibri" pitchFamily="34" charset="0"/>
              </a:rPr>
              <a:t>?&gt;</a:t>
            </a:r>
          </a:p>
        </p:txBody>
      </p:sp>
    </p:spTree>
    <p:extLst>
      <p:ext uri="{BB962C8B-B14F-4D97-AF65-F5344CB8AC3E}">
        <p14:creationId xmlns:p14="http://schemas.microsoft.com/office/powerpoint/2010/main" val="2662587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is a Loosely Types Language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7" name="TextBox 6"/>
          <p:cNvSpPr txBox="1">
            <a:spLocks noChangeArrowheads="1"/>
          </p:cNvSpPr>
          <p:nvPr/>
        </p:nvSpPr>
        <p:spPr bwMode="auto">
          <a:xfrm>
            <a:off x="1069974" y="1707127"/>
            <a:ext cx="615063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In the example above, notice that we did not have to tell PHP which data type the variable is. </a:t>
            </a:r>
          </a:p>
          <a:p>
            <a:r>
              <a:rPr lang="en-US" sz="2000" dirty="0">
                <a:solidFill>
                  <a:schemeClr val="bg1"/>
                </a:solidFill>
                <a:latin typeface="Calibri" pitchFamily="34" charset="0"/>
                <a:cs typeface="Calibri" pitchFamily="34" charset="0"/>
              </a:rPr>
              <a:t>PHP automatically associates a data type to the variable, depending on its value. Since the data types are not set in a strict sense, you can do things like adding a string to an integer without causing an error. </a:t>
            </a:r>
          </a:p>
          <a:p>
            <a:r>
              <a:rPr lang="en-US" sz="2000" dirty="0">
                <a:solidFill>
                  <a:schemeClr val="bg1"/>
                </a:solidFill>
                <a:latin typeface="Calibri" pitchFamily="34" charset="0"/>
                <a:cs typeface="Calibri" pitchFamily="34" charset="0"/>
              </a:rPr>
              <a:t>In PHP 7, type declarations were added. This gives us an option to specify the expected data type when declaring a function, and by adding the </a:t>
            </a:r>
            <a:r>
              <a:rPr lang="en-US" sz="2000" b="1" dirty="0">
                <a:solidFill>
                  <a:schemeClr val="bg1"/>
                </a:solidFill>
                <a:latin typeface="Calibri" pitchFamily="34" charset="0"/>
                <a:cs typeface="Calibri" pitchFamily="34" charset="0"/>
              </a:rPr>
              <a:t>strict</a:t>
            </a:r>
            <a:r>
              <a:rPr lang="en-US" sz="2000" dirty="0">
                <a:solidFill>
                  <a:schemeClr val="bg1"/>
                </a:solidFill>
                <a:latin typeface="Calibri" pitchFamily="34" charset="0"/>
                <a:cs typeface="Calibri" pitchFamily="34" charset="0"/>
              </a:rPr>
              <a:t> declaration, it will throw a "Fatal Error" if the data type mismatches. </a:t>
            </a:r>
          </a:p>
          <a:p>
            <a:r>
              <a:rPr lang="en-US" sz="2000" dirty="0">
                <a:solidFill>
                  <a:schemeClr val="bg1"/>
                </a:solidFill>
                <a:latin typeface="Calibri" pitchFamily="34" charset="0"/>
                <a:cs typeface="Calibri" pitchFamily="34" charset="0"/>
              </a:rPr>
              <a:t>In the following example we try to send both a number and a string to the function without using </a:t>
            </a:r>
            <a:r>
              <a:rPr lang="en-US" sz="2000" b="1" dirty="0">
                <a:solidFill>
                  <a:schemeClr val="bg1"/>
                </a:solidFill>
                <a:latin typeface="Calibri" pitchFamily="34" charset="0"/>
                <a:cs typeface="Calibri" pitchFamily="34" charset="0"/>
              </a:rPr>
              <a:t>strict</a:t>
            </a:r>
            <a:r>
              <a:rPr lang="en-US" sz="2000" dirty="0">
                <a:solidFill>
                  <a:schemeClr val="bg1"/>
                </a:solidFill>
                <a:latin typeface="Calibri" pitchFamily="34" charset="0"/>
                <a:cs typeface="Calibri" pitchFamily="34" charset="0"/>
              </a:rPr>
              <a:t> </a:t>
            </a:r>
          </a:p>
        </p:txBody>
      </p:sp>
    </p:spTree>
    <p:extLst>
      <p:ext uri="{BB962C8B-B14F-4D97-AF65-F5344CB8AC3E}">
        <p14:creationId xmlns:p14="http://schemas.microsoft.com/office/powerpoint/2010/main" val="317276064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is a Loosely Types Language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9" name="TextBox 8"/>
          <p:cNvSpPr txBox="1">
            <a:spLocks noChangeArrowheads="1"/>
          </p:cNvSpPr>
          <p:nvPr/>
        </p:nvSpPr>
        <p:spPr bwMode="auto">
          <a:xfrm>
            <a:off x="1069974" y="1707127"/>
            <a:ext cx="61506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In the following example we try to send both a number and a string to the function, but here we have added the </a:t>
            </a:r>
            <a:r>
              <a:rPr lang="en-US" sz="2000" b="1" dirty="0">
                <a:solidFill>
                  <a:schemeClr val="bg1"/>
                </a:solidFill>
                <a:latin typeface="Calibri" pitchFamily="34" charset="0"/>
                <a:cs typeface="Calibri" pitchFamily="34" charset="0"/>
              </a:rPr>
              <a:t>strict</a:t>
            </a:r>
            <a:r>
              <a:rPr lang="en-US" sz="2000" dirty="0">
                <a:solidFill>
                  <a:schemeClr val="bg1"/>
                </a:solidFill>
                <a:latin typeface="Calibri" pitchFamily="34" charset="0"/>
                <a:cs typeface="Calibri" pitchFamily="34" charset="0"/>
              </a:rPr>
              <a:t> declaration: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871674"/>
            <a:ext cx="4035426" cy="1967025"/>
          </a:xfrm>
          <a:prstGeom prst="rect">
            <a:avLst/>
          </a:prstGeom>
          <a:ln>
            <a:solidFill>
              <a:schemeClr val="bg1"/>
            </a:solidFill>
          </a:ln>
        </p:spPr>
      </p:pic>
    </p:spTree>
    <p:extLst>
      <p:ext uri="{BB962C8B-B14F-4D97-AF65-F5344CB8AC3E}">
        <p14:creationId xmlns:p14="http://schemas.microsoft.com/office/powerpoint/2010/main" val="34580527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Default Argument Value</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9" name="TextBox 8"/>
          <p:cNvSpPr txBox="1">
            <a:spLocks noChangeArrowheads="1"/>
          </p:cNvSpPr>
          <p:nvPr/>
        </p:nvSpPr>
        <p:spPr bwMode="auto">
          <a:xfrm>
            <a:off x="1069974" y="1707127"/>
            <a:ext cx="61506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The following example shows how to use a default parameter. If we call the function setHeight() without arguments it takes the default value as argument: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3" y="2905014"/>
            <a:ext cx="3792647" cy="1971786"/>
          </a:xfrm>
          <a:prstGeom prst="rect">
            <a:avLst/>
          </a:prstGeom>
          <a:ln>
            <a:solidFill>
              <a:schemeClr val="bg1"/>
            </a:solidFill>
          </a:ln>
        </p:spPr>
      </p:pic>
    </p:spTree>
    <p:extLst>
      <p:ext uri="{BB962C8B-B14F-4D97-AF65-F5344CB8AC3E}">
        <p14:creationId xmlns:p14="http://schemas.microsoft.com/office/powerpoint/2010/main" val="15114399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Functions – Returning Values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9" name="TextBox 8"/>
          <p:cNvSpPr txBox="1">
            <a:spLocks noChangeArrowheads="1"/>
          </p:cNvSpPr>
          <p:nvPr/>
        </p:nvSpPr>
        <p:spPr bwMode="auto">
          <a:xfrm>
            <a:off x="1069974" y="1707127"/>
            <a:ext cx="6150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To let a function return a value, use the return statement: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333501"/>
            <a:ext cx="4054476" cy="2105149"/>
          </a:xfrm>
          <a:prstGeom prst="rect">
            <a:avLst/>
          </a:prstGeom>
          <a:ln>
            <a:solidFill>
              <a:schemeClr val="bg1"/>
            </a:solidFill>
          </a:ln>
        </p:spPr>
      </p:pic>
    </p:spTree>
    <p:extLst>
      <p:ext uri="{BB962C8B-B14F-4D97-AF65-F5344CB8AC3E}">
        <p14:creationId xmlns:p14="http://schemas.microsoft.com/office/powerpoint/2010/main" val="260531048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069974" y="1011238"/>
            <a:ext cx="758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PHP Return Type Declarations</a:t>
            </a:r>
            <a:endParaRPr lang="en-US" sz="2800" b="1" u="sng" dirty="0" smtClean="0">
              <a:solidFill>
                <a:srgbClr val="FF0000"/>
              </a:solidFill>
              <a:latin typeface="Arial Rounded MT Bold" pitchFamily="34" charset="0"/>
            </a:endParaRPr>
          </a:p>
        </p:txBody>
      </p:sp>
      <p:sp>
        <p:nvSpPr>
          <p:cNvPr id="8" name="TextBox 7"/>
          <p:cNvSpPr txBox="1"/>
          <p:nvPr/>
        </p:nvSpPr>
        <p:spPr>
          <a:xfrm>
            <a:off x="9272588" y="6016923"/>
            <a:ext cx="2057400" cy="461665"/>
          </a:xfrm>
          <a:prstGeom prst="rect">
            <a:avLst/>
          </a:prstGeom>
          <a:noFill/>
        </p:spPr>
        <p:txBody>
          <a:bodyPr wrap="square" rtlCol="0">
            <a:spAutoFit/>
          </a:bodyPr>
          <a:lstStyle/>
          <a:p>
            <a:r>
              <a:rPr lang="en-US" sz="2400" b="1" dirty="0" smtClean="0">
                <a:solidFill>
                  <a:schemeClr val="bg2">
                    <a:lumMod val="60000"/>
                    <a:lumOff val="40000"/>
                  </a:schemeClr>
                </a:solidFill>
              </a:rPr>
              <a:t>V </a:t>
            </a:r>
            <a:r>
              <a:rPr lang="en-US" sz="2400" b="1" dirty="0" smtClean="0">
                <a:solidFill>
                  <a:schemeClr val="bg2">
                    <a:lumMod val="60000"/>
                    <a:lumOff val="40000"/>
                  </a:schemeClr>
                </a:solidFill>
              </a:rPr>
              <a:t>. 2</a:t>
            </a:r>
            <a:endParaRPr lang="en-US" b="1" dirty="0">
              <a:solidFill>
                <a:schemeClr val="bg2">
                  <a:lumMod val="60000"/>
                  <a:lumOff val="40000"/>
                </a:schemeClr>
              </a:solidFill>
            </a:endParaRPr>
          </a:p>
        </p:txBody>
      </p:sp>
      <p:sp>
        <p:nvSpPr>
          <p:cNvPr id="9" name="TextBox 8"/>
          <p:cNvSpPr txBox="1">
            <a:spLocks noChangeArrowheads="1"/>
          </p:cNvSpPr>
          <p:nvPr/>
        </p:nvSpPr>
        <p:spPr bwMode="auto">
          <a:xfrm>
            <a:off x="1069974" y="1707127"/>
            <a:ext cx="61506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a:solidFill>
                  <a:schemeClr val="bg1"/>
                </a:solidFill>
                <a:latin typeface="Calibri" pitchFamily="34" charset="0"/>
                <a:cs typeface="Calibri" pitchFamily="34" charset="0"/>
              </a:rPr>
              <a:t>PHP 7 also supports Type Declarations for the return statement. Like with the type declaration for function arguments, by enabling the strict requirement, it will throw a "Fatal Error" on a type mismatch. </a:t>
            </a:r>
          </a:p>
          <a:p>
            <a:r>
              <a:rPr lang="en-US" sz="2000" dirty="0">
                <a:solidFill>
                  <a:schemeClr val="bg1"/>
                </a:solidFill>
                <a:latin typeface="Calibri" pitchFamily="34" charset="0"/>
                <a:cs typeface="Calibri" pitchFamily="34" charset="0"/>
              </a:rPr>
              <a:t>To declare a type for the function return, add a colon ( : ) and the type right before the opening curly ( { )bracket when declaring the function. </a:t>
            </a:r>
          </a:p>
          <a:p>
            <a:r>
              <a:rPr lang="en-US" sz="2000" dirty="0">
                <a:solidFill>
                  <a:schemeClr val="bg1"/>
                </a:solidFill>
                <a:latin typeface="Calibri" pitchFamily="34" charset="0"/>
                <a:cs typeface="Calibri" pitchFamily="34" charset="0"/>
              </a:rPr>
              <a:t>In the following example we specify the return type for the function:</a:t>
            </a:r>
            <a:endParaRPr lang="en-US" sz="24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42080514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des Template Final">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xmlns="" name="Presentation1" id="{A123C71B-D36A-4066-953B-A35E8A975EBE}" vid="{8D9ED84E-C212-45BA-AC25-F5453A9DA8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 Template Final</Template>
  <TotalTime>277</TotalTime>
  <Words>10046</Words>
  <Application>Microsoft Office PowerPoint</Application>
  <PresentationFormat>Custom</PresentationFormat>
  <Paragraphs>1514</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Slides Template Final</vt:lpstr>
      <vt:lpstr>Full Stack diploma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hhh</dc:title>
  <dc:creator>Windows User</dc:creator>
  <cp:lastModifiedBy>Windows User</cp:lastModifiedBy>
  <cp:revision>64</cp:revision>
  <dcterms:created xsi:type="dcterms:W3CDTF">2021-10-14T15:16:06Z</dcterms:created>
  <dcterms:modified xsi:type="dcterms:W3CDTF">2021-10-20T14:55:21Z</dcterms:modified>
</cp:coreProperties>
</file>