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Montserrat SemiBold"/>
      <p:regular r:id="rId27"/>
      <p:bold r:id="rId28"/>
      <p:italic r:id="rId29"/>
      <p:boldItalic r:id="rId30"/>
    </p:embeddedFont>
    <p:embeddedFont>
      <p:font typeface="Proxima Nova"/>
      <p:regular r:id="rId31"/>
      <p:bold r:id="rId32"/>
      <p:italic r:id="rId33"/>
      <p:boldItalic r:id="rId34"/>
    </p:embeddedFont>
    <p:embeddedFont>
      <p:font typeface="Montserrat"/>
      <p:regular r:id="rId35"/>
      <p:bold r:id="rId36"/>
      <p:italic r:id="rId37"/>
      <p:boldItalic r:id="rId38"/>
    </p:embeddedFont>
    <p:embeddedFont>
      <p:font typeface="Montserrat Medium"/>
      <p:regular r:id="rId39"/>
      <p:bold r:id="rId40"/>
      <p:italic r:id="rId41"/>
      <p:boldItalic r:id="rId42"/>
    </p:embeddedFont>
    <p:embeddedFont>
      <p:font typeface="Caveat SemiBold"/>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Medium-bold.fntdata"/><Relationship Id="rId20" Type="http://schemas.openxmlformats.org/officeDocument/2006/relationships/slide" Target="slides/slide14.xml"/><Relationship Id="rId42" Type="http://schemas.openxmlformats.org/officeDocument/2006/relationships/font" Target="fonts/MontserratMedium-boldItalic.fntdata"/><Relationship Id="rId41" Type="http://schemas.openxmlformats.org/officeDocument/2006/relationships/font" Target="fonts/MontserratMedium-italic.fntdata"/><Relationship Id="rId22" Type="http://schemas.openxmlformats.org/officeDocument/2006/relationships/slide" Target="slides/slide16.xml"/><Relationship Id="rId44" Type="http://schemas.openxmlformats.org/officeDocument/2006/relationships/font" Target="fonts/CaveatSemiBold-bold.fntdata"/><Relationship Id="rId21" Type="http://schemas.openxmlformats.org/officeDocument/2006/relationships/slide" Target="slides/slide15.xml"/><Relationship Id="rId43" Type="http://schemas.openxmlformats.org/officeDocument/2006/relationships/font" Target="fonts/CaveatSemiBold-regular.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MontserratSemiBold-bold.fntdata"/><Relationship Id="rId27" Type="http://schemas.openxmlformats.org/officeDocument/2006/relationships/font" Target="fonts/MontserratSemiBold-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ontserratSemi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regular.fntdata"/><Relationship Id="rId30" Type="http://schemas.openxmlformats.org/officeDocument/2006/relationships/font" Target="fonts/MontserratSemiBold-boldItalic.fntdata"/><Relationship Id="rId11" Type="http://schemas.openxmlformats.org/officeDocument/2006/relationships/slide" Target="slides/slide5.xml"/><Relationship Id="rId33" Type="http://schemas.openxmlformats.org/officeDocument/2006/relationships/font" Target="fonts/ProximaNova-italic.fntdata"/><Relationship Id="rId10" Type="http://schemas.openxmlformats.org/officeDocument/2006/relationships/slide" Target="slides/slide4.xml"/><Relationship Id="rId32" Type="http://schemas.openxmlformats.org/officeDocument/2006/relationships/font" Target="fonts/ProximaNova-bold.fntdata"/><Relationship Id="rId13" Type="http://schemas.openxmlformats.org/officeDocument/2006/relationships/slide" Target="slides/slide7.xml"/><Relationship Id="rId35" Type="http://schemas.openxmlformats.org/officeDocument/2006/relationships/font" Target="fonts/Montserrat-regular.fntdata"/><Relationship Id="rId12" Type="http://schemas.openxmlformats.org/officeDocument/2006/relationships/slide" Target="slides/slide6.xml"/><Relationship Id="rId34" Type="http://schemas.openxmlformats.org/officeDocument/2006/relationships/font" Target="fonts/ProximaNova-boldItalic.fntdata"/><Relationship Id="rId15" Type="http://schemas.openxmlformats.org/officeDocument/2006/relationships/slide" Target="slides/slide9.xml"/><Relationship Id="rId37" Type="http://schemas.openxmlformats.org/officeDocument/2006/relationships/font" Target="fonts/Montserrat-italic.fntdata"/><Relationship Id="rId14" Type="http://schemas.openxmlformats.org/officeDocument/2006/relationships/slide" Target="slides/slide8.xml"/><Relationship Id="rId36" Type="http://schemas.openxmlformats.org/officeDocument/2006/relationships/font" Target="fonts/Montserrat-bold.fntdata"/><Relationship Id="rId17" Type="http://schemas.openxmlformats.org/officeDocument/2006/relationships/slide" Target="slides/slide11.xml"/><Relationship Id="rId39" Type="http://schemas.openxmlformats.org/officeDocument/2006/relationships/font" Target="fonts/MontserratMedium-regular.fntdata"/><Relationship Id="rId16" Type="http://schemas.openxmlformats.org/officeDocument/2006/relationships/slide" Target="slides/slide10.xml"/><Relationship Id="rId38" Type="http://schemas.openxmlformats.org/officeDocument/2006/relationships/font" Target="fonts/Montserrat-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07d2a0db83_2_5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07d2a0db83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07d2a0db83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07d2a0db83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7d2a0db83_2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07d2a0db83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07d2a0db83_2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07d2a0db83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07d2a0db83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07d2a0db83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07d2a0db83_2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07d2a0db83_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07d2a0db83_2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07d2a0db83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07d2a0db83_2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07d2a0db83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07d2a0db83_2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07d2a0db83_2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07d2a0db83_2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07d2a0db83_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07d2a0db83_2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07d2a0db83_2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07d2a0db83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07d2a0db83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07d2a0db83_2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07d2a0db83_2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07d2a0db83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07d2a0db83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07d2a0db83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07d2a0db83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07d2a0db83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07d2a0db83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07d2a0db83_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07d2a0db83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07d2a0db83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07d2a0db83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07d2a0db83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07d2a0db83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07d2a0db83_2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07d2a0db83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Google Shape;86;p21"/>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7" name="Google Shape;87;p21"/>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103" name="Shape 103"/>
        <p:cNvGrpSpPr/>
        <p:nvPr/>
      </p:nvGrpSpPr>
      <p:grpSpPr>
        <a:xfrm>
          <a:off x="0" y="0"/>
          <a:ext cx="0" cy="0"/>
          <a:chOff x="0" y="0"/>
          <a:chExt cx="0" cy="0"/>
        </a:xfrm>
      </p:grpSpPr>
      <p:sp>
        <p:nvSpPr>
          <p:cNvPr id="104" name="Google Shape;104;p25"/>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Bank Customer Churn Prediction</a:t>
            </a:r>
            <a:endParaRPr/>
          </a:p>
        </p:txBody>
      </p:sp>
      <p:sp>
        <p:nvSpPr>
          <p:cNvPr id="105" name="Google Shape;105;p25"/>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Karen Amanya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latin typeface="Montserrat SemiBold"/>
                <a:ea typeface="Montserrat SemiBold"/>
                <a:cs typeface="Montserrat SemiBold"/>
                <a:sym typeface="Montserrat SemiBold"/>
              </a:rPr>
              <a:t>Fitting the Models</a:t>
            </a:r>
            <a:endParaRPr sz="2020">
              <a:latin typeface="Montserrat SemiBold"/>
              <a:ea typeface="Montserrat SemiBold"/>
              <a:cs typeface="Montserrat SemiBold"/>
              <a:sym typeface="Montserrat SemiBold"/>
            </a:endParaRPr>
          </a:p>
        </p:txBody>
      </p:sp>
      <p:sp>
        <p:nvSpPr>
          <p:cNvPr id="159" name="Google Shape;15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Montserrat"/>
                <a:ea typeface="Montserrat"/>
                <a:cs typeface="Montserrat"/>
                <a:sym typeface="Montserrat"/>
              </a:rPr>
              <a:t>The next step was to build classification models with the goal being to achieve a well performing model that will be able to predict whether a customer will churn.</a:t>
            </a:r>
            <a:endParaRPr sz="1500">
              <a:latin typeface="Montserrat"/>
              <a:ea typeface="Montserrat"/>
              <a:cs typeface="Montserrat"/>
              <a:sym typeface="Montserrat"/>
            </a:endParaRPr>
          </a:p>
          <a:p>
            <a:pPr indent="0" lvl="0" marL="0" rtl="0" algn="l">
              <a:spcBef>
                <a:spcPts val="1200"/>
              </a:spcBef>
              <a:spcAft>
                <a:spcPts val="0"/>
              </a:spcAft>
              <a:buNone/>
            </a:pPr>
            <a:r>
              <a:rPr lang="en" sz="1500">
                <a:latin typeface="Montserrat"/>
                <a:ea typeface="Montserrat"/>
                <a:cs typeface="Montserrat"/>
                <a:sym typeface="Montserrat"/>
              </a:rPr>
              <a:t>Model 1 : Logistic Regression</a:t>
            </a:r>
            <a:endParaRPr sz="1500">
              <a:latin typeface="Montserrat"/>
              <a:ea typeface="Montserrat"/>
              <a:cs typeface="Montserrat"/>
              <a:sym typeface="Montserrat"/>
            </a:endParaRPr>
          </a:p>
          <a:p>
            <a:pPr indent="0" lvl="0" marL="0" rtl="0" algn="l">
              <a:spcBef>
                <a:spcPts val="1200"/>
              </a:spcBef>
              <a:spcAft>
                <a:spcPts val="0"/>
              </a:spcAft>
              <a:buNone/>
            </a:pPr>
            <a:r>
              <a:rPr lang="en" sz="1500">
                <a:latin typeface="Montserrat"/>
                <a:ea typeface="Montserrat"/>
                <a:cs typeface="Montserrat"/>
                <a:sym typeface="Montserrat"/>
              </a:rPr>
              <a:t>The first model was a logistic regression model. It employs very simple techniques in modeling and is </a:t>
            </a:r>
            <a:r>
              <a:rPr lang="en" sz="1500">
                <a:latin typeface="Montserrat"/>
                <a:ea typeface="Montserrat"/>
                <a:cs typeface="Montserrat"/>
                <a:sym typeface="Montserrat"/>
              </a:rPr>
              <a:t>mainly</a:t>
            </a:r>
            <a:r>
              <a:rPr lang="en" sz="1500">
                <a:latin typeface="Montserrat"/>
                <a:ea typeface="Montserrat"/>
                <a:cs typeface="Montserrat"/>
                <a:sym typeface="Montserrat"/>
              </a:rPr>
              <a:t> used as a baseline to help better process the data for future models to improve performance.</a:t>
            </a:r>
            <a:endParaRPr sz="1500">
              <a:latin typeface="Montserrat"/>
              <a:ea typeface="Montserrat"/>
              <a:cs typeface="Montserrat"/>
              <a:sym typeface="Montserrat"/>
            </a:endParaRPr>
          </a:p>
          <a:p>
            <a:pPr indent="0" lvl="0" marL="0" rtl="0" algn="l">
              <a:spcBef>
                <a:spcPts val="1200"/>
              </a:spcBef>
              <a:spcAft>
                <a:spcPts val="1200"/>
              </a:spcAft>
              <a:buNone/>
            </a:pPr>
            <a:r>
              <a:rPr lang="en" sz="1500">
                <a:latin typeface="Montserrat"/>
                <a:ea typeface="Montserrat"/>
                <a:cs typeface="Montserrat"/>
                <a:sym typeface="Montserrat"/>
              </a:rPr>
              <a:t>After building the model , predictions are made on both the training and validation data and the scores of the various metrics are recorded. This model did not perform very well and had an F1 score of 47%.</a:t>
            </a:r>
            <a:endParaRPr sz="1500">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5"/>
          <p:cNvSpPr txBox="1"/>
          <p:nvPr>
            <p:ph idx="1" type="body"/>
          </p:nvPr>
        </p:nvSpPr>
        <p:spPr>
          <a:xfrm>
            <a:off x="198300" y="309825"/>
            <a:ext cx="8634000" cy="417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latin typeface="Montserrat SemiBold"/>
                <a:ea typeface="Montserrat SemiBold"/>
                <a:cs typeface="Montserrat SemiBold"/>
                <a:sym typeface="Montserrat SemiBold"/>
              </a:rPr>
              <a:t>Model 2 : Random Forest Classifier</a:t>
            </a:r>
            <a:endParaRPr sz="1700">
              <a:latin typeface="Montserrat SemiBold"/>
              <a:ea typeface="Montserrat SemiBold"/>
              <a:cs typeface="Montserrat SemiBold"/>
              <a:sym typeface="Montserrat SemiBold"/>
            </a:endParaRPr>
          </a:p>
          <a:p>
            <a:pPr indent="0" lvl="0" marL="0" rtl="0" algn="l">
              <a:spcBef>
                <a:spcPts val="1200"/>
              </a:spcBef>
              <a:spcAft>
                <a:spcPts val="0"/>
              </a:spcAft>
              <a:buNone/>
            </a:pPr>
            <a:r>
              <a:rPr lang="en" sz="1400">
                <a:latin typeface="Montserrat"/>
                <a:ea typeface="Montserrat"/>
                <a:cs typeface="Montserrat"/>
                <a:sym typeface="Montserrat"/>
              </a:rPr>
              <a:t>The </a:t>
            </a:r>
            <a:r>
              <a:rPr lang="en" sz="1400">
                <a:latin typeface="Montserrat"/>
                <a:ea typeface="Montserrat"/>
                <a:cs typeface="Montserrat"/>
                <a:sym typeface="Montserrat"/>
              </a:rPr>
              <a:t>second</a:t>
            </a:r>
            <a:r>
              <a:rPr lang="en" sz="1400">
                <a:latin typeface="Montserrat"/>
                <a:ea typeface="Montserrat"/>
                <a:cs typeface="Montserrat"/>
                <a:sym typeface="Montserrat"/>
              </a:rPr>
              <a:t> model was </a:t>
            </a:r>
            <a:r>
              <a:rPr lang="en" sz="1400">
                <a:latin typeface="Montserrat"/>
                <a:ea typeface="Montserrat"/>
                <a:cs typeface="Montserrat"/>
                <a:sym typeface="Montserrat"/>
              </a:rPr>
              <a:t>built</a:t>
            </a:r>
            <a:r>
              <a:rPr lang="en" sz="1400">
                <a:latin typeface="Montserrat"/>
                <a:ea typeface="Montserrat"/>
                <a:cs typeface="Montserrat"/>
                <a:sym typeface="Montserrat"/>
              </a:rPr>
              <a:t> using more complex techniques. It employes scaling to tone down the variance in ranges in the </a:t>
            </a:r>
            <a:r>
              <a:rPr lang="en" sz="1400">
                <a:latin typeface="Montserrat"/>
                <a:ea typeface="Montserrat"/>
                <a:cs typeface="Montserrat"/>
                <a:sym typeface="Montserrat"/>
              </a:rPr>
              <a:t>numerical</a:t>
            </a:r>
            <a:r>
              <a:rPr lang="en" sz="1400">
                <a:latin typeface="Montserrat"/>
                <a:ea typeface="Montserrat"/>
                <a:cs typeface="Montserrat"/>
                <a:sym typeface="Montserrat"/>
              </a:rPr>
              <a:t> features such as age, balance and estimated salary. It also employs encoding to create binary categories of the categorical variables to enhance model learning.</a:t>
            </a:r>
            <a:endParaRPr sz="1400">
              <a:latin typeface="Montserrat"/>
              <a:ea typeface="Montserrat"/>
              <a:cs typeface="Montserrat"/>
              <a:sym typeface="Montserrat"/>
            </a:endParaRPr>
          </a:p>
          <a:p>
            <a:pPr indent="0" lvl="0" marL="0" rtl="0" algn="l">
              <a:spcBef>
                <a:spcPts val="1200"/>
              </a:spcBef>
              <a:spcAft>
                <a:spcPts val="0"/>
              </a:spcAft>
              <a:buNone/>
            </a:pPr>
            <a:r>
              <a:rPr lang="en" sz="1400">
                <a:latin typeface="Montserrat"/>
                <a:ea typeface="Montserrat"/>
                <a:cs typeface="Montserrat"/>
                <a:sym typeface="Montserrat"/>
              </a:rPr>
              <a:t>This model employs use of GridSearchCv which is technique used to find the optimal parameters that perform best with the model.To cater for the class imbalance problem observed in the target variable the model uses  SMOTE which is short for ‘synthetic minority oversampling technique’ which is a common oversampling method that aims to balance the class </a:t>
            </a:r>
            <a:r>
              <a:rPr lang="en" sz="1400">
                <a:latin typeface="Montserrat"/>
                <a:ea typeface="Montserrat"/>
                <a:cs typeface="Montserrat"/>
                <a:sym typeface="Montserrat"/>
              </a:rPr>
              <a:t>distribution</a:t>
            </a:r>
            <a:r>
              <a:rPr lang="en" sz="1400">
                <a:latin typeface="Montserrat"/>
                <a:ea typeface="Montserrat"/>
                <a:cs typeface="Montserrat"/>
                <a:sym typeface="Montserrat"/>
              </a:rPr>
              <a:t> by randomly increasing minority class examples by replicating them.</a:t>
            </a:r>
            <a:endParaRPr sz="1400">
              <a:latin typeface="Montserrat"/>
              <a:ea typeface="Montserrat"/>
              <a:cs typeface="Montserrat"/>
              <a:sym typeface="Montserrat"/>
            </a:endParaRPr>
          </a:p>
          <a:p>
            <a:pPr indent="0" lvl="0" marL="0" rtl="0" algn="l">
              <a:spcBef>
                <a:spcPts val="1200"/>
              </a:spcBef>
              <a:spcAft>
                <a:spcPts val="1200"/>
              </a:spcAft>
              <a:buNone/>
            </a:pPr>
            <a:r>
              <a:rPr lang="en" sz="1400">
                <a:latin typeface="Montserrat"/>
                <a:ea typeface="Montserrat"/>
                <a:cs typeface="Montserrat"/>
                <a:sym typeface="Montserrat"/>
              </a:rPr>
              <a:t>Predictions were then made on the validation data and scores were computed. The f1 score for this model was 60% on the</a:t>
            </a:r>
            <a:r>
              <a:rPr lang="en" sz="1400">
                <a:latin typeface="Montserrat"/>
                <a:ea typeface="Montserrat"/>
                <a:cs typeface="Montserrat"/>
                <a:sym typeface="Montserrat"/>
              </a:rPr>
              <a:t> </a:t>
            </a:r>
            <a:r>
              <a:rPr lang="en" sz="1400">
                <a:latin typeface="Montserrat"/>
                <a:ea typeface="Montserrat"/>
                <a:cs typeface="Montserrat"/>
                <a:sym typeface="Montserrat"/>
              </a:rPr>
              <a:t>churned class and 90 % on the Unchurned class which is still quite low . This was a good </a:t>
            </a:r>
            <a:r>
              <a:rPr lang="en" sz="1400">
                <a:latin typeface="Montserrat"/>
                <a:ea typeface="Montserrat"/>
                <a:cs typeface="Montserrat"/>
                <a:sym typeface="Montserrat"/>
              </a:rPr>
              <a:t>improvement</a:t>
            </a:r>
            <a:r>
              <a:rPr lang="en" sz="1400">
                <a:latin typeface="Montserrat"/>
                <a:ea typeface="Montserrat"/>
                <a:cs typeface="Montserrat"/>
                <a:sym typeface="Montserrat"/>
              </a:rPr>
              <a:t> to the base model but the performance was till low on one class.</a:t>
            </a:r>
            <a:endParaRPr sz="1400">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6"/>
          <p:cNvSpPr txBox="1"/>
          <p:nvPr>
            <p:ph idx="1" type="body"/>
          </p:nvPr>
        </p:nvSpPr>
        <p:spPr>
          <a:xfrm>
            <a:off x="347025" y="359275"/>
            <a:ext cx="8485200" cy="441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Montserrat SemiBold"/>
                <a:ea typeface="Montserrat SemiBold"/>
                <a:cs typeface="Montserrat SemiBold"/>
                <a:sym typeface="Montserrat SemiBold"/>
              </a:rPr>
              <a:t>Final model - XG Boost</a:t>
            </a:r>
            <a:endParaRPr sz="1600">
              <a:latin typeface="Montserrat SemiBold"/>
              <a:ea typeface="Montserrat SemiBold"/>
              <a:cs typeface="Montserrat SemiBold"/>
              <a:sym typeface="Montserrat SemiBold"/>
            </a:endParaRPr>
          </a:p>
          <a:p>
            <a:pPr indent="0" lvl="0" marL="0" rtl="0" algn="l">
              <a:spcBef>
                <a:spcPts val="1200"/>
              </a:spcBef>
              <a:spcAft>
                <a:spcPts val="0"/>
              </a:spcAft>
              <a:buNone/>
            </a:pPr>
            <a:r>
              <a:rPr lang="en" sz="1400">
                <a:latin typeface="Montserrat"/>
                <a:ea typeface="Montserrat"/>
                <a:cs typeface="Montserrat"/>
                <a:sym typeface="Montserrat"/>
              </a:rPr>
              <a:t>The final model used an XGBoost classifier but  </a:t>
            </a:r>
            <a:r>
              <a:rPr lang="en" sz="1400">
                <a:latin typeface="Montserrat"/>
                <a:ea typeface="Montserrat"/>
                <a:cs typeface="Montserrat"/>
                <a:sym typeface="Montserrat"/>
              </a:rPr>
              <a:t>before</a:t>
            </a:r>
            <a:r>
              <a:rPr lang="en" sz="1400">
                <a:latin typeface="Montserrat"/>
                <a:ea typeface="Montserrat"/>
                <a:cs typeface="Montserrat"/>
                <a:sym typeface="Montserrat"/>
              </a:rPr>
              <a:t> the model was fit, more transformations were done on the data.  A new column </a:t>
            </a:r>
            <a:r>
              <a:rPr lang="en" sz="1400">
                <a:latin typeface="Montserrat"/>
                <a:ea typeface="Montserrat"/>
                <a:cs typeface="Montserrat"/>
                <a:sym typeface="Montserrat"/>
              </a:rPr>
              <a:t>containing</a:t>
            </a:r>
            <a:r>
              <a:rPr lang="en" sz="1400">
                <a:latin typeface="Montserrat"/>
                <a:ea typeface="Montserrat"/>
                <a:cs typeface="Montserrat"/>
                <a:sym typeface="Montserrat"/>
              </a:rPr>
              <a:t> the credit rating was created using the customers credit rating as per the system below:</a:t>
            </a:r>
            <a:endParaRPr sz="1400">
              <a:latin typeface="Montserrat"/>
              <a:ea typeface="Montserrat"/>
              <a:cs typeface="Montserrat"/>
              <a:sym typeface="Montserrat"/>
            </a:endParaRPr>
          </a:p>
          <a:p>
            <a:pPr indent="0" lvl="0" marL="0" rtl="0" algn="l">
              <a:spcBef>
                <a:spcPts val="1200"/>
              </a:spcBef>
              <a:spcAft>
                <a:spcPts val="0"/>
              </a:spcAft>
              <a:buNone/>
            </a:pPr>
            <a:r>
              <a:rPr lang="en" sz="1400">
                <a:latin typeface="Montserrat"/>
                <a:ea typeface="Montserrat"/>
                <a:cs typeface="Montserrat"/>
                <a:sym typeface="Montserrat"/>
              </a:rPr>
              <a:t>300 - 400 : Bad</a:t>
            </a:r>
            <a:endParaRPr sz="1400">
              <a:latin typeface="Montserrat"/>
              <a:ea typeface="Montserrat"/>
              <a:cs typeface="Montserrat"/>
              <a:sym typeface="Montserrat"/>
            </a:endParaRPr>
          </a:p>
          <a:p>
            <a:pPr indent="0" lvl="0" marL="0" rtl="0" algn="l">
              <a:spcBef>
                <a:spcPts val="1200"/>
              </a:spcBef>
              <a:spcAft>
                <a:spcPts val="0"/>
              </a:spcAft>
              <a:buNone/>
            </a:pPr>
            <a:r>
              <a:rPr lang="en" sz="1400">
                <a:latin typeface="Montserrat"/>
                <a:ea typeface="Montserrat"/>
                <a:cs typeface="Montserrat"/>
                <a:sym typeface="Montserrat"/>
              </a:rPr>
              <a:t> 630 - 689 : Fair</a:t>
            </a:r>
            <a:endParaRPr sz="1400">
              <a:latin typeface="Montserrat"/>
              <a:ea typeface="Montserrat"/>
              <a:cs typeface="Montserrat"/>
              <a:sym typeface="Montserrat"/>
            </a:endParaRPr>
          </a:p>
          <a:p>
            <a:pPr indent="0" lvl="0" marL="0" rtl="0" algn="l">
              <a:spcBef>
                <a:spcPts val="1200"/>
              </a:spcBef>
              <a:spcAft>
                <a:spcPts val="0"/>
              </a:spcAft>
              <a:buNone/>
            </a:pPr>
            <a:r>
              <a:rPr lang="en" sz="1400">
                <a:latin typeface="Montserrat"/>
                <a:ea typeface="Montserrat"/>
                <a:cs typeface="Montserrat"/>
                <a:sym typeface="Montserrat"/>
              </a:rPr>
              <a:t> 690 - 719 : Good</a:t>
            </a:r>
            <a:endParaRPr sz="1400">
              <a:latin typeface="Montserrat"/>
              <a:ea typeface="Montserrat"/>
              <a:cs typeface="Montserrat"/>
              <a:sym typeface="Montserrat"/>
            </a:endParaRPr>
          </a:p>
          <a:p>
            <a:pPr indent="0" lvl="0" marL="0" rtl="0" algn="l">
              <a:spcBef>
                <a:spcPts val="1200"/>
              </a:spcBef>
              <a:spcAft>
                <a:spcPts val="0"/>
              </a:spcAft>
              <a:buNone/>
            </a:pPr>
            <a:r>
              <a:rPr lang="en" sz="1400">
                <a:latin typeface="Montserrat"/>
                <a:ea typeface="Montserrat"/>
                <a:cs typeface="Montserrat"/>
                <a:sym typeface="Montserrat"/>
              </a:rPr>
              <a:t> 720 - 850 : Excellent</a:t>
            </a:r>
            <a:endParaRPr sz="1400">
              <a:latin typeface="Montserrat"/>
              <a:ea typeface="Montserrat"/>
              <a:cs typeface="Montserrat"/>
              <a:sym typeface="Montserrat"/>
            </a:endParaRPr>
          </a:p>
          <a:p>
            <a:pPr indent="0" lvl="0" marL="0" rtl="0" algn="l">
              <a:spcBef>
                <a:spcPts val="1200"/>
              </a:spcBef>
              <a:spcAft>
                <a:spcPts val="0"/>
              </a:spcAft>
              <a:buNone/>
            </a:pPr>
            <a:r>
              <a:rPr lang="en" sz="1400">
                <a:latin typeface="Montserrat"/>
                <a:ea typeface="Montserrat"/>
                <a:cs typeface="Montserrat"/>
                <a:sym typeface="Montserrat"/>
              </a:rPr>
              <a:t>Another column indicating True or False based on </a:t>
            </a:r>
            <a:r>
              <a:rPr lang="en" sz="1400">
                <a:latin typeface="Montserrat"/>
                <a:ea typeface="Montserrat"/>
                <a:cs typeface="Montserrat"/>
                <a:sym typeface="Montserrat"/>
              </a:rPr>
              <a:t>whether the customer’s balance was 0.  </a:t>
            </a:r>
            <a:endParaRPr sz="1400">
              <a:latin typeface="Montserrat"/>
              <a:ea typeface="Montserrat"/>
              <a:cs typeface="Montserrat"/>
              <a:sym typeface="Montserrat"/>
            </a:endParaRPr>
          </a:p>
          <a:p>
            <a:pPr indent="0" lvl="0" marL="0" rtl="0" algn="l">
              <a:spcBef>
                <a:spcPts val="1200"/>
              </a:spcBef>
              <a:spcAft>
                <a:spcPts val="0"/>
              </a:spcAft>
              <a:buNone/>
            </a:pPr>
            <a:r>
              <a:rPr lang="en" sz="1400">
                <a:latin typeface="Montserrat"/>
                <a:ea typeface="Montserrat"/>
                <a:cs typeface="Montserrat"/>
                <a:sym typeface="Montserrat"/>
              </a:rPr>
              <a:t>This model also included more hyperparameter tuning to boost model performance.</a:t>
            </a:r>
            <a:endParaRPr sz="1400">
              <a:latin typeface="Montserrat"/>
              <a:ea typeface="Montserrat"/>
              <a:cs typeface="Montserrat"/>
              <a:sym typeface="Montserrat"/>
            </a:endParaRPr>
          </a:p>
          <a:p>
            <a:pPr indent="0" lvl="0" marL="0" rtl="0" algn="l">
              <a:spcBef>
                <a:spcPts val="1200"/>
              </a:spcBef>
              <a:spcAft>
                <a:spcPts val="1200"/>
              </a:spcAft>
              <a:buNone/>
            </a:pPr>
            <a:r>
              <a:t/>
            </a:r>
            <a:endParaRPr sz="14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020">
                <a:latin typeface="Montserrat"/>
                <a:ea typeface="Montserrat"/>
                <a:cs typeface="Montserrat"/>
                <a:sym typeface="Montserrat"/>
              </a:rPr>
              <a:t>Evaluation</a:t>
            </a:r>
            <a:endParaRPr b="1" sz="2020">
              <a:latin typeface="Montserrat"/>
              <a:ea typeface="Montserrat"/>
              <a:cs typeface="Montserrat"/>
              <a:sym typeface="Montserrat"/>
            </a:endParaRPr>
          </a:p>
        </p:txBody>
      </p:sp>
      <p:sp>
        <p:nvSpPr>
          <p:cNvPr id="175" name="Google Shape;175;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Montserrat"/>
                <a:ea typeface="Montserrat"/>
                <a:cs typeface="Montserrat"/>
                <a:sym typeface="Montserrat"/>
              </a:rPr>
              <a:t>The models scores were as below:</a:t>
            </a:r>
            <a:endParaRPr sz="1400">
              <a:latin typeface="Montserrat"/>
              <a:ea typeface="Montserrat"/>
              <a:cs typeface="Montserrat"/>
              <a:sym typeface="Montserrat"/>
            </a:endParaRPr>
          </a:p>
          <a:p>
            <a:pPr indent="0" lvl="0" marL="0" rtl="0" algn="l">
              <a:spcBef>
                <a:spcPts val="1200"/>
              </a:spcBef>
              <a:spcAft>
                <a:spcPts val="1200"/>
              </a:spcAft>
              <a:buNone/>
            </a:pPr>
            <a:r>
              <a:t/>
            </a:r>
            <a:endParaRPr sz="1400">
              <a:latin typeface="Montserrat"/>
              <a:ea typeface="Montserrat"/>
              <a:cs typeface="Montserrat"/>
              <a:sym typeface="Montserrat"/>
            </a:endParaRPr>
          </a:p>
        </p:txBody>
      </p:sp>
      <p:pic>
        <p:nvPicPr>
          <p:cNvPr id="176" name="Google Shape;176;p37"/>
          <p:cNvPicPr preferRelativeResize="0"/>
          <p:nvPr/>
        </p:nvPicPr>
        <p:blipFill>
          <a:blip r:embed="rId3">
            <a:alphaModFix/>
          </a:blip>
          <a:stretch>
            <a:fillRect/>
          </a:stretch>
        </p:blipFill>
        <p:spPr>
          <a:xfrm>
            <a:off x="311700" y="1660800"/>
            <a:ext cx="8303976" cy="2179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38"/>
          <p:cNvPicPr preferRelativeResize="0"/>
          <p:nvPr/>
        </p:nvPicPr>
        <p:blipFill>
          <a:blip r:embed="rId3">
            <a:alphaModFix/>
          </a:blip>
          <a:stretch>
            <a:fillRect/>
          </a:stretch>
        </p:blipFill>
        <p:spPr>
          <a:xfrm>
            <a:off x="1487688" y="1224475"/>
            <a:ext cx="5375375" cy="3286925"/>
          </a:xfrm>
          <a:prstGeom prst="rect">
            <a:avLst/>
          </a:prstGeom>
          <a:noFill/>
          <a:ln>
            <a:noFill/>
          </a:ln>
        </p:spPr>
      </p:pic>
      <p:sp>
        <p:nvSpPr>
          <p:cNvPr id="182" name="Google Shape;182;p38"/>
          <p:cNvSpPr txBox="1"/>
          <p:nvPr/>
        </p:nvSpPr>
        <p:spPr>
          <a:xfrm>
            <a:off x="1313750" y="409000"/>
            <a:ext cx="5375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Montserrat SemiBold"/>
                <a:ea typeface="Montserrat SemiBold"/>
                <a:cs typeface="Montserrat SemiBold"/>
                <a:sym typeface="Montserrat SemiBold"/>
              </a:rPr>
              <a:t>Classification Matrix of the Linear Regression Model</a:t>
            </a:r>
            <a:endParaRPr sz="1500">
              <a:latin typeface="Montserrat SemiBold"/>
              <a:ea typeface="Montserrat SemiBold"/>
              <a:cs typeface="Montserrat SemiBold"/>
              <a:sym typeface="Montserrat SemiBo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9"/>
          <p:cNvSpPr txBox="1"/>
          <p:nvPr/>
        </p:nvSpPr>
        <p:spPr>
          <a:xfrm>
            <a:off x="1809525" y="347025"/>
            <a:ext cx="5515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Montserrat SemiBold"/>
                <a:ea typeface="Montserrat SemiBold"/>
                <a:cs typeface="Montserrat SemiBold"/>
                <a:sym typeface="Montserrat SemiBold"/>
              </a:rPr>
              <a:t>C</a:t>
            </a:r>
            <a:r>
              <a:rPr lang="en" sz="1500">
                <a:latin typeface="Montserrat SemiBold"/>
                <a:ea typeface="Montserrat SemiBold"/>
                <a:cs typeface="Montserrat SemiBold"/>
                <a:sym typeface="Montserrat SemiBold"/>
              </a:rPr>
              <a:t>lassification Matrix of the Random Forest Classifier </a:t>
            </a:r>
            <a:endParaRPr>
              <a:latin typeface="Proxima Nova"/>
              <a:ea typeface="Proxima Nova"/>
              <a:cs typeface="Proxima Nova"/>
              <a:sym typeface="Proxima Nova"/>
            </a:endParaRPr>
          </a:p>
        </p:txBody>
      </p:sp>
      <p:pic>
        <p:nvPicPr>
          <p:cNvPr id="188" name="Google Shape;188;p39"/>
          <p:cNvPicPr preferRelativeResize="0"/>
          <p:nvPr/>
        </p:nvPicPr>
        <p:blipFill>
          <a:blip r:embed="rId3">
            <a:alphaModFix/>
          </a:blip>
          <a:stretch>
            <a:fillRect/>
          </a:stretch>
        </p:blipFill>
        <p:spPr>
          <a:xfrm>
            <a:off x="1441275" y="871725"/>
            <a:ext cx="5883450" cy="3600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40"/>
          <p:cNvSpPr txBox="1"/>
          <p:nvPr/>
        </p:nvSpPr>
        <p:spPr>
          <a:xfrm>
            <a:off x="1611225" y="285050"/>
            <a:ext cx="5490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Montserrat SemiBold"/>
                <a:ea typeface="Montserrat SemiBold"/>
                <a:cs typeface="Montserrat SemiBold"/>
                <a:sym typeface="Montserrat SemiBold"/>
              </a:rPr>
              <a:t>C</a:t>
            </a:r>
            <a:r>
              <a:rPr lang="en" sz="1500">
                <a:latin typeface="Montserrat SemiBold"/>
                <a:ea typeface="Montserrat SemiBold"/>
                <a:cs typeface="Montserrat SemiBold"/>
                <a:sym typeface="Montserrat SemiBold"/>
              </a:rPr>
              <a:t>lassification Matrix of the XGBoost Classifier</a:t>
            </a:r>
            <a:endParaRPr>
              <a:latin typeface="Proxima Nova"/>
              <a:ea typeface="Proxima Nova"/>
              <a:cs typeface="Proxima Nova"/>
              <a:sym typeface="Proxima Nova"/>
            </a:endParaRPr>
          </a:p>
        </p:txBody>
      </p:sp>
      <p:pic>
        <p:nvPicPr>
          <p:cNvPr id="194" name="Google Shape;194;p40"/>
          <p:cNvPicPr preferRelativeResize="0"/>
          <p:nvPr/>
        </p:nvPicPr>
        <p:blipFill>
          <a:blip r:embed="rId3">
            <a:alphaModFix/>
          </a:blip>
          <a:stretch>
            <a:fillRect/>
          </a:stretch>
        </p:blipFill>
        <p:spPr>
          <a:xfrm>
            <a:off x="1706612" y="825575"/>
            <a:ext cx="5299825" cy="3884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1"/>
          <p:cNvSpPr txBox="1"/>
          <p:nvPr>
            <p:ph idx="1" type="body"/>
          </p:nvPr>
        </p:nvSpPr>
        <p:spPr>
          <a:xfrm>
            <a:off x="334625" y="396600"/>
            <a:ext cx="8497800" cy="4172400"/>
          </a:xfrm>
          <a:prstGeom prst="rect">
            <a:avLst/>
          </a:prstGeom>
        </p:spPr>
        <p:txBody>
          <a:bodyPr anchorCtr="0" anchor="t" bIns="91425" lIns="91425" spcFirstLastPara="1" rIns="91425" wrap="square" tIns="91425">
            <a:noAutofit/>
          </a:bodyPr>
          <a:lstStyle/>
          <a:p>
            <a:pPr indent="-323215" lvl="0" marL="457200" rtl="0" algn="l">
              <a:lnSpc>
                <a:spcPct val="150000"/>
              </a:lnSpc>
              <a:spcBef>
                <a:spcPts val="0"/>
              </a:spcBef>
              <a:spcAft>
                <a:spcPts val="0"/>
              </a:spcAft>
              <a:buSzPts val="1490"/>
              <a:buFont typeface="Montserrat"/>
              <a:buAutoNum type="arabicPeriod"/>
            </a:pPr>
            <a:r>
              <a:rPr lang="en" sz="1490">
                <a:latin typeface="Montserrat"/>
                <a:ea typeface="Montserrat"/>
                <a:cs typeface="Montserrat"/>
                <a:sym typeface="Montserrat"/>
              </a:rPr>
              <a:t>All three models </a:t>
            </a:r>
            <a:r>
              <a:rPr lang="en" sz="1490">
                <a:latin typeface="Montserrat"/>
                <a:ea typeface="Montserrat"/>
                <a:cs typeface="Montserrat"/>
                <a:sym typeface="Montserrat"/>
              </a:rPr>
              <a:t>performed</a:t>
            </a:r>
            <a:r>
              <a:rPr lang="en" sz="1490">
                <a:latin typeface="Montserrat"/>
                <a:ea typeface="Montserrat"/>
                <a:cs typeface="Montserrat"/>
                <a:sym typeface="Montserrat"/>
              </a:rPr>
              <a:t> better in predicting the Unchurned class than they did in predicting the Churned.</a:t>
            </a:r>
            <a:endParaRPr sz="1490">
              <a:latin typeface="Montserrat"/>
              <a:ea typeface="Montserrat"/>
              <a:cs typeface="Montserrat"/>
              <a:sym typeface="Montserrat"/>
            </a:endParaRPr>
          </a:p>
          <a:p>
            <a:pPr indent="-323215" lvl="0" marL="457200" rtl="0" algn="l">
              <a:lnSpc>
                <a:spcPct val="150000"/>
              </a:lnSpc>
              <a:spcBef>
                <a:spcPts val="0"/>
              </a:spcBef>
              <a:spcAft>
                <a:spcPts val="0"/>
              </a:spcAft>
              <a:buSzPts val="1490"/>
              <a:buFont typeface="Montserrat"/>
              <a:buAutoNum type="arabicPeriod"/>
            </a:pPr>
            <a:r>
              <a:rPr lang="en" sz="1490">
                <a:latin typeface="Montserrat"/>
                <a:ea typeface="Montserrat"/>
                <a:cs typeface="Montserrat"/>
                <a:sym typeface="Montserrat"/>
              </a:rPr>
              <a:t>This is attributable to the heavily imbalanced dataset, even after employing SMOTE to cater for the imbalance, the variance in the class predictions was still significant.</a:t>
            </a:r>
            <a:endParaRPr sz="1490">
              <a:latin typeface="Montserrat"/>
              <a:ea typeface="Montserrat"/>
              <a:cs typeface="Montserrat"/>
              <a:sym typeface="Montserrat"/>
            </a:endParaRPr>
          </a:p>
          <a:p>
            <a:pPr indent="-323215" lvl="0" marL="457200" rtl="0" algn="l">
              <a:lnSpc>
                <a:spcPct val="150000"/>
              </a:lnSpc>
              <a:spcBef>
                <a:spcPts val="0"/>
              </a:spcBef>
              <a:spcAft>
                <a:spcPts val="0"/>
              </a:spcAft>
              <a:buSzPts val="1490"/>
              <a:buFont typeface="Montserrat"/>
              <a:buAutoNum type="arabicPeriod"/>
            </a:pPr>
            <a:r>
              <a:rPr lang="en" sz="1490">
                <a:latin typeface="Montserrat"/>
                <a:ea typeface="Montserrat"/>
                <a:cs typeface="Montserrat"/>
                <a:sym typeface="Montserrat"/>
              </a:rPr>
              <a:t>The best performing model was the XGBoost which had the highest accuracy score and tied with the Random Forest </a:t>
            </a:r>
            <a:r>
              <a:rPr lang="en" sz="1490">
                <a:latin typeface="Montserrat"/>
                <a:ea typeface="Montserrat"/>
                <a:cs typeface="Montserrat"/>
                <a:sym typeface="Montserrat"/>
              </a:rPr>
              <a:t>classifier</a:t>
            </a:r>
            <a:r>
              <a:rPr lang="en" sz="1490">
                <a:latin typeface="Montserrat"/>
                <a:ea typeface="Montserrat"/>
                <a:cs typeface="Montserrat"/>
                <a:sym typeface="Montserrat"/>
              </a:rPr>
              <a:t> on the f1 score.</a:t>
            </a:r>
            <a:endParaRPr sz="1490">
              <a:latin typeface="Montserrat"/>
              <a:ea typeface="Montserrat"/>
              <a:cs typeface="Montserrat"/>
              <a:sym typeface="Montserrat"/>
            </a:endParaRPr>
          </a:p>
          <a:p>
            <a:pPr indent="-323215" lvl="0" marL="457200" rtl="0" algn="l">
              <a:lnSpc>
                <a:spcPct val="150000"/>
              </a:lnSpc>
              <a:spcBef>
                <a:spcPts val="0"/>
              </a:spcBef>
              <a:spcAft>
                <a:spcPts val="0"/>
              </a:spcAft>
              <a:buSzPts val="1490"/>
              <a:buFont typeface="Montserrat"/>
              <a:buAutoNum type="arabicPeriod"/>
            </a:pPr>
            <a:r>
              <a:rPr lang="en" sz="1490">
                <a:latin typeface="Montserrat"/>
                <a:ea typeface="Montserrat"/>
                <a:cs typeface="Montserrat"/>
                <a:sym typeface="Montserrat"/>
              </a:rPr>
              <a:t>All three models were able to predict the unchurned class well but failed to achieve good scores in predicting the Unchurned class</a:t>
            </a:r>
            <a:endParaRPr sz="1490">
              <a:latin typeface="Montserrat"/>
              <a:ea typeface="Montserrat"/>
              <a:cs typeface="Montserrat"/>
              <a:sym typeface="Montserrat"/>
            </a:endParaRPr>
          </a:p>
          <a:p>
            <a:pPr indent="-323215" lvl="0" marL="457200" rtl="0" algn="l">
              <a:lnSpc>
                <a:spcPct val="150000"/>
              </a:lnSpc>
              <a:spcBef>
                <a:spcPts val="0"/>
              </a:spcBef>
              <a:spcAft>
                <a:spcPts val="0"/>
              </a:spcAft>
              <a:buSzPts val="1490"/>
              <a:buFont typeface="Montserrat"/>
              <a:buAutoNum type="arabicPeriod"/>
            </a:pPr>
            <a:r>
              <a:rPr lang="en" sz="1490">
                <a:latin typeface="Montserrat"/>
                <a:ea typeface="Montserrat"/>
                <a:cs typeface="Montserrat"/>
                <a:sym typeface="Montserrat"/>
              </a:rPr>
              <a:t>The most important features to the models prediction on whether or not a customer is churned were balance and the number of products they were subscribed to.</a:t>
            </a:r>
            <a:endParaRPr sz="1490">
              <a:latin typeface="Montserrat"/>
              <a:ea typeface="Montserrat"/>
              <a:cs typeface="Montserrat"/>
              <a:sym typeface="Montserrat"/>
            </a:endParaRPr>
          </a:p>
          <a:p>
            <a:pPr indent="0" lvl="0" marL="0" rtl="0" algn="l">
              <a:lnSpc>
                <a:spcPct val="95000"/>
              </a:lnSpc>
              <a:spcBef>
                <a:spcPts val="1200"/>
              </a:spcBef>
              <a:spcAft>
                <a:spcPts val="1200"/>
              </a:spcAft>
              <a:buSzPts val="605"/>
              <a:buNone/>
            </a:pPr>
            <a:r>
              <a:t/>
            </a:r>
            <a:endParaRPr sz="989"/>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2"/>
          <p:cNvSpPr txBox="1"/>
          <p:nvPr>
            <p:ph type="title"/>
          </p:nvPr>
        </p:nvSpPr>
        <p:spPr>
          <a:xfrm>
            <a:off x="311700" y="3706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1820">
                <a:latin typeface="Montserrat"/>
                <a:ea typeface="Montserrat"/>
                <a:cs typeface="Montserrat"/>
                <a:sym typeface="Montserrat"/>
              </a:rPr>
              <a:t>Recommendations</a:t>
            </a:r>
            <a:endParaRPr b="1" sz="1820">
              <a:latin typeface="Montserrat"/>
              <a:ea typeface="Montserrat"/>
              <a:cs typeface="Montserrat"/>
              <a:sym typeface="Montserrat"/>
            </a:endParaRPr>
          </a:p>
        </p:txBody>
      </p:sp>
      <p:sp>
        <p:nvSpPr>
          <p:cNvPr id="205" name="Google Shape;205;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Font typeface="Montserrat"/>
              <a:buAutoNum type="arabicPeriod"/>
            </a:pPr>
            <a:r>
              <a:rPr b="1" i="1" lang="en" sz="1500">
                <a:latin typeface="Montserrat"/>
                <a:ea typeface="Montserrat"/>
                <a:cs typeface="Montserrat"/>
                <a:sym typeface="Montserrat"/>
              </a:rPr>
              <a:t>Identify customers with a high risk of churn</a:t>
            </a:r>
            <a:endParaRPr b="1" i="1" sz="1500">
              <a:latin typeface="Montserrat"/>
              <a:ea typeface="Montserrat"/>
              <a:cs typeface="Montserrat"/>
              <a:sym typeface="Montserrat"/>
            </a:endParaRPr>
          </a:p>
          <a:p>
            <a:pPr indent="0" lvl="0" marL="0" rtl="0" algn="l">
              <a:spcBef>
                <a:spcPts val="1200"/>
              </a:spcBef>
              <a:spcAft>
                <a:spcPts val="0"/>
              </a:spcAft>
              <a:buNone/>
            </a:pPr>
            <a:r>
              <a:rPr lang="en" sz="1400">
                <a:latin typeface="Montserrat"/>
                <a:ea typeface="Montserrat"/>
                <a:cs typeface="Montserrat"/>
                <a:sym typeface="Montserrat"/>
              </a:rPr>
              <a:t>A bank or financial institution could use this model to identify customers at risk of churning . The models indicated that the most significant features were age and balance. Such institutions should actively track customer account balances and develop a minimum threshold that will act as an alarm to act on it. In addition the institution could come up with customer segments based on age and employ different tactics to better serve them or develop products suitable for the different ages.</a:t>
            </a:r>
            <a:endParaRPr sz="1400">
              <a:latin typeface="Montserrat"/>
              <a:ea typeface="Montserrat"/>
              <a:cs typeface="Montserrat"/>
              <a:sym typeface="Montserrat"/>
            </a:endParaRPr>
          </a:p>
          <a:p>
            <a:pPr indent="-323850" lvl="0" marL="457200" rtl="0" algn="l">
              <a:spcBef>
                <a:spcPts val="1200"/>
              </a:spcBef>
              <a:spcAft>
                <a:spcPts val="0"/>
              </a:spcAft>
              <a:buSzPts val="1500"/>
              <a:buFont typeface="Montserrat"/>
              <a:buAutoNum type="arabicPeriod"/>
            </a:pPr>
            <a:r>
              <a:rPr b="1" i="1" lang="en" sz="1500">
                <a:latin typeface="Montserrat"/>
                <a:ea typeface="Montserrat"/>
                <a:cs typeface="Montserrat"/>
                <a:sym typeface="Montserrat"/>
              </a:rPr>
              <a:t>Employ Customer engagement tactics</a:t>
            </a:r>
            <a:endParaRPr b="1" i="1" sz="1500">
              <a:latin typeface="Montserrat"/>
              <a:ea typeface="Montserrat"/>
              <a:cs typeface="Montserrat"/>
              <a:sym typeface="Montserrat"/>
            </a:endParaRPr>
          </a:p>
          <a:p>
            <a:pPr indent="0" lvl="0" marL="0" rtl="0" algn="l">
              <a:spcBef>
                <a:spcPts val="1200"/>
              </a:spcBef>
              <a:spcAft>
                <a:spcPts val="1200"/>
              </a:spcAft>
              <a:buNone/>
            </a:pPr>
            <a:r>
              <a:rPr lang="en" sz="1400">
                <a:latin typeface="Montserrat"/>
                <a:ea typeface="Montserrat"/>
                <a:cs typeface="Montserrat"/>
                <a:sym typeface="Montserrat"/>
              </a:rPr>
              <a:t>The business , after identifying the customers at risk of churning should employ different tactics to improve the customer’s experience . Even if some leave, they could still be a source of valuable insight on customer engagement with their products and services. The institution could then use these insights to better tailor their products for future and current customers.</a:t>
            </a:r>
            <a:endParaRPr sz="1400">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3"/>
          <p:cNvSpPr txBox="1"/>
          <p:nvPr>
            <p:ph idx="1" type="body"/>
          </p:nvPr>
        </p:nvSpPr>
        <p:spPr>
          <a:xfrm>
            <a:off x="198300" y="384225"/>
            <a:ext cx="8634000" cy="418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   </a:t>
            </a:r>
            <a:r>
              <a:rPr b="1" i="1" lang="en" sz="1600">
                <a:latin typeface="Montserrat"/>
                <a:ea typeface="Montserrat"/>
                <a:cs typeface="Montserrat"/>
                <a:sym typeface="Montserrat"/>
              </a:rPr>
              <a:t>Come up with segments based on age</a:t>
            </a:r>
            <a:endParaRPr b="1" i="1" sz="1600">
              <a:latin typeface="Montserrat"/>
              <a:ea typeface="Montserrat"/>
              <a:cs typeface="Montserrat"/>
              <a:sym typeface="Montserrat"/>
            </a:endParaRPr>
          </a:p>
          <a:p>
            <a:pPr indent="0" lvl="0" marL="0" rtl="0" algn="l">
              <a:spcBef>
                <a:spcPts val="1200"/>
              </a:spcBef>
              <a:spcAft>
                <a:spcPts val="0"/>
              </a:spcAft>
              <a:buNone/>
            </a:pPr>
            <a:r>
              <a:rPr lang="en" sz="1500">
                <a:latin typeface="Montserrat"/>
                <a:ea typeface="Montserrat"/>
                <a:cs typeface="Montserrat"/>
                <a:sym typeface="Montserrat"/>
              </a:rPr>
              <a:t>The project showed a positive correlation of age with churn. Age was also one of the important features of the model’s performance. The bank could use this as a foundation for developing products and services. Having customer groups will help to better serve each customer based on their </a:t>
            </a:r>
            <a:r>
              <a:rPr lang="en" sz="1500">
                <a:latin typeface="Montserrat"/>
                <a:ea typeface="Montserrat"/>
                <a:cs typeface="Montserrat"/>
                <a:sym typeface="Montserrat"/>
              </a:rPr>
              <a:t>preferences</a:t>
            </a:r>
            <a:r>
              <a:rPr lang="en" sz="1500">
                <a:latin typeface="Montserrat"/>
                <a:ea typeface="Montserrat"/>
                <a:cs typeface="Montserrat"/>
                <a:sym typeface="Montserrat"/>
              </a:rPr>
              <a:t> and needs. Customer satisfaction is key to customer </a:t>
            </a:r>
            <a:r>
              <a:rPr lang="en" sz="1500">
                <a:latin typeface="Montserrat"/>
                <a:ea typeface="Montserrat"/>
                <a:cs typeface="Montserrat"/>
                <a:sym typeface="Montserrat"/>
              </a:rPr>
              <a:t>retention</a:t>
            </a:r>
            <a:r>
              <a:rPr lang="en" sz="1500">
                <a:latin typeface="Montserrat"/>
                <a:ea typeface="Montserrat"/>
                <a:cs typeface="Montserrat"/>
                <a:sym typeface="Montserrat"/>
              </a:rPr>
              <a:t> as happy customers don’t leave.</a:t>
            </a:r>
            <a:endParaRPr sz="1500">
              <a:latin typeface="Montserrat"/>
              <a:ea typeface="Montserrat"/>
              <a:cs typeface="Montserrat"/>
              <a:sym typeface="Montserrat"/>
            </a:endParaRPr>
          </a:p>
          <a:p>
            <a:pPr indent="0" lvl="0" marL="0" rtl="0" algn="l">
              <a:spcBef>
                <a:spcPts val="1200"/>
              </a:spcBef>
              <a:spcAft>
                <a:spcPts val="0"/>
              </a:spcAft>
              <a:buNone/>
            </a:pPr>
            <a:r>
              <a:t/>
            </a:r>
            <a:endParaRPr sz="1500">
              <a:latin typeface="Montserrat"/>
              <a:ea typeface="Montserrat"/>
              <a:cs typeface="Montserrat"/>
              <a:sym typeface="Montserrat"/>
            </a:endParaRPr>
          </a:p>
          <a:p>
            <a:pPr indent="0" lvl="0" marL="0" rtl="0" algn="l">
              <a:spcBef>
                <a:spcPts val="1200"/>
              </a:spcBef>
              <a:spcAft>
                <a:spcPts val="0"/>
              </a:spcAft>
              <a:buNone/>
            </a:pPr>
            <a:r>
              <a:rPr b="1" lang="en" sz="1600">
                <a:latin typeface="Montserrat"/>
                <a:ea typeface="Montserrat"/>
                <a:cs typeface="Montserrat"/>
                <a:sym typeface="Montserrat"/>
              </a:rPr>
              <a:t>Next Steps</a:t>
            </a:r>
            <a:endParaRPr b="1" sz="1600">
              <a:latin typeface="Montserrat"/>
              <a:ea typeface="Montserrat"/>
              <a:cs typeface="Montserrat"/>
              <a:sym typeface="Montserrat"/>
            </a:endParaRPr>
          </a:p>
          <a:p>
            <a:pPr indent="0" lvl="0" marL="0" rtl="0" algn="l">
              <a:spcBef>
                <a:spcPts val="1200"/>
              </a:spcBef>
              <a:spcAft>
                <a:spcPts val="1200"/>
              </a:spcAft>
              <a:buNone/>
            </a:pPr>
            <a:r>
              <a:rPr lang="en" sz="1500">
                <a:latin typeface="Montserrat"/>
                <a:ea typeface="Montserrat"/>
                <a:cs typeface="Montserrat"/>
                <a:sym typeface="Montserrat"/>
              </a:rPr>
              <a:t>The next step for this project is a single case study of a business particularly one in the financial services industry. The </a:t>
            </a:r>
            <a:r>
              <a:rPr lang="en" sz="1500">
                <a:latin typeface="Montserrat"/>
                <a:ea typeface="Montserrat"/>
                <a:cs typeface="Montserrat"/>
                <a:sym typeface="Montserrat"/>
              </a:rPr>
              <a:t>approach would be to first gather data and resample to ensure a balance in the target class. The model’s performances showed just how important it is to have an even;y balanced dataset.</a:t>
            </a:r>
            <a:endParaRPr sz="15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Beginning</a:t>
            </a:r>
            <a:endParaRPr/>
          </a:p>
        </p:txBody>
      </p:sp>
      <p:sp>
        <p:nvSpPr>
          <p:cNvPr id="111" name="Google Shape;11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1.0 </a:t>
            </a:r>
            <a:r>
              <a:rPr b="1" lang="en"/>
              <a:t>Overview</a:t>
            </a:r>
            <a:endParaRPr b="1"/>
          </a:p>
          <a:p>
            <a:pPr indent="0" lvl="0" marL="0" rtl="0" algn="l">
              <a:spcBef>
                <a:spcPts val="1200"/>
              </a:spcBef>
              <a:spcAft>
                <a:spcPts val="0"/>
              </a:spcAft>
              <a:buNone/>
            </a:pPr>
            <a:r>
              <a:rPr lang="en" sz="1700"/>
              <a:t>What is customer churn?</a:t>
            </a:r>
            <a:endParaRPr sz="1700"/>
          </a:p>
          <a:p>
            <a:pPr indent="0" lvl="0" marL="0" rtl="0" algn="l">
              <a:spcBef>
                <a:spcPts val="1200"/>
              </a:spcBef>
              <a:spcAft>
                <a:spcPts val="0"/>
              </a:spcAft>
              <a:buNone/>
            </a:pPr>
            <a:r>
              <a:rPr lang="en" sz="1700"/>
              <a:t>Customer churn is the rate at </a:t>
            </a:r>
            <a:r>
              <a:rPr lang="en" sz="1700"/>
              <a:t>which customers stop using a business’s product or stop paying for their services. A high customer churn rate indicates that a company is losing a lot of customers and can be directly linked to the product and service in question.</a:t>
            </a:r>
            <a:endParaRPr sz="1700"/>
          </a:p>
          <a:p>
            <a:pPr indent="0" lvl="0" marL="0" rtl="0" algn="l">
              <a:spcBef>
                <a:spcPts val="1200"/>
              </a:spcBef>
              <a:spcAft>
                <a:spcPts val="1200"/>
              </a:spcAft>
              <a:buNone/>
            </a:pPr>
            <a:r>
              <a:rPr lang="en" sz="1700"/>
              <a:t>It is important for any business to track the number of customers they are losing and gaining as this is crucial to the revenue and growth of the business. Businesses should focus on this metric and find out why customers are leaving and how to prevent this from happening.</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214" name="Shape 214"/>
        <p:cNvGrpSpPr/>
        <p:nvPr/>
      </p:nvGrpSpPr>
      <p:grpSpPr>
        <a:xfrm>
          <a:off x="0" y="0"/>
          <a:ext cx="0" cy="0"/>
          <a:chOff x="0" y="0"/>
          <a:chExt cx="0" cy="0"/>
        </a:xfrm>
      </p:grpSpPr>
      <p:sp>
        <p:nvSpPr>
          <p:cNvPr id="215" name="Google Shape;215;p44"/>
          <p:cNvSpPr txBox="1"/>
          <p:nvPr>
            <p:ph idx="1" type="body"/>
          </p:nvPr>
        </p:nvSpPr>
        <p:spPr>
          <a:xfrm>
            <a:off x="311700" y="569950"/>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 </a:t>
            </a:r>
            <a:endParaRPr/>
          </a:p>
          <a:p>
            <a:pPr indent="0" lvl="0" marL="0" rtl="0" algn="ctr">
              <a:spcBef>
                <a:spcPts val="1200"/>
              </a:spcBef>
              <a:spcAft>
                <a:spcPts val="0"/>
              </a:spcAft>
              <a:buNone/>
            </a:pPr>
            <a:r>
              <a:t/>
            </a:r>
            <a:endParaRPr sz="2400">
              <a:latin typeface="Caveat SemiBold"/>
              <a:ea typeface="Caveat SemiBold"/>
              <a:cs typeface="Caveat SemiBold"/>
              <a:sym typeface="Caveat SemiBold"/>
            </a:endParaRPr>
          </a:p>
          <a:p>
            <a:pPr indent="0" lvl="0" marL="0" rtl="0" algn="ctr">
              <a:spcBef>
                <a:spcPts val="1200"/>
              </a:spcBef>
              <a:spcAft>
                <a:spcPts val="0"/>
              </a:spcAft>
              <a:buNone/>
            </a:pPr>
            <a:r>
              <a:rPr lang="en" sz="2800">
                <a:latin typeface="Caveat SemiBold"/>
                <a:ea typeface="Caveat SemiBold"/>
                <a:cs typeface="Caveat SemiBold"/>
                <a:sym typeface="Caveat SemiBold"/>
              </a:rPr>
              <a:t>Thank You,</a:t>
            </a:r>
            <a:endParaRPr sz="2800">
              <a:latin typeface="Caveat SemiBold"/>
              <a:ea typeface="Caveat SemiBold"/>
              <a:cs typeface="Caveat SemiBold"/>
              <a:sym typeface="Caveat SemiBold"/>
            </a:endParaRPr>
          </a:p>
          <a:p>
            <a:pPr indent="0" lvl="0" marL="0" rtl="0" algn="ctr">
              <a:spcBef>
                <a:spcPts val="1200"/>
              </a:spcBef>
              <a:spcAft>
                <a:spcPts val="1200"/>
              </a:spcAft>
              <a:buNone/>
            </a:pPr>
            <a:r>
              <a:rPr lang="en" sz="2800">
                <a:latin typeface="Caveat SemiBold"/>
                <a:ea typeface="Caveat SemiBold"/>
                <a:cs typeface="Caveat SemiBold"/>
                <a:sym typeface="Caveat SemiBold"/>
              </a:rPr>
              <a:t>Karen.</a:t>
            </a:r>
            <a:endParaRPr sz="2800">
              <a:latin typeface="Caveat SemiBold"/>
              <a:ea typeface="Caveat SemiBold"/>
              <a:cs typeface="Caveat SemiBold"/>
              <a:sym typeface="Caveat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1.1 Business and Data Understanding</a:t>
            </a:r>
            <a:endParaRPr sz="2022"/>
          </a:p>
        </p:txBody>
      </p:sp>
      <p:sp>
        <p:nvSpPr>
          <p:cNvPr id="117" name="Google Shape;11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395">
                <a:latin typeface="Montserrat"/>
                <a:ea typeface="Montserrat"/>
                <a:cs typeface="Montserrat"/>
                <a:sym typeface="Montserrat"/>
              </a:rPr>
              <a:t>The dataset used is obtained from a European bank that is operational in three countries ; Spain, France and Germany and contains data on its customers. </a:t>
            </a:r>
            <a:endParaRPr sz="1395">
              <a:latin typeface="Montserrat"/>
              <a:ea typeface="Montserrat"/>
              <a:cs typeface="Montserrat"/>
              <a:sym typeface="Montserrat"/>
            </a:endParaRPr>
          </a:p>
          <a:p>
            <a:pPr indent="0" lvl="0" marL="0" rtl="0" algn="l">
              <a:lnSpc>
                <a:spcPct val="95000"/>
              </a:lnSpc>
              <a:spcBef>
                <a:spcPts val="1200"/>
              </a:spcBef>
              <a:spcAft>
                <a:spcPts val="0"/>
              </a:spcAft>
              <a:buSzPts val="852"/>
              <a:buNone/>
            </a:pPr>
            <a:r>
              <a:rPr lang="en" sz="1395">
                <a:latin typeface="Montserrat"/>
                <a:ea typeface="Montserrat"/>
                <a:cs typeface="Montserrat"/>
                <a:sym typeface="Montserrat"/>
              </a:rPr>
              <a:t>Customer churn has become a major problem among financial institutions given that their revenue stream is directly related to the amount of customers that subscribe and pay for their services and products therefore earning them revenue. A bank with a high churn rate loses many subscribers which results in lower growth rates and this has an even bigger impact on sales and profits while an institution having a low churn rate is an indication that it can retain its customers.</a:t>
            </a:r>
            <a:endParaRPr sz="1395">
              <a:latin typeface="Montserrat"/>
              <a:ea typeface="Montserrat"/>
              <a:cs typeface="Montserrat"/>
              <a:sym typeface="Montserrat"/>
            </a:endParaRPr>
          </a:p>
          <a:p>
            <a:pPr indent="0" lvl="0" marL="0" rtl="0" algn="l">
              <a:lnSpc>
                <a:spcPct val="95000"/>
              </a:lnSpc>
              <a:spcBef>
                <a:spcPts val="1200"/>
              </a:spcBef>
              <a:spcAft>
                <a:spcPts val="0"/>
              </a:spcAft>
              <a:buSzPts val="852"/>
              <a:buNone/>
            </a:pPr>
            <a:r>
              <a:rPr lang="en" sz="1395">
                <a:latin typeface="Montserrat"/>
                <a:ea typeface="Montserrat"/>
                <a:cs typeface="Montserrat"/>
                <a:sym typeface="Montserrat"/>
              </a:rPr>
              <a:t>A major </a:t>
            </a:r>
            <a:r>
              <a:rPr lang="en" sz="1395">
                <a:latin typeface="Montserrat"/>
                <a:ea typeface="Montserrat"/>
                <a:cs typeface="Montserrat"/>
                <a:sym typeface="Montserrat"/>
              </a:rPr>
              <a:t>strategy</a:t>
            </a:r>
            <a:r>
              <a:rPr lang="en" sz="1395">
                <a:latin typeface="Montserrat"/>
                <a:ea typeface="Montserrat"/>
                <a:cs typeface="Montserrat"/>
                <a:sym typeface="Montserrat"/>
              </a:rPr>
              <a:t> of many financial institutions while trying to maintain their growth trajectory is to </a:t>
            </a:r>
            <a:r>
              <a:rPr lang="en" sz="1395">
                <a:latin typeface="Montserrat"/>
                <a:ea typeface="Montserrat"/>
                <a:cs typeface="Montserrat"/>
                <a:sym typeface="Montserrat"/>
              </a:rPr>
              <a:t>acquire</a:t>
            </a:r>
            <a:r>
              <a:rPr lang="en" sz="1395">
                <a:latin typeface="Montserrat"/>
                <a:ea typeface="Montserrat"/>
                <a:cs typeface="Montserrat"/>
                <a:sym typeface="Montserrat"/>
              </a:rPr>
              <a:t> new customers. While this is an effective approach, it is not as important as retaining the customers that the business already has and this is because </a:t>
            </a:r>
            <a:r>
              <a:rPr lang="en" sz="1395">
                <a:latin typeface="Montserrat"/>
                <a:ea typeface="Montserrat"/>
                <a:cs typeface="Montserrat"/>
                <a:sym typeface="Montserrat"/>
              </a:rPr>
              <a:t>acquiring</a:t>
            </a:r>
            <a:r>
              <a:rPr lang="en" sz="1395">
                <a:latin typeface="Montserrat"/>
                <a:ea typeface="Montserrat"/>
                <a:cs typeface="Montserrat"/>
                <a:sym typeface="Montserrat"/>
              </a:rPr>
              <a:t> a new customer costs way more than retaining an existing one.</a:t>
            </a:r>
            <a:endParaRPr sz="1395">
              <a:latin typeface="Montserrat"/>
              <a:ea typeface="Montserrat"/>
              <a:cs typeface="Montserrat"/>
              <a:sym typeface="Montserrat"/>
            </a:endParaRPr>
          </a:p>
          <a:p>
            <a:pPr indent="0" lvl="0" marL="0" rtl="0" algn="l">
              <a:lnSpc>
                <a:spcPct val="95000"/>
              </a:lnSpc>
              <a:spcBef>
                <a:spcPts val="1200"/>
              </a:spcBef>
              <a:spcAft>
                <a:spcPts val="1200"/>
              </a:spcAft>
              <a:buSzPts val="852"/>
              <a:buNone/>
            </a:pPr>
            <a:r>
              <a:t/>
            </a:r>
            <a:endParaRPr sz="139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8"/>
          <p:cNvSpPr txBox="1"/>
          <p:nvPr>
            <p:ph idx="1" type="body"/>
          </p:nvPr>
        </p:nvSpPr>
        <p:spPr>
          <a:xfrm>
            <a:off x="322250" y="545175"/>
            <a:ext cx="8510100" cy="4338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518">
                <a:latin typeface="Montserrat"/>
                <a:ea typeface="Montserrat"/>
                <a:cs typeface="Montserrat"/>
                <a:sym typeface="Montserrat"/>
              </a:rPr>
              <a:t>I</a:t>
            </a:r>
            <a:r>
              <a:rPr lang="en" sz="5518">
                <a:latin typeface="Montserrat"/>
                <a:ea typeface="Montserrat"/>
                <a:cs typeface="Montserrat"/>
                <a:sym typeface="Montserrat"/>
              </a:rPr>
              <a:t>t is important for a business to be able to identify customers at risk of churning and come up with strategies that will maximize the likelihood of the customer staying.This is quite difficult especially for a large banking institution with many different types of customers, to know why a customer is cancelling their subscription to its services because of their different behaviours and preferences.</a:t>
            </a:r>
            <a:endParaRPr sz="5518">
              <a:latin typeface="Montserrat"/>
              <a:ea typeface="Montserrat"/>
              <a:cs typeface="Montserrat"/>
              <a:sym typeface="Montserrat"/>
            </a:endParaRPr>
          </a:p>
          <a:p>
            <a:pPr indent="0" lvl="0" marL="0" rtl="0" algn="l">
              <a:spcBef>
                <a:spcPts val="1200"/>
              </a:spcBef>
              <a:spcAft>
                <a:spcPts val="0"/>
              </a:spcAft>
              <a:buNone/>
            </a:pPr>
            <a:r>
              <a:rPr lang="en" sz="5518">
                <a:latin typeface="Montserrat"/>
                <a:ea typeface="Montserrat"/>
                <a:cs typeface="Montserrat"/>
                <a:sym typeface="Montserrat"/>
              </a:rPr>
              <a:t>In the current digital environment where it is very easy for a customer to switch from one banking institution to another , customer churn prediction will allow a bank to identify when a customer is about to leave and act proactively to reverse a potential customer churn and mitigate revenue losses.</a:t>
            </a:r>
            <a:endParaRPr sz="5518">
              <a:latin typeface="Montserrat"/>
              <a:ea typeface="Montserrat"/>
              <a:cs typeface="Montserrat"/>
              <a:sym typeface="Montserrat"/>
            </a:endParaRPr>
          </a:p>
          <a:p>
            <a:pPr indent="0" lvl="0" marL="0" rtl="0" algn="l">
              <a:spcBef>
                <a:spcPts val="1200"/>
              </a:spcBef>
              <a:spcAft>
                <a:spcPts val="0"/>
              </a:spcAft>
              <a:buNone/>
            </a:pPr>
            <a:r>
              <a:rPr lang="en" sz="5518">
                <a:latin typeface="Montserrat"/>
                <a:ea typeface="Montserrat"/>
                <a:cs typeface="Montserrat"/>
                <a:sym typeface="Montserrat"/>
              </a:rPr>
              <a:t>This project aims to help a bank or similar banking </a:t>
            </a:r>
            <a:r>
              <a:rPr lang="en" sz="5518">
                <a:latin typeface="Montserrat"/>
                <a:ea typeface="Montserrat"/>
                <a:cs typeface="Montserrat"/>
                <a:sym typeface="Montserrat"/>
              </a:rPr>
              <a:t>institutions</a:t>
            </a:r>
            <a:r>
              <a:rPr lang="en" sz="5518">
                <a:latin typeface="Montserrat"/>
                <a:ea typeface="Montserrat"/>
                <a:cs typeface="Montserrat"/>
                <a:sym typeface="Montserrat"/>
              </a:rPr>
              <a:t> with :</a:t>
            </a:r>
            <a:endParaRPr sz="5518">
              <a:latin typeface="Montserrat"/>
              <a:ea typeface="Montserrat"/>
              <a:cs typeface="Montserrat"/>
              <a:sym typeface="Montserrat"/>
            </a:endParaRPr>
          </a:p>
          <a:p>
            <a:pPr indent="0" lvl="0" marL="0" rtl="0" algn="l">
              <a:spcBef>
                <a:spcPts val="1200"/>
              </a:spcBef>
              <a:spcAft>
                <a:spcPts val="0"/>
              </a:spcAft>
              <a:buNone/>
            </a:pPr>
            <a:r>
              <a:rPr lang="en" sz="5518">
                <a:latin typeface="Montserrat"/>
                <a:ea typeface="Montserrat"/>
                <a:cs typeface="Montserrat"/>
                <a:sym typeface="Montserrat"/>
              </a:rPr>
              <a:t>1. Customer retention</a:t>
            </a:r>
            <a:endParaRPr sz="5518">
              <a:latin typeface="Montserrat"/>
              <a:ea typeface="Montserrat"/>
              <a:cs typeface="Montserrat"/>
              <a:sym typeface="Montserrat"/>
            </a:endParaRPr>
          </a:p>
          <a:p>
            <a:pPr indent="0" lvl="0" marL="0" rtl="0" algn="l">
              <a:spcBef>
                <a:spcPts val="1200"/>
              </a:spcBef>
              <a:spcAft>
                <a:spcPts val="0"/>
              </a:spcAft>
              <a:buNone/>
            </a:pPr>
            <a:r>
              <a:rPr lang="en" sz="5518">
                <a:latin typeface="Montserrat"/>
                <a:ea typeface="Montserrat"/>
                <a:cs typeface="Montserrat"/>
                <a:sym typeface="Montserrat"/>
              </a:rPr>
              <a:t>2. Increase their profits</a:t>
            </a:r>
            <a:endParaRPr sz="5518">
              <a:latin typeface="Montserrat"/>
              <a:ea typeface="Montserrat"/>
              <a:cs typeface="Montserrat"/>
              <a:sym typeface="Montserrat"/>
            </a:endParaRPr>
          </a:p>
          <a:p>
            <a:pPr indent="0" lvl="0" marL="0" rtl="0" algn="l">
              <a:spcBef>
                <a:spcPts val="1200"/>
              </a:spcBef>
              <a:spcAft>
                <a:spcPts val="0"/>
              </a:spcAft>
              <a:buNone/>
            </a:pPr>
            <a:r>
              <a:rPr lang="en" sz="5518">
                <a:latin typeface="Montserrat"/>
                <a:ea typeface="Montserrat"/>
                <a:cs typeface="Montserrat"/>
                <a:sym typeface="Montserrat"/>
              </a:rPr>
              <a:t>3. Improve customer experience</a:t>
            </a:r>
            <a:endParaRPr sz="5518">
              <a:latin typeface="Montserrat"/>
              <a:ea typeface="Montserrat"/>
              <a:cs typeface="Montserrat"/>
              <a:sym typeface="Montserrat"/>
            </a:endParaRPr>
          </a:p>
          <a:p>
            <a:pPr indent="0" lvl="0" marL="0" rtl="0" algn="l">
              <a:spcBef>
                <a:spcPts val="1200"/>
              </a:spcBef>
              <a:spcAft>
                <a:spcPts val="0"/>
              </a:spcAft>
              <a:buNone/>
            </a:pPr>
            <a:r>
              <a:rPr lang="en" sz="5518">
                <a:latin typeface="Montserrat"/>
                <a:ea typeface="Montserrat"/>
                <a:cs typeface="Montserrat"/>
                <a:sym typeface="Montserrat"/>
              </a:rPr>
              <a:t>4. Optimization of their products and services.</a:t>
            </a:r>
            <a:endParaRPr sz="5518">
              <a:latin typeface="Montserrat"/>
              <a:ea typeface="Montserrat"/>
              <a:cs typeface="Montserrat"/>
              <a:sym typeface="Montserrat"/>
            </a:endParaRPr>
          </a:p>
          <a:p>
            <a:pPr indent="0" lvl="0" marL="0" rtl="0" algn="l">
              <a:spcBef>
                <a:spcPts val="1200"/>
              </a:spcBef>
              <a:spcAft>
                <a:spcPts val="0"/>
              </a:spcAft>
              <a:buNone/>
            </a:pPr>
            <a:r>
              <a:rPr lang="en" sz="5518">
                <a:latin typeface="Montserrat"/>
                <a:ea typeface="Montserrat"/>
                <a:cs typeface="Montserrat"/>
                <a:sym typeface="Montserrat"/>
              </a:rPr>
              <a:t>5. Gain insights on why they are losing customers</a:t>
            </a:r>
            <a:endParaRPr sz="5518">
              <a:latin typeface="Montserrat"/>
              <a:ea typeface="Montserrat"/>
              <a:cs typeface="Montserrat"/>
              <a:sym typeface="Montserrat"/>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a:t>
            </a:r>
            <a:endParaRPr/>
          </a:p>
        </p:txBody>
      </p:sp>
      <p:sp>
        <p:nvSpPr>
          <p:cNvPr id="128" name="Google Shape;128;p29"/>
          <p:cNvSpPr txBox="1"/>
          <p:nvPr>
            <p:ph idx="1" type="body"/>
          </p:nvPr>
        </p:nvSpPr>
        <p:spPr>
          <a:xfrm>
            <a:off x="223100" y="1017725"/>
            <a:ext cx="8609100" cy="3877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295">
                <a:latin typeface="Montserrat"/>
                <a:ea typeface="Montserrat"/>
                <a:cs typeface="Montserrat"/>
                <a:sym typeface="Montserrat"/>
              </a:rPr>
              <a:t>Th</a:t>
            </a:r>
            <a:r>
              <a:rPr lang="en" sz="1380">
                <a:latin typeface="Montserrat"/>
                <a:ea typeface="Montserrat"/>
                <a:cs typeface="Montserrat"/>
                <a:sym typeface="Montserrat"/>
              </a:rPr>
              <a:t>is project employs 3 classification algorithms , with each being an attempt to improve on the </a:t>
            </a:r>
            <a:r>
              <a:rPr lang="en" sz="1380">
                <a:latin typeface="Montserrat"/>
                <a:ea typeface="Montserrat"/>
                <a:cs typeface="Montserrat"/>
                <a:sym typeface="Montserrat"/>
              </a:rPr>
              <a:t>previous</a:t>
            </a:r>
            <a:r>
              <a:rPr lang="en" sz="1380">
                <a:latin typeface="Montserrat"/>
                <a:ea typeface="Montserrat"/>
                <a:cs typeface="Montserrat"/>
                <a:sym typeface="Montserrat"/>
              </a:rPr>
              <a:t> model’s performance.</a:t>
            </a:r>
            <a:endParaRPr sz="1380">
              <a:latin typeface="Montserrat"/>
              <a:ea typeface="Montserrat"/>
              <a:cs typeface="Montserrat"/>
              <a:sym typeface="Montserrat"/>
            </a:endParaRPr>
          </a:p>
          <a:p>
            <a:pPr indent="0" lvl="0" marL="0" rtl="0" algn="l">
              <a:lnSpc>
                <a:spcPct val="95000"/>
              </a:lnSpc>
              <a:spcBef>
                <a:spcPts val="1200"/>
              </a:spcBef>
              <a:spcAft>
                <a:spcPts val="0"/>
              </a:spcAft>
              <a:buSzPts val="1018"/>
              <a:buNone/>
            </a:pPr>
            <a:r>
              <a:rPr lang="en" sz="1380">
                <a:latin typeface="Montserrat"/>
                <a:ea typeface="Montserrat"/>
                <a:cs typeface="Montserrat"/>
                <a:sym typeface="Montserrat"/>
              </a:rPr>
              <a:t>The first step was to evaluate and clean the data with the goals being:</a:t>
            </a:r>
            <a:endParaRPr sz="1380">
              <a:latin typeface="Montserrat"/>
              <a:ea typeface="Montserrat"/>
              <a:cs typeface="Montserrat"/>
              <a:sym typeface="Montserrat"/>
            </a:endParaRPr>
          </a:p>
          <a:p>
            <a:pPr indent="-316230" lvl="0" marL="457200" rtl="0" algn="l">
              <a:lnSpc>
                <a:spcPct val="95000"/>
              </a:lnSpc>
              <a:spcBef>
                <a:spcPts val="1200"/>
              </a:spcBef>
              <a:spcAft>
                <a:spcPts val="0"/>
              </a:spcAft>
              <a:buSzPts val="1380"/>
              <a:buFont typeface="Montserrat"/>
              <a:buAutoNum type="arabicPeriod"/>
            </a:pPr>
            <a:r>
              <a:rPr lang="en" sz="1380">
                <a:latin typeface="Montserrat"/>
                <a:ea typeface="Montserrat"/>
                <a:cs typeface="Montserrat"/>
                <a:sym typeface="Montserrat"/>
              </a:rPr>
              <a:t>To find out the size of the data - number of rows and columns.</a:t>
            </a:r>
            <a:endParaRPr sz="1380">
              <a:latin typeface="Montserrat"/>
              <a:ea typeface="Montserrat"/>
              <a:cs typeface="Montserrat"/>
              <a:sym typeface="Montserrat"/>
            </a:endParaRPr>
          </a:p>
          <a:p>
            <a:pPr indent="-316230" lvl="0" marL="457200" rtl="0" algn="l">
              <a:lnSpc>
                <a:spcPct val="95000"/>
              </a:lnSpc>
              <a:spcBef>
                <a:spcPts val="0"/>
              </a:spcBef>
              <a:spcAft>
                <a:spcPts val="0"/>
              </a:spcAft>
              <a:buSzPts val="1380"/>
              <a:buFont typeface="Montserrat"/>
              <a:buAutoNum type="arabicPeriod"/>
            </a:pPr>
            <a:r>
              <a:rPr lang="en" sz="1380">
                <a:latin typeface="Montserrat"/>
                <a:ea typeface="Montserrat"/>
                <a:cs typeface="Montserrat"/>
                <a:sym typeface="Montserrat"/>
              </a:rPr>
              <a:t>Check whether there were any missing data or duplicated rows - there were none.</a:t>
            </a:r>
            <a:endParaRPr sz="1380">
              <a:latin typeface="Montserrat"/>
              <a:ea typeface="Montserrat"/>
              <a:cs typeface="Montserrat"/>
              <a:sym typeface="Montserrat"/>
            </a:endParaRPr>
          </a:p>
          <a:p>
            <a:pPr indent="-316230" lvl="0" marL="457200" rtl="0" algn="l">
              <a:lnSpc>
                <a:spcPct val="95000"/>
              </a:lnSpc>
              <a:spcBef>
                <a:spcPts val="0"/>
              </a:spcBef>
              <a:spcAft>
                <a:spcPts val="0"/>
              </a:spcAft>
              <a:buSzPts val="1380"/>
              <a:buFont typeface="Montserrat"/>
              <a:buAutoNum type="arabicPeriod"/>
            </a:pPr>
            <a:r>
              <a:rPr lang="en" sz="1380">
                <a:latin typeface="Montserrat"/>
                <a:ea typeface="Montserrat"/>
                <a:cs typeface="Montserrat"/>
                <a:sym typeface="Montserrat"/>
              </a:rPr>
              <a:t>To gain basic insights on the composition of the dataset - it </a:t>
            </a:r>
            <a:r>
              <a:rPr lang="en" sz="1380">
                <a:latin typeface="Montserrat"/>
                <a:ea typeface="Montserrat"/>
                <a:cs typeface="Montserrat"/>
                <a:sym typeface="Montserrat"/>
              </a:rPr>
              <a:t>contains a mixture of categorical and numeric variables with most being numerical.</a:t>
            </a:r>
            <a:endParaRPr sz="1380">
              <a:latin typeface="Montserrat"/>
              <a:ea typeface="Montserrat"/>
              <a:cs typeface="Montserrat"/>
              <a:sym typeface="Montserrat"/>
            </a:endParaRPr>
          </a:p>
          <a:p>
            <a:pPr indent="-316230" lvl="0" marL="457200" rtl="0" algn="l">
              <a:lnSpc>
                <a:spcPct val="95000"/>
              </a:lnSpc>
              <a:spcBef>
                <a:spcPts val="0"/>
              </a:spcBef>
              <a:spcAft>
                <a:spcPts val="0"/>
              </a:spcAft>
              <a:buSzPts val="1380"/>
              <a:buFont typeface="Montserrat"/>
              <a:buAutoNum type="arabicPeriod"/>
            </a:pPr>
            <a:r>
              <a:rPr lang="en" sz="1380">
                <a:latin typeface="Montserrat"/>
                <a:ea typeface="Montserrat"/>
                <a:cs typeface="Montserrat"/>
                <a:sym typeface="Montserrat"/>
              </a:rPr>
              <a:t>Check whether the columns were in their correct data types - numbers stored as numbers e.t.c</a:t>
            </a:r>
            <a:endParaRPr sz="1380">
              <a:latin typeface="Montserrat"/>
              <a:ea typeface="Montserrat"/>
              <a:cs typeface="Montserrat"/>
              <a:sym typeface="Montserrat"/>
            </a:endParaRPr>
          </a:p>
          <a:p>
            <a:pPr indent="0" lvl="0" marL="0" rtl="0" algn="l">
              <a:lnSpc>
                <a:spcPct val="95000"/>
              </a:lnSpc>
              <a:spcBef>
                <a:spcPts val="1200"/>
              </a:spcBef>
              <a:spcAft>
                <a:spcPts val="0"/>
              </a:spcAft>
              <a:buSzPts val="1018"/>
              <a:buNone/>
            </a:pPr>
            <a:r>
              <a:rPr lang="en" sz="1387">
                <a:latin typeface="Montserrat"/>
                <a:ea typeface="Montserrat"/>
                <a:cs typeface="Montserrat"/>
                <a:sym typeface="Montserrat"/>
              </a:rPr>
              <a:t>The second step was to perform some basic exploratory data analysis to gain more insight on the data. First I looked into the categorical variables to learn the composition of the dataset based on these features:</a:t>
            </a:r>
            <a:endParaRPr sz="1387">
              <a:latin typeface="Montserrat"/>
              <a:ea typeface="Montserrat"/>
              <a:cs typeface="Montserrat"/>
              <a:sym typeface="Montserrat"/>
            </a:endParaRPr>
          </a:p>
          <a:p>
            <a:pPr indent="0" lvl="0" marL="0" rtl="0" algn="l">
              <a:lnSpc>
                <a:spcPct val="95000"/>
              </a:lnSpc>
              <a:spcBef>
                <a:spcPts val="1200"/>
              </a:spcBef>
              <a:spcAft>
                <a:spcPts val="1200"/>
              </a:spcAft>
              <a:buSzPts val="1018"/>
              <a:buNone/>
            </a:pPr>
            <a:r>
              <a:t/>
            </a:r>
            <a:endParaRPr sz="166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0"/>
          <p:cNvSpPr txBox="1"/>
          <p:nvPr>
            <p:ph idx="1" type="body"/>
          </p:nvPr>
        </p:nvSpPr>
        <p:spPr>
          <a:xfrm>
            <a:off x="235475" y="396600"/>
            <a:ext cx="8596800" cy="4172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Montserrat"/>
              <a:buAutoNum type="arabicPeriod"/>
            </a:pPr>
            <a:r>
              <a:rPr lang="en" sz="1500">
                <a:latin typeface="Montserrat"/>
                <a:ea typeface="Montserrat"/>
                <a:cs typeface="Montserrat"/>
                <a:sym typeface="Montserrat"/>
              </a:rPr>
              <a:t>Gender - there were more observations of male customers than female and Female customers were more likely to churn compared to male customers.</a:t>
            </a:r>
            <a:endParaRPr sz="1500">
              <a:latin typeface="Montserrat"/>
              <a:ea typeface="Montserrat"/>
              <a:cs typeface="Montserrat"/>
              <a:sym typeface="Montserrat"/>
            </a:endParaRPr>
          </a:p>
          <a:p>
            <a:pPr indent="0" lvl="0" marL="0" rtl="0" algn="l">
              <a:spcBef>
                <a:spcPts val="1200"/>
              </a:spcBef>
              <a:spcAft>
                <a:spcPts val="1200"/>
              </a:spcAft>
              <a:buNone/>
            </a:pPr>
            <a:r>
              <a:t/>
            </a:r>
            <a:endParaRPr/>
          </a:p>
        </p:txBody>
      </p:sp>
      <p:pic>
        <p:nvPicPr>
          <p:cNvPr id="134" name="Google Shape;134;p30"/>
          <p:cNvPicPr preferRelativeResize="0"/>
          <p:nvPr/>
        </p:nvPicPr>
        <p:blipFill>
          <a:blip r:embed="rId3">
            <a:alphaModFix/>
          </a:blip>
          <a:stretch>
            <a:fillRect/>
          </a:stretch>
        </p:blipFill>
        <p:spPr>
          <a:xfrm>
            <a:off x="1496425" y="1152650"/>
            <a:ext cx="5692050" cy="3772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1"/>
          <p:cNvSpPr txBox="1"/>
          <p:nvPr>
            <p:ph idx="1" type="body"/>
          </p:nvPr>
        </p:nvSpPr>
        <p:spPr>
          <a:xfrm>
            <a:off x="235475" y="421400"/>
            <a:ext cx="8596800" cy="414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Montserrat Medium"/>
                <a:ea typeface="Montserrat Medium"/>
                <a:cs typeface="Montserrat Medium"/>
                <a:sym typeface="Montserrat Medium"/>
              </a:rPr>
              <a:t>2. Country - most of the bank’s customers were from France with France and Germany having the highest churn rate.</a:t>
            </a:r>
            <a:endParaRPr sz="1400">
              <a:latin typeface="Montserrat Medium"/>
              <a:ea typeface="Montserrat Medium"/>
              <a:cs typeface="Montserrat Medium"/>
              <a:sym typeface="Montserrat Medium"/>
            </a:endParaRPr>
          </a:p>
          <a:p>
            <a:pPr indent="0" lvl="0" marL="0" rtl="0" algn="l">
              <a:spcBef>
                <a:spcPts val="1200"/>
              </a:spcBef>
              <a:spcAft>
                <a:spcPts val="1200"/>
              </a:spcAft>
              <a:buNone/>
            </a:pPr>
            <a:r>
              <a:t/>
            </a:r>
            <a:endParaRPr sz="1400">
              <a:latin typeface="Montserrat Medium"/>
              <a:ea typeface="Montserrat Medium"/>
              <a:cs typeface="Montserrat Medium"/>
              <a:sym typeface="Montserrat Medium"/>
            </a:endParaRPr>
          </a:p>
        </p:txBody>
      </p:sp>
      <p:pic>
        <p:nvPicPr>
          <p:cNvPr id="140" name="Google Shape;140;p31"/>
          <p:cNvPicPr preferRelativeResize="0"/>
          <p:nvPr/>
        </p:nvPicPr>
        <p:blipFill>
          <a:blip r:embed="rId3">
            <a:alphaModFix/>
          </a:blip>
          <a:stretch>
            <a:fillRect/>
          </a:stretch>
        </p:blipFill>
        <p:spPr>
          <a:xfrm>
            <a:off x="1572374" y="1239275"/>
            <a:ext cx="6111875" cy="3529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920">
                <a:latin typeface="Montserrat"/>
                <a:ea typeface="Montserrat"/>
                <a:cs typeface="Montserrat"/>
                <a:sym typeface="Montserrat"/>
              </a:rPr>
              <a:t>A Visualization of Churn against the Numeric Features</a:t>
            </a:r>
            <a:endParaRPr b="1" sz="1920">
              <a:latin typeface="Montserrat"/>
              <a:ea typeface="Montserrat"/>
              <a:cs typeface="Montserrat"/>
              <a:sym typeface="Montserrat"/>
            </a:endParaRPr>
          </a:p>
        </p:txBody>
      </p:sp>
      <p:sp>
        <p:nvSpPr>
          <p:cNvPr id="146" name="Google Shape;146;p32"/>
          <p:cNvSpPr txBox="1"/>
          <p:nvPr>
            <p:ph idx="1" type="body"/>
          </p:nvPr>
        </p:nvSpPr>
        <p:spPr>
          <a:xfrm>
            <a:off x="311700" y="1226850"/>
            <a:ext cx="8520600" cy="373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47" name="Google Shape;147;p32"/>
          <p:cNvPicPr preferRelativeResize="0"/>
          <p:nvPr/>
        </p:nvPicPr>
        <p:blipFill>
          <a:blip r:embed="rId3">
            <a:alphaModFix/>
          </a:blip>
          <a:stretch>
            <a:fillRect/>
          </a:stretch>
        </p:blipFill>
        <p:spPr>
          <a:xfrm>
            <a:off x="980974" y="1226850"/>
            <a:ext cx="6087621"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3"/>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1920">
                <a:latin typeface="Montserrat"/>
                <a:ea typeface="Montserrat"/>
                <a:cs typeface="Montserrat"/>
                <a:sym typeface="Montserrat"/>
              </a:rPr>
              <a:t>A Visualization of the Target Variable</a:t>
            </a:r>
            <a:endParaRPr b="1" sz="1920">
              <a:latin typeface="Montserrat"/>
              <a:ea typeface="Montserrat"/>
              <a:cs typeface="Montserrat"/>
              <a:sym typeface="Montserrat"/>
            </a:endParaRPr>
          </a:p>
          <a:p>
            <a:pPr indent="0" lvl="0" marL="0" rtl="0" algn="l">
              <a:spcBef>
                <a:spcPts val="0"/>
              </a:spcBef>
              <a:spcAft>
                <a:spcPts val="0"/>
              </a:spcAft>
              <a:buNone/>
            </a:pPr>
            <a:r>
              <a:t/>
            </a:r>
            <a:endParaRPr/>
          </a:p>
        </p:txBody>
      </p:sp>
      <p:pic>
        <p:nvPicPr>
          <p:cNvPr id="153" name="Google Shape;153;p33"/>
          <p:cNvPicPr preferRelativeResize="0"/>
          <p:nvPr/>
        </p:nvPicPr>
        <p:blipFill>
          <a:blip r:embed="rId3">
            <a:alphaModFix/>
          </a:blip>
          <a:stretch>
            <a:fillRect/>
          </a:stretch>
        </p:blipFill>
        <p:spPr>
          <a:xfrm>
            <a:off x="1344325" y="1094950"/>
            <a:ext cx="5592425" cy="3757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